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80" r:id="rId7"/>
    <p:sldId id="261" r:id="rId8"/>
    <p:sldId id="262" r:id="rId9"/>
    <p:sldId id="282" r:id="rId10"/>
    <p:sldId id="281" r:id="rId11"/>
    <p:sldId id="263" r:id="rId12"/>
    <p:sldId id="264" r:id="rId13"/>
    <p:sldId id="266" r:id="rId14"/>
    <p:sldId id="267" r:id="rId15"/>
    <p:sldId id="287" r:id="rId16"/>
    <p:sldId id="286" r:id="rId17"/>
    <p:sldId id="285" r:id="rId18"/>
    <p:sldId id="284" r:id="rId19"/>
    <p:sldId id="283" r:id="rId20"/>
    <p:sldId id="288" r:id="rId21"/>
    <p:sldId id="289" r:id="rId22"/>
    <p:sldId id="291" r:id="rId23"/>
    <p:sldId id="290" r:id="rId24"/>
    <p:sldId id="293" r:id="rId25"/>
    <p:sldId id="292" r:id="rId26"/>
    <p:sldId id="296" r:id="rId27"/>
    <p:sldId id="295" r:id="rId28"/>
    <p:sldId id="298" r:id="rId29"/>
    <p:sldId id="277" r:id="rId30"/>
    <p:sldId id="279"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3300"/>
    <a:srgbClr val="FFFF99"/>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EEE116-C981-46D7-AFAB-D831C9FB42EF}"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US"/>
        </a:p>
      </dgm:t>
    </dgm:pt>
    <dgm:pt modelId="{84E4669D-A0A1-4EE1-9D85-3F7E518AC3B1}">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لأنها</a:t>
          </a:r>
          <a:r>
            <a:rPr lang="ar-BH" sz="1800" b="1" baseline="0" dirty="0" smtClean="0">
              <a:latin typeface="Sakkal Majalla" panose="02000000000000000000" pitchFamily="2" charset="-78"/>
              <a:cs typeface="Sakkal Majalla" panose="02000000000000000000" pitchFamily="2" charset="-78"/>
            </a:rPr>
            <a:t> تشكل انجاز ا هاما في تاريخ مملكة البحرين</a:t>
          </a:r>
          <a:endParaRPr lang="en-US" sz="1800" b="1" dirty="0">
            <a:latin typeface="Sakkal Majalla" panose="02000000000000000000" pitchFamily="2" charset="-78"/>
            <a:cs typeface="Sakkal Majalla" panose="02000000000000000000" pitchFamily="2" charset="-78"/>
          </a:endParaRPr>
        </a:p>
      </dgm:t>
    </dgm:pt>
    <dgm:pt modelId="{36856394-744D-4F31-9C86-002FBBF40C35}" type="parTrans" cxnId="{966B9544-71A7-466E-9059-9EEA69E40DAC}">
      <dgm:prSet/>
      <dgm:spPr/>
      <dgm:t>
        <a:bodyPr/>
        <a:lstStyle/>
        <a:p>
          <a:endParaRPr lang="en-US">
            <a:latin typeface="Sakkal Majalla" panose="02000000000000000000" pitchFamily="2" charset="-78"/>
            <a:cs typeface="Sakkal Majalla" panose="02000000000000000000" pitchFamily="2" charset="-78"/>
          </a:endParaRPr>
        </a:p>
      </dgm:t>
    </dgm:pt>
    <dgm:pt modelId="{036B6DFF-1E98-44ED-BA3E-C5B6466BF07A}" type="sibTrans" cxnId="{966B9544-71A7-466E-9059-9EEA69E40DAC}">
      <dgm:prSet/>
      <dgm:spPr/>
      <dgm:t>
        <a:bodyPr/>
        <a:lstStyle/>
        <a:p>
          <a:endParaRPr lang="en-US">
            <a:latin typeface="Sakkal Majalla" panose="02000000000000000000" pitchFamily="2" charset="-78"/>
            <a:cs typeface="Sakkal Majalla" panose="02000000000000000000" pitchFamily="2" charset="-78"/>
          </a:endParaRPr>
        </a:p>
      </dgm:t>
    </dgm:pt>
    <dgm:pt modelId="{33CBFB8C-EE27-4F47-AFDA-93FBD9A92DC0}">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مهد الطريق نحو إعلان البحرين مملكة دستورية بعد عام 12 فبراير 2002م</a:t>
          </a:r>
          <a:endParaRPr lang="en-US" sz="1800" b="1" dirty="0">
            <a:latin typeface="Sakkal Majalla" panose="02000000000000000000" pitchFamily="2" charset="-78"/>
            <a:cs typeface="Sakkal Majalla" panose="02000000000000000000" pitchFamily="2" charset="-78"/>
          </a:endParaRPr>
        </a:p>
      </dgm:t>
    </dgm:pt>
    <dgm:pt modelId="{B6A5B1C9-D832-46FE-A6B0-9FF9EE880A61}" type="parTrans" cxnId="{5A0F32BA-E99A-4A21-B04A-E6951CF7A67B}">
      <dgm:prSet/>
      <dgm:spPr/>
      <dgm:t>
        <a:bodyPr/>
        <a:lstStyle/>
        <a:p>
          <a:endParaRPr lang="en-US">
            <a:latin typeface="Sakkal Majalla" panose="02000000000000000000" pitchFamily="2" charset="-78"/>
            <a:cs typeface="Sakkal Majalla" panose="02000000000000000000" pitchFamily="2" charset="-78"/>
          </a:endParaRPr>
        </a:p>
      </dgm:t>
    </dgm:pt>
    <dgm:pt modelId="{34C5347A-54A2-496B-8F99-009609EE7DF7}" type="sibTrans" cxnId="{5A0F32BA-E99A-4A21-B04A-E6951CF7A67B}">
      <dgm:prSet/>
      <dgm:spPr/>
      <dgm:t>
        <a:bodyPr/>
        <a:lstStyle/>
        <a:p>
          <a:endParaRPr lang="en-US">
            <a:latin typeface="Sakkal Majalla" panose="02000000000000000000" pitchFamily="2" charset="-78"/>
            <a:cs typeface="Sakkal Majalla" panose="02000000000000000000" pitchFamily="2" charset="-78"/>
          </a:endParaRPr>
        </a:p>
      </dgm:t>
    </dgm:pt>
    <dgm:pt modelId="{C610232D-90B8-49C9-A515-6E07213ACCEF}">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إجراء انتخابات المجالس النيابية في ابريل 2001م</a:t>
          </a:r>
          <a:endParaRPr lang="en-US" sz="1800" b="1" dirty="0">
            <a:latin typeface="Sakkal Majalla" panose="02000000000000000000" pitchFamily="2" charset="-78"/>
            <a:cs typeface="Sakkal Majalla" panose="02000000000000000000" pitchFamily="2" charset="-78"/>
          </a:endParaRPr>
        </a:p>
      </dgm:t>
    </dgm:pt>
    <dgm:pt modelId="{7E08D106-68D2-4005-820A-37796FECDFC0}" type="parTrans" cxnId="{8B1288F9-DD53-4FDE-A36B-DFA995C3D472}">
      <dgm:prSet/>
      <dgm:spPr/>
      <dgm:t>
        <a:bodyPr/>
        <a:lstStyle/>
        <a:p>
          <a:endParaRPr lang="en-US">
            <a:latin typeface="Sakkal Majalla" panose="02000000000000000000" pitchFamily="2" charset="-78"/>
            <a:cs typeface="Sakkal Majalla" panose="02000000000000000000" pitchFamily="2" charset="-78"/>
          </a:endParaRPr>
        </a:p>
      </dgm:t>
    </dgm:pt>
    <dgm:pt modelId="{28F7ACFA-71E9-4F2C-85A5-999FB3A788B8}" type="sibTrans" cxnId="{8B1288F9-DD53-4FDE-A36B-DFA995C3D472}">
      <dgm:prSet/>
      <dgm:spPr/>
      <dgm:t>
        <a:bodyPr/>
        <a:lstStyle/>
        <a:p>
          <a:endParaRPr lang="en-US">
            <a:latin typeface="Sakkal Majalla" panose="02000000000000000000" pitchFamily="2" charset="-78"/>
            <a:cs typeface="Sakkal Majalla" panose="02000000000000000000" pitchFamily="2" charset="-78"/>
          </a:endParaRPr>
        </a:p>
      </dgm:t>
    </dgm:pt>
    <dgm:pt modelId="{8C1C3D47-61F4-4CFB-9F23-8FEFB32DB0A3}">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انتخاب أعضاء مجلس النواب في أكتوبر 2001م</a:t>
          </a:r>
          <a:endParaRPr lang="en-US" sz="1800" b="1" dirty="0">
            <a:latin typeface="Sakkal Majalla" panose="02000000000000000000" pitchFamily="2" charset="-78"/>
            <a:cs typeface="Sakkal Majalla" panose="02000000000000000000" pitchFamily="2" charset="-78"/>
          </a:endParaRPr>
        </a:p>
      </dgm:t>
    </dgm:pt>
    <dgm:pt modelId="{4273BDB5-6AFB-42BC-9547-ABA354CE411E}" type="parTrans" cxnId="{12CC0418-DB86-4E02-8D79-1D14366CE55C}">
      <dgm:prSet/>
      <dgm:spPr/>
      <dgm:t>
        <a:bodyPr/>
        <a:lstStyle/>
        <a:p>
          <a:endParaRPr lang="en-US">
            <a:latin typeface="Sakkal Majalla" panose="02000000000000000000" pitchFamily="2" charset="-78"/>
            <a:cs typeface="Sakkal Majalla" panose="02000000000000000000" pitchFamily="2" charset="-78"/>
          </a:endParaRPr>
        </a:p>
      </dgm:t>
    </dgm:pt>
    <dgm:pt modelId="{F69EF7FB-CF36-4213-BDC2-AE643C890C6D}" type="sibTrans" cxnId="{12CC0418-DB86-4E02-8D79-1D14366CE55C}">
      <dgm:prSet/>
      <dgm:spPr/>
      <dgm:t>
        <a:bodyPr/>
        <a:lstStyle/>
        <a:p>
          <a:endParaRPr lang="en-US">
            <a:latin typeface="Sakkal Majalla" panose="02000000000000000000" pitchFamily="2" charset="-78"/>
            <a:cs typeface="Sakkal Majalla" panose="02000000000000000000" pitchFamily="2" charset="-78"/>
          </a:endParaRPr>
        </a:p>
      </dgm:t>
    </dgm:pt>
    <dgm:pt modelId="{F2175BA8-2932-4C19-8535-0340F2CF4BFE}">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ممارسة المرأة حقوقيها السياسية كاملة للمرة الأولى</a:t>
          </a:r>
          <a:endParaRPr lang="en-US" sz="1800" b="1" dirty="0">
            <a:latin typeface="Sakkal Majalla" panose="02000000000000000000" pitchFamily="2" charset="-78"/>
            <a:cs typeface="Sakkal Majalla" panose="02000000000000000000" pitchFamily="2" charset="-78"/>
          </a:endParaRPr>
        </a:p>
      </dgm:t>
    </dgm:pt>
    <dgm:pt modelId="{C78BCFD8-D96B-4D3C-8E2F-88AEF9BD0210}" type="parTrans" cxnId="{16AF10B9-3F67-4515-8B5D-EE402A9FB652}">
      <dgm:prSet/>
      <dgm:spPr/>
      <dgm:t>
        <a:bodyPr/>
        <a:lstStyle/>
        <a:p>
          <a:endParaRPr lang="en-US">
            <a:latin typeface="Sakkal Majalla" panose="02000000000000000000" pitchFamily="2" charset="-78"/>
            <a:cs typeface="Sakkal Majalla" panose="02000000000000000000" pitchFamily="2" charset="-78"/>
          </a:endParaRPr>
        </a:p>
      </dgm:t>
    </dgm:pt>
    <dgm:pt modelId="{9459C8CF-94EE-4280-B6C9-594737EF97FD}" type="sibTrans" cxnId="{16AF10B9-3F67-4515-8B5D-EE402A9FB652}">
      <dgm:prSet/>
      <dgm:spPr/>
      <dgm:t>
        <a:bodyPr/>
        <a:lstStyle/>
        <a:p>
          <a:endParaRPr lang="en-US">
            <a:latin typeface="Sakkal Majalla" panose="02000000000000000000" pitchFamily="2" charset="-78"/>
            <a:cs typeface="Sakkal Majalla" panose="02000000000000000000" pitchFamily="2" charset="-78"/>
          </a:endParaRPr>
        </a:p>
      </dgm:t>
    </dgm:pt>
    <dgm:pt modelId="{B0E742E4-A3A7-433F-9669-C77B7A26F7CE}">
      <dgm:prSet phldrT="[Text]" custT="1"/>
      <dgm:spPr/>
      <dgm:t>
        <a:bodyPr/>
        <a:lstStyle/>
        <a:p>
          <a:pPr rtl="1"/>
          <a:r>
            <a:rPr lang="ar-BH" sz="1800" b="1" dirty="0" smtClean="0">
              <a:latin typeface="Sakkal Majalla" panose="02000000000000000000" pitchFamily="2" charset="-78"/>
              <a:cs typeface="Sakkal Majalla" panose="02000000000000000000" pitchFamily="2" charset="-78"/>
            </a:rPr>
            <a:t>اكتمال عقد المجلس الوطني وانعقاد أولى جلساته في 14 ديسمبر 2002م لتبدأ المسيرة الديمقراطية في مملكة البحرين.</a:t>
          </a:r>
          <a:endParaRPr lang="en-US" sz="1800" b="1" dirty="0">
            <a:latin typeface="Sakkal Majalla" panose="02000000000000000000" pitchFamily="2" charset="-78"/>
            <a:cs typeface="Sakkal Majalla" panose="02000000000000000000" pitchFamily="2" charset="-78"/>
          </a:endParaRPr>
        </a:p>
      </dgm:t>
    </dgm:pt>
    <dgm:pt modelId="{A8BAF25F-017B-4ADB-A089-FD124419DDB0}" type="parTrans" cxnId="{6F8EB825-FDF2-428E-B398-61904F5B2C0D}">
      <dgm:prSet/>
      <dgm:spPr/>
      <dgm:t>
        <a:bodyPr/>
        <a:lstStyle/>
        <a:p>
          <a:endParaRPr lang="en-US">
            <a:latin typeface="Sakkal Majalla" panose="02000000000000000000" pitchFamily="2" charset="-78"/>
            <a:cs typeface="Sakkal Majalla" panose="02000000000000000000" pitchFamily="2" charset="-78"/>
          </a:endParaRPr>
        </a:p>
      </dgm:t>
    </dgm:pt>
    <dgm:pt modelId="{866FE032-F278-4133-B4D0-EEF3323FD336}" type="sibTrans" cxnId="{6F8EB825-FDF2-428E-B398-61904F5B2C0D}">
      <dgm:prSet/>
      <dgm:spPr/>
      <dgm:t>
        <a:bodyPr/>
        <a:lstStyle/>
        <a:p>
          <a:endParaRPr lang="en-US">
            <a:latin typeface="Sakkal Majalla" panose="02000000000000000000" pitchFamily="2" charset="-78"/>
            <a:cs typeface="Sakkal Majalla" panose="02000000000000000000" pitchFamily="2" charset="-78"/>
          </a:endParaRPr>
        </a:p>
      </dgm:t>
    </dgm:pt>
    <dgm:pt modelId="{020EB412-FFCF-4134-A6C5-500C14C4A929}" type="pres">
      <dgm:prSet presAssocID="{0EEEE116-C981-46D7-AFAB-D831C9FB42EF}" presName="Name0" presStyleCnt="0">
        <dgm:presLayoutVars>
          <dgm:chMax val="7"/>
          <dgm:chPref val="7"/>
          <dgm:dir/>
          <dgm:animLvl val="lvl"/>
        </dgm:presLayoutVars>
      </dgm:prSet>
      <dgm:spPr/>
      <dgm:t>
        <a:bodyPr/>
        <a:lstStyle/>
        <a:p>
          <a:endParaRPr lang="en-US"/>
        </a:p>
      </dgm:t>
    </dgm:pt>
    <dgm:pt modelId="{2E95E4EF-1145-429D-811A-1E53BCE9737B}" type="pres">
      <dgm:prSet presAssocID="{84E4669D-A0A1-4EE1-9D85-3F7E518AC3B1}" presName="Accent1" presStyleCnt="0"/>
      <dgm:spPr/>
      <dgm:t>
        <a:bodyPr/>
        <a:lstStyle/>
        <a:p>
          <a:endParaRPr lang="en-US"/>
        </a:p>
      </dgm:t>
    </dgm:pt>
    <dgm:pt modelId="{E22CADDB-9E22-4B3E-8E64-13D073133312}" type="pres">
      <dgm:prSet presAssocID="{84E4669D-A0A1-4EE1-9D85-3F7E518AC3B1}" presName="Accent" presStyleLbl="node1" presStyleIdx="0" presStyleCnt="6" custScaleX="267923" custScaleY="83391"/>
      <dgm:spPr/>
      <dgm:t>
        <a:bodyPr/>
        <a:lstStyle/>
        <a:p>
          <a:endParaRPr lang="en-US"/>
        </a:p>
      </dgm:t>
    </dgm:pt>
    <dgm:pt modelId="{11366D49-A410-4765-AA07-EF9C5EA91CB7}" type="pres">
      <dgm:prSet presAssocID="{84E4669D-A0A1-4EE1-9D85-3F7E518AC3B1}" presName="Parent1" presStyleLbl="revTx" presStyleIdx="0" presStyleCnt="6" custScaleX="336731" custScaleY="255114">
        <dgm:presLayoutVars>
          <dgm:chMax val="1"/>
          <dgm:chPref val="1"/>
          <dgm:bulletEnabled val="1"/>
        </dgm:presLayoutVars>
      </dgm:prSet>
      <dgm:spPr/>
      <dgm:t>
        <a:bodyPr/>
        <a:lstStyle/>
        <a:p>
          <a:endParaRPr lang="en-US"/>
        </a:p>
      </dgm:t>
    </dgm:pt>
    <dgm:pt modelId="{9019856F-1B8D-4A66-BBC7-9EF654E3D331}" type="pres">
      <dgm:prSet presAssocID="{33CBFB8C-EE27-4F47-AFDA-93FBD9A92DC0}" presName="Accent2" presStyleCnt="0"/>
      <dgm:spPr/>
      <dgm:t>
        <a:bodyPr/>
        <a:lstStyle/>
        <a:p>
          <a:endParaRPr lang="en-US"/>
        </a:p>
      </dgm:t>
    </dgm:pt>
    <dgm:pt modelId="{2FA7E070-AE1E-4053-9B9B-E0E1C417F284}" type="pres">
      <dgm:prSet presAssocID="{33CBFB8C-EE27-4F47-AFDA-93FBD9A92DC0}" presName="Accent" presStyleLbl="node1" presStyleIdx="1" presStyleCnt="6" custScaleX="339944" custScaleY="82369"/>
      <dgm:spPr/>
      <dgm:t>
        <a:bodyPr/>
        <a:lstStyle/>
        <a:p>
          <a:endParaRPr lang="en-US"/>
        </a:p>
      </dgm:t>
    </dgm:pt>
    <dgm:pt modelId="{0E095EC1-59E9-47C1-8ACC-5C94097D7FF2}" type="pres">
      <dgm:prSet presAssocID="{33CBFB8C-EE27-4F47-AFDA-93FBD9A92DC0}" presName="Parent2" presStyleLbl="revTx" presStyleIdx="1" presStyleCnt="6" custScaleX="380182">
        <dgm:presLayoutVars>
          <dgm:chMax val="1"/>
          <dgm:chPref val="1"/>
          <dgm:bulletEnabled val="1"/>
        </dgm:presLayoutVars>
      </dgm:prSet>
      <dgm:spPr/>
      <dgm:t>
        <a:bodyPr/>
        <a:lstStyle/>
        <a:p>
          <a:endParaRPr lang="en-US"/>
        </a:p>
      </dgm:t>
    </dgm:pt>
    <dgm:pt modelId="{421F78AF-79F9-47F4-ABD6-DF1D4F6F02D0}" type="pres">
      <dgm:prSet presAssocID="{C610232D-90B8-49C9-A515-6E07213ACCEF}" presName="Accent3" presStyleCnt="0"/>
      <dgm:spPr/>
      <dgm:t>
        <a:bodyPr/>
        <a:lstStyle/>
        <a:p>
          <a:endParaRPr lang="en-US"/>
        </a:p>
      </dgm:t>
    </dgm:pt>
    <dgm:pt modelId="{4E02D07D-70C5-4C16-9A8B-AE4B5BE7767F}" type="pres">
      <dgm:prSet presAssocID="{C610232D-90B8-49C9-A515-6E07213ACCEF}" presName="Accent" presStyleLbl="node1" presStyleIdx="2" presStyleCnt="6" custScaleX="314847" custScaleY="78871"/>
      <dgm:spPr/>
      <dgm:t>
        <a:bodyPr/>
        <a:lstStyle/>
        <a:p>
          <a:endParaRPr lang="en-US"/>
        </a:p>
      </dgm:t>
    </dgm:pt>
    <dgm:pt modelId="{D69718B6-339E-41C8-940D-4AB7EB26E23A}" type="pres">
      <dgm:prSet presAssocID="{C610232D-90B8-49C9-A515-6E07213ACCEF}" presName="Parent3" presStyleLbl="revTx" presStyleIdx="2" presStyleCnt="6" custScaleX="341734">
        <dgm:presLayoutVars>
          <dgm:chMax val="1"/>
          <dgm:chPref val="1"/>
          <dgm:bulletEnabled val="1"/>
        </dgm:presLayoutVars>
      </dgm:prSet>
      <dgm:spPr/>
      <dgm:t>
        <a:bodyPr/>
        <a:lstStyle/>
        <a:p>
          <a:endParaRPr lang="en-US"/>
        </a:p>
      </dgm:t>
    </dgm:pt>
    <dgm:pt modelId="{1091A3C1-B6CD-4292-8CA9-43E3B9ED6EF5}" type="pres">
      <dgm:prSet presAssocID="{8C1C3D47-61F4-4CFB-9F23-8FEFB32DB0A3}" presName="Accent4" presStyleCnt="0"/>
      <dgm:spPr/>
      <dgm:t>
        <a:bodyPr/>
        <a:lstStyle/>
        <a:p>
          <a:endParaRPr lang="en-US"/>
        </a:p>
      </dgm:t>
    </dgm:pt>
    <dgm:pt modelId="{0AB8543A-27D9-4144-A0E1-6B2C029B691C}" type="pres">
      <dgm:prSet presAssocID="{8C1C3D47-61F4-4CFB-9F23-8FEFB32DB0A3}" presName="Accent" presStyleLbl="node1" presStyleIdx="3" presStyleCnt="6" custScaleX="360118" custScaleY="81417"/>
      <dgm:spPr/>
      <dgm:t>
        <a:bodyPr/>
        <a:lstStyle/>
        <a:p>
          <a:endParaRPr lang="en-US"/>
        </a:p>
      </dgm:t>
    </dgm:pt>
    <dgm:pt modelId="{89B5925E-5BB6-4B08-8CA7-D0B24B5DA032}" type="pres">
      <dgm:prSet presAssocID="{8C1C3D47-61F4-4CFB-9F23-8FEFB32DB0A3}" presName="Parent4" presStyleLbl="revTx" presStyleIdx="3" presStyleCnt="6" custScaleX="437178">
        <dgm:presLayoutVars>
          <dgm:chMax val="1"/>
          <dgm:chPref val="1"/>
          <dgm:bulletEnabled val="1"/>
        </dgm:presLayoutVars>
      </dgm:prSet>
      <dgm:spPr/>
      <dgm:t>
        <a:bodyPr/>
        <a:lstStyle/>
        <a:p>
          <a:endParaRPr lang="en-US"/>
        </a:p>
      </dgm:t>
    </dgm:pt>
    <dgm:pt modelId="{141DEFB4-5DB6-4274-9155-7B5A083E2913}" type="pres">
      <dgm:prSet presAssocID="{F2175BA8-2932-4C19-8535-0340F2CF4BFE}" presName="Accent5" presStyleCnt="0"/>
      <dgm:spPr/>
      <dgm:t>
        <a:bodyPr/>
        <a:lstStyle/>
        <a:p>
          <a:endParaRPr lang="en-US"/>
        </a:p>
      </dgm:t>
    </dgm:pt>
    <dgm:pt modelId="{87D09FF8-2599-4970-92CE-6634946F51F9}" type="pres">
      <dgm:prSet presAssocID="{F2175BA8-2932-4C19-8535-0340F2CF4BFE}" presName="Accent" presStyleLbl="node1" presStyleIdx="4" presStyleCnt="6" custScaleX="335906" custScaleY="82020"/>
      <dgm:spPr/>
      <dgm:t>
        <a:bodyPr/>
        <a:lstStyle/>
        <a:p>
          <a:endParaRPr lang="en-US"/>
        </a:p>
      </dgm:t>
    </dgm:pt>
    <dgm:pt modelId="{FF624DA8-F2BF-48B4-BC27-4AC9FDFA2B9C}" type="pres">
      <dgm:prSet presAssocID="{F2175BA8-2932-4C19-8535-0340F2CF4BFE}" presName="Parent5" presStyleLbl="revTx" presStyleIdx="4" presStyleCnt="6" custScaleX="277293" custScaleY="179559" custLinFactNeighborX="18668" custLinFactNeighborY="-3835">
        <dgm:presLayoutVars>
          <dgm:chMax val="1"/>
          <dgm:chPref val="1"/>
          <dgm:bulletEnabled val="1"/>
        </dgm:presLayoutVars>
      </dgm:prSet>
      <dgm:spPr/>
      <dgm:t>
        <a:bodyPr/>
        <a:lstStyle/>
        <a:p>
          <a:endParaRPr lang="en-US"/>
        </a:p>
      </dgm:t>
    </dgm:pt>
    <dgm:pt modelId="{3561DF29-983C-4956-B298-AF24BC958603}" type="pres">
      <dgm:prSet presAssocID="{B0E742E4-A3A7-433F-9669-C77B7A26F7CE}" presName="Accent6" presStyleCnt="0"/>
      <dgm:spPr/>
      <dgm:t>
        <a:bodyPr/>
        <a:lstStyle/>
        <a:p>
          <a:endParaRPr lang="en-US"/>
        </a:p>
      </dgm:t>
    </dgm:pt>
    <dgm:pt modelId="{90BE288D-36D5-4D7B-AE15-4FB9CD678AD1}" type="pres">
      <dgm:prSet presAssocID="{B0E742E4-A3A7-433F-9669-C77B7A26F7CE}" presName="Accent" presStyleLbl="node1" presStyleIdx="5" presStyleCnt="6" custScaleX="412255" custScaleY="78922"/>
      <dgm:spPr/>
      <dgm:t>
        <a:bodyPr/>
        <a:lstStyle/>
        <a:p>
          <a:endParaRPr lang="en-US"/>
        </a:p>
      </dgm:t>
    </dgm:pt>
    <dgm:pt modelId="{BE175D12-E37C-48EB-9078-05BEE5F00354}" type="pres">
      <dgm:prSet presAssocID="{B0E742E4-A3A7-433F-9669-C77B7A26F7CE}" presName="Parent6" presStyleLbl="revTx" presStyleIdx="5" presStyleCnt="6" custScaleX="381070" custLinFactNeighborX="-38092" custLinFactNeighborY="13107">
        <dgm:presLayoutVars>
          <dgm:chMax val="1"/>
          <dgm:chPref val="1"/>
          <dgm:bulletEnabled val="1"/>
        </dgm:presLayoutVars>
      </dgm:prSet>
      <dgm:spPr/>
      <dgm:t>
        <a:bodyPr/>
        <a:lstStyle/>
        <a:p>
          <a:endParaRPr lang="en-US"/>
        </a:p>
      </dgm:t>
    </dgm:pt>
  </dgm:ptLst>
  <dgm:cxnLst>
    <dgm:cxn modelId="{CE2EE2F1-B72B-4952-93C6-13796C6ED9C2}" type="presOf" srcId="{C610232D-90B8-49C9-A515-6E07213ACCEF}" destId="{D69718B6-339E-41C8-940D-4AB7EB26E23A}" srcOrd="0" destOrd="0" presId="urn:microsoft.com/office/officeart/2009/layout/CircleArrowProcess"/>
    <dgm:cxn modelId="{5A0F32BA-E99A-4A21-B04A-E6951CF7A67B}" srcId="{0EEEE116-C981-46D7-AFAB-D831C9FB42EF}" destId="{33CBFB8C-EE27-4F47-AFDA-93FBD9A92DC0}" srcOrd="1" destOrd="0" parTransId="{B6A5B1C9-D832-46FE-A6B0-9FF9EE880A61}" sibTransId="{34C5347A-54A2-496B-8F99-009609EE7DF7}"/>
    <dgm:cxn modelId="{DE5F6415-2022-44D0-92DC-3A2F045BB143}" type="presOf" srcId="{8C1C3D47-61F4-4CFB-9F23-8FEFB32DB0A3}" destId="{89B5925E-5BB6-4B08-8CA7-D0B24B5DA032}" srcOrd="0" destOrd="0" presId="urn:microsoft.com/office/officeart/2009/layout/CircleArrowProcess"/>
    <dgm:cxn modelId="{8B1288F9-DD53-4FDE-A36B-DFA995C3D472}" srcId="{0EEEE116-C981-46D7-AFAB-D831C9FB42EF}" destId="{C610232D-90B8-49C9-A515-6E07213ACCEF}" srcOrd="2" destOrd="0" parTransId="{7E08D106-68D2-4005-820A-37796FECDFC0}" sibTransId="{28F7ACFA-71E9-4F2C-85A5-999FB3A788B8}"/>
    <dgm:cxn modelId="{ECA82F54-0B64-4A80-95BF-39B2F24AA322}" type="presOf" srcId="{33CBFB8C-EE27-4F47-AFDA-93FBD9A92DC0}" destId="{0E095EC1-59E9-47C1-8ACC-5C94097D7FF2}" srcOrd="0" destOrd="0" presId="urn:microsoft.com/office/officeart/2009/layout/CircleArrowProcess"/>
    <dgm:cxn modelId="{966B9544-71A7-466E-9059-9EEA69E40DAC}" srcId="{0EEEE116-C981-46D7-AFAB-D831C9FB42EF}" destId="{84E4669D-A0A1-4EE1-9D85-3F7E518AC3B1}" srcOrd="0" destOrd="0" parTransId="{36856394-744D-4F31-9C86-002FBBF40C35}" sibTransId="{036B6DFF-1E98-44ED-BA3E-C5B6466BF07A}"/>
    <dgm:cxn modelId="{0479E729-EF4D-401B-AEB3-EA7DFAEDB4F4}" type="presOf" srcId="{F2175BA8-2932-4C19-8535-0340F2CF4BFE}" destId="{FF624DA8-F2BF-48B4-BC27-4AC9FDFA2B9C}" srcOrd="0" destOrd="0" presId="urn:microsoft.com/office/officeart/2009/layout/CircleArrowProcess"/>
    <dgm:cxn modelId="{38702E80-F3CE-4D49-8BEB-D22FB76B84CB}" type="presOf" srcId="{84E4669D-A0A1-4EE1-9D85-3F7E518AC3B1}" destId="{11366D49-A410-4765-AA07-EF9C5EA91CB7}" srcOrd="0" destOrd="0" presId="urn:microsoft.com/office/officeart/2009/layout/CircleArrowProcess"/>
    <dgm:cxn modelId="{16AF10B9-3F67-4515-8B5D-EE402A9FB652}" srcId="{0EEEE116-C981-46D7-AFAB-D831C9FB42EF}" destId="{F2175BA8-2932-4C19-8535-0340F2CF4BFE}" srcOrd="4" destOrd="0" parTransId="{C78BCFD8-D96B-4D3C-8E2F-88AEF9BD0210}" sibTransId="{9459C8CF-94EE-4280-B6C9-594737EF97FD}"/>
    <dgm:cxn modelId="{FED94793-EF37-4D42-9FA6-CDF22A968ABE}" type="presOf" srcId="{0EEEE116-C981-46D7-AFAB-D831C9FB42EF}" destId="{020EB412-FFCF-4134-A6C5-500C14C4A929}" srcOrd="0" destOrd="0" presId="urn:microsoft.com/office/officeart/2009/layout/CircleArrowProcess"/>
    <dgm:cxn modelId="{6F8EB825-FDF2-428E-B398-61904F5B2C0D}" srcId="{0EEEE116-C981-46D7-AFAB-D831C9FB42EF}" destId="{B0E742E4-A3A7-433F-9669-C77B7A26F7CE}" srcOrd="5" destOrd="0" parTransId="{A8BAF25F-017B-4ADB-A089-FD124419DDB0}" sibTransId="{866FE032-F278-4133-B4D0-EEF3323FD336}"/>
    <dgm:cxn modelId="{782BB9DB-ADD0-4188-9FCC-86D2D81956BB}" type="presOf" srcId="{B0E742E4-A3A7-433F-9669-C77B7A26F7CE}" destId="{BE175D12-E37C-48EB-9078-05BEE5F00354}" srcOrd="0" destOrd="0" presId="urn:microsoft.com/office/officeart/2009/layout/CircleArrowProcess"/>
    <dgm:cxn modelId="{12CC0418-DB86-4E02-8D79-1D14366CE55C}" srcId="{0EEEE116-C981-46D7-AFAB-D831C9FB42EF}" destId="{8C1C3D47-61F4-4CFB-9F23-8FEFB32DB0A3}" srcOrd="3" destOrd="0" parTransId="{4273BDB5-6AFB-42BC-9547-ABA354CE411E}" sibTransId="{F69EF7FB-CF36-4213-BDC2-AE643C890C6D}"/>
    <dgm:cxn modelId="{F07D08C9-4BD3-4C32-8C14-A9840758DD4F}" type="presParOf" srcId="{020EB412-FFCF-4134-A6C5-500C14C4A929}" destId="{2E95E4EF-1145-429D-811A-1E53BCE9737B}" srcOrd="0" destOrd="0" presId="urn:microsoft.com/office/officeart/2009/layout/CircleArrowProcess"/>
    <dgm:cxn modelId="{A19CFA56-2788-4092-9B99-04656A84EFD5}" type="presParOf" srcId="{2E95E4EF-1145-429D-811A-1E53BCE9737B}" destId="{E22CADDB-9E22-4B3E-8E64-13D073133312}" srcOrd="0" destOrd="0" presId="urn:microsoft.com/office/officeart/2009/layout/CircleArrowProcess"/>
    <dgm:cxn modelId="{589C2DA0-B34D-47D5-8A1D-4D7EEF72ECEE}" type="presParOf" srcId="{020EB412-FFCF-4134-A6C5-500C14C4A929}" destId="{11366D49-A410-4765-AA07-EF9C5EA91CB7}" srcOrd="1" destOrd="0" presId="urn:microsoft.com/office/officeart/2009/layout/CircleArrowProcess"/>
    <dgm:cxn modelId="{534665F5-E345-4DE1-9E8F-AD993460B459}" type="presParOf" srcId="{020EB412-FFCF-4134-A6C5-500C14C4A929}" destId="{9019856F-1B8D-4A66-BBC7-9EF654E3D331}" srcOrd="2" destOrd="0" presId="urn:microsoft.com/office/officeart/2009/layout/CircleArrowProcess"/>
    <dgm:cxn modelId="{5286ACBB-9745-4A98-A4B9-1B5F32CC8D8C}" type="presParOf" srcId="{9019856F-1B8D-4A66-BBC7-9EF654E3D331}" destId="{2FA7E070-AE1E-4053-9B9B-E0E1C417F284}" srcOrd="0" destOrd="0" presId="urn:microsoft.com/office/officeart/2009/layout/CircleArrowProcess"/>
    <dgm:cxn modelId="{CC3A9570-D929-4E50-AC22-8260C1CEA995}" type="presParOf" srcId="{020EB412-FFCF-4134-A6C5-500C14C4A929}" destId="{0E095EC1-59E9-47C1-8ACC-5C94097D7FF2}" srcOrd="3" destOrd="0" presId="urn:microsoft.com/office/officeart/2009/layout/CircleArrowProcess"/>
    <dgm:cxn modelId="{5212C4F7-1437-4C3A-AB62-54F4B81EA85B}" type="presParOf" srcId="{020EB412-FFCF-4134-A6C5-500C14C4A929}" destId="{421F78AF-79F9-47F4-ABD6-DF1D4F6F02D0}" srcOrd="4" destOrd="0" presId="urn:microsoft.com/office/officeart/2009/layout/CircleArrowProcess"/>
    <dgm:cxn modelId="{D686531B-79C6-4920-A314-76DDCB1907CF}" type="presParOf" srcId="{421F78AF-79F9-47F4-ABD6-DF1D4F6F02D0}" destId="{4E02D07D-70C5-4C16-9A8B-AE4B5BE7767F}" srcOrd="0" destOrd="0" presId="urn:microsoft.com/office/officeart/2009/layout/CircleArrowProcess"/>
    <dgm:cxn modelId="{A31F1D66-03FC-454B-B32F-78FED1A66C18}" type="presParOf" srcId="{020EB412-FFCF-4134-A6C5-500C14C4A929}" destId="{D69718B6-339E-41C8-940D-4AB7EB26E23A}" srcOrd="5" destOrd="0" presId="urn:microsoft.com/office/officeart/2009/layout/CircleArrowProcess"/>
    <dgm:cxn modelId="{4D34C0FB-6953-41BB-B4F8-17B10416DEF6}" type="presParOf" srcId="{020EB412-FFCF-4134-A6C5-500C14C4A929}" destId="{1091A3C1-B6CD-4292-8CA9-43E3B9ED6EF5}" srcOrd="6" destOrd="0" presId="urn:microsoft.com/office/officeart/2009/layout/CircleArrowProcess"/>
    <dgm:cxn modelId="{C502C6CA-4D4D-484F-8BD1-BF19100F4937}" type="presParOf" srcId="{1091A3C1-B6CD-4292-8CA9-43E3B9ED6EF5}" destId="{0AB8543A-27D9-4144-A0E1-6B2C029B691C}" srcOrd="0" destOrd="0" presId="urn:microsoft.com/office/officeart/2009/layout/CircleArrowProcess"/>
    <dgm:cxn modelId="{19A731F7-03BA-446B-ACBA-B66054BB0CB0}" type="presParOf" srcId="{020EB412-FFCF-4134-A6C5-500C14C4A929}" destId="{89B5925E-5BB6-4B08-8CA7-D0B24B5DA032}" srcOrd="7" destOrd="0" presId="urn:microsoft.com/office/officeart/2009/layout/CircleArrowProcess"/>
    <dgm:cxn modelId="{8A318AB1-EDDD-4565-9CAF-07A2B94932B1}" type="presParOf" srcId="{020EB412-FFCF-4134-A6C5-500C14C4A929}" destId="{141DEFB4-5DB6-4274-9155-7B5A083E2913}" srcOrd="8" destOrd="0" presId="urn:microsoft.com/office/officeart/2009/layout/CircleArrowProcess"/>
    <dgm:cxn modelId="{513BB4F7-CCCC-4E2F-9DB6-CE4BDD554B9A}" type="presParOf" srcId="{141DEFB4-5DB6-4274-9155-7B5A083E2913}" destId="{87D09FF8-2599-4970-92CE-6634946F51F9}" srcOrd="0" destOrd="0" presId="urn:microsoft.com/office/officeart/2009/layout/CircleArrowProcess"/>
    <dgm:cxn modelId="{A080835E-51E9-49C5-8795-8AE385B1DF62}" type="presParOf" srcId="{020EB412-FFCF-4134-A6C5-500C14C4A929}" destId="{FF624DA8-F2BF-48B4-BC27-4AC9FDFA2B9C}" srcOrd="9" destOrd="0" presId="urn:microsoft.com/office/officeart/2009/layout/CircleArrowProcess"/>
    <dgm:cxn modelId="{8BB05064-EEC1-4078-8294-861CE1F7A8A3}" type="presParOf" srcId="{020EB412-FFCF-4134-A6C5-500C14C4A929}" destId="{3561DF29-983C-4956-B298-AF24BC958603}" srcOrd="10" destOrd="0" presId="urn:microsoft.com/office/officeart/2009/layout/CircleArrowProcess"/>
    <dgm:cxn modelId="{E8A8A7F2-7941-4281-BD4B-0DB94F520F4B}" type="presParOf" srcId="{3561DF29-983C-4956-B298-AF24BC958603}" destId="{90BE288D-36D5-4D7B-AE15-4FB9CD678AD1}" srcOrd="0" destOrd="0" presId="urn:microsoft.com/office/officeart/2009/layout/CircleArrowProcess"/>
    <dgm:cxn modelId="{514D19A9-8C1D-404F-976B-253CB1B4DC5A}" type="presParOf" srcId="{020EB412-FFCF-4134-A6C5-500C14C4A929}" destId="{BE175D12-E37C-48EB-9078-05BEE5F00354}" srcOrd="11"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CADDB-9E22-4B3E-8E64-13D073133312}">
      <dsp:nvSpPr>
        <dsp:cNvPr id="0" name=""/>
        <dsp:cNvSpPr/>
      </dsp:nvSpPr>
      <dsp:spPr>
        <a:xfrm>
          <a:off x="2347196" y="128871"/>
          <a:ext cx="3976440" cy="1237800"/>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366D49-A410-4765-AA07-EF9C5EA91CB7}">
      <dsp:nvSpPr>
        <dsp:cNvPr id="0" name=""/>
        <dsp:cNvSpPr/>
      </dsp:nvSpPr>
      <dsp:spPr>
        <a:xfrm>
          <a:off x="2940646" y="222133"/>
          <a:ext cx="2788983" cy="1055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لأنها</a:t>
          </a:r>
          <a:r>
            <a:rPr lang="ar-BH" sz="1800" b="1" kern="1200" baseline="0" dirty="0" smtClean="0">
              <a:latin typeface="Sakkal Majalla" panose="02000000000000000000" pitchFamily="2" charset="-78"/>
              <a:cs typeface="Sakkal Majalla" panose="02000000000000000000" pitchFamily="2" charset="-78"/>
            </a:rPr>
            <a:t> تشكل انجاز ا هاما في تاريخ مملكة البحرين</a:t>
          </a:r>
          <a:endParaRPr lang="en-US" sz="1800" b="1" kern="1200" dirty="0">
            <a:latin typeface="Sakkal Majalla" panose="02000000000000000000" pitchFamily="2" charset="-78"/>
            <a:cs typeface="Sakkal Majalla" panose="02000000000000000000" pitchFamily="2" charset="-78"/>
          </a:endParaRPr>
        </a:p>
      </dsp:txBody>
      <dsp:txXfrm>
        <a:off x="2940646" y="222133"/>
        <a:ext cx="2788983" cy="1055793"/>
      </dsp:txXfrm>
    </dsp:sp>
    <dsp:sp modelId="{2FA7E070-AE1E-4053-9B9B-E0E1C417F284}">
      <dsp:nvSpPr>
        <dsp:cNvPr id="0" name=""/>
        <dsp:cNvSpPr/>
      </dsp:nvSpPr>
      <dsp:spPr>
        <a:xfrm>
          <a:off x="1400421" y="989567"/>
          <a:ext cx="5045356" cy="1222630"/>
        </a:xfrm>
        <a:prstGeom prst="leftCircularArrow">
          <a:avLst>
            <a:gd name="adj1" fmla="val 10980"/>
            <a:gd name="adj2" fmla="val 1142322"/>
            <a:gd name="adj3" fmla="val 6300000"/>
            <a:gd name="adj4" fmla="val 18900000"/>
            <a:gd name="adj5" fmla="val 12500"/>
          </a:avLst>
        </a:prstGeom>
        <a:solidFill>
          <a:schemeClr val="accent4">
            <a:hueOff val="2079139"/>
            <a:satOff val="-9594"/>
            <a:lumOff val="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95EC1-59E9-47C1-8ACC-5C94097D7FF2}">
      <dsp:nvSpPr>
        <dsp:cNvPr id="0" name=""/>
        <dsp:cNvSpPr/>
      </dsp:nvSpPr>
      <dsp:spPr>
        <a:xfrm>
          <a:off x="2346717" y="1397908"/>
          <a:ext cx="3148867" cy="41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مهد الطريق نحو إعلان البحرين مملكة دستورية بعد عام 12 فبراير 2002م</a:t>
          </a:r>
          <a:endParaRPr lang="en-US" sz="1800" b="1" kern="1200" dirty="0">
            <a:latin typeface="Sakkal Majalla" panose="02000000000000000000" pitchFamily="2" charset="-78"/>
            <a:cs typeface="Sakkal Majalla" panose="02000000000000000000" pitchFamily="2" charset="-78"/>
          </a:endParaRPr>
        </a:p>
      </dsp:txBody>
      <dsp:txXfrm>
        <a:off x="2346717" y="1397908"/>
        <a:ext cx="3148867" cy="413851"/>
      </dsp:txXfrm>
    </dsp:sp>
    <dsp:sp modelId="{4E02D07D-70C5-4C16-9A8B-AE4B5BE7767F}">
      <dsp:nvSpPr>
        <dsp:cNvPr id="0" name=""/>
        <dsp:cNvSpPr/>
      </dsp:nvSpPr>
      <dsp:spPr>
        <a:xfrm>
          <a:off x="1998979" y="1871461"/>
          <a:ext cx="4672873" cy="1170708"/>
        </a:xfrm>
        <a:prstGeom prst="circularArrow">
          <a:avLst>
            <a:gd name="adj1" fmla="val 10980"/>
            <a:gd name="adj2" fmla="val 1142322"/>
            <a:gd name="adj3" fmla="val 4500000"/>
            <a:gd name="adj4" fmla="val 13500000"/>
            <a:gd name="adj5" fmla="val 12500"/>
          </a:avLst>
        </a:prstGeom>
        <a:solidFill>
          <a:schemeClr val="accent4">
            <a:hueOff val="4158277"/>
            <a:satOff val="-19187"/>
            <a:lumOff val="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9718B6-339E-41C8-940D-4AB7EB26E23A}">
      <dsp:nvSpPr>
        <dsp:cNvPr id="0" name=""/>
        <dsp:cNvSpPr/>
      </dsp:nvSpPr>
      <dsp:spPr>
        <a:xfrm>
          <a:off x="2919927" y="2252148"/>
          <a:ext cx="2830420" cy="41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إجراء انتخابات المجالس النيابية في ابريل 2001م</a:t>
          </a:r>
          <a:endParaRPr lang="en-US" sz="1800" b="1" kern="1200" dirty="0">
            <a:latin typeface="Sakkal Majalla" panose="02000000000000000000" pitchFamily="2" charset="-78"/>
            <a:cs typeface="Sakkal Majalla" panose="02000000000000000000" pitchFamily="2" charset="-78"/>
          </a:endParaRPr>
        </a:p>
      </dsp:txBody>
      <dsp:txXfrm>
        <a:off x="2919927" y="2252148"/>
        <a:ext cx="2830420" cy="413851"/>
      </dsp:txXfrm>
    </dsp:sp>
    <dsp:sp modelId="{0AB8543A-27D9-4144-A0E1-6B2C029B691C}">
      <dsp:nvSpPr>
        <dsp:cNvPr id="0" name=""/>
        <dsp:cNvSpPr/>
      </dsp:nvSpPr>
      <dsp:spPr>
        <a:xfrm>
          <a:off x="1250712" y="2707370"/>
          <a:ext cx="5344773" cy="1208499"/>
        </a:xfrm>
        <a:prstGeom prst="leftCircularArrow">
          <a:avLst>
            <a:gd name="adj1" fmla="val 10980"/>
            <a:gd name="adj2" fmla="val 1142322"/>
            <a:gd name="adj3" fmla="val 6300000"/>
            <a:gd name="adj4" fmla="val 18900000"/>
            <a:gd name="adj5" fmla="val 12500"/>
          </a:avLst>
        </a:prstGeom>
        <a:solidFill>
          <a:schemeClr val="accent4">
            <a:hueOff val="6237415"/>
            <a:satOff val="-28781"/>
            <a:lumOff val="1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B5925E-5BB6-4B08-8CA7-D0B24B5DA032}">
      <dsp:nvSpPr>
        <dsp:cNvPr id="0" name=""/>
        <dsp:cNvSpPr/>
      </dsp:nvSpPr>
      <dsp:spPr>
        <a:xfrm>
          <a:off x="2110681" y="3106952"/>
          <a:ext cx="3620937" cy="41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انتخاب أعضاء مجلس النواب في أكتوبر 2001م</a:t>
          </a:r>
          <a:endParaRPr lang="en-US" sz="1800" b="1" kern="1200" dirty="0">
            <a:latin typeface="Sakkal Majalla" panose="02000000000000000000" pitchFamily="2" charset="-78"/>
            <a:cs typeface="Sakkal Majalla" panose="02000000000000000000" pitchFamily="2" charset="-78"/>
          </a:endParaRPr>
        </a:p>
      </dsp:txBody>
      <dsp:txXfrm>
        <a:off x="2110681" y="3106952"/>
        <a:ext cx="3620937" cy="413851"/>
      </dsp:txXfrm>
    </dsp:sp>
    <dsp:sp modelId="{87D09FF8-2599-4970-92CE-6634946F51F9}">
      <dsp:nvSpPr>
        <dsp:cNvPr id="0" name=""/>
        <dsp:cNvSpPr/>
      </dsp:nvSpPr>
      <dsp:spPr>
        <a:xfrm>
          <a:off x="1842703" y="3556570"/>
          <a:ext cx="4985425" cy="1217450"/>
        </a:xfrm>
        <a:prstGeom prst="circularArrow">
          <a:avLst>
            <a:gd name="adj1" fmla="val 10980"/>
            <a:gd name="adj2" fmla="val 1142322"/>
            <a:gd name="adj3" fmla="val 4500000"/>
            <a:gd name="adj4" fmla="val 13500000"/>
            <a:gd name="adj5" fmla="val 12500"/>
          </a:avLst>
        </a:prstGeom>
        <a:solidFill>
          <a:schemeClr val="accent4">
            <a:hueOff val="8316554"/>
            <a:satOff val="-38374"/>
            <a:lumOff val="1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624DA8-F2BF-48B4-BC27-4AC9FDFA2B9C}">
      <dsp:nvSpPr>
        <dsp:cNvPr id="0" name=""/>
        <dsp:cNvSpPr/>
      </dsp:nvSpPr>
      <dsp:spPr>
        <a:xfrm>
          <a:off x="3341412" y="3780128"/>
          <a:ext cx="2296686" cy="743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ممارسة المرأة حقوقيها السياسية كاملة للمرة الأولى</a:t>
          </a:r>
          <a:endParaRPr lang="en-US" sz="1800" b="1" kern="1200" dirty="0">
            <a:latin typeface="Sakkal Majalla" panose="02000000000000000000" pitchFamily="2" charset="-78"/>
            <a:cs typeface="Sakkal Majalla" panose="02000000000000000000" pitchFamily="2" charset="-78"/>
          </a:endParaRPr>
        </a:p>
      </dsp:txBody>
      <dsp:txXfrm>
        <a:off x="3341412" y="3780128"/>
        <a:ext cx="2296686" cy="743108"/>
      </dsp:txXfrm>
    </dsp:sp>
    <dsp:sp modelId="{90BE288D-36D5-4D7B-AE15-4FB9CD678AD1}">
      <dsp:nvSpPr>
        <dsp:cNvPr id="0" name=""/>
        <dsp:cNvSpPr/>
      </dsp:nvSpPr>
      <dsp:spPr>
        <a:xfrm>
          <a:off x="1296038" y="4510085"/>
          <a:ext cx="5256627" cy="1007041"/>
        </a:xfrm>
        <a:prstGeom prst="blockArc">
          <a:avLst>
            <a:gd name="adj1" fmla="val 0"/>
            <a:gd name="adj2" fmla="val 18900000"/>
            <a:gd name="adj3" fmla="val 1274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175D12-E37C-48EB-9078-05BEE5F00354}">
      <dsp:nvSpPr>
        <dsp:cNvPr id="0" name=""/>
        <dsp:cNvSpPr/>
      </dsp:nvSpPr>
      <dsp:spPr>
        <a:xfrm>
          <a:off x="2027541" y="4869675"/>
          <a:ext cx="3156221" cy="41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BH" sz="1800" b="1" kern="1200" dirty="0" smtClean="0">
              <a:latin typeface="Sakkal Majalla" panose="02000000000000000000" pitchFamily="2" charset="-78"/>
              <a:cs typeface="Sakkal Majalla" panose="02000000000000000000" pitchFamily="2" charset="-78"/>
            </a:rPr>
            <a:t>اكتمال عقد المجلس الوطني وانعقاد أولى جلساته في 14 ديسمبر 2002م لتبدأ المسيرة الديمقراطية في مملكة البحرين.</a:t>
          </a:r>
          <a:endParaRPr lang="en-US" sz="1800" b="1" kern="1200" dirty="0">
            <a:latin typeface="Sakkal Majalla" panose="02000000000000000000" pitchFamily="2" charset="-78"/>
            <a:cs typeface="Sakkal Majalla" panose="02000000000000000000" pitchFamily="2" charset="-78"/>
          </a:endParaRPr>
        </a:p>
      </dsp:txBody>
      <dsp:txXfrm>
        <a:off x="2027541" y="4869675"/>
        <a:ext cx="3156221" cy="41385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11/10/2021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11/10/2021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11/10/2021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11/10/2021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6"/>
          <p:cNvSpPr/>
          <p:nvPr/>
        </p:nvSpPr>
        <p:spPr>
          <a:xfrm>
            <a:off x="119733" y="1704772"/>
            <a:ext cx="11886431" cy="4417831"/>
          </a:xfrm>
          <a:prstGeom prst="rect">
            <a:avLst/>
          </a:prstGeom>
          <a:solidFill>
            <a:schemeClr val="accent4">
              <a:lumMod val="20000"/>
              <a:lumOff val="80000"/>
            </a:schemeClr>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E7E6E6">
                  <a:lumMod val="10000"/>
                </a:srgbClr>
              </a:solidFill>
              <a:effectLst/>
              <a:uLnTx/>
              <a:uFillTx/>
              <a:latin typeface="Calibri"/>
              <a:ea typeface="+mn-ea"/>
              <a:cs typeface="+mn-cs"/>
            </a:endParaRPr>
          </a:p>
        </p:txBody>
      </p:sp>
      <p:sp>
        <p:nvSpPr>
          <p:cNvPr id="14" name="مستطيل 10"/>
          <p:cNvSpPr/>
          <p:nvPr/>
        </p:nvSpPr>
        <p:spPr>
          <a:xfrm>
            <a:off x="3999123" y="1846872"/>
            <a:ext cx="7849524" cy="131650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4400" b="1" dirty="0" smtClean="0">
                <a:solidFill>
                  <a:prstClr val="black"/>
                </a:solidFill>
                <a:ea typeface="Calibri" panose="020F0502020204030204" pitchFamily="34" charset="0"/>
                <a:cs typeface="Sakkal Majalla" panose="02000000000000000000" pitchFamily="2" charset="-78"/>
              </a:rPr>
              <a:t>تاريخ البحرين الحديث والمعاصر</a:t>
            </a:r>
            <a:endParaRPr lang="en-US" sz="4400" b="1" dirty="0">
              <a:solidFill>
                <a:prstClr val="black"/>
              </a:solidFill>
              <a:ea typeface="Calibri" panose="020F0502020204030204" pitchFamily="34" charset="0"/>
              <a:cs typeface="Sakkal Majalla" panose="02000000000000000000" pitchFamily="2" charset="-78"/>
            </a:endParaRPr>
          </a:p>
        </p:txBody>
      </p:sp>
      <p:sp>
        <p:nvSpPr>
          <p:cNvPr id="17" name="مستطيل 16"/>
          <p:cNvSpPr/>
          <p:nvPr/>
        </p:nvSpPr>
        <p:spPr>
          <a:xfrm>
            <a:off x="3999123" y="3273503"/>
            <a:ext cx="7849524" cy="276681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b="1" dirty="0" smtClean="0">
                <a:solidFill>
                  <a:prstClr val="black"/>
                </a:solidFill>
                <a:ea typeface="Calibri" panose="020F0502020204030204" pitchFamily="34" charset="0"/>
                <a:cs typeface="Sakkal Majalla" panose="02000000000000000000" pitchFamily="2" charset="-78"/>
              </a:rPr>
              <a:t>الوحدة الثانية</a:t>
            </a:r>
            <a:endParaRPr lang="ar-SA" sz="4400" b="1" dirty="0">
              <a:solidFill>
                <a:prstClr val="black"/>
              </a:solidFill>
              <a:ea typeface="Calibri" panose="020F0502020204030204" pitchFamily="34" charset="0"/>
              <a:cs typeface="Sakkal Majalla" panose="02000000000000000000" pitchFamily="2" charset="-78"/>
            </a:endParaRPr>
          </a:p>
          <a:p>
            <a:pPr algn="r" rtl="1"/>
            <a:r>
              <a:rPr lang="ar-BH" sz="4400" b="1" dirty="0" smtClean="0">
                <a:solidFill>
                  <a:prstClr val="black"/>
                </a:solidFill>
                <a:ea typeface="Calibri" panose="020F0502020204030204" pitchFamily="34" charset="0"/>
                <a:cs typeface="Sakkal Majalla" panose="02000000000000000000" pitchFamily="2" charset="-78"/>
              </a:rPr>
              <a:t>الدّرس الثاني</a:t>
            </a:r>
            <a:r>
              <a:rPr lang="ar-SA" sz="4400" b="1" dirty="0" smtClean="0">
                <a:solidFill>
                  <a:prstClr val="black"/>
                </a:solidFill>
                <a:ea typeface="Calibri" panose="020F0502020204030204" pitchFamily="34" charset="0"/>
                <a:cs typeface="Sakkal Majalla" panose="02000000000000000000" pitchFamily="2" charset="-78"/>
              </a:rPr>
              <a:t>:</a:t>
            </a:r>
            <a:endParaRPr lang="ar-BH" sz="4400" b="1" dirty="0" smtClean="0">
              <a:solidFill>
                <a:prstClr val="black"/>
              </a:solidFill>
              <a:ea typeface="Calibri" panose="020F0502020204030204" pitchFamily="34" charset="0"/>
              <a:cs typeface="Sakkal Majalla" panose="02000000000000000000" pitchFamily="2" charset="-78"/>
            </a:endParaRPr>
          </a:p>
          <a:p>
            <a:pPr algn="ctr" rtl="1"/>
            <a:r>
              <a:rPr lang="ar-BH" sz="4400" b="1" dirty="0" smtClean="0">
                <a:solidFill>
                  <a:srgbClr val="FF0000"/>
                </a:solidFill>
                <a:ea typeface="Calibri" panose="020F0502020204030204" pitchFamily="34" charset="0"/>
                <a:cs typeface="Sakkal Majalla" panose="02000000000000000000" pitchFamily="2" charset="-78"/>
              </a:rPr>
              <a:t>مسارات مشروع الإصلاح والتحديث</a:t>
            </a:r>
            <a:endParaRPr lang="ar-SA" sz="4400" b="1" dirty="0">
              <a:solidFill>
                <a:srgbClr val="FF0000"/>
              </a:solidFill>
              <a:ea typeface="Calibri" panose="020F0502020204030204" pitchFamily="34" charset="0"/>
              <a:cs typeface="Sakkal Majalla" panose="02000000000000000000" pitchFamily="2" charset="-78"/>
            </a:endParaRPr>
          </a:p>
          <a:p>
            <a:pPr algn="r" rtl="1"/>
            <a:endParaRPr lang="ar-SA" sz="1000" b="1" dirty="0">
              <a:solidFill>
                <a:prstClr val="black"/>
              </a:solidFill>
              <a:ea typeface="Calibri" panose="020F0502020204030204" pitchFamily="34" charset="0"/>
              <a:cs typeface="Sakkal Majalla" panose="02000000000000000000" pitchFamily="2" charset="-78"/>
            </a:endParaRPr>
          </a:p>
        </p:txBody>
      </p:sp>
      <p:sp>
        <p:nvSpPr>
          <p:cNvPr id="18" name="مستطيل 2"/>
          <p:cNvSpPr/>
          <p:nvPr/>
        </p:nvSpPr>
        <p:spPr>
          <a:xfrm>
            <a:off x="4425227" y="3396809"/>
            <a:ext cx="4293770"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tx1"/>
                </a:solidFill>
                <a:ea typeface="Calibri" panose="020F0502020204030204" pitchFamily="34" charset="0"/>
                <a:cs typeface="Sakkal Majalla" panose="02000000000000000000" pitchFamily="2" charset="-78"/>
              </a:rPr>
              <a:t>المستوى الثاني/الثالث الثانوي</a:t>
            </a:r>
            <a:endParaRPr lang="en-US" sz="3600" b="1" dirty="0">
              <a:solidFill>
                <a:schemeClr val="tx1"/>
              </a:solidFill>
              <a:ea typeface="Calibri" panose="020F0502020204030204" pitchFamily="34" charset="0"/>
              <a:cs typeface="Sakkal Majalla" panose="02000000000000000000" pitchFamily="2" charset="-78"/>
            </a:endParaRPr>
          </a:p>
        </p:txBody>
      </p:sp>
      <p:sp>
        <p:nvSpPr>
          <p:cNvPr id="19" name="مستطيل 2"/>
          <p:cNvSpPr/>
          <p:nvPr/>
        </p:nvSpPr>
        <p:spPr>
          <a:xfrm>
            <a:off x="4205279" y="2181907"/>
            <a:ext cx="2324310"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smtClean="0">
                <a:solidFill>
                  <a:schemeClr val="tx1"/>
                </a:solidFill>
                <a:ea typeface="Calibri" panose="020F0502020204030204" pitchFamily="34" charset="0"/>
                <a:cs typeface="Sakkal Majalla" panose="02000000000000000000" pitchFamily="2" charset="-78"/>
              </a:rPr>
              <a:t>أجا203-وطن803/815</a:t>
            </a:r>
            <a:endParaRPr lang="en-US" sz="2400" b="1" dirty="0">
              <a:solidFill>
                <a:schemeClr val="tx1"/>
              </a:solidFill>
              <a:ea typeface="Calibri" panose="020F0502020204030204" pitchFamily="34" charset="0"/>
              <a:cs typeface="Sakkal Majalla" panose="02000000000000000000" pitchFamily="2" charset="-78"/>
            </a:endParaRPr>
          </a:p>
        </p:txBody>
      </p:sp>
      <p:pic>
        <p:nvPicPr>
          <p:cNvPr id="12" name="Picture 2" descr="البيعة الثانية: عامان على الميثاق... و عام على المملكة | محليات ...">
            <a:extLst>
              <a:ext uri="{FF2B5EF4-FFF2-40B4-BE49-F238E27FC236}">
                <a16:creationId xmlns="" xmlns:a16="http://schemas.microsoft.com/office/drawing/2014/main" id="{8D29FA85-0EAB-4AF4-A976-F1C75AE26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641" y="2174868"/>
            <a:ext cx="3570965" cy="3443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grpSp>
        <p:nvGrpSpPr>
          <p:cNvPr id="12" name="Group 11"/>
          <p:cNvGrpSpPr/>
          <p:nvPr/>
        </p:nvGrpSpPr>
        <p:grpSpPr>
          <a:xfrm>
            <a:off x="404949" y="2048237"/>
            <a:ext cx="10748719" cy="984287"/>
            <a:chOff x="1024570" y="2048237"/>
            <a:chExt cx="10129098" cy="984287"/>
          </a:xfrm>
        </p:grpSpPr>
        <p:grpSp>
          <p:nvGrpSpPr>
            <p:cNvPr id="10" name="مجموعة 10"/>
            <p:cNvGrpSpPr/>
            <p:nvPr/>
          </p:nvGrpSpPr>
          <p:grpSpPr>
            <a:xfrm>
              <a:off x="1024570" y="2048237"/>
              <a:ext cx="10129098" cy="885768"/>
              <a:chOff x="115910" y="1256651"/>
              <a:chExt cx="8369351" cy="978303"/>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0981" cy="978303"/>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1059110" y="2201527"/>
              <a:ext cx="8848848" cy="830997"/>
            </a:xfrm>
            <a:prstGeom prst="rect">
              <a:avLst/>
            </a:prstGeom>
          </p:spPr>
          <p:txBody>
            <a:bodyPr wrap="square">
              <a:spAutoFit/>
            </a:bodyPr>
            <a:lstStyle/>
            <a:p>
              <a:pPr algn="r"/>
              <a:r>
                <a:rPr lang="ar-BH" sz="2400" b="1" dirty="0" smtClean="0">
                  <a:latin typeface="Sakkal Majalla" panose="02000000000000000000" pitchFamily="2" charset="-78"/>
                  <a:cs typeface="Sakkal Majalla" panose="02000000000000000000" pitchFamily="2" charset="-78"/>
                </a:rPr>
                <a:t>يحدد أبرز ملامح التطور السياسي الذي شهدته البحرين  خلال العقد الأول من العهد الزاهر لحضرة صاحب الجلالة الملك حمد بن عيسى آل </a:t>
              </a:r>
              <a:r>
                <a:rPr lang="ar-BH" sz="2400" b="1" dirty="0" smtClean="0">
                  <a:latin typeface="Sakkal Majalla" panose="02000000000000000000" pitchFamily="2" charset="-78"/>
                  <a:cs typeface="Sakkal Majalla" panose="02000000000000000000" pitchFamily="2" charset="-78"/>
                </a:rPr>
                <a:t>خليفة حفظه الله ورعاه. </a:t>
              </a:r>
              <a:endParaRPr lang="ar-BH" sz="2400" b="1" dirty="0">
                <a:latin typeface="Sakkal Majalla" panose="02000000000000000000" pitchFamily="2" charset="-78"/>
                <a:cs typeface="Sakkal Majalla" panose="02000000000000000000" pitchFamily="2" charset="-78"/>
              </a:endParaRPr>
            </a:p>
          </p:txBody>
        </p:sp>
      </p:grpSp>
      <p:grpSp>
        <p:nvGrpSpPr>
          <p:cNvPr id="13" name="Group 12"/>
          <p:cNvGrpSpPr/>
          <p:nvPr/>
        </p:nvGrpSpPr>
        <p:grpSpPr>
          <a:xfrm>
            <a:off x="404949" y="3057677"/>
            <a:ext cx="10744759" cy="771781"/>
            <a:chOff x="993178" y="3107357"/>
            <a:chExt cx="10156529" cy="722102"/>
          </a:xfrm>
        </p:grpSpPr>
        <p:grpSp>
          <p:nvGrpSpPr>
            <p:cNvPr id="16" name="مجموعة 10"/>
            <p:cNvGrpSpPr/>
            <p:nvPr/>
          </p:nvGrpSpPr>
          <p:grpSpPr>
            <a:xfrm>
              <a:off x="993178" y="3107357"/>
              <a:ext cx="10156529" cy="722102"/>
              <a:chOff x="89962" y="1340528"/>
              <a:chExt cx="8395299" cy="738907"/>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89962" y="1340528"/>
                <a:ext cx="7493911" cy="73890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مستطيل 12"/>
              <p:cNvSpPr/>
              <p:nvPr/>
            </p:nvSpPr>
            <p:spPr>
              <a:xfrm>
                <a:off x="7712528" y="1364246"/>
                <a:ext cx="772733" cy="71518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 name="Rectangle 2"/>
            <p:cNvSpPr/>
            <p:nvPr/>
          </p:nvSpPr>
          <p:spPr>
            <a:xfrm>
              <a:off x="1027826" y="3265790"/>
              <a:ext cx="8870354" cy="431948"/>
            </a:xfrm>
            <a:prstGeom prst="rect">
              <a:avLst/>
            </a:prstGeom>
          </p:spPr>
          <p:txBody>
            <a:bodyPr wrap="square">
              <a:spAutoFit/>
            </a:bodyPr>
            <a:lstStyle/>
            <a:p>
              <a:pPr algn="r" rtl="1"/>
              <a:r>
                <a:rPr lang="ar-BH" sz="2400" b="1" dirty="0" smtClean="0">
                  <a:latin typeface="Sakkal Majalla" panose="02000000000000000000" pitchFamily="2" charset="-78"/>
                  <a:cs typeface="Sakkal Majalla" panose="02000000000000000000" pitchFamily="2" charset="-78"/>
                </a:rPr>
                <a:t>يوضح أهم ملامح المشروع الإصلاحي في المسار الحقوقي والاجتماعي وانجازاته. </a:t>
              </a:r>
              <a:endParaRPr lang="en-US" sz="2400" b="1" dirty="0">
                <a:latin typeface="Sakkal Majalla" panose="02000000000000000000" pitchFamily="2" charset="-78"/>
                <a:cs typeface="Sakkal Majalla" panose="02000000000000000000" pitchFamily="2" charset="-78"/>
              </a:endParaRPr>
            </a:p>
          </p:txBody>
        </p:sp>
      </p:grpSp>
      <p:grpSp>
        <p:nvGrpSpPr>
          <p:cNvPr id="8" name="Group 7"/>
          <p:cNvGrpSpPr/>
          <p:nvPr/>
        </p:nvGrpSpPr>
        <p:grpSpPr>
          <a:xfrm>
            <a:off x="404950" y="4077621"/>
            <a:ext cx="10744758" cy="763510"/>
            <a:chOff x="451556" y="4164105"/>
            <a:chExt cx="9298785" cy="684248"/>
          </a:xfrm>
        </p:grpSpPr>
        <p:grpSp>
          <p:nvGrpSpPr>
            <p:cNvPr id="22" name="مجموعة 10"/>
            <p:cNvGrpSpPr/>
            <p:nvPr/>
          </p:nvGrpSpPr>
          <p:grpSpPr>
            <a:xfrm>
              <a:off x="451556" y="4164105"/>
              <a:ext cx="9298785" cy="68424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3" name="Rounded Rectangle 22"/>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r>
                  <a:rPr lang="ar-BH" sz="2400" b="1" dirty="0">
                    <a:solidFill>
                      <a:schemeClr val="tx1"/>
                    </a:solidFill>
                    <a:latin typeface="Sakkal Majalla" panose="02000000000000000000" pitchFamily="2" charset="-78"/>
                    <a:cs typeface="Sakkal Majalla" panose="02000000000000000000" pitchFamily="2" charset="-78"/>
                  </a:rPr>
                  <a:t>يعتز بالإنجازات الاقتصادية التي تحققت خلال العقد الأول من المشروع الإصلاحي لحضرة صاحب الجلالة الملك حمد بن عيسى آل </a:t>
                </a:r>
                <a:r>
                  <a:rPr lang="ar-BH" sz="2400" b="1" dirty="0" smtClean="0">
                    <a:solidFill>
                      <a:schemeClr val="tx1"/>
                    </a:solidFill>
                    <a:latin typeface="Sakkal Majalla" panose="02000000000000000000" pitchFamily="2" charset="-78"/>
                    <a:cs typeface="Sakkal Majalla" panose="02000000000000000000" pitchFamily="2" charset="-78"/>
                  </a:rPr>
                  <a:t>خليفة حفظه الله ورعاه.</a:t>
                </a: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4" name="Rectangle 3"/>
            <p:cNvSpPr/>
            <p:nvPr/>
          </p:nvSpPr>
          <p:spPr>
            <a:xfrm>
              <a:off x="1399142" y="4299519"/>
              <a:ext cx="7223234" cy="413738"/>
            </a:xfrm>
            <a:prstGeom prst="rect">
              <a:avLst/>
            </a:prstGeom>
          </p:spPr>
          <p:txBody>
            <a:bodyPr wrap="square">
              <a:spAutoFit/>
            </a:bodyPr>
            <a:lstStyle/>
            <a:p>
              <a:pPr algn="r"/>
              <a:endParaRPr lang="en-US" sz="2400" dirty="0">
                <a:latin typeface="Sakkal Majalla" panose="02000000000000000000" pitchFamily="2" charset="-78"/>
                <a:cs typeface="Sakkal Majalla" panose="02000000000000000000" pitchFamily="2" charset="-78"/>
              </a:endParaRPr>
            </a:p>
          </p:txBody>
        </p:sp>
      </p:grpSp>
      <p:grpSp>
        <p:nvGrpSpPr>
          <p:cNvPr id="9" name="Group 8"/>
          <p:cNvGrpSpPr/>
          <p:nvPr/>
        </p:nvGrpSpPr>
        <p:grpSpPr>
          <a:xfrm>
            <a:off x="404949" y="5137149"/>
            <a:ext cx="10744759" cy="830997"/>
            <a:chOff x="419626" y="5149135"/>
            <a:chExt cx="9359660" cy="830997"/>
          </a:xfrm>
        </p:grpSpPr>
        <p:grpSp>
          <p:nvGrpSpPr>
            <p:cNvPr id="25" name="مجموعة 10"/>
            <p:cNvGrpSpPr/>
            <p:nvPr/>
          </p:nvGrpSpPr>
          <p:grpSpPr>
            <a:xfrm>
              <a:off x="451556" y="5172659"/>
              <a:ext cx="9327730" cy="709006"/>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6" name="Rounded Rectangle 25"/>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7"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4</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8" name="Rectangle 27"/>
            <p:cNvSpPr/>
            <p:nvPr/>
          </p:nvSpPr>
          <p:spPr>
            <a:xfrm>
              <a:off x="419626" y="5149135"/>
              <a:ext cx="8202749" cy="830997"/>
            </a:xfrm>
            <a:prstGeom prst="rect">
              <a:avLst/>
            </a:prstGeom>
          </p:spPr>
          <p:txBody>
            <a:bodyPr wrap="square">
              <a:spAutoFit/>
            </a:bodyPr>
            <a:lstStyle/>
            <a:p>
              <a:pPr algn="r"/>
              <a:r>
                <a:rPr lang="ar-BH" sz="2400" b="1" dirty="0" smtClean="0">
                  <a:latin typeface="Sakkal Majalla" panose="02000000000000000000" pitchFamily="2" charset="-78"/>
                  <a:cs typeface="Sakkal Majalla" panose="02000000000000000000" pitchFamily="2" charset="-78"/>
                </a:rPr>
                <a:t>يحلل النتائج المترتبة على الارتقاء بالمسار  الثقافي لمملكة البحرين خلال العقد الأول من المشروع الإصلاحي لحضرة صاحب الجلالة الملك" حمد بن عيسى آل خليفة" حفظه الله ورعاه.</a:t>
              </a:r>
              <a:endParaRPr lang="en-US" sz="2400" dirty="0">
                <a:latin typeface="Sakkal Majalla" panose="02000000000000000000" pitchFamily="2" charset="-78"/>
                <a:cs typeface="Sakkal Majalla" panose="02000000000000000000" pitchFamily="2" charset="-78"/>
              </a:endParaRPr>
            </a:p>
          </p:txBody>
        </p:sp>
      </p:grpSp>
      <p:grpSp>
        <p:nvGrpSpPr>
          <p:cNvPr id="29" name="Group 28"/>
          <p:cNvGrpSpPr/>
          <p:nvPr/>
        </p:nvGrpSpPr>
        <p:grpSpPr>
          <a:xfrm>
            <a:off x="270641" y="1162594"/>
            <a:ext cx="10965608" cy="771866"/>
            <a:chOff x="803350" y="1100144"/>
            <a:chExt cx="10965608" cy="778493"/>
          </a:xfrm>
        </p:grpSpPr>
        <p:sp>
          <p:nvSpPr>
            <p:cNvPr id="30"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ctr">
                <a:defRPr sz="1700" b="1">
                  <a:solidFill>
                    <a:srgbClr val="E7E6E6">
                      <a:lumMod val="10000"/>
                    </a:srgbClr>
                  </a:solidFill>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sp>
        <p:nvSpPr>
          <p:cNvPr id="32" name="Rectangle 31"/>
          <p:cNvSpPr>
            <a:spLocks/>
          </p:cNvSpPr>
          <p:nvPr/>
        </p:nvSpPr>
        <p:spPr>
          <a:xfrm>
            <a:off x="8447918" y="6286662"/>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rgbClr val="FF0000"/>
                </a:solidFill>
                <a:latin typeface="Sakkal Majalla" panose="02000000000000000000" pitchFamily="2" charset="-78"/>
                <a:cs typeface="Sakkal Majalla" panose="02000000000000000000" pitchFamily="2" charset="-78"/>
              </a:rPr>
              <a:t>المقدمة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9" name="Content Placeholder 2"/>
          <p:cNvSpPr txBox="1">
            <a:spLocks/>
          </p:cNvSpPr>
          <p:nvPr/>
        </p:nvSpPr>
        <p:spPr>
          <a:xfrm>
            <a:off x="678724" y="1946465"/>
            <a:ext cx="10675076" cy="3681345"/>
          </a:xfrm>
          <a:prstGeom prst="rect">
            <a:avLst/>
          </a:prstGeom>
          <a:blipFill>
            <a:blip r:embed="rId3"/>
            <a:tile tx="0" ty="0" sx="100000" sy="100000" flip="none" algn="tl"/>
          </a:blipFill>
          <a:ln>
            <a:solidFill>
              <a:srgbClr val="FF0000"/>
            </a:solidFill>
            <a:prstDash val="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buFont typeface="Arial" panose="020B0604020202020204" pitchFamily="34" charset="0"/>
              <a:buNone/>
            </a:pPr>
            <a:r>
              <a:rPr lang="ar-BH" dirty="0" smtClean="0">
                <a:latin typeface="Sakkal Majalla" panose="02000000000000000000" pitchFamily="2" charset="-78"/>
                <a:cs typeface="Sakkal Majalla" panose="02000000000000000000" pitchFamily="2" charset="-78"/>
              </a:rPr>
              <a:t>إزاء حجم المنجز الوطني الذي تحقق بفضل الخطوات التي اتخذها حضرة صاحب الجلالة الملك "حمد بن عيسى آل خليفة" عاهل البلاد </a:t>
            </a:r>
            <a:r>
              <a:rPr lang="ar-BH" dirty="0" smtClean="0">
                <a:latin typeface="Sakkal Majalla" panose="02000000000000000000" pitchFamily="2" charset="-78"/>
                <a:cs typeface="Sakkal Majalla" panose="02000000000000000000" pitchFamily="2" charset="-78"/>
              </a:rPr>
              <a:t>المفدى حفظه الله ورعاه </a:t>
            </a:r>
            <a:r>
              <a:rPr lang="ar-BH" dirty="0" smtClean="0">
                <a:latin typeface="Sakkal Majalla" panose="02000000000000000000" pitchFamily="2" charset="-78"/>
                <a:cs typeface="Sakkal Majalla" panose="02000000000000000000" pitchFamily="2" charset="-78"/>
              </a:rPr>
              <a:t>تمهيدًا لمشروعه الوطني للإصلاح والتحديث، تولد ارتياحٌ واسعٌ داخليًا وخارجيًا. ولم تكن تلك الخطوات وما تحقق بفضلها من إنجازات إلا مقدمات أولية. فقد كان القائد الجديد يمد بصره إلى أفق أبعد يرى فيه البحرين. وقد تبوأت، المكانة الجديرة بها وبشعبها. وبناء على هذه الرؤية المستقبلية، طرح حضرة صاحب الجلالة الملك "حمد بن عيسى آل خليفة" </a:t>
            </a:r>
            <a:r>
              <a:rPr lang="ar-BH" dirty="0" smtClean="0">
                <a:latin typeface="Sakkal Majalla" panose="02000000000000000000" pitchFamily="2" charset="-78"/>
                <a:cs typeface="Sakkal Majalla" panose="02000000000000000000" pitchFamily="2" charset="-78"/>
              </a:rPr>
              <a:t>حفظه الله ورعاه مشروعه </a:t>
            </a:r>
            <a:r>
              <a:rPr lang="ar-BH" dirty="0" smtClean="0">
                <a:latin typeface="Sakkal Majalla" panose="02000000000000000000" pitchFamily="2" charset="-78"/>
                <a:cs typeface="Sakkal Majalla" panose="02000000000000000000" pitchFamily="2" charset="-78"/>
              </a:rPr>
              <a:t>الحضاري وشارك الشعب في بلورته وتعاقدت القيادة والشعب عليه؛ لتتواصل المسيرة بتحقيق العديد من الإنجازات في مسارات عدّة. </a:t>
            </a:r>
          </a:p>
          <a:p>
            <a:pPr marL="0" indent="0" algn="justLow" rtl="1">
              <a:buFont typeface="Arial" panose="020B0604020202020204" pitchFamily="34" charset="0"/>
              <a:buNone/>
            </a:pPr>
            <a:r>
              <a:rPr lang="ar-BH" dirty="0" smtClean="0">
                <a:latin typeface="Sakkal Majalla" panose="02000000000000000000" pitchFamily="2" charset="-78"/>
                <a:cs typeface="Sakkal Majalla" panose="02000000000000000000" pitchFamily="2" charset="-78"/>
              </a:rPr>
              <a:t>فما مسارات مشروع الإصلاح والتحديث؟ وما إنجازاته؟</a:t>
            </a:r>
          </a:p>
          <a:p>
            <a:pPr marL="0" indent="0" algn="justLow">
              <a:buFont typeface="Arial" panose="020B0604020202020204" pitchFamily="34" charset="0"/>
              <a:buNone/>
            </a:pPr>
            <a:endParaRPr lang="ar-BH" dirty="0">
              <a:cs typeface="+mj-cs"/>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مستطيل مستدير الزوايا 3"/>
          <p:cNvSpPr/>
          <p:nvPr/>
        </p:nvSpPr>
        <p:spPr>
          <a:xfrm>
            <a:off x="5454741" y="1165026"/>
            <a:ext cx="5627666"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أولًا: المسار السياسي وإنجازاته</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5" name="Rectangle 4"/>
          <p:cNvSpPr/>
          <p:nvPr/>
        </p:nvSpPr>
        <p:spPr>
          <a:xfrm>
            <a:off x="5355771" y="2072522"/>
            <a:ext cx="6686269" cy="4093147"/>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800" dirty="0" smtClean="0">
                <a:solidFill>
                  <a:srgbClr val="C00000"/>
                </a:solidFill>
              </a:rPr>
              <a:t>لأيّ شيّء نذر حضرة صاحب الجلالة الملك حمد بن عيسى آل خليفة حفظه الله ورعاه نفسه بناء على التفويض المعبر عن الإجماع الوطني للميثاق؟</a:t>
            </a:r>
            <a:endParaRPr lang="en-US" sz="2800" dirty="0" smtClean="0">
              <a:solidFill>
                <a:srgbClr val="C00000"/>
              </a:solidFill>
            </a:endParaRPr>
          </a:p>
          <a:p>
            <a:pPr marL="342900" indent="-342900" algn="just" rtl="1">
              <a:buFontTx/>
              <a:buChar char="-"/>
            </a:pPr>
            <a:r>
              <a:rPr lang="ar-BH" sz="2400" dirty="0" smtClean="0">
                <a:solidFill>
                  <a:srgbClr val="002060"/>
                </a:solidFill>
              </a:rPr>
              <a:t>لتحقيق تطلعات الشعب، كما تجلت في بنود الميثاق ونصوصه وروحه، ضمن برنامج عمل وطني يعلو بالبحرين ويجدد مسيرتها الديمقراطية ويعيد الحياة النيابية إليها في ظل الدستور والنظام والديمقراطي الذي ارتضيناه بعد حدود الله سبحانه.</a:t>
            </a:r>
          </a:p>
          <a:p>
            <a:pPr algn="r" rtl="1"/>
            <a:endParaRPr lang="ar-BH" dirty="0">
              <a:solidFill>
                <a:srgbClr val="002060"/>
              </a:solidFill>
            </a:endParaRPr>
          </a:p>
        </p:txBody>
      </p:sp>
      <p:sp>
        <p:nvSpPr>
          <p:cNvPr id="3" name="Oval 2"/>
          <p:cNvSpPr/>
          <p:nvPr/>
        </p:nvSpPr>
        <p:spPr>
          <a:xfrm>
            <a:off x="9522823" y="1691522"/>
            <a:ext cx="2519217" cy="815492"/>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sp>
        <p:nvSpPr>
          <p:cNvPr id="15"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2" name="Rectangle 1"/>
          <p:cNvSpPr/>
          <p:nvPr/>
        </p:nvSpPr>
        <p:spPr>
          <a:xfrm>
            <a:off x="270641" y="1165026"/>
            <a:ext cx="5085130" cy="500064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800" dirty="0" smtClean="0">
                <a:solidFill>
                  <a:schemeClr val="tx1"/>
                </a:solidFill>
                <a:effectLst>
                  <a:outerShdw blurRad="38100" dist="38100" dir="2700000" algn="tl">
                    <a:srgbClr val="000000">
                      <a:alpha val="43137"/>
                    </a:srgbClr>
                  </a:outerShdw>
                </a:effectLst>
              </a:rPr>
              <a:t>الميثاق ثمرة التوافق الوطني</a:t>
            </a:r>
          </a:p>
          <a:p>
            <a:pPr algn="just" rtl="1"/>
            <a:r>
              <a:rPr lang="ar-BH" sz="2000" dirty="0" smtClean="0">
                <a:solidFill>
                  <a:schemeClr val="tx1"/>
                </a:solidFill>
              </a:rPr>
              <a:t>جاء هذا الميثاق الوطني ملتقى التوافق والعمل على طريق المستقبل الزاهر. وبناء على هذا التفويض المعبّر عن الإجماع الوطني، فلد نذرت نفسي لتحقيق تطلعاتكم، كما تجلت في بنود الميثاق ونصوصه وروحه،</a:t>
            </a:r>
            <a:r>
              <a:rPr lang="ar-BH" sz="2000" dirty="0">
                <a:solidFill>
                  <a:schemeClr val="tx1"/>
                </a:solidFill>
              </a:rPr>
              <a:t> ضمن برنامج عمل وطني يعلو بالبحرين ويجدد مسيرتها الديمقراطية ويعيد الحياة النيابية إليها في ظل الدستور والنظام والديمقراطي الذي ارتضيناه بعد حدود الله سبحانه.</a:t>
            </a:r>
          </a:p>
          <a:p>
            <a:pPr algn="r" rtl="1"/>
            <a:endParaRPr lang="ar-BH" dirty="0" smtClean="0"/>
          </a:p>
          <a:p>
            <a:pPr algn="r" rtl="1"/>
            <a:endParaRPr lang="ar-BH" dirty="0" smtClean="0"/>
          </a:p>
          <a:p>
            <a:pPr algn="r" rtl="1"/>
            <a:r>
              <a:rPr lang="ar-BH" dirty="0" smtClean="0">
                <a:solidFill>
                  <a:schemeClr val="tx1"/>
                </a:solidFill>
              </a:rPr>
              <a:t>من الخطاب السامي لحضرة صاحب الجلالة الملك حمد بن عيسى</a:t>
            </a:r>
          </a:p>
          <a:p>
            <a:pPr algn="r" rtl="1"/>
            <a:r>
              <a:rPr lang="ar-BH" dirty="0" smtClean="0">
                <a:solidFill>
                  <a:schemeClr val="tx1"/>
                </a:solidFill>
              </a:rPr>
              <a:t> آل خيفة حفظه الله ورعاه لدى تسلم جلالته النتيجة الرسمية للاستفتاء على مشروع ميثاق العمل الوطني، بتاريخ 16 فبراير 2001م</a:t>
            </a:r>
            <a:endParaRPr lang="en-US" dirty="0">
              <a:solidFill>
                <a:schemeClr val="tx1"/>
              </a:solidFill>
            </a:endParaRPr>
          </a:p>
        </p:txBody>
      </p:sp>
    </p:spTree>
    <p:extLst>
      <p:ext uri="{BB962C8B-B14F-4D97-AF65-F5344CB8AC3E}">
        <p14:creationId xmlns:p14="http://schemas.microsoft.com/office/powerpoint/2010/main" val="268948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circle(in)">
                                      <p:cBhvr>
                                        <p:cTn id="29" dur="20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wipe(down)">
                                      <p:cBhvr>
                                        <p:cTn id="3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3"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270642" y="1178806"/>
            <a:ext cx="11698712" cy="4830108"/>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BH" sz="3600" b="1" dirty="0" smtClean="0">
                <a:solidFill>
                  <a:schemeClr val="tx1"/>
                </a:solidFill>
                <a:latin typeface="Sakkal Majalla" panose="02000000000000000000" pitchFamily="2" charset="-78"/>
                <a:cs typeface="Sakkal Majalla" panose="02000000000000000000" pitchFamily="2" charset="-78"/>
              </a:rPr>
              <a:t>بادر حضرة صاحب الجلالة الملك حمد بن عيسى آل خليفة حفظه الله ورعاه ضمن مسيرة الإصلاح والتحديث السياسي في مملكة البحرين إلى طرح فكرة الميثاق. وعلى الرغم من إنها فكرة ملكية خالصة إلا أن جلالته قد حرص على ألاّ يقوم بفرضها من قمة السلطة إنما فتح المجال كاملًا أمام الرأي العام للمشاركة في تحديد شكل هذا الميثاق الذي يعد بمثابة عقد اجتماعي للعلاقة بين الملك وشعبه.</a:t>
            </a:r>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390670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709852" y="990034"/>
            <a:ext cx="6816894" cy="459023"/>
          </a:xfrm>
          <a:prstGeom prst="rect">
            <a:avLst/>
          </a:prstGeom>
          <a:solidFill>
            <a:schemeClr val="accent4">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إجراءات تحقيق المشاركة الشعبية الواسعة في إعداد ميثاق العمل الوطني:</a:t>
            </a:r>
            <a:endParaRPr lang="en-US" sz="2400" b="1" dirty="0">
              <a:solidFill>
                <a:schemeClr val="tx1"/>
              </a:solidFill>
              <a:latin typeface="Sakkal Majalla" panose="02000000000000000000" pitchFamily="2" charset="-78"/>
              <a:cs typeface="Sakkal Majalla" panose="02000000000000000000" pitchFamily="2" charset="-78"/>
            </a:endParaRPr>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2"/>
          <p:cNvSpPr/>
          <p:nvPr/>
        </p:nvSpPr>
        <p:spPr>
          <a:xfrm>
            <a:off x="580684" y="1464173"/>
            <a:ext cx="11461353" cy="568801"/>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تشكيل "اللجنة الوطنية العليا" من 46 عضوًا يمثلون فئات المجتمع البحريني منهم 6 سيدات.</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12" name="مستطيل 2"/>
          <p:cNvSpPr/>
          <p:nvPr/>
        </p:nvSpPr>
        <p:spPr>
          <a:xfrm>
            <a:off x="580684" y="2172198"/>
            <a:ext cx="11461353" cy="568801"/>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مناقشة كل القضايا التي تهم البحرين، السياسية والاقتصادية والاجتماعية ثم تقديمها لحضرة صاحب الجلالة الملك المفدى.</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3" name="مستطيل 2"/>
          <p:cNvSpPr/>
          <p:nvPr/>
        </p:nvSpPr>
        <p:spPr>
          <a:xfrm>
            <a:off x="580684" y="2859927"/>
            <a:ext cx="11461353" cy="859095"/>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rgbClr val="0070C0"/>
                </a:solidFill>
                <a:latin typeface="Sakkal Majalla" panose="02000000000000000000" pitchFamily="2" charset="-78"/>
                <a:cs typeface="Sakkal Majalla" panose="02000000000000000000" pitchFamily="2" charset="-78"/>
              </a:rPr>
              <a:t>طرح ما تمت مناقشته في استفتاء شعبي عام مع إتاحة متسع من الوقت ما بين إقرار الميثاق وما بين موعد استفتاء الشعب عليه، لإعطاء فرصة لجميع المواطنين للبحث والنقاش وتكوين آراء مبنية على حقائق وفهم للميثاق من جميع جوانبه.</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4" name="مستطيل 2"/>
          <p:cNvSpPr/>
          <p:nvPr/>
        </p:nvSpPr>
        <p:spPr>
          <a:xfrm>
            <a:off x="580683" y="3864537"/>
            <a:ext cx="11461353" cy="784619"/>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rgbClr val="0070C0"/>
                </a:solidFill>
                <a:latin typeface="Sakkal Majalla" panose="02000000000000000000" pitchFamily="2" charset="-78"/>
                <a:cs typeface="Sakkal Majalla" panose="02000000000000000000" pitchFamily="2" charset="-78"/>
              </a:rPr>
              <a:t>فتحت القيادة أكثر من قناة للحوار مع الشعب ورموزه، فسخرت وسائل الإعلام من صحافة وتلفزيون لطرح كل الرؤى حتى المخالفة لها  ودعمت إقامة ندوات مفتوحة بمشاركة جميع اتجاهات المجتمع وبحضور المسئولين من الدولة.</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5" name="مستطيل 2"/>
          <p:cNvSpPr/>
          <p:nvPr/>
        </p:nvSpPr>
        <p:spPr>
          <a:xfrm>
            <a:off x="580683" y="4822991"/>
            <a:ext cx="11461353" cy="568801"/>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rgbClr val="0070C0"/>
                </a:solidFill>
                <a:latin typeface="Sakkal Majalla" panose="02000000000000000000" pitchFamily="2" charset="-78"/>
                <a:cs typeface="Sakkal Majalla" panose="02000000000000000000" pitchFamily="2" charset="-78"/>
              </a:rPr>
              <a:t>قيام حضرة صاحب الجلالة الملك "حمد بن عيسى آل خليفة" </a:t>
            </a:r>
            <a:r>
              <a:rPr lang="ar-BH" sz="2400" b="1" dirty="0" smtClean="0">
                <a:solidFill>
                  <a:srgbClr val="0070C0"/>
                </a:solidFill>
                <a:latin typeface="Sakkal Majalla" panose="02000000000000000000" pitchFamily="2" charset="-78"/>
                <a:cs typeface="Sakkal Majalla" panose="02000000000000000000" pitchFamily="2" charset="-78"/>
              </a:rPr>
              <a:t>حفظه الله ورعاه </a:t>
            </a:r>
            <a:r>
              <a:rPr lang="ar-BH" sz="2400" b="1" dirty="0" smtClean="0">
                <a:solidFill>
                  <a:srgbClr val="0070C0"/>
                </a:solidFill>
                <a:latin typeface="Sakkal Majalla" panose="02000000000000000000" pitchFamily="2" charset="-78"/>
                <a:cs typeface="Sakkal Majalla" panose="02000000000000000000" pitchFamily="2" charset="-78"/>
              </a:rPr>
              <a:t>هذا </a:t>
            </a:r>
            <a:r>
              <a:rPr lang="ar-BH" sz="2400" b="1" dirty="0" smtClean="0">
                <a:solidFill>
                  <a:srgbClr val="0070C0"/>
                </a:solidFill>
                <a:latin typeface="Sakkal Majalla" panose="02000000000000000000" pitchFamily="2" charset="-78"/>
                <a:cs typeface="Sakkal Majalla" panose="02000000000000000000" pitchFamily="2" charset="-78"/>
              </a:rPr>
              <a:t>الحوار الشامل بقيامه بزيارات لمناطق كثيرة من البلاد، وكذلك باستقبال رموز المجتمع من جميع الفئات والطوائف وتلمس رؤاهم ومقترحاتهم.</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6" name="مستطيل 2"/>
          <p:cNvSpPr/>
          <p:nvPr/>
        </p:nvSpPr>
        <p:spPr>
          <a:xfrm>
            <a:off x="580683" y="5598764"/>
            <a:ext cx="11461353" cy="568801"/>
          </a:xfrm>
          <a:prstGeom prst="rect">
            <a:avLst/>
          </a:prstGeom>
          <a:gradFill flip="none" rotWithShape="1">
            <a:gsLst>
              <a:gs pos="0">
                <a:schemeClr val="accent2">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rgbClr val="0070C0"/>
                </a:solidFill>
                <a:latin typeface="Sakkal Majalla" panose="02000000000000000000" pitchFamily="2" charset="-78"/>
                <a:cs typeface="Sakkal Majalla" panose="02000000000000000000" pitchFamily="2" charset="-78"/>
              </a:rPr>
              <a:t>المشاركة في الاستفتاء  على ميثاق العمل الوطني يومي 14و 15 فبراير 2001م، إذا شارك في التصويت 92% من مجموع المدعوين إلى المشاركة فيه.</a:t>
            </a:r>
            <a:endParaRPr lang="ar-SA" sz="2400" b="1" dirty="0">
              <a:solidFill>
                <a:srgbClr val="0070C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1719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12" name="مستطيل 2"/>
          <p:cNvSpPr/>
          <p:nvPr/>
        </p:nvSpPr>
        <p:spPr>
          <a:xfrm>
            <a:off x="459179" y="1552426"/>
            <a:ext cx="11461353" cy="568801"/>
          </a:xfrm>
          <a:prstGeom prst="rect">
            <a:avLst/>
          </a:prstGeom>
          <a:gradFill flip="none" rotWithShape="1">
            <a:gsLst>
              <a:gs pos="0">
                <a:srgbClr val="C00000"/>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50000" t="50000" r="50000" b="50000"/>
            </a:path>
            <a:tileRect/>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أسفرت عملية الاستفتاء من موافقة 98.4% من المصوتين على الميثاق وما تضمنه من توجهات. </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6" name="Rectangle 15"/>
          <p:cNvSpPr/>
          <p:nvPr/>
        </p:nvSpPr>
        <p:spPr>
          <a:xfrm>
            <a:off x="3709852" y="990034"/>
            <a:ext cx="6816894" cy="459023"/>
          </a:xfrm>
          <a:prstGeom prst="rect">
            <a:avLst/>
          </a:prstGeom>
          <a:solidFill>
            <a:schemeClr val="accent4">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نتائج الإجراءات:</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7" name="مستطيل 2"/>
          <p:cNvSpPr/>
          <p:nvPr/>
        </p:nvSpPr>
        <p:spPr>
          <a:xfrm>
            <a:off x="459179" y="2287408"/>
            <a:ext cx="11461353" cy="1337229"/>
          </a:xfrm>
          <a:prstGeom prst="rect">
            <a:avLst/>
          </a:prstGeom>
          <a:gradFill flip="none" rotWithShape="1">
            <a:gsLst>
              <a:gs pos="0">
                <a:srgbClr val="C00000"/>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50000" t="50000" r="50000" b="50000"/>
            </a:path>
            <a:tileRect/>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chemeClr val="tx1"/>
                </a:solidFill>
                <a:latin typeface="Sakkal Majalla" panose="02000000000000000000" pitchFamily="2" charset="-78"/>
                <a:cs typeface="Sakkal Majalla" panose="02000000000000000000" pitchFamily="2" charset="-78"/>
              </a:rPr>
              <a:t>إصدار الأمر الأميري رقم (17) للعام 2001م بالتصديق على ميثاق العمل الوطني، معلنًا قبول جلالته بالتفويض المعبر عنه بهذا الاجماع والتزامه بتحقيق التطلعات التي تضمنها هذا الميثاق وباعتباره مرجعا للمسيرة الوطنية، وأساسًا ملزمًا  للدولة في التطوير نظمها القانونية والدستورية، ودليل عمل لمستقبل مملكة البحرين.</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9" name="مستطيل 2"/>
          <p:cNvSpPr/>
          <p:nvPr/>
        </p:nvSpPr>
        <p:spPr>
          <a:xfrm>
            <a:off x="459178" y="3790818"/>
            <a:ext cx="11461353" cy="1337229"/>
          </a:xfrm>
          <a:prstGeom prst="rect">
            <a:avLst/>
          </a:prstGeom>
          <a:gradFill flip="none" rotWithShape="1">
            <a:gsLst>
              <a:gs pos="0">
                <a:srgbClr val="C00000"/>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50000" t="50000" r="50000" b="50000"/>
            </a:path>
            <a:tileRect/>
          </a:gradFill>
          <a:ln w="28575">
            <a:solidFill>
              <a:schemeClr val="bg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b="1" dirty="0" smtClean="0">
                <a:solidFill>
                  <a:schemeClr val="tx1"/>
                </a:solidFill>
                <a:latin typeface="Sakkal Majalla" panose="02000000000000000000" pitchFamily="2" charset="-78"/>
                <a:cs typeface="Sakkal Majalla" panose="02000000000000000000" pitchFamily="2" charset="-78"/>
              </a:rPr>
              <a:t>إصدار مرسوم رقم (6) في 24 فبراير 2001م بإنشاء لجنة تفعيل ميثاق العمل الوطني، معلنًا جلالة الملك </a:t>
            </a:r>
            <a:r>
              <a:rPr lang="ar-BH" sz="2400" b="1" dirty="0" smtClean="0">
                <a:solidFill>
                  <a:schemeClr val="tx1"/>
                </a:solidFill>
                <a:latin typeface="Sakkal Majalla" panose="02000000000000000000" pitchFamily="2" charset="-78"/>
                <a:cs typeface="Sakkal Majalla" panose="02000000000000000000" pitchFamily="2" charset="-78"/>
              </a:rPr>
              <a:t>المفدى حفظه الله ورعاه </a:t>
            </a:r>
            <a:r>
              <a:rPr lang="ar-BH" sz="2400" b="1" dirty="0" smtClean="0">
                <a:solidFill>
                  <a:schemeClr val="tx1"/>
                </a:solidFill>
                <a:latin typeface="Sakkal Majalla" panose="02000000000000000000" pitchFamily="2" charset="-78"/>
                <a:cs typeface="Sakkal Majalla" panose="02000000000000000000" pitchFamily="2" charset="-78"/>
              </a:rPr>
              <a:t>الانتقال إلى مرحلة تنفيذ برنامج العمل الوطني المشترك من أجل بناء دولة عصرية جامعة ومزدهرة تتبوأ المكانة اللائقة بها وبشعبها بين الدول والشعوب العصرية.</a:t>
            </a:r>
            <a:endParaRPr lang="ar-SA"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635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الأول2021-2022</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2"/>
          <p:cNvSpPr/>
          <p:nvPr/>
        </p:nvSpPr>
        <p:spPr>
          <a:xfrm>
            <a:off x="289122" y="1241015"/>
            <a:ext cx="11461353" cy="1297019"/>
          </a:xfrm>
          <a:prstGeom prst="rect">
            <a:avLst/>
          </a:prstGeom>
          <a:solidFill>
            <a:schemeClr val="accent2">
              <a:lumMod val="20000"/>
              <a:lumOff val="80000"/>
            </a:schemeClr>
          </a:solidFill>
          <a:ln w="114300" cmpd="dbl">
            <a:solidFill>
              <a:srgbClr val="FFC000">
                <a:alpha val="71000"/>
              </a:srgbClr>
            </a:solidFill>
            <a:prstDash val="lgDash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وقد وصف حضرة صاحب الجلالة الملك "حمد بن عيسى آل خليفة" حفظه الله ورعاه بأنه كان (فتحًا جديدًا في تاريخ البحرين)، إذا تضمن الكثير من المبادئ السياسية والاقتصادية التي تؤكد النهج الديمقراطي </a:t>
            </a:r>
            <a:r>
              <a:rPr lang="ar-BH" sz="2400" b="1" dirty="0" err="1" smtClean="0">
                <a:solidFill>
                  <a:schemeClr val="tx1"/>
                </a:solidFill>
                <a:latin typeface="Sakkal Majalla" panose="02000000000000000000" pitchFamily="2" charset="-78"/>
                <a:cs typeface="Sakkal Majalla" panose="02000000000000000000" pitchFamily="2" charset="-78"/>
              </a:rPr>
              <a:t>الانفتاحي</a:t>
            </a:r>
            <a:r>
              <a:rPr lang="ar-BH" sz="2400" b="1" dirty="0" smtClean="0">
                <a:solidFill>
                  <a:schemeClr val="tx1"/>
                </a:solidFill>
                <a:latin typeface="Sakkal Majalla" panose="02000000000000000000" pitchFamily="2" charset="-78"/>
                <a:cs typeface="Sakkal Majalla" panose="02000000000000000000" pitchFamily="2" charset="-78"/>
              </a:rPr>
              <a:t> لمملكة البحرين.</a:t>
            </a:r>
            <a:endParaRPr lang="ar-SA" sz="2400" b="1" dirty="0">
              <a:solidFill>
                <a:schemeClr val="tx1"/>
              </a:solidFill>
              <a:latin typeface="Sakkal Majalla" panose="02000000000000000000" pitchFamily="2" charset="-78"/>
              <a:cs typeface="Sakkal Majalla" panose="02000000000000000000" pitchFamily="2" charset="-78"/>
            </a:endParaRPr>
          </a:p>
        </p:txBody>
      </p:sp>
      <p:pic>
        <p:nvPicPr>
          <p:cNvPr id="12" name="Picture 11" descr="A group of people standing in front of a building&#10;&#10;Description automatically generated">
            <a:extLst>
              <a:ext uri="{FF2B5EF4-FFF2-40B4-BE49-F238E27FC236}">
                <a16:creationId xmlns="" xmlns:a16="http://schemas.microsoft.com/office/drawing/2014/main" id="{26648D39-06F0-4E91-829B-A7D0F1370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8446" y="2746742"/>
            <a:ext cx="4283941" cy="2455261"/>
          </a:xfrm>
          <a:prstGeom prst="rect">
            <a:avLst/>
          </a:prstGeom>
          <a:ln w="44450">
            <a:solidFill>
              <a:schemeClr val="tx1"/>
            </a:solidFill>
          </a:ln>
          <a:effectLst>
            <a:glow rad="228600">
              <a:srgbClr val="FF0000">
                <a:alpha val="40000"/>
              </a:srgbClr>
            </a:glow>
          </a:effectLst>
        </p:spPr>
      </p:pic>
      <p:sp>
        <p:nvSpPr>
          <p:cNvPr id="13" name="مربع نص 12">
            <a:extLst>
              <a:ext uri="{FF2B5EF4-FFF2-40B4-BE49-F238E27FC236}">
                <a16:creationId xmlns="" xmlns:a16="http://schemas.microsoft.com/office/drawing/2014/main" id="{361B3058-2061-45F9-9B08-235469D7BF1A}"/>
              </a:ext>
            </a:extLst>
          </p:cNvPr>
          <p:cNvSpPr txBox="1"/>
          <p:nvPr/>
        </p:nvSpPr>
        <p:spPr>
          <a:xfrm>
            <a:off x="6644343" y="5383658"/>
            <a:ext cx="5124615" cy="830997"/>
          </a:xfrm>
          <a:prstGeom prst="rect">
            <a:avLst/>
          </a:prstGeom>
          <a:blipFill>
            <a:blip r:embed="rId4"/>
            <a:tile tx="0" ty="0" sx="100000" sy="100000" flip="none" algn="tl"/>
          </a:blipFill>
          <a:ln w="44450">
            <a:solidFill>
              <a:schemeClr val="tx1"/>
            </a:solidFill>
          </a:ln>
          <a:effectLst>
            <a:glow rad="228600">
              <a:srgbClr val="FF3300">
                <a:alpha val="40000"/>
              </a:srgbClr>
            </a:glow>
          </a:effectLst>
        </p:spPr>
        <p:txBody>
          <a:bodyPr wrap="square" rtlCol="0">
            <a:spAutoFit/>
          </a:bodyPr>
          <a:lstStyle/>
          <a:p>
            <a:pPr lvl="0" algn="ctr" rtl="1">
              <a:defRPr/>
            </a:pPr>
            <a:r>
              <a:rPr lang="ar-BH" sz="2400" b="1" dirty="0">
                <a:latin typeface="Sakkal Majalla" panose="02000000000000000000" pitchFamily="2" charset="-78"/>
                <a:cs typeface="Sakkal Majalla" panose="02000000000000000000" pitchFamily="2" charset="-78"/>
              </a:rPr>
              <a:t>التجاوب الكبير لشعب مملكة البحرين للتصويت على ميثاق العمل الوطني سنة </a:t>
            </a:r>
            <a:r>
              <a:rPr lang="ar-BH" sz="2400" b="1" dirty="0" smtClean="0">
                <a:latin typeface="Sakkal Majalla" panose="02000000000000000000" pitchFamily="2" charset="-78"/>
                <a:cs typeface="Sakkal Majalla" panose="02000000000000000000" pitchFamily="2" charset="-78"/>
              </a:rPr>
              <a:t>2001م</a:t>
            </a:r>
            <a:r>
              <a:rPr lang="ar-SA" sz="2400" b="1" dirty="0" smtClean="0">
                <a:latin typeface="Sakkal Majalla" panose="02000000000000000000" pitchFamily="2" charset="-78"/>
                <a:cs typeface="Sakkal Majalla" panose="02000000000000000000" pitchFamily="2" charset="-78"/>
              </a:rPr>
              <a:t>.</a:t>
            </a:r>
            <a:endParaRPr lang="ar-BH" sz="2400" b="1" dirty="0">
              <a:solidFill>
                <a:srgbClr val="000000"/>
              </a:solidFill>
              <a:latin typeface="Sakkal Majalla" panose="02000000000000000000" pitchFamily="2" charset="-78"/>
              <a:cs typeface="Sakkal Majalla" panose="02000000000000000000" pitchFamily="2" charset="-78"/>
            </a:endParaRPr>
          </a:p>
        </p:txBody>
      </p:sp>
      <p:pic>
        <p:nvPicPr>
          <p:cNvPr id="14" name="Picture 13" descr="A group of people standing in front of a crowd&#10;&#10;Description automatically generated">
            <a:extLst>
              <a:ext uri="{FF2B5EF4-FFF2-40B4-BE49-F238E27FC236}">
                <a16:creationId xmlns="" xmlns:a16="http://schemas.microsoft.com/office/drawing/2014/main" id="{A44BDFC2-79F1-49F2-A0FB-AC03FA6C14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966" y="2746742"/>
            <a:ext cx="4245051" cy="2428207"/>
          </a:xfrm>
          <a:prstGeom prst="rect">
            <a:avLst/>
          </a:prstGeom>
          <a:ln w="44450">
            <a:solidFill>
              <a:schemeClr val="tx1"/>
            </a:solidFill>
          </a:ln>
          <a:effectLst>
            <a:glow rad="228600">
              <a:srgbClr val="FF0000">
                <a:alpha val="40000"/>
              </a:srgbClr>
            </a:glow>
          </a:effectLst>
        </p:spPr>
      </p:pic>
      <p:sp>
        <p:nvSpPr>
          <p:cNvPr id="15" name="مربع نص 12">
            <a:extLst>
              <a:ext uri="{FF2B5EF4-FFF2-40B4-BE49-F238E27FC236}">
                <a16:creationId xmlns="" xmlns:a16="http://schemas.microsoft.com/office/drawing/2014/main" id="{73660A96-194C-4999-BFBB-B8BAD7D809E1}"/>
              </a:ext>
            </a:extLst>
          </p:cNvPr>
          <p:cNvSpPr txBox="1"/>
          <p:nvPr/>
        </p:nvSpPr>
        <p:spPr>
          <a:xfrm>
            <a:off x="549018" y="5383657"/>
            <a:ext cx="5054946" cy="830997"/>
          </a:xfrm>
          <a:prstGeom prst="rect">
            <a:avLst/>
          </a:prstGeom>
          <a:blipFill>
            <a:blip r:embed="rId4"/>
            <a:tile tx="0" ty="0" sx="100000" sy="100000" flip="none" algn="tl"/>
          </a:blipFill>
          <a:ln w="44450">
            <a:solidFill>
              <a:schemeClr val="tx1"/>
            </a:solidFill>
          </a:ln>
          <a:effectLst>
            <a:glow rad="228600">
              <a:srgbClr val="FF0000">
                <a:alpha val="40000"/>
              </a:srgbClr>
            </a:glow>
          </a:effectLst>
        </p:spPr>
        <p:txBody>
          <a:bodyPr wrap="square" rtlCol="0">
            <a:spAutoFit/>
          </a:bodyPr>
          <a:lstStyle/>
          <a:p>
            <a:pPr lvl="0" algn="ctr" rtl="1">
              <a:defRPr/>
            </a:pPr>
            <a:r>
              <a:rPr lang="ar-BH" sz="2400" b="1" dirty="0">
                <a:latin typeface="Sakkal Majalla" panose="02000000000000000000" pitchFamily="2" charset="-78"/>
                <a:cs typeface="Sakkal Majalla" panose="02000000000000000000" pitchFamily="2" charset="-78"/>
              </a:rPr>
              <a:t>مشاركة الملك حمد بن عيسى آل خليفة، حفظه الله ورعاه، المواطنين فرحتهم بالتصويت على </a:t>
            </a:r>
            <a:r>
              <a:rPr lang="ar-BH" sz="2400" b="1" dirty="0" smtClean="0">
                <a:latin typeface="Sakkal Majalla" panose="02000000000000000000" pitchFamily="2" charset="-78"/>
                <a:cs typeface="Sakkal Majalla" panose="02000000000000000000" pitchFamily="2" charset="-78"/>
              </a:rPr>
              <a:t>الميثاق</a:t>
            </a:r>
            <a:r>
              <a:rPr lang="ar-SA" sz="2400" b="1" dirty="0" smtClean="0">
                <a:latin typeface="Sakkal Majalla" panose="02000000000000000000" pitchFamily="2" charset="-78"/>
                <a:cs typeface="Sakkal Majalla" panose="02000000000000000000" pitchFamily="2" charset="-78"/>
              </a:rPr>
              <a:t>.</a:t>
            </a:r>
            <a:endParaRPr lang="ar-BH" sz="2400" b="1" dirty="0">
              <a:solidFill>
                <a:srgbClr val="000000"/>
              </a:solidFill>
              <a:latin typeface="Sakkal Majalla" panose="02000000000000000000" pitchFamily="2" charset="-78"/>
              <a:cs typeface="Sakkal Majalla" panose="02000000000000000000" pitchFamily="2" charset="-78"/>
            </a:endParaRPr>
          </a:p>
        </p:txBody>
      </p:sp>
      <p:sp>
        <p:nvSpPr>
          <p:cNvPr id="16"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232539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الأول2021-2022</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3"/>
          <p:cNvSpPr/>
          <p:nvPr/>
        </p:nvSpPr>
        <p:spPr>
          <a:xfrm>
            <a:off x="1" y="180417"/>
            <a:ext cx="3357154" cy="461665"/>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9" name="Title 1"/>
          <p:cNvSpPr>
            <a:spLocks noGrp="1"/>
          </p:cNvSpPr>
          <p:nvPr>
            <p:ph type="title"/>
          </p:nvPr>
        </p:nvSpPr>
        <p:spPr>
          <a:xfrm>
            <a:off x="8112034" y="1110343"/>
            <a:ext cx="3930006" cy="4336868"/>
          </a:xfrm>
        </p:spPr>
        <p:txBody>
          <a:bodyPr>
            <a:noAutofit/>
          </a:bodyPr>
          <a:lstStyle/>
          <a:p>
            <a:pPr algn="justLow" rtl="1"/>
            <a:r>
              <a:rPr lang="ar-BH" sz="2800" b="1" dirty="0" smtClean="0">
                <a:solidFill>
                  <a:srgbClr val="0070C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كان العقد الأول لمشروع الإصلاح والتحديث فترة من أخصب فتـرات تاريخ مملكة البحرين وأكثرها إنجازات في المسار السياسي، ولذلك تحتفل المملكة في 14 من فبراير من كل عام بذكرى التصويت على ميثاق العمل الوطني:</a:t>
            </a:r>
            <a:endParaRPr lang="en-US" sz="2800" b="1" dirty="0">
              <a:solidFill>
                <a:srgbClr val="0070C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aphicFrame>
        <p:nvGraphicFramePr>
          <p:cNvPr id="11" name="Diagram 10"/>
          <p:cNvGraphicFramePr/>
          <p:nvPr>
            <p:extLst>
              <p:ext uri="{D42A27DB-BD31-4B8C-83A1-F6EECF244321}">
                <p14:modId xmlns:p14="http://schemas.microsoft.com/office/powerpoint/2010/main" val="116138417"/>
              </p:ext>
            </p:extLst>
          </p:nvPr>
        </p:nvGraphicFramePr>
        <p:xfrm>
          <a:off x="270641" y="419950"/>
          <a:ext cx="8078842" cy="5645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657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graphicEl>
                                              <a:dgm id="{E22CADDB-9E22-4B3E-8E64-13D073133312}"/>
                                            </p:graphicEl>
                                          </p:spTgt>
                                        </p:tgtEl>
                                        <p:attrNameLst>
                                          <p:attrName>style.visibility</p:attrName>
                                        </p:attrNameLst>
                                      </p:cBhvr>
                                      <p:to>
                                        <p:strVal val="visible"/>
                                      </p:to>
                                    </p:set>
                                    <p:animEffect transition="in" filter="fade">
                                      <p:cBhvr>
                                        <p:cTn id="13" dur="1000"/>
                                        <p:tgtEl>
                                          <p:spTgt spid="11">
                                            <p:graphicEl>
                                              <a:dgm id="{E22CADDB-9E22-4B3E-8E64-13D073133312}"/>
                                            </p:graphicEl>
                                          </p:spTgt>
                                        </p:tgtEl>
                                      </p:cBhvr>
                                    </p:animEffect>
                                    <p:anim calcmode="lin" valueType="num">
                                      <p:cBhvr>
                                        <p:cTn id="14" dur="1000" fill="hold"/>
                                        <p:tgtEl>
                                          <p:spTgt spid="11">
                                            <p:graphicEl>
                                              <a:dgm id="{E22CADDB-9E22-4B3E-8E64-13D073133312}"/>
                                            </p:graphicEl>
                                          </p:spTgt>
                                        </p:tgtEl>
                                        <p:attrNameLst>
                                          <p:attrName>ppt_x</p:attrName>
                                        </p:attrNameLst>
                                      </p:cBhvr>
                                      <p:tavLst>
                                        <p:tav tm="0">
                                          <p:val>
                                            <p:strVal val="#ppt_x"/>
                                          </p:val>
                                        </p:tav>
                                        <p:tav tm="100000">
                                          <p:val>
                                            <p:strVal val="#ppt_x"/>
                                          </p:val>
                                        </p:tav>
                                      </p:tavLst>
                                    </p:anim>
                                    <p:anim calcmode="lin" valueType="num">
                                      <p:cBhvr>
                                        <p:cTn id="15" dur="1000" fill="hold"/>
                                        <p:tgtEl>
                                          <p:spTgt spid="11">
                                            <p:graphicEl>
                                              <a:dgm id="{E22CADDB-9E22-4B3E-8E64-13D073133312}"/>
                                            </p:graphic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graphicEl>
                                              <a:dgm id="{11366D49-A410-4765-AA07-EF9C5EA91CB7}"/>
                                            </p:graphicEl>
                                          </p:spTgt>
                                        </p:tgtEl>
                                        <p:attrNameLst>
                                          <p:attrName>style.visibility</p:attrName>
                                        </p:attrNameLst>
                                      </p:cBhvr>
                                      <p:to>
                                        <p:strVal val="visible"/>
                                      </p:to>
                                    </p:set>
                                    <p:animEffect transition="in" filter="fade">
                                      <p:cBhvr>
                                        <p:cTn id="18" dur="1000"/>
                                        <p:tgtEl>
                                          <p:spTgt spid="11">
                                            <p:graphicEl>
                                              <a:dgm id="{11366D49-A410-4765-AA07-EF9C5EA91CB7}"/>
                                            </p:graphicEl>
                                          </p:spTgt>
                                        </p:tgtEl>
                                      </p:cBhvr>
                                    </p:animEffect>
                                    <p:anim calcmode="lin" valueType="num">
                                      <p:cBhvr>
                                        <p:cTn id="19" dur="1000" fill="hold"/>
                                        <p:tgtEl>
                                          <p:spTgt spid="11">
                                            <p:graphicEl>
                                              <a:dgm id="{11366D49-A410-4765-AA07-EF9C5EA91CB7}"/>
                                            </p:graphicEl>
                                          </p:spTgt>
                                        </p:tgtEl>
                                        <p:attrNameLst>
                                          <p:attrName>ppt_x</p:attrName>
                                        </p:attrNameLst>
                                      </p:cBhvr>
                                      <p:tavLst>
                                        <p:tav tm="0">
                                          <p:val>
                                            <p:strVal val="#ppt_x"/>
                                          </p:val>
                                        </p:tav>
                                        <p:tav tm="100000">
                                          <p:val>
                                            <p:strVal val="#ppt_x"/>
                                          </p:val>
                                        </p:tav>
                                      </p:tavLst>
                                    </p:anim>
                                    <p:anim calcmode="lin" valueType="num">
                                      <p:cBhvr>
                                        <p:cTn id="20" dur="1000" fill="hold"/>
                                        <p:tgtEl>
                                          <p:spTgt spid="11">
                                            <p:graphicEl>
                                              <a:dgm id="{11366D49-A410-4765-AA07-EF9C5EA91CB7}"/>
                                            </p:graphic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1">
                                            <p:graphicEl>
                                              <a:dgm id="{2FA7E070-AE1E-4053-9B9B-E0E1C417F284}"/>
                                            </p:graphicEl>
                                          </p:spTgt>
                                        </p:tgtEl>
                                        <p:attrNameLst>
                                          <p:attrName>style.visibility</p:attrName>
                                        </p:attrNameLst>
                                      </p:cBhvr>
                                      <p:to>
                                        <p:strVal val="visible"/>
                                      </p:to>
                                    </p:set>
                                    <p:animEffect transition="in" filter="fade">
                                      <p:cBhvr>
                                        <p:cTn id="25" dur="1000"/>
                                        <p:tgtEl>
                                          <p:spTgt spid="11">
                                            <p:graphicEl>
                                              <a:dgm id="{2FA7E070-AE1E-4053-9B9B-E0E1C417F284}"/>
                                            </p:graphicEl>
                                          </p:spTgt>
                                        </p:tgtEl>
                                      </p:cBhvr>
                                    </p:animEffect>
                                    <p:anim calcmode="lin" valueType="num">
                                      <p:cBhvr>
                                        <p:cTn id="26" dur="1000" fill="hold"/>
                                        <p:tgtEl>
                                          <p:spTgt spid="11">
                                            <p:graphicEl>
                                              <a:dgm id="{2FA7E070-AE1E-4053-9B9B-E0E1C417F284}"/>
                                            </p:graphicEl>
                                          </p:spTgt>
                                        </p:tgtEl>
                                        <p:attrNameLst>
                                          <p:attrName>ppt_x</p:attrName>
                                        </p:attrNameLst>
                                      </p:cBhvr>
                                      <p:tavLst>
                                        <p:tav tm="0">
                                          <p:val>
                                            <p:strVal val="#ppt_x"/>
                                          </p:val>
                                        </p:tav>
                                        <p:tav tm="100000">
                                          <p:val>
                                            <p:strVal val="#ppt_x"/>
                                          </p:val>
                                        </p:tav>
                                      </p:tavLst>
                                    </p:anim>
                                    <p:anim calcmode="lin" valueType="num">
                                      <p:cBhvr>
                                        <p:cTn id="27" dur="1000" fill="hold"/>
                                        <p:tgtEl>
                                          <p:spTgt spid="11">
                                            <p:graphicEl>
                                              <a:dgm id="{2FA7E070-AE1E-4053-9B9B-E0E1C417F284}"/>
                                            </p:graphic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1">
                                            <p:graphicEl>
                                              <a:dgm id="{0E095EC1-59E9-47C1-8ACC-5C94097D7FF2}"/>
                                            </p:graphicEl>
                                          </p:spTgt>
                                        </p:tgtEl>
                                        <p:attrNameLst>
                                          <p:attrName>style.visibility</p:attrName>
                                        </p:attrNameLst>
                                      </p:cBhvr>
                                      <p:to>
                                        <p:strVal val="visible"/>
                                      </p:to>
                                    </p:set>
                                    <p:animEffect transition="in" filter="fade">
                                      <p:cBhvr>
                                        <p:cTn id="30" dur="1000"/>
                                        <p:tgtEl>
                                          <p:spTgt spid="11">
                                            <p:graphicEl>
                                              <a:dgm id="{0E095EC1-59E9-47C1-8ACC-5C94097D7FF2}"/>
                                            </p:graphicEl>
                                          </p:spTgt>
                                        </p:tgtEl>
                                      </p:cBhvr>
                                    </p:animEffect>
                                    <p:anim calcmode="lin" valueType="num">
                                      <p:cBhvr>
                                        <p:cTn id="31" dur="1000" fill="hold"/>
                                        <p:tgtEl>
                                          <p:spTgt spid="11">
                                            <p:graphicEl>
                                              <a:dgm id="{0E095EC1-59E9-47C1-8ACC-5C94097D7FF2}"/>
                                            </p:graphicEl>
                                          </p:spTgt>
                                        </p:tgtEl>
                                        <p:attrNameLst>
                                          <p:attrName>ppt_x</p:attrName>
                                        </p:attrNameLst>
                                      </p:cBhvr>
                                      <p:tavLst>
                                        <p:tav tm="0">
                                          <p:val>
                                            <p:strVal val="#ppt_x"/>
                                          </p:val>
                                        </p:tav>
                                        <p:tav tm="100000">
                                          <p:val>
                                            <p:strVal val="#ppt_x"/>
                                          </p:val>
                                        </p:tav>
                                      </p:tavLst>
                                    </p:anim>
                                    <p:anim calcmode="lin" valueType="num">
                                      <p:cBhvr>
                                        <p:cTn id="32" dur="1000" fill="hold"/>
                                        <p:tgtEl>
                                          <p:spTgt spid="11">
                                            <p:graphicEl>
                                              <a:dgm id="{0E095EC1-59E9-47C1-8ACC-5C94097D7FF2}"/>
                                            </p:graphic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1">
                                            <p:graphicEl>
                                              <a:dgm id="{4E02D07D-70C5-4C16-9A8B-AE4B5BE7767F}"/>
                                            </p:graphicEl>
                                          </p:spTgt>
                                        </p:tgtEl>
                                        <p:attrNameLst>
                                          <p:attrName>style.visibility</p:attrName>
                                        </p:attrNameLst>
                                      </p:cBhvr>
                                      <p:to>
                                        <p:strVal val="visible"/>
                                      </p:to>
                                    </p:set>
                                    <p:animEffect transition="in" filter="fade">
                                      <p:cBhvr>
                                        <p:cTn id="37" dur="1000"/>
                                        <p:tgtEl>
                                          <p:spTgt spid="11">
                                            <p:graphicEl>
                                              <a:dgm id="{4E02D07D-70C5-4C16-9A8B-AE4B5BE7767F}"/>
                                            </p:graphicEl>
                                          </p:spTgt>
                                        </p:tgtEl>
                                      </p:cBhvr>
                                    </p:animEffect>
                                    <p:anim calcmode="lin" valueType="num">
                                      <p:cBhvr>
                                        <p:cTn id="38" dur="1000" fill="hold"/>
                                        <p:tgtEl>
                                          <p:spTgt spid="11">
                                            <p:graphicEl>
                                              <a:dgm id="{4E02D07D-70C5-4C16-9A8B-AE4B5BE7767F}"/>
                                            </p:graphicEl>
                                          </p:spTgt>
                                        </p:tgtEl>
                                        <p:attrNameLst>
                                          <p:attrName>ppt_x</p:attrName>
                                        </p:attrNameLst>
                                      </p:cBhvr>
                                      <p:tavLst>
                                        <p:tav tm="0">
                                          <p:val>
                                            <p:strVal val="#ppt_x"/>
                                          </p:val>
                                        </p:tav>
                                        <p:tav tm="100000">
                                          <p:val>
                                            <p:strVal val="#ppt_x"/>
                                          </p:val>
                                        </p:tav>
                                      </p:tavLst>
                                    </p:anim>
                                    <p:anim calcmode="lin" valueType="num">
                                      <p:cBhvr>
                                        <p:cTn id="39" dur="1000" fill="hold"/>
                                        <p:tgtEl>
                                          <p:spTgt spid="11">
                                            <p:graphicEl>
                                              <a:dgm id="{4E02D07D-70C5-4C16-9A8B-AE4B5BE7767F}"/>
                                            </p:graphic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graphicEl>
                                              <a:dgm id="{D69718B6-339E-41C8-940D-4AB7EB26E23A}"/>
                                            </p:graphicEl>
                                          </p:spTgt>
                                        </p:tgtEl>
                                        <p:attrNameLst>
                                          <p:attrName>style.visibility</p:attrName>
                                        </p:attrNameLst>
                                      </p:cBhvr>
                                      <p:to>
                                        <p:strVal val="visible"/>
                                      </p:to>
                                    </p:set>
                                    <p:animEffect transition="in" filter="fade">
                                      <p:cBhvr>
                                        <p:cTn id="42" dur="1000"/>
                                        <p:tgtEl>
                                          <p:spTgt spid="11">
                                            <p:graphicEl>
                                              <a:dgm id="{D69718B6-339E-41C8-940D-4AB7EB26E23A}"/>
                                            </p:graphicEl>
                                          </p:spTgt>
                                        </p:tgtEl>
                                      </p:cBhvr>
                                    </p:animEffect>
                                    <p:anim calcmode="lin" valueType="num">
                                      <p:cBhvr>
                                        <p:cTn id="43" dur="1000" fill="hold"/>
                                        <p:tgtEl>
                                          <p:spTgt spid="11">
                                            <p:graphicEl>
                                              <a:dgm id="{D69718B6-339E-41C8-940D-4AB7EB26E23A}"/>
                                            </p:graphicEl>
                                          </p:spTgt>
                                        </p:tgtEl>
                                        <p:attrNameLst>
                                          <p:attrName>ppt_x</p:attrName>
                                        </p:attrNameLst>
                                      </p:cBhvr>
                                      <p:tavLst>
                                        <p:tav tm="0">
                                          <p:val>
                                            <p:strVal val="#ppt_x"/>
                                          </p:val>
                                        </p:tav>
                                        <p:tav tm="100000">
                                          <p:val>
                                            <p:strVal val="#ppt_x"/>
                                          </p:val>
                                        </p:tav>
                                      </p:tavLst>
                                    </p:anim>
                                    <p:anim calcmode="lin" valueType="num">
                                      <p:cBhvr>
                                        <p:cTn id="44" dur="1000" fill="hold"/>
                                        <p:tgtEl>
                                          <p:spTgt spid="11">
                                            <p:graphicEl>
                                              <a:dgm id="{D69718B6-339E-41C8-940D-4AB7EB26E23A}"/>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graphicEl>
                                              <a:dgm id="{0AB8543A-27D9-4144-A0E1-6B2C029B691C}"/>
                                            </p:graphicEl>
                                          </p:spTgt>
                                        </p:tgtEl>
                                        <p:attrNameLst>
                                          <p:attrName>style.visibility</p:attrName>
                                        </p:attrNameLst>
                                      </p:cBhvr>
                                      <p:to>
                                        <p:strVal val="visible"/>
                                      </p:to>
                                    </p:set>
                                    <p:animEffect transition="in" filter="fade">
                                      <p:cBhvr>
                                        <p:cTn id="49" dur="1000"/>
                                        <p:tgtEl>
                                          <p:spTgt spid="11">
                                            <p:graphicEl>
                                              <a:dgm id="{0AB8543A-27D9-4144-A0E1-6B2C029B691C}"/>
                                            </p:graphicEl>
                                          </p:spTgt>
                                        </p:tgtEl>
                                      </p:cBhvr>
                                    </p:animEffect>
                                    <p:anim calcmode="lin" valueType="num">
                                      <p:cBhvr>
                                        <p:cTn id="50" dur="1000" fill="hold"/>
                                        <p:tgtEl>
                                          <p:spTgt spid="11">
                                            <p:graphicEl>
                                              <a:dgm id="{0AB8543A-27D9-4144-A0E1-6B2C029B691C}"/>
                                            </p:graphicEl>
                                          </p:spTgt>
                                        </p:tgtEl>
                                        <p:attrNameLst>
                                          <p:attrName>ppt_x</p:attrName>
                                        </p:attrNameLst>
                                      </p:cBhvr>
                                      <p:tavLst>
                                        <p:tav tm="0">
                                          <p:val>
                                            <p:strVal val="#ppt_x"/>
                                          </p:val>
                                        </p:tav>
                                        <p:tav tm="100000">
                                          <p:val>
                                            <p:strVal val="#ppt_x"/>
                                          </p:val>
                                        </p:tav>
                                      </p:tavLst>
                                    </p:anim>
                                    <p:anim calcmode="lin" valueType="num">
                                      <p:cBhvr>
                                        <p:cTn id="51" dur="1000" fill="hold"/>
                                        <p:tgtEl>
                                          <p:spTgt spid="11">
                                            <p:graphicEl>
                                              <a:dgm id="{0AB8543A-27D9-4144-A0E1-6B2C029B691C}"/>
                                            </p:graphic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
                                            <p:graphicEl>
                                              <a:dgm id="{89B5925E-5BB6-4B08-8CA7-D0B24B5DA032}"/>
                                            </p:graphicEl>
                                          </p:spTgt>
                                        </p:tgtEl>
                                        <p:attrNameLst>
                                          <p:attrName>style.visibility</p:attrName>
                                        </p:attrNameLst>
                                      </p:cBhvr>
                                      <p:to>
                                        <p:strVal val="visible"/>
                                      </p:to>
                                    </p:set>
                                    <p:animEffect transition="in" filter="fade">
                                      <p:cBhvr>
                                        <p:cTn id="54" dur="1000"/>
                                        <p:tgtEl>
                                          <p:spTgt spid="11">
                                            <p:graphicEl>
                                              <a:dgm id="{89B5925E-5BB6-4B08-8CA7-D0B24B5DA032}"/>
                                            </p:graphicEl>
                                          </p:spTgt>
                                        </p:tgtEl>
                                      </p:cBhvr>
                                    </p:animEffect>
                                    <p:anim calcmode="lin" valueType="num">
                                      <p:cBhvr>
                                        <p:cTn id="55" dur="1000" fill="hold"/>
                                        <p:tgtEl>
                                          <p:spTgt spid="11">
                                            <p:graphicEl>
                                              <a:dgm id="{89B5925E-5BB6-4B08-8CA7-D0B24B5DA032}"/>
                                            </p:graphicEl>
                                          </p:spTgt>
                                        </p:tgtEl>
                                        <p:attrNameLst>
                                          <p:attrName>ppt_x</p:attrName>
                                        </p:attrNameLst>
                                      </p:cBhvr>
                                      <p:tavLst>
                                        <p:tav tm="0">
                                          <p:val>
                                            <p:strVal val="#ppt_x"/>
                                          </p:val>
                                        </p:tav>
                                        <p:tav tm="100000">
                                          <p:val>
                                            <p:strVal val="#ppt_x"/>
                                          </p:val>
                                        </p:tav>
                                      </p:tavLst>
                                    </p:anim>
                                    <p:anim calcmode="lin" valueType="num">
                                      <p:cBhvr>
                                        <p:cTn id="56" dur="1000" fill="hold"/>
                                        <p:tgtEl>
                                          <p:spTgt spid="11">
                                            <p:graphicEl>
                                              <a:dgm id="{89B5925E-5BB6-4B08-8CA7-D0B24B5DA032}"/>
                                            </p:graphic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1">
                                            <p:graphicEl>
                                              <a:dgm id="{87D09FF8-2599-4970-92CE-6634946F51F9}"/>
                                            </p:graphicEl>
                                          </p:spTgt>
                                        </p:tgtEl>
                                        <p:attrNameLst>
                                          <p:attrName>style.visibility</p:attrName>
                                        </p:attrNameLst>
                                      </p:cBhvr>
                                      <p:to>
                                        <p:strVal val="visible"/>
                                      </p:to>
                                    </p:set>
                                    <p:animEffect transition="in" filter="fade">
                                      <p:cBhvr>
                                        <p:cTn id="61" dur="1000"/>
                                        <p:tgtEl>
                                          <p:spTgt spid="11">
                                            <p:graphicEl>
                                              <a:dgm id="{87D09FF8-2599-4970-92CE-6634946F51F9}"/>
                                            </p:graphicEl>
                                          </p:spTgt>
                                        </p:tgtEl>
                                      </p:cBhvr>
                                    </p:animEffect>
                                    <p:anim calcmode="lin" valueType="num">
                                      <p:cBhvr>
                                        <p:cTn id="62" dur="1000" fill="hold"/>
                                        <p:tgtEl>
                                          <p:spTgt spid="11">
                                            <p:graphicEl>
                                              <a:dgm id="{87D09FF8-2599-4970-92CE-6634946F51F9}"/>
                                            </p:graphicEl>
                                          </p:spTgt>
                                        </p:tgtEl>
                                        <p:attrNameLst>
                                          <p:attrName>ppt_x</p:attrName>
                                        </p:attrNameLst>
                                      </p:cBhvr>
                                      <p:tavLst>
                                        <p:tav tm="0">
                                          <p:val>
                                            <p:strVal val="#ppt_x"/>
                                          </p:val>
                                        </p:tav>
                                        <p:tav tm="100000">
                                          <p:val>
                                            <p:strVal val="#ppt_x"/>
                                          </p:val>
                                        </p:tav>
                                      </p:tavLst>
                                    </p:anim>
                                    <p:anim calcmode="lin" valueType="num">
                                      <p:cBhvr>
                                        <p:cTn id="63" dur="1000" fill="hold"/>
                                        <p:tgtEl>
                                          <p:spTgt spid="11">
                                            <p:graphicEl>
                                              <a:dgm id="{87D09FF8-2599-4970-92CE-6634946F51F9}"/>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1">
                                            <p:graphicEl>
                                              <a:dgm id="{FF624DA8-F2BF-48B4-BC27-4AC9FDFA2B9C}"/>
                                            </p:graphicEl>
                                          </p:spTgt>
                                        </p:tgtEl>
                                        <p:attrNameLst>
                                          <p:attrName>style.visibility</p:attrName>
                                        </p:attrNameLst>
                                      </p:cBhvr>
                                      <p:to>
                                        <p:strVal val="visible"/>
                                      </p:to>
                                    </p:set>
                                    <p:animEffect transition="in" filter="fade">
                                      <p:cBhvr>
                                        <p:cTn id="66" dur="1000"/>
                                        <p:tgtEl>
                                          <p:spTgt spid="11">
                                            <p:graphicEl>
                                              <a:dgm id="{FF624DA8-F2BF-48B4-BC27-4AC9FDFA2B9C}"/>
                                            </p:graphicEl>
                                          </p:spTgt>
                                        </p:tgtEl>
                                      </p:cBhvr>
                                    </p:animEffect>
                                    <p:anim calcmode="lin" valueType="num">
                                      <p:cBhvr>
                                        <p:cTn id="67" dur="1000" fill="hold"/>
                                        <p:tgtEl>
                                          <p:spTgt spid="11">
                                            <p:graphicEl>
                                              <a:dgm id="{FF624DA8-F2BF-48B4-BC27-4AC9FDFA2B9C}"/>
                                            </p:graphicEl>
                                          </p:spTgt>
                                        </p:tgtEl>
                                        <p:attrNameLst>
                                          <p:attrName>ppt_x</p:attrName>
                                        </p:attrNameLst>
                                      </p:cBhvr>
                                      <p:tavLst>
                                        <p:tav tm="0">
                                          <p:val>
                                            <p:strVal val="#ppt_x"/>
                                          </p:val>
                                        </p:tav>
                                        <p:tav tm="100000">
                                          <p:val>
                                            <p:strVal val="#ppt_x"/>
                                          </p:val>
                                        </p:tav>
                                      </p:tavLst>
                                    </p:anim>
                                    <p:anim calcmode="lin" valueType="num">
                                      <p:cBhvr>
                                        <p:cTn id="68" dur="1000" fill="hold"/>
                                        <p:tgtEl>
                                          <p:spTgt spid="11">
                                            <p:graphicEl>
                                              <a:dgm id="{FF624DA8-F2BF-48B4-BC27-4AC9FDFA2B9C}"/>
                                            </p:graphic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1">
                                            <p:graphicEl>
                                              <a:dgm id="{90BE288D-36D5-4D7B-AE15-4FB9CD678AD1}"/>
                                            </p:graphicEl>
                                          </p:spTgt>
                                        </p:tgtEl>
                                        <p:attrNameLst>
                                          <p:attrName>style.visibility</p:attrName>
                                        </p:attrNameLst>
                                      </p:cBhvr>
                                      <p:to>
                                        <p:strVal val="visible"/>
                                      </p:to>
                                    </p:set>
                                    <p:animEffect transition="in" filter="fade">
                                      <p:cBhvr>
                                        <p:cTn id="73" dur="1000"/>
                                        <p:tgtEl>
                                          <p:spTgt spid="11">
                                            <p:graphicEl>
                                              <a:dgm id="{90BE288D-36D5-4D7B-AE15-4FB9CD678AD1}"/>
                                            </p:graphicEl>
                                          </p:spTgt>
                                        </p:tgtEl>
                                      </p:cBhvr>
                                    </p:animEffect>
                                    <p:anim calcmode="lin" valueType="num">
                                      <p:cBhvr>
                                        <p:cTn id="74" dur="1000" fill="hold"/>
                                        <p:tgtEl>
                                          <p:spTgt spid="11">
                                            <p:graphicEl>
                                              <a:dgm id="{90BE288D-36D5-4D7B-AE15-4FB9CD678AD1}"/>
                                            </p:graphicEl>
                                          </p:spTgt>
                                        </p:tgtEl>
                                        <p:attrNameLst>
                                          <p:attrName>ppt_x</p:attrName>
                                        </p:attrNameLst>
                                      </p:cBhvr>
                                      <p:tavLst>
                                        <p:tav tm="0">
                                          <p:val>
                                            <p:strVal val="#ppt_x"/>
                                          </p:val>
                                        </p:tav>
                                        <p:tav tm="100000">
                                          <p:val>
                                            <p:strVal val="#ppt_x"/>
                                          </p:val>
                                        </p:tav>
                                      </p:tavLst>
                                    </p:anim>
                                    <p:anim calcmode="lin" valueType="num">
                                      <p:cBhvr>
                                        <p:cTn id="75" dur="1000" fill="hold"/>
                                        <p:tgtEl>
                                          <p:spTgt spid="11">
                                            <p:graphicEl>
                                              <a:dgm id="{90BE288D-36D5-4D7B-AE15-4FB9CD678AD1}"/>
                                            </p:graphic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
                                            <p:graphicEl>
                                              <a:dgm id="{BE175D12-E37C-48EB-9078-05BEE5F00354}"/>
                                            </p:graphicEl>
                                          </p:spTgt>
                                        </p:tgtEl>
                                        <p:attrNameLst>
                                          <p:attrName>style.visibility</p:attrName>
                                        </p:attrNameLst>
                                      </p:cBhvr>
                                      <p:to>
                                        <p:strVal val="visible"/>
                                      </p:to>
                                    </p:set>
                                    <p:animEffect transition="in" filter="fade">
                                      <p:cBhvr>
                                        <p:cTn id="78" dur="1000"/>
                                        <p:tgtEl>
                                          <p:spTgt spid="11">
                                            <p:graphicEl>
                                              <a:dgm id="{BE175D12-E37C-48EB-9078-05BEE5F00354}"/>
                                            </p:graphicEl>
                                          </p:spTgt>
                                        </p:tgtEl>
                                      </p:cBhvr>
                                    </p:animEffect>
                                    <p:anim calcmode="lin" valueType="num">
                                      <p:cBhvr>
                                        <p:cTn id="79" dur="1000" fill="hold"/>
                                        <p:tgtEl>
                                          <p:spTgt spid="11">
                                            <p:graphicEl>
                                              <a:dgm id="{BE175D12-E37C-48EB-9078-05BEE5F00354}"/>
                                            </p:graphicEl>
                                          </p:spTgt>
                                        </p:tgtEl>
                                        <p:attrNameLst>
                                          <p:attrName>ppt_x</p:attrName>
                                        </p:attrNameLst>
                                      </p:cBhvr>
                                      <p:tavLst>
                                        <p:tav tm="0">
                                          <p:val>
                                            <p:strVal val="#ppt_x"/>
                                          </p:val>
                                        </p:tav>
                                        <p:tav tm="100000">
                                          <p:val>
                                            <p:strVal val="#ppt_x"/>
                                          </p:val>
                                        </p:tav>
                                      </p:tavLst>
                                    </p:anim>
                                    <p:anim calcmode="lin" valueType="num">
                                      <p:cBhvr>
                                        <p:cTn id="80" dur="1000" fill="hold"/>
                                        <p:tgtEl>
                                          <p:spTgt spid="11">
                                            <p:graphicEl>
                                              <a:dgm id="{BE175D12-E37C-48EB-9078-05BEE5F00354}"/>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1"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الأول2021-2022</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مستطيل مستدير الزوايا 3"/>
          <p:cNvSpPr/>
          <p:nvPr/>
        </p:nvSpPr>
        <p:spPr>
          <a:xfrm>
            <a:off x="3737082" y="713823"/>
            <a:ext cx="5627666"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ثانيًا: المسار الحقوقي وإنجازاته</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9" name="Rectangle 8"/>
          <p:cNvSpPr/>
          <p:nvPr/>
        </p:nvSpPr>
        <p:spPr>
          <a:xfrm>
            <a:off x="5929281" y="1361288"/>
            <a:ext cx="6112759" cy="484249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dirty="0" smtClean="0">
                <a:solidFill>
                  <a:srgbClr val="C00000"/>
                </a:solidFill>
              </a:rPr>
              <a:t>ما التحديثات التي أدخلتها التعديلات الدستورية على المستويات الآتية: </a:t>
            </a:r>
          </a:p>
          <a:p>
            <a:pPr algn="r" rtl="1"/>
            <a:r>
              <a:rPr lang="ar-BH" sz="2400" dirty="0" smtClean="0">
                <a:solidFill>
                  <a:srgbClr val="C00000"/>
                </a:solidFill>
              </a:rPr>
              <a:t>أ. شكل الدولة: </a:t>
            </a:r>
          </a:p>
          <a:p>
            <a:pPr algn="r" rtl="1"/>
            <a:r>
              <a:rPr lang="ar-BH" sz="2400" dirty="0">
                <a:solidFill>
                  <a:schemeClr val="accent1">
                    <a:lumMod val="75000"/>
                  </a:schemeClr>
                </a:solidFill>
              </a:rPr>
              <a:t>-</a:t>
            </a:r>
            <a:r>
              <a:rPr lang="ar-BH" sz="2400" dirty="0" smtClean="0">
                <a:solidFill>
                  <a:schemeClr val="accent1">
                    <a:lumMod val="75000"/>
                  </a:schemeClr>
                </a:solidFill>
              </a:rPr>
              <a:t>تحولت البحرين إلى مملكة. </a:t>
            </a:r>
          </a:p>
          <a:p>
            <a:pPr algn="r" rtl="1"/>
            <a:r>
              <a:rPr lang="ar-BH" sz="2400" dirty="0" smtClean="0">
                <a:solidFill>
                  <a:schemeClr val="accent1">
                    <a:lumMod val="75000"/>
                  </a:schemeClr>
                </a:solidFill>
              </a:rPr>
              <a:t>-نظام برلماني قائم على مجلسين (النواب والشورى)</a:t>
            </a:r>
          </a:p>
          <a:p>
            <a:pPr algn="r" rtl="1"/>
            <a:r>
              <a:rPr lang="ar-BH" sz="2400" dirty="0">
                <a:solidFill>
                  <a:srgbClr val="C00000"/>
                </a:solidFill>
              </a:rPr>
              <a:t>ب. الإطار المؤسسي: </a:t>
            </a:r>
          </a:p>
          <a:p>
            <a:pPr indent="-457200" algn="r" rtl="1">
              <a:buFontTx/>
              <a:buChar char="-"/>
            </a:pPr>
            <a:r>
              <a:rPr lang="ar-BH" sz="2400" dirty="0">
                <a:solidFill>
                  <a:schemeClr val="accent1">
                    <a:lumMod val="75000"/>
                  </a:schemeClr>
                </a:solidFill>
              </a:rPr>
              <a:t>إنشاء المحكمة الدستورية للتعامل مع المنازعات المتعلقة بالتشريعات، إضافة إلى إنشاء النيابة العامة. </a:t>
            </a:r>
          </a:p>
          <a:p>
            <a:pPr indent="-457200" algn="r" rtl="1">
              <a:buFontTx/>
              <a:buChar char="-"/>
            </a:pPr>
            <a:r>
              <a:rPr lang="ar-BH" sz="2400" dirty="0">
                <a:solidFill>
                  <a:schemeClr val="accent1">
                    <a:lumMod val="75000"/>
                  </a:schemeClr>
                </a:solidFill>
              </a:rPr>
              <a:t>إنشاء ديوان للرقابة المالية والإدارية لضمان الشفافية في أنشطة إدارات الدولة كافة.</a:t>
            </a:r>
          </a:p>
          <a:p>
            <a:pPr algn="r" rtl="1"/>
            <a:endParaRPr lang="ar-BH" dirty="0">
              <a:solidFill>
                <a:srgbClr val="002060"/>
              </a:solidFill>
            </a:endParaRPr>
          </a:p>
        </p:txBody>
      </p:sp>
      <p:sp>
        <p:nvSpPr>
          <p:cNvPr id="8" name="Oval 7"/>
          <p:cNvSpPr/>
          <p:nvPr/>
        </p:nvSpPr>
        <p:spPr>
          <a:xfrm>
            <a:off x="9718766" y="1113569"/>
            <a:ext cx="2338395" cy="689998"/>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41" y="1394127"/>
            <a:ext cx="5658640" cy="4870037"/>
          </a:xfrm>
          <a:prstGeom prst="rect">
            <a:avLst/>
          </a:prstGeom>
        </p:spPr>
      </p:pic>
    </p:spTree>
    <p:extLst>
      <p:ext uri="{BB962C8B-B14F-4D97-AF65-F5344CB8AC3E}">
        <p14:creationId xmlns:p14="http://schemas.microsoft.com/office/powerpoint/2010/main" val="196045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barn(inVertical)">
                                      <p:cBhvr>
                                        <p:cTn id="28" dur="500"/>
                                        <p:tgtEl>
                                          <p:spTgt spid="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animEffect transition="in" filter="wipe(down)">
                                      <p:cBhvr>
                                        <p:cTn id="33" dur="500"/>
                                        <p:tgtEl>
                                          <p:spTgt spid="9">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9">
                                            <p:txEl>
                                              <p:pRg st="4" end="4"/>
                                            </p:txEl>
                                          </p:spTgt>
                                        </p:tgtEl>
                                        <p:attrNameLst>
                                          <p:attrName>style.visibility</p:attrName>
                                        </p:attrNameLst>
                                      </p:cBhvr>
                                      <p:to>
                                        <p:strVal val="visible"/>
                                      </p:to>
                                    </p:set>
                                    <p:animEffect transition="in" filter="wipe(down)">
                                      <p:cBhvr>
                                        <p:cTn id="38" dur="500"/>
                                        <p:tgtEl>
                                          <p:spTgt spid="9">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9">
                                            <p:txEl>
                                              <p:pRg st="2" end="2"/>
                                            </p:txEl>
                                          </p:spTgt>
                                        </p:tgtEl>
                                        <p:attrNameLst>
                                          <p:attrName>style.visibility</p:attrName>
                                        </p:attrNameLst>
                                      </p:cBhvr>
                                      <p:to>
                                        <p:strVal val="visible"/>
                                      </p:to>
                                    </p:set>
                                    <p:animEffect transition="in" filter="circle(in)">
                                      <p:cBhvr>
                                        <p:cTn id="43" dur="2000"/>
                                        <p:tgtEl>
                                          <p:spTgt spid="9">
                                            <p:txEl>
                                              <p:pRg st="2" end="2"/>
                                            </p:txEl>
                                          </p:spTgt>
                                        </p:tgtEl>
                                      </p:cBhvr>
                                    </p:animEffect>
                                  </p:childTnLst>
                                </p:cTn>
                              </p:par>
                              <p:par>
                                <p:cTn id="44" presetID="6" presetClass="entr" presetSubtype="16" fill="hold" nodeType="withEffect">
                                  <p:stCondLst>
                                    <p:cond delay="0"/>
                                  </p:stCondLst>
                                  <p:childTnLst>
                                    <p:set>
                                      <p:cBhvr>
                                        <p:cTn id="45" dur="1" fill="hold">
                                          <p:stCondLst>
                                            <p:cond delay="0"/>
                                          </p:stCondLst>
                                        </p:cTn>
                                        <p:tgtEl>
                                          <p:spTgt spid="9">
                                            <p:txEl>
                                              <p:pRg st="3" end="3"/>
                                            </p:txEl>
                                          </p:spTgt>
                                        </p:tgtEl>
                                        <p:attrNameLst>
                                          <p:attrName>style.visibility</p:attrName>
                                        </p:attrNameLst>
                                      </p:cBhvr>
                                      <p:to>
                                        <p:strVal val="visible"/>
                                      </p:to>
                                    </p:set>
                                    <p:animEffect transition="in" filter="circle(in)">
                                      <p:cBhvr>
                                        <p:cTn id="46" dur="2000"/>
                                        <p:tgtEl>
                                          <p:spTgt spid="9">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animEffect transition="in" filter="circle(in)">
                                      <p:cBhvr>
                                        <p:cTn id="51" dur="2000"/>
                                        <p:tgtEl>
                                          <p:spTgt spid="9">
                                            <p:txEl>
                                              <p:pRg st="5" end="5"/>
                                            </p:txEl>
                                          </p:spTgt>
                                        </p:tgtEl>
                                      </p:cBhvr>
                                    </p:animEffect>
                                  </p:childTnLst>
                                </p:cTn>
                              </p:par>
                              <p:par>
                                <p:cTn id="52" presetID="6" presetClass="entr" presetSubtype="16" fill="hold" nodeType="withEffect">
                                  <p:stCondLst>
                                    <p:cond delay="0"/>
                                  </p:stCondLst>
                                  <p:childTnLst>
                                    <p:set>
                                      <p:cBhvr>
                                        <p:cTn id="53" dur="1" fill="hold">
                                          <p:stCondLst>
                                            <p:cond delay="0"/>
                                          </p:stCondLst>
                                        </p:cTn>
                                        <p:tgtEl>
                                          <p:spTgt spid="9">
                                            <p:txEl>
                                              <p:pRg st="6" end="6"/>
                                            </p:txEl>
                                          </p:spTgt>
                                        </p:tgtEl>
                                        <p:attrNameLst>
                                          <p:attrName>style.visibility</p:attrName>
                                        </p:attrNameLst>
                                      </p:cBhvr>
                                      <p:to>
                                        <p:strVal val="visible"/>
                                      </p:to>
                                    </p:set>
                                    <p:animEffect transition="in" filter="circle(in)">
                                      <p:cBhvr>
                                        <p:cTn id="54" dur="2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368691"/>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6"/>
          <p:cNvSpPr/>
          <p:nvPr/>
        </p:nvSpPr>
        <p:spPr>
          <a:xfrm>
            <a:off x="270641" y="1119327"/>
            <a:ext cx="11771399" cy="710504"/>
          </a:xfrm>
          <a:prstGeom prst="rect">
            <a:avLst/>
          </a:prstGeom>
          <a:solidFill>
            <a:schemeClr val="bg2">
              <a:lumMod val="90000"/>
            </a:schemeClr>
          </a:solidFill>
          <a:ln w="12700" cap="flat" cmpd="sng" algn="ctr">
            <a:noFill/>
            <a:prstDash val="solid"/>
            <a:miter lim="800000"/>
          </a:ln>
          <a:effectLst/>
        </p:spPr>
        <p:txBody>
          <a:bodyPr anchor="ctr"/>
          <a:lstStyle/>
          <a:p>
            <a:pPr algn="just" defTabSz="1828434" rtl="1" eaLnBrk="1" fontAlgn="auto" hangingPunct="1">
              <a:spcBef>
                <a:spcPts val="0"/>
              </a:spcBef>
              <a:spcAft>
                <a:spcPts val="0"/>
              </a:spcAft>
              <a:defRPr/>
            </a:pPr>
            <a:r>
              <a:rPr lang="ar-BH" sz="2400" b="1" kern="0" dirty="0" smtClean="0">
                <a:solidFill>
                  <a:srgbClr val="0000CC"/>
                </a:solidFill>
                <a:latin typeface="Calibri" panose="020F0502020204030204"/>
              </a:rPr>
              <a:t>شكلت التعديلات الدستورية للعام 2002م خطوة جريئة ولافتة على طريق تفعيل ميثاق العمل الوطني من ناحية، وتهيئة القواعد والأطر المؤسسية التي توائم شكل الدولة، للانتقال بها إلى دولة عصرية، من خلال ما يأتي:</a:t>
            </a:r>
            <a:endParaRPr lang="x-none" sz="2400" b="1" kern="0" dirty="0">
              <a:solidFill>
                <a:srgbClr val="0000CC"/>
              </a:solidFill>
              <a:latin typeface="Calibri" panose="020F0502020204030204"/>
            </a:endParaRPr>
          </a:p>
        </p:txBody>
      </p:sp>
      <p:grpSp>
        <p:nvGrpSpPr>
          <p:cNvPr id="9" name="مجموعة 28"/>
          <p:cNvGrpSpPr/>
          <p:nvPr/>
        </p:nvGrpSpPr>
        <p:grpSpPr>
          <a:xfrm>
            <a:off x="11787715" y="2184373"/>
            <a:ext cx="267286" cy="262841"/>
            <a:chOff x="6005094" y="332934"/>
            <a:chExt cx="431409" cy="422274"/>
          </a:xfrm>
          <a:scene3d>
            <a:camera prst="orthographicFront">
              <a:rot lat="0" lon="0" rev="0"/>
            </a:camera>
            <a:lightRig rig="contrasting" dir="t">
              <a:rot lat="0" lon="0" rev="7800000"/>
            </a:lightRig>
          </a:scene3d>
        </p:grpSpPr>
        <p:sp>
          <p:nvSpPr>
            <p:cNvPr id="10" name="شكل بيضاوي 29"/>
            <p:cNvSpPr/>
            <p:nvPr/>
          </p:nvSpPr>
          <p:spPr>
            <a:xfrm>
              <a:off x="6005094" y="332934"/>
              <a:ext cx="431409" cy="422274"/>
            </a:xfrm>
            <a:prstGeom prst="ellipse">
              <a:avLst/>
            </a:prstGeom>
            <a:solidFill>
              <a:srgbClr val="FFC00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1"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13" name="مجموعة 28"/>
          <p:cNvGrpSpPr/>
          <p:nvPr/>
        </p:nvGrpSpPr>
        <p:grpSpPr>
          <a:xfrm>
            <a:off x="11774754" y="3094034"/>
            <a:ext cx="267286" cy="262841"/>
            <a:chOff x="6005094" y="332934"/>
            <a:chExt cx="431409" cy="422274"/>
          </a:xfrm>
          <a:scene3d>
            <a:camera prst="orthographicFront">
              <a:rot lat="0" lon="0" rev="0"/>
            </a:camera>
            <a:lightRig rig="contrasting" dir="t">
              <a:rot lat="0" lon="0" rev="7800000"/>
            </a:lightRig>
          </a:scene3d>
        </p:grpSpPr>
        <p:sp>
          <p:nvSpPr>
            <p:cNvPr id="14" name="شكل بيضاوي 29"/>
            <p:cNvSpPr/>
            <p:nvPr/>
          </p:nvSpPr>
          <p:spPr>
            <a:xfrm>
              <a:off x="6005094" y="332934"/>
              <a:ext cx="431409" cy="422274"/>
            </a:xfrm>
            <a:prstGeom prst="ellipse">
              <a:avLst/>
            </a:prstGeom>
            <a:solidFill>
              <a:srgbClr val="FFC00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7"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18" name="مجموعة 28"/>
          <p:cNvGrpSpPr/>
          <p:nvPr/>
        </p:nvGrpSpPr>
        <p:grpSpPr>
          <a:xfrm>
            <a:off x="11761022" y="4034537"/>
            <a:ext cx="267286" cy="262841"/>
            <a:chOff x="6005094" y="332934"/>
            <a:chExt cx="431409" cy="422274"/>
          </a:xfrm>
          <a:scene3d>
            <a:camera prst="orthographicFront">
              <a:rot lat="0" lon="0" rev="0"/>
            </a:camera>
            <a:lightRig rig="contrasting" dir="t">
              <a:rot lat="0" lon="0" rev="7800000"/>
            </a:lightRig>
          </a:scene3d>
        </p:grpSpPr>
        <p:sp>
          <p:nvSpPr>
            <p:cNvPr id="19" name="شكل بيضاوي 29"/>
            <p:cNvSpPr/>
            <p:nvPr/>
          </p:nvSpPr>
          <p:spPr>
            <a:xfrm>
              <a:off x="6005094" y="332934"/>
              <a:ext cx="431409" cy="422274"/>
            </a:xfrm>
            <a:prstGeom prst="ellipse">
              <a:avLst/>
            </a:prstGeom>
            <a:solidFill>
              <a:srgbClr val="FFC00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20"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21" name="مجموعة 28"/>
          <p:cNvGrpSpPr/>
          <p:nvPr/>
        </p:nvGrpSpPr>
        <p:grpSpPr>
          <a:xfrm>
            <a:off x="11774754" y="4802373"/>
            <a:ext cx="267286" cy="262841"/>
            <a:chOff x="6005094" y="332934"/>
            <a:chExt cx="431409" cy="422274"/>
          </a:xfrm>
          <a:scene3d>
            <a:camera prst="orthographicFront">
              <a:rot lat="0" lon="0" rev="0"/>
            </a:camera>
            <a:lightRig rig="contrasting" dir="t">
              <a:rot lat="0" lon="0" rev="7800000"/>
            </a:lightRig>
          </a:scene3d>
        </p:grpSpPr>
        <p:sp>
          <p:nvSpPr>
            <p:cNvPr id="22" name="شكل بيضاوي 29"/>
            <p:cNvSpPr/>
            <p:nvPr/>
          </p:nvSpPr>
          <p:spPr>
            <a:xfrm>
              <a:off x="6005094" y="332934"/>
              <a:ext cx="431409" cy="422274"/>
            </a:xfrm>
            <a:prstGeom prst="ellipse">
              <a:avLst/>
            </a:prstGeom>
            <a:solidFill>
              <a:srgbClr val="FFC00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23"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24" name="مجموعة 28"/>
          <p:cNvGrpSpPr/>
          <p:nvPr/>
        </p:nvGrpSpPr>
        <p:grpSpPr>
          <a:xfrm>
            <a:off x="11761022" y="5685459"/>
            <a:ext cx="267286" cy="262841"/>
            <a:chOff x="6005094" y="332934"/>
            <a:chExt cx="431409" cy="422274"/>
          </a:xfrm>
          <a:scene3d>
            <a:camera prst="orthographicFront">
              <a:rot lat="0" lon="0" rev="0"/>
            </a:camera>
            <a:lightRig rig="contrasting" dir="t">
              <a:rot lat="0" lon="0" rev="7800000"/>
            </a:lightRig>
          </a:scene3d>
        </p:grpSpPr>
        <p:sp>
          <p:nvSpPr>
            <p:cNvPr id="25" name="شكل بيضاوي 29"/>
            <p:cNvSpPr/>
            <p:nvPr/>
          </p:nvSpPr>
          <p:spPr>
            <a:xfrm>
              <a:off x="6005094" y="332934"/>
              <a:ext cx="431409" cy="422274"/>
            </a:xfrm>
            <a:prstGeom prst="ellipse">
              <a:avLst/>
            </a:prstGeom>
            <a:solidFill>
              <a:srgbClr val="FFC00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26"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sp>
        <p:nvSpPr>
          <p:cNvPr id="28" name="Rounded Rectangle 2"/>
          <p:cNvSpPr/>
          <p:nvPr/>
        </p:nvSpPr>
        <p:spPr bwMode="auto">
          <a:xfrm>
            <a:off x="386904" y="2803710"/>
            <a:ext cx="11300760" cy="79348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fontAlgn="auto" hangingPunct="1">
              <a:spcBef>
                <a:spcPts val="0"/>
              </a:spcBef>
              <a:spcAft>
                <a:spcPts val="0"/>
              </a:spcAft>
              <a:defRPr/>
            </a:pPr>
            <a:r>
              <a:rPr lang="ar-BH" sz="2400" b="1" dirty="0" smtClean="0">
                <a:solidFill>
                  <a:schemeClr val="bg1"/>
                </a:solidFill>
              </a:rPr>
              <a:t>تبين نظام برلماني قائم على مجلسين، أحدهما منتخب انتخابا حرّا مباشرّا (النواب)، والآخر يتم تعيينه من قبل الملك (الشورى)؛ لترسيخ دولة القانون والمؤسسات، وتوسيع فرص المشاركة المجتمعية في الشأن العام.</a:t>
            </a:r>
            <a:endParaRPr lang="ar-BH" sz="2400" b="1" dirty="0">
              <a:solidFill>
                <a:schemeClr val="bg1"/>
              </a:solidFill>
            </a:endParaRPr>
          </a:p>
        </p:txBody>
      </p:sp>
      <p:sp>
        <p:nvSpPr>
          <p:cNvPr id="29" name="Rounded Rectangle 2"/>
          <p:cNvSpPr/>
          <p:nvPr/>
        </p:nvSpPr>
        <p:spPr bwMode="auto">
          <a:xfrm>
            <a:off x="406337" y="1919050"/>
            <a:ext cx="11300760" cy="79348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تحول البحرين من دولة إلى مملكة دستورية عصرية، ليصبح حكم مملكة البحرين ملكيًا دستوريًا وراثيًا.</a:t>
            </a:r>
            <a:endParaRPr lang="ar-BH" sz="2400" b="1" dirty="0">
              <a:solidFill>
                <a:schemeClr val="bg1"/>
              </a:solidFill>
            </a:endParaRPr>
          </a:p>
        </p:txBody>
      </p:sp>
      <p:sp>
        <p:nvSpPr>
          <p:cNvPr id="30" name="Rounded Rectangle 2"/>
          <p:cNvSpPr/>
          <p:nvPr/>
        </p:nvSpPr>
        <p:spPr bwMode="auto">
          <a:xfrm>
            <a:off x="369419" y="3694862"/>
            <a:ext cx="11300760" cy="79348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fontAlgn="auto" hangingPunct="1">
              <a:spcBef>
                <a:spcPts val="0"/>
              </a:spcBef>
              <a:spcAft>
                <a:spcPts val="0"/>
              </a:spcAft>
              <a:defRPr/>
            </a:pPr>
            <a:r>
              <a:rPr lang="ar-BH" sz="2400" b="1" dirty="0">
                <a:solidFill>
                  <a:schemeClr val="bg1"/>
                </a:solidFill>
              </a:rPr>
              <a:t>تعزيز الإطار المؤسسي للدولة من خلال إنشاء المحكمة الدستورية في 2002م، للتعامل مع المنازعات المتعلقة بالتشريعات، إضافة إلى إنشاء النيابة العامة في عام 2003م، كشعبة أصيلة من شعب السلطة القضائية.</a:t>
            </a:r>
          </a:p>
        </p:txBody>
      </p:sp>
      <p:sp>
        <p:nvSpPr>
          <p:cNvPr id="31" name="Rounded Rectangle 2"/>
          <p:cNvSpPr/>
          <p:nvPr/>
        </p:nvSpPr>
        <p:spPr bwMode="auto">
          <a:xfrm>
            <a:off x="386904" y="4586014"/>
            <a:ext cx="11300760" cy="79348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fontAlgn="auto" hangingPunct="1">
              <a:spcBef>
                <a:spcPts val="0"/>
              </a:spcBef>
              <a:spcAft>
                <a:spcPts val="0"/>
              </a:spcAft>
              <a:defRPr/>
            </a:pPr>
            <a:r>
              <a:rPr lang="ar-BH" sz="2400" b="1" dirty="0" smtClean="0">
                <a:solidFill>
                  <a:schemeClr val="bg1"/>
                </a:solidFill>
              </a:rPr>
              <a:t>إنشاء ديوان للرقابة المالية والإدارية لضمان الشفافية في أنشطة إدارات الدولة كافة.</a:t>
            </a:r>
            <a:endParaRPr lang="ar-BH" sz="2400" b="1" dirty="0">
              <a:solidFill>
                <a:schemeClr val="bg1"/>
              </a:solidFill>
            </a:endParaRPr>
          </a:p>
        </p:txBody>
      </p:sp>
      <p:sp>
        <p:nvSpPr>
          <p:cNvPr id="32" name="Rounded Rectangle 2"/>
          <p:cNvSpPr/>
          <p:nvPr/>
        </p:nvSpPr>
        <p:spPr bwMode="auto">
          <a:xfrm>
            <a:off x="386904" y="5408192"/>
            <a:ext cx="11300760" cy="79348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fontAlgn="auto" hangingPunct="1">
              <a:spcBef>
                <a:spcPts val="0"/>
              </a:spcBef>
              <a:spcAft>
                <a:spcPts val="0"/>
              </a:spcAft>
              <a:defRPr/>
            </a:pPr>
            <a:r>
              <a:rPr lang="ar-BH" sz="2400" b="1" dirty="0" smtClean="0">
                <a:solidFill>
                  <a:schemeClr val="bg1"/>
                </a:solidFill>
              </a:rPr>
              <a:t>إنشاء غرفة البحرين لتسوية المنازعات عام 2010م، لتكون بمثابة المنطقة الحرة الأولى من نوعها للوساطة والتحكيم وتسوية المنازعات المالية والتجارية والاستثمارية.</a:t>
            </a:r>
            <a:endParaRPr lang="ar-BH" sz="2400" b="1" dirty="0">
              <a:solidFill>
                <a:schemeClr val="bg1"/>
              </a:solidFill>
            </a:endParaRPr>
          </a:p>
        </p:txBody>
      </p:sp>
      <p:sp>
        <p:nvSpPr>
          <p:cNvPr id="33"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323794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itle 1"/>
          <p:cNvSpPr txBox="1">
            <a:spLocks/>
          </p:cNvSpPr>
          <p:nvPr/>
        </p:nvSpPr>
        <p:spPr>
          <a:xfrm>
            <a:off x="613954" y="1151885"/>
            <a:ext cx="11272569" cy="990423"/>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BH" sz="2400" b="1" kern="0" dirty="0">
                <a:solidFill>
                  <a:srgbClr val="0000CC"/>
                </a:solidFill>
                <a:latin typeface="Calibri" panose="020F0502020204030204"/>
                <a:ea typeface="+mn-ea"/>
                <a:cs typeface="+mn-cs"/>
              </a:rPr>
              <a:t>شهدت مملكة البحرين، في ظل هذا الإطار الدستوري والقانوني الهادف إلى إضفاء العصرية والديمقراطية على الحياة السياسية الوطنية والنيابية، إنجازات غير مسبوقة تمثلت فيما </a:t>
            </a:r>
            <a:r>
              <a:rPr lang="ar-BH" sz="2400" b="1" kern="0" dirty="0" smtClean="0">
                <a:solidFill>
                  <a:srgbClr val="0000CC"/>
                </a:solidFill>
                <a:latin typeface="Calibri" panose="020F0502020204030204"/>
                <a:ea typeface="+mn-ea"/>
                <a:cs typeface="+mn-cs"/>
              </a:rPr>
              <a:t>يأتي:</a:t>
            </a:r>
            <a:endParaRPr lang="en-US" sz="48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nvGrpSpPr>
          <p:cNvPr id="8" name="مجموعة 28"/>
          <p:cNvGrpSpPr/>
          <p:nvPr/>
        </p:nvGrpSpPr>
        <p:grpSpPr>
          <a:xfrm>
            <a:off x="11752880" y="2552758"/>
            <a:ext cx="267286" cy="262841"/>
            <a:chOff x="6005094" y="332934"/>
            <a:chExt cx="431409" cy="422274"/>
          </a:xfrm>
          <a:scene3d>
            <a:camera prst="orthographicFront">
              <a:rot lat="0" lon="0" rev="0"/>
            </a:camera>
            <a:lightRig rig="contrasting" dir="t">
              <a:rot lat="0" lon="0" rev="7800000"/>
            </a:lightRig>
          </a:scene3d>
        </p:grpSpPr>
        <p:sp>
          <p:nvSpPr>
            <p:cNvPr id="10"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1"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16" name="مجموعة 28"/>
          <p:cNvGrpSpPr/>
          <p:nvPr/>
        </p:nvGrpSpPr>
        <p:grpSpPr>
          <a:xfrm>
            <a:off x="11752880" y="3825355"/>
            <a:ext cx="267286" cy="262841"/>
            <a:chOff x="6005094" y="332934"/>
            <a:chExt cx="431409" cy="422274"/>
          </a:xfrm>
          <a:scene3d>
            <a:camera prst="orthographicFront">
              <a:rot lat="0" lon="0" rev="0"/>
            </a:camera>
            <a:lightRig rig="contrasting" dir="t">
              <a:rot lat="0" lon="0" rev="7800000"/>
            </a:lightRig>
          </a:scene3d>
        </p:grpSpPr>
        <p:sp>
          <p:nvSpPr>
            <p:cNvPr id="17"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8"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25" name="مجموعة 28"/>
          <p:cNvGrpSpPr/>
          <p:nvPr/>
        </p:nvGrpSpPr>
        <p:grpSpPr>
          <a:xfrm>
            <a:off x="11749250" y="5206685"/>
            <a:ext cx="267286" cy="262841"/>
            <a:chOff x="6005094" y="332934"/>
            <a:chExt cx="431409" cy="422274"/>
          </a:xfrm>
          <a:scene3d>
            <a:camera prst="orthographicFront">
              <a:rot lat="0" lon="0" rev="0"/>
            </a:camera>
            <a:lightRig rig="contrasting" dir="t">
              <a:rot lat="0" lon="0" rev="7800000"/>
            </a:lightRig>
          </a:scene3d>
        </p:grpSpPr>
        <p:sp>
          <p:nvSpPr>
            <p:cNvPr id="26"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27"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sp>
        <p:nvSpPr>
          <p:cNvPr id="28" name="Rounded Rectangle 2"/>
          <p:cNvSpPr/>
          <p:nvPr/>
        </p:nvSpPr>
        <p:spPr bwMode="auto">
          <a:xfrm>
            <a:off x="371111" y="2226992"/>
            <a:ext cx="11300760" cy="116676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rtl="1" eaLnBrk="1" fontAlgn="auto" hangingPunct="1">
              <a:spcBef>
                <a:spcPts val="0"/>
              </a:spcBef>
              <a:spcAft>
                <a:spcPts val="0"/>
              </a:spcAft>
              <a:defRPr/>
            </a:pPr>
            <a:r>
              <a:rPr lang="ar-BH" sz="2400" b="1" dirty="0" smtClean="0">
                <a:solidFill>
                  <a:schemeClr val="bg1"/>
                </a:solidFill>
              </a:rPr>
              <a:t>تشكيل الجمعيات السياسية ليبلغ عددها 17 جمعية بنهاية العام 2010م.</a:t>
            </a:r>
            <a:endParaRPr lang="ar-BH" sz="2400" b="1" dirty="0">
              <a:solidFill>
                <a:schemeClr val="bg1"/>
              </a:solidFill>
            </a:endParaRPr>
          </a:p>
        </p:txBody>
      </p:sp>
      <p:sp>
        <p:nvSpPr>
          <p:cNvPr id="30" name="Rounded Rectangle 2"/>
          <p:cNvSpPr/>
          <p:nvPr/>
        </p:nvSpPr>
        <p:spPr bwMode="auto">
          <a:xfrm>
            <a:off x="367481" y="3520307"/>
            <a:ext cx="11300760" cy="113577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إجراء انتخابات بلدية أعوام 2002م و2006م و2010م على التوالي بموجب المرسوم رقم (35) لسنة 2001م بإصدار قانون البلديات لتكون ترجمة للممارسة الديمقراطية في المستوى المحلي.</a:t>
            </a:r>
            <a:endParaRPr lang="ar-BH" sz="2400" b="1" dirty="0">
              <a:solidFill>
                <a:schemeClr val="bg1"/>
              </a:solidFill>
            </a:endParaRPr>
          </a:p>
        </p:txBody>
      </p:sp>
      <p:sp>
        <p:nvSpPr>
          <p:cNvPr id="31" name="Rounded Rectangle 2"/>
          <p:cNvSpPr/>
          <p:nvPr/>
        </p:nvSpPr>
        <p:spPr bwMode="auto">
          <a:xfrm>
            <a:off x="367481" y="4770389"/>
            <a:ext cx="11300760" cy="113543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إجراء ثلاثة انتخابات برلمانية دورية ومنتظمة أعوام 2002م و 2006م و2010م على التوالي، بنسب مشاركة عالية ومتزايدة وأجواء انتخابية حرية ونزيهة توافرت لها جميع الضمانات من حيث التنظيم والدعاية والمراقبة.</a:t>
            </a:r>
            <a:endParaRPr lang="ar-BH" sz="2400" b="1" dirty="0">
              <a:solidFill>
                <a:schemeClr val="bg1"/>
              </a:solidFill>
            </a:endParaRPr>
          </a:p>
        </p:txBody>
      </p:sp>
      <p:sp>
        <p:nvSpPr>
          <p:cNvPr id="32"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25532557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fltVal val="0.5"/>
                                          </p:val>
                                        </p:tav>
                                        <p:tav tm="100000">
                                          <p:val>
                                            <p:strVal val="#ppt_x"/>
                                          </p:val>
                                        </p:tav>
                                      </p:tavLst>
                                    </p:anim>
                                    <p:anim calcmode="lin" valueType="num">
                                      <p:cBhvr>
                                        <p:cTn id="16" dur="1000" fill="hold"/>
                                        <p:tgtEl>
                                          <p:spTgt spid="6"/>
                                        </p:tgtEl>
                                        <p:attrNameLst>
                                          <p:attrName>ppt_y</p:attrName>
                                        </p:attrNameLst>
                                      </p:cBhvr>
                                      <p:tavLst>
                                        <p:tav tm="0">
                                          <p:val>
                                            <p:fltVal val="0.5"/>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P spid="30"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8" name="مجموعة 28"/>
          <p:cNvGrpSpPr/>
          <p:nvPr/>
        </p:nvGrpSpPr>
        <p:grpSpPr>
          <a:xfrm>
            <a:off x="11676430" y="1669739"/>
            <a:ext cx="267286" cy="262841"/>
            <a:chOff x="6005094" y="332934"/>
            <a:chExt cx="431409" cy="422274"/>
          </a:xfrm>
          <a:scene3d>
            <a:camera prst="orthographicFront">
              <a:rot lat="0" lon="0" rev="0"/>
            </a:camera>
            <a:lightRig rig="contrasting" dir="t">
              <a:rot lat="0" lon="0" rev="7800000"/>
            </a:lightRig>
          </a:scene3d>
        </p:grpSpPr>
        <p:sp>
          <p:nvSpPr>
            <p:cNvPr id="10"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1"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12" name="مجموعة 28"/>
          <p:cNvGrpSpPr/>
          <p:nvPr/>
        </p:nvGrpSpPr>
        <p:grpSpPr>
          <a:xfrm>
            <a:off x="11680060" y="3436206"/>
            <a:ext cx="267286" cy="262841"/>
            <a:chOff x="6005094" y="332934"/>
            <a:chExt cx="431409" cy="422274"/>
          </a:xfrm>
          <a:scene3d>
            <a:camera prst="orthographicFront">
              <a:rot lat="0" lon="0" rev="0"/>
            </a:camera>
            <a:lightRig rig="contrasting" dir="t">
              <a:rot lat="0" lon="0" rev="7800000"/>
            </a:lightRig>
          </a:scene3d>
        </p:grpSpPr>
        <p:sp>
          <p:nvSpPr>
            <p:cNvPr id="14"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6"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grpSp>
        <p:nvGrpSpPr>
          <p:cNvPr id="17" name="مجموعة 28"/>
          <p:cNvGrpSpPr/>
          <p:nvPr/>
        </p:nvGrpSpPr>
        <p:grpSpPr>
          <a:xfrm>
            <a:off x="11680060" y="5114031"/>
            <a:ext cx="267286" cy="262841"/>
            <a:chOff x="6005094" y="332934"/>
            <a:chExt cx="431409" cy="422274"/>
          </a:xfrm>
          <a:scene3d>
            <a:camera prst="orthographicFront">
              <a:rot lat="0" lon="0" rev="0"/>
            </a:camera>
            <a:lightRig rig="contrasting" dir="t">
              <a:rot lat="0" lon="0" rev="7800000"/>
            </a:lightRig>
          </a:scene3d>
        </p:grpSpPr>
        <p:sp>
          <p:nvSpPr>
            <p:cNvPr id="18" name="شكل بيضاوي 29"/>
            <p:cNvSpPr/>
            <p:nvPr/>
          </p:nvSpPr>
          <p:spPr>
            <a:xfrm>
              <a:off x="6005094" y="332934"/>
              <a:ext cx="431409" cy="422274"/>
            </a:xfrm>
            <a:prstGeom prst="ellipse">
              <a:avLst/>
            </a:prstGeom>
            <a:solidFill>
              <a:srgbClr val="FF505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sp>
          <p:nvSpPr>
            <p:cNvPr id="19" name="شكل بيضاوي 30"/>
            <p:cNvSpPr/>
            <p:nvPr/>
          </p:nvSpPr>
          <p:spPr>
            <a:xfrm>
              <a:off x="6096537" y="438446"/>
              <a:ext cx="236806" cy="227427"/>
            </a:xfrm>
            <a:prstGeom prst="ellipse">
              <a:avLst/>
            </a:prstGeom>
            <a:solidFill>
              <a:schemeClr val="accent2"/>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p>
          </p:txBody>
        </p:sp>
      </p:grpSp>
      <p:sp>
        <p:nvSpPr>
          <p:cNvPr id="20" name="Rounded Rectangle 2"/>
          <p:cNvSpPr/>
          <p:nvPr/>
        </p:nvSpPr>
        <p:spPr bwMode="auto">
          <a:xfrm>
            <a:off x="311756" y="1404414"/>
            <a:ext cx="11300760" cy="1144497"/>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مساهمة المرأة في الحياة النيابية من خلال المشاركة في الترشيح عام 200م إلى الفور بعدد من المقاعد محققة سابقة رائدة على صعيد المنطقة ومحرزة الإعجاب والتقدير على صعيد العالم </a:t>
            </a:r>
            <a:endParaRPr lang="ar-BH" sz="2400" b="1" dirty="0">
              <a:solidFill>
                <a:schemeClr val="bg1"/>
              </a:solidFill>
            </a:endParaRPr>
          </a:p>
        </p:txBody>
      </p:sp>
      <p:sp>
        <p:nvSpPr>
          <p:cNvPr id="21" name="Rounded Rectangle 2"/>
          <p:cNvSpPr/>
          <p:nvPr/>
        </p:nvSpPr>
        <p:spPr bwMode="auto">
          <a:xfrm>
            <a:off x="311756" y="3047001"/>
            <a:ext cx="11300760" cy="1203213"/>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اختيار مملكة البحرين لمنصب نائب رئيس لجنة حقوق الإنسان بالأمم المتحدة لدورتها الستين في 2004، وفازت أيضّا لما تقوم به على صعيد حماية وتعزيز حقوق الإنسان وتوفير جميع الضمانات اللازمة سواء على صعيد التشريع أو الممارسة.</a:t>
            </a:r>
            <a:endParaRPr lang="ar-BH" sz="2400" b="1" dirty="0">
              <a:solidFill>
                <a:schemeClr val="bg1"/>
              </a:solidFill>
            </a:endParaRPr>
          </a:p>
        </p:txBody>
      </p:sp>
      <p:sp>
        <p:nvSpPr>
          <p:cNvPr id="22" name="Rounded Rectangle 2"/>
          <p:cNvSpPr/>
          <p:nvPr/>
        </p:nvSpPr>
        <p:spPr bwMode="auto">
          <a:xfrm>
            <a:off x="270641" y="4727784"/>
            <a:ext cx="11300760" cy="1058812"/>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fontAlgn="auto" hangingPunct="1">
              <a:spcBef>
                <a:spcPts val="0"/>
              </a:spcBef>
              <a:spcAft>
                <a:spcPts val="0"/>
              </a:spcAft>
              <a:defRPr/>
            </a:pPr>
            <a:r>
              <a:rPr lang="ar-BH" sz="2400" b="1" dirty="0" smtClean="0">
                <a:solidFill>
                  <a:schemeClr val="bg1"/>
                </a:solidFill>
              </a:rPr>
              <a:t>إدراج تعليم المواطنة وحقوق الإنسان ضمن مادة إلزامية لجميع صفوف المراحل الدراسية وفي جميع مدارس المملكة الحكومية والخاصة وفي الجامعات.</a:t>
            </a:r>
            <a:endParaRPr lang="ar-BH" sz="2400" b="1" dirty="0">
              <a:solidFill>
                <a:schemeClr val="bg1"/>
              </a:solidFill>
            </a:endParaRPr>
          </a:p>
        </p:txBody>
      </p:sp>
      <p:sp>
        <p:nvSpPr>
          <p:cNvPr id="23"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3896657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0641" y="2483756"/>
            <a:ext cx="11698712" cy="609384"/>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smtClean="0">
                <a:solidFill>
                  <a:schemeClr val="tx1"/>
                </a:solidFill>
                <a:latin typeface="Sakkal Majalla" panose="02000000000000000000" pitchFamily="2" charset="-78"/>
                <a:cs typeface="Sakkal Majalla" panose="02000000000000000000" pitchFamily="2" charset="-78"/>
              </a:rPr>
              <a:t>حققت مملكة البحرين تجربة رائدة في مجال التعليم خلال العقد الأول الذي أعقب منه ميثاق العمل الوطني من خلال وضع خطة متكاملة وبالتعاون مع شركاء دوليين رفيعي المستوى عام 2003م، شملت ما يأتي:</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مستطيل مستدير الزوايا 3"/>
          <p:cNvSpPr/>
          <p:nvPr/>
        </p:nvSpPr>
        <p:spPr>
          <a:xfrm>
            <a:off x="4070294" y="673929"/>
            <a:ext cx="5627666"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ثالثًا: المسار الاجتماعي وإنجازاته</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3" name="Frame 2"/>
          <p:cNvSpPr/>
          <p:nvPr/>
        </p:nvSpPr>
        <p:spPr>
          <a:xfrm>
            <a:off x="6884127" y="1557558"/>
            <a:ext cx="3375837" cy="699579"/>
          </a:xfrm>
          <a:prstGeom prst="frame">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التعليم في مملكة البحرين</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8709" y="1098156"/>
            <a:ext cx="2163331" cy="1360010"/>
          </a:xfrm>
          <a:prstGeom prst="rect">
            <a:avLst/>
          </a:prstGeom>
        </p:spPr>
      </p:pic>
      <p:sp>
        <p:nvSpPr>
          <p:cNvPr id="10" name="Rectangle 9"/>
          <p:cNvSpPr/>
          <p:nvPr/>
        </p:nvSpPr>
        <p:spPr>
          <a:xfrm>
            <a:off x="270641" y="3230261"/>
            <a:ext cx="11698712" cy="2909281"/>
          </a:xfrm>
          <a:prstGeom prst="rect">
            <a:avLst/>
          </a:prstGeom>
          <a:solidFill>
            <a:schemeClr val="bg1">
              <a:alpha val="45000"/>
            </a:schemeClr>
          </a:solidFill>
          <a:ln w="412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إعادة هيكلة وزارة التربية والتعليم وإنشاء عدد من المراكز المتخصصة من بينها مركز القياس والتقويم ومركز رعاية الطلبة الموهوبين.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إطلاق مشروع جلالة الملك حمد لمدارس المستقبل.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إصدار أول قانون للتعليم وأول قانون للتعليم العالي عام 2005م.</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إطلاق برنامج للجودة الشاملة عام 2005م، والذي طال المناهج الأكاديمية والممارسات التدريسية وبرامج تدريب المعلمين بجميع المراحل الدراسية، كما طال الخدمات الطلابية والمرافق الدراسية.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الاهتمام ببرامج تعليم الكبار وإدماج القادرين من ذوي الاحتياجات الخاصة في المدارس العادية.</a:t>
            </a: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31923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3"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Rectangle 15"/>
          <p:cNvSpPr/>
          <p:nvPr/>
        </p:nvSpPr>
        <p:spPr>
          <a:xfrm>
            <a:off x="170443" y="1505964"/>
            <a:ext cx="11698712" cy="4419243"/>
          </a:xfrm>
          <a:prstGeom prst="rect">
            <a:avLst/>
          </a:prstGeom>
          <a:solidFill>
            <a:schemeClr val="bg1">
              <a:alpha val="45000"/>
            </a:schemeClr>
          </a:solidFill>
          <a:ln w="412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إطلاق مشروع تحسين أداء المدارس وتمهين المعلمين بما ينسجم مع متطلبات التطوير. </a:t>
            </a:r>
          </a:p>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تطوير التعليم الفني والتعليم الخاص بمراجعة المناهج وتطوير المعايير، وتدشين العديد من المشروعات للتدريب والتوظيف.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الاهتمام بالبعثات الداخلية والخارجية المخصصة للطلبة المتفوقين والمنح الموجهة إلى الطلبة للطبة من ذوي الاحتياجات الخاصة والطلاب المستحقين للمساندة الاجتماعية وتكرين المتوفقين توسعا لافتا وغير مسبوق ولاسيما بعد إطلاق برنامج وليّ العد للمنح الدراسية عام 2007م. </a:t>
            </a:r>
          </a:p>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إنشاء مجلس التعليم العالي ليتولى إعداد السياسة العامة للتعليم العالي والبحث العلمي. </a:t>
            </a:r>
          </a:p>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وعلى صعيد الإنجازات الملموسة فقد ارتفع عدد المدارس بمراحل التعليم الأساسي، ونجاح مملكة البحرين في اختبار (</a:t>
            </a:r>
            <a:r>
              <a:rPr lang="ar-BH" sz="2400" b="1" dirty="0" err="1" smtClean="0">
                <a:solidFill>
                  <a:schemeClr val="tx1"/>
                </a:solidFill>
                <a:latin typeface="Sakkal Majalla" panose="02000000000000000000" pitchFamily="2" charset="-78"/>
                <a:cs typeface="Sakkal Majalla" panose="02000000000000000000" pitchFamily="2" charset="-78"/>
              </a:rPr>
              <a:t>التيمس</a:t>
            </a:r>
            <a:r>
              <a:rPr lang="ar-BH" sz="2400" b="1" dirty="0" smtClean="0">
                <a:solidFill>
                  <a:schemeClr val="tx1"/>
                </a:solidFill>
                <a:latin typeface="Sakkal Majalla" panose="02000000000000000000" pitchFamily="2" charset="-78"/>
                <a:cs typeface="Sakkal Majalla" panose="02000000000000000000" pitchFamily="2" charset="-78"/>
              </a:rPr>
              <a:t>) وحصولها على أعلى درجة تقدم بين الدول وهي 45 درجة معيارية، وارتفاع عدد الجامعات إلى 15 جامعة (3 حكومية و 12 خاصة) فضلا عن افتتاح العديد من الكليات المتخصصة أبرزها كلية البحرين للمعلمين وكلية البحرين التقنية عام 2008م.</a:t>
            </a:r>
          </a:p>
        </p:txBody>
      </p:sp>
      <p:sp>
        <p:nvSpPr>
          <p:cNvPr id="17"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243613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Frame 4"/>
          <p:cNvSpPr/>
          <p:nvPr/>
        </p:nvSpPr>
        <p:spPr>
          <a:xfrm>
            <a:off x="2296802" y="1086056"/>
            <a:ext cx="3375837" cy="699579"/>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الإسكان في مملكة البحرين</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1026" name="Picture 2" descr="وزارة الإسكان | الرئيسية"/>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443" y="711583"/>
            <a:ext cx="2352494" cy="144852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70641" y="1642541"/>
            <a:ext cx="11698712" cy="4392499"/>
          </a:xfrm>
          <a:prstGeom prst="rect">
            <a:avLst/>
          </a:prstGeom>
          <a:solidFill>
            <a:schemeClr val="bg1">
              <a:alpha val="45000"/>
            </a:schemeClr>
          </a:solidFill>
          <a:ln w="41275">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buFontTx/>
              <a:buChar char="-"/>
            </a:pPr>
            <a:endParaRPr lang="ar-BH" sz="28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تقديم أكثر من 37 ألف خدمة إسكانية للمواطنين خلال العشر السنوات الأولى. </a:t>
            </a: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دعم مشروع ترميم البيوت الآيلة للسقوط. </a:t>
            </a: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إنشاء ست مدن سكنية في المحافظات الشمالية والجنوبية </a:t>
            </a:r>
            <a:r>
              <a:rPr lang="ar-BH" sz="2800" b="1" dirty="0" err="1" smtClean="0">
                <a:solidFill>
                  <a:schemeClr val="tx1"/>
                </a:solidFill>
                <a:latin typeface="Sakkal Majalla" panose="02000000000000000000" pitchFamily="2" charset="-78"/>
                <a:cs typeface="Sakkal Majalla" panose="02000000000000000000" pitchFamily="2" charset="-78"/>
              </a:rPr>
              <a:t>والوسطىى</a:t>
            </a:r>
            <a:r>
              <a:rPr lang="ar-BH" sz="2800" b="1" dirty="0" smtClean="0">
                <a:solidFill>
                  <a:schemeClr val="tx1"/>
                </a:solidFill>
                <a:latin typeface="Sakkal Majalla" panose="02000000000000000000" pitchFamily="2" charset="-78"/>
                <a:cs typeface="Sakkal Majalla" panose="02000000000000000000" pitchFamily="2" charset="-78"/>
              </a:rPr>
              <a:t> (سابق) والمحرق، وفي شرق سترة وشرق الحد.</a:t>
            </a: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ارتفاع المخصصات المالية لقطاع البنية الأساسية والخدمات الاجتماعية.</a:t>
            </a: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المكرمات الملكية السامية، كإلغاء 50% من أقساط الخدمات الإسكانية للمواطنين عام 2002م، و خفض الأقساط الشهرية على الخدمات الإسكانية 50% عام 2006م. </a:t>
            </a:r>
          </a:p>
          <a:p>
            <a:pPr marL="342900" indent="-342900" algn="just" rtl="1">
              <a:buFontTx/>
              <a:buChar char="-"/>
            </a:pPr>
            <a:r>
              <a:rPr lang="ar-BH" sz="2800" b="1" dirty="0" smtClean="0">
                <a:solidFill>
                  <a:schemeClr val="tx1"/>
                </a:solidFill>
                <a:latin typeface="Sakkal Majalla" panose="02000000000000000000" pitchFamily="2" charset="-78"/>
                <a:cs typeface="Sakkal Majalla" panose="02000000000000000000" pitchFamily="2" charset="-78"/>
              </a:rPr>
              <a:t>منحت منظمة الأمم المتحدة عام 2006م صاحب السمو الملكي الأمير خليفة بن سلمان آل خليفة رئيس مجلس الوزراء _آنذاك- جائزة الشرف للإنجاز </a:t>
            </a:r>
            <a:r>
              <a:rPr lang="ar-BH" sz="2400" b="1" dirty="0" smtClean="0">
                <a:solidFill>
                  <a:schemeClr val="tx1"/>
                </a:solidFill>
                <a:latin typeface="Sakkal Majalla" panose="02000000000000000000" pitchFamily="2" charset="-78"/>
                <a:cs typeface="Sakkal Majalla" panose="02000000000000000000" pitchFamily="2" charset="-78"/>
              </a:rPr>
              <a:t>المتميز في مجال التنمية الحضرية والإسكان لبرنامج الأمم المتحدة للمستوطنات البشرية.</a:t>
            </a: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116787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8" name="Frame 7"/>
          <p:cNvSpPr/>
          <p:nvPr/>
        </p:nvSpPr>
        <p:spPr>
          <a:xfrm>
            <a:off x="7020020" y="1426160"/>
            <a:ext cx="3375837" cy="699579"/>
          </a:xfrm>
          <a:prstGeom prst="fram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المرأة البحرينية</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980" y="1079399"/>
            <a:ext cx="2453071" cy="1393102"/>
          </a:xfrm>
          <a:prstGeom prst="rect">
            <a:avLst/>
          </a:prstGeom>
        </p:spPr>
      </p:pic>
      <p:sp>
        <p:nvSpPr>
          <p:cNvPr id="9" name="Rectangle 8"/>
          <p:cNvSpPr/>
          <p:nvPr/>
        </p:nvSpPr>
        <p:spPr>
          <a:xfrm>
            <a:off x="270641" y="2630593"/>
            <a:ext cx="11629622" cy="3452708"/>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ar-BH" sz="2400" b="1" dirty="0" smtClean="0">
              <a:solidFill>
                <a:schemeClr val="tx1"/>
              </a:solidFill>
              <a:latin typeface="Sakkal Majalla" panose="02000000000000000000" pitchFamily="2" charset="-78"/>
              <a:cs typeface="Sakkal Majalla" panose="02000000000000000000" pitchFamily="2" charset="-78"/>
            </a:endParaRPr>
          </a:p>
          <a:p>
            <a:pPr algn="just" rtl="1"/>
            <a:endParaRPr lang="ar-BH" sz="2400" b="1" dirty="0">
              <a:solidFill>
                <a:schemeClr val="tx1"/>
              </a:solidFill>
              <a:latin typeface="Sakkal Majalla" panose="02000000000000000000" pitchFamily="2" charset="-78"/>
              <a:cs typeface="Sakkal Majalla" panose="02000000000000000000" pitchFamily="2" charset="-78"/>
            </a:endParaRPr>
          </a:p>
          <a:p>
            <a:pPr algn="just" rtl="1"/>
            <a:r>
              <a:rPr lang="ar-BH" sz="2400" b="1" dirty="0" smtClean="0">
                <a:solidFill>
                  <a:schemeClr val="tx1"/>
                </a:solidFill>
                <a:latin typeface="Sakkal Majalla" panose="02000000000000000000" pitchFamily="2" charset="-78"/>
                <a:cs typeface="Sakkal Majalla" panose="02000000000000000000" pitchFamily="2" charset="-78"/>
              </a:rPr>
              <a:t>حظيت المرأة البحرينية في مشروع الإصلاح والتحديث لحضرة صاحب الجلالة الملك حمد بن عيسى آل خليفة حفظه الله ورعاه خلال العقد الأول الذي أعقب ميثاق العمل الوطني، بدعم وافر للنهوض بها، تمثل فيما يأتي: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إنشاء المجلس الأعلى للمرأة عام 2001م ليحظى برئاسة صاحبة السمو الملكي الأميرة سبيكة بن إبراهيم آل خليفة قرينة عاهل البلاد المفدى، وليكون الهيكل المؤسسي الذي يرعى السياسات الوطنية بشأن المرأة.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انضمام مملكة البحرين عام 200م إلى اتفاقية الأمم المتحدة للقضاء على جميع أشكال التمييز ضد المرأة.</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تدشين الاستراتيجية الوطنية للنهوض بالمرأة البحرينية عام 2005م.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إنشاء صندوق  النفقة لدعم النساء المطلقات بموجب القانون رقم 34 لسنة 2005، وإصدار الأمر الملكي بمنح الجنسية البحرينية عام 2006م. </a:t>
            </a:r>
          </a:p>
          <a:p>
            <a:pPr marL="342900" indent="-342900" algn="just" rtl="1">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2850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270642" y="1268069"/>
            <a:ext cx="11629622" cy="4035452"/>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اعتماد الأول من ديسمبر من كل عام يومًا وطنيًا للمرأة البحرينية اعتبارًا من العام 2008م. </a:t>
            </a:r>
          </a:p>
          <a:p>
            <a:pPr algn="just" rtl="1"/>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إطلاق النموذج الوطني لإدماج احتياجات المرأة البحرينية في مسار التنمية عام 2010م، وتشكيل لجان، لضمان تكافؤ الفرص مع الرجال في تقلد الوظائف والمسؤوليات. </a:t>
            </a:r>
          </a:p>
          <a:p>
            <a:pPr algn="just" rtl="1"/>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تدشين مركز تنمية قدرات المرأة البحرينية في مجال رعاية الأعمال عام 2010م.</a:t>
            </a:r>
          </a:p>
          <a:p>
            <a:pPr marL="342900" indent="-342900" algn="just" rtl="1">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
        <p:nvSpPr>
          <p:cNvPr id="6"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Tree>
    <p:extLst>
      <p:ext uri="{BB962C8B-B14F-4D97-AF65-F5344CB8AC3E}">
        <p14:creationId xmlns:p14="http://schemas.microsoft.com/office/powerpoint/2010/main" val="242749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2886891" y="1123406"/>
            <a:ext cx="8752115" cy="62701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accent1">
                    <a:lumMod val="75000"/>
                  </a:schemeClr>
                </a:solidFill>
              </a:rPr>
              <a:t>أما الإنجازات التي حققتها المرأة بفضل هذه الإجراءات الإصلاحية، تمثلت في:</a:t>
            </a:r>
            <a:endParaRPr lang="en-US" sz="2400" b="1" dirty="0">
              <a:solidFill>
                <a:schemeClr val="accent1">
                  <a:lumMod val="75000"/>
                </a:schemeClr>
              </a:solidFill>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grpSp>
        <p:nvGrpSpPr>
          <p:cNvPr id="13" name="Group 12"/>
          <p:cNvGrpSpPr/>
          <p:nvPr/>
        </p:nvGrpSpPr>
        <p:grpSpPr>
          <a:xfrm>
            <a:off x="270641" y="1983562"/>
            <a:ext cx="11629622" cy="4035452"/>
            <a:chOff x="270641" y="1983562"/>
            <a:chExt cx="11629622" cy="4035452"/>
          </a:xfrm>
        </p:grpSpPr>
        <p:sp>
          <p:nvSpPr>
            <p:cNvPr id="10" name="Rectangle 9"/>
            <p:cNvSpPr/>
            <p:nvPr/>
          </p:nvSpPr>
          <p:spPr>
            <a:xfrm>
              <a:off x="270641" y="1983562"/>
              <a:ext cx="11629622" cy="4035452"/>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389" y="2142308"/>
              <a:ext cx="11272569" cy="3876705"/>
            </a:xfrm>
            <a:prstGeom prst="rect">
              <a:avLst/>
            </a:prstGeom>
          </p:spPr>
        </p:pic>
      </p:grpSp>
    </p:spTree>
    <p:extLst>
      <p:ext uri="{BB962C8B-B14F-4D97-AF65-F5344CB8AC3E}">
        <p14:creationId xmlns:p14="http://schemas.microsoft.com/office/powerpoint/2010/main" val="437272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grpSp>
        <p:nvGrpSpPr>
          <p:cNvPr id="5" name="Group 4"/>
          <p:cNvGrpSpPr/>
          <p:nvPr/>
        </p:nvGrpSpPr>
        <p:grpSpPr>
          <a:xfrm>
            <a:off x="270641" y="1268069"/>
            <a:ext cx="11637655" cy="4335898"/>
            <a:chOff x="270641" y="1268069"/>
            <a:chExt cx="11637655" cy="4335898"/>
          </a:xfrm>
        </p:grpSpPr>
        <p:sp>
          <p:nvSpPr>
            <p:cNvPr id="8" name="Rectangle 7"/>
            <p:cNvSpPr/>
            <p:nvPr/>
          </p:nvSpPr>
          <p:spPr>
            <a:xfrm>
              <a:off x="270641" y="1268069"/>
              <a:ext cx="11637655" cy="4335898"/>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012" y="1528354"/>
              <a:ext cx="11350946" cy="3957966"/>
            </a:xfrm>
            <a:prstGeom prst="rect">
              <a:avLst/>
            </a:prstGeom>
          </p:spPr>
        </p:pic>
      </p:grpSp>
    </p:spTree>
    <p:extLst>
      <p:ext uri="{BB962C8B-B14F-4D97-AF65-F5344CB8AC3E}">
        <p14:creationId xmlns:p14="http://schemas.microsoft.com/office/powerpoint/2010/main" val="9548387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grpSp>
        <p:nvGrpSpPr>
          <p:cNvPr id="10" name="Group 9"/>
          <p:cNvGrpSpPr/>
          <p:nvPr/>
        </p:nvGrpSpPr>
        <p:grpSpPr>
          <a:xfrm>
            <a:off x="6683383" y="984046"/>
            <a:ext cx="5474694" cy="1628775"/>
            <a:chOff x="6683383" y="984046"/>
            <a:chExt cx="5474694" cy="1628775"/>
          </a:xfrm>
        </p:grpSpPr>
        <p:sp>
          <p:nvSpPr>
            <p:cNvPr id="6" name="Frame 5"/>
            <p:cNvSpPr/>
            <p:nvPr/>
          </p:nvSpPr>
          <p:spPr>
            <a:xfrm>
              <a:off x="6683383" y="1448643"/>
              <a:ext cx="3375837" cy="699579"/>
            </a:xfrm>
            <a:prstGeom prst="fra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الصحة في مملكة البحرين</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9748252" y="984046"/>
              <a:ext cx="2409825" cy="1628775"/>
            </a:xfrm>
            <a:prstGeom prst="rect">
              <a:avLst/>
            </a:prstGeom>
          </p:spPr>
        </p:pic>
      </p:grpSp>
      <p:sp>
        <p:nvSpPr>
          <p:cNvPr id="8" name="Rectangle 7"/>
          <p:cNvSpPr/>
          <p:nvPr/>
        </p:nvSpPr>
        <p:spPr>
          <a:xfrm>
            <a:off x="6897189" y="2760621"/>
            <a:ext cx="5003074" cy="3032939"/>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smtClean="0">
                <a:solidFill>
                  <a:schemeClr val="tx1"/>
                </a:solidFill>
                <a:latin typeface="Sakkal Majalla" panose="02000000000000000000" pitchFamily="2" charset="-78"/>
                <a:cs typeface="Sakkal Majalla" panose="02000000000000000000" pitchFamily="2" charset="-78"/>
              </a:rPr>
              <a:t>شهدت خدمات الرعاية الصحية التي تسديها مملكة البحرين لمواطنيها، خلال العقد الذي أعقب ميثاق العمل الوطني، من حيث التوسع وارتقاء مستوى الجودة، نقلة نوعية تمثلت فيما يأتي:</a:t>
            </a: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grpSp>
        <p:nvGrpSpPr>
          <p:cNvPr id="5" name="Group 4"/>
          <p:cNvGrpSpPr/>
          <p:nvPr/>
        </p:nvGrpSpPr>
        <p:grpSpPr>
          <a:xfrm>
            <a:off x="444136" y="1304976"/>
            <a:ext cx="6139544" cy="4488583"/>
            <a:chOff x="444136" y="1304976"/>
            <a:chExt cx="6139544" cy="4488583"/>
          </a:xfrm>
        </p:grpSpPr>
        <p:sp>
          <p:nvSpPr>
            <p:cNvPr id="9" name="Rectangle 8"/>
            <p:cNvSpPr/>
            <p:nvPr/>
          </p:nvSpPr>
          <p:spPr>
            <a:xfrm>
              <a:off x="444136" y="1304976"/>
              <a:ext cx="6139544" cy="4488583"/>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4"/>
            <a:stretch>
              <a:fillRect/>
            </a:stretch>
          </p:blipFill>
          <p:spPr>
            <a:xfrm>
              <a:off x="597415" y="1453001"/>
              <a:ext cx="5829510" cy="4108451"/>
            </a:xfrm>
            <a:prstGeom prst="rect">
              <a:avLst/>
            </a:prstGeom>
          </p:spPr>
        </p:pic>
      </p:grpSp>
    </p:spTree>
    <p:extLst>
      <p:ext uri="{BB962C8B-B14F-4D97-AF65-F5344CB8AC3E}">
        <p14:creationId xmlns:p14="http://schemas.microsoft.com/office/powerpoint/2010/main" val="80599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Rectangle 5"/>
          <p:cNvSpPr/>
          <p:nvPr/>
        </p:nvSpPr>
        <p:spPr>
          <a:xfrm>
            <a:off x="8543109" y="2617812"/>
            <a:ext cx="3357154" cy="2229390"/>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smtClean="0">
                <a:solidFill>
                  <a:schemeClr val="tx1"/>
                </a:solidFill>
                <a:latin typeface="Sakkal Majalla" panose="02000000000000000000" pitchFamily="2" charset="-78"/>
                <a:cs typeface="Sakkal Majalla" panose="02000000000000000000" pitchFamily="2" charset="-78"/>
              </a:rPr>
              <a:t>وقد حققت مملكة البحرين، في مجال الرعاية الصحية الشاملة، إنجازات رائدة من أهمها:</a:t>
            </a: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
        <p:nvSpPr>
          <p:cNvPr id="8" name="Rectangle 7"/>
          <p:cNvSpPr/>
          <p:nvPr/>
        </p:nvSpPr>
        <p:spPr>
          <a:xfrm>
            <a:off x="288834" y="1692165"/>
            <a:ext cx="8072845" cy="4233042"/>
          </a:xfrm>
          <a:prstGeom prst="rect">
            <a:avLst/>
          </a:prstGeom>
          <a:solidFill>
            <a:schemeClr val="bg1">
              <a:alpha val="45000"/>
            </a:schemeClr>
          </a:solidFill>
          <a:ln w="41275">
            <a:solidFill>
              <a:srgbClr val="FF5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حصول المنظومة الصحية الحكومية الوطنية على اعتماد مجلس الاعتماد الكندي لجودة الخدمات الصحية لتكون أول منظومة صحية عربية تنال هذا الاعتماد العالمي الرفيع.</a:t>
            </a:r>
          </a:p>
          <a:p>
            <a:pPr marL="342900" indent="-342900" algn="just" rtl="1">
              <a:lnSpc>
                <a:spcPct val="150000"/>
              </a:lnSpc>
              <a:buFontTx/>
              <a:buChar char="-"/>
            </a:pPr>
            <a:r>
              <a:rPr lang="ar-BH" sz="2400" b="1" dirty="0" smtClean="0">
                <a:solidFill>
                  <a:schemeClr val="tx1"/>
                </a:solidFill>
                <a:latin typeface="Sakkal Majalla" panose="02000000000000000000" pitchFamily="2" charset="-78"/>
                <a:cs typeface="Sakkal Majalla" panose="02000000000000000000" pitchFamily="2" charset="-78"/>
              </a:rPr>
              <a:t>ارتفاع متوسط عمر الفرد إلى 76 سنة، وتوافر فرص الحصول على الخدمات الصحية الأولية المجانية والعقاقير الطبية لجميع سكان البحرين بنسبة 100%، هذا ما مكّن مملكة البحرين عام 2010م من أن تحقق بنسبة 100% الأهداف الصحية المقررة ضمن أهداف الأمم المتحدة الإنمائية للألفية قبل خمس سنوات من الموعد المحدد لتحقيقها على الصعيد العالمي.</a:t>
            </a:r>
          </a:p>
        </p:txBody>
      </p:sp>
    </p:spTree>
    <p:extLst>
      <p:ext uri="{BB962C8B-B14F-4D97-AF65-F5344CB8AC3E}">
        <p14:creationId xmlns:p14="http://schemas.microsoft.com/office/powerpoint/2010/main" val="275106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Frame 5"/>
          <p:cNvSpPr/>
          <p:nvPr/>
        </p:nvSpPr>
        <p:spPr>
          <a:xfrm>
            <a:off x="9222377" y="3266699"/>
            <a:ext cx="2819663" cy="1383678"/>
          </a:xfrm>
          <a:prstGeom prst="fram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هيئة المعلومات والحكومة الإلكترونية</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9556015" y="1847474"/>
            <a:ext cx="2486025" cy="1419225"/>
          </a:xfrm>
          <a:prstGeom prst="rect">
            <a:avLst/>
          </a:prstGeom>
        </p:spPr>
      </p:pic>
      <p:sp>
        <p:nvSpPr>
          <p:cNvPr id="8" name="Rectangle 7"/>
          <p:cNvSpPr/>
          <p:nvPr/>
        </p:nvSpPr>
        <p:spPr>
          <a:xfrm>
            <a:off x="270641" y="1268069"/>
            <a:ext cx="8860296" cy="4525492"/>
          </a:xfrm>
          <a:prstGeom prst="rect">
            <a:avLst/>
          </a:prstGeom>
          <a:solidFill>
            <a:schemeClr val="bg1">
              <a:alpha val="45000"/>
            </a:schemeClr>
          </a:solidFill>
          <a:ln w="41275">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smtClean="0">
                <a:solidFill>
                  <a:schemeClr val="tx1"/>
                </a:solidFill>
                <a:latin typeface="Sakkal Majalla" panose="02000000000000000000" pitchFamily="2" charset="-78"/>
                <a:cs typeface="Sakkal Majalla" panose="02000000000000000000" pitchFamily="2" charset="-78"/>
              </a:rPr>
              <a:t>قامت مملكة البحرين بإنشاء هيئة الحكومة الإلكترونية وفق مرسوم رقم (69) لسنة 2007م، من أجل دعم تحول الحكومة إلى تقديم خدماتها إلكترونيا للمواطنين والمقيمين وأصحاب الأعمال والزوار. </a:t>
            </a:r>
          </a:p>
          <a:p>
            <a:pPr algn="just" rtl="1"/>
            <a:r>
              <a:rPr lang="ar-BH" sz="2400" b="1" dirty="0" smtClean="0">
                <a:solidFill>
                  <a:schemeClr val="tx1"/>
                </a:solidFill>
                <a:latin typeface="Sakkal Majalla" panose="02000000000000000000" pitchFamily="2" charset="-78"/>
                <a:cs typeface="Sakkal Majalla" panose="02000000000000000000" pitchFamily="2" charset="-78"/>
              </a:rPr>
              <a:t>وحصدت مملكة البحرين مجموعة كبيرة من الجوائز العالمية والعربية والخليجية منها ما يأتي: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جائزة التميز الخاصة بأفضل أداء (تغير إيجابي) ضمن الدول العشرين الأولى عالميا في تقرير الأمم المتحدة للحكومة الإلكترونية عام 2010م.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جائزة الأمم المتحدة للخدمة العامة (تطوير الشفافية، المساءلة والاستجابة الفعالة) عام 2010م.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جائزة القمة العالمية لابتكارات الهاتف النقال عام 2010م.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حصول الحكومة الإلكترونية لمملكة البحرين المركز الثالث عشر عالميا والثالث </a:t>
            </a:r>
            <a:r>
              <a:rPr lang="ar-BH" sz="2400" b="1" dirty="0" err="1" smtClean="0">
                <a:solidFill>
                  <a:schemeClr val="tx1"/>
                </a:solidFill>
                <a:latin typeface="Sakkal Majalla" panose="02000000000000000000" pitchFamily="2" charset="-78"/>
                <a:cs typeface="Sakkal Majalla" panose="02000000000000000000" pitchFamily="2" charset="-78"/>
              </a:rPr>
              <a:t>آسويا</a:t>
            </a:r>
            <a:r>
              <a:rPr lang="ar-BH" sz="2400" b="1" dirty="0" smtClean="0">
                <a:solidFill>
                  <a:schemeClr val="tx1"/>
                </a:solidFill>
                <a:latin typeface="Sakkal Majalla" panose="02000000000000000000" pitchFamily="2" charset="-78"/>
                <a:cs typeface="Sakkal Majalla" panose="02000000000000000000" pitchFamily="2" charset="-78"/>
              </a:rPr>
              <a:t>، والأول على مستوى دول الشرق الأوسط في تقرير الأمم المتحدة الصادر عام 2010م.</a:t>
            </a:r>
          </a:p>
          <a:p>
            <a:pPr algn="just" rtl="1">
              <a:lnSpc>
                <a:spcPct val="150000"/>
              </a:lnSpc>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1294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Frame 5"/>
          <p:cNvSpPr/>
          <p:nvPr/>
        </p:nvSpPr>
        <p:spPr>
          <a:xfrm>
            <a:off x="9222377" y="2796436"/>
            <a:ext cx="2819663" cy="1070170"/>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بنية المواصلات والاتصالات</a:t>
            </a:r>
            <a:endParaRPr lang="en-US" sz="28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8" name="Rectangle 7"/>
          <p:cNvSpPr/>
          <p:nvPr/>
        </p:nvSpPr>
        <p:spPr>
          <a:xfrm>
            <a:off x="270641" y="888274"/>
            <a:ext cx="8768856" cy="5179606"/>
          </a:xfrm>
          <a:prstGeom prst="rect">
            <a:avLst/>
          </a:prstGeom>
          <a:solidFill>
            <a:schemeClr val="bg1">
              <a:alpha val="45000"/>
            </a:schemeClr>
          </a:solidFill>
          <a:ln w="41275">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smtClean="0">
                <a:solidFill>
                  <a:schemeClr val="tx1"/>
                </a:solidFill>
                <a:latin typeface="Sakkal Majalla" panose="02000000000000000000" pitchFamily="2" charset="-78"/>
                <a:cs typeface="Sakkal Majalla" panose="02000000000000000000" pitchFamily="2" charset="-78"/>
              </a:rPr>
              <a:t>أصدرت مملكة البحرين عدد من التشريعات المحفزة لهذين القطاعين ومنظمة لهما: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قانون الشركات التجارية بالمرسوم بقانون رقم (21) لسنة 2001م.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مرسوم بقانون رقم (41) لسنة 2002م بشأن سياسات وضوابط الخصخصة، حيث جرى تخصيص خدمات النقل العام عام 2003م.</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إصدار قانون الاتصالات الصادر بالمرسوم بقانون رقم (48) لسنة 2002م وتحرير سوق الاتصالات. </a:t>
            </a:r>
          </a:p>
          <a:p>
            <a:pPr algn="just" rtl="1"/>
            <a:endParaRPr lang="ar-BH" sz="2400" b="1" dirty="0">
              <a:solidFill>
                <a:schemeClr val="tx1"/>
              </a:solidFill>
              <a:latin typeface="Sakkal Majalla" panose="02000000000000000000" pitchFamily="2" charset="-78"/>
              <a:cs typeface="Sakkal Majalla" panose="02000000000000000000" pitchFamily="2" charset="-78"/>
            </a:endParaRPr>
          </a:p>
          <a:p>
            <a:pPr algn="just" rtl="1"/>
            <a:r>
              <a:rPr lang="ar-BH" sz="2400" b="1" dirty="0" smtClean="0">
                <a:solidFill>
                  <a:schemeClr val="tx1"/>
                </a:solidFill>
                <a:latin typeface="Sakkal Majalla" panose="02000000000000000000" pitchFamily="2" charset="-78"/>
                <a:cs typeface="Sakkal Majalla" panose="02000000000000000000" pitchFamily="2" charset="-78"/>
              </a:rPr>
              <a:t>أصبحت البحرين بفضل ما حققته من إنجازات تمتلك ثالث أكبر نفاذ لخدمة الهاتف الثابت والجوال والأنترنت في منطقة الخليج العربي، وفي المركز الأول عربيا من حيث نسبة الاشتراك في الهاتف الجوال، كما فازت بعضوية المجلس الاستراتيجي للتحالف العالمي لتقنية المعلومات والاتصالات والتنمية بوكالة الأمم المتحدة للشؤون الاقتصادية والاجتماعية ممثلة عن الدول العربية ودول غرب آسيا في هذا المجلس.</a:t>
            </a:r>
          </a:p>
          <a:p>
            <a:pPr marL="342900" indent="-342900" algn="just" rtl="1">
              <a:lnSpc>
                <a:spcPct val="150000"/>
              </a:lnSpc>
              <a:buFontTx/>
              <a:buChar char="-"/>
            </a:pPr>
            <a:endParaRPr lang="ar-BH" sz="2400" b="1" dirty="0" smtClean="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3022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8" name="مستطيل مستدير الزوايا 3"/>
          <p:cNvSpPr/>
          <p:nvPr/>
        </p:nvSpPr>
        <p:spPr>
          <a:xfrm>
            <a:off x="4058051" y="817024"/>
            <a:ext cx="6001169"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رابعًا: المسار الاقتصادي وإنجازاته</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9" name="Rectangle 8"/>
          <p:cNvSpPr/>
          <p:nvPr/>
        </p:nvSpPr>
        <p:spPr>
          <a:xfrm>
            <a:off x="5944402" y="2100111"/>
            <a:ext cx="6112759" cy="398717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400" dirty="0" smtClean="0">
                <a:solidFill>
                  <a:srgbClr val="C00000"/>
                </a:solidFill>
              </a:rPr>
              <a:t>حدد أهداف الرؤية الاقتصادية لمملكة البحرين 2030، وأهم المبادئ التي تقوم عليها.</a:t>
            </a:r>
          </a:p>
          <a:p>
            <a:pPr algn="r" rtl="1"/>
            <a:r>
              <a:rPr lang="ar-BH" sz="2400" dirty="0" smtClean="0">
                <a:solidFill>
                  <a:schemeClr val="accent1">
                    <a:lumMod val="75000"/>
                  </a:schemeClr>
                </a:solidFill>
              </a:rPr>
              <a:t>الاستدامة والتنافسية والعدالة، وتستهدف زيادة دخل الأسرة الحقيقي لأكثر من الصعف، ونمو فرص العمل للمواطنين ما بين 5-6% ورفع معدل الناتج المحلي وزيادة تدفق الاستثمار الأجنبي المباشر وتطوير البنية الأساسية والتشريعية وتنوع الاقتصاد بطبيعته التنافسية وجاذبيته فضلًا عن تحقيق العدالة الاجتماعية</a:t>
            </a:r>
            <a:endParaRPr lang="ar-BH" sz="2400" dirty="0">
              <a:solidFill>
                <a:schemeClr val="accent1">
                  <a:lumMod val="75000"/>
                </a:schemeClr>
              </a:solidFill>
            </a:endParaRPr>
          </a:p>
          <a:p>
            <a:pPr algn="r" rtl="1"/>
            <a:endParaRPr lang="ar-BH" dirty="0">
              <a:solidFill>
                <a:srgbClr val="002060"/>
              </a:solidFill>
            </a:endParaRPr>
          </a:p>
        </p:txBody>
      </p:sp>
      <p:sp>
        <p:nvSpPr>
          <p:cNvPr id="6" name="Oval 5"/>
          <p:cNvSpPr/>
          <p:nvPr/>
        </p:nvSpPr>
        <p:spPr>
          <a:xfrm>
            <a:off x="9718766" y="1113569"/>
            <a:ext cx="2338395" cy="689998"/>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pic>
        <p:nvPicPr>
          <p:cNvPr id="2" name="Picture 1"/>
          <p:cNvPicPr>
            <a:picLocks noChangeAspect="1"/>
          </p:cNvPicPr>
          <p:nvPr/>
        </p:nvPicPr>
        <p:blipFill>
          <a:blip r:embed="rId3"/>
          <a:stretch>
            <a:fillRect/>
          </a:stretch>
        </p:blipFill>
        <p:spPr>
          <a:xfrm>
            <a:off x="270641" y="1618869"/>
            <a:ext cx="5610225" cy="4468422"/>
          </a:xfrm>
          <a:prstGeom prst="rect">
            <a:avLst/>
          </a:prstGeom>
        </p:spPr>
      </p:pic>
    </p:spTree>
    <p:extLst>
      <p:ext uri="{BB962C8B-B14F-4D97-AF65-F5344CB8AC3E}">
        <p14:creationId xmlns:p14="http://schemas.microsoft.com/office/powerpoint/2010/main" val="380900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circle(in)">
                                      <p:cBhvr>
                                        <p:cTn id="27" dur="2000"/>
                                        <p:tgtEl>
                                          <p:spTgt spid="9">
                                            <p:txEl>
                                              <p:pRg st="0" end="0"/>
                                            </p:txEl>
                                          </p:spTgt>
                                        </p:tgtEl>
                                      </p:cBhvr>
                                    </p:animEffect>
                                  </p:childTnLst>
                                </p:cTn>
                              </p:par>
                              <p:par>
                                <p:cTn id="28" presetID="2" presetClass="entr" presetSubtype="4" fill="hold" nodeType="with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anim calcmode="lin" valueType="num">
                                      <p:cBhvr additive="base">
                                        <p:cTn id="30"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8" name="Title 1"/>
          <p:cNvSpPr txBox="1">
            <a:spLocks/>
          </p:cNvSpPr>
          <p:nvPr/>
        </p:nvSpPr>
        <p:spPr>
          <a:xfrm>
            <a:off x="881037" y="1092279"/>
            <a:ext cx="10620260" cy="788904"/>
          </a:xfrm>
          <a:prstGeom prst="rect">
            <a:avLst/>
          </a:prstGeom>
          <a:solidFill>
            <a:schemeClr val="bg2"/>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400" b="1" dirty="0" smtClean="0">
                <a:latin typeface="Sakkal Majalla" panose="02000000000000000000" pitchFamily="2" charset="-78"/>
                <a:cs typeface="Sakkal Majalla" panose="02000000000000000000" pitchFamily="2" charset="-78"/>
              </a:rPr>
              <a:t>أولى حضرة صاحب الجلالة الملك حمد بن عيسى آل خليفة حفظه الله ورعاه في مشروعة للإصلاح والتحديث –من أجل بحرين عصرية- التنمية الاقتصادية أهمية كبرى، باتخاذ عدة إجراءات منها ما يأتي:</a:t>
            </a:r>
            <a:endParaRPr lang="ar-BH" sz="2400" b="1" dirty="0">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3"/>
          <a:stretch>
            <a:fillRect/>
          </a:stretch>
        </p:blipFill>
        <p:spPr>
          <a:xfrm>
            <a:off x="236537" y="1962807"/>
            <a:ext cx="11264761" cy="4202862"/>
          </a:xfrm>
          <a:prstGeom prst="rect">
            <a:avLst/>
          </a:prstGeom>
        </p:spPr>
      </p:pic>
    </p:spTree>
    <p:extLst>
      <p:ext uri="{BB962C8B-B14F-4D97-AF65-F5344CB8AC3E}">
        <p14:creationId xmlns:p14="http://schemas.microsoft.com/office/powerpoint/2010/main" val="48970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Title 1"/>
          <p:cNvSpPr txBox="1">
            <a:spLocks/>
          </p:cNvSpPr>
          <p:nvPr/>
        </p:nvSpPr>
        <p:spPr>
          <a:xfrm>
            <a:off x="846210" y="1454946"/>
            <a:ext cx="10620260" cy="538896"/>
          </a:xfrm>
          <a:prstGeom prst="rect">
            <a:avLst/>
          </a:prstGeom>
          <a:solidFill>
            <a:schemeClr val="bg2"/>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400" b="1" dirty="0" smtClean="0">
                <a:latin typeface="Sakkal Majalla" panose="02000000000000000000" pitchFamily="2" charset="-78"/>
                <a:cs typeface="Sakkal Majalla" panose="02000000000000000000" pitchFamily="2" charset="-78"/>
              </a:rPr>
              <a:t>قد حقق اقتصاد مملكة البحرين بفضل الخطوات المنجزة خلال الفترة 2001-2010م، ما يأتي:</a:t>
            </a:r>
            <a:endParaRPr lang="ar-BH" sz="2400" b="1"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stretch>
            <a:fillRect/>
          </a:stretch>
        </p:blipFill>
        <p:spPr>
          <a:xfrm>
            <a:off x="270641" y="2186726"/>
            <a:ext cx="11771399" cy="3152775"/>
          </a:xfrm>
          <a:prstGeom prst="rect">
            <a:avLst/>
          </a:prstGeom>
        </p:spPr>
      </p:pic>
    </p:spTree>
    <p:extLst>
      <p:ext uri="{BB962C8B-B14F-4D97-AF65-F5344CB8AC3E}">
        <p14:creationId xmlns:p14="http://schemas.microsoft.com/office/powerpoint/2010/main" val="208814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p:cNvSpPr>
          <p:nvPr/>
        </p:nvSpPr>
        <p:spPr>
          <a:xfrm>
            <a:off x="8349483" y="62581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1" y="180417"/>
            <a:ext cx="3314968" cy="461665"/>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BH" sz="1600" dirty="0" smtClean="0"/>
              <a:t>مسارات مشروع الإصلاح والتحديث- أجا 203</a:t>
            </a:r>
            <a:endParaRPr lang="en-US" sz="1600" dirty="0"/>
          </a:p>
        </p:txBody>
      </p:sp>
      <p:sp>
        <p:nvSpPr>
          <p:cNvPr id="6" name="Title 1"/>
          <p:cNvSpPr txBox="1">
            <a:spLocks/>
          </p:cNvSpPr>
          <p:nvPr/>
        </p:nvSpPr>
        <p:spPr>
          <a:xfrm>
            <a:off x="270641" y="1457735"/>
            <a:ext cx="11498317" cy="1043194"/>
          </a:xfrm>
          <a:prstGeom prst="rect">
            <a:avLst/>
          </a:prstGeom>
          <a:solidFill>
            <a:schemeClr val="bg2"/>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300" b="1" dirty="0">
                <a:latin typeface="Sakkal Majalla" panose="02000000000000000000" pitchFamily="2" charset="-78"/>
                <a:cs typeface="Sakkal Majalla" panose="02000000000000000000" pitchFamily="2" charset="-78"/>
              </a:rPr>
              <a:t>انطلاقا من الدور الثقافي والتنويري الذي اضطلعت به مملكة البحرين مر تاريخها وبخاصة منذ فجر النهضة العربية بها، وتفعيلا لما نص عليه دستور المملكة من أن الدولة ترعى الثقافة والفنون والآداب</a:t>
            </a:r>
            <a:r>
              <a:rPr lang="ar-BH" sz="2300" b="1" dirty="0" smtClean="0">
                <a:latin typeface="Sakkal Majalla" panose="02000000000000000000" pitchFamily="2" charset="-78"/>
                <a:cs typeface="Sakkal Majalla" panose="02000000000000000000" pitchFamily="2" charset="-78"/>
              </a:rPr>
              <a:t>، أولى </a:t>
            </a:r>
            <a:r>
              <a:rPr lang="ar-BH" sz="2300" b="1" dirty="0">
                <a:latin typeface="Sakkal Majalla" panose="02000000000000000000" pitchFamily="2" charset="-78"/>
                <a:cs typeface="Sakkal Majalla" panose="02000000000000000000" pitchFamily="2" charset="-78"/>
              </a:rPr>
              <a:t>العهد الزاهر لهذا </a:t>
            </a:r>
            <a:r>
              <a:rPr lang="ar-BH" sz="2300" b="1" dirty="0" smtClean="0">
                <a:latin typeface="Sakkal Majalla" panose="02000000000000000000" pitchFamily="2" charset="-78"/>
                <a:cs typeface="Sakkal Majalla" panose="02000000000000000000" pitchFamily="2" charset="-78"/>
              </a:rPr>
              <a:t>المسار المهم عناية خاصة تجلت، خلال العقد الأول الذي أعقب ميثاق العمل الوطني، في التركيز على محاور عدة أبرزها</a:t>
            </a:r>
            <a:r>
              <a:rPr lang="ar-BH" sz="2300" b="1" dirty="0" smtClean="0">
                <a:latin typeface="Sakkal Majalla" panose="02000000000000000000" pitchFamily="2" charset="-78"/>
                <a:cs typeface="Sakkal Majalla" panose="02000000000000000000" pitchFamily="2" charset="-78"/>
              </a:rPr>
              <a:t>:</a:t>
            </a:r>
            <a:endParaRPr lang="ar-BH" sz="2300" b="1" dirty="0">
              <a:latin typeface="Sakkal Majalla" panose="02000000000000000000" pitchFamily="2" charset="-78"/>
              <a:cs typeface="Sakkal Majalla" panose="02000000000000000000" pitchFamily="2" charset="-78"/>
            </a:endParaRPr>
          </a:p>
        </p:txBody>
      </p:sp>
      <p:sp>
        <p:nvSpPr>
          <p:cNvPr id="8" name="مستطيل مستدير الزوايا 3"/>
          <p:cNvSpPr/>
          <p:nvPr/>
        </p:nvSpPr>
        <p:spPr>
          <a:xfrm>
            <a:off x="3314968" y="711036"/>
            <a:ext cx="7080889"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خامسًا: المسار الثقافي وإنجازاته</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9" name="Title 1"/>
          <p:cNvSpPr txBox="1">
            <a:spLocks/>
          </p:cNvSpPr>
          <p:nvPr/>
        </p:nvSpPr>
        <p:spPr>
          <a:xfrm>
            <a:off x="270641" y="2582775"/>
            <a:ext cx="11771399" cy="3633073"/>
          </a:xfrm>
          <a:prstGeom prst="rect">
            <a:avLst/>
          </a:prstGeom>
          <a:solidFill>
            <a:schemeClr val="accent1">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rtl="1">
              <a:buFontTx/>
              <a:buChar char="-"/>
            </a:pPr>
            <a:r>
              <a:rPr lang="ar-BH" sz="2300" b="1" dirty="0" smtClean="0">
                <a:latin typeface="Sakkal Majalla" panose="02000000000000000000" pitchFamily="2" charset="-78"/>
                <a:cs typeface="Sakkal Majalla" panose="02000000000000000000" pitchFamily="2" charset="-78"/>
              </a:rPr>
              <a:t>تطوير التشريعات الكفيلة بحماية حقوق المبدعين وإبداعاتهم؛ والمتوافقة مع التشريعات والمعايير العالمية ذات الصلة. </a:t>
            </a:r>
          </a:p>
          <a:p>
            <a:pPr marL="342900" indent="-342900" algn="just" rtl="1">
              <a:buFontTx/>
              <a:buChar char="-"/>
            </a:pPr>
            <a:r>
              <a:rPr lang="ar-BH" sz="2300" b="1" dirty="0" smtClean="0">
                <a:latin typeface="Sakkal Majalla" panose="02000000000000000000" pitchFamily="2" charset="-78"/>
                <a:cs typeface="Sakkal Majalla" panose="02000000000000000000" pitchFamily="2" charset="-78"/>
              </a:rPr>
              <a:t>تطوير البنية الأساسية من خلال إنشاء المرافق النوعية الداعمة للنشاط الثقافي والتي كان من أبرزها إنشاء كلًا من: مركز عيسى بن سلمان الثقافي والذي تم افتتاحه عام 2008م، ومسرح البحرين الوطني بتبرع من حضرة صاحب الجلالة الملك حمد بن عيسى آل خليفة حفظه الله ورعاه عام 2007م بـ 15 مليون دينار. </a:t>
            </a:r>
          </a:p>
          <a:p>
            <a:pPr marL="342900" indent="-342900" algn="just" rtl="1">
              <a:buFontTx/>
              <a:buChar char="-"/>
            </a:pPr>
            <a:r>
              <a:rPr lang="ar-BH" sz="2300" b="1" dirty="0" smtClean="0">
                <a:latin typeface="Sakkal Majalla" panose="02000000000000000000" pitchFamily="2" charset="-78"/>
                <a:cs typeface="Sakkal Majalla" panose="02000000000000000000" pitchFamily="2" charset="-78"/>
              </a:rPr>
              <a:t>دعم الهيئات الوطنية المعنية بالثقافة والآداب والفنون؛ وقد كان من أبرز تجلياته إصدار جلالته بتمليك أسرة الأدباء والكتاب مقرها الدائم في العاصمة. </a:t>
            </a:r>
          </a:p>
          <a:p>
            <a:pPr marL="342900" indent="-342900" algn="just" rtl="1">
              <a:buFontTx/>
              <a:buChar char="-"/>
            </a:pPr>
            <a:r>
              <a:rPr lang="ar-BH" sz="2300" b="1" dirty="0" smtClean="0">
                <a:latin typeface="Sakkal Majalla" panose="02000000000000000000" pitchFamily="2" charset="-78"/>
                <a:cs typeface="Sakkal Majalla" panose="02000000000000000000" pitchFamily="2" charset="-78"/>
              </a:rPr>
              <a:t>إقامة مهرجان سنوي يطلق عليه «ربيع الثقافة» الذي يحضر باقة من ثقافات العالم المختلفة إلى صالات المملكة ومسارحها على مدى شهرين كاملين. </a:t>
            </a:r>
          </a:p>
          <a:p>
            <a:pPr marL="342900" indent="-342900" algn="just" rtl="1">
              <a:buFontTx/>
              <a:buChar char="-"/>
            </a:pPr>
            <a:r>
              <a:rPr lang="ar-BH" sz="2300" b="1" dirty="0" smtClean="0">
                <a:latin typeface="Sakkal Majalla" panose="02000000000000000000" pitchFamily="2" charset="-78"/>
                <a:cs typeface="Sakkal Majalla" panose="02000000000000000000" pitchFamily="2" charset="-78"/>
              </a:rPr>
              <a:t>استضافت البحرين مؤتمر «الحوار الإسلامي المسيحي» في أكتوبر 2002م، ومؤتمر «التقريب بين المذاهب الإسلامية» في سبتمبر 2003م، ومنتدى «الحوار بين الحضارات» في يناير 2008م، وشارك جلالته في الاجتماع رفيع المستوى بالجمعية العامة للأمم المتحدة بشأن دعم الحوار بين الأديان والثقافات.</a:t>
            </a:r>
            <a:endParaRPr lang="ar-BH" sz="23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7652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672030" y="1578900"/>
            <a:ext cx="10620260" cy="4304265"/>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400" b="1" dirty="0" smtClean="0">
                <a:latin typeface="Sakkal Majalla" panose="02000000000000000000" pitchFamily="2" charset="-78"/>
                <a:cs typeface="Sakkal Majalla" panose="02000000000000000000" pitchFamily="2" charset="-78"/>
              </a:rPr>
              <a:t>استطاعت مملكة البحرين، خلال العقد الأول من العهد الزاهر لحضرة صاحب الجلالة الملك حمد بن عيسى آل خليفة عاهل البلاد المفدى حفظه </a:t>
            </a:r>
            <a:r>
              <a:rPr lang="ar-BH" sz="2400" b="1" dirty="0" smtClean="0">
                <a:latin typeface="Sakkal Majalla" panose="02000000000000000000" pitchFamily="2" charset="-78"/>
                <a:cs typeface="Sakkal Majalla" panose="02000000000000000000" pitchFamily="2" charset="-78"/>
              </a:rPr>
              <a:t>الله ورعاه</a:t>
            </a:r>
            <a:r>
              <a:rPr lang="ar-BH" sz="2400" b="1" dirty="0" smtClean="0">
                <a:latin typeface="Sakkal Majalla" panose="02000000000000000000" pitchFamily="2" charset="-78"/>
                <a:cs typeface="Sakkal Majalla" panose="02000000000000000000" pitchFamily="2" charset="-78"/>
              </a:rPr>
              <a:t>، تفعيل مشروع الإصلاح والتحديث في مختلف المسارات والحقوقية والاجتماعية والاقتصادية والصحية والفكرية تحقيق العديد من الإنجازات. مما بوأ مملكة البحرين أفضل المراكز بين الأمم العصرية وتحتل مراتب متقدمة، على المستويين الإقليمي والعالمي، في تقرير التنمية الإنسانية الذي يصدره برنامج الأمم المتحدة الإنمائي.</a:t>
            </a:r>
            <a:endParaRPr lang="ar-BH" sz="2400" b="1" dirty="0">
              <a:latin typeface="Sakkal Majalla" panose="02000000000000000000" pitchFamily="2" charset="-78"/>
              <a:cs typeface="Sakkal Majalla" panose="02000000000000000000" pitchFamily="2" charset="-78"/>
            </a:endParaRPr>
          </a:p>
        </p:txBody>
      </p:sp>
      <p:sp>
        <p:nvSpPr>
          <p:cNvPr id="6" name="Title 1"/>
          <p:cNvSpPr>
            <a:spLocks noGrp="1"/>
          </p:cNvSpPr>
          <p:nvPr>
            <p:ph type="title"/>
          </p:nvPr>
        </p:nvSpPr>
        <p:spPr>
          <a:xfrm>
            <a:off x="3537332" y="1455857"/>
            <a:ext cx="3657600" cy="1325563"/>
          </a:xfrm>
        </p:spPr>
        <p:txBody>
          <a:bodyPr/>
          <a:lstStyle/>
          <a:p>
            <a:pPr algn="r" rtl="1"/>
            <a:r>
              <a:rPr lang="ar-BH" sz="4800" b="1" dirty="0">
                <a:solidFill>
                  <a:srgbClr val="C00000"/>
                </a:solidFill>
                <a:effectLst>
                  <a:outerShdw blurRad="38100" dist="38100" dir="2700000" algn="tl">
                    <a:srgbClr val="000000">
                      <a:alpha val="43137"/>
                    </a:srgbClr>
                  </a:outerShdw>
                </a:effectLst>
              </a:rPr>
              <a:t>الخاتمة</a:t>
            </a:r>
          </a:p>
        </p:txBody>
      </p:sp>
      <p:sp>
        <p:nvSpPr>
          <p:cNvPr id="8" name="Rectangle 7"/>
          <p:cNvSpPr>
            <a:spLocks/>
          </p:cNvSpPr>
          <p:nvPr/>
        </p:nvSpPr>
        <p:spPr>
          <a:xfrm>
            <a:off x="8349483" y="6326326"/>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480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rot="16200000">
            <a:off x="5771973" y="-618050"/>
            <a:ext cx="523875" cy="5588000"/>
          </a:xfrm>
          <a:prstGeom prst="rect">
            <a:avLst/>
          </a:prstGeom>
        </p:spPr>
      </p:pic>
      <p:pic>
        <p:nvPicPr>
          <p:cNvPr id="8" name="Picture 7"/>
          <p:cNvPicPr>
            <a:picLocks noChangeAspect="1"/>
          </p:cNvPicPr>
          <p:nvPr/>
        </p:nvPicPr>
        <p:blipFill>
          <a:blip r:embed="rId3"/>
          <a:stretch>
            <a:fillRect/>
          </a:stretch>
        </p:blipFill>
        <p:spPr>
          <a:xfrm rot="16200000">
            <a:off x="5771973" y="1476568"/>
            <a:ext cx="523875" cy="5588000"/>
          </a:xfrm>
          <a:prstGeom prst="rect">
            <a:avLst/>
          </a:prstGeom>
        </p:spPr>
      </p:pic>
      <p:sp>
        <p:nvSpPr>
          <p:cNvPr id="9" name="Title 1"/>
          <p:cNvSpPr>
            <a:spLocks noGrp="1"/>
          </p:cNvSpPr>
          <p:nvPr>
            <p:ph type="title"/>
          </p:nvPr>
        </p:nvSpPr>
        <p:spPr>
          <a:xfrm>
            <a:off x="3239910" y="2175950"/>
            <a:ext cx="5391362" cy="2036271"/>
          </a:xfrm>
        </p:spPr>
        <p:txBody>
          <a:bodyPr>
            <a:noAutofit/>
          </a:bodyPr>
          <a:lstStyle/>
          <a:p>
            <a:pPr algn="ctr" rtl="1"/>
            <a:r>
              <a:rPr lang="ar-BH" sz="3600" b="1"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3934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
  <TotalTime>2371</TotalTime>
  <Words>3138</Words>
  <Application>Microsoft Office PowerPoint</Application>
  <PresentationFormat>Widescreen</PresentationFormat>
  <Paragraphs>199</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Sakkal Majalla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كان العقد الأول لمشروع الإصلاح والتحديث فترة من أخصب فتـرات تاريخ مملكة البحرين وأكثرها إنجازات في المسار السياسي، ولذلك تحتفل المملكة في 14 من فبراير من كل عام بذكرى التصويت على ميثاق العمل الوطني: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الخاتمة</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Shaima Abdulwahab Mohammed Alamer</cp:lastModifiedBy>
  <cp:revision>312</cp:revision>
  <cp:lastPrinted>2021-01-17T11:49:49Z</cp:lastPrinted>
  <dcterms:created xsi:type="dcterms:W3CDTF">2020-03-04T10:47:58Z</dcterms:created>
  <dcterms:modified xsi:type="dcterms:W3CDTF">2021-11-10T07:31:52Z</dcterms:modified>
</cp:coreProperties>
</file>