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80" r:id="rId7"/>
    <p:sldId id="261" r:id="rId8"/>
    <p:sldId id="262" r:id="rId9"/>
    <p:sldId id="265" r:id="rId10"/>
    <p:sldId id="263" r:id="rId11"/>
    <p:sldId id="264" r:id="rId12"/>
    <p:sldId id="266" r:id="rId13"/>
    <p:sldId id="283" r:id="rId14"/>
    <p:sldId id="267" r:id="rId15"/>
    <p:sldId id="268" r:id="rId16"/>
    <p:sldId id="269" r:id="rId17"/>
    <p:sldId id="270" r:id="rId18"/>
    <p:sldId id="271" r:id="rId19"/>
    <p:sldId id="272" r:id="rId20"/>
    <p:sldId id="285" r:id="rId21"/>
    <p:sldId id="284" r:id="rId22"/>
    <p:sldId id="273" r:id="rId23"/>
    <p:sldId id="274" r:id="rId24"/>
    <p:sldId id="276" r:id="rId25"/>
    <p:sldId id="278" r:id="rId26"/>
    <p:sldId id="277" r:id="rId27"/>
    <p:sldId id="286" r:id="rId28"/>
    <p:sldId id="287" r:id="rId29"/>
    <p:sldId id="279" r:id="rId3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06" autoAdjust="0"/>
    <p:restoredTop sz="94660"/>
  </p:normalViewPr>
  <p:slideViewPr>
    <p:cSldViewPr snapToGrid="0">
      <p:cViewPr varScale="1">
        <p:scale>
          <a:sx n="74" d="100"/>
          <a:sy n="74" d="100"/>
        </p:scale>
        <p:origin x="58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E8F080-7036-4250-B6D7-8248A2C1C10A}" type="doc">
      <dgm:prSet loTypeId="urn:microsoft.com/office/officeart/2005/8/layout/orgChart1" loCatId="hierarchy" qsTypeId="urn:microsoft.com/office/officeart/2005/8/quickstyle/3d2" qsCatId="3D" csTypeId="urn:microsoft.com/office/officeart/2005/8/colors/colorful5" csCatId="colorful" phldr="1"/>
      <dgm:spPr/>
      <dgm:t>
        <a:bodyPr/>
        <a:lstStyle/>
        <a:p>
          <a:pPr rtl="1"/>
          <a:endParaRPr lang="ar-BH"/>
        </a:p>
      </dgm:t>
    </dgm:pt>
    <dgm:pt modelId="{1094C579-C0AC-4991-8899-D137400103F0}">
      <dgm:prSet phldrT="[Text]" custT="1"/>
      <dgm:spPr/>
      <dgm:t>
        <a:bodyPr/>
        <a:lstStyle/>
        <a:p>
          <a:pPr rtl="1"/>
          <a:r>
            <a:rPr lang="ar-BH" sz="2000" b="1" dirty="0" smtClean="0">
              <a:solidFill>
                <a:schemeClr val="tx1"/>
              </a:solidFill>
              <a:latin typeface="Sakkal Majalla" panose="02000000000000000000" pitchFamily="2" charset="-78"/>
              <a:cs typeface="Sakkal Majalla" panose="02000000000000000000" pitchFamily="2" charset="-78"/>
            </a:rPr>
            <a:t> </a:t>
          </a:r>
          <a:r>
            <a:rPr lang="ar-BH" sz="2400" b="1" dirty="0" smtClean="0">
              <a:solidFill>
                <a:schemeClr val="tx1"/>
              </a:solidFill>
              <a:latin typeface="Sakkal Majalla" panose="02000000000000000000" pitchFamily="2" charset="-78"/>
              <a:cs typeface="Sakkal Majalla" panose="02000000000000000000" pitchFamily="2" charset="-78"/>
            </a:rPr>
            <a:t>البيعة الأولى 1869</a:t>
          </a:r>
          <a:r>
            <a:rPr lang="ar-SA" sz="2400" b="1" dirty="0" smtClean="0">
              <a:solidFill>
                <a:schemeClr val="tx1"/>
              </a:solidFill>
              <a:latin typeface="Sakkal Majalla" panose="02000000000000000000" pitchFamily="2" charset="-78"/>
              <a:cs typeface="Sakkal Majalla" panose="02000000000000000000" pitchFamily="2" charset="-78"/>
            </a:rPr>
            <a:t>م </a:t>
          </a:r>
          <a:endParaRPr lang="ar-BH" sz="2000" b="1" dirty="0">
            <a:solidFill>
              <a:schemeClr val="tx1"/>
            </a:solidFill>
            <a:latin typeface="Sakkal Majalla" panose="02000000000000000000" pitchFamily="2" charset="-78"/>
            <a:cs typeface="Sakkal Majalla" panose="02000000000000000000" pitchFamily="2" charset="-78"/>
          </a:endParaRPr>
        </a:p>
      </dgm:t>
    </dgm:pt>
    <dgm:pt modelId="{EA3BA401-7A9D-4786-8692-0867CCA0519F}" type="parTrans" cxnId="{CA698B96-E618-495C-96BB-38EF0D2F5863}">
      <dgm:prSet/>
      <dgm:spPr/>
      <dgm:t>
        <a:bodyPr/>
        <a:lstStyle/>
        <a:p>
          <a:pPr rtl="1"/>
          <a:endParaRPr lang="ar-BH"/>
        </a:p>
      </dgm:t>
    </dgm:pt>
    <dgm:pt modelId="{43A7EB5D-0D45-42AB-B48D-0FC3A7624C3C}" type="sibTrans" cxnId="{CA698B96-E618-495C-96BB-38EF0D2F5863}">
      <dgm:prSet/>
      <dgm:spPr/>
      <dgm:t>
        <a:bodyPr/>
        <a:lstStyle/>
        <a:p>
          <a:pPr rtl="1"/>
          <a:endParaRPr lang="ar-BH"/>
        </a:p>
      </dgm:t>
    </dgm:pt>
    <dgm:pt modelId="{33B43481-B3B0-462A-AE96-DCDFC7F4108D}">
      <dgm:prSet phldrT="[Text]" custT="1"/>
      <dgm:spPr>
        <a:solidFill>
          <a:schemeClr val="accent1">
            <a:lumMod val="20000"/>
            <a:lumOff val="80000"/>
          </a:schemeClr>
        </a:solidFill>
      </dgm:spPr>
      <dgm:t>
        <a:bodyPr lIns="182880" rIns="182880"/>
        <a:lstStyle/>
        <a:p>
          <a:pPr algn="ctr" defTabSz="889000" rtl="1"/>
          <a:r>
            <a:rPr lang="ar-BH" sz="2000" b="1" u="none" dirty="0" smtClean="0">
              <a:solidFill>
                <a:srgbClr val="FF0000"/>
              </a:solidFill>
              <a:latin typeface="Sakkal Majalla" panose="02000000000000000000" pitchFamily="2" charset="-78"/>
              <a:cs typeface="Sakkal Majalla" panose="02000000000000000000" pitchFamily="2" charset="-78"/>
            </a:rPr>
            <a:t>  أسبابها</a:t>
          </a:r>
        </a:p>
        <a:p>
          <a:pPr algn="ctr" defTabSz="889000" rtl="1"/>
          <a:endParaRPr lang="ar-BH" sz="2000" b="1" u="none" dirty="0" smtClean="0">
            <a:solidFill>
              <a:schemeClr val="tx1"/>
            </a:solidFill>
            <a:latin typeface="Sakkal Majalla" panose="02000000000000000000" pitchFamily="2" charset="-78"/>
            <a:cs typeface="Sakkal Majalla" panose="02000000000000000000" pitchFamily="2" charset="-78"/>
          </a:endParaRPr>
        </a:p>
        <a:p>
          <a:pPr algn="justLow" defTabSz="889000" rtl="1"/>
          <a:r>
            <a:rPr lang="ar-BH" sz="2000" b="1" u="none" dirty="0" smtClean="0">
              <a:solidFill>
                <a:schemeClr val="tx1"/>
              </a:solidFill>
              <a:latin typeface="Sakkal Majalla" panose="02000000000000000000" pitchFamily="2" charset="-78"/>
              <a:cs typeface="Sakkal Majalla" panose="02000000000000000000" pitchFamily="2" charset="-78"/>
            </a:rPr>
            <a:t>1. ما تمتع به الشيخ عيسى بن علي آل خليفة من صفات حميدة وأخلاق عالية </a:t>
          </a:r>
          <a:r>
            <a:rPr lang="ar-SA" sz="2000" b="1" u="none" dirty="0" smtClean="0">
              <a:solidFill>
                <a:schemeClr val="tx1"/>
              </a:solidFill>
              <a:latin typeface="Sakkal Majalla" panose="02000000000000000000" pitchFamily="2" charset="-78"/>
              <a:cs typeface="Sakkal Majalla" panose="02000000000000000000" pitchFamily="2" charset="-78"/>
            </a:rPr>
            <a:t>أ</a:t>
          </a:r>
          <a:r>
            <a:rPr lang="ar-BH" sz="2000" b="1" u="none" dirty="0" smtClean="0">
              <a:solidFill>
                <a:schemeClr val="tx1"/>
              </a:solidFill>
              <a:latin typeface="Sakkal Majalla" panose="02000000000000000000" pitchFamily="2" charset="-78"/>
              <a:cs typeface="Sakkal Majalla" panose="02000000000000000000" pitchFamily="2" charset="-78"/>
            </a:rPr>
            <a:t>كسبته محبة أبناء البحرين وأهلته لحكم البلاد.</a:t>
          </a:r>
        </a:p>
        <a:p>
          <a:pPr marL="115888" indent="0" algn="justLow" defTabSz="895350" rtl="1">
            <a:tabLst>
              <a:tab pos="3367088" algn="l"/>
            </a:tabLst>
          </a:pPr>
          <a:r>
            <a:rPr lang="ar-BH" sz="2000" b="1" u="none" dirty="0" smtClean="0">
              <a:solidFill>
                <a:schemeClr val="tx1"/>
              </a:solidFill>
              <a:latin typeface="Sakkal Majalla" panose="02000000000000000000" pitchFamily="2" charset="-78"/>
              <a:cs typeface="Sakkal Majalla" panose="02000000000000000000" pitchFamily="2" charset="-78"/>
            </a:rPr>
            <a:t>2 حاجة البلاد إلى الاستقرار لتحقيق الازدهار.</a:t>
          </a:r>
          <a:endParaRPr lang="ar-BH" sz="2000" b="1" u="none" dirty="0">
            <a:solidFill>
              <a:schemeClr val="tx1"/>
            </a:solidFill>
            <a:latin typeface="Sakkal Majalla" panose="02000000000000000000" pitchFamily="2" charset="-78"/>
            <a:cs typeface="Sakkal Majalla" panose="02000000000000000000" pitchFamily="2" charset="-78"/>
          </a:endParaRPr>
        </a:p>
      </dgm:t>
    </dgm:pt>
    <dgm:pt modelId="{D580C6D5-ED76-4740-A325-5178D32D9349}" type="parTrans" cxnId="{FF2D624D-F0D6-4F56-BEAC-E787946E76A1}">
      <dgm:prSet/>
      <dgm:spPr/>
      <dgm:t>
        <a:bodyPr/>
        <a:lstStyle/>
        <a:p>
          <a:pPr rtl="1"/>
          <a:endParaRPr lang="ar-BH"/>
        </a:p>
      </dgm:t>
    </dgm:pt>
    <dgm:pt modelId="{BA55872D-6443-46D2-82A0-67FB3132E5B9}" type="sibTrans" cxnId="{FF2D624D-F0D6-4F56-BEAC-E787946E76A1}">
      <dgm:prSet/>
      <dgm:spPr/>
      <dgm:t>
        <a:bodyPr/>
        <a:lstStyle/>
        <a:p>
          <a:pPr rtl="1"/>
          <a:endParaRPr lang="ar-BH"/>
        </a:p>
      </dgm:t>
    </dgm:pt>
    <dgm:pt modelId="{60F414D8-0120-4F9C-BDF4-7E7386B29BA1}">
      <dgm:prSet phldrT="[Text]" custT="1"/>
      <dgm:spPr>
        <a:solidFill>
          <a:schemeClr val="accent1">
            <a:lumMod val="20000"/>
            <a:lumOff val="80000"/>
          </a:schemeClr>
        </a:solidFill>
      </dgm:spPr>
      <dgm:t>
        <a:bodyPr lIns="182880"/>
        <a:lstStyle/>
        <a:p>
          <a:pPr algn="ctr" defTabSz="889000" rtl="1"/>
          <a:endParaRPr lang="ar-BH" sz="2000" b="1" dirty="0" smtClean="0">
            <a:solidFill>
              <a:schemeClr val="tx1"/>
            </a:solidFill>
            <a:cs typeface="+mj-cs"/>
          </a:endParaRPr>
        </a:p>
        <a:p>
          <a:pPr algn="ctr" defTabSz="889000" rtl="1"/>
          <a:r>
            <a:rPr lang="ar-BH" sz="2000" b="1" u="none" dirty="0" smtClean="0">
              <a:solidFill>
                <a:srgbClr val="FF0000"/>
              </a:solidFill>
              <a:latin typeface="Sakkal Majalla" panose="02000000000000000000" pitchFamily="2" charset="-78"/>
              <a:cs typeface="Sakkal Majalla" panose="02000000000000000000" pitchFamily="2" charset="-78"/>
            </a:rPr>
            <a:t> نتائجها</a:t>
          </a:r>
        </a:p>
        <a:p>
          <a:pPr marL="231775" indent="-115888" algn="justLow" defTabSz="889000" rtl="1"/>
          <a:r>
            <a:rPr lang="ar-BH" sz="2000" b="1" u="none" dirty="0" smtClean="0">
              <a:solidFill>
                <a:schemeClr val="tx1"/>
              </a:solidFill>
              <a:latin typeface="Sakkal Majalla" panose="02000000000000000000" pitchFamily="2" charset="-78"/>
              <a:cs typeface="Sakkal Majalla" panose="02000000000000000000" pitchFamily="2" charset="-78"/>
            </a:rPr>
            <a:t>1. كان هذا الحدث بمثابة </a:t>
          </a:r>
          <a:r>
            <a:rPr lang="ar-SA" sz="2000" b="1" u="none" dirty="0" smtClean="0">
              <a:solidFill>
                <a:schemeClr val="tx1"/>
              </a:solidFill>
              <a:latin typeface="Sakkal Majalla" panose="02000000000000000000" pitchFamily="2" charset="-78"/>
              <a:cs typeface="Sakkal Majalla" panose="02000000000000000000" pitchFamily="2" charset="-78"/>
            </a:rPr>
            <a:t>ا</a:t>
          </a:r>
          <a:r>
            <a:rPr lang="ar-BH" sz="2000" b="1" u="none" dirty="0" smtClean="0">
              <a:solidFill>
                <a:schemeClr val="tx1"/>
              </a:solidFill>
              <a:latin typeface="Sakkal Majalla" panose="02000000000000000000" pitchFamily="2" charset="-78"/>
              <a:cs typeface="Sakkal Majalla" panose="02000000000000000000" pitchFamily="2" charset="-78"/>
            </a:rPr>
            <a:t>ستفتاء على حكم آل خليفة الكرام عامة وحكم الشيخ عيسى بن علي آل خليفة خاصة.</a:t>
          </a:r>
        </a:p>
        <a:p>
          <a:pPr marL="231775" indent="-115888" algn="justLow" defTabSz="889000" rtl="1"/>
          <a:r>
            <a:rPr lang="ar-BH" sz="2000" b="1" u="none" dirty="0" smtClean="0">
              <a:solidFill>
                <a:schemeClr val="tx1"/>
              </a:solidFill>
              <a:latin typeface="Sakkal Majalla" panose="02000000000000000000" pitchFamily="2" charset="-78"/>
              <a:cs typeface="Sakkal Majalla" panose="02000000000000000000" pitchFamily="2" charset="-78"/>
            </a:rPr>
            <a:t>2. شارك فيه مختلف أبناء البحرين وأظهروا ولائهم لآل خليفة الكرام.</a:t>
          </a:r>
        </a:p>
        <a:p>
          <a:pPr marL="231775" indent="-115888" algn="justLow" defTabSz="889000" rtl="1"/>
          <a:r>
            <a:rPr lang="ar-BH" sz="2000" b="1" u="none" dirty="0" smtClean="0">
              <a:solidFill>
                <a:schemeClr val="tx1"/>
              </a:solidFill>
              <a:latin typeface="Sakkal Majalla" panose="02000000000000000000" pitchFamily="2" charset="-78"/>
              <a:cs typeface="Sakkal Majalla" panose="02000000000000000000" pitchFamily="2" charset="-78"/>
            </a:rPr>
            <a:t>3.تولى الشيخ عيسى بن علي آل خليفة مقاليد الحكم وواصل مسيرة البناء.</a:t>
          </a:r>
        </a:p>
        <a:p>
          <a:pPr marL="231775" indent="-115888" algn="justLow" defTabSz="889000" rtl="1"/>
          <a:r>
            <a:rPr lang="ar-BH" sz="2000" b="1" u="none" dirty="0" smtClean="0">
              <a:solidFill>
                <a:schemeClr val="tx1"/>
              </a:solidFill>
              <a:latin typeface="Sakkal Majalla" panose="02000000000000000000" pitchFamily="2" charset="-78"/>
              <a:cs typeface="Sakkal Majalla" panose="02000000000000000000" pitchFamily="2" charset="-78"/>
            </a:rPr>
            <a:t>4. تمتعت البلاد بالأمن والاستقرار  وسادها الرخاء ورغد العيش.</a:t>
          </a:r>
        </a:p>
        <a:p>
          <a:pPr marL="231775" indent="-115888" algn="justLow" defTabSz="889000" rtl="1"/>
          <a:r>
            <a:rPr lang="ar-BH" sz="2000" b="1" u="none" dirty="0" smtClean="0">
              <a:solidFill>
                <a:schemeClr val="tx1"/>
              </a:solidFill>
              <a:latin typeface="Sakkal Majalla" panose="02000000000000000000" pitchFamily="2" charset="-78"/>
              <a:cs typeface="Sakkal Majalla" panose="02000000000000000000" pitchFamily="2" charset="-78"/>
            </a:rPr>
            <a:t>استمر حكمه في البلاد لمدة (63)عامًا</a:t>
          </a:r>
          <a:endParaRPr lang="ar-BH" sz="2000" b="1" u="none" dirty="0">
            <a:solidFill>
              <a:schemeClr val="tx1"/>
            </a:solidFill>
            <a:latin typeface="Sakkal Majalla" panose="02000000000000000000" pitchFamily="2" charset="-78"/>
            <a:cs typeface="Sakkal Majalla" panose="02000000000000000000" pitchFamily="2" charset="-78"/>
          </a:endParaRPr>
        </a:p>
      </dgm:t>
    </dgm:pt>
    <dgm:pt modelId="{4CF429D5-9B72-43F0-A166-7EC49C330FC2}" type="sibTrans" cxnId="{26BB17C5-3EB8-4AFA-81B9-13C31ED67498}">
      <dgm:prSet/>
      <dgm:spPr/>
      <dgm:t>
        <a:bodyPr/>
        <a:lstStyle/>
        <a:p>
          <a:pPr rtl="1"/>
          <a:endParaRPr lang="ar-BH"/>
        </a:p>
      </dgm:t>
    </dgm:pt>
    <dgm:pt modelId="{D003CA0B-A9EA-44E8-8DDB-2E8B3AB58BB6}" type="parTrans" cxnId="{26BB17C5-3EB8-4AFA-81B9-13C31ED67498}">
      <dgm:prSet/>
      <dgm:spPr/>
      <dgm:t>
        <a:bodyPr/>
        <a:lstStyle/>
        <a:p>
          <a:pPr rtl="1"/>
          <a:endParaRPr lang="ar-BH"/>
        </a:p>
      </dgm:t>
    </dgm:pt>
    <dgm:pt modelId="{4DA19876-39AA-4D09-8980-6A1324F82E77}">
      <dgm:prSet phldrT="[Text]" custT="1"/>
      <dgm:spPr>
        <a:solidFill>
          <a:schemeClr val="accent1">
            <a:lumMod val="20000"/>
            <a:lumOff val="80000"/>
          </a:schemeClr>
        </a:solidFill>
      </dgm:spPr>
      <dgm:t>
        <a:bodyPr lIns="182880" rIns="91440"/>
        <a:lstStyle/>
        <a:p>
          <a:pPr algn="ctr" rtl="1"/>
          <a:r>
            <a:rPr lang="ar-BH" sz="2000" b="1" u="none" dirty="0" smtClean="0">
              <a:solidFill>
                <a:srgbClr val="FF0000"/>
              </a:solidFill>
              <a:latin typeface="Sakkal Majalla" panose="02000000000000000000" pitchFamily="2" charset="-78"/>
              <a:cs typeface="Sakkal Majalla" panose="02000000000000000000" pitchFamily="2" charset="-78"/>
            </a:rPr>
            <a:t>  </a:t>
          </a:r>
          <a:r>
            <a:rPr lang="ar-BH" sz="2000" b="1" u="none" dirty="0" smtClean="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الظروف التي هيأت للبيعة</a:t>
          </a:r>
        </a:p>
        <a:p>
          <a:pPr algn="justLow" rtl="1"/>
          <a:endParaRPr lang="ar-BH" sz="1800" b="1" dirty="0" smtClean="0">
            <a:solidFill>
              <a:schemeClr val="tx1"/>
            </a:solidFill>
            <a:latin typeface="Sakkal Majalla" panose="02000000000000000000" pitchFamily="2" charset="-78"/>
            <a:cs typeface="Sakkal Majalla" panose="02000000000000000000" pitchFamily="2" charset="-78"/>
          </a:endParaRPr>
        </a:p>
        <a:p>
          <a:pPr marL="115888" indent="0" algn="just" rtl="1"/>
          <a:r>
            <a:rPr lang="ar-BH" sz="1800" b="0" dirty="0" smtClean="0">
              <a:solidFill>
                <a:schemeClr val="tx1"/>
              </a:solidFill>
              <a:latin typeface="Sakkal Majalla" panose="02000000000000000000" pitchFamily="2" charset="-78"/>
              <a:cs typeface="Sakkal Majalla" panose="02000000000000000000" pitchFamily="2" charset="-78"/>
            </a:rPr>
            <a:t>1.  </a:t>
          </a:r>
          <a:r>
            <a:rPr lang="ar-BH" sz="1800" b="1" dirty="0" smtClean="0">
              <a:solidFill>
                <a:schemeClr val="tx1"/>
              </a:solidFill>
              <a:latin typeface="Sakkal Majalla" panose="02000000000000000000" pitchFamily="2" charset="-78"/>
              <a:cs typeface="Sakkal Majalla" panose="02000000000000000000" pitchFamily="2" charset="-78"/>
            </a:rPr>
            <a:t>تجذر العلاقة بين الشعب البحريني وحكامه من آل خليفة يومًا بعد يوم لما قدمه آل</a:t>
          </a:r>
          <a:r>
            <a:rPr lang="en-US" sz="1800" b="1" dirty="0" smtClean="0">
              <a:solidFill>
                <a:schemeClr val="tx1"/>
              </a:solidFill>
              <a:latin typeface="Sakkal Majalla" panose="02000000000000000000" pitchFamily="2" charset="-78"/>
              <a:cs typeface="Sakkal Majalla" panose="02000000000000000000" pitchFamily="2" charset="-78"/>
            </a:rPr>
            <a:t> </a:t>
          </a:r>
          <a:r>
            <a:rPr lang="ar-BH" sz="1800" b="1" dirty="0" smtClean="0">
              <a:solidFill>
                <a:schemeClr val="tx1"/>
              </a:solidFill>
              <a:latin typeface="Sakkal Majalla" panose="02000000000000000000" pitchFamily="2" charset="-78"/>
              <a:cs typeface="Sakkal Majalla" panose="02000000000000000000" pitchFamily="2" charset="-78"/>
            </a:rPr>
            <a:t>خليفة للبحرين.</a:t>
          </a:r>
        </a:p>
        <a:p>
          <a:pPr marL="115888" indent="0" algn="justLow" rtl="1"/>
          <a:r>
            <a:rPr lang="ar-BH" sz="1800" b="1" dirty="0" smtClean="0">
              <a:solidFill>
                <a:schemeClr val="tx1"/>
              </a:solidFill>
              <a:latin typeface="Sakkal Majalla" panose="02000000000000000000" pitchFamily="2" charset="-78"/>
              <a:cs typeface="Sakkal Majalla" panose="02000000000000000000" pitchFamily="2" charset="-78"/>
            </a:rPr>
            <a:t>2.  بناء آل خليفة دولة البحرين الحديثة وحفظ استقلالها</a:t>
          </a:r>
          <a:r>
            <a:rPr lang="ar-BH" sz="2000" b="1" dirty="0" smtClean="0">
              <a:solidFill>
                <a:schemeClr val="tx1"/>
              </a:solidFill>
              <a:latin typeface="Sakkal Majalla" panose="02000000000000000000" pitchFamily="2" charset="-78"/>
              <a:cs typeface="Sakkal Majalla" panose="02000000000000000000" pitchFamily="2" charset="-78"/>
            </a:rPr>
            <a:t>.</a:t>
          </a:r>
          <a:endParaRPr lang="ar-BH" sz="2000" b="1" dirty="0">
            <a:solidFill>
              <a:schemeClr val="tx1"/>
            </a:solidFill>
            <a:latin typeface="Sakkal Majalla" panose="02000000000000000000" pitchFamily="2" charset="-78"/>
            <a:cs typeface="Sakkal Majalla" panose="02000000000000000000" pitchFamily="2" charset="-78"/>
          </a:endParaRPr>
        </a:p>
      </dgm:t>
    </dgm:pt>
    <dgm:pt modelId="{F4460996-F527-4EA7-848C-D663B4C14FFD}" type="sibTrans" cxnId="{BA106FE8-FDFD-453E-A702-5488631779DC}">
      <dgm:prSet/>
      <dgm:spPr/>
      <dgm:t>
        <a:bodyPr/>
        <a:lstStyle/>
        <a:p>
          <a:pPr rtl="1"/>
          <a:endParaRPr lang="ar-BH"/>
        </a:p>
      </dgm:t>
    </dgm:pt>
    <dgm:pt modelId="{E73D8AD4-A2EE-4B0A-883A-2D43CE691866}" type="parTrans" cxnId="{BA106FE8-FDFD-453E-A702-5488631779DC}">
      <dgm:prSet/>
      <dgm:spPr/>
      <dgm:t>
        <a:bodyPr/>
        <a:lstStyle/>
        <a:p>
          <a:pPr rtl="1"/>
          <a:endParaRPr lang="ar-BH"/>
        </a:p>
      </dgm:t>
    </dgm:pt>
    <dgm:pt modelId="{F9644C56-62FD-44F4-9F37-485919ECC889}" type="pres">
      <dgm:prSet presAssocID="{BBE8F080-7036-4250-B6D7-8248A2C1C10A}" presName="hierChild1" presStyleCnt="0">
        <dgm:presLayoutVars>
          <dgm:orgChart val="1"/>
          <dgm:chPref val="1"/>
          <dgm:dir/>
          <dgm:animOne val="branch"/>
          <dgm:animLvl val="lvl"/>
          <dgm:resizeHandles/>
        </dgm:presLayoutVars>
      </dgm:prSet>
      <dgm:spPr/>
      <dgm:t>
        <a:bodyPr/>
        <a:lstStyle/>
        <a:p>
          <a:pPr rtl="1"/>
          <a:endParaRPr lang="ar-BH"/>
        </a:p>
      </dgm:t>
    </dgm:pt>
    <dgm:pt modelId="{78DA7872-5E8E-44EE-9148-BDC1E32F229A}" type="pres">
      <dgm:prSet presAssocID="{1094C579-C0AC-4991-8899-D137400103F0}" presName="hierRoot1" presStyleCnt="0">
        <dgm:presLayoutVars>
          <dgm:hierBranch val="init"/>
        </dgm:presLayoutVars>
      </dgm:prSet>
      <dgm:spPr/>
      <dgm:t>
        <a:bodyPr/>
        <a:lstStyle/>
        <a:p>
          <a:endParaRPr lang="en-US"/>
        </a:p>
      </dgm:t>
    </dgm:pt>
    <dgm:pt modelId="{1AA90A04-FA0E-4F44-9872-46C3BE3CAC49}" type="pres">
      <dgm:prSet presAssocID="{1094C579-C0AC-4991-8899-D137400103F0}" presName="rootComposite1" presStyleCnt="0"/>
      <dgm:spPr/>
      <dgm:t>
        <a:bodyPr/>
        <a:lstStyle/>
        <a:p>
          <a:endParaRPr lang="en-US"/>
        </a:p>
      </dgm:t>
    </dgm:pt>
    <dgm:pt modelId="{D3DF4C72-00D4-4C7F-B461-0A7EF5CD7F1B}" type="pres">
      <dgm:prSet presAssocID="{1094C579-C0AC-4991-8899-D137400103F0}" presName="rootText1" presStyleLbl="node0" presStyleIdx="0" presStyleCnt="1" custScaleX="80621" custScaleY="45125" custLinFactNeighborX="160" custLinFactNeighborY="-35484">
        <dgm:presLayoutVars>
          <dgm:chPref val="3"/>
        </dgm:presLayoutVars>
      </dgm:prSet>
      <dgm:spPr/>
      <dgm:t>
        <a:bodyPr/>
        <a:lstStyle/>
        <a:p>
          <a:pPr rtl="1"/>
          <a:endParaRPr lang="ar-BH"/>
        </a:p>
      </dgm:t>
    </dgm:pt>
    <dgm:pt modelId="{0421280C-F4E0-412A-BA4D-E5DA98E6075C}" type="pres">
      <dgm:prSet presAssocID="{1094C579-C0AC-4991-8899-D137400103F0}" presName="rootConnector1" presStyleLbl="node1" presStyleIdx="0" presStyleCnt="0"/>
      <dgm:spPr/>
      <dgm:t>
        <a:bodyPr/>
        <a:lstStyle/>
        <a:p>
          <a:pPr rtl="1"/>
          <a:endParaRPr lang="ar-BH"/>
        </a:p>
      </dgm:t>
    </dgm:pt>
    <dgm:pt modelId="{69B52291-919C-4979-82FE-E0C2FCE80492}" type="pres">
      <dgm:prSet presAssocID="{1094C579-C0AC-4991-8899-D137400103F0}" presName="hierChild2" presStyleCnt="0"/>
      <dgm:spPr/>
      <dgm:t>
        <a:bodyPr/>
        <a:lstStyle/>
        <a:p>
          <a:endParaRPr lang="en-US"/>
        </a:p>
      </dgm:t>
    </dgm:pt>
    <dgm:pt modelId="{4C90588B-A80C-4C3C-ABCB-7FB161F74CD4}" type="pres">
      <dgm:prSet presAssocID="{D003CA0B-A9EA-44E8-8DDB-2E8B3AB58BB6}" presName="Name37" presStyleLbl="parChTrans1D2" presStyleIdx="0" presStyleCnt="3"/>
      <dgm:spPr/>
      <dgm:t>
        <a:bodyPr/>
        <a:lstStyle/>
        <a:p>
          <a:pPr rtl="1"/>
          <a:endParaRPr lang="ar-BH"/>
        </a:p>
      </dgm:t>
    </dgm:pt>
    <dgm:pt modelId="{E0369E86-2BB4-4DFE-A292-3C2E1A65C427}" type="pres">
      <dgm:prSet presAssocID="{60F414D8-0120-4F9C-BDF4-7E7386B29BA1}" presName="hierRoot2" presStyleCnt="0">
        <dgm:presLayoutVars>
          <dgm:hierBranch val="init"/>
        </dgm:presLayoutVars>
      </dgm:prSet>
      <dgm:spPr/>
      <dgm:t>
        <a:bodyPr/>
        <a:lstStyle/>
        <a:p>
          <a:endParaRPr lang="en-US"/>
        </a:p>
      </dgm:t>
    </dgm:pt>
    <dgm:pt modelId="{05021596-3DF0-4B8F-935B-652B49D469B6}" type="pres">
      <dgm:prSet presAssocID="{60F414D8-0120-4F9C-BDF4-7E7386B29BA1}" presName="rootComposite" presStyleCnt="0"/>
      <dgm:spPr/>
      <dgm:t>
        <a:bodyPr/>
        <a:lstStyle/>
        <a:p>
          <a:endParaRPr lang="en-US"/>
        </a:p>
      </dgm:t>
    </dgm:pt>
    <dgm:pt modelId="{97D7AFC1-2513-479B-A363-4EBBFE6A43FA}" type="pres">
      <dgm:prSet presAssocID="{60F414D8-0120-4F9C-BDF4-7E7386B29BA1}" presName="rootText" presStyleLbl="node2" presStyleIdx="0" presStyleCnt="3" custScaleX="173578" custScaleY="314832" custLinFactNeighborX="16592" custLinFactNeighborY="-24687">
        <dgm:presLayoutVars>
          <dgm:chPref val="3"/>
        </dgm:presLayoutVars>
      </dgm:prSet>
      <dgm:spPr/>
      <dgm:t>
        <a:bodyPr/>
        <a:lstStyle/>
        <a:p>
          <a:pPr rtl="1"/>
          <a:endParaRPr lang="ar-BH"/>
        </a:p>
      </dgm:t>
    </dgm:pt>
    <dgm:pt modelId="{592E41A8-8162-4911-90A6-6208DF64175B}" type="pres">
      <dgm:prSet presAssocID="{60F414D8-0120-4F9C-BDF4-7E7386B29BA1}" presName="rootConnector" presStyleLbl="node2" presStyleIdx="0" presStyleCnt="3"/>
      <dgm:spPr/>
      <dgm:t>
        <a:bodyPr/>
        <a:lstStyle/>
        <a:p>
          <a:pPr rtl="1"/>
          <a:endParaRPr lang="ar-BH"/>
        </a:p>
      </dgm:t>
    </dgm:pt>
    <dgm:pt modelId="{8B5A91FC-41F6-4562-B234-661AA9967014}" type="pres">
      <dgm:prSet presAssocID="{60F414D8-0120-4F9C-BDF4-7E7386B29BA1}" presName="hierChild4" presStyleCnt="0"/>
      <dgm:spPr/>
      <dgm:t>
        <a:bodyPr/>
        <a:lstStyle/>
        <a:p>
          <a:endParaRPr lang="en-US"/>
        </a:p>
      </dgm:t>
    </dgm:pt>
    <dgm:pt modelId="{EEC92D86-97BD-425C-8D18-3F56787BA98C}" type="pres">
      <dgm:prSet presAssocID="{60F414D8-0120-4F9C-BDF4-7E7386B29BA1}" presName="hierChild5" presStyleCnt="0"/>
      <dgm:spPr/>
      <dgm:t>
        <a:bodyPr/>
        <a:lstStyle/>
        <a:p>
          <a:endParaRPr lang="en-US"/>
        </a:p>
      </dgm:t>
    </dgm:pt>
    <dgm:pt modelId="{412F75B9-C739-4C67-9C74-5736E459F524}" type="pres">
      <dgm:prSet presAssocID="{D580C6D5-ED76-4740-A325-5178D32D9349}" presName="Name37" presStyleLbl="parChTrans1D2" presStyleIdx="1" presStyleCnt="3"/>
      <dgm:spPr/>
      <dgm:t>
        <a:bodyPr/>
        <a:lstStyle/>
        <a:p>
          <a:pPr rtl="1"/>
          <a:endParaRPr lang="ar-BH"/>
        </a:p>
      </dgm:t>
    </dgm:pt>
    <dgm:pt modelId="{EDC705F2-6489-468B-946D-D27E549E9D65}" type="pres">
      <dgm:prSet presAssocID="{33B43481-B3B0-462A-AE96-DCDFC7F4108D}" presName="hierRoot2" presStyleCnt="0">
        <dgm:presLayoutVars>
          <dgm:hierBranch val="init"/>
        </dgm:presLayoutVars>
      </dgm:prSet>
      <dgm:spPr/>
      <dgm:t>
        <a:bodyPr/>
        <a:lstStyle/>
        <a:p>
          <a:endParaRPr lang="en-US"/>
        </a:p>
      </dgm:t>
    </dgm:pt>
    <dgm:pt modelId="{373159A7-9480-4B22-84BA-9772F560A15C}" type="pres">
      <dgm:prSet presAssocID="{33B43481-B3B0-462A-AE96-DCDFC7F4108D}" presName="rootComposite" presStyleCnt="0"/>
      <dgm:spPr/>
      <dgm:t>
        <a:bodyPr/>
        <a:lstStyle/>
        <a:p>
          <a:endParaRPr lang="en-US"/>
        </a:p>
      </dgm:t>
    </dgm:pt>
    <dgm:pt modelId="{F73EAFDF-2694-49D4-986C-B5726E8173D1}" type="pres">
      <dgm:prSet presAssocID="{33B43481-B3B0-462A-AE96-DCDFC7F4108D}" presName="rootText" presStyleLbl="node2" presStyleIdx="1" presStyleCnt="3" custScaleX="108107" custScaleY="279605" custLinFactNeighborX="3698" custLinFactNeighborY="-24242">
        <dgm:presLayoutVars>
          <dgm:chPref val="3"/>
        </dgm:presLayoutVars>
      </dgm:prSet>
      <dgm:spPr/>
      <dgm:t>
        <a:bodyPr/>
        <a:lstStyle/>
        <a:p>
          <a:pPr rtl="1"/>
          <a:endParaRPr lang="ar-BH"/>
        </a:p>
      </dgm:t>
    </dgm:pt>
    <dgm:pt modelId="{677BC313-A4DF-4D7C-BC08-EEAFA94FDEB1}" type="pres">
      <dgm:prSet presAssocID="{33B43481-B3B0-462A-AE96-DCDFC7F4108D}" presName="rootConnector" presStyleLbl="node2" presStyleIdx="1" presStyleCnt="3"/>
      <dgm:spPr/>
      <dgm:t>
        <a:bodyPr/>
        <a:lstStyle/>
        <a:p>
          <a:pPr rtl="1"/>
          <a:endParaRPr lang="ar-BH"/>
        </a:p>
      </dgm:t>
    </dgm:pt>
    <dgm:pt modelId="{349F8C53-1751-4D48-B815-4F4BB119A693}" type="pres">
      <dgm:prSet presAssocID="{33B43481-B3B0-462A-AE96-DCDFC7F4108D}" presName="hierChild4" presStyleCnt="0"/>
      <dgm:spPr/>
      <dgm:t>
        <a:bodyPr/>
        <a:lstStyle/>
        <a:p>
          <a:endParaRPr lang="en-US"/>
        </a:p>
      </dgm:t>
    </dgm:pt>
    <dgm:pt modelId="{77376819-58E9-4F6C-884E-7961111266CC}" type="pres">
      <dgm:prSet presAssocID="{33B43481-B3B0-462A-AE96-DCDFC7F4108D}" presName="hierChild5" presStyleCnt="0"/>
      <dgm:spPr/>
      <dgm:t>
        <a:bodyPr/>
        <a:lstStyle/>
        <a:p>
          <a:endParaRPr lang="en-US"/>
        </a:p>
      </dgm:t>
    </dgm:pt>
    <dgm:pt modelId="{6A0B31FC-1A99-4C84-8A6B-A1B4B6EE770D}" type="pres">
      <dgm:prSet presAssocID="{E73D8AD4-A2EE-4B0A-883A-2D43CE691866}" presName="Name37" presStyleLbl="parChTrans1D2" presStyleIdx="2" presStyleCnt="3"/>
      <dgm:spPr/>
      <dgm:t>
        <a:bodyPr/>
        <a:lstStyle/>
        <a:p>
          <a:pPr rtl="1"/>
          <a:endParaRPr lang="ar-BH"/>
        </a:p>
      </dgm:t>
    </dgm:pt>
    <dgm:pt modelId="{75F5210C-3F08-478C-88EB-92D4B2D435AB}" type="pres">
      <dgm:prSet presAssocID="{4DA19876-39AA-4D09-8980-6A1324F82E77}" presName="hierRoot2" presStyleCnt="0">
        <dgm:presLayoutVars>
          <dgm:hierBranch val="init"/>
        </dgm:presLayoutVars>
      </dgm:prSet>
      <dgm:spPr/>
      <dgm:t>
        <a:bodyPr/>
        <a:lstStyle/>
        <a:p>
          <a:endParaRPr lang="en-US"/>
        </a:p>
      </dgm:t>
    </dgm:pt>
    <dgm:pt modelId="{B2704901-1972-452C-83FD-4CDA673C8A51}" type="pres">
      <dgm:prSet presAssocID="{4DA19876-39AA-4D09-8980-6A1324F82E77}" presName="rootComposite" presStyleCnt="0"/>
      <dgm:spPr/>
      <dgm:t>
        <a:bodyPr/>
        <a:lstStyle/>
        <a:p>
          <a:endParaRPr lang="en-US"/>
        </a:p>
      </dgm:t>
    </dgm:pt>
    <dgm:pt modelId="{C5F82043-62AE-4530-BB0A-42EE8F7F69EC}" type="pres">
      <dgm:prSet presAssocID="{4DA19876-39AA-4D09-8980-6A1324F82E77}" presName="rootText" presStyleLbl="node2" presStyleIdx="2" presStyleCnt="3" custScaleX="108846" custScaleY="262181" custLinFactNeighborX="-14171" custLinFactNeighborY="-20509">
        <dgm:presLayoutVars>
          <dgm:chPref val="3"/>
        </dgm:presLayoutVars>
      </dgm:prSet>
      <dgm:spPr/>
      <dgm:t>
        <a:bodyPr/>
        <a:lstStyle/>
        <a:p>
          <a:pPr rtl="1"/>
          <a:endParaRPr lang="ar-BH"/>
        </a:p>
      </dgm:t>
    </dgm:pt>
    <dgm:pt modelId="{93EED9D5-7387-47D6-8C42-2C8CCFAB2BC4}" type="pres">
      <dgm:prSet presAssocID="{4DA19876-39AA-4D09-8980-6A1324F82E77}" presName="rootConnector" presStyleLbl="node2" presStyleIdx="2" presStyleCnt="3"/>
      <dgm:spPr/>
      <dgm:t>
        <a:bodyPr/>
        <a:lstStyle/>
        <a:p>
          <a:pPr rtl="1"/>
          <a:endParaRPr lang="ar-BH"/>
        </a:p>
      </dgm:t>
    </dgm:pt>
    <dgm:pt modelId="{80AE43C6-3175-4C5D-ABD9-BB2A58D84A98}" type="pres">
      <dgm:prSet presAssocID="{4DA19876-39AA-4D09-8980-6A1324F82E77}" presName="hierChild4" presStyleCnt="0"/>
      <dgm:spPr/>
      <dgm:t>
        <a:bodyPr/>
        <a:lstStyle/>
        <a:p>
          <a:endParaRPr lang="en-US"/>
        </a:p>
      </dgm:t>
    </dgm:pt>
    <dgm:pt modelId="{F63379E4-BE36-4D23-BB45-BAF7359E7E29}" type="pres">
      <dgm:prSet presAssocID="{4DA19876-39AA-4D09-8980-6A1324F82E77}" presName="hierChild5" presStyleCnt="0"/>
      <dgm:spPr/>
      <dgm:t>
        <a:bodyPr/>
        <a:lstStyle/>
        <a:p>
          <a:endParaRPr lang="en-US"/>
        </a:p>
      </dgm:t>
    </dgm:pt>
    <dgm:pt modelId="{B0296A1E-6B4F-444D-911C-5ABC5823CA65}" type="pres">
      <dgm:prSet presAssocID="{1094C579-C0AC-4991-8899-D137400103F0}" presName="hierChild3" presStyleCnt="0"/>
      <dgm:spPr/>
      <dgm:t>
        <a:bodyPr/>
        <a:lstStyle/>
        <a:p>
          <a:endParaRPr lang="en-US"/>
        </a:p>
      </dgm:t>
    </dgm:pt>
  </dgm:ptLst>
  <dgm:cxnLst>
    <dgm:cxn modelId="{582D3B80-B784-4D6F-BACD-EDBB26B04A52}" type="presOf" srcId="{D003CA0B-A9EA-44E8-8DDB-2E8B3AB58BB6}" destId="{4C90588B-A80C-4C3C-ABCB-7FB161F74CD4}" srcOrd="0" destOrd="0" presId="urn:microsoft.com/office/officeart/2005/8/layout/orgChart1"/>
    <dgm:cxn modelId="{0B98EFDA-A6BE-43DE-AE6E-237D7D556A7E}" type="presOf" srcId="{33B43481-B3B0-462A-AE96-DCDFC7F4108D}" destId="{F73EAFDF-2694-49D4-986C-B5726E8173D1}" srcOrd="0" destOrd="0" presId="urn:microsoft.com/office/officeart/2005/8/layout/orgChart1"/>
    <dgm:cxn modelId="{BA106FE8-FDFD-453E-A702-5488631779DC}" srcId="{1094C579-C0AC-4991-8899-D137400103F0}" destId="{4DA19876-39AA-4D09-8980-6A1324F82E77}" srcOrd="2" destOrd="0" parTransId="{E73D8AD4-A2EE-4B0A-883A-2D43CE691866}" sibTransId="{F4460996-F527-4EA7-848C-D663B4C14FFD}"/>
    <dgm:cxn modelId="{2282A42D-EB72-44BE-BD1F-F2B77443F3E7}" type="presOf" srcId="{33B43481-B3B0-462A-AE96-DCDFC7F4108D}" destId="{677BC313-A4DF-4D7C-BC08-EEAFA94FDEB1}" srcOrd="1" destOrd="0" presId="urn:microsoft.com/office/officeart/2005/8/layout/orgChart1"/>
    <dgm:cxn modelId="{CA698B96-E618-495C-96BB-38EF0D2F5863}" srcId="{BBE8F080-7036-4250-B6D7-8248A2C1C10A}" destId="{1094C579-C0AC-4991-8899-D137400103F0}" srcOrd="0" destOrd="0" parTransId="{EA3BA401-7A9D-4786-8692-0867CCA0519F}" sibTransId="{43A7EB5D-0D45-42AB-B48D-0FC3A7624C3C}"/>
    <dgm:cxn modelId="{6C7479DD-56A1-4340-A537-CD0717B667B4}" type="presOf" srcId="{4DA19876-39AA-4D09-8980-6A1324F82E77}" destId="{C5F82043-62AE-4530-BB0A-42EE8F7F69EC}" srcOrd="0" destOrd="0" presId="urn:microsoft.com/office/officeart/2005/8/layout/orgChart1"/>
    <dgm:cxn modelId="{CEFEFAC9-2FEA-4695-BA27-905051A8A7B3}" type="presOf" srcId="{D580C6D5-ED76-4740-A325-5178D32D9349}" destId="{412F75B9-C739-4C67-9C74-5736E459F524}" srcOrd="0" destOrd="0" presId="urn:microsoft.com/office/officeart/2005/8/layout/orgChart1"/>
    <dgm:cxn modelId="{7735EE9D-BE7A-413E-8C85-860E8C81787A}" type="presOf" srcId="{E73D8AD4-A2EE-4B0A-883A-2D43CE691866}" destId="{6A0B31FC-1A99-4C84-8A6B-A1B4B6EE770D}" srcOrd="0" destOrd="0" presId="urn:microsoft.com/office/officeart/2005/8/layout/orgChart1"/>
    <dgm:cxn modelId="{127ADFA1-E120-4439-B0D0-388B0ED9B2B4}" type="presOf" srcId="{4DA19876-39AA-4D09-8980-6A1324F82E77}" destId="{93EED9D5-7387-47D6-8C42-2C8CCFAB2BC4}" srcOrd="1" destOrd="0" presId="urn:microsoft.com/office/officeart/2005/8/layout/orgChart1"/>
    <dgm:cxn modelId="{403956D8-8B39-41D8-AEE2-6638BD4CA104}" type="presOf" srcId="{1094C579-C0AC-4991-8899-D137400103F0}" destId="{0421280C-F4E0-412A-BA4D-E5DA98E6075C}" srcOrd="1" destOrd="0" presId="urn:microsoft.com/office/officeart/2005/8/layout/orgChart1"/>
    <dgm:cxn modelId="{C2C7188C-664A-4E4E-9575-5274315D7AD6}" type="presOf" srcId="{1094C579-C0AC-4991-8899-D137400103F0}" destId="{D3DF4C72-00D4-4C7F-B461-0A7EF5CD7F1B}" srcOrd="0" destOrd="0" presId="urn:microsoft.com/office/officeart/2005/8/layout/orgChart1"/>
    <dgm:cxn modelId="{BECFD167-243D-4ABE-88C7-7E796891FD08}" type="presOf" srcId="{60F414D8-0120-4F9C-BDF4-7E7386B29BA1}" destId="{97D7AFC1-2513-479B-A363-4EBBFE6A43FA}" srcOrd="0" destOrd="0" presId="urn:microsoft.com/office/officeart/2005/8/layout/orgChart1"/>
    <dgm:cxn modelId="{5047B0DE-72E9-42E0-9D82-AF97D3C50647}" type="presOf" srcId="{60F414D8-0120-4F9C-BDF4-7E7386B29BA1}" destId="{592E41A8-8162-4911-90A6-6208DF64175B}" srcOrd="1" destOrd="0" presId="urn:microsoft.com/office/officeart/2005/8/layout/orgChart1"/>
    <dgm:cxn modelId="{BBB02756-D1BB-462A-956A-D5F876447DE0}" type="presOf" srcId="{BBE8F080-7036-4250-B6D7-8248A2C1C10A}" destId="{F9644C56-62FD-44F4-9F37-485919ECC889}" srcOrd="0" destOrd="0" presId="urn:microsoft.com/office/officeart/2005/8/layout/orgChart1"/>
    <dgm:cxn modelId="{26BB17C5-3EB8-4AFA-81B9-13C31ED67498}" srcId="{1094C579-C0AC-4991-8899-D137400103F0}" destId="{60F414D8-0120-4F9C-BDF4-7E7386B29BA1}" srcOrd="0" destOrd="0" parTransId="{D003CA0B-A9EA-44E8-8DDB-2E8B3AB58BB6}" sibTransId="{4CF429D5-9B72-43F0-A166-7EC49C330FC2}"/>
    <dgm:cxn modelId="{FF2D624D-F0D6-4F56-BEAC-E787946E76A1}" srcId="{1094C579-C0AC-4991-8899-D137400103F0}" destId="{33B43481-B3B0-462A-AE96-DCDFC7F4108D}" srcOrd="1" destOrd="0" parTransId="{D580C6D5-ED76-4740-A325-5178D32D9349}" sibTransId="{BA55872D-6443-46D2-82A0-67FB3132E5B9}"/>
    <dgm:cxn modelId="{EC62A37C-4895-4584-AAF1-81848CFE36E9}" type="presParOf" srcId="{F9644C56-62FD-44F4-9F37-485919ECC889}" destId="{78DA7872-5E8E-44EE-9148-BDC1E32F229A}" srcOrd="0" destOrd="0" presId="urn:microsoft.com/office/officeart/2005/8/layout/orgChart1"/>
    <dgm:cxn modelId="{C9E0A545-F751-48CA-B72E-45714E48C100}" type="presParOf" srcId="{78DA7872-5E8E-44EE-9148-BDC1E32F229A}" destId="{1AA90A04-FA0E-4F44-9872-46C3BE3CAC49}" srcOrd="0" destOrd="0" presId="urn:microsoft.com/office/officeart/2005/8/layout/orgChart1"/>
    <dgm:cxn modelId="{4D3583D6-1E27-496A-963B-90D8769EBBE4}" type="presParOf" srcId="{1AA90A04-FA0E-4F44-9872-46C3BE3CAC49}" destId="{D3DF4C72-00D4-4C7F-B461-0A7EF5CD7F1B}" srcOrd="0" destOrd="0" presId="urn:microsoft.com/office/officeart/2005/8/layout/orgChart1"/>
    <dgm:cxn modelId="{5A86ED68-BAB0-4F44-8DEC-21EB4A49F241}" type="presParOf" srcId="{1AA90A04-FA0E-4F44-9872-46C3BE3CAC49}" destId="{0421280C-F4E0-412A-BA4D-E5DA98E6075C}" srcOrd="1" destOrd="0" presId="urn:microsoft.com/office/officeart/2005/8/layout/orgChart1"/>
    <dgm:cxn modelId="{D0BD06C5-D234-4CEC-8898-04BA032B5A36}" type="presParOf" srcId="{78DA7872-5E8E-44EE-9148-BDC1E32F229A}" destId="{69B52291-919C-4979-82FE-E0C2FCE80492}" srcOrd="1" destOrd="0" presId="urn:microsoft.com/office/officeart/2005/8/layout/orgChart1"/>
    <dgm:cxn modelId="{AA318CDD-F7BB-4693-A2F1-88AAFC2BAB2B}" type="presParOf" srcId="{69B52291-919C-4979-82FE-E0C2FCE80492}" destId="{4C90588B-A80C-4C3C-ABCB-7FB161F74CD4}" srcOrd="0" destOrd="0" presId="urn:microsoft.com/office/officeart/2005/8/layout/orgChart1"/>
    <dgm:cxn modelId="{63C05DC6-956D-4E37-A68C-AA1295E8DD6D}" type="presParOf" srcId="{69B52291-919C-4979-82FE-E0C2FCE80492}" destId="{E0369E86-2BB4-4DFE-A292-3C2E1A65C427}" srcOrd="1" destOrd="0" presId="urn:microsoft.com/office/officeart/2005/8/layout/orgChart1"/>
    <dgm:cxn modelId="{68DBACD9-9119-45A1-A047-779DF0F65FAD}" type="presParOf" srcId="{E0369E86-2BB4-4DFE-A292-3C2E1A65C427}" destId="{05021596-3DF0-4B8F-935B-652B49D469B6}" srcOrd="0" destOrd="0" presId="urn:microsoft.com/office/officeart/2005/8/layout/orgChart1"/>
    <dgm:cxn modelId="{CF8F227C-09E4-4703-BCAA-F1869772557E}" type="presParOf" srcId="{05021596-3DF0-4B8F-935B-652B49D469B6}" destId="{97D7AFC1-2513-479B-A363-4EBBFE6A43FA}" srcOrd="0" destOrd="0" presId="urn:microsoft.com/office/officeart/2005/8/layout/orgChart1"/>
    <dgm:cxn modelId="{42EE2F3A-5E51-4319-B62A-36E33EFB9C8A}" type="presParOf" srcId="{05021596-3DF0-4B8F-935B-652B49D469B6}" destId="{592E41A8-8162-4911-90A6-6208DF64175B}" srcOrd="1" destOrd="0" presId="urn:microsoft.com/office/officeart/2005/8/layout/orgChart1"/>
    <dgm:cxn modelId="{0E20C0A9-0404-4A40-8222-DE3ADB6E4740}" type="presParOf" srcId="{E0369E86-2BB4-4DFE-A292-3C2E1A65C427}" destId="{8B5A91FC-41F6-4562-B234-661AA9967014}" srcOrd="1" destOrd="0" presId="urn:microsoft.com/office/officeart/2005/8/layout/orgChart1"/>
    <dgm:cxn modelId="{AC2F5D37-53DC-4DA7-8FCD-E96025A898E3}" type="presParOf" srcId="{E0369E86-2BB4-4DFE-A292-3C2E1A65C427}" destId="{EEC92D86-97BD-425C-8D18-3F56787BA98C}" srcOrd="2" destOrd="0" presId="urn:microsoft.com/office/officeart/2005/8/layout/orgChart1"/>
    <dgm:cxn modelId="{8C7D7646-E7BE-4EA8-8921-21FB58CD28FC}" type="presParOf" srcId="{69B52291-919C-4979-82FE-E0C2FCE80492}" destId="{412F75B9-C739-4C67-9C74-5736E459F524}" srcOrd="2" destOrd="0" presId="urn:microsoft.com/office/officeart/2005/8/layout/orgChart1"/>
    <dgm:cxn modelId="{7EB1FB6A-331B-426D-A726-A5ED7CF5FFAD}" type="presParOf" srcId="{69B52291-919C-4979-82FE-E0C2FCE80492}" destId="{EDC705F2-6489-468B-946D-D27E549E9D65}" srcOrd="3" destOrd="0" presId="urn:microsoft.com/office/officeart/2005/8/layout/orgChart1"/>
    <dgm:cxn modelId="{DC48813E-009D-4783-8A43-BD826AFD17F4}" type="presParOf" srcId="{EDC705F2-6489-468B-946D-D27E549E9D65}" destId="{373159A7-9480-4B22-84BA-9772F560A15C}" srcOrd="0" destOrd="0" presId="urn:microsoft.com/office/officeart/2005/8/layout/orgChart1"/>
    <dgm:cxn modelId="{F2E5A982-506F-431E-BF41-27229A02297F}" type="presParOf" srcId="{373159A7-9480-4B22-84BA-9772F560A15C}" destId="{F73EAFDF-2694-49D4-986C-B5726E8173D1}" srcOrd="0" destOrd="0" presId="urn:microsoft.com/office/officeart/2005/8/layout/orgChart1"/>
    <dgm:cxn modelId="{57D7E69C-42BC-49A2-B770-047074306A58}" type="presParOf" srcId="{373159A7-9480-4B22-84BA-9772F560A15C}" destId="{677BC313-A4DF-4D7C-BC08-EEAFA94FDEB1}" srcOrd="1" destOrd="0" presId="urn:microsoft.com/office/officeart/2005/8/layout/orgChart1"/>
    <dgm:cxn modelId="{ADF53162-15B3-4053-8691-3D8A31DB2CA2}" type="presParOf" srcId="{EDC705F2-6489-468B-946D-D27E549E9D65}" destId="{349F8C53-1751-4D48-B815-4F4BB119A693}" srcOrd="1" destOrd="0" presId="urn:microsoft.com/office/officeart/2005/8/layout/orgChart1"/>
    <dgm:cxn modelId="{D1DE5B1E-F989-4808-BADD-E21AC2EC0CC5}" type="presParOf" srcId="{EDC705F2-6489-468B-946D-D27E549E9D65}" destId="{77376819-58E9-4F6C-884E-7961111266CC}" srcOrd="2" destOrd="0" presId="urn:microsoft.com/office/officeart/2005/8/layout/orgChart1"/>
    <dgm:cxn modelId="{2D61AE29-971D-485B-9286-4F932755AA50}" type="presParOf" srcId="{69B52291-919C-4979-82FE-E0C2FCE80492}" destId="{6A0B31FC-1A99-4C84-8A6B-A1B4B6EE770D}" srcOrd="4" destOrd="0" presId="urn:microsoft.com/office/officeart/2005/8/layout/orgChart1"/>
    <dgm:cxn modelId="{7D271A29-1159-4315-B277-525F43D6AB7F}" type="presParOf" srcId="{69B52291-919C-4979-82FE-E0C2FCE80492}" destId="{75F5210C-3F08-478C-88EB-92D4B2D435AB}" srcOrd="5" destOrd="0" presId="urn:microsoft.com/office/officeart/2005/8/layout/orgChart1"/>
    <dgm:cxn modelId="{0AF5858A-0349-4A4D-A32A-26EC891776E4}" type="presParOf" srcId="{75F5210C-3F08-478C-88EB-92D4B2D435AB}" destId="{B2704901-1972-452C-83FD-4CDA673C8A51}" srcOrd="0" destOrd="0" presId="urn:microsoft.com/office/officeart/2005/8/layout/orgChart1"/>
    <dgm:cxn modelId="{382A4AB6-A897-4C7B-8E6D-ADA33E36D8C1}" type="presParOf" srcId="{B2704901-1972-452C-83FD-4CDA673C8A51}" destId="{C5F82043-62AE-4530-BB0A-42EE8F7F69EC}" srcOrd="0" destOrd="0" presId="urn:microsoft.com/office/officeart/2005/8/layout/orgChart1"/>
    <dgm:cxn modelId="{4E7E836D-D475-4C77-AF0C-6E4767F3351C}" type="presParOf" srcId="{B2704901-1972-452C-83FD-4CDA673C8A51}" destId="{93EED9D5-7387-47D6-8C42-2C8CCFAB2BC4}" srcOrd="1" destOrd="0" presId="urn:microsoft.com/office/officeart/2005/8/layout/orgChart1"/>
    <dgm:cxn modelId="{70ADFAF0-EBE8-44CB-AB54-B25FD6731A58}" type="presParOf" srcId="{75F5210C-3F08-478C-88EB-92D4B2D435AB}" destId="{80AE43C6-3175-4C5D-ABD9-BB2A58D84A98}" srcOrd="1" destOrd="0" presId="urn:microsoft.com/office/officeart/2005/8/layout/orgChart1"/>
    <dgm:cxn modelId="{D9BC9795-DF76-4F15-AC1C-A5A7B83DFE8E}" type="presParOf" srcId="{75F5210C-3F08-478C-88EB-92D4B2D435AB}" destId="{F63379E4-BE36-4D23-BB45-BAF7359E7E29}" srcOrd="2" destOrd="0" presId="urn:microsoft.com/office/officeart/2005/8/layout/orgChart1"/>
    <dgm:cxn modelId="{F4941D2F-025F-47DE-AEF4-B107DD1ABE79}" type="presParOf" srcId="{78DA7872-5E8E-44EE-9148-BDC1E32F229A}" destId="{B0296A1E-6B4F-444D-911C-5ABC5823CA65}"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B72760-8298-4F0D-8FAE-532B20A4DC8F}" type="doc">
      <dgm:prSet loTypeId="urn:microsoft.com/office/officeart/2005/8/layout/orgChart1" loCatId="hierarchy" qsTypeId="urn:microsoft.com/office/officeart/2005/8/quickstyle/3d1" qsCatId="3D" csTypeId="urn:microsoft.com/office/officeart/2005/8/colors/colorful3" csCatId="colorful" phldr="1"/>
      <dgm:spPr/>
      <dgm:t>
        <a:bodyPr/>
        <a:lstStyle/>
        <a:p>
          <a:pPr rtl="1"/>
          <a:endParaRPr lang="ar-BH"/>
        </a:p>
      </dgm:t>
    </dgm:pt>
    <dgm:pt modelId="{1ACF289B-5948-4784-99E2-369F7051790E}">
      <dgm:prSet phldrT="[Text]" custT="1"/>
      <dgm:spPr>
        <a:solidFill>
          <a:schemeClr val="accent4">
            <a:lumMod val="60000"/>
            <a:lumOff val="40000"/>
          </a:schemeClr>
        </a:solidFill>
      </dgm:spPr>
      <dgm:t>
        <a:bodyPr/>
        <a:lstStyle/>
        <a:p>
          <a:pPr rtl="1"/>
          <a:r>
            <a:rPr lang="ar-BH" sz="2800" b="1" dirty="0" smtClean="0">
              <a:solidFill>
                <a:schemeClr val="tx1"/>
              </a:solidFill>
              <a:latin typeface="Sakkal Majalla" panose="02000000000000000000" pitchFamily="2" charset="-78"/>
              <a:cs typeface="Sakkal Majalla" panose="02000000000000000000" pitchFamily="2" charset="-78"/>
            </a:rPr>
            <a:t>إقرار ولاية العهد</a:t>
          </a:r>
          <a:endParaRPr lang="ar-BH" sz="2800" b="1" dirty="0">
            <a:solidFill>
              <a:schemeClr val="tx1"/>
            </a:solidFill>
            <a:latin typeface="Sakkal Majalla" panose="02000000000000000000" pitchFamily="2" charset="-78"/>
            <a:cs typeface="Sakkal Majalla" panose="02000000000000000000" pitchFamily="2" charset="-78"/>
          </a:endParaRPr>
        </a:p>
      </dgm:t>
    </dgm:pt>
    <dgm:pt modelId="{BE610573-4251-43ED-937B-F0B5D3D3F0A1}" type="parTrans" cxnId="{BA4DCED6-86B5-4CE8-9F4E-05C15B97453A}">
      <dgm:prSet/>
      <dgm:spPr/>
      <dgm:t>
        <a:bodyPr/>
        <a:lstStyle/>
        <a:p>
          <a:pPr rtl="1"/>
          <a:endParaRPr lang="ar-BH"/>
        </a:p>
      </dgm:t>
    </dgm:pt>
    <dgm:pt modelId="{A3F8CF54-FFAE-4937-8576-DF056DB54BC9}" type="sibTrans" cxnId="{BA4DCED6-86B5-4CE8-9F4E-05C15B97453A}">
      <dgm:prSet/>
      <dgm:spPr/>
      <dgm:t>
        <a:bodyPr/>
        <a:lstStyle/>
        <a:p>
          <a:pPr rtl="1"/>
          <a:endParaRPr lang="ar-BH"/>
        </a:p>
      </dgm:t>
    </dgm:pt>
    <dgm:pt modelId="{FC145F50-369C-4EAD-9E51-661A5F533691}">
      <dgm:prSet phldrT="[Text]" custT="1"/>
      <dgm:spPr>
        <a:solidFill>
          <a:schemeClr val="accent1">
            <a:lumMod val="20000"/>
            <a:lumOff val="80000"/>
          </a:schemeClr>
        </a:solidFill>
      </dgm:spPr>
      <dgm:t>
        <a:bodyPr/>
        <a:lstStyle/>
        <a:p>
          <a:pPr algn="ctr" rtl="1">
            <a:lnSpc>
              <a:spcPct val="100000"/>
            </a:lnSpc>
          </a:pPr>
          <a:endParaRPr lang="ar-BH" sz="1800" b="1" dirty="0" smtClean="0">
            <a:solidFill>
              <a:schemeClr val="tx1"/>
            </a:solidFill>
            <a:latin typeface="Sakkal Majalla" panose="02000000000000000000" pitchFamily="2" charset="-78"/>
            <a:cs typeface="Sakkal Majalla" panose="02000000000000000000" pitchFamily="2" charset="-78"/>
          </a:endParaRPr>
        </a:p>
        <a:p>
          <a:pPr algn="r" rtl="1">
            <a:lnSpc>
              <a:spcPct val="100000"/>
            </a:lnSpc>
          </a:pPr>
          <a:r>
            <a:rPr lang="ar-BH" sz="1800" b="1" dirty="0" smtClean="0">
              <a:solidFill>
                <a:schemeClr val="tx1"/>
              </a:solidFill>
              <a:latin typeface="Sakkal Majalla" panose="02000000000000000000" pitchFamily="2" charset="-78"/>
              <a:cs typeface="Sakkal Majalla" panose="02000000000000000000" pitchFamily="2" charset="-78"/>
            </a:rPr>
            <a:t>قام الشيخ عيسى بن علي آل خليفة بتنفيذ إقرار ولاية العهد من خلال:</a:t>
          </a:r>
        </a:p>
        <a:p>
          <a:pPr algn="r" rtl="1">
            <a:lnSpc>
              <a:spcPct val="100000"/>
            </a:lnSpc>
          </a:pPr>
          <a:r>
            <a:rPr lang="ar-BH" sz="1800" b="1" dirty="0" smtClean="0">
              <a:solidFill>
                <a:schemeClr val="tx1"/>
              </a:solidFill>
              <a:latin typeface="Sakkal Majalla" panose="02000000000000000000" pitchFamily="2" charset="-78"/>
              <a:cs typeface="Sakkal Majalla" panose="02000000000000000000" pitchFamily="2" charset="-78"/>
            </a:rPr>
            <a:t>1. تعيين وليًا لعهده وهو ابنه الأكبر الشيخ حمد بن عيسى آل خليفة.</a:t>
          </a:r>
        </a:p>
        <a:p>
          <a:pPr marL="287338" indent="-287338" algn="r" rtl="1">
            <a:lnSpc>
              <a:spcPct val="100000"/>
            </a:lnSpc>
          </a:pPr>
          <a:r>
            <a:rPr lang="ar-BH" sz="1800" b="1" dirty="0" smtClean="0">
              <a:solidFill>
                <a:schemeClr val="tx1"/>
              </a:solidFill>
              <a:latin typeface="Sakkal Majalla" panose="02000000000000000000" pitchFamily="2" charset="-78"/>
              <a:cs typeface="Sakkal Majalla" panose="02000000000000000000" pitchFamily="2" charset="-78"/>
            </a:rPr>
            <a:t>2. كتب وصية نصت على توافر عنصري الصلاح وحسن السيرة لدى ولي العهد.</a:t>
          </a:r>
        </a:p>
        <a:p>
          <a:pPr algn="r" rtl="1">
            <a:lnSpc>
              <a:spcPct val="100000"/>
            </a:lnSpc>
          </a:pPr>
          <a:r>
            <a:rPr lang="ar-BH" sz="1800" b="1" dirty="0" smtClean="0">
              <a:solidFill>
                <a:schemeClr val="tx1"/>
              </a:solidFill>
              <a:latin typeface="Sakkal Majalla" panose="02000000000000000000" pitchFamily="2" charset="-78"/>
              <a:cs typeface="Sakkal Majalla" panose="02000000000000000000" pitchFamily="2" charset="-78"/>
            </a:rPr>
            <a:t>3. أوصاه بتقوى الله والاهتمام بحقوق العباد.</a:t>
          </a:r>
        </a:p>
        <a:p>
          <a:pPr marL="287338" indent="-287338" algn="r" rtl="1">
            <a:lnSpc>
              <a:spcPct val="100000"/>
            </a:lnSpc>
          </a:pPr>
          <a:r>
            <a:rPr lang="ar-BH" sz="1800" b="1" dirty="0" smtClean="0">
              <a:solidFill>
                <a:schemeClr val="tx1"/>
              </a:solidFill>
              <a:latin typeface="Sakkal Majalla" panose="02000000000000000000" pitchFamily="2" charset="-78"/>
              <a:cs typeface="Sakkal Majalla" panose="02000000000000000000" pitchFamily="2" charset="-78"/>
            </a:rPr>
            <a:t>4. وقع على هذه الوصية ممثلي من أعيان وعلماء وقضاة البلاد مما أضفى عليها</a:t>
          </a:r>
          <a:r>
            <a:rPr lang="ar-SA" sz="1800" b="1" dirty="0" smtClean="0">
              <a:solidFill>
                <a:schemeClr val="tx1"/>
              </a:solidFill>
              <a:latin typeface="Sakkal Majalla" panose="02000000000000000000" pitchFamily="2" charset="-78"/>
              <a:cs typeface="Sakkal Majalla" panose="02000000000000000000" pitchFamily="2" charset="-78"/>
            </a:rPr>
            <a:t> طابع</a:t>
          </a:r>
          <a:r>
            <a:rPr lang="ar-BH" sz="1800" b="1" dirty="0" smtClean="0">
              <a:solidFill>
                <a:schemeClr val="tx1"/>
              </a:solidFill>
              <a:latin typeface="Sakkal Majalla" panose="02000000000000000000" pitchFamily="2" charset="-78"/>
              <a:cs typeface="Sakkal Majalla" panose="02000000000000000000" pitchFamily="2" charset="-78"/>
            </a:rPr>
            <a:t>ًا شعبيًا وأعطى ولي العهد مصداقية كبيرة ومشروعية ثابتة.</a:t>
          </a:r>
        </a:p>
        <a:p>
          <a:pPr algn="ctr" rtl="1">
            <a:lnSpc>
              <a:spcPct val="90000"/>
            </a:lnSpc>
          </a:pPr>
          <a:endParaRPr lang="ar-BH" sz="1800" b="1" dirty="0">
            <a:latin typeface="Sakkal Majalla" panose="02000000000000000000" pitchFamily="2" charset="-78"/>
            <a:cs typeface="Sakkal Majalla" panose="02000000000000000000" pitchFamily="2" charset="-78"/>
          </a:endParaRPr>
        </a:p>
      </dgm:t>
    </dgm:pt>
    <dgm:pt modelId="{A1BD3EC4-6335-406A-9A2C-9E276A7BD908}" type="parTrans" cxnId="{481DAD19-E374-4D1F-926C-08C559133615}">
      <dgm:prSet/>
      <dgm:spPr/>
      <dgm:t>
        <a:bodyPr/>
        <a:lstStyle/>
        <a:p>
          <a:pPr rtl="1"/>
          <a:endParaRPr lang="ar-BH"/>
        </a:p>
      </dgm:t>
    </dgm:pt>
    <dgm:pt modelId="{44194433-7EB6-4DE5-922E-B93BD0FA18A8}" type="sibTrans" cxnId="{481DAD19-E374-4D1F-926C-08C559133615}">
      <dgm:prSet/>
      <dgm:spPr/>
      <dgm:t>
        <a:bodyPr/>
        <a:lstStyle/>
        <a:p>
          <a:pPr rtl="1"/>
          <a:endParaRPr lang="ar-BH"/>
        </a:p>
      </dgm:t>
    </dgm:pt>
    <dgm:pt modelId="{0FEC2826-40E1-4A04-B3BF-BDA477D46088}">
      <dgm:prSet phldrT="[Text]" custT="1"/>
      <dgm:spPr>
        <a:solidFill>
          <a:schemeClr val="accent1">
            <a:lumMod val="20000"/>
            <a:lumOff val="80000"/>
          </a:schemeClr>
        </a:solidFill>
      </dgm:spPr>
      <dgm:t>
        <a:bodyPr/>
        <a:lstStyle/>
        <a:p>
          <a:pPr algn="r" rtl="1">
            <a:lnSpc>
              <a:spcPct val="100000"/>
            </a:lnSpc>
          </a:pPr>
          <a:r>
            <a:rPr lang="ar-BH" sz="1800" b="1" dirty="0" smtClean="0">
              <a:solidFill>
                <a:schemeClr val="tx1"/>
              </a:solidFill>
              <a:latin typeface="Sakkal Majalla" panose="02000000000000000000" pitchFamily="2" charset="-78"/>
              <a:cs typeface="Sakkal Majalla" panose="02000000000000000000" pitchFamily="2" charset="-78"/>
            </a:rPr>
            <a:t> </a:t>
          </a:r>
          <a:r>
            <a:rPr lang="ar-BH" sz="2000" b="1" dirty="0" smtClean="0">
              <a:solidFill>
                <a:schemeClr val="tx1"/>
              </a:solidFill>
              <a:latin typeface="Sakkal Majalla" panose="02000000000000000000" pitchFamily="2" charset="-78"/>
              <a:cs typeface="Sakkal Majalla" panose="02000000000000000000" pitchFamily="2" charset="-78"/>
            </a:rPr>
            <a:t>أدرك سمو الشيخ عيسى بن علي آل خليفة أهمية إقرار ولاية العهد للأسباب التالية:</a:t>
          </a:r>
        </a:p>
        <a:p>
          <a:pPr algn="r" rtl="1">
            <a:lnSpc>
              <a:spcPct val="100000"/>
            </a:lnSpc>
          </a:pPr>
          <a:r>
            <a:rPr lang="ar-BH" sz="2000" b="1" dirty="0" smtClean="0">
              <a:solidFill>
                <a:schemeClr val="tx1"/>
              </a:solidFill>
              <a:latin typeface="Sakkal Majalla" panose="02000000000000000000" pitchFamily="2" charset="-78"/>
              <a:cs typeface="Sakkal Majalla" panose="02000000000000000000" pitchFamily="2" charset="-78"/>
            </a:rPr>
            <a:t>1. المخاطر المحدقة بالبلاد.</a:t>
          </a:r>
        </a:p>
        <a:p>
          <a:pPr algn="r" rtl="1">
            <a:lnSpc>
              <a:spcPct val="100000"/>
            </a:lnSpc>
          </a:pPr>
          <a:r>
            <a:rPr lang="ar-BH" sz="2000" b="1" dirty="0" smtClean="0">
              <a:solidFill>
                <a:schemeClr val="tx1"/>
              </a:solidFill>
              <a:latin typeface="Sakkal Majalla" panose="02000000000000000000" pitchFamily="2" charset="-78"/>
              <a:cs typeface="Sakkal Majalla" panose="02000000000000000000" pitchFamily="2" charset="-78"/>
            </a:rPr>
            <a:t>2. ضرورة تنظيم انتقال الحكم.</a:t>
          </a:r>
        </a:p>
        <a:p>
          <a:pPr algn="r" rtl="1">
            <a:lnSpc>
              <a:spcPct val="100000"/>
            </a:lnSpc>
          </a:pPr>
          <a:r>
            <a:rPr lang="ar-BH" sz="2000" b="1" dirty="0" smtClean="0">
              <a:solidFill>
                <a:schemeClr val="tx1"/>
              </a:solidFill>
              <a:latin typeface="Sakkal Majalla" panose="02000000000000000000" pitchFamily="2" charset="-78"/>
              <a:cs typeface="Sakkal Majalla" panose="02000000000000000000" pitchFamily="2" charset="-78"/>
            </a:rPr>
            <a:t>3. حفظ أمن البلاد وترسيخ استقلالها.</a:t>
          </a:r>
        </a:p>
        <a:p>
          <a:pPr algn="r" rtl="1">
            <a:lnSpc>
              <a:spcPct val="100000"/>
            </a:lnSpc>
          </a:pPr>
          <a:r>
            <a:rPr lang="ar-BH" sz="2000" b="1" dirty="0" smtClean="0">
              <a:solidFill>
                <a:schemeClr val="tx1"/>
              </a:solidFill>
              <a:latin typeface="Sakkal Majalla" panose="02000000000000000000" pitchFamily="2" charset="-78"/>
              <a:cs typeface="Sakkal Majalla" panose="02000000000000000000" pitchFamily="2" charset="-78"/>
            </a:rPr>
            <a:t>4. سلاسة انتقال الحكم إلى الحاكم الجديد.</a:t>
          </a:r>
          <a:endParaRPr lang="ar-BH" sz="2000" b="1" dirty="0">
            <a:solidFill>
              <a:schemeClr val="tx1"/>
            </a:solidFill>
            <a:latin typeface="Sakkal Majalla" panose="02000000000000000000" pitchFamily="2" charset="-78"/>
            <a:cs typeface="Sakkal Majalla" panose="02000000000000000000" pitchFamily="2" charset="-78"/>
          </a:endParaRPr>
        </a:p>
      </dgm:t>
    </dgm:pt>
    <dgm:pt modelId="{A24CA71A-3AF9-49BF-A7AE-D9E3D6DD7B16}" type="parTrans" cxnId="{8DF6F2B1-D856-460E-BE57-7D72F72F11C0}">
      <dgm:prSet/>
      <dgm:spPr/>
      <dgm:t>
        <a:bodyPr/>
        <a:lstStyle/>
        <a:p>
          <a:pPr rtl="1"/>
          <a:endParaRPr lang="ar-BH"/>
        </a:p>
      </dgm:t>
    </dgm:pt>
    <dgm:pt modelId="{FD22C5EC-C315-425F-BEDB-818E080F37BF}" type="sibTrans" cxnId="{8DF6F2B1-D856-460E-BE57-7D72F72F11C0}">
      <dgm:prSet/>
      <dgm:spPr/>
      <dgm:t>
        <a:bodyPr/>
        <a:lstStyle/>
        <a:p>
          <a:pPr rtl="1"/>
          <a:endParaRPr lang="ar-BH"/>
        </a:p>
      </dgm:t>
    </dgm:pt>
    <dgm:pt modelId="{5B205078-D07E-4193-BED3-4D4807F21CF6}" type="pres">
      <dgm:prSet presAssocID="{88B72760-8298-4F0D-8FAE-532B20A4DC8F}" presName="hierChild1" presStyleCnt="0">
        <dgm:presLayoutVars>
          <dgm:orgChart val="1"/>
          <dgm:chPref val="1"/>
          <dgm:dir/>
          <dgm:animOne val="branch"/>
          <dgm:animLvl val="lvl"/>
          <dgm:resizeHandles/>
        </dgm:presLayoutVars>
      </dgm:prSet>
      <dgm:spPr/>
      <dgm:t>
        <a:bodyPr/>
        <a:lstStyle/>
        <a:p>
          <a:pPr rtl="1"/>
          <a:endParaRPr lang="ar-BH"/>
        </a:p>
      </dgm:t>
    </dgm:pt>
    <dgm:pt modelId="{104BE742-28D7-4D1A-ACF5-34FDD401E27E}" type="pres">
      <dgm:prSet presAssocID="{1ACF289B-5948-4784-99E2-369F7051790E}" presName="hierRoot1" presStyleCnt="0">
        <dgm:presLayoutVars>
          <dgm:hierBranch val="init"/>
        </dgm:presLayoutVars>
      </dgm:prSet>
      <dgm:spPr/>
      <dgm:t>
        <a:bodyPr/>
        <a:lstStyle/>
        <a:p>
          <a:endParaRPr lang="en-US"/>
        </a:p>
      </dgm:t>
    </dgm:pt>
    <dgm:pt modelId="{DC547F00-18F3-4A23-9BC5-6AB8FB2F25BA}" type="pres">
      <dgm:prSet presAssocID="{1ACF289B-5948-4784-99E2-369F7051790E}" presName="rootComposite1" presStyleCnt="0"/>
      <dgm:spPr/>
      <dgm:t>
        <a:bodyPr/>
        <a:lstStyle/>
        <a:p>
          <a:endParaRPr lang="en-US"/>
        </a:p>
      </dgm:t>
    </dgm:pt>
    <dgm:pt modelId="{A6DA0A95-4E99-450A-91BF-550F195C15D4}" type="pres">
      <dgm:prSet presAssocID="{1ACF289B-5948-4784-99E2-369F7051790E}" presName="rootText1" presStyleLbl="node0" presStyleIdx="0" presStyleCnt="1" custScaleY="38721">
        <dgm:presLayoutVars>
          <dgm:chPref val="3"/>
        </dgm:presLayoutVars>
      </dgm:prSet>
      <dgm:spPr/>
      <dgm:t>
        <a:bodyPr/>
        <a:lstStyle/>
        <a:p>
          <a:pPr rtl="1"/>
          <a:endParaRPr lang="ar-BH"/>
        </a:p>
      </dgm:t>
    </dgm:pt>
    <dgm:pt modelId="{7F5A4A1F-EFC7-4852-8786-A8BF9E502DE2}" type="pres">
      <dgm:prSet presAssocID="{1ACF289B-5948-4784-99E2-369F7051790E}" presName="rootConnector1" presStyleLbl="node1" presStyleIdx="0" presStyleCnt="0"/>
      <dgm:spPr/>
      <dgm:t>
        <a:bodyPr/>
        <a:lstStyle/>
        <a:p>
          <a:pPr rtl="1"/>
          <a:endParaRPr lang="ar-BH"/>
        </a:p>
      </dgm:t>
    </dgm:pt>
    <dgm:pt modelId="{26C70C15-9790-4DA9-BDA4-A7D34A412024}" type="pres">
      <dgm:prSet presAssocID="{1ACF289B-5948-4784-99E2-369F7051790E}" presName="hierChild2" presStyleCnt="0"/>
      <dgm:spPr/>
      <dgm:t>
        <a:bodyPr/>
        <a:lstStyle/>
        <a:p>
          <a:endParaRPr lang="en-US"/>
        </a:p>
      </dgm:t>
    </dgm:pt>
    <dgm:pt modelId="{BF74FAD2-5AE8-4C6A-B7D6-4862C168E3C0}" type="pres">
      <dgm:prSet presAssocID="{A1BD3EC4-6335-406A-9A2C-9E276A7BD908}" presName="Name37" presStyleLbl="parChTrans1D2" presStyleIdx="0" presStyleCnt="2"/>
      <dgm:spPr/>
      <dgm:t>
        <a:bodyPr/>
        <a:lstStyle/>
        <a:p>
          <a:pPr rtl="1"/>
          <a:endParaRPr lang="ar-BH"/>
        </a:p>
      </dgm:t>
    </dgm:pt>
    <dgm:pt modelId="{E508FC3D-9801-4D24-95E4-91EB64E66348}" type="pres">
      <dgm:prSet presAssocID="{FC145F50-369C-4EAD-9E51-661A5F533691}" presName="hierRoot2" presStyleCnt="0">
        <dgm:presLayoutVars>
          <dgm:hierBranch val="init"/>
        </dgm:presLayoutVars>
      </dgm:prSet>
      <dgm:spPr/>
      <dgm:t>
        <a:bodyPr/>
        <a:lstStyle/>
        <a:p>
          <a:endParaRPr lang="en-US"/>
        </a:p>
      </dgm:t>
    </dgm:pt>
    <dgm:pt modelId="{28756B40-AB95-4508-B2A5-49C99E07F339}" type="pres">
      <dgm:prSet presAssocID="{FC145F50-369C-4EAD-9E51-661A5F533691}" presName="rootComposite" presStyleCnt="0"/>
      <dgm:spPr/>
      <dgm:t>
        <a:bodyPr/>
        <a:lstStyle/>
        <a:p>
          <a:endParaRPr lang="en-US"/>
        </a:p>
      </dgm:t>
    </dgm:pt>
    <dgm:pt modelId="{6CA35AB7-E72A-435A-90DF-68840F754270}" type="pres">
      <dgm:prSet presAssocID="{FC145F50-369C-4EAD-9E51-661A5F533691}" presName="rootText" presStyleLbl="node2" presStyleIdx="0" presStyleCnt="2" custScaleX="103351" custScaleY="123444" custLinFactNeighborX="631" custLinFactNeighborY="-6356">
        <dgm:presLayoutVars>
          <dgm:chPref val="3"/>
        </dgm:presLayoutVars>
      </dgm:prSet>
      <dgm:spPr/>
      <dgm:t>
        <a:bodyPr/>
        <a:lstStyle/>
        <a:p>
          <a:pPr rtl="1"/>
          <a:endParaRPr lang="ar-BH"/>
        </a:p>
      </dgm:t>
    </dgm:pt>
    <dgm:pt modelId="{95F48845-A217-4733-847E-B75793AED56B}" type="pres">
      <dgm:prSet presAssocID="{FC145F50-369C-4EAD-9E51-661A5F533691}" presName="rootConnector" presStyleLbl="node2" presStyleIdx="0" presStyleCnt="2"/>
      <dgm:spPr/>
      <dgm:t>
        <a:bodyPr/>
        <a:lstStyle/>
        <a:p>
          <a:pPr rtl="1"/>
          <a:endParaRPr lang="ar-BH"/>
        </a:p>
      </dgm:t>
    </dgm:pt>
    <dgm:pt modelId="{F5584432-5410-47EF-8793-F34A38D2CD9E}" type="pres">
      <dgm:prSet presAssocID="{FC145F50-369C-4EAD-9E51-661A5F533691}" presName="hierChild4" presStyleCnt="0"/>
      <dgm:spPr/>
      <dgm:t>
        <a:bodyPr/>
        <a:lstStyle/>
        <a:p>
          <a:endParaRPr lang="en-US"/>
        </a:p>
      </dgm:t>
    </dgm:pt>
    <dgm:pt modelId="{58D0A30E-5CAE-4193-A796-06D16DEE128A}" type="pres">
      <dgm:prSet presAssocID="{FC145F50-369C-4EAD-9E51-661A5F533691}" presName="hierChild5" presStyleCnt="0"/>
      <dgm:spPr/>
      <dgm:t>
        <a:bodyPr/>
        <a:lstStyle/>
        <a:p>
          <a:endParaRPr lang="en-US"/>
        </a:p>
      </dgm:t>
    </dgm:pt>
    <dgm:pt modelId="{355B18CA-7CB4-417D-9DCD-3BF2318217B5}" type="pres">
      <dgm:prSet presAssocID="{A24CA71A-3AF9-49BF-A7AE-D9E3D6DD7B16}" presName="Name37" presStyleLbl="parChTrans1D2" presStyleIdx="1" presStyleCnt="2"/>
      <dgm:spPr/>
      <dgm:t>
        <a:bodyPr/>
        <a:lstStyle/>
        <a:p>
          <a:pPr rtl="1"/>
          <a:endParaRPr lang="ar-BH"/>
        </a:p>
      </dgm:t>
    </dgm:pt>
    <dgm:pt modelId="{77130C7B-0289-4E96-B9D8-E18A275D2589}" type="pres">
      <dgm:prSet presAssocID="{0FEC2826-40E1-4A04-B3BF-BDA477D46088}" presName="hierRoot2" presStyleCnt="0">
        <dgm:presLayoutVars>
          <dgm:hierBranch val="init"/>
        </dgm:presLayoutVars>
      </dgm:prSet>
      <dgm:spPr/>
      <dgm:t>
        <a:bodyPr/>
        <a:lstStyle/>
        <a:p>
          <a:endParaRPr lang="en-US"/>
        </a:p>
      </dgm:t>
    </dgm:pt>
    <dgm:pt modelId="{8B5E16DA-86CD-4876-9C6F-B98B01FBBA08}" type="pres">
      <dgm:prSet presAssocID="{0FEC2826-40E1-4A04-B3BF-BDA477D46088}" presName="rootComposite" presStyleCnt="0"/>
      <dgm:spPr/>
      <dgm:t>
        <a:bodyPr/>
        <a:lstStyle/>
        <a:p>
          <a:endParaRPr lang="en-US"/>
        </a:p>
      </dgm:t>
    </dgm:pt>
    <dgm:pt modelId="{24E6B50A-C3EF-4409-8DEB-6E0096C0D249}" type="pres">
      <dgm:prSet presAssocID="{0FEC2826-40E1-4A04-B3BF-BDA477D46088}" presName="rootText" presStyleLbl="node2" presStyleIdx="1" presStyleCnt="2" custScaleY="114720" custLinFactNeighborX="-11681" custLinFactNeighborY="-11281">
        <dgm:presLayoutVars>
          <dgm:chPref val="3"/>
        </dgm:presLayoutVars>
      </dgm:prSet>
      <dgm:spPr/>
      <dgm:t>
        <a:bodyPr/>
        <a:lstStyle/>
        <a:p>
          <a:pPr rtl="1"/>
          <a:endParaRPr lang="ar-BH"/>
        </a:p>
      </dgm:t>
    </dgm:pt>
    <dgm:pt modelId="{86EC625E-2C83-48EF-8B70-46251F12069D}" type="pres">
      <dgm:prSet presAssocID="{0FEC2826-40E1-4A04-B3BF-BDA477D46088}" presName="rootConnector" presStyleLbl="node2" presStyleIdx="1" presStyleCnt="2"/>
      <dgm:spPr/>
      <dgm:t>
        <a:bodyPr/>
        <a:lstStyle/>
        <a:p>
          <a:pPr rtl="1"/>
          <a:endParaRPr lang="ar-BH"/>
        </a:p>
      </dgm:t>
    </dgm:pt>
    <dgm:pt modelId="{5D047940-E3D0-44E6-8010-7800576632B0}" type="pres">
      <dgm:prSet presAssocID="{0FEC2826-40E1-4A04-B3BF-BDA477D46088}" presName="hierChild4" presStyleCnt="0"/>
      <dgm:spPr/>
      <dgm:t>
        <a:bodyPr/>
        <a:lstStyle/>
        <a:p>
          <a:endParaRPr lang="en-US"/>
        </a:p>
      </dgm:t>
    </dgm:pt>
    <dgm:pt modelId="{C4114669-8D5E-4D3E-A57D-A15D4986DCBC}" type="pres">
      <dgm:prSet presAssocID="{0FEC2826-40E1-4A04-B3BF-BDA477D46088}" presName="hierChild5" presStyleCnt="0"/>
      <dgm:spPr/>
      <dgm:t>
        <a:bodyPr/>
        <a:lstStyle/>
        <a:p>
          <a:endParaRPr lang="en-US"/>
        </a:p>
      </dgm:t>
    </dgm:pt>
    <dgm:pt modelId="{790993E9-7E90-4860-AE1D-A9C7714817ED}" type="pres">
      <dgm:prSet presAssocID="{1ACF289B-5948-4784-99E2-369F7051790E}" presName="hierChild3" presStyleCnt="0"/>
      <dgm:spPr/>
      <dgm:t>
        <a:bodyPr/>
        <a:lstStyle/>
        <a:p>
          <a:endParaRPr lang="en-US"/>
        </a:p>
      </dgm:t>
    </dgm:pt>
  </dgm:ptLst>
  <dgm:cxnLst>
    <dgm:cxn modelId="{7D782226-27AD-4D4D-8491-338C388A1E30}" type="presOf" srcId="{0FEC2826-40E1-4A04-B3BF-BDA477D46088}" destId="{86EC625E-2C83-48EF-8B70-46251F12069D}" srcOrd="1" destOrd="0" presId="urn:microsoft.com/office/officeart/2005/8/layout/orgChart1"/>
    <dgm:cxn modelId="{E2B7076E-428D-456A-8310-44DCBFFCB3CE}" type="presOf" srcId="{1ACF289B-5948-4784-99E2-369F7051790E}" destId="{7F5A4A1F-EFC7-4852-8786-A8BF9E502DE2}" srcOrd="1" destOrd="0" presId="urn:microsoft.com/office/officeart/2005/8/layout/orgChart1"/>
    <dgm:cxn modelId="{481DAD19-E374-4D1F-926C-08C559133615}" srcId="{1ACF289B-5948-4784-99E2-369F7051790E}" destId="{FC145F50-369C-4EAD-9E51-661A5F533691}" srcOrd="0" destOrd="0" parTransId="{A1BD3EC4-6335-406A-9A2C-9E276A7BD908}" sibTransId="{44194433-7EB6-4DE5-922E-B93BD0FA18A8}"/>
    <dgm:cxn modelId="{1F419A44-A778-4033-BE78-E90EDC68E3DC}" type="presOf" srcId="{A24CA71A-3AF9-49BF-A7AE-D9E3D6DD7B16}" destId="{355B18CA-7CB4-417D-9DCD-3BF2318217B5}" srcOrd="0" destOrd="0" presId="urn:microsoft.com/office/officeart/2005/8/layout/orgChart1"/>
    <dgm:cxn modelId="{3C8F0FEC-A01A-4E86-B110-C613A210FAEF}" type="presOf" srcId="{88B72760-8298-4F0D-8FAE-532B20A4DC8F}" destId="{5B205078-D07E-4193-BED3-4D4807F21CF6}" srcOrd="0" destOrd="0" presId="urn:microsoft.com/office/officeart/2005/8/layout/orgChart1"/>
    <dgm:cxn modelId="{3C95C43A-1058-4352-800A-4F6EA6CBD557}" type="presOf" srcId="{FC145F50-369C-4EAD-9E51-661A5F533691}" destId="{95F48845-A217-4733-847E-B75793AED56B}" srcOrd="1" destOrd="0" presId="urn:microsoft.com/office/officeart/2005/8/layout/orgChart1"/>
    <dgm:cxn modelId="{E3D71D9B-A963-46DC-8A3D-95EB4771E045}" type="presOf" srcId="{1ACF289B-5948-4784-99E2-369F7051790E}" destId="{A6DA0A95-4E99-450A-91BF-550F195C15D4}" srcOrd="0" destOrd="0" presId="urn:microsoft.com/office/officeart/2005/8/layout/orgChart1"/>
    <dgm:cxn modelId="{A6FF5900-37EB-4B46-B81F-B14DC9578990}" type="presOf" srcId="{0FEC2826-40E1-4A04-B3BF-BDA477D46088}" destId="{24E6B50A-C3EF-4409-8DEB-6E0096C0D249}" srcOrd="0" destOrd="0" presId="urn:microsoft.com/office/officeart/2005/8/layout/orgChart1"/>
    <dgm:cxn modelId="{BA4DCED6-86B5-4CE8-9F4E-05C15B97453A}" srcId="{88B72760-8298-4F0D-8FAE-532B20A4DC8F}" destId="{1ACF289B-5948-4784-99E2-369F7051790E}" srcOrd="0" destOrd="0" parTransId="{BE610573-4251-43ED-937B-F0B5D3D3F0A1}" sibTransId="{A3F8CF54-FFAE-4937-8576-DF056DB54BC9}"/>
    <dgm:cxn modelId="{76F0B4EC-A568-438C-9B69-16109CA97B14}" type="presOf" srcId="{A1BD3EC4-6335-406A-9A2C-9E276A7BD908}" destId="{BF74FAD2-5AE8-4C6A-B7D6-4862C168E3C0}" srcOrd="0" destOrd="0" presId="urn:microsoft.com/office/officeart/2005/8/layout/orgChart1"/>
    <dgm:cxn modelId="{8DF6F2B1-D856-460E-BE57-7D72F72F11C0}" srcId="{1ACF289B-5948-4784-99E2-369F7051790E}" destId="{0FEC2826-40E1-4A04-B3BF-BDA477D46088}" srcOrd="1" destOrd="0" parTransId="{A24CA71A-3AF9-49BF-A7AE-D9E3D6DD7B16}" sibTransId="{FD22C5EC-C315-425F-BEDB-818E080F37BF}"/>
    <dgm:cxn modelId="{6B0D0FE7-56C5-4A7A-9F52-0D09AF23BD1B}" type="presOf" srcId="{FC145F50-369C-4EAD-9E51-661A5F533691}" destId="{6CA35AB7-E72A-435A-90DF-68840F754270}" srcOrd="0" destOrd="0" presId="urn:microsoft.com/office/officeart/2005/8/layout/orgChart1"/>
    <dgm:cxn modelId="{21C66DDA-E08D-4BFA-86FB-AC0692E8A3E5}" type="presParOf" srcId="{5B205078-D07E-4193-BED3-4D4807F21CF6}" destId="{104BE742-28D7-4D1A-ACF5-34FDD401E27E}" srcOrd="0" destOrd="0" presId="urn:microsoft.com/office/officeart/2005/8/layout/orgChart1"/>
    <dgm:cxn modelId="{ABFB64DB-9D29-4DF6-AAFE-28FB5785E55E}" type="presParOf" srcId="{104BE742-28D7-4D1A-ACF5-34FDD401E27E}" destId="{DC547F00-18F3-4A23-9BC5-6AB8FB2F25BA}" srcOrd="0" destOrd="0" presId="urn:microsoft.com/office/officeart/2005/8/layout/orgChart1"/>
    <dgm:cxn modelId="{2D288446-B182-49F0-A84A-EFFDA0698425}" type="presParOf" srcId="{DC547F00-18F3-4A23-9BC5-6AB8FB2F25BA}" destId="{A6DA0A95-4E99-450A-91BF-550F195C15D4}" srcOrd="0" destOrd="0" presId="urn:microsoft.com/office/officeart/2005/8/layout/orgChart1"/>
    <dgm:cxn modelId="{1D1009F0-E8F2-4D48-8604-CA7ACC97859B}" type="presParOf" srcId="{DC547F00-18F3-4A23-9BC5-6AB8FB2F25BA}" destId="{7F5A4A1F-EFC7-4852-8786-A8BF9E502DE2}" srcOrd="1" destOrd="0" presId="urn:microsoft.com/office/officeart/2005/8/layout/orgChart1"/>
    <dgm:cxn modelId="{B32A0A48-CEAB-4606-9764-F3FE10D942A5}" type="presParOf" srcId="{104BE742-28D7-4D1A-ACF5-34FDD401E27E}" destId="{26C70C15-9790-4DA9-BDA4-A7D34A412024}" srcOrd="1" destOrd="0" presId="urn:microsoft.com/office/officeart/2005/8/layout/orgChart1"/>
    <dgm:cxn modelId="{B1CD6FD4-AEA7-4428-8C5D-04F489881E46}" type="presParOf" srcId="{26C70C15-9790-4DA9-BDA4-A7D34A412024}" destId="{BF74FAD2-5AE8-4C6A-B7D6-4862C168E3C0}" srcOrd="0" destOrd="0" presId="urn:microsoft.com/office/officeart/2005/8/layout/orgChart1"/>
    <dgm:cxn modelId="{D7BB8412-1283-4BCF-90C1-397D21236F97}" type="presParOf" srcId="{26C70C15-9790-4DA9-BDA4-A7D34A412024}" destId="{E508FC3D-9801-4D24-95E4-91EB64E66348}" srcOrd="1" destOrd="0" presId="urn:microsoft.com/office/officeart/2005/8/layout/orgChart1"/>
    <dgm:cxn modelId="{6FD4DC43-05C5-4C96-9ED6-B4410DB43791}" type="presParOf" srcId="{E508FC3D-9801-4D24-95E4-91EB64E66348}" destId="{28756B40-AB95-4508-B2A5-49C99E07F339}" srcOrd="0" destOrd="0" presId="urn:microsoft.com/office/officeart/2005/8/layout/orgChart1"/>
    <dgm:cxn modelId="{3EFDF92F-E30A-409A-B5CC-45FFFA266540}" type="presParOf" srcId="{28756B40-AB95-4508-B2A5-49C99E07F339}" destId="{6CA35AB7-E72A-435A-90DF-68840F754270}" srcOrd="0" destOrd="0" presId="urn:microsoft.com/office/officeart/2005/8/layout/orgChart1"/>
    <dgm:cxn modelId="{5FDF0B9E-4183-4788-A22A-FD785C70DA0F}" type="presParOf" srcId="{28756B40-AB95-4508-B2A5-49C99E07F339}" destId="{95F48845-A217-4733-847E-B75793AED56B}" srcOrd="1" destOrd="0" presId="urn:microsoft.com/office/officeart/2005/8/layout/orgChart1"/>
    <dgm:cxn modelId="{4142B393-21AF-41C8-8B15-1A561D0EF668}" type="presParOf" srcId="{E508FC3D-9801-4D24-95E4-91EB64E66348}" destId="{F5584432-5410-47EF-8793-F34A38D2CD9E}" srcOrd="1" destOrd="0" presId="urn:microsoft.com/office/officeart/2005/8/layout/orgChart1"/>
    <dgm:cxn modelId="{B647A37B-B9E0-47E8-A68F-DF02834CB4D6}" type="presParOf" srcId="{E508FC3D-9801-4D24-95E4-91EB64E66348}" destId="{58D0A30E-5CAE-4193-A796-06D16DEE128A}" srcOrd="2" destOrd="0" presId="urn:microsoft.com/office/officeart/2005/8/layout/orgChart1"/>
    <dgm:cxn modelId="{C34BCB89-D5B4-4E0D-934C-6D83F440D8A1}" type="presParOf" srcId="{26C70C15-9790-4DA9-BDA4-A7D34A412024}" destId="{355B18CA-7CB4-417D-9DCD-3BF2318217B5}" srcOrd="2" destOrd="0" presId="urn:microsoft.com/office/officeart/2005/8/layout/orgChart1"/>
    <dgm:cxn modelId="{60340667-D6B0-4823-92F2-674D88E531C3}" type="presParOf" srcId="{26C70C15-9790-4DA9-BDA4-A7D34A412024}" destId="{77130C7B-0289-4E96-B9D8-E18A275D2589}" srcOrd="3" destOrd="0" presId="urn:microsoft.com/office/officeart/2005/8/layout/orgChart1"/>
    <dgm:cxn modelId="{5C35ACB6-3097-4293-8551-2A095D3030E2}" type="presParOf" srcId="{77130C7B-0289-4E96-B9D8-E18A275D2589}" destId="{8B5E16DA-86CD-4876-9C6F-B98B01FBBA08}" srcOrd="0" destOrd="0" presId="urn:microsoft.com/office/officeart/2005/8/layout/orgChart1"/>
    <dgm:cxn modelId="{CE961373-6CB4-43A2-BE3A-6AA3E4477A9E}" type="presParOf" srcId="{8B5E16DA-86CD-4876-9C6F-B98B01FBBA08}" destId="{24E6B50A-C3EF-4409-8DEB-6E0096C0D249}" srcOrd="0" destOrd="0" presId="urn:microsoft.com/office/officeart/2005/8/layout/orgChart1"/>
    <dgm:cxn modelId="{3CC8170D-5869-4B1F-A404-B77E66D32DEE}" type="presParOf" srcId="{8B5E16DA-86CD-4876-9C6F-B98B01FBBA08}" destId="{86EC625E-2C83-48EF-8B70-46251F12069D}" srcOrd="1" destOrd="0" presId="urn:microsoft.com/office/officeart/2005/8/layout/orgChart1"/>
    <dgm:cxn modelId="{967EA354-A2E0-435B-8BAB-227622DA637D}" type="presParOf" srcId="{77130C7B-0289-4E96-B9D8-E18A275D2589}" destId="{5D047940-E3D0-44E6-8010-7800576632B0}" srcOrd="1" destOrd="0" presId="urn:microsoft.com/office/officeart/2005/8/layout/orgChart1"/>
    <dgm:cxn modelId="{6CFB6616-314B-40DE-B629-C12578023294}" type="presParOf" srcId="{77130C7B-0289-4E96-B9D8-E18A275D2589}" destId="{C4114669-8D5E-4D3E-A57D-A15D4986DCBC}" srcOrd="2" destOrd="0" presId="urn:microsoft.com/office/officeart/2005/8/layout/orgChart1"/>
    <dgm:cxn modelId="{786BA9DF-CA2C-4A47-A1B1-D1085D4F0B56}" type="presParOf" srcId="{104BE742-28D7-4D1A-ACF5-34FDD401E27E}" destId="{790993E9-7E90-4860-AE1D-A9C7714817ED}"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40B252-0144-4F0B-A988-C150CF3E60E1}" type="doc">
      <dgm:prSet loTypeId="urn:microsoft.com/office/officeart/2005/8/layout/chevron1" loCatId="process" qsTypeId="urn:microsoft.com/office/officeart/2005/8/quickstyle/simple5" qsCatId="simple" csTypeId="urn:microsoft.com/office/officeart/2005/8/colors/colorful1" csCatId="colorful" phldr="1"/>
      <dgm:spPr/>
    </dgm:pt>
    <dgm:pt modelId="{E0F9A14F-8930-4886-A262-5A1BF1EE4C4D}">
      <dgm:prSet phldrT="[Text]" custT="1"/>
      <dgm:spPr/>
      <dgm:t>
        <a:bodyPr/>
        <a:lstStyle/>
        <a:p>
          <a:pPr rtl="1"/>
          <a:r>
            <a:rPr lang="ar-BH" sz="2100" b="1" dirty="0" smtClean="0"/>
            <a:t>جلالة الملك حمد بن عيسى آل خليفة </a:t>
          </a:r>
          <a:r>
            <a:rPr lang="ar-BH" sz="1800" b="1" dirty="0" smtClean="0"/>
            <a:t>(1999  – الآن)</a:t>
          </a:r>
          <a:endParaRPr lang="ar-BH" sz="1800" b="1" dirty="0"/>
        </a:p>
      </dgm:t>
    </dgm:pt>
    <dgm:pt modelId="{FFAEA3AC-43C0-416A-97D0-5BC53E0725E5}" type="parTrans" cxnId="{F4B2F038-166E-4753-8AE5-C01531EC12DA}">
      <dgm:prSet/>
      <dgm:spPr/>
      <dgm:t>
        <a:bodyPr/>
        <a:lstStyle/>
        <a:p>
          <a:pPr rtl="1"/>
          <a:endParaRPr lang="ar-BH"/>
        </a:p>
      </dgm:t>
    </dgm:pt>
    <dgm:pt modelId="{195D368C-8510-450F-AE1E-0B8A206C9A4C}" type="sibTrans" cxnId="{F4B2F038-166E-4753-8AE5-C01531EC12DA}">
      <dgm:prSet/>
      <dgm:spPr/>
      <dgm:t>
        <a:bodyPr/>
        <a:lstStyle/>
        <a:p>
          <a:pPr rtl="1"/>
          <a:endParaRPr lang="ar-BH"/>
        </a:p>
      </dgm:t>
    </dgm:pt>
    <dgm:pt modelId="{07AA3AC2-8106-4767-96F2-721CEA4BF250}">
      <dgm:prSet phldrT="[Text]" custT="1"/>
      <dgm:spPr>
        <a:solidFill>
          <a:srgbClr val="70AD47"/>
        </a:solidFill>
      </dgm:spPr>
      <dgm:t>
        <a:bodyPr/>
        <a:lstStyle/>
        <a:p>
          <a:pPr rtl="1"/>
          <a:r>
            <a:rPr lang="ar-BH" sz="2100" b="1" dirty="0" smtClean="0"/>
            <a:t>الشيخ سلمان بن حمد آل خليفة </a:t>
          </a:r>
          <a:r>
            <a:rPr lang="ar-BH" sz="1800" b="1" dirty="0" smtClean="0"/>
            <a:t>(1942 – 1961</a:t>
          </a:r>
          <a:r>
            <a:rPr lang="ar-SA" sz="1800" b="1" dirty="0" smtClean="0"/>
            <a:t>م</a:t>
          </a:r>
          <a:r>
            <a:rPr lang="ar-BH" sz="1800" b="1" dirty="0" smtClean="0"/>
            <a:t>)</a:t>
          </a:r>
          <a:endParaRPr lang="ar-BH" sz="1800" b="1" dirty="0"/>
        </a:p>
      </dgm:t>
    </dgm:pt>
    <dgm:pt modelId="{62637BEA-1492-4D22-A17A-5AC2FB87E59B}" type="parTrans" cxnId="{B5C40B1C-23E5-4D93-9D7D-7C4FD4ED8E35}">
      <dgm:prSet/>
      <dgm:spPr/>
      <dgm:t>
        <a:bodyPr/>
        <a:lstStyle/>
        <a:p>
          <a:pPr rtl="1"/>
          <a:endParaRPr lang="ar-BH"/>
        </a:p>
      </dgm:t>
    </dgm:pt>
    <dgm:pt modelId="{D7F4CED8-5B08-493E-88AA-7262EED3E5A5}" type="sibTrans" cxnId="{B5C40B1C-23E5-4D93-9D7D-7C4FD4ED8E35}">
      <dgm:prSet/>
      <dgm:spPr/>
      <dgm:t>
        <a:bodyPr/>
        <a:lstStyle/>
        <a:p>
          <a:pPr rtl="1"/>
          <a:endParaRPr lang="ar-BH"/>
        </a:p>
      </dgm:t>
    </dgm:pt>
    <dgm:pt modelId="{2D189D34-1402-43A8-A6B3-6E8DAE5E5FBB}">
      <dgm:prSet phldrT="[Text]" custT="1"/>
      <dgm:spPr/>
      <dgm:t>
        <a:bodyPr/>
        <a:lstStyle/>
        <a:p>
          <a:pPr rtl="1"/>
          <a:r>
            <a:rPr lang="ar-BH" sz="2100" b="1" dirty="0" smtClean="0"/>
            <a:t>الشيخ حمد بن عيسى آل خليفة </a:t>
          </a:r>
          <a:r>
            <a:rPr lang="ar-BH" sz="1800" b="1" dirty="0" smtClean="0"/>
            <a:t>(1932 – 1942</a:t>
          </a:r>
          <a:r>
            <a:rPr lang="ar-SA" sz="1800" b="1" dirty="0" smtClean="0"/>
            <a:t>م</a:t>
          </a:r>
          <a:r>
            <a:rPr lang="ar-BH" sz="1800" b="1" dirty="0" smtClean="0"/>
            <a:t>)</a:t>
          </a:r>
          <a:endParaRPr lang="ar-BH" sz="1800" b="1" dirty="0"/>
        </a:p>
      </dgm:t>
    </dgm:pt>
    <dgm:pt modelId="{A19AD63C-CF42-45D0-8F16-262B376D52D7}" type="parTrans" cxnId="{BD0F8EA3-9BC7-4CC0-B03D-DD3AFDD6106C}">
      <dgm:prSet/>
      <dgm:spPr/>
      <dgm:t>
        <a:bodyPr/>
        <a:lstStyle/>
        <a:p>
          <a:pPr rtl="1"/>
          <a:endParaRPr lang="ar-BH"/>
        </a:p>
      </dgm:t>
    </dgm:pt>
    <dgm:pt modelId="{5BFFA09F-1ADC-4113-961E-5B8634FD68C9}" type="sibTrans" cxnId="{BD0F8EA3-9BC7-4CC0-B03D-DD3AFDD6106C}">
      <dgm:prSet/>
      <dgm:spPr/>
      <dgm:t>
        <a:bodyPr/>
        <a:lstStyle/>
        <a:p>
          <a:pPr rtl="1"/>
          <a:endParaRPr lang="ar-BH"/>
        </a:p>
      </dgm:t>
    </dgm:pt>
    <dgm:pt modelId="{66CA5392-1E08-495B-8FB2-64B07A1F1C0D}">
      <dgm:prSet custT="1"/>
      <dgm:spPr>
        <a:solidFill>
          <a:srgbClr val="C00000"/>
        </a:solidFill>
      </dgm:spPr>
      <dgm:t>
        <a:bodyPr/>
        <a:lstStyle/>
        <a:p>
          <a:pPr rtl="1"/>
          <a:r>
            <a:rPr lang="ar-BH" sz="2100" b="1" dirty="0" smtClean="0"/>
            <a:t>الشيخ عيسى بن سلمان آل خليفة </a:t>
          </a:r>
          <a:r>
            <a:rPr lang="ar-BH" sz="1800" b="1" dirty="0" smtClean="0"/>
            <a:t>(1961  – 1999</a:t>
          </a:r>
          <a:r>
            <a:rPr lang="ar-SA" sz="1800" b="1" dirty="0" smtClean="0"/>
            <a:t>م</a:t>
          </a:r>
          <a:r>
            <a:rPr lang="ar-BH" sz="1800" b="1" dirty="0" smtClean="0"/>
            <a:t>)</a:t>
          </a:r>
          <a:endParaRPr lang="ar-BH" sz="1800" b="1" dirty="0"/>
        </a:p>
      </dgm:t>
    </dgm:pt>
    <dgm:pt modelId="{007E016B-DB51-4947-8321-AF34F3DF1E21}" type="parTrans" cxnId="{ABD3FFAC-20D7-4560-AC27-65DBF8C0340A}">
      <dgm:prSet/>
      <dgm:spPr/>
      <dgm:t>
        <a:bodyPr/>
        <a:lstStyle/>
        <a:p>
          <a:pPr rtl="1"/>
          <a:endParaRPr lang="ar-BH"/>
        </a:p>
      </dgm:t>
    </dgm:pt>
    <dgm:pt modelId="{F41CEBD6-186D-479E-BD84-CD4938B4AA8C}" type="sibTrans" cxnId="{ABD3FFAC-20D7-4560-AC27-65DBF8C0340A}">
      <dgm:prSet/>
      <dgm:spPr/>
      <dgm:t>
        <a:bodyPr/>
        <a:lstStyle/>
        <a:p>
          <a:pPr rtl="1"/>
          <a:endParaRPr lang="ar-BH"/>
        </a:p>
      </dgm:t>
    </dgm:pt>
    <dgm:pt modelId="{3C5A6915-CB4D-4A31-AE7F-B7EA157F32A3}" type="pres">
      <dgm:prSet presAssocID="{4240B252-0144-4F0B-A988-C150CF3E60E1}" presName="Name0" presStyleCnt="0">
        <dgm:presLayoutVars>
          <dgm:dir/>
          <dgm:animLvl val="lvl"/>
          <dgm:resizeHandles val="exact"/>
        </dgm:presLayoutVars>
      </dgm:prSet>
      <dgm:spPr/>
    </dgm:pt>
    <dgm:pt modelId="{D1BB9AED-5471-4765-ABD5-6983F183779D}" type="pres">
      <dgm:prSet presAssocID="{E0F9A14F-8930-4886-A262-5A1BF1EE4C4D}" presName="parTxOnly" presStyleLbl="node1" presStyleIdx="0" presStyleCnt="4" custAng="10800000" custFlipVert="1" custScaleY="101173">
        <dgm:presLayoutVars>
          <dgm:chMax val="0"/>
          <dgm:chPref val="0"/>
          <dgm:bulletEnabled val="1"/>
        </dgm:presLayoutVars>
      </dgm:prSet>
      <dgm:spPr/>
      <dgm:t>
        <a:bodyPr/>
        <a:lstStyle/>
        <a:p>
          <a:pPr rtl="1"/>
          <a:endParaRPr lang="ar-BH"/>
        </a:p>
      </dgm:t>
    </dgm:pt>
    <dgm:pt modelId="{5E76745D-7CD9-4CDE-A42B-B13BA1019467}" type="pres">
      <dgm:prSet presAssocID="{195D368C-8510-450F-AE1E-0B8A206C9A4C}" presName="parTxOnlySpace" presStyleCnt="0"/>
      <dgm:spPr/>
    </dgm:pt>
    <dgm:pt modelId="{F96AE334-BDD8-4AA6-8F06-7FEA176CDE2D}" type="pres">
      <dgm:prSet presAssocID="{66CA5392-1E08-495B-8FB2-64B07A1F1C0D}" presName="parTxOnly" presStyleLbl="node1" presStyleIdx="1" presStyleCnt="4" custAng="10800000" custFlipVert="1" custScaleY="101173">
        <dgm:presLayoutVars>
          <dgm:chMax val="0"/>
          <dgm:chPref val="0"/>
          <dgm:bulletEnabled val="1"/>
        </dgm:presLayoutVars>
      </dgm:prSet>
      <dgm:spPr/>
      <dgm:t>
        <a:bodyPr/>
        <a:lstStyle/>
        <a:p>
          <a:pPr rtl="1"/>
          <a:endParaRPr lang="ar-BH"/>
        </a:p>
      </dgm:t>
    </dgm:pt>
    <dgm:pt modelId="{68B7CB4C-5CD9-44BB-8744-6CE585956B99}" type="pres">
      <dgm:prSet presAssocID="{F41CEBD6-186D-479E-BD84-CD4938B4AA8C}" presName="parTxOnlySpace" presStyleCnt="0"/>
      <dgm:spPr/>
    </dgm:pt>
    <dgm:pt modelId="{2E026765-6008-4855-8B38-F8C094668517}" type="pres">
      <dgm:prSet presAssocID="{07AA3AC2-8106-4767-96F2-721CEA4BF250}" presName="parTxOnly" presStyleLbl="node1" presStyleIdx="2" presStyleCnt="4" custAng="10800000" custFlipVert="1" custScaleY="101173">
        <dgm:presLayoutVars>
          <dgm:chMax val="0"/>
          <dgm:chPref val="0"/>
          <dgm:bulletEnabled val="1"/>
        </dgm:presLayoutVars>
      </dgm:prSet>
      <dgm:spPr/>
      <dgm:t>
        <a:bodyPr/>
        <a:lstStyle/>
        <a:p>
          <a:pPr rtl="1"/>
          <a:endParaRPr lang="ar-BH"/>
        </a:p>
      </dgm:t>
    </dgm:pt>
    <dgm:pt modelId="{09102D10-2B43-4BC7-A289-B779C23A212D}" type="pres">
      <dgm:prSet presAssocID="{D7F4CED8-5B08-493E-88AA-7262EED3E5A5}" presName="parTxOnlySpace" presStyleCnt="0"/>
      <dgm:spPr/>
    </dgm:pt>
    <dgm:pt modelId="{990EBE59-42FB-4EEC-800A-093903850F79}" type="pres">
      <dgm:prSet presAssocID="{2D189D34-1402-43A8-A6B3-6E8DAE5E5FBB}" presName="parTxOnly" presStyleLbl="node1" presStyleIdx="3" presStyleCnt="4" custAng="10800000" custFlipVert="1" custScaleY="101173">
        <dgm:presLayoutVars>
          <dgm:chMax val="0"/>
          <dgm:chPref val="0"/>
          <dgm:bulletEnabled val="1"/>
        </dgm:presLayoutVars>
      </dgm:prSet>
      <dgm:spPr/>
      <dgm:t>
        <a:bodyPr/>
        <a:lstStyle/>
        <a:p>
          <a:pPr rtl="1"/>
          <a:endParaRPr lang="ar-BH"/>
        </a:p>
      </dgm:t>
    </dgm:pt>
  </dgm:ptLst>
  <dgm:cxnLst>
    <dgm:cxn modelId="{79C0E1EA-B98E-4102-9DE6-AC67634F91C7}" type="presOf" srcId="{4240B252-0144-4F0B-A988-C150CF3E60E1}" destId="{3C5A6915-CB4D-4A31-AE7F-B7EA157F32A3}" srcOrd="0" destOrd="0" presId="urn:microsoft.com/office/officeart/2005/8/layout/chevron1"/>
    <dgm:cxn modelId="{F4B2F038-166E-4753-8AE5-C01531EC12DA}" srcId="{4240B252-0144-4F0B-A988-C150CF3E60E1}" destId="{E0F9A14F-8930-4886-A262-5A1BF1EE4C4D}" srcOrd="0" destOrd="0" parTransId="{FFAEA3AC-43C0-416A-97D0-5BC53E0725E5}" sibTransId="{195D368C-8510-450F-AE1E-0B8A206C9A4C}"/>
    <dgm:cxn modelId="{BD0F8EA3-9BC7-4CC0-B03D-DD3AFDD6106C}" srcId="{4240B252-0144-4F0B-A988-C150CF3E60E1}" destId="{2D189D34-1402-43A8-A6B3-6E8DAE5E5FBB}" srcOrd="3" destOrd="0" parTransId="{A19AD63C-CF42-45D0-8F16-262B376D52D7}" sibTransId="{5BFFA09F-1ADC-4113-961E-5B8634FD68C9}"/>
    <dgm:cxn modelId="{FB792CDF-9773-4439-969A-A6DEB5E98708}" type="presOf" srcId="{66CA5392-1E08-495B-8FB2-64B07A1F1C0D}" destId="{F96AE334-BDD8-4AA6-8F06-7FEA176CDE2D}" srcOrd="0" destOrd="0" presId="urn:microsoft.com/office/officeart/2005/8/layout/chevron1"/>
    <dgm:cxn modelId="{9E634A56-F0F4-4C5D-B489-E44C7A5AA871}" type="presOf" srcId="{E0F9A14F-8930-4886-A262-5A1BF1EE4C4D}" destId="{D1BB9AED-5471-4765-ABD5-6983F183779D}" srcOrd="0" destOrd="0" presId="urn:microsoft.com/office/officeart/2005/8/layout/chevron1"/>
    <dgm:cxn modelId="{4A6A1241-982A-40F2-A58D-9071F96A7887}" type="presOf" srcId="{07AA3AC2-8106-4767-96F2-721CEA4BF250}" destId="{2E026765-6008-4855-8B38-F8C094668517}" srcOrd="0" destOrd="0" presId="urn:microsoft.com/office/officeart/2005/8/layout/chevron1"/>
    <dgm:cxn modelId="{ABD3FFAC-20D7-4560-AC27-65DBF8C0340A}" srcId="{4240B252-0144-4F0B-A988-C150CF3E60E1}" destId="{66CA5392-1E08-495B-8FB2-64B07A1F1C0D}" srcOrd="1" destOrd="0" parTransId="{007E016B-DB51-4947-8321-AF34F3DF1E21}" sibTransId="{F41CEBD6-186D-479E-BD84-CD4938B4AA8C}"/>
    <dgm:cxn modelId="{DCD2C3C1-B8EA-46CC-AFE9-27E470D080D8}" type="presOf" srcId="{2D189D34-1402-43A8-A6B3-6E8DAE5E5FBB}" destId="{990EBE59-42FB-4EEC-800A-093903850F79}" srcOrd="0" destOrd="0" presId="urn:microsoft.com/office/officeart/2005/8/layout/chevron1"/>
    <dgm:cxn modelId="{B5C40B1C-23E5-4D93-9D7D-7C4FD4ED8E35}" srcId="{4240B252-0144-4F0B-A988-C150CF3E60E1}" destId="{07AA3AC2-8106-4767-96F2-721CEA4BF250}" srcOrd="2" destOrd="0" parTransId="{62637BEA-1492-4D22-A17A-5AC2FB87E59B}" sibTransId="{D7F4CED8-5B08-493E-88AA-7262EED3E5A5}"/>
    <dgm:cxn modelId="{0D865826-980C-4E34-B5B8-DFFF8409E34D}" type="presParOf" srcId="{3C5A6915-CB4D-4A31-AE7F-B7EA157F32A3}" destId="{D1BB9AED-5471-4765-ABD5-6983F183779D}" srcOrd="0" destOrd="0" presId="urn:microsoft.com/office/officeart/2005/8/layout/chevron1"/>
    <dgm:cxn modelId="{0C1C7898-156F-44AB-94F6-BAF26D243903}" type="presParOf" srcId="{3C5A6915-CB4D-4A31-AE7F-B7EA157F32A3}" destId="{5E76745D-7CD9-4CDE-A42B-B13BA1019467}" srcOrd="1" destOrd="0" presId="urn:microsoft.com/office/officeart/2005/8/layout/chevron1"/>
    <dgm:cxn modelId="{4D010E1C-8BF3-4052-A5FF-AA61849AEDD6}" type="presParOf" srcId="{3C5A6915-CB4D-4A31-AE7F-B7EA157F32A3}" destId="{F96AE334-BDD8-4AA6-8F06-7FEA176CDE2D}" srcOrd="2" destOrd="0" presId="urn:microsoft.com/office/officeart/2005/8/layout/chevron1"/>
    <dgm:cxn modelId="{35ECFDA8-2E08-42D3-88A0-E7BA3E3A9501}" type="presParOf" srcId="{3C5A6915-CB4D-4A31-AE7F-B7EA157F32A3}" destId="{68B7CB4C-5CD9-44BB-8744-6CE585956B99}" srcOrd="3" destOrd="0" presId="urn:microsoft.com/office/officeart/2005/8/layout/chevron1"/>
    <dgm:cxn modelId="{10092539-65BF-44F7-B57C-75AAD9215F25}" type="presParOf" srcId="{3C5A6915-CB4D-4A31-AE7F-B7EA157F32A3}" destId="{2E026765-6008-4855-8B38-F8C094668517}" srcOrd="4" destOrd="0" presId="urn:microsoft.com/office/officeart/2005/8/layout/chevron1"/>
    <dgm:cxn modelId="{3C118B1F-6BDC-4390-B5DE-4A6513B333CA}" type="presParOf" srcId="{3C5A6915-CB4D-4A31-AE7F-B7EA157F32A3}" destId="{09102D10-2B43-4BC7-A289-B779C23A212D}" srcOrd="5" destOrd="0" presId="urn:microsoft.com/office/officeart/2005/8/layout/chevron1"/>
    <dgm:cxn modelId="{08E859D4-88AA-41BF-A775-628155AC87FD}" type="presParOf" srcId="{3C5A6915-CB4D-4A31-AE7F-B7EA157F32A3}" destId="{990EBE59-42FB-4EEC-800A-093903850F79}"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BB54EE-DF0D-4FA1-B48F-C292469C25C4}" type="datetimeFigureOut">
              <a:rPr lang="en-US" smtClean="0"/>
              <a:t>2/24/2022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BB54EE-DF0D-4FA1-B48F-C292469C25C4}" type="datetimeFigureOut">
              <a:rPr lang="en-US" smtClean="0"/>
              <a:t>2/24/2022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BB54EE-DF0D-4FA1-B48F-C292469C25C4}" type="datetimeFigureOut">
              <a:rPr lang="en-US" smtClean="0"/>
              <a:t>2/24/2022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2/24/2022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2/24/2022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2/24/2022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2/24/2022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مستطيل 6"/>
          <p:cNvSpPr/>
          <p:nvPr/>
        </p:nvSpPr>
        <p:spPr>
          <a:xfrm>
            <a:off x="119733" y="1704772"/>
            <a:ext cx="11886431" cy="4417831"/>
          </a:xfrm>
          <a:prstGeom prst="rect">
            <a:avLst/>
          </a:prstGeom>
          <a:solidFill>
            <a:schemeClr val="accent4">
              <a:lumMod val="20000"/>
              <a:lumOff val="80000"/>
            </a:schemeClr>
          </a:solidFill>
          <a:ln w="952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a:ln>
                <a:noFill/>
              </a:ln>
              <a:solidFill>
                <a:srgbClr val="E7E6E6">
                  <a:lumMod val="10000"/>
                </a:srgbClr>
              </a:solidFill>
              <a:effectLst/>
              <a:uLnTx/>
              <a:uFillTx/>
              <a:latin typeface="Calibri"/>
              <a:ea typeface="+mn-ea"/>
              <a:cs typeface="+mn-cs"/>
            </a:endParaRPr>
          </a:p>
        </p:txBody>
      </p:sp>
      <p:sp>
        <p:nvSpPr>
          <p:cNvPr id="14" name="مستطيل 10"/>
          <p:cNvSpPr/>
          <p:nvPr/>
        </p:nvSpPr>
        <p:spPr>
          <a:xfrm>
            <a:off x="3999123" y="1846872"/>
            <a:ext cx="7849524" cy="1316502"/>
          </a:xfrm>
          <a:prstGeom prst="rect">
            <a:avLst/>
          </a:prstGeom>
          <a:solidFill>
            <a:schemeClr val="bg2"/>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rtl="1"/>
            <a:r>
              <a:rPr lang="ar-BH" sz="4400" b="1" dirty="0" smtClean="0">
                <a:solidFill>
                  <a:prstClr val="black"/>
                </a:solidFill>
                <a:ea typeface="Calibri" panose="020F0502020204030204" pitchFamily="34" charset="0"/>
                <a:cs typeface="Sakkal Majalla" panose="02000000000000000000" pitchFamily="2" charset="-78"/>
              </a:rPr>
              <a:t>تاريخ البحرين الحديث والمعاصر</a:t>
            </a:r>
            <a:endParaRPr lang="en-US" sz="4400" b="1" dirty="0">
              <a:solidFill>
                <a:prstClr val="black"/>
              </a:solidFill>
              <a:ea typeface="Calibri" panose="020F0502020204030204" pitchFamily="34" charset="0"/>
              <a:cs typeface="Sakkal Majalla" panose="02000000000000000000" pitchFamily="2" charset="-78"/>
            </a:endParaRPr>
          </a:p>
        </p:txBody>
      </p:sp>
      <p:sp>
        <p:nvSpPr>
          <p:cNvPr id="17" name="مستطيل 16"/>
          <p:cNvSpPr/>
          <p:nvPr/>
        </p:nvSpPr>
        <p:spPr>
          <a:xfrm>
            <a:off x="3999123" y="3273503"/>
            <a:ext cx="7849524" cy="2766812"/>
          </a:xfrm>
          <a:prstGeom prst="rect">
            <a:avLst/>
          </a:prstGeom>
          <a:solidFill>
            <a:schemeClr val="bg2"/>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400" b="1" dirty="0" smtClean="0">
                <a:solidFill>
                  <a:prstClr val="black"/>
                </a:solidFill>
                <a:ea typeface="Calibri" panose="020F0502020204030204" pitchFamily="34" charset="0"/>
                <a:cs typeface="Sakkal Majalla" panose="02000000000000000000" pitchFamily="2" charset="-78"/>
              </a:rPr>
              <a:t>الوحدة الأولى</a:t>
            </a:r>
            <a:endParaRPr lang="ar-SA" sz="4400" b="1" dirty="0">
              <a:solidFill>
                <a:prstClr val="black"/>
              </a:solidFill>
              <a:ea typeface="Calibri" panose="020F0502020204030204" pitchFamily="34" charset="0"/>
              <a:cs typeface="Sakkal Majalla" panose="02000000000000000000" pitchFamily="2" charset="-78"/>
            </a:endParaRPr>
          </a:p>
          <a:p>
            <a:pPr algn="r" rtl="1"/>
            <a:r>
              <a:rPr lang="ar-BH" sz="4400" b="1" dirty="0" smtClean="0">
                <a:solidFill>
                  <a:prstClr val="black"/>
                </a:solidFill>
                <a:ea typeface="Calibri" panose="020F0502020204030204" pitchFamily="34" charset="0"/>
                <a:cs typeface="Sakkal Majalla" panose="02000000000000000000" pitchFamily="2" charset="-78"/>
              </a:rPr>
              <a:t>الدّرس الثاني</a:t>
            </a:r>
            <a:r>
              <a:rPr lang="ar-SA" sz="4400" b="1" dirty="0" smtClean="0">
                <a:solidFill>
                  <a:prstClr val="black"/>
                </a:solidFill>
                <a:ea typeface="Calibri" panose="020F0502020204030204" pitchFamily="34" charset="0"/>
                <a:cs typeface="Sakkal Majalla" panose="02000000000000000000" pitchFamily="2" charset="-78"/>
              </a:rPr>
              <a:t>:</a:t>
            </a:r>
            <a:endParaRPr lang="ar-SA" sz="4400" b="1" dirty="0">
              <a:solidFill>
                <a:prstClr val="black"/>
              </a:solidFill>
              <a:ea typeface="Calibri" panose="020F0502020204030204" pitchFamily="34" charset="0"/>
              <a:cs typeface="Sakkal Majalla" panose="02000000000000000000" pitchFamily="2" charset="-78"/>
            </a:endParaRPr>
          </a:p>
          <a:p>
            <a:pPr algn="r" rtl="1"/>
            <a:endParaRPr lang="ar-SA" sz="1000" b="1" dirty="0">
              <a:solidFill>
                <a:prstClr val="black"/>
              </a:solidFill>
              <a:ea typeface="Calibri" panose="020F0502020204030204" pitchFamily="34" charset="0"/>
              <a:cs typeface="Sakkal Majalla" panose="02000000000000000000" pitchFamily="2" charset="-78"/>
            </a:endParaRPr>
          </a:p>
          <a:p>
            <a:pPr algn="r" rtl="1"/>
            <a:r>
              <a:rPr lang="ar-BH" sz="4400" b="1" dirty="0" smtClean="0">
                <a:solidFill>
                  <a:srgbClr val="FF0000"/>
                </a:solidFill>
                <a:ea typeface="Calibri" panose="020F0502020204030204" pitchFamily="34" charset="0"/>
                <a:cs typeface="Sakkal Majalla" panose="02000000000000000000" pitchFamily="2" charset="-78"/>
              </a:rPr>
              <a:t>البحرين من الفتح الخليفي حتى العام 1970م</a:t>
            </a:r>
            <a:endParaRPr lang="en-US" sz="4400" b="1" dirty="0">
              <a:solidFill>
                <a:srgbClr val="FF0000"/>
              </a:solidFill>
              <a:ea typeface="Calibri" panose="020F0502020204030204" pitchFamily="34" charset="0"/>
              <a:cs typeface="Sakkal Majalla" panose="02000000000000000000" pitchFamily="2" charset="-78"/>
            </a:endParaRPr>
          </a:p>
        </p:txBody>
      </p:sp>
      <p:sp>
        <p:nvSpPr>
          <p:cNvPr id="18" name="مستطيل 2"/>
          <p:cNvSpPr/>
          <p:nvPr/>
        </p:nvSpPr>
        <p:spPr>
          <a:xfrm>
            <a:off x="4425227" y="3396809"/>
            <a:ext cx="4293770" cy="598612"/>
          </a:xfrm>
          <a:prstGeom prst="rect">
            <a:avLst/>
          </a:prstGeom>
          <a:solidFill>
            <a:schemeClr val="accent4">
              <a:lumMod val="40000"/>
              <a:lumOff val="6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smtClean="0">
                <a:solidFill>
                  <a:schemeClr val="tx1"/>
                </a:solidFill>
                <a:ea typeface="Calibri" panose="020F0502020204030204" pitchFamily="34" charset="0"/>
                <a:cs typeface="Sakkal Majalla" panose="02000000000000000000" pitchFamily="2" charset="-78"/>
              </a:rPr>
              <a:t>المستوى الثاني/الثالث الثانوي</a:t>
            </a:r>
            <a:endParaRPr lang="en-US" sz="3600" b="1" dirty="0">
              <a:solidFill>
                <a:schemeClr val="tx1"/>
              </a:solidFill>
              <a:ea typeface="Calibri" panose="020F0502020204030204" pitchFamily="34" charset="0"/>
              <a:cs typeface="Sakkal Majalla" panose="02000000000000000000" pitchFamily="2" charset="-78"/>
            </a:endParaRPr>
          </a:p>
        </p:txBody>
      </p:sp>
      <p:sp>
        <p:nvSpPr>
          <p:cNvPr id="19" name="مستطيل 2"/>
          <p:cNvSpPr/>
          <p:nvPr/>
        </p:nvSpPr>
        <p:spPr>
          <a:xfrm>
            <a:off x="4205279" y="2181907"/>
            <a:ext cx="2324310" cy="598612"/>
          </a:xfrm>
          <a:prstGeom prst="rect">
            <a:avLst/>
          </a:prstGeom>
          <a:solidFill>
            <a:schemeClr val="accent4">
              <a:lumMod val="40000"/>
              <a:lumOff val="6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400" b="1" dirty="0" smtClean="0">
                <a:solidFill>
                  <a:schemeClr val="tx1"/>
                </a:solidFill>
                <a:ea typeface="Calibri" panose="020F0502020204030204" pitchFamily="34" charset="0"/>
                <a:cs typeface="Sakkal Majalla" panose="02000000000000000000" pitchFamily="2" charset="-78"/>
              </a:rPr>
              <a:t>أجا203-وطن803/815</a:t>
            </a:r>
            <a:endParaRPr lang="en-US" sz="2400" b="1" dirty="0">
              <a:solidFill>
                <a:schemeClr val="tx1"/>
              </a:solidFill>
              <a:ea typeface="Calibri" panose="020F0502020204030204" pitchFamily="34" charset="0"/>
              <a:cs typeface="Sakkal Majalla" panose="02000000000000000000" pitchFamily="2" charset="-78"/>
            </a:endParaRPr>
          </a:p>
        </p:txBody>
      </p:sp>
      <p:pic>
        <p:nvPicPr>
          <p:cNvPr id="5" name="Picture 4"/>
          <p:cNvPicPr>
            <a:picLocks noChangeAspect="1"/>
          </p:cNvPicPr>
          <p:nvPr/>
        </p:nvPicPr>
        <p:blipFill>
          <a:blip r:embed="rId3"/>
          <a:stretch>
            <a:fillRect/>
          </a:stretch>
        </p:blipFill>
        <p:spPr>
          <a:xfrm>
            <a:off x="517794" y="2154435"/>
            <a:ext cx="3289424" cy="3519252"/>
          </a:xfrm>
          <a:prstGeom prst="rect">
            <a:avLst/>
          </a:prstGeom>
        </p:spPr>
      </p:pic>
      <p:sp>
        <p:nvSpPr>
          <p:cNvPr id="12" name="Rectangle 11"/>
          <p:cNvSpPr>
            <a:spLocks/>
          </p:cNvSpPr>
          <p:nvPr/>
        </p:nvSpPr>
        <p:spPr>
          <a:xfrm>
            <a:off x="8586689" y="631453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554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circle(in)">
                                      <p:cBhvr>
                                        <p:cTn id="17" dur="20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circle(in)">
                                      <p:cBhvr>
                                        <p:cTn id="22"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8"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grpSp>
        <p:nvGrpSpPr>
          <p:cNvPr id="12" name="Group 11"/>
          <p:cNvGrpSpPr/>
          <p:nvPr/>
        </p:nvGrpSpPr>
        <p:grpSpPr>
          <a:xfrm>
            <a:off x="1024570" y="2048238"/>
            <a:ext cx="10129098" cy="747108"/>
            <a:chOff x="1024570" y="2048238"/>
            <a:chExt cx="10129098" cy="747108"/>
          </a:xfrm>
        </p:grpSpPr>
        <p:grpSp>
          <p:nvGrpSpPr>
            <p:cNvPr id="10" name="مجموعة 10"/>
            <p:cNvGrpSpPr/>
            <p:nvPr/>
          </p:nvGrpSpPr>
          <p:grpSpPr>
            <a:xfrm>
              <a:off x="1024570" y="2048238"/>
              <a:ext cx="10129098" cy="747108"/>
              <a:chOff x="115910" y="1256651"/>
              <a:chExt cx="8369351" cy="825157"/>
            </a:xfrm>
            <a:solidFill>
              <a:schemeClr val="tx2">
                <a:lumMod val="20000"/>
                <a:lumOff val="80000"/>
              </a:schemeClr>
            </a:solidFill>
            <a:scene3d>
              <a:camera prst="orthographicFront">
                <a:rot lat="0" lon="0" rev="0"/>
              </a:camera>
              <a:lightRig rig="balanced" dir="t">
                <a:rot lat="0" lon="0" rev="8700000"/>
              </a:lightRig>
            </a:scene3d>
          </p:grpSpPr>
          <p:sp>
            <p:nvSpPr>
              <p:cNvPr id="14" name="Rounded Rectangle 13"/>
              <p:cNvSpPr/>
              <p:nvPr/>
            </p:nvSpPr>
            <p:spPr bwMode="auto">
              <a:xfrm>
                <a:off x="11591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5"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ar-SA"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1</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2" name="Rectangle 1"/>
            <p:cNvSpPr/>
            <p:nvPr/>
          </p:nvSpPr>
          <p:spPr>
            <a:xfrm>
              <a:off x="2420320" y="2201527"/>
              <a:ext cx="7487638" cy="461665"/>
            </a:xfrm>
            <a:prstGeom prst="rect">
              <a:avLst/>
            </a:prstGeom>
          </p:spPr>
          <p:txBody>
            <a:bodyPr wrap="square">
              <a:spAutoFit/>
            </a:bodyPr>
            <a:lstStyle/>
            <a:p>
              <a:pPr algn="r"/>
              <a:r>
                <a:rPr lang="ar-BH" sz="2400" b="1" dirty="0" smtClean="0">
                  <a:latin typeface="Sakkal Majalla" panose="02000000000000000000" pitchFamily="2" charset="-78"/>
                  <a:cs typeface="Sakkal Majalla" panose="02000000000000000000" pitchFamily="2" charset="-78"/>
                </a:rPr>
                <a:t>يحدد أبرز ملامح التطور السياسي في البحرين منذ الفتح الخليفي حتى العام 1970م.</a:t>
              </a:r>
              <a:endParaRPr lang="ar-BH" sz="2400" b="1" dirty="0">
                <a:latin typeface="Sakkal Majalla" panose="02000000000000000000" pitchFamily="2" charset="-78"/>
                <a:cs typeface="Sakkal Majalla" panose="02000000000000000000" pitchFamily="2" charset="-78"/>
              </a:endParaRPr>
            </a:p>
          </p:txBody>
        </p:sp>
      </p:grpSp>
      <p:grpSp>
        <p:nvGrpSpPr>
          <p:cNvPr id="13" name="Group 12"/>
          <p:cNvGrpSpPr/>
          <p:nvPr/>
        </p:nvGrpSpPr>
        <p:grpSpPr>
          <a:xfrm>
            <a:off x="1024570" y="3057677"/>
            <a:ext cx="10125138" cy="771781"/>
            <a:chOff x="993178" y="3107357"/>
            <a:chExt cx="10156529" cy="722102"/>
          </a:xfrm>
        </p:grpSpPr>
        <p:grpSp>
          <p:nvGrpSpPr>
            <p:cNvPr id="16" name="مجموعة 10"/>
            <p:cNvGrpSpPr/>
            <p:nvPr/>
          </p:nvGrpSpPr>
          <p:grpSpPr>
            <a:xfrm>
              <a:off x="993178" y="3107357"/>
              <a:ext cx="10156529" cy="722102"/>
              <a:chOff x="89962" y="1340528"/>
              <a:chExt cx="8395299" cy="738907"/>
            </a:xfrm>
            <a:solidFill>
              <a:schemeClr val="tx2">
                <a:lumMod val="20000"/>
                <a:lumOff val="80000"/>
              </a:schemeClr>
            </a:solidFill>
            <a:scene3d>
              <a:camera prst="orthographicFront">
                <a:rot lat="0" lon="0" rev="0"/>
              </a:camera>
              <a:lightRig rig="balanced" dir="t">
                <a:rot lat="0" lon="0" rev="8700000"/>
              </a:lightRig>
            </a:scene3d>
          </p:grpSpPr>
          <p:sp>
            <p:nvSpPr>
              <p:cNvPr id="17" name="Rounded Rectangle 16"/>
              <p:cNvSpPr/>
              <p:nvPr/>
            </p:nvSpPr>
            <p:spPr bwMode="auto">
              <a:xfrm>
                <a:off x="89962" y="1340528"/>
                <a:ext cx="7493911" cy="73890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8" name="مستطيل 12"/>
              <p:cNvSpPr/>
              <p:nvPr/>
            </p:nvSpPr>
            <p:spPr>
              <a:xfrm>
                <a:off x="7712528" y="1364246"/>
                <a:ext cx="772733" cy="71518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ar-BH" sz="4000" b="1" dirty="0" smtClean="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2</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3" name="Rectangle 2"/>
            <p:cNvSpPr/>
            <p:nvPr/>
          </p:nvSpPr>
          <p:spPr>
            <a:xfrm>
              <a:off x="4210403" y="3265790"/>
              <a:ext cx="5687776" cy="461665"/>
            </a:xfrm>
            <a:prstGeom prst="rect">
              <a:avLst/>
            </a:prstGeom>
          </p:spPr>
          <p:txBody>
            <a:bodyPr wrap="none">
              <a:spAutoFit/>
            </a:bodyPr>
            <a:lstStyle/>
            <a:p>
              <a:r>
                <a:rPr lang="ar-BH" sz="2400" b="1" dirty="0" smtClean="0">
                  <a:latin typeface="Sakkal Majalla" panose="02000000000000000000" pitchFamily="2" charset="-78"/>
                  <a:cs typeface="Sakkal Majalla" panose="02000000000000000000" pitchFamily="2" charset="-78"/>
                </a:rPr>
                <a:t>يقدر أهمية ولاية العهد في إرساء الاستقرار السياسي في البحرين.</a:t>
              </a:r>
              <a:endParaRPr lang="en-US" sz="2400" b="1" dirty="0">
                <a:latin typeface="Sakkal Majalla" panose="02000000000000000000" pitchFamily="2" charset="-78"/>
                <a:cs typeface="Sakkal Majalla" panose="02000000000000000000" pitchFamily="2" charset="-78"/>
              </a:endParaRPr>
            </a:p>
          </p:txBody>
        </p:sp>
      </p:grpSp>
      <p:grpSp>
        <p:nvGrpSpPr>
          <p:cNvPr id="8" name="Group 7"/>
          <p:cNvGrpSpPr/>
          <p:nvPr/>
        </p:nvGrpSpPr>
        <p:grpSpPr>
          <a:xfrm>
            <a:off x="1024570" y="4077621"/>
            <a:ext cx="10125137" cy="763510"/>
            <a:chOff x="451556" y="4164105"/>
            <a:chExt cx="9298785" cy="684248"/>
          </a:xfrm>
        </p:grpSpPr>
        <p:grpSp>
          <p:nvGrpSpPr>
            <p:cNvPr id="22" name="مجموعة 10"/>
            <p:cNvGrpSpPr/>
            <p:nvPr/>
          </p:nvGrpSpPr>
          <p:grpSpPr>
            <a:xfrm>
              <a:off x="451556" y="4164105"/>
              <a:ext cx="9298785" cy="684248"/>
              <a:chOff x="115910" y="1256651"/>
              <a:chExt cx="8369351" cy="825157"/>
            </a:xfrm>
            <a:solidFill>
              <a:schemeClr val="tx2">
                <a:lumMod val="20000"/>
                <a:lumOff val="80000"/>
              </a:schemeClr>
            </a:solidFill>
            <a:scene3d>
              <a:camera prst="orthographicFront">
                <a:rot lat="0" lon="0" rev="0"/>
              </a:camera>
              <a:lightRig rig="balanced" dir="t">
                <a:rot lat="0" lon="0" rev="8700000"/>
              </a:lightRig>
            </a:scene3d>
          </p:grpSpPr>
          <p:sp>
            <p:nvSpPr>
              <p:cNvPr id="23" name="Rounded Rectangle 22"/>
              <p:cNvSpPr/>
              <p:nvPr/>
            </p:nvSpPr>
            <p:spPr bwMode="auto">
              <a:xfrm>
                <a:off x="11591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24"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en-US" sz="4000" b="1" dirty="0" smtClean="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3</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4" name="Rectangle 3"/>
            <p:cNvSpPr/>
            <p:nvPr/>
          </p:nvSpPr>
          <p:spPr>
            <a:xfrm>
              <a:off x="1399142" y="4299519"/>
              <a:ext cx="7223234" cy="461665"/>
            </a:xfrm>
            <a:prstGeom prst="rect">
              <a:avLst/>
            </a:prstGeom>
          </p:spPr>
          <p:txBody>
            <a:bodyPr wrap="square">
              <a:spAutoFit/>
            </a:bodyPr>
            <a:lstStyle/>
            <a:p>
              <a:pPr algn="r"/>
              <a:r>
                <a:rPr lang="ar-BH" sz="2400" b="1" dirty="0" smtClean="0">
                  <a:latin typeface="Sakkal Majalla" panose="02000000000000000000" pitchFamily="2" charset="-78"/>
                  <a:cs typeface="Sakkal Majalla" panose="02000000000000000000" pitchFamily="2" charset="-78"/>
                </a:rPr>
                <a:t>يوضّح أهم التحولات الاقتصادية في البحرين منذ الفتح الخليفي حتى عام 1970م.</a:t>
              </a:r>
              <a:endParaRPr lang="en-US" sz="2400" dirty="0">
                <a:latin typeface="Sakkal Majalla" panose="02000000000000000000" pitchFamily="2" charset="-78"/>
                <a:cs typeface="Sakkal Majalla" panose="02000000000000000000" pitchFamily="2" charset="-78"/>
              </a:endParaRPr>
            </a:p>
          </p:txBody>
        </p:sp>
      </p:grpSp>
      <p:grpSp>
        <p:nvGrpSpPr>
          <p:cNvPr id="9" name="Group 8"/>
          <p:cNvGrpSpPr/>
          <p:nvPr/>
        </p:nvGrpSpPr>
        <p:grpSpPr>
          <a:xfrm>
            <a:off x="1024570" y="5160673"/>
            <a:ext cx="10125137" cy="954667"/>
            <a:chOff x="419627" y="5172659"/>
            <a:chExt cx="9359659" cy="954667"/>
          </a:xfrm>
        </p:grpSpPr>
        <p:grpSp>
          <p:nvGrpSpPr>
            <p:cNvPr id="25" name="مجموعة 10"/>
            <p:cNvGrpSpPr/>
            <p:nvPr/>
          </p:nvGrpSpPr>
          <p:grpSpPr>
            <a:xfrm>
              <a:off x="451556" y="5172659"/>
              <a:ext cx="9327730" cy="709006"/>
              <a:chOff x="115910" y="1256651"/>
              <a:chExt cx="8369351" cy="825157"/>
            </a:xfrm>
            <a:solidFill>
              <a:schemeClr val="tx2">
                <a:lumMod val="20000"/>
                <a:lumOff val="80000"/>
              </a:schemeClr>
            </a:solidFill>
            <a:scene3d>
              <a:camera prst="orthographicFront">
                <a:rot lat="0" lon="0" rev="0"/>
              </a:camera>
              <a:lightRig rig="balanced" dir="t">
                <a:rot lat="0" lon="0" rev="8700000"/>
              </a:lightRig>
            </a:scene3d>
          </p:grpSpPr>
          <p:sp>
            <p:nvSpPr>
              <p:cNvPr id="26" name="Rounded Rectangle 25"/>
              <p:cNvSpPr/>
              <p:nvPr/>
            </p:nvSpPr>
            <p:spPr bwMode="auto">
              <a:xfrm>
                <a:off x="11591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27"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en-US" sz="4000" b="1" dirty="0" smtClean="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4</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28" name="Rectangle 27"/>
            <p:cNvSpPr/>
            <p:nvPr/>
          </p:nvSpPr>
          <p:spPr>
            <a:xfrm>
              <a:off x="419627" y="5296329"/>
              <a:ext cx="8202749" cy="830997"/>
            </a:xfrm>
            <a:prstGeom prst="rect">
              <a:avLst/>
            </a:prstGeom>
          </p:spPr>
          <p:txBody>
            <a:bodyPr wrap="square">
              <a:spAutoFit/>
            </a:bodyPr>
            <a:lstStyle/>
            <a:p>
              <a:pPr algn="r"/>
              <a:r>
                <a:rPr lang="ar-BH" sz="2400" b="1" dirty="0" smtClean="0">
                  <a:latin typeface="Sakkal Majalla" panose="02000000000000000000" pitchFamily="2" charset="-78"/>
                  <a:cs typeface="Sakkal Majalla" panose="02000000000000000000" pitchFamily="2" charset="-78"/>
                </a:rPr>
                <a:t>يستدل على أهم التحولات الإدارية و الاجتماعية والثقافية في البحرين منذ الفتح الخليفي حتى 1970م.</a:t>
              </a:r>
              <a:endParaRPr lang="en-US" sz="2400" dirty="0">
                <a:latin typeface="Sakkal Majalla" panose="02000000000000000000" pitchFamily="2" charset="-78"/>
                <a:cs typeface="Sakkal Majalla" panose="02000000000000000000" pitchFamily="2" charset="-78"/>
              </a:endParaRPr>
            </a:p>
          </p:txBody>
        </p:sp>
      </p:grpSp>
      <p:grpSp>
        <p:nvGrpSpPr>
          <p:cNvPr id="29" name="Group 28"/>
          <p:cNvGrpSpPr/>
          <p:nvPr/>
        </p:nvGrpSpPr>
        <p:grpSpPr>
          <a:xfrm>
            <a:off x="803350" y="1100145"/>
            <a:ext cx="10965608" cy="624350"/>
            <a:chOff x="803350" y="1100144"/>
            <a:chExt cx="10965608" cy="778493"/>
          </a:xfrm>
        </p:grpSpPr>
        <p:sp>
          <p:nvSpPr>
            <p:cNvPr id="30" name="عنصر نائب للمحتوى 2"/>
            <p:cNvSpPr txBox="1">
              <a:spLocks/>
            </p:cNvSpPr>
            <p:nvPr/>
          </p:nvSpPr>
          <p:spPr bwMode="auto">
            <a:xfrm>
              <a:off x="803350" y="1128350"/>
              <a:ext cx="7243609" cy="735074"/>
            </a:xfrm>
            <a:prstGeom prst="rect">
              <a:avLst/>
            </a:prstGeom>
            <a:solidFill>
              <a:schemeClr val="bg2"/>
            </a:solidFill>
            <a:ln w="952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lgn="ctr">
                <a:defRPr sz="1700" b="1">
                  <a:solidFill>
                    <a:srgbClr val="E7E6E6">
                      <a:lumMod val="10000"/>
                    </a:srgbClr>
                  </a:solidFill>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BH" sz="3600" dirty="0" smtClean="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يتوقّع من الطالب في نهاية الدّرس أن:</a:t>
              </a:r>
              <a:r>
                <a:rPr lang="en-US" sz="3600" dirty="0" smtClean="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endParaRPr lang="ar-BH" sz="3600"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6959" y="1100144"/>
              <a:ext cx="3721999" cy="778493"/>
            </a:xfrm>
            <a:prstGeom prst="rect">
              <a:avLst/>
            </a:prstGeom>
          </p:spPr>
        </p:pic>
      </p:grpSp>
      <p:sp>
        <p:nvSpPr>
          <p:cNvPr id="32" name="Rectangle 31"/>
          <p:cNvSpPr>
            <a:spLocks/>
          </p:cNvSpPr>
          <p:nvPr/>
        </p:nvSpPr>
        <p:spPr>
          <a:xfrm>
            <a:off x="8349483" y="6368052"/>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5651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مستطيل 2"/>
          <p:cNvSpPr/>
          <p:nvPr/>
        </p:nvSpPr>
        <p:spPr>
          <a:xfrm>
            <a:off x="2897242" y="1174985"/>
            <a:ext cx="6322816" cy="598612"/>
          </a:xfrm>
          <a:prstGeom prst="rect">
            <a:avLst/>
          </a:prstGeom>
          <a:solidFill>
            <a:schemeClr val="accent4">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smtClean="0">
                <a:solidFill>
                  <a:srgbClr val="FF0000"/>
                </a:solidFill>
                <a:latin typeface="Sakkal Majalla" panose="02000000000000000000" pitchFamily="2" charset="-78"/>
                <a:cs typeface="Sakkal Majalla" panose="02000000000000000000" pitchFamily="2" charset="-78"/>
              </a:rPr>
              <a:t>المقدمة</a:t>
            </a:r>
            <a:endParaRPr lang="en-US" sz="3600" b="1" dirty="0">
              <a:solidFill>
                <a:srgbClr val="FF0000"/>
              </a:solidFill>
              <a:latin typeface="Sakkal Majalla" panose="02000000000000000000" pitchFamily="2" charset="-78"/>
              <a:cs typeface="Sakkal Majalla" panose="02000000000000000000" pitchFamily="2" charset="-78"/>
            </a:endParaRPr>
          </a:p>
        </p:txBody>
      </p:sp>
      <p:sp>
        <p:nvSpPr>
          <p:cNvPr id="9" name="Content Placeholder 2"/>
          <p:cNvSpPr txBox="1">
            <a:spLocks/>
          </p:cNvSpPr>
          <p:nvPr/>
        </p:nvSpPr>
        <p:spPr>
          <a:xfrm>
            <a:off x="678724" y="1946465"/>
            <a:ext cx="10675076" cy="3681345"/>
          </a:xfrm>
          <a:prstGeom prst="rect">
            <a:avLst/>
          </a:prstGeom>
          <a:blipFill>
            <a:blip r:embed="rId3"/>
            <a:tile tx="0" ty="0" sx="100000" sy="100000" flip="none" algn="tl"/>
          </a:blipFill>
          <a:ln>
            <a:solidFill>
              <a:srgbClr val="FF0000"/>
            </a:solidFill>
            <a:prstDash val="dash"/>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Low">
              <a:buFont typeface="Arial" panose="020B0604020202020204" pitchFamily="34" charset="0"/>
              <a:buNone/>
            </a:pPr>
            <a:endParaRPr lang="ar-BH" dirty="0" smtClean="0">
              <a:cs typeface="+mj-cs"/>
            </a:endParaRPr>
          </a:p>
          <a:p>
            <a:pPr marL="0" indent="0" algn="justLow" rtl="1">
              <a:lnSpc>
                <a:spcPct val="150000"/>
              </a:lnSpc>
              <a:buFont typeface="Arial" panose="020B0604020202020204" pitchFamily="34" charset="0"/>
              <a:buNone/>
            </a:pPr>
            <a:r>
              <a:rPr lang="ar-BH" b="1" dirty="0">
                <a:latin typeface="Sakkal Majalla" panose="02000000000000000000" pitchFamily="2" charset="-78"/>
                <a:cs typeface="Sakkal Majalla" panose="02000000000000000000" pitchFamily="2" charset="-78"/>
              </a:rPr>
              <a:t>عرفت البحرين على يد آل خليفة الكرام، منذ فتحها، استقرارًا سياسيًا فريدًا من نوعه </a:t>
            </a:r>
            <a:r>
              <a:rPr lang="ar-BH" b="1" dirty="0" smtClean="0">
                <a:latin typeface="Sakkal Majalla" panose="02000000000000000000" pitchFamily="2" charset="-78"/>
                <a:cs typeface="Sakkal Majalla" panose="02000000000000000000" pitchFamily="2" charset="-78"/>
              </a:rPr>
              <a:t>وعمّها </a:t>
            </a:r>
            <a:r>
              <a:rPr lang="ar-BH" b="1" dirty="0">
                <a:latin typeface="Sakkal Majalla" panose="02000000000000000000" pitchFamily="2" charset="-78"/>
                <a:cs typeface="Sakkal Majalla" panose="02000000000000000000" pitchFamily="2" charset="-78"/>
              </a:rPr>
              <a:t>الأمن، فأدى ذلك إلى ترسيخ العلاقة بين حكامها وشعبها الذي بايعهم أكثر من مرّة</a:t>
            </a:r>
            <a:r>
              <a:rPr lang="ar-BH" dirty="0" smtClean="0">
                <a:cs typeface="+mj-cs"/>
              </a:rPr>
              <a:t>.</a:t>
            </a:r>
          </a:p>
          <a:p>
            <a:pPr marL="0" indent="0" algn="justLow" rtl="1">
              <a:lnSpc>
                <a:spcPct val="150000"/>
              </a:lnSpc>
              <a:buFont typeface="Arial" panose="020B0604020202020204" pitchFamily="34" charset="0"/>
              <a:buNone/>
            </a:pPr>
            <a:r>
              <a:rPr lang="ar-BH" b="1" dirty="0">
                <a:solidFill>
                  <a:srgbClr val="C00000"/>
                </a:solidFill>
                <a:latin typeface="Sakkal Majalla" panose="02000000000000000000" pitchFamily="2" charset="-78"/>
                <a:cs typeface="Sakkal Majalla" panose="02000000000000000000" pitchFamily="2" charset="-78"/>
              </a:rPr>
              <a:t>فما مظاهر التطور السياسي الذي شهدته البحرين </a:t>
            </a:r>
            <a:r>
              <a:rPr lang="ar-BH" b="1" dirty="0" smtClean="0">
                <a:solidFill>
                  <a:srgbClr val="C00000"/>
                </a:solidFill>
                <a:latin typeface="Sakkal Majalla" panose="02000000000000000000" pitchFamily="2" charset="-78"/>
                <a:cs typeface="Sakkal Majalla" panose="02000000000000000000" pitchFamily="2" charset="-78"/>
              </a:rPr>
              <a:t>من الفتح الخليفي حتى عام 1970م</a:t>
            </a:r>
            <a:r>
              <a:rPr lang="ar-BH" b="1" dirty="0">
                <a:solidFill>
                  <a:srgbClr val="C00000"/>
                </a:solidFill>
                <a:latin typeface="Sakkal Majalla" panose="02000000000000000000" pitchFamily="2" charset="-78"/>
                <a:cs typeface="Sakkal Majalla" panose="02000000000000000000" pitchFamily="2" charset="-78"/>
              </a:rPr>
              <a:t>؟ وما مظاهر التحول الاقتصادي الذي عاشته خلال تلك المدّة؟ وكيف انعكس ذلك على الأوضاع الاجتماعية والثقافية؟</a:t>
            </a:r>
          </a:p>
          <a:p>
            <a:pPr marL="0" indent="0" algn="justLow">
              <a:buFont typeface="Arial" panose="020B0604020202020204" pitchFamily="34" charset="0"/>
              <a:buNone/>
            </a:pPr>
            <a:endParaRPr lang="ar-BH" dirty="0">
              <a:cs typeface="+mj-cs"/>
            </a:endParaRPr>
          </a:p>
        </p:txBody>
      </p:sp>
      <p:sp>
        <p:nvSpPr>
          <p:cNvPr id="8"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11" name="Rectangle 10"/>
          <p:cNvSpPr>
            <a:spLocks/>
          </p:cNvSpPr>
          <p:nvPr/>
        </p:nvSpPr>
        <p:spPr>
          <a:xfrm>
            <a:off x="7934325" y="63198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1896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bg/>
                                          </p:spTgt>
                                        </p:tgtEl>
                                        <p:attrNameLst>
                                          <p:attrName>style.visibility</p:attrName>
                                        </p:attrNameLst>
                                      </p:cBhvr>
                                      <p:to>
                                        <p:strVal val="visible"/>
                                      </p:to>
                                    </p:set>
                                    <p:animEffect transition="in" filter="fade">
                                      <p:cBhvr>
                                        <p:cTn id="12" dur="1000"/>
                                        <p:tgtEl>
                                          <p:spTgt spid="9">
                                            <p:bg/>
                                          </p:spTgt>
                                        </p:tgtEl>
                                      </p:cBhvr>
                                    </p:animEffect>
                                    <p:anim calcmode="lin" valueType="num">
                                      <p:cBhvr>
                                        <p:cTn id="13" dur="1000" fill="hold"/>
                                        <p:tgtEl>
                                          <p:spTgt spid="9">
                                            <p:bg/>
                                          </p:spTgt>
                                        </p:tgtEl>
                                        <p:attrNameLst>
                                          <p:attrName>ppt_x</p:attrName>
                                        </p:attrNameLst>
                                      </p:cBhvr>
                                      <p:tavLst>
                                        <p:tav tm="0">
                                          <p:val>
                                            <p:strVal val="#ppt_x"/>
                                          </p:val>
                                        </p:tav>
                                        <p:tav tm="100000">
                                          <p:val>
                                            <p:strVal val="#ppt_x"/>
                                          </p:val>
                                        </p:tav>
                                      </p:tavLst>
                                    </p:anim>
                                    <p:anim calcmode="lin" valueType="num">
                                      <p:cBhvr>
                                        <p:cTn id="14" dur="1000" fill="hold"/>
                                        <p:tgtEl>
                                          <p:spTgt spid="9">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anim calcmode="lin" valueType="num">
                                      <p:cBhvr>
                                        <p:cTn id="20"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xEl>
                                              <p:pRg st="2" end="2"/>
                                            </p:txEl>
                                          </p:spTgt>
                                        </p:tgtEl>
                                        <p:attrNameLst>
                                          <p:attrName>style.visibility</p:attrName>
                                        </p:attrNameLst>
                                      </p:cBhvr>
                                      <p:to>
                                        <p:strVal val="visible"/>
                                      </p:to>
                                    </p:set>
                                    <p:animEffect transition="in" filter="fade">
                                      <p:cBhvr>
                                        <p:cTn id="26" dur="1000"/>
                                        <p:tgtEl>
                                          <p:spTgt spid="9">
                                            <p:txEl>
                                              <p:pRg st="2" end="2"/>
                                            </p:txEl>
                                          </p:spTgt>
                                        </p:tgtEl>
                                      </p:cBhvr>
                                    </p:animEffect>
                                    <p:anim calcmode="lin" valueType="num">
                                      <p:cBhvr>
                                        <p:cTn id="27"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مستطيل مستدير الزوايا 3"/>
          <p:cNvSpPr/>
          <p:nvPr/>
        </p:nvSpPr>
        <p:spPr>
          <a:xfrm>
            <a:off x="683046" y="1092775"/>
            <a:ext cx="10807547" cy="587084"/>
          </a:xfrm>
          <a:prstGeom prst="roundRect">
            <a:avLst/>
          </a:prstGeom>
          <a:solidFill>
            <a:schemeClr val="bg1"/>
          </a:solidFill>
          <a:ln w="19050">
            <a:solidFill>
              <a:srgbClr val="FF3300"/>
            </a:solidFill>
          </a:ln>
          <a:effectLst>
            <a:glow rad="635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BH" sz="4400" b="1" dirty="0" smtClean="0">
                <a:solidFill>
                  <a:srgbClr val="FF0000"/>
                </a:solidFill>
                <a:latin typeface="Sakkal Majalla" panose="02000000000000000000" pitchFamily="2" charset="-78"/>
                <a:cs typeface="Sakkal Majalla" panose="02000000000000000000" pitchFamily="2" charset="-78"/>
              </a:rPr>
              <a:t>أولًا:</a:t>
            </a:r>
            <a:r>
              <a:rPr lang="ar-SA" sz="4400" b="1" dirty="0">
                <a:solidFill>
                  <a:srgbClr val="FF0000"/>
                </a:solidFill>
                <a:latin typeface="Sakkal Majalla" panose="02000000000000000000" pitchFamily="2" charset="-78"/>
                <a:cs typeface="Sakkal Majalla" panose="02000000000000000000" pitchFamily="2" charset="-78"/>
              </a:rPr>
              <a:t> </a:t>
            </a:r>
            <a:r>
              <a:rPr lang="ar-BH" sz="4400" b="1" dirty="0" smtClean="0">
                <a:solidFill>
                  <a:srgbClr val="FF0000"/>
                </a:solidFill>
                <a:latin typeface="Sakkal Majalla" panose="02000000000000000000" pitchFamily="2" charset="-78"/>
                <a:cs typeface="Sakkal Majalla" panose="02000000000000000000" pitchFamily="2" charset="-78"/>
              </a:rPr>
              <a:t>التطور السياسي</a:t>
            </a:r>
            <a:endParaRPr lang="en-US" sz="4400" b="1" dirty="0">
              <a:solidFill>
                <a:srgbClr val="FF0000"/>
              </a:solidFill>
              <a:latin typeface="Sakkal Majalla" panose="02000000000000000000" pitchFamily="2" charset="-78"/>
              <a:cs typeface="Sakkal Majalla" panose="02000000000000000000" pitchFamily="2" charset="-78"/>
            </a:endParaRPr>
          </a:p>
        </p:txBody>
      </p:sp>
      <p:sp>
        <p:nvSpPr>
          <p:cNvPr id="13" name="Rectangle 12"/>
          <p:cNvSpPr/>
          <p:nvPr/>
        </p:nvSpPr>
        <p:spPr>
          <a:xfrm>
            <a:off x="514100" y="5713888"/>
            <a:ext cx="4156507" cy="400110"/>
          </a:xfrm>
          <a:prstGeom prst="rect">
            <a:avLst/>
          </a:prstGeom>
        </p:spPr>
        <p:txBody>
          <a:bodyPr wrap="square">
            <a:spAutoFit/>
          </a:bodyPr>
          <a:lstStyle/>
          <a:p>
            <a:pPr algn="ctr"/>
            <a:r>
              <a:rPr lang="ar-BH" sz="2000" b="1" dirty="0">
                <a:ea typeface="Calibri" panose="020F0502020204030204" pitchFamily="34" charset="0"/>
                <a:cs typeface="Sakkal Majalla" panose="02000000000000000000" pitchFamily="2" charset="-78"/>
              </a:rPr>
              <a:t>وصية الشيخ عيسى بن علي آل خليفة لولي عهده</a:t>
            </a:r>
            <a:endParaRPr lang="en-US" sz="2000" b="1" dirty="0"/>
          </a:p>
        </p:txBody>
      </p:sp>
      <p:sp>
        <p:nvSpPr>
          <p:cNvPr id="14"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pic>
        <p:nvPicPr>
          <p:cNvPr id="16" name="Picture 15" descr="C:\Users\win\Desktop\Untitled.png"/>
          <p:cNvPicPr/>
          <p:nvPr/>
        </p:nvPicPr>
        <p:blipFill>
          <a:blip r:embed="rId3"/>
          <a:srcRect/>
          <a:stretch>
            <a:fillRect/>
          </a:stretch>
        </p:blipFill>
        <p:spPr bwMode="auto">
          <a:xfrm>
            <a:off x="683046" y="1808656"/>
            <a:ext cx="3818617" cy="3823909"/>
          </a:xfrm>
          <a:prstGeom prst="rect">
            <a:avLst/>
          </a:prstGeom>
          <a:noFill/>
          <a:ln w="9525">
            <a:noFill/>
            <a:miter lim="800000"/>
            <a:headEnd/>
            <a:tailEnd/>
          </a:ln>
        </p:spPr>
      </p:pic>
      <p:sp>
        <p:nvSpPr>
          <p:cNvPr id="17" name="Rectangle 16"/>
          <p:cNvSpPr/>
          <p:nvPr/>
        </p:nvSpPr>
        <p:spPr>
          <a:xfrm>
            <a:off x="5881748" y="3096708"/>
            <a:ext cx="5474874" cy="1569660"/>
          </a:xfrm>
          <a:prstGeom prst="rect">
            <a:avLst/>
          </a:prstGeom>
        </p:spPr>
        <p:txBody>
          <a:bodyPr wrap="square">
            <a:spAutoFit/>
          </a:bodyPr>
          <a:lstStyle/>
          <a:p>
            <a:pPr algn="r"/>
            <a:r>
              <a:rPr lang="ar-BH" sz="3200" b="1" dirty="0" smtClean="0">
                <a:ea typeface="Calibri" panose="020F0502020204030204" pitchFamily="34" charset="0"/>
                <a:cs typeface="Sakkal Majalla" panose="02000000000000000000" pitchFamily="2" charset="-78"/>
              </a:rPr>
              <a:t>تطورت ملامح النظام السياسي في البحرين منذ الفتح الخليفي حتى العام 1970م، تمثل ذلك في: </a:t>
            </a:r>
            <a:endParaRPr lang="en-US" sz="3200" b="1" dirty="0"/>
          </a:p>
        </p:txBody>
      </p:sp>
      <p:sp>
        <p:nvSpPr>
          <p:cNvPr id="11" name="Rectangle 10"/>
          <p:cNvSpPr>
            <a:spLocks/>
          </p:cNvSpPr>
          <p:nvPr/>
        </p:nvSpPr>
        <p:spPr>
          <a:xfrm>
            <a:off x="8349483" y="6294956"/>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89482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5692462" y="1178806"/>
            <a:ext cx="6276891" cy="4495230"/>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lnSpc>
                <a:spcPct val="150000"/>
              </a:lnSpc>
            </a:pPr>
            <a:endParaRPr lang="ar-BH" sz="2400" b="1" dirty="0" smtClean="0">
              <a:solidFill>
                <a:schemeClr val="tx1"/>
              </a:solidFill>
              <a:latin typeface="Sakkal Majalla" panose="02000000000000000000" pitchFamily="2" charset="-78"/>
              <a:cs typeface="Sakkal Majalla" panose="02000000000000000000" pitchFamily="2" charset="-78"/>
            </a:endParaRPr>
          </a:p>
          <a:p>
            <a:pPr algn="just" rtl="1">
              <a:lnSpc>
                <a:spcPct val="150000"/>
              </a:lnSpc>
            </a:pPr>
            <a:r>
              <a:rPr lang="ar-BH" sz="2400" b="1" dirty="0" smtClean="0">
                <a:solidFill>
                  <a:schemeClr val="tx1"/>
                </a:solidFill>
                <a:latin typeface="Sakkal Majalla" panose="02000000000000000000" pitchFamily="2" charset="-78"/>
                <a:cs typeface="Sakkal Majalla" panose="02000000000000000000" pitchFamily="2" charset="-78"/>
              </a:rPr>
              <a:t>تعاقب آل خليفة الكرام على حكم البحرين بعد فتحها على يد المغفور له بإذن الله الشيخ «أحمد الفاتح» عام 1783م، وحكموها على أسس العدل والشورى والتواصل مع الشعب، فكانوا يستمعون إلى آرائه ويستجيبون لها. </a:t>
            </a:r>
            <a:endParaRPr lang="en-US" sz="2400" b="1" dirty="0">
              <a:solidFill>
                <a:schemeClr val="tx1"/>
              </a:solidFill>
              <a:latin typeface="Sakkal Majalla" panose="02000000000000000000" pitchFamily="2" charset="-78"/>
              <a:cs typeface="Sakkal Majalla" panose="02000000000000000000" pitchFamily="2" charset="-78"/>
            </a:endParaRPr>
          </a:p>
        </p:txBody>
      </p:sp>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مستطيل 2"/>
          <p:cNvSpPr/>
          <p:nvPr/>
        </p:nvSpPr>
        <p:spPr>
          <a:xfrm>
            <a:off x="1854559" y="1268068"/>
            <a:ext cx="10011764" cy="568801"/>
          </a:xfrm>
          <a:prstGeom prst="rect">
            <a:avLst/>
          </a:prstGeom>
          <a:gradFill flip="none" rotWithShape="1">
            <a:gsLst>
              <a:gs pos="0">
                <a:schemeClr val="accent4">
                  <a:lumMod val="40000"/>
                  <a:lumOff val="60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28575">
            <a:solidFill>
              <a:schemeClr val="accent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2400" b="1" dirty="0" smtClean="0">
                <a:solidFill>
                  <a:srgbClr val="0070C0"/>
                </a:solidFill>
                <a:latin typeface="Sakkal Majalla" panose="02000000000000000000" pitchFamily="2" charset="-78"/>
                <a:cs typeface="Sakkal Majalla" panose="02000000000000000000" pitchFamily="2" charset="-78"/>
              </a:rPr>
              <a:t>1. قبل حكم الشيخ عيسى بن علي آل خليفة</a:t>
            </a:r>
            <a:endParaRPr lang="ar-SA" sz="2400" b="1" dirty="0">
              <a:solidFill>
                <a:srgbClr val="0070C0"/>
              </a:solidFill>
              <a:latin typeface="Sakkal Majalla" panose="02000000000000000000" pitchFamily="2" charset="-78"/>
              <a:cs typeface="Sakkal Majalla" panose="02000000000000000000" pitchFamily="2" charset="-78"/>
            </a:endParaRPr>
          </a:p>
        </p:txBody>
      </p:sp>
      <p:sp>
        <p:nvSpPr>
          <p:cNvPr id="8"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pic>
        <p:nvPicPr>
          <p:cNvPr id="2" name="Picture 1"/>
          <p:cNvPicPr>
            <a:picLocks noChangeAspect="1"/>
          </p:cNvPicPr>
          <p:nvPr/>
        </p:nvPicPr>
        <p:blipFill>
          <a:blip r:embed="rId3"/>
          <a:stretch>
            <a:fillRect/>
          </a:stretch>
        </p:blipFill>
        <p:spPr>
          <a:xfrm>
            <a:off x="270641" y="1926131"/>
            <a:ext cx="4702168" cy="4338034"/>
          </a:xfrm>
          <a:prstGeom prst="rect">
            <a:avLst/>
          </a:prstGeom>
        </p:spPr>
      </p:pic>
      <p:sp>
        <p:nvSpPr>
          <p:cNvPr id="9" name="Rectangle 8"/>
          <p:cNvSpPr>
            <a:spLocks/>
          </p:cNvSpPr>
          <p:nvPr/>
        </p:nvSpPr>
        <p:spPr>
          <a:xfrm>
            <a:off x="8446848" y="6285186"/>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0670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508000" y="1408966"/>
            <a:ext cx="11461353" cy="4265069"/>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lnSpc>
                <a:spcPct val="150000"/>
              </a:lnSpc>
            </a:pPr>
            <a:r>
              <a:rPr lang="ar-BH" sz="2400" b="1" dirty="0" smtClean="0">
                <a:solidFill>
                  <a:schemeClr val="tx1"/>
                </a:solidFill>
                <a:latin typeface="Sakkal Majalla" panose="02000000000000000000" pitchFamily="2" charset="-78"/>
                <a:cs typeface="Sakkal Majalla" panose="02000000000000000000" pitchFamily="2" charset="-78"/>
              </a:rPr>
              <a:t>ولد سمو الشيخ «عيسى بن علي آل خليفة» في البحرين عام 1843م، وتعلم مبادئ الدين الإسلامي واللغة العربية وحفظ القرآن الكريم. ولما ظهرت عليه علامات النجابة، استقدم والدهُ العلماء والأدباء والمتخصصين في ش</a:t>
            </a:r>
            <a:r>
              <a:rPr lang="ar-BH" sz="2400" b="1" dirty="0">
                <a:solidFill>
                  <a:schemeClr val="tx1"/>
                </a:solidFill>
                <a:latin typeface="Sakkal Majalla" panose="02000000000000000000" pitchFamily="2" charset="-78"/>
                <a:cs typeface="Sakkal Majalla" panose="02000000000000000000" pitchFamily="2" charset="-78"/>
              </a:rPr>
              <a:t>ؤ</a:t>
            </a:r>
            <a:r>
              <a:rPr lang="ar-BH" sz="2400" b="1" dirty="0" smtClean="0">
                <a:solidFill>
                  <a:schemeClr val="tx1"/>
                </a:solidFill>
                <a:latin typeface="Sakkal Majalla" panose="02000000000000000000" pitchFamily="2" charset="-78"/>
                <a:cs typeface="Sakkal Majalla" panose="02000000000000000000" pitchFamily="2" charset="-78"/>
              </a:rPr>
              <a:t>ون الإدارة وعلوم السياسة؛ فاتّسع أفق فكره واشتدت بلاغة لغته، واكتسب قدرات متنوعة وظّفها في إدارته للبلاد.</a:t>
            </a:r>
            <a:endParaRPr lang="en-US" sz="2400" b="1" dirty="0">
              <a:solidFill>
                <a:schemeClr val="tx1"/>
              </a:solidFill>
              <a:latin typeface="Sakkal Majalla" panose="02000000000000000000" pitchFamily="2" charset="-78"/>
              <a:cs typeface="Sakkal Majalla" panose="02000000000000000000" pitchFamily="2" charset="-78"/>
            </a:endParaRPr>
          </a:p>
        </p:txBody>
      </p:sp>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مستطيل 2"/>
          <p:cNvSpPr/>
          <p:nvPr/>
        </p:nvSpPr>
        <p:spPr>
          <a:xfrm>
            <a:off x="1672874" y="1714694"/>
            <a:ext cx="10096084" cy="568801"/>
          </a:xfrm>
          <a:prstGeom prst="rect">
            <a:avLst/>
          </a:prstGeom>
          <a:gradFill flip="none" rotWithShape="1">
            <a:gsLst>
              <a:gs pos="0">
                <a:schemeClr val="accent4">
                  <a:lumMod val="40000"/>
                  <a:lumOff val="60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28575">
            <a:solidFill>
              <a:schemeClr val="accent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2400" b="1" dirty="0" smtClean="0">
                <a:solidFill>
                  <a:srgbClr val="0070C0"/>
                </a:solidFill>
                <a:latin typeface="Sakkal Majalla" panose="02000000000000000000" pitchFamily="2" charset="-78"/>
                <a:cs typeface="Sakkal Majalla" panose="02000000000000000000" pitchFamily="2" charset="-78"/>
              </a:rPr>
              <a:t>2. عهد الشيخ عيسى بن علي آل خليفة (1869- 1932م)</a:t>
            </a:r>
            <a:endParaRPr lang="ar-SA" sz="2400" b="1" dirty="0">
              <a:solidFill>
                <a:srgbClr val="0070C0"/>
              </a:solidFill>
              <a:latin typeface="Sakkal Majalla" panose="02000000000000000000" pitchFamily="2" charset="-78"/>
              <a:cs typeface="Sakkal Majalla" panose="02000000000000000000" pitchFamily="2" charset="-78"/>
            </a:endParaRPr>
          </a:p>
        </p:txBody>
      </p:sp>
      <p:sp>
        <p:nvSpPr>
          <p:cNvPr id="8"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9" name="Rectangle 8"/>
          <p:cNvSpPr>
            <a:spLocks/>
          </p:cNvSpPr>
          <p:nvPr/>
        </p:nvSpPr>
        <p:spPr>
          <a:xfrm>
            <a:off x="8549878" y="6285186"/>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17196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15" name="Diagram 14"/>
          <p:cNvGraphicFramePr/>
          <p:nvPr>
            <p:extLst>
              <p:ext uri="{D42A27DB-BD31-4B8C-83A1-F6EECF244321}">
                <p14:modId xmlns:p14="http://schemas.microsoft.com/office/powerpoint/2010/main" val="683964423"/>
              </p:ext>
            </p:extLst>
          </p:nvPr>
        </p:nvGraphicFramePr>
        <p:xfrm>
          <a:off x="0" y="594217"/>
          <a:ext cx="11858484" cy="60509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11" name="Rectangle 10"/>
          <p:cNvSpPr>
            <a:spLocks/>
          </p:cNvSpPr>
          <p:nvPr/>
        </p:nvSpPr>
        <p:spPr>
          <a:xfrm>
            <a:off x="8147203" y="6264165"/>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6350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1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8" name="Content Placeholder 3"/>
          <p:cNvGraphicFramePr>
            <a:graphicFrameLocks noGrp="1"/>
          </p:cNvGraphicFramePr>
          <p:nvPr>
            <p:ph idx="1"/>
            <p:extLst>
              <p:ext uri="{D42A27DB-BD31-4B8C-83A1-F6EECF244321}">
                <p14:modId xmlns:p14="http://schemas.microsoft.com/office/powerpoint/2010/main" val="627514333"/>
              </p:ext>
            </p:extLst>
          </p:nvPr>
        </p:nvGraphicFramePr>
        <p:xfrm>
          <a:off x="377371" y="304800"/>
          <a:ext cx="11814629" cy="59086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11" name="Rectangle 10"/>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2539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14" name="Diagram 13"/>
          <p:cNvGraphicFramePr/>
          <p:nvPr>
            <p:extLst>
              <p:ext uri="{D42A27DB-BD31-4B8C-83A1-F6EECF244321}">
                <p14:modId xmlns:p14="http://schemas.microsoft.com/office/powerpoint/2010/main" val="4105145770"/>
              </p:ext>
            </p:extLst>
          </p:nvPr>
        </p:nvGraphicFramePr>
        <p:xfrm>
          <a:off x="647214" y="2033630"/>
          <a:ext cx="11127345" cy="37391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مستطيل 2"/>
          <p:cNvSpPr/>
          <p:nvPr/>
        </p:nvSpPr>
        <p:spPr>
          <a:xfrm>
            <a:off x="1672874" y="1310110"/>
            <a:ext cx="10096084" cy="568801"/>
          </a:xfrm>
          <a:prstGeom prst="rect">
            <a:avLst/>
          </a:prstGeom>
          <a:gradFill flip="none" rotWithShape="1">
            <a:gsLst>
              <a:gs pos="0">
                <a:schemeClr val="accent4">
                  <a:lumMod val="40000"/>
                  <a:lumOff val="60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28575">
            <a:solidFill>
              <a:schemeClr val="accent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2400" b="1" dirty="0" smtClean="0">
                <a:solidFill>
                  <a:srgbClr val="0070C0"/>
                </a:solidFill>
                <a:latin typeface="Sakkal Majalla" panose="02000000000000000000" pitchFamily="2" charset="-78"/>
                <a:cs typeface="Sakkal Majalla" panose="02000000000000000000" pitchFamily="2" charset="-78"/>
              </a:rPr>
              <a:t>3. بعد حكم سمو الشيخ عيسى بن علي آل خليفة</a:t>
            </a:r>
            <a:endParaRPr lang="ar-SA" sz="2400" b="1" dirty="0">
              <a:solidFill>
                <a:srgbClr val="0070C0"/>
              </a:solidFill>
              <a:latin typeface="Sakkal Majalla" panose="02000000000000000000" pitchFamily="2" charset="-78"/>
              <a:cs typeface="Sakkal Majalla" panose="02000000000000000000" pitchFamily="2" charset="-78"/>
            </a:endParaRPr>
          </a:p>
        </p:txBody>
      </p:sp>
      <p:sp>
        <p:nvSpPr>
          <p:cNvPr id="18" name="Content Placeholder 2"/>
          <p:cNvSpPr>
            <a:spLocks noGrp="1"/>
          </p:cNvSpPr>
          <p:nvPr>
            <p:ph idx="1"/>
          </p:nvPr>
        </p:nvSpPr>
        <p:spPr>
          <a:xfrm>
            <a:off x="837282" y="2193189"/>
            <a:ext cx="10931676" cy="845004"/>
          </a:xfrm>
        </p:spPr>
        <p:txBody>
          <a:bodyPr>
            <a:normAutofit lnSpcReduction="10000"/>
          </a:bodyPr>
          <a:lstStyle/>
          <a:p>
            <a:pPr marL="0" indent="0" algn="r" rtl="1">
              <a:buNone/>
            </a:pPr>
            <a:r>
              <a:rPr lang="ar-BH" b="1" dirty="0" smtClean="0">
                <a:latin typeface="Sakkal Majalla" panose="02000000000000000000" pitchFamily="2" charset="-78"/>
                <a:cs typeface="Sakkal Majalla" panose="02000000000000000000" pitchFamily="2" charset="-78"/>
              </a:rPr>
              <a:t>سار آل خليفة الكرام على نهج الشيخ عيسى بن علي آل خليفة، وأصبح تعيين وليّ العهد وكتابة الوصية عرف</a:t>
            </a:r>
            <a:r>
              <a:rPr lang="ar-BH" b="1" dirty="0">
                <a:latin typeface="Sakkal Majalla" panose="02000000000000000000" pitchFamily="2" charset="-78"/>
                <a:cs typeface="Sakkal Majalla" panose="02000000000000000000" pitchFamily="2" charset="-78"/>
              </a:rPr>
              <a:t>ً</a:t>
            </a:r>
            <a:r>
              <a:rPr lang="ar-BH" b="1" dirty="0" smtClean="0">
                <a:latin typeface="Sakkal Majalla" panose="02000000000000000000" pitchFamily="2" charset="-78"/>
                <a:cs typeface="Sakkal Majalla" panose="02000000000000000000" pitchFamily="2" charset="-78"/>
              </a:rPr>
              <a:t>ا سياسيًا.</a:t>
            </a:r>
          </a:p>
        </p:txBody>
      </p:sp>
      <p:sp>
        <p:nvSpPr>
          <p:cNvPr id="9"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11" name="Rectangle 10"/>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6380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8">
                                            <p:txEl>
                                              <p:pRg st="0" end="0"/>
                                            </p:txEl>
                                          </p:spTgt>
                                        </p:tgtEl>
                                        <p:attrNameLst>
                                          <p:attrName>style.visibility</p:attrName>
                                        </p:attrNameLst>
                                      </p:cBhvr>
                                      <p:to>
                                        <p:strVal val="visible"/>
                                      </p:to>
                                    </p:set>
                                    <p:anim calcmode="lin" valueType="num">
                                      <p:cBhvr additive="base">
                                        <p:cTn id="14"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15" grpId="0" animBg="1"/>
      <p:bldP spid="1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Title 1"/>
          <p:cNvSpPr txBox="1">
            <a:spLocks/>
          </p:cNvSpPr>
          <p:nvPr/>
        </p:nvSpPr>
        <p:spPr>
          <a:xfrm>
            <a:off x="138720" y="1157905"/>
            <a:ext cx="11762158" cy="5106260"/>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r" rtl="1">
              <a:buFontTx/>
              <a:buChar char="-"/>
            </a:pPr>
            <a:endParaRPr lang="ar-BH" sz="3200" dirty="0" smtClean="0">
              <a:latin typeface="Sakkal Majalla" panose="02000000000000000000" pitchFamily="2" charset="-78"/>
              <a:cs typeface="Sakkal Majalla" panose="02000000000000000000" pitchFamily="2" charset="-78"/>
            </a:endParaRPr>
          </a:p>
        </p:txBody>
      </p:sp>
      <p:sp>
        <p:nvSpPr>
          <p:cNvPr id="16" name="مستطيل 2"/>
          <p:cNvSpPr/>
          <p:nvPr/>
        </p:nvSpPr>
        <p:spPr>
          <a:xfrm>
            <a:off x="1672874" y="1310110"/>
            <a:ext cx="10096084" cy="568801"/>
          </a:xfrm>
          <a:prstGeom prst="rect">
            <a:avLst/>
          </a:prstGeom>
          <a:gradFill flip="none" rotWithShape="1">
            <a:gsLst>
              <a:gs pos="0">
                <a:schemeClr val="accent4">
                  <a:lumMod val="40000"/>
                  <a:lumOff val="60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28575">
            <a:solidFill>
              <a:schemeClr val="accent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2400" b="1" dirty="0" smtClean="0">
                <a:solidFill>
                  <a:srgbClr val="0070C0"/>
                </a:solidFill>
                <a:latin typeface="Sakkal Majalla" panose="02000000000000000000" pitchFamily="2" charset="-78"/>
                <a:cs typeface="Sakkal Majalla" panose="02000000000000000000" pitchFamily="2" charset="-78"/>
              </a:rPr>
              <a:t>4. العلاقات الخارجية</a:t>
            </a:r>
            <a:endParaRPr lang="ar-SA" sz="2400" b="1" dirty="0">
              <a:solidFill>
                <a:srgbClr val="0070C0"/>
              </a:solidFill>
              <a:latin typeface="Sakkal Majalla" panose="02000000000000000000" pitchFamily="2" charset="-78"/>
              <a:cs typeface="Sakkal Majalla" panose="02000000000000000000" pitchFamily="2" charset="-78"/>
            </a:endParaRPr>
          </a:p>
        </p:txBody>
      </p:sp>
      <p:sp>
        <p:nvSpPr>
          <p:cNvPr id="17" name="Content Placeholder 2"/>
          <p:cNvSpPr>
            <a:spLocks noGrp="1"/>
          </p:cNvSpPr>
          <p:nvPr>
            <p:ph idx="1"/>
          </p:nvPr>
        </p:nvSpPr>
        <p:spPr>
          <a:xfrm>
            <a:off x="419757" y="1983437"/>
            <a:ext cx="11143593" cy="4351338"/>
          </a:xfrm>
        </p:spPr>
        <p:txBody>
          <a:bodyPr/>
          <a:lstStyle/>
          <a:p>
            <a:pPr marL="0" indent="0" algn="ctr" rtl="1">
              <a:buNone/>
            </a:pPr>
            <a:r>
              <a:rPr lang="ar-BH" sz="2400" b="1" dirty="0" smtClean="0">
                <a:latin typeface="Sakkal Majalla" panose="02000000000000000000" pitchFamily="2" charset="-78"/>
                <a:cs typeface="Sakkal Majalla" panose="02000000000000000000" pitchFamily="2" charset="-78"/>
              </a:rPr>
              <a:t>انتهج آل خليفة الكرام سياسة خارجية معتدلة قائمة على:</a:t>
            </a:r>
          </a:p>
          <a:p>
            <a:pPr marL="0" indent="0" algn="r" rtl="1">
              <a:buNone/>
            </a:pPr>
            <a:endParaRPr lang="ar-BH" sz="1800" dirty="0" smtClean="0">
              <a:latin typeface="Sakkal Majalla" panose="02000000000000000000" pitchFamily="2" charset="-78"/>
              <a:cs typeface="Sakkal Majalla" panose="02000000000000000000" pitchFamily="2" charset="-78"/>
            </a:endParaRPr>
          </a:p>
          <a:p>
            <a:pPr marL="514350" indent="-514350" algn="r" rtl="1">
              <a:buFont typeface="+mj-lt"/>
              <a:buAutoNum type="arabicPeriod"/>
            </a:pPr>
            <a:r>
              <a:rPr lang="ar-BH" sz="2400" b="1" dirty="0" smtClean="0">
                <a:latin typeface="Sakkal Majalla" panose="02000000000000000000" pitchFamily="2" charset="-78"/>
                <a:cs typeface="Sakkal Majalla" panose="02000000000000000000" pitchFamily="2" charset="-78"/>
              </a:rPr>
              <a:t>إقامة علاقات متوازنة مع القوى الإقليمية والدولية.</a:t>
            </a:r>
          </a:p>
          <a:p>
            <a:pPr marL="514350" indent="-514350" algn="r" rtl="1">
              <a:buFont typeface="+mj-lt"/>
              <a:buAutoNum type="arabicPeriod"/>
            </a:pPr>
            <a:r>
              <a:rPr lang="ar-BH" sz="2400" b="1" dirty="0" smtClean="0">
                <a:latin typeface="Sakkal Majalla" panose="02000000000000000000" pitchFamily="2" charset="-78"/>
                <a:cs typeface="Sakkal Majalla" panose="02000000000000000000" pitchFamily="2" charset="-78"/>
              </a:rPr>
              <a:t>توثيق العلاقات مع الأشقاء العرب من أمراء ورؤساء دول وحكومات المنطقة.</a:t>
            </a:r>
          </a:p>
          <a:p>
            <a:pPr marL="514350" indent="-514350" algn="r" rtl="1">
              <a:buFont typeface="+mj-lt"/>
              <a:buAutoNum type="arabicPeriod"/>
            </a:pPr>
            <a:r>
              <a:rPr lang="ar-BH" sz="2400" b="1" dirty="0" smtClean="0">
                <a:latin typeface="Sakkal Majalla" panose="02000000000000000000" pitchFamily="2" charset="-78"/>
                <a:cs typeface="Sakkal Majalla" panose="02000000000000000000" pitchFamily="2" charset="-78"/>
              </a:rPr>
              <a:t>الأخذ بمبدأ عدم التدخل في الشؤون الداخلية للدول بهدف الحفاظ على مصالح بلادهم وصيانة استقلالها</a:t>
            </a:r>
            <a:r>
              <a:rPr lang="ar-BH" dirty="0" smtClean="0">
                <a:latin typeface="Sakkal Majalla" panose="02000000000000000000" pitchFamily="2" charset="-78"/>
                <a:cs typeface="Sakkal Majalla" panose="02000000000000000000" pitchFamily="2" charset="-78"/>
              </a:rPr>
              <a:t>.</a:t>
            </a:r>
          </a:p>
          <a:p>
            <a:pPr marL="514350" indent="-514350" algn="r" rtl="1">
              <a:buFont typeface="+mj-lt"/>
              <a:buAutoNum type="arabicPeriod"/>
            </a:pPr>
            <a:r>
              <a:rPr lang="ar-BH" sz="2400" b="1" dirty="0">
                <a:latin typeface="Sakkal Majalla" panose="02000000000000000000" pitchFamily="2" charset="-78"/>
                <a:cs typeface="Sakkal Majalla" panose="02000000000000000000" pitchFamily="2" charset="-78"/>
              </a:rPr>
              <a:t>التوقيع على عدد من المعاهدات مع بريطانيا، أهمها: </a:t>
            </a:r>
          </a:p>
        </p:txBody>
      </p:sp>
      <p:sp>
        <p:nvSpPr>
          <p:cNvPr id="3" name="Rounded Rectangle 2"/>
          <p:cNvSpPr/>
          <p:nvPr/>
        </p:nvSpPr>
        <p:spPr>
          <a:xfrm>
            <a:off x="6998655" y="4710898"/>
            <a:ext cx="4770303" cy="66101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smtClean="0"/>
              <a:t>معاهدة السلام العامة 1820م مع بريطانيا، لتنظيم أمور الملاحة والتجارة وحمايتها.</a:t>
            </a:r>
            <a:endParaRPr lang="en-US" b="1" dirty="0"/>
          </a:p>
        </p:txBody>
      </p:sp>
      <p:sp>
        <p:nvSpPr>
          <p:cNvPr id="18" name="Rounded Rectangle 17"/>
          <p:cNvSpPr/>
          <p:nvPr/>
        </p:nvSpPr>
        <p:spPr>
          <a:xfrm>
            <a:off x="3635689" y="4693695"/>
            <a:ext cx="3231046" cy="66101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smtClean="0"/>
              <a:t>المعاهدة المانعة الأولى 1880م </a:t>
            </a:r>
            <a:endParaRPr lang="en-US" b="1" dirty="0"/>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12" name="Rounded Rectangle 11"/>
          <p:cNvSpPr/>
          <p:nvPr/>
        </p:nvSpPr>
        <p:spPr>
          <a:xfrm>
            <a:off x="264125" y="4693695"/>
            <a:ext cx="3231046" cy="66101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smtClean="0"/>
              <a:t>المعاهدة المانعة الثانية 1892م </a:t>
            </a:r>
            <a:endParaRPr lang="en-US" b="1" dirty="0"/>
          </a:p>
        </p:txBody>
      </p:sp>
      <p:sp>
        <p:nvSpPr>
          <p:cNvPr id="13" name="Rectangle 12"/>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3794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barn(inVertical)">
                                      <p:cBhvr>
                                        <p:cTn id="12" dur="5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animEffect transition="in" filter="barn(inVertical)">
                                      <p:cBhvr>
                                        <p:cTn id="17" dur="500"/>
                                        <p:tgtEl>
                                          <p:spTgt spid="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7">
                                            <p:txEl>
                                              <p:pRg st="3" end="3"/>
                                            </p:txEl>
                                          </p:spTgt>
                                        </p:tgtEl>
                                        <p:attrNameLst>
                                          <p:attrName>style.visibility</p:attrName>
                                        </p:attrNameLst>
                                      </p:cBhvr>
                                      <p:to>
                                        <p:strVal val="visible"/>
                                      </p:to>
                                    </p:set>
                                    <p:animEffect transition="in" filter="barn(inVertical)">
                                      <p:cBhvr>
                                        <p:cTn id="22" dur="500"/>
                                        <p:tgtEl>
                                          <p:spTgt spid="1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7">
                                            <p:txEl>
                                              <p:pRg st="4" end="4"/>
                                            </p:txEl>
                                          </p:spTgt>
                                        </p:tgtEl>
                                        <p:attrNameLst>
                                          <p:attrName>style.visibility</p:attrName>
                                        </p:attrNameLst>
                                      </p:cBhvr>
                                      <p:to>
                                        <p:strVal val="visible"/>
                                      </p:to>
                                    </p:set>
                                    <p:animEffect transition="in" filter="barn(inVertical)">
                                      <p:cBhvr>
                                        <p:cTn id="27" dur="500"/>
                                        <p:tgtEl>
                                          <p:spTgt spid="1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7">
                                            <p:txEl>
                                              <p:pRg st="5" end="5"/>
                                            </p:txEl>
                                          </p:spTgt>
                                        </p:tgtEl>
                                        <p:attrNameLst>
                                          <p:attrName>style.visibility</p:attrName>
                                        </p:attrNameLst>
                                      </p:cBhvr>
                                      <p:to>
                                        <p:strVal val="visible"/>
                                      </p:to>
                                    </p:set>
                                    <p:animEffect transition="in" filter="barn(inVertical)">
                                      <p:cBhvr>
                                        <p:cTn id="32" dur="500"/>
                                        <p:tgtEl>
                                          <p:spTgt spid="1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build="p"/>
      <p:bldP spid="3" grpId="0" animBg="1"/>
      <p:bldP spid="18"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مستطيل 2"/>
          <p:cNvSpPr/>
          <p:nvPr/>
        </p:nvSpPr>
        <p:spPr>
          <a:xfrm>
            <a:off x="1522175" y="1410159"/>
            <a:ext cx="10096084" cy="563196"/>
          </a:xfrm>
          <a:prstGeom prst="rect">
            <a:avLst/>
          </a:prstGeom>
          <a:solidFill>
            <a:schemeClr val="bg1"/>
          </a:solidFill>
          <a:ln w="2857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2400" b="1" dirty="0" smtClean="0">
                <a:solidFill>
                  <a:srgbClr val="00B0F0"/>
                </a:solidFill>
                <a:latin typeface="Sakkal Majalla" panose="02000000000000000000" pitchFamily="2" charset="-78"/>
                <a:cs typeface="Sakkal Majalla" panose="02000000000000000000" pitchFamily="2" charset="-78"/>
              </a:rPr>
              <a:t>ماهي دلالات الاتفاقيات التي وقعتها البحرين مع بريطانيا؟ </a:t>
            </a:r>
            <a:endParaRPr lang="ar-SA" sz="2400" b="1" dirty="0">
              <a:solidFill>
                <a:schemeClr val="tx1"/>
              </a:solidFill>
              <a:latin typeface="Sakkal Majalla" panose="02000000000000000000" pitchFamily="2" charset="-78"/>
              <a:cs typeface="Sakkal Majalla" panose="02000000000000000000" pitchFamily="2" charset="-78"/>
            </a:endParaRPr>
          </a:p>
        </p:txBody>
      </p:sp>
      <p:sp>
        <p:nvSpPr>
          <p:cNvPr id="2" name="Oval 1"/>
          <p:cNvSpPr/>
          <p:nvPr/>
        </p:nvSpPr>
        <p:spPr>
          <a:xfrm>
            <a:off x="6570217" y="2300873"/>
            <a:ext cx="3635567" cy="1465244"/>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smtClean="0">
                <a:solidFill>
                  <a:schemeClr val="tx1"/>
                </a:solidFill>
                <a:latin typeface="Sakkal Majalla" panose="02000000000000000000" pitchFamily="2" charset="-78"/>
                <a:cs typeface="Sakkal Majalla" panose="02000000000000000000" pitchFamily="2" charset="-78"/>
              </a:rPr>
              <a:t>أن البحرين كيان مستقل له السيادة على أرضه.</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16" name="Oval 15"/>
          <p:cNvSpPr/>
          <p:nvPr/>
        </p:nvSpPr>
        <p:spPr>
          <a:xfrm>
            <a:off x="1907345" y="3651999"/>
            <a:ext cx="3912826" cy="1465244"/>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tx1"/>
                </a:solidFill>
                <a:latin typeface="Sakkal Majalla" panose="02000000000000000000" pitchFamily="2" charset="-78"/>
                <a:cs typeface="Sakkal Majalla" panose="02000000000000000000" pitchFamily="2" charset="-78"/>
              </a:rPr>
              <a:t>أن البحرين تشارك مع الأشقاء العرب السيادة على منطقة الخليج العربي </a:t>
            </a:r>
            <a:r>
              <a:rPr lang="ar-BH" sz="2000" b="1" dirty="0" smtClean="0">
                <a:solidFill>
                  <a:schemeClr val="tx1"/>
                </a:solidFill>
                <a:latin typeface="Sakkal Majalla" panose="02000000000000000000" pitchFamily="2" charset="-78"/>
                <a:cs typeface="Sakkal Majalla" panose="02000000000000000000" pitchFamily="2" charset="-78"/>
              </a:rPr>
              <a:t>وحمايته.</a:t>
            </a:r>
            <a:r>
              <a:rPr lang="ar-BH" dirty="0" smtClean="0"/>
              <a:t>.</a:t>
            </a:r>
            <a:endParaRPr lang="en-US" dirty="0"/>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9" name="Rectangle 8"/>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5325571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مستطيل مستدير الزوايا 3"/>
          <p:cNvSpPr/>
          <p:nvPr/>
        </p:nvSpPr>
        <p:spPr>
          <a:xfrm>
            <a:off x="258722" y="831893"/>
            <a:ext cx="9800498" cy="587084"/>
          </a:xfrm>
          <a:prstGeom prst="roundRect">
            <a:avLst/>
          </a:prstGeom>
          <a:solidFill>
            <a:schemeClr val="bg1"/>
          </a:solidFill>
          <a:ln w="19050">
            <a:solidFill>
              <a:srgbClr val="FF3300"/>
            </a:solidFill>
          </a:ln>
          <a:effectLst>
            <a:glow rad="635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BH" sz="4000" b="1" dirty="0" smtClean="0">
                <a:solidFill>
                  <a:srgbClr val="FF0000"/>
                </a:solidFill>
                <a:latin typeface="Sakkal Majalla" panose="02000000000000000000" pitchFamily="2" charset="-78"/>
                <a:cs typeface="Sakkal Majalla" panose="02000000000000000000" pitchFamily="2" charset="-78"/>
              </a:rPr>
              <a:t>ثانيًا:</a:t>
            </a:r>
            <a:r>
              <a:rPr lang="ar-SA" sz="4000" b="1" dirty="0" smtClean="0">
                <a:solidFill>
                  <a:srgbClr val="FF0000"/>
                </a:solidFill>
                <a:latin typeface="Sakkal Majalla" panose="02000000000000000000" pitchFamily="2" charset="-78"/>
                <a:cs typeface="Sakkal Majalla" panose="02000000000000000000" pitchFamily="2" charset="-78"/>
              </a:rPr>
              <a:t> </a:t>
            </a:r>
            <a:r>
              <a:rPr lang="ar-BH" sz="4000" b="1" dirty="0" smtClean="0">
                <a:solidFill>
                  <a:srgbClr val="FF0000"/>
                </a:solidFill>
                <a:latin typeface="Sakkal Majalla" panose="02000000000000000000" pitchFamily="2" charset="-78"/>
                <a:cs typeface="Sakkal Majalla" panose="02000000000000000000" pitchFamily="2" charset="-78"/>
              </a:rPr>
              <a:t>التحولات الاقتصادية من الفتح الخليفي حتى العام 1970م</a:t>
            </a:r>
            <a:endParaRPr lang="en-US" sz="4000" b="1" dirty="0">
              <a:solidFill>
                <a:srgbClr val="FF0000"/>
              </a:solidFill>
              <a:latin typeface="Sakkal Majalla" panose="02000000000000000000" pitchFamily="2" charset="-78"/>
              <a:cs typeface="Sakkal Majalla" panose="02000000000000000000" pitchFamily="2" charset="-78"/>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pic>
        <p:nvPicPr>
          <p:cNvPr id="2" name="Picture 1"/>
          <p:cNvPicPr>
            <a:picLocks noChangeAspect="1"/>
          </p:cNvPicPr>
          <p:nvPr/>
        </p:nvPicPr>
        <p:blipFill>
          <a:blip r:embed="rId3"/>
          <a:stretch>
            <a:fillRect/>
          </a:stretch>
        </p:blipFill>
        <p:spPr>
          <a:xfrm>
            <a:off x="0" y="1924520"/>
            <a:ext cx="6500234" cy="4067100"/>
          </a:xfrm>
          <a:prstGeom prst="rect">
            <a:avLst/>
          </a:prstGeom>
        </p:spPr>
      </p:pic>
      <p:sp>
        <p:nvSpPr>
          <p:cNvPr id="3" name="Rectangle 2"/>
          <p:cNvSpPr/>
          <p:nvPr/>
        </p:nvSpPr>
        <p:spPr>
          <a:xfrm>
            <a:off x="6812227" y="1924520"/>
            <a:ext cx="5137035" cy="419294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dirty="0" smtClean="0">
                <a:solidFill>
                  <a:srgbClr val="C00000"/>
                </a:solidFill>
              </a:rPr>
              <a:t>- </a:t>
            </a:r>
            <a:r>
              <a:rPr lang="ar-BH" sz="2000" dirty="0" smtClean="0">
                <a:solidFill>
                  <a:srgbClr val="C00000"/>
                </a:solidFill>
              </a:rPr>
              <a:t>وضح العمق التاريخي للحياة الاقتصادية والاجتماعية في البحرين؟ </a:t>
            </a:r>
          </a:p>
          <a:p>
            <a:pPr algn="just" rtl="1"/>
            <a:r>
              <a:rPr lang="ar-BH" dirty="0" smtClean="0">
                <a:solidFill>
                  <a:srgbClr val="0070C0"/>
                </a:solidFill>
              </a:rPr>
              <a:t>قدم التجارة، خاصة تجارة اللؤلؤ ونشاط الحياة الاقتصادية والاجتماعية لأكثر من 7 آلاف سنة وخاصة في مدينة المحرق.</a:t>
            </a:r>
            <a:endParaRPr lang="ar-BH" dirty="0">
              <a:solidFill>
                <a:srgbClr val="0070C0"/>
              </a:solidFill>
            </a:endParaRPr>
          </a:p>
          <a:p>
            <a:pPr algn="r" rtl="1"/>
            <a:endParaRPr lang="ar-BH" dirty="0" smtClean="0">
              <a:solidFill>
                <a:srgbClr val="C00000"/>
              </a:solidFill>
            </a:endParaRPr>
          </a:p>
          <a:p>
            <a:pPr marL="285750" indent="-285750" algn="r" rtl="1">
              <a:buFontTx/>
              <a:buChar char="-"/>
            </a:pPr>
            <a:r>
              <a:rPr lang="ar-BH" sz="2000" dirty="0">
                <a:solidFill>
                  <a:srgbClr val="C00000"/>
                </a:solidFill>
              </a:rPr>
              <a:t>حدد مسافة طريق اللؤلؤ ومكوناته؟ </a:t>
            </a:r>
            <a:endParaRPr lang="ar-BH" sz="2000" dirty="0" smtClean="0">
              <a:solidFill>
                <a:srgbClr val="C00000"/>
              </a:solidFill>
            </a:endParaRPr>
          </a:p>
          <a:p>
            <a:pPr algn="r" rtl="1"/>
            <a:r>
              <a:rPr lang="ar-BH" dirty="0">
                <a:solidFill>
                  <a:srgbClr val="0070C0"/>
                </a:solidFill>
              </a:rPr>
              <a:t>تمتد لمسافة تزيد عن ثلاث هيرات وشاطئ عن الطرف الجنوبي للمحرق و 16 مبنى تاريخي تم تجمعيه في 11 مجمع.</a:t>
            </a:r>
          </a:p>
          <a:p>
            <a:pPr algn="r" rtl="1"/>
            <a:endParaRPr lang="ar-BH" dirty="0" smtClean="0">
              <a:solidFill>
                <a:srgbClr val="C00000"/>
              </a:solidFill>
            </a:endParaRPr>
          </a:p>
          <a:p>
            <a:pPr algn="ctr" rtl="1"/>
            <a:r>
              <a:rPr lang="ar-BH" sz="2400" b="1" dirty="0" smtClean="0">
                <a:solidFill>
                  <a:srgbClr val="FFC000"/>
                </a:solidFill>
                <a:effectLst>
                  <a:outerShdw blurRad="38100" dist="38100" dir="2700000" algn="tl">
                    <a:srgbClr val="000000">
                      <a:alpha val="43137"/>
                    </a:srgbClr>
                  </a:outerShdw>
                </a:effectLst>
              </a:rPr>
              <a:t>(فكر) </a:t>
            </a:r>
          </a:p>
          <a:p>
            <a:pPr marL="285750" indent="-285750" algn="r" rtl="1">
              <a:buFontTx/>
              <a:buChar char="-"/>
            </a:pPr>
            <a:r>
              <a:rPr lang="ar-BH" sz="2000" dirty="0" smtClean="0">
                <a:solidFill>
                  <a:srgbClr val="C00000"/>
                </a:solidFill>
              </a:rPr>
              <a:t>علام </a:t>
            </a:r>
            <a:r>
              <a:rPr lang="ar-BH" sz="2000" dirty="0">
                <a:solidFill>
                  <a:srgbClr val="C00000"/>
                </a:solidFill>
              </a:rPr>
              <a:t>يدل اعتماد اليونسكو معالم البحرين التراثية كمواقع تراثية عالمية</a:t>
            </a:r>
            <a:r>
              <a:rPr lang="ar-BH" sz="2000" dirty="0" smtClean="0">
                <a:solidFill>
                  <a:srgbClr val="C00000"/>
                </a:solidFill>
              </a:rPr>
              <a:t>؟</a:t>
            </a:r>
          </a:p>
          <a:p>
            <a:pPr algn="r" rtl="1"/>
            <a:endParaRPr lang="en-US" sz="2000" dirty="0">
              <a:solidFill>
                <a:srgbClr val="C00000"/>
              </a:solidFill>
            </a:endParaRPr>
          </a:p>
        </p:txBody>
      </p:sp>
      <p:sp>
        <p:nvSpPr>
          <p:cNvPr id="12" name="Oval 11"/>
          <p:cNvSpPr/>
          <p:nvPr/>
        </p:nvSpPr>
        <p:spPr>
          <a:xfrm>
            <a:off x="9522823" y="1201731"/>
            <a:ext cx="2519217" cy="815492"/>
          </a:xfrm>
          <a:prstGeom prst="ellipse">
            <a:avLst/>
          </a:prstGeom>
          <a:solidFill>
            <a:srgbClr val="FF0000"/>
          </a:solidFill>
          <a:ln w="95250" cmpd="dbl">
            <a:solidFill>
              <a:schemeClr val="tx1">
                <a:lumMod val="50000"/>
                <a:lumOff val="50000"/>
              </a:schemeClr>
            </a:solidFill>
            <a:prstDash val="dash"/>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smtClean="0">
                <a:solidFill>
                  <a:schemeClr val="tx1"/>
                </a:solidFill>
                <a:latin typeface="Sakkal Majalla" panose="02000000000000000000" pitchFamily="2" charset="-78"/>
                <a:cs typeface="Sakkal Majalla" panose="02000000000000000000" pitchFamily="2" charset="-78"/>
              </a:rPr>
              <a:t>أقرأ وأحلل</a:t>
            </a:r>
            <a:endParaRPr lang="en-US" dirty="0"/>
          </a:p>
        </p:txBody>
      </p:sp>
      <p:sp>
        <p:nvSpPr>
          <p:cNvPr id="14" name="Rectangle 13"/>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96657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ircle(in)">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fade">
                                      <p:cBhvr>
                                        <p:cTn id="32" dur="1000"/>
                                        <p:tgtEl>
                                          <p:spTgt spid="3">
                                            <p:txEl>
                                              <p:pRg st="0" end="0"/>
                                            </p:txEl>
                                          </p:spTgt>
                                        </p:tgtEl>
                                      </p:cBhvr>
                                    </p:animEffect>
                                    <p:anim calcmode="lin" valueType="num">
                                      <p:cBhvr>
                                        <p:cTn id="3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fade">
                                      <p:cBhvr>
                                        <p:cTn id="39" dur="1000"/>
                                        <p:tgtEl>
                                          <p:spTgt spid="3">
                                            <p:txEl>
                                              <p:pRg st="3" end="3"/>
                                            </p:txEl>
                                          </p:spTgt>
                                        </p:tgtEl>
                                      </p:cBhvr>
                                    </p:animEffect>
                                    <p:anim calcmode="lin" valueType="num">
                                      <p:cBhvr>
                                        <p:cTn id="4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Effect transition="in" filter="fade">
                                      <p:cBhvr>
                                        <p:cTn id="46" dur="1000"/>
                                        <p:tgtEl>
                                          <p:spTgt spid="3">
                                            <p:txEl>
                                              <p:pRg st="6" end="6"/>
                                            </p:txEl>
                                          </p:spTgt>
                                        </p:tgtEl>
                                      </p:cBhvr>
                                    </p:animEffect>
                                    <p:anim calcmode="lin" valueType="num">
                                      <p:cBhvr>
                                        <p:cTn id="4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Effect transition="in" filter="fade">
                                      <p:cBhvr>
                                        <p:cTn id="53" dur="1000"/>
                                        <p:tgtEl>
                                          <p:spTgt spid="3">
                                            <p:txEl>
                                              <p:pRg st="7" end="7"/>
                                            </p:txEl>
                                          </p:spTgt>
                                        </p:tgtEl>
                                      </p:cBhvr>
                                    </p:animEffect>
                                    <p:anim calcmode="lin" valueType="num">
                                      <p:cBhvr>
                                        <p:cTn id="5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مستطيل مستدير الزوايا 3"/>
          <p:cNvSpPr/>
          <p:nvPr/>
        </p:nvSpPr>
        <p:spPr>
          <a:xfrm>
            <a:off x="683046" y="1661327"/>
            <a:ext cx="11085912" cy="587084"/>
          </a:xfrm>
          <a:prstGeom prst="roundRect">
            <a:avLst/>
          </a:prstGeom>
          <a:solidFill>
            <a:schemeClr val="bg1"/>
          </a:solidFill>
          <a:ln w="19050">
            <a:solidFill>
              <a:srgbClr val="FF3300"/>
            </a:solidFill>
          </a:ln>
          <a:effectLst>
            <a:glow rad="635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BH" sz="4000" b="1" dirty="0" smtClean="0">
                <a:solidFill>
                  <a:srgbClr val="FF0000"/>
                </a:solidFill>
                <a:latin typeface="Sakkal Majalla" panose="02000000000000000000" pitchFamily="2" charset="-78"/>
                <a:cs typeface="Sakkal Majalla" panose="02000000000000000000" pitchFamily="2" charset="-78"/>
              </a:rPr>
              <a:t>ثانيًا:</a:t>
            </a:r>
            <a:r>
              <a:rPr lang="ar-SA" sz="4000" b="1" dirty="0" smtClean="0">
                <a:solidFill>
                  <a:srgbClr val="FF0000"/>
                </a:solidFill>
                <a:latin typeface="Sakkal Majalla" panose="02000000000000000000" pitchFamily="2" charset="-78"/>
                <a:cs typeface="Sakkal Majalla" panose="02000000000000000000" pitchFamily="2" charset="-78"/>
              </a:rPr>
              <a:t> </a:t>
            </a:r>
            <a:r>
              <a:rPr lang="ar-BH" sz="4000" b="1" dirty="0" smtClean="0">
                <a:solidFill>
                  <a:srgbClr val="FF0000"/>
                </a:solidFill>
                <a:latin typeface="Sakkal Majalla" panose="02000000000000000000" pitchFamily="2" charset="-78"/>
                <a:cs typeface="Sakkal Majalla" panose="02000000000000000000" pitchFamily="2" charset="-78"/>
              </a:rPr>
              <a:t>التحولات الاقتصادية من الفتح الخليفي حتى العام 1970م</a:t>
            </a:r>
            <a:endParaRPr lang="en-US" sz="4000" b="1" dirty="0">
              <a:solidFill>
                <a:srgbClr val="FF0000"/>
              </a:solidFill>
              <a:latin typeface="Sakkal Majalla" panose="02000000000000000000" pitchFamily="2" charset="-78"/>
              <a:cs typeface="Sakkal Majalla" panose="02000000000000000000" pitchFamily="2" charset="-78"/>
            </a:endParaRPr>
          </a:p>
        </p:txBody>
      </p:sp>
      <p:sp>
        <p:nvSpPr>
          <p:cNvPr id="15" name="Content Placeholder 2"/>
          <p:cNvSpPr>
            <a:spLocks noGrp="1"/>
          </p:cNvSpPr>
          <p:nvPr>
            <p:ph idx="1"/>
          </p:nvPr>
        </p:nvSpPr>
        <p:spPr>
          <a:xfrm>
            <a:off x="625365" y="2506662"/>
            <a:ext cx="11143593" cy="3172921"/>
          </a:xfrm>
        </p:spPr>
        <p:txBody>
          <a:bodyPr/>
          <a:lstStyle/>
          <a:p>
            <a:pPr marL="0" indent="0" algn="r" rtl="1">
              <a:buNone/>
            </a:pPr>
            <a:r>
              <a:rPr lang="ar-BH" sz="2400" b="1" dirty="0" smtClean="0">
                <a:latin typeface="Sakkal Majalla" panose="02000000000000000000" pitchFamily="2" charset="-78"/>
                <a:cs typeface="Sakkal Majalla" panose="02000000000000000000" pitchFamily="2" charset="-78"/>
              </a:rPr>
              <a:t>انعكس الاستقرار السياسي الذي شهدته البحرين بعد الفتح الخليفي على الاقتصاد البحريني حيث شهد تطورًا ملحوظًا، فتنوعت مصادره وزادت إيراداته وهو ما كان له أطيب الأثر على معيشة الأهالي.</a:t>
            </a:r>
            <a:endParaRPr lang="ar-BH" sz="2400" b="1" dirty="0">
              <a:latin typeface="Sakkal Majalla" panose="02000000000000000000" pitchFamily="2" charset="-78"/>
              <a:cs typeface="Sakkal Majalla" panose="02000000000000000000" pitchFamily="2" charset="-78"/>
            </a:endParaRPr>
          </a:p>
        </p:txBody>
      </p:sp>
      <p:sp>
        <p:nvSpPr>
          <p:cNvPr id="16" name="مستطيل 2"/>
          <p:cNvSpPr/>
          <p:nvPr/>
        </p:nvSpPr>
        <p:spPr>
          <a:xfrm>
            <a:off x="3254337" y="4159106"/>
            <a:ext cx="6076950" cy="563196"/>
          </a:xfrm>
          <a:prstGeom prst="rect">
            <a:avLst/>
          </a:prstGeom>
          <a:solidFill>
            <a:schemeClr val="bg1"/>
          </a:solidFill>
          <a:ln w="2857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2400" b="1" dirty="0" smtClean="0">
                <a:solidFill>
                  <a:srgbClr val="00B0F0"/>
                </a:solidFill>
                <a:latin typeface="Sakkal Majalla" panose="02000000000000000000" pitchFamily="2" charset="-78"/>
                <a:cs typeface="Sakkal Majalla" panose="02000000000000000000" pitchFamily="2" charset="-78"/>
              </a:rPr>
              <a:t>أذكر الأسباب التي أدت إلى التطور الاقتصادي بعد الفتح الخليفي.</a:t>
            </a:r>
            <a:endParaRPr lang="ar-SA" sz="2400" b="1" dirty="0">
              <a:solidFill>
                <a:schemeClr val="tx1"/>
              </a:solidFill>
              <a:latin typeface="Sakkal Majalla" panose="02000000000000000000" pitchFamily="2" charset="-78"/>
              <a:cs typeface="Sakkal Majalla" panose="02000000000000000000" pitchFamily="2" charset="-78"/>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9" name="Rectangle 8"/>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64603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5">
                                            <p:txEl>
                                              <p:pRg st="0" end="0"/>
                                            </p:txEl>
                                          </p:spTgt>
                                        </p:tgtEl>
                                        <p:attrNameLst>
                                          <p:attrName>style.visibility</p:attrName>
                                        </p:attrNameLst>
                                      </p:cBhvr>
                                      <p:to>
                                        <p:strVal val="visible"/>
                                      </p:to>
                                    </p:set>
                                    <p:anim calcmode="lin" valueType="num">
                                      <p:cBhvr additive="base">
                                        <p:cTn id="16"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2000"/>
                                        <p:tgtEl>
                                          <p:spTgt spid="16"/>
                                        </p:tgtEl>
                                      </p:cBhvr>
                                    </p:animEffect>
                                    <p:anim calcmode="lin" valueType="num">
                                      <p:cBhvr>
                                        <p:cTn id="23" dur="2000" fill="hold"/>
                                        <p:tgtEl>
                                          <p:spTgt spid="16"/>
                                        </p:tgtEl>
                                        <p:attrNameLst>
                                          <p:attrName>ppt_w</p:attrName>
                                        </p:attrNameLst>
                                      </p:cBhvr>
                                      <p:tavLst>
                                        <p:tav tm="0" fmla="#ppt_w*sin(2.5*pi*$)">
                                          <p:val>
                                            <p:fltVal val="0"/>
                                          </p:val>
                                        </p:tav>
                                        <p:tav tm="100000">
                                          <p:val>
                                            <p:fltVal val="1"/>
                                          </p:val>
                                        </p:tav>
                                      </p:tavLst>
                                    </p:anim>
                                    <p:anim calcmode="lin" valueType="num">
                                      <p:cBhvr>
                                        <p:cTn id="24"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build="p"/>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860893" y="1270931"/>
            <a:ext cx="10535902" cy="727113"/>
          </a:xfrm>
          <a:prstGeom prst="round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000" b="1" dirty="0">
                <a:solidFill>
                  <a:schemeClr val="tx2">
                    <a:lumMod val="50000"/>
                  </a:schemeClr>
                </a:solidFill>
                <a:latin typeface="Sakkal Majalla" panose="02000000000000000000" pitchFamily="2" charset="-78"/>
                <a:cs typeface="Sakkal Majalla" panose="02000000000000000000" pitchFamily="2" charset="-78"/>
              </a:rPr>
              <a:t>الأمن والاستقرار الذي شهدته البحرين منذ الفتح الخليفي عام 1783م.</a:t>
            </a:r>
          </a:p>
        </p:txBody>
      </p:sp>
      <p:sp>
        <p:nvSpPr>
          <p:cNvPr id="14" name="Rounded Rectangle 13"/>
          <p:cNvSpPr/>
          <p:nvPr/>
        </p:nvSpPr>
        <p:spPr>
          <a:xfrm>
            <a:off x="860893" y="4966328"/>
            <a:ext cx="10535902" cy="727113"/>
          </a:xfrm>
          <a:prstGeom prst="round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000" b="1" dirty="0">
                <a:solidFill>
                  <a:schemeClr val="tx2">
                    <a:lumMod val="50000"/>
                  </a:schemeClr>
                </a:solidFill>
                <a:latin typeface="Sakkal Majalla" panose="02000000000000000000" pitchFamily="2" charset="-78"/>
                <a:cs typeface="Sakkal Majalla" panose="02000000000000000000" pitchFamily="2" charset="-78"/>
              </a:rPr>
              <a:t>اكتشاف </a:t>
            </a:r>
            <a:r>
              <a:rPr lang="ar-BH" sz="2000" b="1" dirty="0" smtClean="0">
                <a:solidFill>
                  <a:schemeClr val="tx2">
                    <a:lumMod val="50000"/>
                  </a:schemeClr>
                </a:solidFill>
                <a:latin typeface="Sakkal Majalla" panose="02000000000000000000" pitchFamily="2" charset="-78"/>
                <a:cs typeface="Sakkal Majalla" panose="02000000000000000000" pitchFamily="2" charset="-78"/>
              </a:rPr>
              <a:t>النفط بداية ثلاثينات القرن العشرين.</a:t>
            </a:r>
            <a:endParaRPr lang="en-US" dirty="0"/>
          </a:p>
        </p:txBody>
      </p:sp>
      <p:sp>
        <p:nvSpPr>
          <p:cNvPr id="16" name="Rounded Rectangle 15"/>
          <p:cNvSpPr/>
          <p:nvPr/>
        </p:nvSpPr>
        <p:spPr>
          <a:xfrm>
            <a:off x="860893" y="3007638"/>
            <a:ext cx="10535902" cy="727113"/>
          </a:xfrm>
          <a:prstGeom prst="round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2000" b="1" dirty="0">
                <a:solidFill>
                  <a:schemeClr val="tx2">
                    <a:lumMod val="50000"/>
                  </a:schemeClr>
                </a:solidFill>
                <a:latin typeface="Sakkal Majalla" panose="02000000000000000000" pitchFamily="2" charset="-78"/>
                <a:cs typeface="Sakkal Majalla" panose="02000000000000000000" pitchFamily="2" charset="-78"/>
              </a:rPr>
              <a:t>انتقال اعداد كبيرة من سكان الجزيرة العربية والمناطق المجاورة إلى البحرين بسبب الأمن والاستقرار فيها</a:t>
            </a:r>
            <a:r>
              <a:rPr lang="ar-BH" dirty="0">
                <a:solidFill>
                  <a:schemeClr val="tx2">
                    <a:lumMod val="50000"/>
                  </a:schemeClr>
                </a:solidFill>
              </a:rPr>
              <a:t>.</a:t>
            </a:r>
          </a:p>
        </p:txBody>
      </p:sp>
      <p:sp>
        <p:nvSpPr>
          <p:cNvPr id="17" name="Rounded Rectangle 16"/>
          <p:cNvSpPr/>
          <p:nvPr/>
        </p:nvSpPr>
        <p:spPr>
          <a:xfrm>
            <a:off x="860893" y="2159490"/>
            <a:ext cx="10535902" cy="727113"/>
          </a:xfrm>
          <a:prstGeom prst="round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Low" rtl="1"/>
            <a:r>
              <a:rPr lang="ar-BH" sz="2000" b="1" dirty="0">
                <a:solidFill>
                  <a:schemeClr val="tx2">
                    <a:lumMod val="50000"/>
                  </a:schemeClr>
                </a:solidFill>
                <a:latin typeface="Sakkal Majalla" panose="02000000000000000000" pitchFamily="2" charset="-78"/>
                <a:cs typeface="Sakkal Majalla" panose="02000000000000000000" pitchFamily="2" charset="-78"/>
              </a:rPr>
              <a:t>ا</a:t>
            </a:r>
            <a:r>
              <a:rPr lang="ar-BH" sz="2000" b="1" dirty="0" smtClean="0">
                <a:solidFill>
                  <a:schemeClr val="tx2">
                    <a:lumMod val="50000"/>
                  </a:schemeClr>
                </a:solidFill>
                <a:latin typeface="Sakkal Majalla" panose="02000000000000000000" pitchFamily="2" charset="-78"/>
                <a:cs typeface="Sakkal Majalla" panose="02000000000000000000" pitchFamily="2" charset="-78"/>
              </a:rPr>
              <a:t>تباع </a:t>
            </a:r>
            <a:r>
              <a:rPr lang="ar-BH" sz="2000" b="1" dirty="0">
                <a:solidFill>
                  <a:schemeClr val="tx2">
                    <a:lumMod val="50000"/>
                  </a:schemeClr>
                </a:solidFill>
                <a:latin typeface="Sakkal Majalla" panose="02000000000000000000" pitchFamily="2" charset="-78"/>
                <a:cs typeface="Sakkal Majalla" panose="02000000000000000000" pitchFamily="2" charset="-78"/>
              </a:rPr>
              <a:t>آل خليفة </a:t>
            </a:r>
            <a:r>
              <a:rPr lang="ar-BH" sz="2000" b="1" dirty="0" smtClean="0">
                <a:solidFill>
                  <a:schemeClr val="tx2">
                    <a:lumMod val="50000"/>
                  </a:schemeClr>
                </a:solidFill>
                <a:latin typeface="Sakkal Majalla" panose="02000000000000000000" pitchFamily="2" charset="-78"/>
                <a:cs typeface="Sakkal Majalla" panose="02000000000000000000" pitchFamily="2" charset="-78"/>
              </a:rPr>
              <a:t>سياسة اقتصادية </a:t>
            </a:r>
            <a:r>
              <a:rPr lang="ar-BH" sz="2000" b="1" dirty="0">
                <a:solidFill>
                  <a:schemeClr val="tx2">
                    <a:lumMod val="50000"/>
                  </a:schemeClr>
                </a:solidFill>
                <a:latin typeface="Sakkal Majalla" panose="02000000000000000000" pitchFamily="2" charset="-78"/>
                <a:cs typeface="Sakkal Majalla" panose="02000000000000000000" pitchFamily="2" charset="-78"/>
              </a:rPr>
              <a:t>تهدف تنمية الموارد </a:t>
            </a:r>
            <a:r>
              <a:rPr lang="ar-BH" sz="2000" b="1" dirty="0" err="1" smtClean="0">
                <a:solidFill>
                  <a:schemeClr val="tx2">
                    <a:lumMod val="50000"/>
                  </a:schemeClr>
                </a:solidFill>
                <a:latin typeface="Sakkal Majalla" panose="02000000000000000000" pitchFamily="2" charset="-78"/>
                <a:cs typeface="Sakkal Majalla" panose="02000000000000000000" pitchFamily="2" charset="-78"/>
              </a:rPr>
              <a:t>ال</a:t>
            </a:r>
            <a:r>
              <a:rPr lang="ar-BH" sz="2000" b="1" dirty="0" err="1">
                <a:solidFill>
                  <a:schemeClr val="tx2">
                    <a:lumMod val="50000"/>
                  </a:schemeClr>
                </a:solidFill>
                <a:latin typeface="Sakkal Majalla" panose="02000000000000000000" pitchFamily="2" charset="-78"/>
                <a:cs typeface="Sakkal Majalla" panose="02000000000000000000" pitchFamily="2" charset="-78"/>
              </a:rPr>
              <a:t>إ</a:t>
            </a:r>
            <a:r>
              <a:rPr lang="ar-BH" sz="2000" b="1" dirty="0" err="1" smtClean="0">
                <a:solidFill>
                  <a:schemeClr val="tx2">
                    <a:lumMod val="50000"/>
                  </a:schemeClr>
                </a:solidFill>
                <a:latin typeface="Sakkal Majalla" panose="02000000000000000000" pitchFamily="2" charset="-78"/>
                <a:cs typeface="Sakkal Majalla" panose="02000000000000000000" pitchFamily="2" charset="-78"/>
              </a:rPr>
              <a:t>قتصادية</a:t>
            </a:r>
            <a:r>
              <a:rPr lang="ar-BH" sz="2000" b="1" dirty="0">
                <a:solidFill>
                  <a:schemeClr val="tx2">
                    <a:lumMod val="50000"/>
                  </a:schemeClr>
                </a:solidFill>
                <a:latin typeface="Sakkal Majalla" panose="02000000000000000000" pitchFamily="2" charset="-78"/>
                <a:cs typeface="Sakkal Majalla" panose="02000000000000000000" pitchFamily="2" charset="-78"/>
              </a:rPr>
              <a:t>، من خلال تشجيع زيادة عدد السفن العاملة في صيد اللؤلؤ وتخفيض الرسوم عليها.</a:t>
            </a:r>
          </a:p>
        </p:txBody>
      </p:sp>
      <p:sp>
        <p:nvSpPr>
          <p:cNvPr id="18" name="Rounded Rectangle 17"/>
          <p:cNvSpPr/>
          <p:nvPr/>
        </p:nvSpPr>
        <p:spPr>
          <a:xfrm>
            <a:off x="860893" y="3933643"/>
            <a:ext cx="10535902" cy="727113"/>
          </a:xfrm>
          <a:prstGeom prst="round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000" b="1" dirty="0">
                <a:solidFill>
                  <a:schemeClr val="tx2">
                    <a:lumMod val="50000"/>
                  </a:schemeClr>
                </a:solidFill>
                <a:latin typeface="Sakkal Majalla" panose="02000000000000000000" pitchFamily="2" charset="-78"/>
                <a:cs typeface="Sakkal Majalla" panose="02000000000000000000" pitchFamily="2" charset="-78"/>
              </a:rPr>
              <a:t>اهتمام آل </a:t>
            </a:r>
            <a:r>
              <a:rPr lang="ar-BH" sz="2000" b="1" dirty="0" smtClean="0">
                <a:solidFill>
                  <a:schemeClr val="tx2">
                    <a:lumMod val="50000"/>
                  </a:schemeClr>
                </a:solidFill>
                <a:latin typeface="Sakkal Majalla" panose="02000000000000000000" pitchFamily="2" charset="-78"/>
                <a:cs typeface="Sakkal Majalla" panose="02000000000000000000" pitchFamily="2" charset="-78"/>
              </a:rPr>
              <a:t>خليفة الكرام </a:t>
            </a:r>
            <a:r>
              <a:rPr lang="ar-BH" sz="2000" b="1" dirty="0">
                <a:solidFill>
                  <a:schemeClr val="tx2">
                    <a:lumMod val="50000"/>
                  </a:schemeClr>
                </a:solidFill>
                <a:latin typeface="Sakkal Majalla" panose="02000000000000000000" pitchFamily="2" charset="-78"/>
                <a:cs typeface="Sakkal Majalla" panose="02000000000000000000" pitchFamily="2" charset="-78"/>
              </a:rPr>
              <a:t>بالبنية التحتية كالطرقات </a:t>
            </a:r>
            <a:r>
              <a:rPr lang="ar-BH" sz="2000" b="1" dirty="0" smtClean="0">
                <a:solidFill>
                  <a:schemeClr val="tx2">
                    <a:lumMod val="50000"/>
                  </a:schemeClr>
                </a:solidFill>
                <a:latin typeface="Sakkal Majalla" panose="02000000000000000000" pitchFamily="2" charset="-78"/>
                <a:cs typeface="Sakkal Majalla" panose="02000000000000000000" pitchFamily="2" charset="-78"/>
              </a:rPr>
              <a:t>والموانئ.</a:t>
            </a:r>
            <a:endParaRPr lang="en-US" sz="2000" b="1" dirty="0">
              <a:latin typeface="Sakkal Majalla" panose="02000000000000000000" pitchFamily="2" charset="-78"/>
              <a:cs typeface="Sakkal Majalla" panose="02000000000000000000" pitchFamily="2" charset="-78"/>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12" name="Rectangle 11"/>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9232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itle 1"/>
          <p:cNvSpPr>
            <a:spLocks noGrp="1"/>
          </p:cNvSpPr>
          <p:nvPr>
            <p:ph type="title"/>
          </p:nvPr>
        </p:nvSpPr>
        <p:spPr>
          <a:xfrm>
            <a:off x="5285531" y="1140365"/>
            <a:ext cx="5687269" cy="636406"/>
          </a:xfrm>
        </p:spPr>
        <p:txBody>
          <a:bodyPr>
            <a:normAutofit/>
          </a:bodyPr>
          <a:lstStyle/>
          <a:p>
            <a:r>
              <a:rPr lang="ar-BH" sz="3200" b="1"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تنوعت موارد </a:t>
            </a:r>
            <a:r>
              <a:rPr lang="ar-BH" sz="3200" b="1" dirty="0" smtClean="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a:t>
            </a:r>
            <a:r>
              <a:rPr lang="ar-BH" sz="3200" b="1"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a:t>
            </a:r>
            <a:r>
              <a:rPr lang="ar-BH" sz="3200" b="1" dirty="0" smtClean="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قتصاد </a:t>
            </a:r>
            <a:r>
              <a:rPr lang="ar-BH" sz="3200" b="1"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البحريني فكان منها:</a:t>
            </a:r>
          </a:p>
        </p:txBody>
      </p:sp>
      <p:pic>
        <p:nvPicPr>
          <p:cNvPr id="19" name="Picture 2" descr="نتيجة بحث الصور عن صيد الاسماك كارتون"/>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233" y="1949528"/>
            <a:ext cx="4607480" cy="3933637"/>
          </a:xfrm>
          <a:prstGeom prst="rect">
            <a:avLst/>
          </a:prstGeom>
          <a:noFill/>
          <a:extLst>
            <a:ext uri="{909E8E84-426E-40DD-AFC4-6F175D3DCCD1}">
              <a14:hiddenFill xmlns:a14="http://schemas.microsoft.com/office/drawing/2010/main">
                <a:solidFill>
                  <a:srgbClr val="FFFFFF"/>
                </a:solidFill>
              </a14:hiddenFill>
            </a:ext>
          </a:extLst>
        </p:spPr>
      </p:pic>
      <p:sp>
        <p:nvSpPr>
          <p:cNvPr id="20" name="Shape 227"/>
          <p:cNvSpPr/>
          <p:nvPr/>
        </p:nvSpPr>
        <p:spPr>
          <a:xfrm>
            <a:off x="6055145" y="1798864"/>
            <a:ext cx="4588675" cy="4301342"/>
          </a:xfrm>
          <a:prstGeom prst="ellipse">
            <a:avLst/>
          </a:prstGeom>
          <a:noFill/>
          <a:ln w="9525" cap="flat" cmpd="sng">
            <a:solidFill>
              <a:srgbClr val="ED4A00"/>
            </a:solidFill>
            <a:prstDash val="dash"/>
            <a:round/>
            <a:headEnd type="none" w="med" len="med"/>
            <a:tailEnd type="none" w="med" len="med"/>
          </a:ln>
        </p:spPr>
        <p:txBody>
          <a:bodyPr lIns="91425" tIns="91425" rIns="91425" bIns="91425" anchor="ctr" anchorCtr="0">
            <a:noAutofit/>
          </a:bodyPr>
          <a:lstStyle/>
          <a:p>
            <a:pPr algn="ctr" rtl="1"/>
            <a:r>
              <a:rPr lang="ar-BH" sz="2800" b="1" dirty="0">
                <a:solidFill>
                  <a:schemeClr val="accent1"/>
                </a:solidFill>
                <a:effectLst>
                  <a:outerShdw blurRad="38100" dist="38100" dir="2700000" algn="tl">
                    <a:srgbClr val="000000">
                      <a:alpha val="43137"/>
                    </a:srgbClr>
                  </a:outerShdw>
                </a:effectLst>
                <a:cs typeface="+mj-cs"/>
              </a:rPr>
              <a:t>أ. الزراعة وصيد </a:t>
            </a:r>
            <a:r>
              <a:rPr lang="ar-BH" sz="2800" b="1" dirty="0" smtClean="0">
                <a:solidFill>
                  <a:schemeClr val="accent1"/>
                </a:solidFill>
                <a:effectLst>
                  <a:outerShdw blurRad="38100" dist="38100" dir="2700000" algn="tl">
                    <a:srgbClr val="000000">
                      <a:alpha val="43137"/>
                    </a:srgbClr>
                  </a:outerShdw>
                </a:effectLst>
                <a:cs typeface="+mj-cs"/>
              </a:rPr>
              <a:t>الأسماك:</a:t>
            </a:r>
          </a:p>
          <a:p>
            <a:pPr algn="ctr"/>
            <a:endParaRPr lang="ar-BH" sz="2400" b="1" dirty="0">
              <a:effectLst>
                <a:outerShdw blurRad="38100" dist="38100" dir="2700000" algn="tl">
                  <a:srgbClr val="000000">
                    <a:alpha val="43137"/>
                  </a:srgbClr>
                </a:outerShdw>
              </a:effectLst>
              <a:cs typeface="+mj-cs"/>
            </a:endParaRPr>
          </a:p>
          <a:p>
            <a:pPr algn="r" rtl="1">
              <a:buFontTx/>
              <a:buChar char="-"/>
            </a:pPr>
            <a:r>
              <a:rPr lang="ar-BH" sz="2400" b="1" dirty="0" smtClean="0">
                <a:latin typeface="Sakkal Majalla" panose="02000000000000000000" pitchFamily="2" charset="-78"/>
                <a:cs typeface="Sakkal Majalla" panose="02000000000000000000" pitchFamily="2" charset="-78"/>
              </a:rPr>
              <a:t> هيأ حكم آل خليفة الكرام البيئة المناسبة لتطور الزراعة وازدهارها. </a:t>
            </a:r>
            <a:endParaRPr lang="ar-BH" sz="2400" b="1" dirty="0">
              <a:latin typeface="Sakkal Majalla" panose="02000000000000000000" pitchFamily="2" charset="-78"/>
              <a:cs typeface="Sakkal Majalla" panose="02000000000000000000" pitchFamily="2" charset="-78"/>
            </a:endParaRPr>
          </a:p>
          <a:p>
            <a:pPr algn="r" rtl="1">
              <a:buFontTx/>
              <a:buChar char="-"/>
            </a:pPr>
            <a:r>
              <a:rPr lang="ar-BH" sz="2400" b="1" dirty="0">
                <a:latin typeface="Sakkal Majalla" panose="02000000000000000000" pitchFamily="2" charset="-78"/>
                <a:cs typeface="Sakkal Majalla" panose="02000000000000000000" pitchFamily="2" charset="-78"/>
              </a:rPr>
              <a:t> </a:t>
            </a:r>
            <a:r>
              <a:rPr lang="ar-BH" sz="2400" b="1" dirty="0" smtClean="0">
                <a:latin typeface="Sakkal Majalla" panose="02000000000000000000" pitchFamily="2" charset="-78"/>
                <a:cs typeface="Sakkal Majalla" panose="02000000000000000000" pitchFamily="2" charset="-78"/>
              </a:rPr>
              <a:t>نوّع المزارعون </a:t>
            </a:r>
            <a:r>
              <a:rPr lang="ar-BH" sz="2400" b="1" dirty="0" err="1" smtClean="0">
                <a:latin typeface="Sakkal Majalla" panose="02000000000000000000" pitchFamily="2" charset="-78"/>
                <a:cs typeface="Sakkal Majalla" panose="02000000000000000000" pitchFamily="2" charset="-78"/>
              </a:rPr>
              <a:t>مزروعاتهم</a:t>
            </a:r>
            <a:r>
              <a:rPr lang="ar-BH" sz="2400" b="1" dirty="0" smtClean="0">
                <a:latin typeface="Sakkal Majalla" panose="02000000000000000000" pitchFamily="2" charset="-78"/>
                <a:cs typeface="Sakkal Majalla" panose="02000000000000000000" pitchFamily="2" charset="-78"/>
              </a:rPr>
              <a:t>. </a:t>
            </a:r>
          </a:p>
          <a:p>
            <a:pPr algn="r" rtl="1">
              <a:buFontTx/>
              <a:buChar char="-"/>
            </a:pPr>
            <a:r>
              <a:rPr lang="ar-BH" sz="2400" b="1" dirty="0" smtClean="0">
                <a:latin typeface="Sakkal Majalla" panose="02000000000000000000" pitchFamily="2" charset="-78"/>
                <a:cs typeface="Sakkal Majalla" panose="02000000000000000000" pitchFamily="2" charset="-78"/>
              </a:rPr>
              <a:t>نما مجال صيد الأسماك وزادت أعداد العاملين فيه. </a:t>
            </a:r>
            <a:endParaRPr lang="ar-BH" sz="2400" b="1" dirty="0">
              <a:latin typeface="Sakkal Majalla" panose="02000000000000000000" pitchFamily="2" charset="-78"/>
              <a:cs typeface="Sakkal Majalla" panose="02000000000000000000" pitchFamily="2" charset="-78"/>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9" name="Rectangle 8"/>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2631616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circle(in)">
                                      <p:cBhvr>
                                        <p:cTn id="19"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Shape 227"/>
          <p:cNvSpPr/>
          <p:nvPr/>
        </p:nvSpPr>
        <p:spPr>
          <a:xfrm>
            <a:off x="6154615" y="1268068"/>
            <a:ext cx="5765636" cy="4752882"/>
          </a:xfrm>
          <a:prstGeom prst="ellipse">
            <a:avLst/>
          </a:prstGeom>
          <a:noFill/>
          <a:ln w="9525" cap="flat" cmpd="sng">
            <a:solidFill>
              <a:srgbClr val="ED4A00"/>
            </a:solidFill>
            <a:prstDash val="dash"/>
            <a:round/>
            <a:headEnd type="none" w="med" len="med"/>
            <a:tailEnd type="none" w="med" len="med"/>
          </a:ln>
        </p:spPr>
        <p:txBody>
          <a:bodyPr lIns="91425" tIns="91425" rIns="91425" bIns="91425" anchor="ctr" anchorCtr="0">
            <a:noAutofit/>
          </a:bodyPr>
          <a:lstStyle/>
          <a:p>
            <a:pPr algn="ctr">
              <a:lnSpc>
                <a:spcPct val="150000"/>
              </a:lnSpc>
            </a:pPr>
            <a:endParaRPr lang="ar-BH" sz="2800" b="1" dirty="0" smtClean="0">
              <a:effectLst>
                <a:outerShdw blurRad="38100" dist="38100" dir="2700000" algn="tl">
                  <a:srgbClr val="000000">
                    <a:alpha val="43137"/>
                  </a:srgbClr>
                </a:outerShdw>
              </a:effectLst>
              <a:cs typeface="+mj-cs"/>
            </a:endParaRPr>
          </a:p>
          <a:p>
            <a:pPr algn="ctr">
              <a:lnSpc>
                <a:spcPct val="150000"/>
              </a:lnSpc>
            </a:pPr>
            <a:r>
              <a:rPr lang="ar-BH" sz="2800" b="1" dirty="0">
                <a:solidFill>
                  <a:schemeClr val="accent1"/>
                </a:solidFill>
                <a:effectLst>
                  <a:outerShdw blurRad="38100" dist="38100" dir="2700000" algn="tl">
                    <a:srgbClr val="000000">
                      <a:alpha val="43137"/>
                    </a:srgbClr>
                  </a:outerShdw>
                </a:effectLst>
                <a:cs typeface="+mj-cs"/>
              </a:rPr>
              <a:t>ب. اللؤلؤ:</a:t>
            </a:r>
          </a:p>
          <a:p>
            <a:pPr indent="-285750" algn="just" rtl="1">
              <a:buFont typeface="Arial" panose="020B0604020202020204" pitchFamily="34" charset="0"/>
              <a:buChar char="•"/>
            </a:pPr>
            <a:r>
              <a:rPr lang="ar-BH" sz="2400" dirty="0" smtClean="0">
                <a:latin typeface="Sakkal Majalla" panose="02000000000000000000" pitchFamily="2" charset="-78"/>
                <a:cs typeface="Sakkal Majalla" panose="02000000000000000000" pitchFamily="2" charset="-78"/>
              </a:rPr>
              <a:t>شكل صيد اللؤلؤ عصب الاقتصاد البحريني حتى الثلاثينات من القرن العشرين.</a:t>
            </a:r>
          </a:p>
          <a:p>
            <a:pPr indent="-285750" algn="just" rtl="1">
              <a:buFont typeface="Arial" panose="020B0604020202020204" pitchFamily="34" charset="0"/>
              <a:buChar char="•"/>
            </a:pPr>
            <a:r>
              <a:rPr lang="ar-BH" sz="2400" dirty="0" smtClean="0">
                <a:latin typeface="Sakkal Majalla" panose="02000000000000000000" pitchFamily="2" charset="-78"/>
                <a:cs typeface="Sakkal Majalla" panose="02000000000000000000" pitchFamily="2" charset="-78"/>
              </a:rPr>
              <a:t>أولى </a:t>
            </a:r>
            <a:r>
              <a:rPr lang="ar-BH" sz="2400" dirty="0">
                <a:latin typeface="Sakkal Majalla" panose="02000000000000000000" pitchFamily="2" charset="-78"/>
                <a:cs typeface="Sakkal Majalla" panose="02000000000000000000" pitchFamily="2" charset="-78"/>
              </a:rPr>
              <a:t>آل خليفة </a:t>
            </a:r>
            <a:r>
              <a:rPr lang="ar-BH" sz="2400" dirty="0" smtClean="0">
                <a:latin typeface="Sakkal Majalla" panose="02000000000000000000" pitchFamily="2" charset="-78"/>
                <a:cs typeface="Sakkal Majalla" panose="02000000000000000000" pitchFamily="2" charset="-78"/>
              </a:rPr>
              <a:t>الكرام منذ فتح </a:t>
            </a:r>
            <a:r>
              <a:rPr lang="ar-BH" sz="2400" dirty="0">
                <a:latin typeface="Sakkal Majalla" panose="02000000000000000000" pitchFamily="2" charset="-78"/>
                <a:cs typeface="Sakkal Majalla" panose="02000000000000000000" pitchFamily="2" charset="-78"/>
              </a:rPr>
              <a:t>البحرين عام 1783م صيد اللؤلؤ عناية </a:t>
            </a:r>
            <a:r>
              <a:rPr lang="ar-BH" sz="2400" dirty="0" smtClean="0">
                <a:latin typeface="Sakkal Majalla" panose="02000000000000000000" pitchFamily="2" charset="-78"/>
                <a:cs typeface="Sakkal Majalla" panose="02000000000000000000" pitchFamily="2" charset="-78"/>
              </a:rPr>
              <a:t>خاصة، إذ خفضوا الرسوم والضرائب المستحقة عليه ومهدوا الموانئ والطرق الخاصة به.</a:t>
            </a:r>
          </a:p>
          <a:p>
            <a:pPr algn="just" rtl="1">
              <a:buFont typeface="Arial" panose="020B0604020202020204" pitchFamily="34" charset="0"/>
              <a:buChar char="•"/>
            </a:pPr>
            <a:r>
              <a:rPr lang="ar-BH" sz="2400" dirty="0" smtClean="0">
                <a:latin typeface="Sakkal Majalla" panose="02000000000000000000" pitchFamily="2" charset="-78"/>
                <a:cs typeface="Sakkal Majalla" panose="02000000000000000000" pitchFamily="2" charset="-78"/>
              </a:rPr>
              <a:t>تميز </a:t>
            </a:r>
            <a:r>
              <a:rPr lang="ar-BH" sz="2400" dirty="0">
                <a:latin typeface="Sakkal Majalla" panose="02000000000000000000" pitchFamily="2" charset="-78"/>
                <a:cs typeface="Sakkal Majalla" panose="02000000000000000000" pitchFamily="2" charset="-78"/>
              </a:rPr>
              <a:t>اللؤلؤ البحريني بجودته</a:t>
            </a:r>
            <a:r>
              <a:rPr lang="ar-BH" sz="2400" dirty="0" smtClean="0">
                <a:latin typeface="Sakkal Majalla" panose="02000000000000000000" pitchFamily="2" charset="-78"/>
                <a:cs typeface="Sakkal Majalla" panose="02000000000000000000" pitchFamily="2" charset="-78"/>
              </a:rPr>
              <a:t>.</a:t>
            </a:r>
          </a:p>
          <a:p>
            <a:pPr algn="justLow">
              <a:lnSpc>
                <a:spcPct val="150000"/>
              </a:lnSpc>
              <a:buFont typeface="Arial" panose="020B0604020202020204" pitchFamily="34" charset="0"/>
              <a:buChar char="•"/>
            </a:pPr>
            <a:endParaRPr lang="ar-BH" sz="2200" dirty="0"/>
          </a:p>
          <a:p>
            <a:pPr algn="justLow">
              <a:lnSpc>
                <a:spcPct val="150000"/>
              </a:lnSpc>
            </a:pPr>
            <a:endParaRPr lang="ar-BH" sz="2000" dirty="0"/>
          </a:p>
          <a:p>
            <a:pPr algn="justLow">
              <a:lnSpc>
                <a:spcPct val="150000"/>
              </a:lnSpc>
              <a:buFont typeface="Arial" panose="020B0604020202020204" pitchFamily="34" charset="0"/>
              <a:buChar char="•"/>
            </a:pPr>
            <a:endParaRPr lang="ar-BH" sz="2000" dirty="0">
              <a:cs typeface="+mj-cs"/>
            </a:endParaRPr>
          </a:p>
        </p:txBody>
      </p:sp>
      <p:pic>
        <p:nvPicPr>
          <p:cNvPr id="18" name="Picture 2" descr="نتيجة بحث الصور عن اللولوالبحريني"/>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965" y="1749034"/>
            <a:ext cx="4876800" cy="37909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8" name="Rectangle 7"/>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0668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Shape 227"/>
          <p:cNvSpPr/>
          <p:nvPr/>
        </p:nvSpPr>
        <p:spPr>
          <a:xfrm>
            <a:off x="4879731" y="785107"/>
            <a:ext cx="7312268" cy="5479058"/>
          </a:xfrm>
          <a:prstGeom prst="ellipse">
            <a:avLst/>
          </a:prstGeom>
          <a:noFill/>
          <a:ln w="9525" cap="flat" cmpd="sng">
            <a:solidFill>
              <a:srgbClr val="ED4A00"/>
            </a:solidFill>
            <a:prstDash val="dash"/>
            <a:round/>
            <a:headEnd type="none" w="med" len="med"/>
            <a:tailEnd type="none" w="med" len="med"/>
          </a:ln>
        </p:spPr>
        <p:txBody>
          <a:bodyPr lIns="91425" tIns="91425" rIns="91425" bIns="91425" anchor="ctr" anchorCtr="0">
            <a:noAutofit/>
          </a:bodyPr>
          <a:lstStyle/>
          <a:p>
            <a:pPr algn="ctr"/>
            <a:r>
              <a:rPr lang="ar-BH" sz="2800" b="1" dirty="0" smtClean="0">
                <a:solidFill>
                  <a:schemeClr val="accent1"/>
                </a:solidFill>
                <a:effectLst>
                  <a:outerShdw blurRad="38100" dist="38100" dir="2700000" algn="tl">
                    <a:srgbClr val="000000">
                      <a:alpha val="43137"/>
                    </a:srgbClr>
                  </a:outerShdw>
                </a:effectLst>
                <a:cs typeface="+mj-cs"/>
              </a:rPr>
              <a:t>ج. النفط</a:t>
            </a:r>
          </a:p>
          <a:p>
            <a:pPr algn="r" rtl="1"/>
            <a:r>
              <a:rPr lang="ar-BH" sz="2400" dirty="0">
                <a:latin typeface="Sakkal Majalla" panose="02000000000000000000" pitchFamily="2" charset="-78"/>
                <a:cs typeface="Sakkal Majalla" panose="02000000000000000000" pitchFamily="2" charset="-78"/>
              </a:rPr>
              <a:t>مرت صناعة النفط في البحرين بالمراحل التالية:</a:t>
            </a:r>
          </a:p>
          <a:p>
            <a:pPr marL="342900" indent="-342900" algn="r" rtl="1">
              <a:buFontTx/>
              <a:buChar char="-"/>
            </a:pPr>
            <a:r>
              <a:rPr lang="ar-BH" sz="2400" dirty="0" smtClean="0">
                <a:latin typeface="Sakkal Majalla" panose="02000000000000000000" pitchFamily="2" charset="-78"/>
                <a:cs typeface="Sakkal Majalla" panose="02000000000000000000" pitchFamily="2" charset="-78"/>
              </a:rPr>
              <a:t>إجراء أول </a:t>
            </a:r>
            <a:r>
              <a:rPr lang="ar-BH" sz="2400" dirty="0">
                <a:latin typeface="Sakkal Majalla" panose="02000000000000000000" pitchFamily="2" charset="-78"/>
                <a:cs typeface="Sakkal Majalla" panose="02000000000000000000" pitchFamily="2" charset="-78"/>
              </a:rPr>
              <a:t>مسح جيولوجي لمنطقة الخليج العربي عام </a:t>
            </a:r>
            <a:r>
              <a:rPr lang="ar-BH" sz="2400" dirty="0" smtClean="0">
                <a:latin typeface="Sakkal Majalla" panose="02000000000000000000" pitchFamily="2" charset="-78"/>
                <a:cs typeface="Sakkal Majalla" panose="02000000000000000000" pitchFamily="2" charset="-78"/>
              </a:rPr>
              <a:t>1912م.</a:t>
            </a:r>
          </a:p>
          <a:p>
            <a:pPr marL="342900" indent="-342900" algn="r" rtl="1">
              <a:buFontTx/>
              <a:buChar char="-"/>
            </a:pPr>
            <a:r>
              <a:rPr lang="ar-BH" sz="2400" dirty="0" smtClean="0">
                <a:latin typeface="Sakkal Majalla" panose="02000000000000000000" pitchFamily="2" charset="-78"/>
                <a:cs typeface="Sakkal Majalla" panose="02000000000000000000" pitchFamily="2" charset="-78"/>
              </a:rPr>
              <a:t>منح </a:t>
            </a:r>
            <a:r>
              <a:rPr lang="ar-BH" sz="2400" dirty="0">
                <a:latin typeface="Sakkal Majalla" panose="02000000000000000000" pitchFamily="2" charset="-78"/>
                <a:cs typeface="Sakkal Majalla" panose="02000000000000000000" pitchFamily="2" charset="-78"/>
              </a:rPr>
              <a:t>شركة نفط البحرين (بابكو) امتياز خاص للتنقيب عن النفط عام 1929</a:t>
            </a:r>
            <a:r>
              <a:rPr lang="ar-SA" sz="2400" dirty="0" smtClean="0">
                <a:latin typeface="Sakkal Majalla" panose="02000000000000000000" pitchFamily="2" charset="-78"/>
                <a:cs typeface="Sakkal Majalla" panose="02000000000000000000" pitchFamily="2" charset="-78"/>
              </a:rPr>
              <a:t>م.</a:t>
            </a:r>
            <a:endParaRPr lang="ar-BH" sz="2400" dirty="0">
              <a:latin typeface="Sakkal Majalla" panose="02000000000000000000" pitchFamily="2" charset="-78"/>
              <a:cs typeface="Sakkal Majalla" panose="02000000000000000000" pitchFamily="2" charset="-78"/>
            </a:endParaRPr>
          </a:p>
          <a:p>
            <a:pPr marL="342900" indent="-342900" algn="r" rtl="1">
              <a:buFontTx/>
              <a:buChar char="-"/>
            </a:pPr>
            <a:r>
              <a:rPr lang="ar-BH" sz="2400" dirty="0" smtClean="0">
                <a:latin typeface="Sakkal Majalla" panose="02000000000000000000" pitchFamily="2" charset="-78"/>
                <a:cs typeface="Sakkal Majalla" panose="02000000000000000000" pitchFamily="2" charset="-78"/>
              </a:rPr>
              <a:t>اكتشاف </a:t>
            </a:r>
            <a:r>
              <a:rPr lang="ar-BH" sz="2400" dirty="0">
                <a:latin typeface="Sakkal Majalla" panose="02000000000000000000" pitchFamily="2" charset="-78"/>
                <a:cs typeface="Sakkal Majalla" panose="02000000000000000000" pitchFamily="2" charset="-78"/>
              </a:rPr>
              <a:t>النفط في البحرين </a:t>
            </a:r>
            <a:r>
              <a:rPr lang="ar-BH" sz="2400" dirty="0" smtClean="0">
                <a:latin typeface="Sakkal Majalla" panose="02000000000000000000" pitchFamily="2" charset="-78"/>
                <a:cs typeface="Sakkal Majalla" panose="02000000000000000000" pitchFamily="2" charset="-78"/>
              </a:rPr>
              <a:t>يوم 2 يونيو 1932م.</a:t>
            </a:r>
          </a:p>
          <a:p>
            <a:pPr marL="342900" indent="-342900" algn="r" rtl="1">
              <a:buFontTx/>
              <a:buChar char="-"/>
            </a:pPr>
            <a:r>
              <a:rPr lang="ar-BH" sz="2400" dirty="0" smtClean="0">
                <a:latin typeface="Sakkal Majalla" panose="02000000000000000000" pitchFamily="2" charset="-78"/>
                <a:cs typeface="Sakkal Majalla" panose="02000000000000000000" pitchFamily="2" charset="-78"/>
              </a:rPr>
              <a:t> </a:t>
            </a:r>
            <a:r>
              <a:rPr lang="ar-BH" sz="2400" dirty="0">
                <a:latin typeface="Sakkal Majalla" panose="02000000000000000000" pitchFamily="2" charset="-78"/>
                <a:cs typeface="Sakkal Majalla" panose="02000000000000000000" pitchFamily="2" charset="-78"/>
              </a:rPr>
              <a:t>تشييد مصفاة البترول على الشاطئ الشرقي </a:t>
            </a:r>
            <a:r>
              <a:rPr lang="ar-BH" sz="2400" dirty="0" smtClean="0">
                <a:latin typeface="Sakkal Majalla" panose="02000000000000000000" pitchFamily="2" charset="-78"/>
                <a:cs typeface="Sakkal Majalla" panose="02000000000000000000" pitchFamily="2" charset="-78"/>
              </a:rPr>
              <a:t>لجزيرة سترة.</a:t>
            </a:r>
            <a:endParaRPr lang="ar-BH" sz="2400" dirty="0">
              <a:latin typeface="Sakkal Majalla" panose="02000000000000000000" pitchFamily="2" charset="-78"/>
              <a:cs typeface="Sakkal Majalla" panose="02000000000000000000" pitchFamily="2" charset="-78"/>
            </a:endParaRPr>
          </a:p>
          <a:p>
            <a:pPr marL="342900" indent="-342900" algn="r" rtl="1">
              <a:buFontTx/>
              <a:buChar char="-"/>
            </a:pPr>
            <a:r>
              <a:rPr lang="ar-BH" sz="2400" dirty="0" smtClean="0">
                <a:latin typeface="Sakkal Majalla" panose="02000000000000000000" pitchFamily="2" charset="-78"/>
                <a:cs typeface="Sakkal Majalla" panose="02000000000000000000" pitchFamily="2" charset="-78"/>
              </a:rPr>
              <a:t>تطورت </a:t>
            </a:r>
            <a:r>
              <a:rPr lang="ar-BH" sz="2400" dirty="0">
                <a:latin typeface="Sakkal Majalla" panose="02000000000000000000" pitchFamily="2" charset="-78"/>
                <a:cs typeface="Sakkal Majalla" panose="02000000000000000000" pitchFamily="2" charset="-78"/>
              </a:rPr>
              <a:t>عائدات النفط حتى فاقت 20 مليون دولار خلال      ستينات القرن العشرين</a:t>
            </a:r>
            <a:r>
              <a:rPr lang="ar-BH" sz="2000" dirty="0"/>
              <a:t>.</a:t>
            </a:r>
          </a:p>
          <a:p>
            <a:endParaRPr lang="ar-BH" sz="1400" dirty="0">
              <a:cs typeface="+mj-cs"/>
            </a:endParaRPr>
          </a:p>
        </p:txBody>
      </p:sp>
      <p:pic>
        <p:nvPicPr>
          <p:cNvPr id="20" name="Picture 2" descr="نتيجة بحث الصور عن النفط البحرين"/>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436" y="2155135"/>
            <a:ext cx="3515089" cy="30544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9" name="Rectangle 3"/>
          <p:cNvSpPr/>
          <p:nvPr/>
        </p:nvSpPr>
        <p:spPr>
          <a:xfrm>
            <a:off x="152400" y="3328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8" name="Rectangle 7"/>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5167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circle(in)">
                                      <p:cBhvr>
                                        <p:cTn id="12" dur="2000"/>
                                        <p:tgtEl>
                                          <p:spTgt spid="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9">
                                            <p:txEl>
                                              <p:pRg st="1" end="1"/>
                                            </p:txEl>
                                          </p:spTgt>
                                        </p:tgtEl>
                                        <p:attrNameLst>
                                          <p:attrName>style.visibility</p:attrName>
                                        </p:attrNameLst>
                                      </p:cBhvr>
                                      <p:to>
                                        <p:strVal val="visible"/>
                                      </p:to>
                                    </p:set>
                                    <p:animEffect transition="in" filter="circle(in)">
                                      <p:cBhvr>
                                        <p:cTn id="17" dur="2000"/>
                                        <p:tgtEl>
                                          <p:spTgt spid="1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9">
                                            <p:txEl>
                                              <p:pRg st="2" end="2"/>
                                            </p:txEl>
                                          </p:spTgt>
                                        </p:tgtEl>
                                        <p:attrNameLst>
                                          <p:attrName>style.visibility</p:attrName>
                                        </p:attrNameLst>
                                      </p:cBhvr>
                                      <p:to>
                                        <p:strVal val="visible"/>
                                      </p:to>
                                    </p:set>
                                    <p:animEffect transition="in" filter="circle(in)">
                                      <p:cBhvr>
                                        <p:cTn id="22" dur="2000"/>
                                        <p:tgtEl>
                                          <p:spTgt spid="1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9">
                                            <p:txEl>
                                              <p:pRg st="3" end="3"/>
                                            </p:txEl>
                                          </p:spTgt>
                                        </p:tgtEl>
                                        <p:attrNameLst>
                                          <p:attrName>style.visibility</p:attrName>
                                        </p:attrNameLst>
                                      </p:cBhvr>
                                      <p:to>
                                        <p:strVal val="visible"/>
                                      </p:to>
                                    </p:set>
                                    <p:animEffect transition="in" filter="circle(in)">
                                      <p:cBhvr>
                                        <p:cTn id="27" dur="2000"/>
                                        <p:tgtEl>
                                          <p:spTgt spid="1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9">
                                            <p:txEl>
                                              <p:pRg st="4" end="4"/>
                                            </p:txEl>
                                          </p:spTgt>
                                        </p:tgtEl>
                                        <p:attrNameLst>
                                          <p:attrName>style.visibility</p:attrName>
                                        </p:attrNameLst>
                                      </p:cBhvr>
                                      <p:to>
                                        <p:strVal val="visible"/>
                                      </p:to>
                                    </p:set>
                                    <p:animEffect transition="in" filter="circle(in)">
                                      <p:cBhvr>
                                        <p:cTn id="32" dur="2000"/>
                                        <p:tgtEl>
                                          <p:spTgt spid="1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19">
                                            <p:txEl>
                                              <p:pRg st="5" end="5"/>
                                            </p:txEl>
                                          </p:spTgt>
                                        </p:tgtEl>
                                        <p:attrNameLst>
                                          <p:attrName>style.visibility</p:attrName>
                                        </p:attrNameLst>
                                      </p:cBhvr>
                                      <p:to>
                                        <p:strVal val="visible"/>
                                      </p:to>
                                    </p:set>
                                    <p:animEffect transition="in" filter="circle(in)">
                                      <p:cBhvr>
                                        <p:cTn id="37" dur="2000"/>
                                        <p:tgtEl>
                                          <p:spTgt spid="1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19">
                                            <p:txEl>
                                              <p:pRg st="6" end="6"/>
                                            </p:txEl>
                                          </p:spTgt>
                                        </p:tgtEl>
                                        <p:attrNameLst>
                                          <p:attrName>style.visibility</p:attrName>
                                        </p:attrNameLst>
                                      </p:cBhvr>
                                      <p:to>
                                        <p:strVal val="visible"/>
                                      </p:to>
                                    </p:set>
                                    <p:animEffect transition="in" filter="circle(in)">
                                      <p:cBhvr>
                                        <p:cTn id="42" dur="2000"/>
                                        <p:tgtEl>
                                          <p:spTgt spid="1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circle(in)">
                                      <p:cBhvr>
                                        <p:cTn id="4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Title 1"/>
          <p:cNvSpPr txBox="1">
            <a:spLocks/>
          </p:cNvSpPr>
          <p:nvPr/>
        </p:nvSpPr>
        <p:spPr>
          <a:xfrm>
            <a:off x="270640" y="1143001"/>
            <a:ext cx="11498318" cy="4858554"/>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ct val="150000"/>
              </a:lnSpc>
            </a:pPr>
            <a:endParaRPr lang="ar-BH" sz="2800" dirty="0" smtClean="0">
              <a:latin typeface="Sakkal Majalla" panose="02000000000000000000" pitchFamily="2" charset="-78"/>
              <a:cs typeface="Sakkal Majalla" panose="02000000000000000000" pitchFamily="2" charset="-78"/>
            </a:endParaRPr>
          </a:p>
        </p:txBody>
      </p:sp>
      <p:sp>
        <p:nvSpPr>
          <p:cNvPr id="9" name="Title 1"/>
          <p:cNvSpPr>
            <a:spLocks noGrp="1"/>
          </p:cNvSpPr>
          <p:nvPr>
            <p:ph type="title"/>
          </p:nvPr>
        </p:nvSpPr>
        <p:spPr>
          <a:xfrm>
            <a:off x="2433269" y="1113104"/>
            <a:ext cx="7827025" cy="789070"/>
          </a:xfrm>
        </p:spPr>
        <p:txBody>
          <a:bodyPr>
            <a:normAutofit/>
          </a:bodyPr>
          <a:lstStyle/>
          <a:p>
            <a:pPr rtl="1"/>
            <a:r>
              <a:rPr lang="ar-BH" sz="3600" b="1" dirty="0" smtClean="0">
                <a:solidFill>
                  <a:schemeClr val="accent1">
                    <a:lumMod val="75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تأثيرات الطفرة النفطية في الاقتصاد والمجتمع البحريني </a:t>
            </a:r>
            <a:endParaRPr lang="ar-BH" sz="3600" b="1" dirty="0">
              <a:solidFill>
                <a:schemeClr val="accent1">
                  <a:lumMod val="75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1" name="Content Placeholder 2"/>
          <p:cNvSpPr>
            <a:spLocks noGrp="1"/>
          </p:cNvSpPr>
          <p:nvPr>
            <p:ph idx="1"/>
          </p:nvPr>
        </p:nvSpPr>
        <p:spPr>
          <a:xfrm>
            <a:off x="838200" y="1825625"/>
            <a:ext cx="10515600" cy="4351338"/>
          </a:xfrm>
        </p:spPr>
        <p:txBody>
          <a:bodyPr>
            <a:normAutofit/>
          </a:bodyPr>
          <a:lstStyle/>
          <a:p>
            <a:pPr algn="r" rtl="1"/>
            <a:r>
              <a:rPr lang="ar-BH" sz="2400" b="1" dirty="0" smtClean="0">
                <a:latin typeface="Sakkal Majalla" panose="02000000000000000000" pitchFamily="2" charset="-78"/>
                <a:cs typeface="Sakkal Majalla" panose="02000000000000000000" pitchFamily="2" charset="-78"/>
              </a:rPr>
              <a:t>فقدان الفعالية الاقتصادية للحرف والصنائع المرتبطة باللؤلؤ كصناعة السفن وحياكة الأشرعة وخرق اللؤلؤ.</a:t>
            </a:r>
          </a:p>
          <a:p>
            <a:pPr algn="r" rtl="1"/>
            <a:r>
              <a:rPr lang="ar-BH" sz="2400" b="1" dirty="0" smtClean="0">
                <a:latin typeface="Sakkal Majalla" panose="02000000000000000000" pitchFamily="2" charset="-78"/>
                <a:cs typeface="Sakkal Majalla" panose="02000000000000000000" pitchFamily="2" charset="-78"/>
              </a:rPr>
              <a:t>تحول اليد العاملة البحرينية إلى العمل في ميدان النفط بدلًا من مصادر الإنتاج القديمة.</a:t>
            </a:r>
          </a:p>
          <a:p>
            <a:pPr algn="r" rtl="1"/>
            <a:r>
              <a:rPr lang="ar-BH" sz="2400" b="1" dirty="0" smtClean="0">
                <a:latin typeface="Sakkal Majalla" panose="02000000000000000000" pitchFamily="2" charset="-78"/>
                <a:cs typeface="Sakkal Majalla" panose="02000000000000000000" pitchFamily="2" charset="-78"/>
              </a:rPr>
              <a:t>تدهور زراعة النخيل وتربية الماشية بسبب سوق العمل المستقر الذي ولدَه إنتاج النفط.</a:t>
            </a:r>
          </a:p>
          <a:p>
            <a:pPr algn="r" rtl="1"/>
            <a:r>
              <a:rPr lang="ar-BH" sz="2400" b="1" dirty="0" smtClean="0">
                <a:latin typeface="Sakkal Majalla" panose="02000000000000000000" pitchFamily="2" charset="-78"/>
                <a:cs typeface="Sakkal Majalla" panose="02000000000000000000" pitchFamily="2" charset="-78"/>
              </a:rPr>
              <a:t>تطلع البحرينيين المتعلمين إلى الوظائف الإدارية والتجارية في كل دول الخليج العربي.</a:t>
            </a:r>
          </a:p>
          <a:p>
            <a:pPr algn="r" rtl="1"/>
            <a:r>
              <a:rPr lang="ar-BH" sz="2400" b="1" dirty="0" smtClean="0">
                <a:latin typeface="Sakkal Majalla" panose="02000000000000000000" pitchFamily="2" charset="-78"/>
                <a:cs typeface="Sakkal Majalla" panose="02000000000000000000" pitchFamily="2" charset="-78"/>
              </a:rPr>
              <a:t>ازدهار  زراعة الخضار وتطور عدد مزارعها من 150 مزرعة إلى 576 مزرعة ما بين 1952م و1959م، وذلك بسبب التغير في نظام التغذية</a:t>
            </a:r>
            <a:r>
              <a:rPr lang="ar-SA" sz="2400" b="1" dirty="0">
                <a:latin typeface="Sakkal Majalla" panose="02000000000000000000" pitchFamily="2" charset="-78"/>
                <a:cs typeface="Sakkal Majalla" panose="02000000000000000000" pitchFamily="2" charset="-78"/>
              </a:rPr>
              <a:t> </a:t>
            </a:r>
            <a:r>
              <a:rPr lang="ar-SA" sz="2400" b="1" dirty="0" smtClean="0">
                <a:latin typeface="Sakkal Majalla" panose="02000000000000000000" pitchFamily="2" charset="-78"/>
                <a:cs typeface="Sakkal Majalla" panose="02000000000000000000" pitchFamily="2" charset="-78"/>
              </a:rPr>
              <a:t>إ</a:t>
            </a:r>
            <a:r>
              <a:rPr lang="ar-BH" sz="2400" b="1" dirty="0" smtClean="0">
                <a:latin typeface="Sakkal Majalla" panose="02000000000000000000" pitchFamily="2" charset="-78"/>
                <a:cs typeface="Sakkal Majalla" panose="02000000000000000000" pitchFamily="2" charset="-78"/>
              </a:rPr>
              <a:t>ذ ازداد استهلاك الخضار والفواكه الطازجة وارتفعت أسعارها.</a:t>
            </a:r>
          </a:p>
          <a:p>
            <a:pPr algn="r" rtl="1"/>
            <a:r>
              <a:rPr lang="ar-BH" sz="2400" b="1" dirty="0" smtClean="0">
                <a:latin typeface="Sakkal Majalla" panose="02000000000000000000" pitchFamily="2" charset="-78"/>
                <a:cs typeface="Sakkal Majalla" panose="02000000000000000000" pitchFamily="2" charset="-78"/>
              </a:rPr>
              <a:t>ازدياد الطلب على المساكن في المدن وارتفاع أسعار الأراضي بسبب ارتفاع الدخل و</a:t>
            </a:r>
            <a:r>
              <a:rPr lang="ar-BH" sz="2400" b="1" dirty="0">
                <a:latin typeface="Sakkal Majalla" panose="02000000000000000000" pitchFamily="2" charset="-78"/>
                <a:cs typeface="Sakkal Majalla" panose="02000000000000000000" pitchFamily="2" charset="-78"/>
              </a:rPr>
              <a:t>ا</a:t>
            </a:r>
            <a:r>
              <a:rPr lang="ar-BH" sz="2400" b="1" dirty="0" smtClean="0">
                <a:latin typeface="Sakkal Majalla" panose="02000000000000000000" pitchFamily="2" charset="-78"/>
                <a:cs typeface="Sakkal Majalla" panose="02000000000000000000" pitchFamily="2" charset="-78"/>
              </a:rPr>
              <a:t>عتماد نظام الملكية وضمان الأرض.</a:t>
            </a:r>
          </a:p>
          <a:p>
            <a:pPr algn="r" rtl="1"/>
            <a:r>
              <a:rPr lang="ar-BH" sz="2400" b="1" dirty="0">
                <a:latin typeface="Sakkal Majalla" panose="02000000000000000000" pitchFamily="2" charset="-78"/>
                <a:cs typeface="Sakkal Majalla" panose="02000000000000000000" pitchFamily="2" charset="-78"/>
              </a:rPr>
              <a:t>ا</a:t>
            </a:r>
            <a:r>
              <a:rPr lang="ar-BH" sz="2400" b="1" dirty="0" smtClean="0">
                <a:latin typeface="Sakkal Majalla" panose="02000000000000000000" pitchFamily="2" charset="-78"/>
                <a:cs typeface="Sakkal Majalla" panose="02000000000000000000" pitchFamily="2" charset="-78"/>
              </a:rPr>
              <a:t>رتفاع الدخل وتزايد معدلات الاستهلاك الأسري.</a:t>
            </a:r>
          </a:p>
          <a:p>
            <a:pPr algn="r" rtl="1"/>
            <a:r>
              <a:rPr lang="ar-BH" sz="2400" b="1" dirty="0" smtClean="0">
                <a:latin typeface="Sakkal Majalla" panose="02000000000000000000" pitchFamily="2" charset="-78"/>
                <a:cs typeface="Sakkal Majalla" panose="02000000000000000000" pitchFamily="2" charset="-78"/>
              </a:rPr>
              <a:t>ربط المجال البحريني وتطويره (مد شبكة طرق، تشييد الجسر الرابط ما بين المنامة والمحرق).</a:t>
            </a:r>
          </a:p>
          <a:p>
            <a:pPr algn="r" rtl="1"/>
            <a:endParaRPr lang="ar-BH" dirty="0"/>
          </a:p>
        </p:txBody>
      </p:sp>
      <p:sp>
        <p:nvSpPr>
          <p:cNvPr id="12"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13" name="Rectangle 12"/>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55447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nodePh="1">
                                  <p:stCondLst>
                                    <p:cond delay="0"/>
                                  </p:stCondLst>
                                  <p:endCondLst>
                                    <p:cond evt="begin" delay="0">
                                      <p:tn val="10"/>
                                    </p:cond>
                                  </p:end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circle(in)">
                                      <p:cBhvr>
                                        <p:cTn id="12" dur="2000"/>
                                        <p:tgtEl>
                                          <p:spTgt spid="15">
                                            <p:txEl>
                                              <p:pRg st="0" end="0"/>
                                            </p:txEl>
                                          </p:spTgt>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 calcmode="lin" valueType="num">
                                      <p:cBhvr additive="base">
                                        <p:cTn id="2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 calcmode="lin" valueType="num">
                                      <p:cBhvr additive="base">
                                        <p:cTn id="27"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1">
                                            <p:txEl>
                                              <p:pRg st="2" end="2"/>
                                            </p:txEl>
                                          </p:spTgt>
                                        </p:tgtEl>
                                        <p:attrNameLst>
                                          <p:attrName>style.visibility</p:attrName>
                                        </p:attrNameLst>
                                      </p:cBhvr>
                                      <p:to>
                                        <p:strVal val="visible"/>
                                      </p:to>
                                    </p:set>
                                    <p:anim calcmode="lin" valueType="num">
                                      <p:cBhvr additive="base">
                                        <p:cTn id="33"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1">
                                            <p:txEl>
                                              <p:pRg st="3" end="3"/>
                                            </p:txEl>
                                          </p:spTgt>
                                        </p:tgtEl>
                                        <p:attrNameLst>
                                          <p:attrName>style.visibility</p:attrName>
                                        </p:attrNameLst>
                                      </p:cBhvr>
                                      <p:to>
                                        <p:strVal val="visible"/>
                                      </p:to>
                                    </p:set>
                                    <p:anim calcmode="lin" valueType="num">
                                      <p:cBhvr additive="base">
                                        <p:cTn id="39"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xEl>
                                              <p:pRg st="4" end="4"/>
                                            </p:txEl>
                                          </p:spTgt>
                                        </p:tgtEl>
                                        <p:attrNameLst>
                                          <p:attrName>style.visibility</p:attrName>
                                        </p:attrNameLst>
                                      </p:cBhvr>
                                      <p:to>
                                        <p:strVal val="visible"/>
                                      </p:to>
                                    </p:set>
                                    <p:anim calcmode="lin" valueType="num">
                                      <p:cBhvr additive="base">
                                        <p:cTn id="45"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1">
                                            <p:txEl>
                                              <p:pRg st="5" end="5"/>
                                            </p:txEl>
                                          </p:spTgt>
                                        </p:tgtEl>
                                        <p:attrNameLst>
                                          <p:attrName>style.visibility</p:attrName>
                                        </p:attrNameLst>
                                      </p:cBhvr>
                                      <p:to>
                                        <p:strVal val="visible"/>
                                      </p:to>
                                    </p:set>
                                    <p:anim calcmode="lin" valueType="num">
                                      <p:cBhvr additive="base">
                                        <p:cTn id="51"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1">
                                            <p:txEl>
                                              <p:pRg st="6" end="6"/>
                                            </p:txEl>
                                          </p:spTgt>
                                        </p:tgtEl>
                                        <p:attrNameLst>
                                          <p:attrName>style.visibility</p:attrName>
                                        </p:attrNameLst>
                                      </p:cBhvr>
                                      <p:to>
                                        <p:strVal val="visible"/>
                                      </p:to>
                                    </p:set>
                                    <p:anim calcmode="lin" valueType="num">
                                      <p:cBhvr additive="base">
                                        <p:cTn id="57"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1">
                                            <p:txEl>
                                              <p:pRg st="7" end="7"/>
                                            </p:txEl>
                                          </p:spTgt>
                                        </p:tgtEl>
                                        <p:attrNameLst>
                                          <p:attrName>style.visibility</p:attrName>
                                        </p:attrNameLst>
                                      </p:cBhvr>
                                      <p:to>
                                        <p:strVal val="visible"/>
                                      </p:to>
                                    </p:set>
                                    <p:anim calcmode="lin" valueType="num">
                                      <p:cBhvr additive="base">
                                        <p:cTn id="63" dur="500" fill="hold"/>
                                        <p:tgtEl>
                                          <p:spTgt spid="11">
                                            <p:txEl>
                                              <p:pRg st="7" end="7"/>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مستطيل مستدير الزوايا 3"/>
          <p:cNvSpPr/>
          <p:nvPr/>
        </p:nvSpPr>
        <p:spPr>
          <a:xfrm>
            <a:off x="807720" y="768764"/>
            <a:ext cx="9648437" cy="587084"/>
          </a:xfrm>
          <a:prstGeom prst="roundRect">
            <a:avLst/>
          </a:prstGeom>
          <a:solidFill>
            <a:schemeClr val="bg1"/>
          </a:solidFill>
          <a:ln w="19050">
            <a:solidFill>
              <a:srgbClr val="FF3300"/>
            </a:solidFill>
          </a:ln>
          <a:effectLst>
            <a:glow rad="635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BH" sz="3600" b="1" dirty="0" smtClean="0">
                <a:solidFill>
                  <a:srgbClr val="FF0000"/>
                </a:solidFill>
                <a:latin typeface="Sakkal Majalla" panose="02000000000000000000" pitchFamily="2" charset="-78"/>
                <a:cs typeface="Sakkal Majalla" panose="02000000000000000000" pitchFamily="2" charset="-78"/>
              </a:rPr>
              <a:t>ثالثًا:</a:t>
            </a:r>
            <a:r>
              <a:rPr lang="ar-SA" sz="3600" b="1" dirty="0" smtClean="0">
                <a:solidFill>
                  <a:srgbClr val="FF0000"/>
                </a:solidFill>
                <a:latin typeface="Sakkal Majalla" panose="02000000000000000000" pitchFamily="2" charset="-78"/>
                <a:cs typeface="Sakkal Majalla" panose="02000000000000000000" pitchFamily="2" charset="-78"/>
              </a:rPr>
              <a:t> </a:t>
            </a:r>
            <a:r>
              <a:rPr lang="ar-BH" sz="3600" b="1" dirty="0" smtClean="0">
                <a:solidFill>
                  <a:srgbClr val="FF0000"/>
                </a:solidFill>
                <a:latin typeface="Sakkal Majalla" panose="02000000000000000000" pitchFamily="2" charset="-78"/>
                <a:cs typeface="Sakkal Majalla" panose="02000000000000000000" pitchFamily="2" charset="-78"/>
              </a:rPr>
              <a:t>التحولات الإدارية و الاجتماعية والثقافية</a:t>
            </a:r>
            <a:endParaRPr lang="en-US" sz="3600" b="1" dirty="0">
              <a:solidFill>
                <a:srgbClr val="FF0000"/>
              </a:solidFill>
              <a:latin typeface="Sakkal Majalla" panose="02000000000000000000" pitchFamily="2" charset="-78"/>
              <a:cs typeface="Sakkal Majalla" panose="02000000000000000000" pitchFamily="2" charset="-78"/>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12" name="Oval 11"/>
          <p:cNvSpPr/>
          <p:nvPr/>
        </p:nvSpPr>
        <p:spPr>
          <a:xfrm>
            <a:off x="9522823" y="1294149"/>
            <a:ext cx="2519217" cy="815492"/>
          </a:xfrm>
          <a:prstGeom prst="ellipse">
            <a:avLst/>
          </a:prstGeom>
          <a:solidFill>
            <a:srgbClr val="FF0000"/>
          </a:solidFill>
          <a:ln w="95250" cmpd="dbl">
            <a:solidFill>
              <a:schemeClr val="tx1">
                <a:lumMod val="50000"/>
                <a:lumOff val="50000"/>
              </a:schemeClr>
            </a:solidFill>
            <a:prstDash val="dash"/>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smtClean="0">
                <a:solidFill>
                  <a:schemeClr val="tx1"/>
                </a:solidFill>
                <a:latin typeface="Sakkal Majalla" panose="02000000000000000000" pitchFamily="2" charset="-78"/>
                <a:cs typeface="Sakkal Majalla" panose="02000000000000000000" pitchFamily="2" charset="-78"/>
              </a:rPr>
              <a:t>أقرأ وأحلل</a:t>
            </a:r>
            <a:endParaRPr lang="en-US" dirty="0"/>
          </a:p>
        </p:txBody>
      </p:sp>
      <p:pic>
        <p:nvPicPr>
          <p:cNvPr id="3" name="Picture 2"/>
          <p:cNvPicPr>
            <a:picLocks noChangeAspect="1"/>
          </p:cNvPicPr>
          <p:nvPr/>
        </p:nvPicPr>
        <p:blipFill>
          <a:blip r:embed="rId3"/>
          <a:stretch>
            <a:fillRect/>
          </a:stretch>
        </p:blipFill>
        <p:spPr>
          <a:xfrm>
            <a:off x="5661669" y="2151683"/>
            <a:ext cx="6137114" cy="3876519"/>
          </a:xfrm>
          <a:prstGeom prst="rect">
            <a:avLst/>
          </a:prstGeom>
        </p:spPr>
      </p:pic>
      <p:sp>
        <p:nvSpPr>
          <p:cNvPr id="5" name="Rectangle 4"/>
          <p:cNvSpPr/>
          <p:nvPr/>
        </p:nvSpPr>
        <p:spPr>
          <a:xfrm>
            <a:off x="270642" y="1701895"/>
            <a:ext cx="5228638" cy="43263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r" rtl="1">
              <a:buFontTx/>
              <a:buChar char="-"/>
            </a:pPr>
            <a:r>
              <a:rPr lang="ar-BH" dirty="0" smtClean="0">
                <a:solidFill>
                  <a:srgbClr val="C00000"/>
                </a:solidFill>
              </a:rPr>
              <a:t>ما هي أول مدرسة أنشأت في البحرين؟ ومتى كان ذلك؟ </a:t>
            </a:r>
          </a:p>
          <a:p>
            <a:pPr algn="r" rtl="1"/>
            <a:r>
              <a:rPr lang="ar-BH" dirty="0" smtClean="0">
                <a:solidFill>
                  <a:srgbClr val="0070C0"/>
                </a:solidFill>
              </a:rPr>
              <a:t>مدرسة الهداية الخليفية للبنين في المحرق، وتم تأسيسها عام 1919م.</a:t>
            </a:r>
          </a:p>
          <a:p>
            <a:pPr marL="285750" indent="-285750" algn="r" rtl="1">
              <a:buFontTx/>
              <a:buChar char="-"/>
            </a:pPr>
            <a:endParaRPr lang="ar-BH" dirty="0">
              <a:solidFill>
                <a:srgbClr val="C00000"/>
              </a:solidFill>
            </a:endParaRPr>
          </a:p>
          <a:p>
            <a:pPr marL="285750" indent="-285750" algn="r" rtl="1">
              <a:buFontTx/>
              <a:buChar char="-"/>
            </a:pPr>
            <a:r>
              <a:rPr lang="ar-BH" dirty="0" smtClean="0">
                <a:solidFill>
                  <a:srgbClr val="C00000"/>
                </a:solidFill>
              </a:rPr>
              <a:t>علام يدل تبرع حاكم البحرين المغفور له بإذن الله تعالى بمبلغ لبناء المدرسة وتخصيص الأرض لها؟ </a:t>
            </a:r>
          </a:p>
          <a:p>
            <a:pPr algn="r" rtl="1"/>
            <a:r>
              <a:rPr lang="ar-BH" dirty="0">
                <a:solidFill>
                  <a:srgbClr val="0070C0"/>
                </a:solidFill>
              </a:rPr>
              <a:t>عناية واهتمام حاكم البحرين بالتعليم ورغبته في نشر العلم بين </a:t>
            </a:r>
            <a:r>
              <a:rPr lang="ar-BH" dirty="0" smtClean="0">
                <a:solidFill>
                  <a:srgbClr val="0070C0"/>
                </a:solidFill>
              </a:rPr>
              <a:t>الشعب.</a:t>
            </a:r>
            <a:endParaRPr lang="ar-BH" dirty="0" smtClean="0">
              <a:solidFill>
                <a:srgbClr val="C00000"/>
              </a:solidFill>
            </a:endParaRPr>
          </a:p>
          <a:p>
            <a:pPr marL="285750" indent="-285750" algn="r" rtl="1">
              <a:buFontTx/>
              <a:buChar char="-"/>
            </a:pPr>
            <a:endParaRPr lang="ar-BH" dirty="0">
              <a:solidFill>
                <a:srgbClr val="C00000"/>
              </a:solidFill>
            </a:endParaRPr>
          </a:p>
          <a:p>
            <a:pPr marL="285750" indent="-285750" algn="r" rtl="1">
              <a:buFontTx/>
              <a:buChar char="-"/>
            </a:pPr>
            <a:r>
              <a:rPr lang="ar-BH" dirty="0" smtClean="0">
                <a:solidFill>
                  <a:srgbClr val="C00000"/>
                </a:solidFill>
              </a:rPr>
              <a:t>ما النتائج المترتبة على اهتمام البحرين بالتعليم منذ وقت مبكر؟ </a:t>
            </a:r>
          </a:p>
          <a:p>
            <a:pPr algn="r" rtl="1"/>
            <a:r>
              <a:rPr lang="ar-BH" dirty="0">
                <a:solidFill>
                  <a:srgbClr val="0070C0"/>
                </a:solidFill>
              </a:rPr>
              <a:t>سرعة انتشار المدارس في البلاد</a:t>
            </a:r>
            <a:r>
              <a:rPr lang="ar-BH" dirty="0" smtClean="0">
                <a:solidFill>
                  <a:srgbClr val="0070C0"/>
                </a:solidFill>
              </a:rPr>
              <a:t>.</a:t>
            </a:r>
          </a:p>
          <a:p>
            <a:pPr algn="r" rtl="1"/>
            <a:endParaRPr lang="ar-BH" dirty="0" smtClean="0">
              <a:solidFill>
                <a:srgbClr val="0070C0"/>
              </a:solidFill>
            </a:endParaRPr>
          </a:p>
          <a:p>
            <a:pPr marL="285750" indent="-285750" algn="r" rtl="1">
              <a:buFontTx/>
              <a:buChar char="-"/>
            </a:pPr>
            <a:r>
              <a:rPr lang="ar-BH" dirty="0" smtClean="0">
                <a:solidFill>
                  <a:srgbClr val="C00000"/>
                </a:solidFill>
              </a:rPr>
              <a:t> </a:t>
            </a:r>
            <a:r>
              <a:rPr lang="ar-BH" dirty="0">
                <a:solidFill>
                  <a:srgbClr val="C00000"/>
                </a:solidFill>
              </a:rPr>
              <a:t>متى تم افتتاح أول مدرسة نظامية للبنات في البحرين؟ علام يدل ذلك</a:t>
            </a:r>
            <a:r>
              <a:rPr lang="ar-BH" dirty="0" smtClean="0">
                <a:solidFill>
                  <a:srgbClr val="C00000"/>
                </a:solidFill>
              </a:rPr>
              <a:t>؟</a:t>
            </a:r>
          </a:p>
          <a:p>
            <a:pPr algn="r" rtl="1"/>
            <a:r>
              <a:rPr lang="ar-BH" dirty="0">
                <a:solidFill>
                  <a:srgbClr val="0070C0"/>
                </a:solidFill>
              </a:rPr>
              <a:t>في عام 1928م، وتعبر أول مدرسة في الخليج العربي، وتدل على اهتمام البحرين بتعليم الإناث أسوة بالبنين.</a:t>
            </a:r>
            <a:endParaRPr lang="en-US" dirty="0">
              <a:solidFill>
                <a:srgbClr val="0070C0"/>
              </a:solidFill>
            </a:endParaRPr>
          </a:p>
        </p:txBody>
      </p:sp>
      <p:sp>
        <p:nvSpPr>
          <p:cNvPr id="13" name="Rectangle 12"/>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3012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ircle(in)">
                                      <p:cBhvr>
                                        <p:cTn id="13" dur="20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5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animEffect transition="in" filter="fade">
                                      <p:cBhvr>
                                        <p:cTn id="37" dur="1000"/>
                                        <p:tgtEl>
                                          <p:spTgt spid="5">
                                            <p:txEl>
                                              <p:pRg st="1" end="1"/>
                                            </p:txEl>
                                          </p:spTgt>
                                        </p:tgtEl>
                                      </p:cBhvr>
                                    </p:animEffect>
                                    <p:anim calcmode="lin" valueType="num">
                                      <p:cBhvr>
                                        <p:cTn id="3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5">
                                            <p:txEl>
                                              <p:pRg st="4" end="4"/>
                                            </p:txEl>
                                          </p:spTgt>
                                        </p:tgtEl>
                                        <p:attrNameLst>
                                          <p:attrName>style.visibility</p:attrName>
                                        </p:attrNameLst>
                                      </p:cBhvr>
                                      <p:to>
                                        <p:strVal val="visible"/>
                                      </p:to>
                                    </p:set>
                                    <p:animEffect transition="in" filter="fade">
                                      <p:cBhvr>
                                        <p:cTn id="44" dur="1000"/>
                                        <p:tgtEl>
                                          <p:spTgt spid="5">
                                            <p:txEl>
                                              <p:pRg st="4" end="4"/>
                                            </p:txEl>
                                          </p:spTgt>
                                        </p:tgtEl>
                                      </p:cBhvr>
                                    </p:animEffect>
                                    <p:anim calcmode="lin" valueType="num">
                                      <p:cBhvr>
                                        <p:cTn id="4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5">
                                            <p:txEl>
                                              <p:pRg st="7" end="7"/>
                                            </p:txEl>
                                          </p:spTgt>
                                        </p:tgtEl>
                                        <p:attrNameLst>
                                          <p:attrName>style.visibility</p:attrName>
                                        </p:attrNameLst>
                                      </p:cBhvr>
                                      <p:to>
                                        <p:strVal val="visible"/>
                                      </p:to>
                                    </p:set>
                                    <p:anim calcmode="lin" valueType="num">
                                      <p:cBhvr additive="base">
                                        <p:cTn id="51"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5">
                                            <p:txEl>
                                              <p:pRg st="9" end="9"/>
                                            </p:txEl>
                                          </p:spTgt>
                                        </p:tgtEl>
                                        <p:attrNameLst>
                                          <p:attrName>style.visibility</p:attrName>
                                        </p:attrNameLst>
                                      </p:cBhvr>
                                      <p:to>
                                        <p:strVal val="visible"/>
                                      </p:to>
                                    </p:set>
                                    <p:anim calcmode="lin" valueType="num">
                                      <p:cBhvr additive="base">
                                        <p:cTn id="57"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5">
                                            <p:txEl>
                                              <p:pRg st="10" end="10"/>
                                            </p:txEl>
                                          </p:spTgt>
                                        </p:tgtEl>
                                        <p:attrNameLst>
                                          <p:attrName>style.visibility</p:attrName>
                                        </p:attrNameLst>
                                      </p:cBhvr>
                                      <p:to>
                                        <p:strVal val="visible"/>
                                      </p:to>
                                    </p:set>
                                    <p:anim calcmode="lin" valueType="num">
                                      <p:cBhvr additive="base">
                                        <p:cTn id="63"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432140"/>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مستطيل مستدير الزوايا 3"/>
          <p:cNvSpPr/>
          <p:nvPr/>
        </p:nvSpPr>
        <p:spPr>
          <a:xfrm>
            <a:off x="807720" y="768764"/>
            <a:ext cx="9648437" cy="587084"/>
          </a:xfrm>
          <a:prstGeom prst="roundRect">
            <a:avLst/>
          </a:prstGeom>
          <a:solidFill>
            <a:schemeClr val="bg1"/>
          </a:solidFill>
          <a:ln w="19050">
            <a:solidFill>
              <a:srgbClr val="FF3300"/>
            </a:solidFill>
          </a:ln>
          <a:effectLst>
            <a:glow rad="635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BH" sz="3600" b="1" dirty="0" smtClean="0">
                <a:solidFill>
                  <a:srgbClr val="FF0000"/>
                </a:solidFill>
                <a:latin typeface="Sakkal Majalla" panose="02000000000000000000" pitchFamily="2" charset="-78"/>
                <a:cs typeface="Sakkal Majalla" panose="02000000000000000000" pitchFamily="2" charset="-78"/>
              </a:rPr>
              <a:t>ثالثًا:</a:t>
            </a:r>
            <a:r>
              <a:rPr lang="ar-SA" sz="3600" b="1" dirty="0" smtClean="0">
                <a:solidFill>
                  <a:srgbClr val="FF0000"/>
                </a:solidFill>
                <a:latin typeface="Sakkal Majalla" panose="02000000000000000000" pitchFamily="2" charset="-78"/>
                <a:cs typeface="Sakkal Majalla" panose="02000000000000000000" pitchFamily="2" charset="-78"/>
              </a:rPr>
              <a:t> </a:t>
            </a:r>
            <a:r>
              <a:rPr lang="ar-BH" sz="3600" b="1" dirty="0" smtClean="0">
                <a:solidFill>
                  <a:srgbClr val="FF0000"/>
                </a:solidFill>
                <a:latin typeface="Sakkal Majalla" panose="02000000000000000000" pitchFamily="2" charset="-78"/>
                <a:cs typeface="Sakkal Majalla" panose="02000000000000000000" pitchFamily="2" charset="-78"/>
              </a:rPr>
              <a:t>التحولات الإدارية و الاجتماعية والثقافية</a:t>
            </a:r>
            <a:endParaRPr lang="en-US" sz="3600" b="1" dirty="0">
              <a:solidFill>
                <a:srgbClr val="FF0000"/>
              </a:solidFill>
              <a:latin typeface="Sakkal Majalla" panose="02000000000000000000" pitchFamily="2" charset="-78"/>
              <a:cs typeface="Sakkal Majalla" panose="02000000000000000000" pitchFamily="2" charset="-78"/>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12" name="Oval 11"/>
          <p:cNvSpPr/>
          <p:nvPr/>
        </p:nvSpPr>
        <p:spPr>
          <a:xfrm>
            <a:off x="9411129" y="1201521"/>
            <a:ext cx="2519217" cy="645893"/>
          </a:xfrm>
          <a:prstGeom prst="ellipse">
            <a:avLst/>
          </a:prstGeom>
          <a:solidFill>
            <a:srgbClr val="FF0000"/>
          </a:solidFill>
          <a:ln w="95250" cmpd="dbl">
            <a:solidFill>
              <a:schemeClr val="tx1">
                <a:lumMod val="50000"/>
                <a:lumOff val="50000"/>
              </a:schemeClr>
            </a:solidFill>
            <a:prstDash val="dash"/>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smtClean="0">
                <a:solidFill>
                  <a:schemeClr val="tx1"/>
                </a:solidFill>
                <a:latin typeface="Sakkal Majalla" panose="02000000000000000000" pitchFamily="2" charset="-78"/>
                <a:cs typeface="Sakkal Majalla" panose="02000000000000000000" pitchFamily="2" charset="-78"/>
              </a:rPr>
              <a:t>أقرأ وأحلل</a:t>
            </a:r>
            <a:endParaRPr lang="en-US" dirty="0"/>
          </a:p>
        </p:txBody>
      </p:sp>
      <p:pic>
        <p:nvPicPr>
          <p:cNvPr id="13" name="Picture 12"/>
          <p:cNvPicPr>
            <a:picLocks noChangeAspect="1"/>
          </p:cNvPicPr>
          <p:nvPr/>
        </p:nvPicPr>
        <p:blipFill>
          <a:blip r:embed="rId3"/>
          <a:stretch>
            <a:fillRect/>
          </a:stretch>
        </p:blipFill>
        <p:spPr>
          <a:xfrm>
            <a:off x="5937161" y="1889457"/>
            <a:ext cx="5993185" cy="4205110"/>
          </a:xfrm>
          <a:prstGeom prst="rect">
            <a:avLst/>
          </a:prstGeom>
        </p:spPr>
      </p:pic>
      <p:sp>
        <p:nvSpPr>
          <p:cNvPr id="15" name="Rectangle 14"/>
          <p:cNvSpPr/>
          <p:nvPr/>
        </p:nvSpPr>
        <p:spPr>
          <a:xfrm>
            <a:off x="119965" y="1701896"/>
            <a:ext cx="5817196" cy="47302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r" rtl="1">
              <a:buFontTx/>
              <a:buChar char="-"/>
            </a:pPr>
            <a:r>
              <a:rPr lang="ar-BH" dirty="0" smtClean="0">
                <a:solidFill>
                  <a:srgbClr val="C00000"/>
                </a:solidFill>
              </a:rPr>
              <a:t>«لم يكن السوق قديما يمثل الجانب الاقتصادي فقط، بل تعداه إلى مختلف جوانب الحياة المجتمعية»، وضح ذلك؟</a:t>
            </a:r>
          </a:p>
          <a:p>
            <a:pPr algn="r" rtl="1"/>
            <a:r>
              <a:rPr lang="ar-BH" dirty="0" smtClean="0">
                <a:solidFill>
                  <a:srgbClr val="0070C0"/>
                </a:solidFill>
              </a:rPr>
              <a:t>يعتبر السوق مجال اجتماعي واقتصادي ومعلم أثري يمثل التمدن الحضري ويعكس ثقافة المجتمع المادية وقيمة ومنظومته وعاداته. </a:t>
            </a:r>
            <a:endParaRPr lang="ar-BH" dirty="0">
              <a:solidFill>
                <a:srgbClr val="C00000"/>
              </a:solidFill>
            </a:endParaRPr>
          </a:p>
          <a:p>
            <a:pPr marL="285750" indent="-285750" algn="r" rtl="1">
              <a:buFontTx/>
              <a:buChar char="-"/>
            </a:pPr>
            <a:r>
              <a:rPr lang="ar-BH" dirty="0" smtClean="0">
                <a:solidFill>
                  <a:srgbClr val="C00000"/>
                </a:solidFill>
              </a:rPr>
              <a:t>عدد أهم مسؤوليات أمير السوق؟ </a:t>
            </a:r>
          </a:p>
          <a:p>
            <a:pPr marL="342900" indent="-342900" algn="r" rtl="1">
              <a:buFont typeface="Wingdings" panose="05000000000000000000" pitchFamily="2" charset="2"/>
              <a:buChar char="§"/>
            </a:pPr>
            <a:r>
              <a:rPr lang="ar-BH" dirty="0" smtClean="0">
                <a:solidFill>
                  <a:srgbClr val="0070C0"/>
                </a:solidFill>
              </a:rPr>
              <a:t>يمثل السلطة الأمنية والإدارية والتنفيذية التي تهتم بشؤون السوق والإدارة. </a:t>
            </a:r>
          </a:p>
          <a:p>
            <a:pPr marL="342900" indent="-342900" algn="r" rtl="1">
              <a:buFont typeface="Wingdings" panose="05000000000000000000" pitchFamily="2" charset="2"/>
              <a:buChar char="§"/>
            </a:pPr>
            <a:r>
              <a:rPr lang="ar-BH" dirty="0" smtClean="0">
                <a:solidFill>
                  <a:srgbClr val="0070C0"/>
                </a:solidFill>
              </a:rPr>
              <a:t>حفظ أمن وسلامة السوق. </a:t>
            </a:r>
          </a:p>
          <a:p>
            <a:pPr marL="342900" indent="-342900" algn="r" rtl="1">
              <a:buFont typeface="Wingdings" panose="05000000000000000000" pitchFamily="2" charset="2"/>
              <a:buChar char="§"/>
            </a:pPr>
            <a:r>
              <a:rPr lang="ar-BH" dirty="0" smtClean="0">
                <a:solidFill>
                  <a:srgbClr val="0070C0"/>
                </a:solidFill>
              </a:rPr>
              <a:t>فض النزاعات بين مرتادي السوق والنظر في شكاويهم. </a:t>
            </a:r>
          </a:p>
          <a:p>
            <a:pPr marL="342900" indent="-342900" algn="r" rtl="1">
              <a:buFont typeface="Wingdings" panose="05000000000000000000" pitchFamily="2" charset="2"/>
              <a:buChar char="§"/>
            </a:pPr>
            <a:r>
              <a:rPr lang="ar-BH" dirty="0" smtClean="0">
                <a:solidFill>
                  <a:srgbClr val="0070C0"/>
                </a:solidFill>
              </a:rPr>
              <a:t>مراقبة الأسعار ومنع الاحتكار.</a:t>
            </a:r>
            <a:endParaRPr lang="ar-BH" dirty="0">
              <a:solidFill>
                <a:srgbClr val="C00000"/>
              </a:solidFill>
            </a:endParaRPr>
          </a:p>
          <a:p>
            <a:pPr marL="285750" indent="-285750" algn="r" rtl="1">
              <a:buFontTx/>
              <a:buChar char="-"/>
            </a:pPr>
            <a:r>
              <a:rPr lang="ar-BH" dirty="0" smtClean="0">
                <a:solidFill>
                  <a:srgbClr val="C00000"/>
                </a:solidFill>
              </a:rPr>
              <a:t>متى ظهر هذا التنظيم جليًا في البحرين؟ سم أحد الشخصيات التي تولت هذا المنصب؟</a:t>
            </a:r>
          </a:p>
          <a:p>
            <a:pPr algn="r" rtl="1"/>
            <a:r>
              <a:rPr lang="ar-BH" dirty="0" smtClean="0">
                <a:solidFill>
                  <a:srgbClr val="0070C0"/>
                </a:solidFill>
              </a:rPr>
              <a:t>ظهر جليًا في عهد المغفور له بإذن الله تعالى الشيخ عيسى بن علي آل خليفة، حيث تولى هذا المنصب في عهده سعد بن عامر الهزاني.</a:t>
            </a:r>
          </a:p>
          <a:p>
            <a:pPr algn="r" rtl="1"/>
            <a:r>
              <a:rPr lang="ar-BH" dirty="0">
                <a:solidFill>
                  <a:srgbClr val="C00000"/>
                </a:solidFill>
              </a:rPr>
              <a:t>-علام يدل اهتمام البحرين بتنظيم الأسواق منذ القدم؟ </a:t>
            </a:r>
          </a:p>
          <a:p>
            <a:pPr algn="r" rtl="1"/>
            <a:r>
              <a:rPr lang="ar-BH" dirty="0" smtClean="0">
                <a:solidFill>
                  <a:srgbClr val="0070C0"/>
                </a:solidFill>
              </a:rPr>
              <a:t>حرص حكام البحرين على تنظيم وإدارة الحياة الاقتصادية والإدارية والاجتماعية ورغبتهم في حفظ الأمن وسلامة ومراقبة عملية </a:t>
            </a:r>
            <a:r>
              <a:rPr lang="ar-BH" smtClean="0">
                <a:solidFill>
                  <a:srgbClr val="0070C0"/>
                </a:solidFill>
              </a:rPr>
              <a:t>البيع والشراء.</a:t>
            </a:r>
            <a:endParaRPr lang="en-US" dirty="0">
              <a:solidFill>
                <a:srgbClr val="0070C0"/>
              </a:solidFill>
            </a:endParaRPr>
          </a:p>
        </p:txBody>
      </p:sp>
      <p:sp>
        <p:nvSpPr>
          <p:cNvPr id="16" name="Rectangle 15"/>
          <p:cNvSpPr>
            <a:spLocks/>
          </p:cNvSpPr>
          <p:nvPr/>
        </p:nvSpPr>
        <p:spPr>
          <a:xfrm>
            <a:off x="8349483" y="647255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9471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circle(in)">
                                      <p:cBhvr>
                                        <p:cTn id="11" dur="20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animEffect transition="in" filter="fade">
                                      <p:cBhvr>
                                        <p:cTn id="25" dur="1000"/>
                                        <p:tgtEl>
                                          <p:spTgt spid="15">
                                            <p:txEl>
                                              <p:pRg st="0" end="0"/>
                                            </p:txEl>
                                          </p:spTgt>
                                        </p:tgtEl>
                                      </p:cBhvr>
                                    </p:animEffect>
                                    <p:anim calcmode="lin" valueType="num">
                                      <p:cBhvr>
                                        <p:cTn id="26"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5">
                                            <p:txEl>
                                              <p:pRg st="2" end="2"/>
                                            </p:txEl>
                                          </p:spTgt>
                                        </p:tgtEl>
                                        <p:attrNameLst>
                                          <p:attrName>style.visibility</p:attrName>
                                        </p:attrNameLst>
                                      </p:cBhvr>
                                      <p:to>
                                        <p:strVal val="visible"/>
                                      </p:to>
                                    </p:set>
                                    <p:animEffect transition="in" filter="fade">
                                      <p:cBhvr>
                                        <p:cTn id="32" dur="1000"/>
                                        <p:tgtEl>
                                          <p:spTgt spid="15">
                                            <p:txEl>
                                              <p:pRg st="2" end="2"/>
                                            </p:txEl>
                                          </p:spTgt>
                                        </p:tgtEl>
                                      </p:cBhvr>
                                    </p:animEffect>
                                    <p:anim calcmode="lin" valueType="num">
                                      <p:cBhvr>
                                        <p:cTn id="33"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5">
                                            <p:txEl>
                                              <p:pRg st="7" end="7"/>
                                            </p:txEl>
                                          </p:spTgt>
                                        </p:tgtEl>
                                        <p:attrNameLst>
                                          <p:attrName>style.visibility</p:attrName>
                                        </p:attrNameLst>
                                      </p:cBhvr>
                                      <p:to>
                                        <p:strVal val="visible"/>
                                      </p:to>
                                    </p:set>
                                    <p:animEffect transition="in" filter="fade">
                                      <p:cBhvr>
                                        <p:cTn id="39" dur="1000"/>
                                        <p:tgtEl>
                                          <p:spTgt spid="15">
                                            <p:txEl>
                                              <p:pRg st="7" end="7"/>
                                            </p:txEl>
                                          </p:spTgt>
                                        </p:tgtEl>
                                      </p:cBhvr>
                                    </p:animEffect>
                                    <p:anim calcmode="lin" valueType="num">
                                      <p:cBhvr>
                                        <p:cTn id="40" dur="1000" fill="hold"/>
                                        <p:tgtEl>
                                          <p:spTgt spid="15">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1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15">
                                            <p:txEl>
                                              <p:pRg st="3" end="3"/>
                                            </p:txEl>
                                          </p:spTgt>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5">
                                            <p:txEl>
                                              <p:pRg st="4" end="4"/>
                                            </p:txEl>
                                          </p:spTgt>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15">
                                            <p:txEl>
                                              <p:pRg st="5" end="5"/>
                                            </p:txEl>
                                          </p:spTgt>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15">
                                            <p:txEl>
                                              <p:pRg st="9" end="9"/>
                                            </p:txEl>
                                          </p:spTgt>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1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idx="1"/>
          </p:nvPr>
        </p:nvSpPr>
        <p:spPr>
          <a:xfrm>
            <a:off x="9427335" y="1926011"/>
            <a:ext cx="2614705" cy="2459983"/>
          </a:xfrm>
          <a:noFill/>
          <a:ln>
            <a:solidFill>
              <a:schemeClr val="accent1"/>
            </a:solidFill>
            <a:prstDash val="lgDashDot"/>
          </a:ln>
        </p:spPr>
        <p:txBody>
          <a:bodyPr>
            <a:normAutofit/>
          </a:bodyPr>
          <a:lstStyle/>
          <a:p>
            <a:pPr marL="0" indent="0" algn="just" rtl="1">
              <a:buNone/>
            </a:pPr>
            <a:r>
              <a:rPr lang="ar-BH" sz="2000" dirty="0" smtClean="0">
                <a:cs typeface="+mj-cs"/>
              </a:rPr>
              <a:t>انعكس</a:t>
            </a:r>
            <a:r>
              <a:rPr lang="ar-BH" sz="2200" dirty="0" smtClean="0">
                <a:cs typeface="+mj-cs"/>
              </a:rPr>
              <a:t> النمو الاقتصادي الذي شهدته البحرين منذ الفتح الخليفي عام 1783م على الحياة ال</a:t>
            </a:r>
            <a:r>
              <a:rPr lang="ar-SA" sz="2200" dirty="0" smtClean="0">
                <a:cs typeface="+mj-cs"/>
              </a:rPr>
              <a:t>إ</a:t>
            </a:r>
            <a:r>
              <a:rPr lang="ar-BH" sz="2200" dirty="0" smtClean="0">
                <a:cs typeface="+mj-cs"/>
              </a:rPr>
              <a:t>جتماعية والثقافية و</a:t>
            </a:r>
            <a:r>
              <a:rPr lang="ar-SA" sz="2200" dirty="0" smtClean="0">
                <a:cs typeface="+mj-cs"/>
              </a:rPr>
              <a:t>ا</a:t>
            </a:r>
            <a:r>
              <a:rPr lang="ar-BH" sz="2200" dirty="0" smtClean="0">
                <a:cs typeface="+mj-cs"/>
              </a:rPr>
              <a:t>تضحت ملامح التحديث في البحرين في المجالات الآتية</a:t>
            </a:r>
            <a:r>
              <a:rPr lang="ar-BH" sz="2000" dirty="0" smtClean="0">
                <a:cs typeface="+mj-cs"/>
              </a:rPr>
              <a:t>:</a:t>
            </a:r>
          </a:p>
        </p:txBody>
      </p:sp>
      <p:sp>
        <p:nvSpPr>
          <p:cNvPr id="16" name="Shape 316"/>
          <p:cNvSpPr/>
          <p:nvPr/>
        </p:nvSpPr>
        <p:spPr>
          <a:xfrm>
            <a:off x="11287160" y="4579433"/>
            <a:ext cx="247500" cy="247500"/>
          </a:xfrm>
          <a:prstGeom prst="donut">
            <a:avLst>
              <a:gd name="adj" fmla="val 37980"/>
            </a:avLst>
          </a:prstGeom>
          <a:solidFill>
            <a:schemeClr val="accent6">
              <a:alpha val="86920"/>
            </a:schemeClr>
          </a:solidFill>
          <a:ln>
            <a:noFill/>
          </a:ln>
        </p:spPr>
        <p:txBody>
          <a:bodyPr lIns="91425" tIns="91425" rIns="91425" bIns="91425" anchor="ctr" anchorCtr="0">
            <a:noAutofit/>
          </a:bodyPr>
          <a:lstStyle/>
          <a:p>
            <a:pPr lvl="0">
              <a:spcBef>
                <a:spcPts val="0"/>
              </a:spcBef>
              <a:buNone/>
            </a:pPr>
            <a:endParaRPr/>
          </a:p>
        </p:txBody>
      </p:sp>
      <p:sp>
        <p:nvSpPr>
          <p:cNvPr id="17" name="TextBox 16"/>
          <p:cNvSpPr txBox="1"/>
          <p:nvPr/>
        </p:nvSpPr>
        <p:spPr>
          <a:xfrm>
            <a:off x="9323802" y="4473774"/>
            <a:ext cx="2144110" cy="892552"/>
          </a:xfrm>
          <a:prstGeom prst="rect">
            <a:avLst/>
          </a:prstGeom>
          <a:noFill/>
        </p:spPr>
        <p:txBody>
          <a:bodyPr wrap="square" rtlCol="0">
            <a:spAutoFit/>
          </a:bodyPr>
          <a:lstStyle/>
          <a:p>
            <a:r>
              <a:rPr lang="ar-BH" sz="2800" b="1" dirty="0">
                <a:cs typeface="+mj-cs"/>
              </a:rPr>
              <a:t>التنظيم الإداري:</a:t>
            </a:r>
          </a:p>
          <a:p>
            <a:endParaRPr lang="en-US" sz="2400" dirty="0"/>
          </a:p>
        </p:txBody>
      </p:sp>
      <p:sp>
        <p:nvSpPr>
          <p:cNvPr id="18" name="Shape 227"/>
          <p:cNvSpPr/>
          <p:nvPr/>
        </p:nvSpPr>
        <p:spPr>
          <a:xfrm>
            <a:off x="66748" y="1193024"/>
            <a:ext cx="9257054" cy="4622222"/>
          </a:xfrm>
          <a:prstGeom prst="roundRect">
            <a:avLst/>
          </a:prstGeom>
          <a:noFill/>
          <a:ln w="9525" cap="flat" cmpd="sng">
            <a:solidFill>
              <a:srgbClr val="ED4A00"/>
            </a:solidFill>
            <a:prstDash val="dash"/>
            <a:round/>
            <a:headEnd type="none" w="med" len="med"/>
            <a:tailEnd type="none" w="med" len="med"/>
          </a:ln>
        </p:spPr>
        <p:txBody>
          <a:bodyPr lIns="91425" tIns="91425" rIns="91425" bIns="91425" anchor="ctr" anchorCtr="0">
            <a:noAutofit/>
          </a:bodyPr>
          <a:lstStyle/>
          <a:p>
            <a:pPr algn="ctr"/>
            <a:endParaRPr lang="ar-BH" sz="2000" b="1" dirty="0"/>
          </a:p>
          <a:p>
            <a:pPr algn="ctr" rtl="1"/>
            <a:r>
              <a:rPr lang="ar-BH" sz="2000" b="1" dirty="0" smtClean="0">
                <a:latin typeface="Sakkal Majalla" panose="02000000000000000000" pitchFamily="2" charset="-78"/>
                <a:cs typeface="Sakkal Majalla" panose="02000000000000000000" pitchFamily="2" charset="-78"/>
              </a:rPr>
              <a:t>مر </a:t>
            </a:r>
            <a:r>
              <a:rPr lang="ar-BH" sz="2000" b="1" dirty="0">
                <a:latin typeface="Sakkal Majalla" panose="02000000000000000000" pitchFamily="2" charset="-78"/>
                <a:cs typeface="Sakkal Majalla" panose="02000000000000000000" pitchFamily="2" charset="-78"/>
              </a:rPr>
              <a:t>التنظيم الإداري في البحرين بالمراحل التالية</a:t>
            </a:r>
            <a:r>
              <a:rPr lang="ar-BH" sz="2000" b="1" dirty="0" smtClean="0">
                <a:latin typeface="Sakkal Majalla" panose="02000000000000000000" pitchFamily="2" charset="-78"/>
                <a:cs typeface="Sakkal Majalla" panose="02000000000000000000" pitchFamily="2" charset="-78"/>
              </a:rPr>
              <a:t>:</a:t>
            </a:r>
            <a:endParaRPr lang="en-US" sz="2000" b="1" dirty="0" smtClean="0">
              <a:latin typeface="Sakkal Majalla" panose="02000000000000000000" pitchFamily="2" charset="-78"/>
              <a:cs typeface="Sakkal Majalla" panose="02000000000000000000" pitchFamily="2" charset="-78"/>
            </a:endParaRPr>
          </a:p>
          <a:p>
            <a:pPr algn="ctr" rtl="1"/>
            <a:endParaRPr lang="ar-BH" sz="2000" b="1" dirty="0">
              <a:latin typeface="Sakkal Majalla" panose="02000000000000000000" pitchFamily="2" charset="-78"/>
              <a:cs typeface="Sakkal Majalla" panose="02000000000000000000" pitchFamily="2" charset="-78"/>
            </a:endParaRPr>
          </a:p>
          <a:p>
            <a:pPr algn="just" rtl="1">
              <a:lnSpc>
                <a:spcPct val="150000"/>
              </a:lnSpc>
              <a:buFontTx/>
              <a:buChar char="-"/>
            </a:pPr>
            <a:r>
              <a:rPr lang="ar-BH" sz="2000" dirty="0">
                <a:latin typeface="Sakkal Majalla" panose="02000000000000000000" pitchFamily="2" charset="-78"/>
                <a:cs typeface="Sakkal Majalla" panose="02000000000000000000" pitchFamily="2" charset="-78"/>
              </a:rPr>
              <a:t> </a:t>
            </a:r>
            <a:r>
              <a:rPr lang="ar-BH" sz="2000" b="1" dirty="0" smtClean="0">
                <a:latin typeface="Sakkal Majalla" panose="02000000000000000000" pitchFamily="2" charset="-78"/>
                <a:cs typeface="Sakkal Majalla" panose="02000000000000000000" pitchFamily="2" charset="-78"/>
              </a:rPr>
              <a:t>إنشاء بلدية المنامة عام 1919م، وهي من أوائل البلديات في الخليج العربي.</a:t>
            </a:r>
            <a:endParaRPr lang="ar-BH" sz="2000" b="1" dirty="0">
              <a:latin typeface="Sakkal Majalla" panose="02000000000000000000" pitchFamily="2" charset="-78"/>
              <a:cs typeface="Sakkal Majalla" panose="02000000000000000000" pitchFamily="2" charset="-78"/>
            </a:endParaRPr>
          </a:p>
          <a:p>
            <a:pPr algn="just" rtl="1">
              <a:lnSpc>
                <a:spcPct val="150000"/>
              </a:lnSpc>
              <a:buFontTx/>
              <a:buChar char="-"/>
            </a:pPr>
            <a:r>
              <a:rPr lang="ar-BH" sz="2000" b="1" dirty="0" smtClean="0">
                <a:latin typeface="Sakkal Majalla" panose="02000000000000000000" pitchFamily="2" charset="-78"/>
                <a:cs typeface="Sakkal Majalla" panose="02000000000000000000" pitchFamily="2" charset="-78"/>
              </a:rPr>
              <a:t>استحداث وظيفة "المستشار الخاص للحاكم" سنة 1926م، وقد شغلها المستشار البريطاني "تشارلز بلجريف" حتى عام 1956م، وذلك للاستئناس بالتجربة البريطانية في تحديث الدولة ومؤسساتها.</a:t>
            </a:r>
            <a:endParaRPr lang="ar-BH" sz="2000" b="1" dirty="0">
              <a:latin typeface="Sakkal Majalla" panose="02000000000000000000" pitchFamily="2" charset="-78"/>
              <a:cs typeface="Sakkal Majalla" panose="02000000000000000000" pitchFamily="2" charset="-78"/>
            </a:endParaRPr>
          </a:p>
          <a:p>
            <a:pPr algn="just" rtl="1">
              <a:lnSpc>
                <a:spcPct val="150000"/>
              </a:lnSpc>
              <a:buFontTx/>
              <a:buChar char="-"/>
            </a:pPr>
            <a:r>
              <a:rPr lang="ar-BH" sz="2000" b="1" dirty="0">
                <a:latin typeface="Sakkal Majalla" panose="02000000000000000000" pitchFamily="2" charset="-78"/>
                <a:cs typeface="Sakkal Majalla" panose="02000000000000000000" pitchFamily="2" charset="-78"/>
              </a:rPr>
              <a:t> </a:t>
            </a:r>
            <a:r>
              <a:rPr lang="ar-BH" sz="2000" b="1" dirty="0" smtClean="0">
                <a:latin typeface="Sakkal Majalla" panose="02000000000000000000" pitchFamily="2" charset="-78"/>
                <a:cs typeface="Sakkal Majalla" panose="02000000000000000000" pitchFamily="2" charset="-78"/>
              </a:rPr>
              <a:t>اقتصار الإدارات في بدايتها على مكاتب تقوم بتسجيل الأراضي وتأجير البساتين وتنظيم الغوص على اللؤلؤ والمحاكم والجمارك. </a:t>
            </a:r>
          </a:p>
          <a:p>
            <a:pPr algn="just" rtl="1">
              <a:lnSpc>
                <a:spcPct val="150000"/>
              </a:lnSpc>
              <a:buFontTx/>
              <a:buChar char="-"/>
            </a:pPr>
            <a:r>
              <a:rPr lang="ar-BH" sz="2000" b="1" dirty="0" smtClean="0">
                <a:latin typeface="Sakkal Majalla" panose="02000000000000000000" pitchFamily="2" charset="-78"/>
                <a:cs typeface="Sakkal Majalla" panose="02000000000000000000" pitchFamily="2" charset="-78"/>
              </a:rPr>
              <a:t>إنشاء المجلس الإداري 1956م ويتكون من 26 دائرة ثم تأسست ستة مجالس للمدن الرئيسة بعد أن كانت مقتصرة على المنامة والمحرق.</a:t>
            </a:r>
          </a:p>
          <a:p>
            <a:pPr algn="just" rtl="1">
              <a:lnSpc>
                <a:spcPct val="150000"/>
              </a:lnSpc>
              <a:buFontTx/>
              <a:buChar char="-"/>
            </a:pPr>
            <a:r>
              <a:rPr lang="ar-BH" sz="2000" b="1" dirty="0">
                <a:latin typeface="Sakkal Majalla" panose="02000000000000000000" pitchFamily="2" charset="-78"/>
                <a:cs typeface="Sakkal Majalla" panose="02000000000000000000" pitchFamily="2" charset="-78"/>
              </a:rPr>
              <a:t> </a:t>
            </a:r>
            <a:r>
              <a:rPr lang="ar-BH" sz="2000" b="1" dirty="0" smtClean="0">
                <a:latin typeface="Sakkal Majalla" panose="02000000000000000000" pitchFamily="2" charset="-78"/>
                <a:cs typeface="Sakkal Majalla" panose="02000000000000000000" pitchFamily="2" charset="-78"/>
              </a:rPr>
              <a:t>في عام 1970م تأسس مجلس الدولة وتم تقليص عدد الدوائر إلى 11 دائرة. </a:t>
            </a:r>
          </a:p>
          <a:p>
            <a:pPr algn="just" rtl="1">
              <a:lnSpc>
                <a:spcPct val="150000"/>
              </a:lnSpc>
              <a:buFontTx/>
              <a:buChar char="-"/>
            </a:pPr>
            <a:r>
              <a:rPr lang="ar-BH" sz="2000" b="1" dirty="0" smtClean="0">
                <a:latin typeface="Sakkal Majalla" panose="02000000000000000000" pitchFamily="2" charset="-78"/>
                <a:cs typeface="Sakkal Majalla" panose="02000000000000000000" pitchFamily="2" charset="-78"/>
              </a:rPr>
              <a:t>في عام 1971م تحول مجلس الدولة إلى مجلس الوزراء.</a:t>
            </a:r>
            <a:endParaRPr lang="ar-BH" sz="2000" b="1" dirty="0">
              <a:latin typeface="Sakkal Majalla" panose="02000000000000000000" pitchFamily="2" charset="-78"/>
              <a:cs typeface="Sakkal Majalla" panose="02000000000000000000" pitchFamily="2" charset="-78"/>
            </a:endParaRPr>
          </a:p>
          <a:p>
            <a:endParaRPr lang="ar-BH" sz="2000" dirty="0">
              <a:cs typeface="+mj-cs"/>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12" name="Rectangle 11"/>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4911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bg/>
                                          </p:spTgt>
                                        </p:tgtEl>
                                        <p:attrNameLst>
                                          <p:attrName>style.visibility</p:attrName>
                                        </p:attrNameLst>
                                      </p:cBhvr>
                                      <p:to>
                                        <p:strVal val="visible"/>
                                      </p:to>
                                    </p:set>
                                    <p:animEffect transition="in" filter="wipe(down)">
                                      <p:cBhvr>
                                        <p:cTn id="7" dur="500"/>
                                        <p:tgtEl>
                                          <p:spTgt spid="15">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xEl>
                                              <p:pRg st="0" end="0"/>
                                            </p:txEl>
                                          </p:spTgt>
                                        </p:tgtEl>
                                        <p:attrNameLst>
                                          <p:attrName>style.visibility</p:attrName>
                                        </p:attrNameLst>
                                      </p:cBhvr>
                                      <p:to>
                                        <p:strVal val="visible"/>
                                      </p:to>
                                    </p:set>
                                    <p:animEffect transition="in" filter="wipe(down)">
                                      <p:cBhvr>
                                        <p:cTn id="10" dur="500"/>
                                        <p:tgtEl>
                                          <p:spTgt spid="1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heel(1)">
                                      <p:cBhvr>
                                        <p:cTn id="25"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animBg="1"/>
      <p:bldP spid="16" grpId="0" animBg="1"/>
      <p:bldP spid="17" grpId="0"/>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Shape 316"/>
          <p:cNvSpPr/>
          <p:nvPr/>
        </p:nvSpPr>
        <p:spPr>
          <a:xfrm>
            <a:off x="10148357" y="749054"/>
            <a:ext cx="247500" cy="247500"/>
          </a:xfrm>
          <a:prstGeom prst="donut">
            <a:avLst>
              <a:gd name="adj" fmla="val 37980"/>
            </a:avLst>
          </a:prstGeom>
          <a:solidFill>
            <a:schemeClr val="accent6">
              <a:alpha val="86920"/>
            </a:schemeClr>
          </a:solidFill>
          <a:ln>
            <a:noFill/>
          </a:ln>
        </p:spPr>
        <p:txBody>
          <a:bodyPr lIns="91425" tIns="91425" rIns="91425" bIns="91425" anchor="ctr" anchorCtr="0">
            <a:noAutofit/>
          </a:bodyPr>
          <a:lstStyle/>
          <a:p>
            <a:pPr lvl="0">
              <a:spcBef>
                <a:spcPts val="0"/>
              </a:spcBef>
              <a:buNone/>
            </a:pPr>
            <a:endParaRPr/>
          </a:p>
        </p:txBody>
      </p:sp>
      <p:sp>
        <p:nvSpPr>
          <p:cNvPr id="13" name="TextBox 12"/>
          <p:cNvSpPr txBox="1"/>
          <p:nvPr/>
        </p:nvSpPr>
        <p:spPr>
          <a:xfrm>
            <a:off x="7678332" y="611194"/>
            <a:ext cx="2365278" cy="523220"/>
          </a:xfrm>
          <a:prstGeom prst="rect">
            <a:avLst/>
          </a:prstGeom>
          <a:solidFill>
            <a:schemeClr val="accent4">
              <a:lumMod val="20000"/>
              <a:lumOff val="80000"/>
            </a:schemeClr>
          </a:solidFill>
        </p:spPr>
        <p:txBody>
          <a:bodyPr wrap="square" rtlCol="0" anchor="ctr">
            <a:spAutoFit/>
          </a:bodyPr>
          <a:lstStyle/>
          <a:p>
            <a:r>
              <a:rPr lang="ar-BH" sz="2800" b="1" dirty="0" smtClean="0">
                <a:cs typeface="+mj-cs"/>
              </a:rPr>
              <a:t>تحديث التعليم:</a:t>
            </a:r>
            <a:endParaRPr lang="ar-BH" sz="2800" b="1" dirty="0">
              <a:cs typeface="+mj-cs"/>
            </a:endParaRPr>
          </a:p>
        </p:txBody>
      </p:sp>
      <p:sp>
        <p:nvSpPr>
          <p:cNvPr id="14" name="Shape 227"/>
          <p:cNvSpPr/>
          <p:nvPr/>
        </p:nvSpPr>
        <p:spPr>
          <a:xfrm>
            <a:off x="685181" y="1268068"/>
            <a:ext cx="10892925" cy="4812091"/>
          </a:xfrm>
          <a:prstGeom prst="roundRect">
            <a:avLst/>
          </a:prstGeom>
          <a:noFill/>
          <a:ln w="9525" cap="flat" cmpd="sng">
            <a:solidFill>
              <a:srgbClr val="ED4A00"/>
            </a:solidFill>
            <a:prstDash val="dash"/>
            <a:round/>
            <a:headEnd type="none" w="med" len="med"/>
            <a:tailEnd type="none" w="med" len="med"/>
          </a:ln>
        </p:spPr>
        <p:txBody>
          <a:bodyPr lIns="91425" tIns="91425" rIns="91425" bIns="91425" anchor="ctr" anchorCtr="0">
            <a:noAutofit/>
          </a:bodyPr>
          <a:lstStyle/>
          <a:p>
            <a:pPr algn="ctr"/>
            <a:endParaRPr lang="ar-BH" sz="2000" b="1" dirty="0"/>
          </a:p>
          <a:p>
            <a:pPr algn="ctr" rtl="1"/>
            <a:endParaRPr lang="ar-BH" sz="2400" b="1" dirty="0" smtClean="0">
              <a:latin typeface="Sakkal Majalla" panose="02000000000000000000" pitchFamily="2" charset="-78"/>
              <a:cs typeface="Sakkal Majalla" panose="02000000000000000000" pitchFamily="2" charset="-78"/>
            </a:endParaRPr>
          </a:p>
          <a:p>
            <a:pPr algn="ctr" rtl="1"/>
            <a:endParaRPr lang="ar-BH" sz="2400" b="1" dirty="0">
              <a:latin typeface="Sakkal Majalla" panose="02000000000000000000" pitchFamily="2" charset="-78"/>
              <a:cs typeface="Sakkal Majalla" panose="02000000000000000000" pitchFamily="2" charset="-78"/>
            </a:endParaRPr>
          </a:p>
          <a:p>
            <a:pPr algn="ctr" rtl="1"/>
            <a:r>
              <a:rPr lang="ar-BH" sz="2400" b="1" dirty="0" smtClean="0">
                <a:latin typeface="Sakkal Majalla" panose="02000000000000000000" pitchFamily="2" charset="-78"/>
                <a:cs typeface="Sakkal Majalla" panose="02000000000000000000" pitchFamily="2" charset="-78"/>
              </a:rPr>
              <a:t>ملامح تحديث التعليم النظامي الحكومي:</a:t>
            </a:r>
            <a:endParaRPr lang="ar-BH" sz="2000" b="1" dirty="0">
              <a:latin typeface="Sakkal Majalla" panose="02000000000000000000" pitchFamily="2" charset="-78"/>
              <a:cs typeface="Sakkal Majalla" panose="02000000000000000000" pitchFamily="2" charset="-78"/>
            </a:endParaRPr>
          </a:p>
          <a:p>
            <a:pPr algn="r" rtl="1">
              <a:lnSpc>
                <a:spcPct val="150000"/>
              </a:lnSpc>
              <a:buFontTx/>
              <a:buChar char="-"/>
            </a:pPr>
            <a:r>
              <a:rPr lang="ar-BH" sz="2000" dirty="0" smtClean="0">
                <a:latin typeface="Sakkal Majalla" panose="02000000000000000000" pitchFamily="2" charset="-78"/>
                <a:cs typeface="Sakkal Majalla" panose="02000000000000000000" pitchFamily="2" charset="-78"/>
              </a:rPr>
              <a:t> </a:t>
            </a:r>
            <a:r>
              <a:rPr lang="ar-BH" sz="2000" dirty="0">
                <a:latin typeface="Sakkal Majalla" panose="02000000000000000000" pitchFamily="2" charset="-78"/>
                <a:cs typeface="Sakkal Majalla" panose="02000000000000000000" pitchFamily="2" charset="-78"/>
              </a:rPr>
              <a:t>بدأ التعليم </a:t>
            </a:r>
            <a:r>
              <a:rPr lang="ar-BH" sz="2000" dirty="0" smtClean="0">
                <a:latin typeface="Sakkal Majalla" panose="02000000000000000000" pitchFamily="2" charset="-78"/>
                <a:cs typeface="Sakkal Majalla" panose="02000000000000000000" pitchFamily="2" charset="-78"/>
              </a:rPr>
              <a:t>النظامي الحكومي عام </a:t>
            </a:r>
            <a:r>
              <a:rPr lang="ar-BH" sz="2000" dirty="0">
                <a:latin typeface="Sakkal Majalla" panose="02000000000000000000" pitchFamily="2" charset="-78"/>
                <a:cs typeface="Sakkal Majalla" panose="02000000000000000000" pitchFamily="2" charset="-78"/>
              </a:rPr>
              <a:t>1919م بتشييد مدرسة الهداية </a:t>
            </a:r>
            <a:r>
              <a:rPr lang="ar-BH" sz="2000" dirty="0" smtClean="0">
                <a:latin typeface="Sakkal Majalla" panose="02000000000000000000" pitchFamily="2" charset="-78"/>
                <a:cs typeface="Sakkal Majalla" panose="02000000000000000000" pitchFamily="2" charset="-78"/>
              </a:rPr>
              <a:t>الخليفية </a:t>
            </a:r>
            <a:r>
              <a:rPr lang="ar-BH" sz="2000" dirty="0">
                <a:latin typeface="Sakkal Majalla" panose="02000000000000000000" pitchFamily="2" charset="-78"/>
                <a:cs typeface="Sakkal Majalla" panose="02000000000000000000" pitchFamily="2" charset="-78"/>
              </a:rPr>
              <a:t>للبنين بالمحرق التي تبرع لها </a:t>
            </a:r>
            <a:endParaRPr lang="en-US" sz="2000" dirty="0" smtClean="0">
              <a:latin typeface="Sakkal Majalla" panose="02000000000000000000" pitchFamily="2" charset="-78"/>
              <a:cs typeface="Sakkal Majalla" panose="02000000000000000000" pitchFamily="2" charset="-78"/>
            </a:endParaRPr>
          </a:p>
          <a:p>
            <a:pPr algn="r" rtl="1">
              <a:lnSpc>
                <a:spcPct val="150000"/>
              </a:lnSpc>
            </a:pPr>
            <a:r>
              <a:rPr lang="ar-BH" sz="2000" dirty="0" smtClean="0">
                <a:latin typeface="Sakkal Majalla" panose="02000000000000000000" pitchFamily="2" charset="-78"/>
                <a:cs typeface="Sakkal Majalla" panose="02000000000000000000" pitchFamily="2" charset="-78"/>
              </a:rPr>
              <a:t>الشيخ </a:t>
            </a:r>
            <a:r>
              <a:rPr lang="ar-BH" sz="2000" dirty="0">
                <a:latin typeface="Sakkal Majalla" panose="02000000000000000000" pitchFamily="2" charset="-78"/>
                <a:cs typeface="Sakkal Majalla" panose="02000000000000000000" pitchFamily="2" charset="-78"/>
              </a:rPr>
              <a:t>عيسى بن علي آل خليفة بالأرض والمال</a:t>
            </a:r>
            <a:r>
              <a:rPr lang="ar-BH" sz="2000" dirty="0" smtClean="0">
                <a:latin typeface="Sakkal Majalla" panose="02000000000000000000" pitchFamily="2" charset="-78"/>
                <a:cs typeface="Sakkal Majalla" panose="02000000000000000000" pitchFamily="2" charset="-78"/>
              </a:rPr>
              <a:t>.</a:t>
            </a:r>
          </a:p>
          <a:p>
            <a:pPr algn="r" rtl="1">
              <a:lnSpc>
                <a:spcPct val="150000"/>
              </a:lnSpc>
              <a:buFontTx/>
              <a:buChar char="-"/>
            </a:pPr>
            <a:r>
              <a:rPr lang="ar-BH" sz="2000" dirty="0" smtClean="0">
                <a:latin typeface="Sakkal Majalla" panose="02000000000000000000" pitchFamily="2" charset="-78"/>
                <a:cs typeface="Sakkal Majalla" panose="02000000000000000000" pitchFamily="2" charset="-78"/>
              </a:rPr>
              <a:t>تأسيس المدرسة المباركة العلوية بالخميس عام 1927م. </a:t>
            </a:r>
          </a:p>
          <a:p>
            <a:pPr algn="r" rtl="1">
              <a:lnSpc>
                <a:spcPct val="150000"/>
              </a:lnSpc>
              <a:buFontTx/>
              <a:buChar char="-"/>
            </a:pPr>
            <a:r>
              <a:rPr lang="ar-BH" sz="2000" dirty="0" smtClean="0">
                <a:latin typeface="Sakkal Majalla" panose="02000000000000000000" pitchFamily="2" charset="-78"/>
                <a:cs typeface="Sakkal Majalla" panose="02000000000000000000" pitchFamily="2" charset="-78"/>
              </a:rPr>
              <a:t> تأسيس المدرسة الجعفرية سنة 1928م، والتي تبرع لها حاكم البحرين بـ 10 آلاف روبية، وحضر حفل افتتاحها. </a:t>
            </a:r>
          </a:p>
          <a:p>
            <a:pPr algn="r" rtl="1">
              <a:lnSpc>
                <a:spcPct val="150000"/>
              </a:lnSpc>
              <a:buFontTx/>
              <a:buChar char="-"/>
            </a:pPr>
            <a:r>
              <a:rPr lang="ar-BH" sz="2000" dirty="0" smtClean="0">
                <a:latin typeface="Sakkal Majalla" panose="02000000000000000000" pitchFamily="2" charset="-78"/>
                <a:cs typeface="Sakkal Majalla" panose="02000000000000000000" pitchFamily="2" charset="-78"/>
              </a:rPr>
              <a:t>افتتاح مدرسة خديجة الكبرى وهي أول مدرسة نظامية للبنات في الخليج العربي عام 1928م، حيث كانت تعرف باسم مدرسة الهداية الخليفية للبنات في المحرق.</a:t>
            </a:r>
          </a:p>
          <a:p>
            <a:pPr algn="r" rtl="1">
              <a:lnSpc>
                <a:spcPct val="150000"/>
              </a:lnSpc>
              <a:buFontTx/>
              <a:buChar char="-"/>
            </a:pPr>
            <a:r>
              <a:rPr lang="ar-BH" sz="2000" dirty="0">
                <a:latin typeface="Sakkal Majalla" panose="02000000000000000000" pitchFamily="2" charset="-78"/>
                <a:cs typeface="Sakkal Majalla" panose="02000000000000000000" pitchFamily="2" charset="-78"/>
              </a:rPr>
              <a:t> </a:t>
            </a:r>
            <a:r>
              <a:rPr lang="ar-BH" sz="2000" dirty="0" smtClean="0">
                <a:latin typeface="Sakkal Majalla" panose="02000000000000000000" pitchFamily="2" charset="-78"/>
                <a:cs typeface="Sakkal Majalla" panose="02000000000000000000" pitchFamily="2" charset="-78"/>
              </a:rPr>
              <a:t>افتتاح عدد من المدارس في مطلع الثلاثينيات تلبية لرغبة الأهالي في كل من سترة والبديع وبوري والدراز وبني جمرة. </a:t>
            </a:r>
          </a:p>
          <a:p>
            <a:pPr algn="r" rtl="1">
              <a:lnSpc>
                <a:spcPct val="150000"/>
              </a:lnSpc>
              <a:buFontTx/>
              <a:buChar char="-"/>
            </a:pPr>
            <a:r>
              <a:rPr lang="ar-BH" sz="2000" dirty="0" smtClean="0">
                <a:latin typeface="Sakkal Majalla" panose="02000000000000000000" pitchFamily="2" charset="-78"/>
                <a:cs typeface="Sakkal Majalla" panose="02000000000000000000" pitchFamily="2" charset="-78"/>
              </a:rPr>
              <a:t>أما المدارس الأهلية فقد تم إنشاء مدرسة للبنات تابعة لمستشفى الإرسالية الأمريكية سُميت بشجرة اللوط عام 1899م، وتلتها مدرسة أخرى للبنين عام 1902م، ثم أنشئت مدرسة الرجاء للبنات عام 1922م.</a:t>
            </a:r>
          </a:p>
          <a:p>
            <a:pPr algn="r" rtl="1">
              <a:lnSpc>
                <a:spcPct val="150000"/>
              </a:lnSpc>
            </a:pPr>
            <a:endParaRPr lang="ar-BH" sz="2000" dirty="0" smtClean="0">
              <a:latin typeface="Sakkal Majalla" panose="02000000000000000000" pitchFamily="2" charset="-78"/>
              <a:cs typeface="Sakkal Majalla" panose="02000000000000000000" pitchFamily="2" charset="-78"/>
            </a:endParaRPr>
          </a:p>
          <a:p>
            <a:pPr algn="r" rtl="1">
              <a:lnSpc>
                <a:spcPct val="150000"/>
              </a:lnSpc>
              <a:buFontTx/>
              <a:buChar char="-"/>
            </a:pPr>
            <a:endParaRPr lang="ar-BH" sz="2000" dirty="0">
              <a:latin typeface="Sakkal Majalla" panose="02000000000000000000" pitchFamily="2" charset="-78"/>
              <a:cs typeface="Sakkal Majalla" panose="02000000000000000000" pitchFamily="2" charset="-78"/>
            </a:endParaRPr>
          </a:p>
        </p:txBody>
      </p:sp>
      <p:sp>
        <p:nvSpPr>
          <p:cNvPr id="9"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pic>
        <p:nvPicPr>
          <p:cNvPr id="2" name="Picture 1"/>
          <p:cNvPicPr>
            <a:picLocks noChangeAspect="1"/>
          </p:cNvPicPr>
          <p:nvPr/>
        </p:nvPicPr>
        <p:blipFill>
          <a:blip r:embed="rId3"/>
          <a:stretch>
            <a:fillRect/>
          </a:stretch>
        </p:blipFill>
        <p:spPr>
          <a:xfrm>
            <a:off x="169731" y="694579"/>
            <a:ext cx="2990850" cy="2438400"/>
          </a:xfrm>
          <a:prstGeom prst="rect">
            <a:avLst/>
          </a:prstGeom>
        </p:spPr>
      </p:pic>
    </p:spTree>
    <p:extLst>
      <p:ext uri="{BB962C8B-B14F-4D97-AF65-F5344CB8AC3E}">
        <p14:creationId xmlns:p14="http://schemas.microsoft.com/office/powerpoint/2010/main" val="69815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Shape 316"/>
          <p:cNvSpPr/>
          <p:nvPr/>
        </p:nvSpPr>
        <p:spPr>
          <a:xfrm>
            <a:off x="8650829" y="903312"/>
            <a:ext cx="247500" cy="247500"/>
          </a:xfrm>
          <a:prstGeom prst="donut">
            <a:avLst>
              <a:gd name="adj" fmla="val 37980"/>
            </a:avLst>
          </a:prstGeom>
          <a:solidFill>
            <a:schemeClr val="accent6">
              <a:alpha val="86920"/>
            </a:schemeClr>
          </a:solidFill>
          <a:ln>
            <a:noFill/>
          </a:ln>
        </p:spPr>
        <p:txBody>
          <a:bodyPr lIns="91425" tIns="91425" rIns="91425" bIns="91425" anchor="ctr" anchorCtr="0">
            <a:noAutofit/>
          </a:bodyPr>
          <a:lstStyle/>
          <a:p>
            <a:pPr lvl="0">
              <a:spcBef>
                <a:spcPts val="0"/>
              </a:spcBef>
              <a:buNone/>
            </a:pPr>
            <a:endParaRPr/>
          </a:p>
        </p:txBody>
      </p:sp>
      <p:sp>
        <p:nvSpPr>
          <p:cNvPr id="11" name="TextBox 10"/>
          <p:cNvSpPr txBox="1"/>
          <p:nvPr/>
        </p:nvSpPr>
        <p:spPr>
          <a:xfrm>
            <a:off x="4751860" y="737759"/>
            <a:ext cx="3590109" cy="646331"/>
          </a:xfrm>
          <a:prstGeom prst="rect">
            <a:avLst/>
          </a:prstGeom>
          <a:solidFill>
            <a:schemeClr val="accent4">
              <a:lumMod val="20000"/>
              <a:lumOff val="80000"/>
            </a:schemeClr>
          </a:solidFill>
        </p:spPr>
        <p:txBody>
          <a:bodyPr wrap="square" rtlCol="0">
            <a:spAutoFit/>
          </a:bodyPr>
          <a:lstStyle/>
          <a:p>
            <a:r>
              <a:rPr lang="ar-BH" sz="3600" b="1" dirty="0" smtClean="0">
                <a:latin typeface="Sakkal Majalla" panose="02000000000000000000" pitchFamily="2" charset="-78"/>
                <a:cs typeface="Sakkal Majalla" panose="02000000000000000000" pitchFamily="2" charset="-78"/>
              </a:rPr>
              <a:t>تحديث القضاء والأمن</a:t>
            </a:r>
            <a:endParaRPr lang="ar-BH" sz="3600" b="1" dirty="0">
              <a:latin typeface="Sakkal Majalla" panose="02000000000000000000" pitchFamily="2" charset="-78"/>
              <a:cs typeface="Sakkal Majalla" panose="02000000000000000000" pitchFamily="2" charset="-78"/>
            </a:endParaRPr>
          </a:p>
        </p:txBody>
      </p:sp>
      <p:sp>
        <p:nvSpPr>
          <p:cNvPr id="15" name="Shape 227"/>
          <p:cNvSpPr/>
          <p:nvPr/>
        </p:nvSpPr>
        <p:spPr>
          <a:xfrm>
            <a:off x="5834130" y="1408062"/>
            <a:ext cx="6207910" cy="4716108"/>
          </a:xfrm>
          <a:prstGeom prst="ellipse">
            <a:avLst/>
          </a:prstGeom>
          <a:noFill/>
          <a:ln w="9525" cap="flat" cmpd="sng">
            <a:solidFill>
              <a:srgbClr val="ED4A00"/>
            </a:solidFill>
            <a:prstDash val="dash"/>
            <a:round/>
            <a:headEnd type="none" w="med" len="med"/>
            <a:tailEnd type="none" w="med" len="med"/>
          </a:ln>
        </p:spPr>
        <p:txBody>
          <a:bodyPr lIns="91425" tIns="91425" rIns="91425" bIns="91425" anchor="ctr" anchorCtr="0">
            <a:noAutofit/>
          </a:bodyPr>
          <a:lstStyle/>
          <a:p>
            <a:pPr algn="ctr"/>
            <a:endParaRPr lang="ar-BH" sz="1100" b="1" dirty="0"/>
          </a:p>
          <a:p>
            <a:pPr algn="ctr"/>
            <a:r>
              <a:rPr lang="ar-BH" sz="2800" b="1" dirty="0" smtClean="0">
                <a:solidFill>
                  <a:srgbClr val="C00000"/>
                </a:solidFill>
              </a:rPr>
              <a:t>القضاء</a:t>
            </a:r>
            <a:r>
              <a:rPr lang="ar-BH" sz="2000" b="1" dirty="0" smtClean="0"/>
              <a:t> </a:t>
            </a:r>
          </a:p>
          <a:p>
            <a:pPr algn="ctr" rtl="1">
              <a:buFontTx/>
              <a:buChar char="-"/>
            </a:pPr>
            <a:r>
              <a:rPr lang="ar-BH" dirty="0" smtClean="0"/>
              <a:t>انشاء </a:t>
            </a:r>
            <a:r>
              <a:rPr lang="ar-BH" dirty="0"/>
              <a:t>المحكمة المشتركة عام 1919م برئاسة الحاكم والمعتمد السياسي </a:t>
            </a:r>
            <a:r>
              <a:rPr lang="ar-BH" dirty="0" smtClean="0"/>
              <a:t>البريطاني، وكانت هذه أول محكمة رسمية في البلاد.</a:t>
            </a:r>
          </a:p>
          <a:p>
            <a:pPr algn="ctr" rtl="1">
              <a:buFontTx/>
              <a:buChar char="-"/>
            </a:pPr>
            <a:r>
              <a:rPr lang="ar-BH" dirty="0" smtClean="0"/>
              <a:t>أنشئت </a:t>
            </a:r>
            <a:r>
              <a:rPr lang="ar-BH" dirty="0"/>
              <a:t>محاكم أخرى </a:t>
            </a:r>
            <a:r>
              <a:rPr lang="ar-BH" dirty="0" smtClean="0"/>
              <a:t>(مثل محكمة السليفة، التي </a:t>
            </a:r>
            <a:r>
              <a:rPr lang="ar-BH" dirty="0"/>
              <a:t>تهتم </a:t>
            </a:r>
            <a:r>
              <a:rPr lang="ar-BH" dirty="0" smtClean="0"/>
              <a:t>أساسًا </a:t>
            </a:r>
            <a:r>
              <a:rPr lang="ar-BH" dirty="0"/>
              <a:t>بقضايا الغوص</a:t>
            </a:r>
            <a:r>
              <a:rPr lang="ar-BH" dirty="0" smtClean="0"/>
              <a:t>).</a:t>
            </a:r>
          </a:p>
          <a:p>
            <a:pPr algn="ctr" rtl="1">
              <a:buFontTx/>
              <a:buChar char="-"/>
            </a:pPr>
            <a:r>
              <a:rPr lang="ar-BH" dirty="0" smtClean="0"/>
              <a:t>أسست </a:t>
            </a:r>
            <a:r>
              <a:rPr lang="ar-BH" dirty="0"/>
              <a:t>محكمة البحرين عام 1926م والتي أنيط بها معالجة القضايا القائمة بين البحرينيين.</a:t>
            </a:r>
          </a:p>
          <a:p>
            <a:pPr algn="ctr" rtl="1">
              <a:buFontTx/>
              <a:buChar char="-"/>
            </a:pPr>
            <a:r>
              <a:rPr lang="ar-BH" dirty="0"/>
              <a:t>أنشئت محكمة البحرين الصغرى عام 1927م للنظر في الجرائم المدنية الصغرى.</a:t>
            </a:r>
          </a:p>
          <a:p>
            <a:pPr algn="ctr" rtl="1">
              <a:buFontTx/>
              <a:buChar char="-"/>
            </a:pPr>
            <a:r>
              <a:rPr lang="ar-BH" dirty="0"/>
              <a:t>أسست المحكمة العليا عام 1938م بهدف تأسيس نظام قضائي مركزي.</a:t>
            </a:r>
          </a:p>
          <a:p>
            <a:pPr algn="ctr" rtl="1"/>
            <a:endParaRPr lang="ar-BH" dirty="0">
              <a:cs typeface="+mj-cs"/>
            </a:endParaRPr>
          </a:p>
        </p:txBody>
      </p:sp>
      <p:sp>
        <p:nvSpPr>
          <p:cNvPr id="12"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17" name="Shape 227"/>
          <p:cNvSpPr/>
          <p:nvPr/>
        </p:nvSpPr>
        <p:spPr>
          <a:xfrm>
            <a:off x="590475" y="1338064"/>
            <a:ext cx="5852292" cy="4856103"/>
          </a:xfrm>
          <a:prstGeom prst="ellipse">
            <a:avLst/>
          </a:prstGeom>
          <a:noFill/>
          <a:ln w="9525" cap="flat" cmpd="sng">
            <a:solidFill>
              <a:srgbClr val="00B0F0"/>
            </a:solidFill>
            <a:prstDash val="dash"/>
            <a:round/>
            <a:headEnd type="none" w="med" len="med"/>
            <a:tailEnd type="none" w="med" len="med"/>
          </a:ln>
        </p:spPr>
        <p:txBody>
          <a:bodyPr lIns="91425" tIns="91425" rIns="91425" bIns="91425" anchor="ctr" anchorCtr="0">
            <a:noAutofit/>
          </a:bodyPr>
          <a:lstStyle/>
          <a:p>
            <a:pPr algn="ctr"/>
            <a:r>
              <a:rPr lang="ar-BH" sz="2800" b="1" dirty="0">
                <a:solidFill>
                  <a:srgbClr val="C00000"/>
                </a:solidFill>
              </a:rPr>
              <a:t>الشرطة</a:t>
            </a:r>
          </a:p>
          <a:p>
            <a:pPr algn="ctr"/>
            <a:r>
              <a:rPr lang="ar-BH" sz="2000" dirty="0" smtClean="0"/>
              <a:t> </a:t>
            </a:r>
            <a:r>
              <a:rPr lang="ar-BH" sz="2000" dirty="0"/>
              <a:t>تسعى وتتولى الشرطة مهمة حفظ الأمن وتنفيذ الأحكام القضائية وقد تطورت من خلال المراحل التالية:</a:t>
            </a:r>
          </a:p>
          <a:p>
            <a:pPr algn="ctr"/>
            <a:r>
              <a:rPr lang="ar-BH" sz="2000" dirty="0"/>
              <a:t>- أسست سنة </a:t>
            </a:r>
            <a:r>
              <a:rPr lang="ar-BH" sz="2000" dirty="0" smtClean="0"/>
              <a:t>1919م </a:t>
            </a:r>
            <a:r>
              <a:rPr lang="ar-BH" sz="2000" dirty="0"/>
              <a:t>شرطة بلدية المنامة التي </a:t>
            </a:r>
            <a:r>
              <a:rPr lang="ar-BH" sz="2000" dirty="0" smtClean="0"/>
              <a:t>أصبحت </a:t>
            </a:r>
            <a:r>
              <a:rPr lang="ar-BH" sz="2000" dirty="0"/>
              <a:t>فيما بعد شرطة مركزية لكل الدولة.</a:t>
            </a:r>
          </a:p>
          <a:p>
            <a:pPr algn="ctr"/>
            <a:r>
              <a:rPr lang="ar-BH" sz="2000" dirty="0"/>
              <a:t>- </a:t>
            </a:r>
            <a:r>
              <a:rPr lang="ar-BH" sz="2000" dirty="0" smtClean="0"/>
              <a:t>ازدياد </a:t>
            </a:r>
            <a:r>
              <a:rPr lang="ar-BH" sz="2000" dirty="0"/>
              <a:t>أعداد منتسبي الشرطة بشكل كبير نظرا لنمو البحرين وازدهارها</a:t>
            </a:r>
            <a:r>
              <a:rPr lang="ar-BH" sz="2000" dirty="0" smtClean="0"/>
              <a:t>.</a:t>
            </a:r>
            <a:endParaRPr lang="ar-BH" sz="2000" dirty="0"/>
          </a:p>
        </p:txBody>
      </p:sp>
      <p:sp>
        <p:nvSpPr>
          <p:cNvPr id="13" name="Rectangle 12"/>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6436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down)">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Shape 316"/>
          <p:cNvSpPr/>
          <p:nvPr/>
        </p:nvSpPr>
        <p:spPr>
          <a:xfrm>
            <a:off x="10135666" y="863323"/>
            <a:ext cx="247500" cy="247500"/>
          </a:xfrm>
          <a:prstGeom prst="donut">
            <a:avLst>
              <a:gd name="adj" fmla="val 37980"/>
            </a:avLst>
          </a:prstGeom>
          <a:solidFill>
            <a:schemeClr val="accent6">
              <a:alpha val="86920"/>
            </a:schemeClr>
          </a:solidFill>
          <a:ln>
            <a:noFill/>
          </a:ln>
        </p:spPr>
        <p:txBody>
          <a:bodyPr lIns="91425" tIns="91425" rIns="91425" bIns="91425" anchor="ctr" anchorCtr="0">
            <a:noAutofit/>
          </a:bodyPr>
          <a:lstStyle/>
          <a:p>
            <a:pPr lvl="0">
              <a:spcBef>
                <a:spcPts val="0"/>
              </a:spcBef>
              <a:buNone/>
            </a:pPr>
            <a:endParaRPr/>
          </a:p>
        </p:txBody>
      </p:sp>
      <p:sp>
        <p:nvSpPr>
          <p:cNvPr id="24" name="TextBox 23"/>
          <p:cNvSpPr txBox="1"/>
          <p:nvPr/>
        </p:nvSpPr>
        <p:spPr>
          <a:xfrm>
            <a:off x="4885509" y="556621"/>
            <a:ext cx="5153041" cy="646331"/>
          </a:xfrm>
          <a:prstGeom prst="rect">
            <a:avLst/>
          </a:prstGeom>
          <a:solidFill>
            <a:schemeClr val="accent4">
              <a:lumMod val="20000"/>
              <a:lumOff val="80000"/>
            </a:schemeClr>
          </a:solidFill>
        </p:spPr>
        <p:txBody>
          <a:bodyPr wrap="square" rtlCol="0">
            <a:spAutoFit/>
          </a:bodyPr>
          <a:lstStyle/>
          <a:p>
            <a:pPr algn="ctr"/>
            <a:r>
              <a:rPr lang="ar-BH" sz="3600" b="1" dirty="0">
                <a:latin typeface="Sakkal Majalla" panose="02000000000000000000" pitchFamily="2" charset="-78"/>
                <a:cs typeface="Sakkal Majalla" panose="02000000000000000000" pitchFamily="2" charset="-78"/>
              </a:rPr>
              <a:t>النهضة الفكرية والثقافية</a:t>
            </a:r>
          </a:p>
        </p:txBody>
      </p:sp>
      <p:sp>
        <p:nvSpPr>
          <p:cNvPr id="25" name="Shape 227"/>
          <p:cNvSpPr/>
          <p:nvPr/>
        </p:nvSpPr>
        <p:spPr>
          <a:xfrm>
            <a:off x="8349483" y="1786628"/>
            <a:ext cx="3637621" cy="3686893"/>
          </a:xfrm>
          <a:prstGeom prst="roundRect">
            <a:avLst/>
          </a:prstGeom>
          <a:noFill/>
          <a:ln w="9525" cap="flat" cmpd="sng">
            <a:solidFill>
              <a:srgbClr val="ED4A00"/>
            </a:solidFill>
            <a:prstDash val="dash"/>
            <a:round/>
            <a:headEnd type="none" w="med" len="med"/>
            <a:tailEnd type="none" w="med" len="med"/>
          </a:ln>
        </p:spPr>
        <p:txBody>
          <a:bodyPr lIns="91425" tIns="91425" rIns="91425" bIns="91425" anchor="ctr" anchorCtr="0">
            <a:noAutofit/>
          </a:bodyPr>
          <a:lstStyle/>
          <a:p>
            <a:pPr algn="ctr"/>
            <a:endParaRPr lang="ar-BH" sz="2800" b="1" dirty="0"/>
          </a:p>
          <a:p>
            <a:pPr algn="ctr">
              <a:lnSpc>
                <a:spcPct val="150000"/>
              </a:lnSpc>
            </a:pPr>
            <a:r>
              <a:rPr lang="ar-BH" sz="2800" b="1" dirty="0">
                <a:latin typeface="Sakkal Majalla" panose="02000000000000000000" pitchFamily="2" charset="-78"/>
                <a:cs typeface="Sakkal Majalla" panose="02000000000000000000" pitchFamily="2" charset="-78"/>
              </a:rPr>
              <a:t>شهدت البحرين منذ وقت مبكر دخول الطباعة وإصدار الصحف واستعمال المذياع مما أسهم في إيجاد نهضة ثقافية </a:t>
            </a:r>
            <a:r>
              <a:rPr lang="ar-BH" sz="2800" b="1" dirty="0" smtClean="0">
                <a:latin typeface="Sakkal Majalla" panose="02000000000000000000" pitchFamily="2" charset="-78"/>
                <a:cs typeface="Sakkal Majalla" panose="02000000000000000000" pitchFamily="2" charset="-78"/>
              </a:rPr>
              <a:t>وفكرية.</a:t>
            </a:r>
            <a:endParaRPr lang="ar-BH" sz="2800" dirty="0">
              <a:latin typeface="Sakkal Majalla" panose="02000000000000000000" pitchFamily="2" charset="-78"/>
              <a:cs typeface="Sakkal Majalla" panose="02000000000000000000" pitchFamily="2" charset="-78"/>
            </a:endParaRPr>
          </a:p>
        </p:txBody>
      </p:sp>
      <p:sp>
        <p:nvSpPr>
          <p:cNvPr id="26" name="Shape 227"/>
          <p:cNvSpPr/>
          <p:nvPr/>
        </p:nvSpPr>
        <p:spPr>
          <a:xfrm>
            <a:off x="473023" y="1349800"/>
            <a:ext cx="7486121" cy="4767516"/>
          </a:xfrm>
          <a:prstGeom prst="roundRect">
            <a:avLst/>
          </a:prstGeom>
          <a:noFill/>
          <a:ln w="9525" cap="flat" cmpd="sng">
            <a:solidFill>
              <a:srgbClr val="00B0F0"/>
            </a:solidFill>
            <a:prstDash val="dash"/>
            <a:round/>
            <a:headEnd type="none" w="med" len="med"/>
            <a:tailEnd type="none" w="med" len="med"/>
          </a:ln>
        </p:spPr>
        <p:txBody>
          <a:bodyPr lIns="91425" tIns="91425" rIns="91425" bIns="91425" anchor="ctr" anchorCtr="0">
            <a:noAutofit/>
          </a:bodyPr>
          <a:lstStyle/>
          <a:p>
            <a:pPr algn="r"/>
            <a:endParaRPr lang="ar-BH" sz="2800" b="1" dirty="0" smtClean="0">
              <a:latin typeface="Sakkal Majalla" panose="02000000000000000000" pitchFamily="2" charset="-78"/>
              <a:cs typeface="Sakkal Majalla" panose="02000000000000000000" pitchFamily="2" charset="-78"/>
            </a:endParaRPr>
          </a:p>
          <a:p>
            <a:pPr algn="r"/>
            <a:r>
              <a:rPr lang="ar-BH" sz="2800" b="1" dirty="0" smtClean="0">
                <a:latin typeface="Sakkal Majalla" panose="02000000000000000000" pitchFamily="2" charset="-78"/>
                <a:cs typeface="Sakkal Majalla" panose="02000000000000000000" pitchFamily="2" charset="-78"/>
              </a:rPr>
              <a:t>من أبرز مظاهر النهضة الفكرية والثقافية:</a:t>
            </a:r>
            <a:endParaRPr lang="en-US" sz="2800" b="1" dirty="0" smtClean="0">
              <a:latin typeface="Sakkal Majalla" panose="02000000000000000000" pitchFamily="2" charset="-78"/>
              <a:cs typeface="Sakkal Majalla" panose="02000000000000000000" pitchFamily="2" charset="-78"/>
            </a:endParaRPr>
          </a:p>
          <a:p>
            <a:pPr marL="342900" indent="-342900" algn="r" rtl="1">
              <a:buFontTx/>
              <a:buChar char="-"/>
            </a:pPr>
            <a:r>
              <a:rPr lang="ar-BH" sz="2400" dirty="0" smtClean="0">
                <a:latin typeface="Sakkal Majalla" panose="02000000000000000000" pitchFamily="2" charset="-78"/>
                <a:cs typeface="Sakkal Majalla" panose="02000000000000000000" pitchFamily="2" charset="-78"/>
              </a:rPr>
              <a:t>تأسيس مطبعة البحرين (1934م). </a:t>
            </a:r>
          </a:p>
          <a:p>
            <a:pPr marL="342900" indent="-342900" algn="r" rtl="1">
              <a:buFontTx/>
              <a:buChar char="-"/>
            </a:pPr>
            <a:r>
              <a:rPr lang="ar-BH" sz="2400" dirty="0" smtClean="0">
                <a:latin typeface="Sakkal Majalla" panose="02000000000000000000" pitchFamily="2" charset="-78"/>
                <a:cs typeface="Sakkal Majalla" panose="02000000000000000000" pitchFamily="2" charset="-78"/>
              </a:rPr>
              <a:t>تأسيس صحيفة البحرين (1939م).</a:t>
            </a:r>
          </a:p>
          <a:p>
            <a:pPr marL="342900" indent="-342900" algn="r" rtl="1">
              <a:buFontTx/>
              <a:buChar char="-"/>
            </a:pPr>
            <a:r>
              <a:rPr lang="ar-BH" sz="2400" dirty="0" smtClean="0">
                <a:latin typeface="Sakkal Majalla" panose="02000000000000000000" pitchFamily="2" charset="-78"/>
                <a:cs typeface="Sakkal Majalla" panose="02000000000000000000" pitchFamily="2" charset="-78"/>
              </a:rPr>
              <a:t>افتتاح الإذاعة اللاسلكية (1940م). </a:t>
            </a:r>
          </a:p>
          <a:p>
            <a:pPr marL="342900" indent="-342900" algn="r" rtl="1">
              <a:buFontTx/>
              <a:buChar char="-"/>
            </a:pPr>
            <a:r>
              <a:rPr lang="ar-BH" sz="2400" dirty="0" smtClean="0">
                <a:latin typeface="Sakkal Majalla" panose="02000000000000000000" pitchFamily="2" charset="-78"/>
                <a:cs typeface="Sakkal Majalla" panose="02000000000000000000" pitchFamily="2" charset="-78"/>
              </a:rPr>
              <a:t>اصدار قانون المطبوعات (1956م). لتنظيم النشر.</a:t>
            </a:r>
            <a:endParaRPr lang="ar-BH" sz="2400" dirty="0">
              <a:latin typeface="Sakkal Majalla" panose="02000000000000000000" pitchFamily="2" charset="-78"/>
              <a:cs typeface="Sakkal Majalla" panose="02000000000000000000" pitchFamily="2" charset="-78"/>
            </a:endParaRPr>
          </a:p>
          <a:p>
            <a:pPr algn="r" rtl="1"/>
            <a:r>
              <a:rPr lang="ar-BH" sz="2800" b="1" dirty="0" smtClean="0">
                <a:latin typeface="Sakkal Majalla" panose="02000000000000000000" pitchFamily="2" charset="-78"/>
                <a:cs typeface="Sakkal Majalla" panose="02000000000000000000" pitchFamily="2" charset="-78"/>
              </a:rPr>
              <a:t>من </a:t>
            </a:r>
            <a:r>
              <a:rPr lang="ar-BH" sz="2800" b="1" dirty="0">
                <a:latin typeface="Sakkal Majalla" panose="02000000000000000000" pitchFamily="2" charset="-78"/>
                <a:cs typeface="Sakkal Majalla" panose="02000000000000000000" pitchFamily="2" charset="-78"/>
              </a:rPr>
              <a:t>أبرز الشخصيات البحرينية في هذا المجال: </a:t>
            </a:r>
          </a:p>
          <a:p>
            <a:pPr algn="r" rtl="1"/>
            <a:r>
              <a:rPr lang="ar-BH" sz="2400" dirty="0">
                <a:latin typeface="Sakkal Majalla" panose="02000000000000000000" pitchFamily="2" charset="-78"/>
                <a:cs typeface="Sakkal Majalla" panose="02000000000000000000" pitchFamily="2" charset="-78"/>
              </a:rPr>
              <a:t>    - الشيخ محمد بن عبدالله مؤسس النادي الأدبي.</a:t>
            </a:r>
          </a:p>
          <a:p>
            <a:pPr algn="r" rtl="1"/>
            <a:r>
              <a:rPr lang="ar-BH" sz="2400" dirty="0">
                <a:latin typeface="Sakkal Majalla" panose="02000000000000000000" pitchFamily="2" charset="-78"/>
                <a:cs typeface="Sakkal Majalla" panose="02000000000000000000" pitchFamily="2" charset="-78"/>
              </a:rPr>
              <a:t>    - عبدالله الزايد مؤسس صحيفة البحرين. </a:t>
            </a:r>
          </a:p>
          <a:p>
            <a:pPr algn="r" rtl="1"/>
            <a:r>
              <a:rPr lang="ar-BH" sz="2400" dirty="0">
                <a:latin typeface="Sakkal Majalla" panose="02000000000000000000" pitchFamily="2" charset="-78"/>
                <a:cs typeface="Sakkal Majalla" panose="02000000000000000000" pitchFamily="2" charset="-78"/>
              </a:rPr>
              <a:t>    -  إبراهيم العريض الذي يعد أبرز </a:t>
            </a:r>
            <a:r>
              <a:rPr lang="ar-BH" sz="2400" dirty="0" smtClean="0">
                <a:latin typeface="Sakkal Majalla" panose="02000000000000000000" pitchFamily="2" charset="-78"/>
                <a:cs typeface="Sakkal Majalla" panose="02000000000000000000" pitchFamily="2" charset="-78"/>
              </a:rPr>
              <a:t>الشعراء العرب في القرن العشرين.</a:t>
            </a:r>
          </a:p>
          <a:p>
            <a:pPr algn="r" rtl="1"/>
            <a:r>
              <a:rPr lang="ar-BH" sz="2400" dirty="0">
                <a:latin typeface="Sakkal Majalla" panose="02000000000000000000" pitchFamily="2" charset="-78"/>
                <a:cs typeface="Sakkal Majalla" panose="02000000000000000000" pitchFamily="2" charset="-78"/>
              </a:rPr>
              <a:t> </a:t>
            </a:r>
            <a:r>
              <a:rPr lang="ar-BH" sz="2400" dirty="0" smtClean="0">
                <a:latin typeface="Sakkal Majalla" panose="02000000000000000000" pitchFamily="2" charset="-78"/>
                <a:cs typeface="Sakkal Majalla" panose="02000000000000000000" pitchFamily="2" charset="-78"/>
              </a:rPr>
              <a:t>   - عبدالرحمن المعاودة الذي أنشأ مدرسة الإصلاح الأهلية ومطبعه.</a:t>
            </a:r>
          </a:p>
          <a:p>
            <a:pPr algn="r" rtl="1"/>
            <a:r>
              <a:rPr lang="ar-BH" sz="2400" dirty="0" smtClean="0">
                <a:latin typeface="Sakkal Majalla" panose="02000000000000000000" pitchFamily="2" charset="-78"/>
                <a:cs typeface="Sakkal Majalla" panose="02000000000000000000" pitchFamily="2" charset="-78"/>
              </a:rPr>
              <a:t>-الشيخ مبارك بن حمد آل خليفة أول رئيس للمعارف عام 1956م.</a:t>
            </a:r>
            <a:endParaRPr lang="ar-BH" sz="2400" dirty="0">
              <a:latin typeface="Sakkal Majalla" panose="02000000000000000000" pitchFamily="2" charset="-78"/>
              <a:cs typeface="Sakkal Majalla" panose="02000000000000000000" pitchFamily="2" charset="-78"/>
            </a:endParaRPr>
          </a:p>
          <a:p>
            <a:pPr algn="r"/>
            <a:endParaRPr lang="ar-BH" sz="2400" b="1" dirty="0">
              <a:latin typeface="Sakkal Majalla" panose="02000000000000000000" pitchFamily="2" charset="-78"/>
              <a:cs typeface="Sakkal Majalla" panose="02000000000000000000" pitchFamily="2" charset="-78"/>
            </a:endParaRPr>
          </a:p>
        </p:txBody>
      </p:sp>
      <p:sp>
        <p:nvSpPr>
          <p:cNvPr id="11"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12" name="Rectangle 11"/>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77350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circle(in)">
                                      <p:cBhvr>
                                        <p:cTn id="7" dur="2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circle(in)">
                                      <p:cBhvr>
                                        <p:cTn id="12" dur="2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circle(in)">
                                      <p:cBhvr>
                                        <p:cTn id="17"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Shape 316"/>
          <p:cNvSpPr/>
          <p:nvPr/>
        </p:nvSpPr>
        <p:spPr>
          <a:xfrm>
            <a:off x="10110900" y="850372"/>
            <a:ext cx="247500" cy="247500"/>
          </a:xfrm>
          <a:prstGeom prst="donut">
            <a:avLst>
              <a:gd name="adj" fmla="val 37980"/>
            </a:avLst>
          </a:prstGeom>
          <a:solidFill>
            <a:schemeClr val="accent6">
              <a:alpha val="86920"/>
            </a:schemeClr>
          </a:solidFill>
          <a:ln>
            <a:noFill/>
          </a:ln>
        </p:spPr>
        <p:txBody>
          <a:bodyPr lIns="91425" tIns="91425" rIns="91425" bIns="91425" anchor="ctr" anchorCtr="0">
            <a:noAutofit/>
          </a:bodyPr>
          <a:lstStyle/>
          <a:p>
            <a:pPr lvl="0">
              <a:spcBef>
                <a:spcPts val="0"/>
              </a:spcBef>
              <a:buNone/>
            </a:pPr>
            <a:endParaRPr/>
          </a:p>
        </p:txBody>
      </p:sp>
      <p:sp>
        <p:nvSpPr>
          <p:cNvPr id="22" name="TextBox 21"/>
          <p:cNvSpPr txBox="1"/>
          <p:nvPr/>
        </p:nvSpPr>
        <p:spPr>
          <a:xfrm>
            <a:off x="5277080" y="629623"/>
            <a:ext cx="4703192" cy="646331"/>
          </a:xfrm>
          <a:prstGeom prst="rect">
            <a:avLst/>
          </a:prstGeom>
          <a:solidFill>
            <a:schemeClr val="accent4">
              <a:lumMod val="20000"/>
              <a:lumOff val="80000"/>
            </a:schemeClr>
          </a:solidFill>
        </p:spPr>
        <p:txBody>
          <a:bodyPr wrap="square" rtlCol="0">
            <a:spAutoFit/>
          </a:bodyPr>
          <a:lstStyle/>
          <a:p>
            <a:pPr algn="r"/>
            <a:r>
              <a:rPr lang="ar-BH" sz="3600" b="1" dirty="0" smtClean="0">
                <a:cs typeface="+mj-cs"/>
              </a:rPr>
              <a:t>تطور مكانة المرأة البحرينية:</a:t>
            </a:r>
            <a:endParaRPr lang="ar-BH" sz="3600" b="1" dirty="0">
              <a:cs typeface="+mj-cs"/>
            </a:endParaRPr>
          </a:p>
        </p:txBody>
      </p:sp>
      <p:sp>
        <p:nvSpPr>
          <p:cNvPr id="23" name="Shape 227"/>
          <p:cNvSpPr/>
          <p:nvPr/>
        </p:nvSpPr>
        <p:spPr>
          <a:xfrm>
            <a:off x="483326" y="1410789"/>
            <a:ext cx="11081656" cy="4639825"/>
          </a:xfrm>
          <a:prstGeom prst="roundRect">
            <a:avLst/>
          </a:prstGeom>
          <a:noFill/>
          <a:ln w="9525" cap="flat" cmpd="sng">
            <a:solidFill>
              <a:srgbClr val="ED4A00"/>
            </a:solidFill>
            <a:prstDash val="dash"/>
            <a:round/>
            <a:headEnd type="none" w="med" len="med"/>
            <a:tailEnd type="none" w="med" len="med"/>
          </a:ln>
        </p:spPr>
        <p:txBody>
          <a:bodyPr lIns="91425" tIns="91425" rIns="91425" bIns="91425" anchor="ctr" anchorCtr="0">
            <a:noAutofit/>
          </a:bodyPr>
          <a:lstStyle/>
          <a:p>
            <a:pPr algn="r">
              <a:lnSpc>
                <a:spcPct val="150000"/>
              </a:lnSpc>
            </a:pPr>
            <a:r>
              <a:rPr lang="ar-BH" sz="2800" b="1" dirty="0" smtClean="0">
                <a:latin typeface="Sakkal Majalla" panose="02000000000000000000" pitchFamily="2" charset="-78"/>
                <a:cs typeface="Sakkal Majalla" panose="02000000000000000000" pitchFamily="2" charset="-78"/>
              </a:rPr>
              <a:t>اعتنت </a:t>
            </a:r>
            <a:r>
              <a:rPr lang="ar-BH" sz="2800" b="1" dirty="0">
                <a:latin typeface="Sakkal Majalla" panose="02000000000000000000" pitchFamily="2" charset="-78"/>
                <a:cs typeface="Sakkal Majalla" panose="02000000000000000000" pitchFamily="2" charset="-78"/>
              </a:rPr>
              <a:t>حكومة البحرين بالمرأة ورفعت من مكانتها ويظهر ذلك في الآتي</a:t>
            </a:r>
            <a:r>
              <a:rPr lang="ar-BH" sz="2400" b="1" dirty="0" smtClean="0">
                <a:latin typeface="Sakkal Majalla" panose="02000000000000000000" pitchFamily="2" charset="-78"/>
                <a:cs typeface="Sakkal Majalla" panose="02000000000000000000" pitchFamily="2" charset="-78"/>
              </a:rPr>
              <a:t>:</a:t>
            </a:r>
            <a:endParaRPr lang="ar-BH" sz="2400" b="1" dirty="0">
              <a:latin typeface="Sakkal Majalla" panose="02000000000000000000" pitchFamily="2" charset="-78"/>
              <a:cs typeface="Sakkal Majalla" panose="02000000000000000000" pitchFamily="2" charset="-78"/>
            </a:endParaRPr>
          </a:p>
          <a:p>
            <a:pPr algn="r" rtl="1">
              <a:lnSpc>
                <a:spcPct val="150000"/>
              </a:lnSpc>
              <a:buFontTx/>
              <a:buChar char="-"/>
            </a:pPr>
            <a:r>
              <a:rPr lang="ar-BH" sz="2400" dirty="0" smtClean="0">
                <a:latin typeface="Sakkal Majalla" panose="02000000000000000000" pitchFamily="2" charset="-78"/>
                <a:cs typeface="Sakkal Majalla" panose="02000000000000000000" pitchFamily="2" charset="-78"/>
              </a:rPr>
              <a:t> توظيف المرأة في قطاع التمريض عام 1941م.</a:t>
            </a:r>
          </a:p>
          <a:p>
            <a:pPr algn="r" rtl="1">
              <a:lnSpc>
                <a:spcPct val="150000"/>
              </a:lnSpc>
              <a:buFontTx/>
              <a:buChar char="-"/>
            </a:pPr>
            <a:r>
              <a:rPr lang="ar-BH" sz="2400" dirty="0" smtClean="0">
                <a:latin typeface="Sakkal Majalla" panose="02000000000000000000" pitchFamily="2" charset="-78"/>
                <a:cs typeface="Sakkal Majalla" panose="02000000000000000000" pitchFamily="2" charset="-78"/>
              </a:rPr>
              <a:t> </a:t>
            </a:r>
            <a:r>
              <a:rPr lang="ar-SA" sz="2400" dirty="0" smtClean="0">
                <a:latin typeface="Sakkal Majalla" panose="02000000000000000000" pitchFamily="2" charset="-78"/>
                <a:cs typeface="Sakkal Majalla" panose="02000000000000000000" pitchFamily="2" charset="-78"/>
              </a:rPr>
              <a:t>مشاركة</a:t>
            </a:r>
            <a:r>
              <a:rPr lang="en-US" sz="2400" dirty="0" smtClean="0">
                <a:latin typeface="Sakkal Majalla" panose="02000000000000000000" pitchFamily="2" charset="-78"/>
                <a:cs typeface="Sakkal Majalla" panose="02000000000000000000" pitchFamily="2" charset="-78"/>
              </a:rPr>
              <a:t> </a:t>
            </a:r>
            <a:r>
              <a:rPr lang="ar-BH" sz="2400" dirty="0" smtClean="0">
                <a:latin typeface="Sakkal Majalla" panose="02000000000000000000" pitchFamily="2" charset="-78"/>
                <a:cs typeface="Sakkal Majalla" panose="02000000000000000000" pitchFamily="2" charset="-78"/>
              </a:rPr>
              <a:t>المرأة </a:t>
            </a:r>
            <a:r>
              <a:rPr lang="ar-BH" sz="2400" dirty="0">
                <a:latin typeface="Sakkal Majalla" panose="02000000000000000000" pitchFamily="2" charset="-78"/>
                <a:cs typeface="Sakkal Majalla" panose="02000000000000000000" pitchFamily="2" charset="-78"/>
              </a:rPr>
              <a:t>في انتخابات الهيئة البلدية المركزية عام 1950م</a:t>
            </a:r>
            <a:r>
              <a:rPr lang="ar-BH" sz="2400" dirty="0" smtClean="0">
                <a:latin typeface="Sakkal Majalla" panose="02000000000000000000" pitchFamily="2" charset="-78"/>
                <a:cs typeface="Sakkal Majalla" panose="02000000000000000000" pitchFamily="2" charset="-78"/>
              </a:rPr>
              <a:t>.</a:t>
            </a:r>
          </a:p>
          <a:p>
            <a:pPr algn="r" rtl="1">
              <a:lnSpc>
                <a:spcPct val="150000"/>
              </a:lnSpc>
              <a:buFontTx/>
              <a:buChar char="-"/>
            </a:pPr>
            <a:r>
              <a:rPr lang="ar-BH" sz="2400" dirty="0" smtClean="0">
                <a:latin typeface="Sakkal Majalla" panose="02000000000000000000" pitchFamily="2" charset="-78"/>
                <a:cs typeface="Sakkal Majalla" panose="02000000000000000000" pitchFamily="2" charset="-78"/>
              </a:rPr>
              <a:t> بعث الحكومة عددا من الطالبات اللاتي أحرزن نتائج عالية إلى الجامعة الأمريكية في بيروت.</a:t>
            </a:r>
            <a:endParaRPr lang="ar-BH" sz="2400" dirty="0">
              <a:latin typeface="Sakkal Majalla" panose="02000000000000000000" pitchFamily="2" charset="-78"/>
              <a:cs typeface="Sakkal Majalla" panose="02000000000000000000" pitchFamily="2" charset="-78"/>
            </a:endParaRPr>
          </a:p>
          <a:p>
            <a:pPr algn="r" rtl="1">
              <a:lnSpc>
                <a:spcPct val="150000"/>
              </a:lnSpc>
              <a:buFontTx/>
              <a:buChar char="-"/>
            </a:pPr>
            <a:r>
              <a:rPr lang="ar-BH" sz="2400" dirty="0" smtClean="0">
                <a:latin typeface="Sakkal Majalla" panose="02000000000000000000" pitchFamily="2" charset="-78"/>
                <a:cs typeface="Sakkal Majalla" panose="02000000000000000000" pitchFamily="2" charset="-78"/>
              </a:rPr>
              <a:t> تأس</a:t>
            </a:r>
            <a:r>
              <a:rPr lang="ar-SA" sz="2400" dirty="0" smtClean="0">
                <a:latin typeface="Sakkal Majalla" panose="02000000000000000000" pitchFamily="2" charset="-78"/>
                <a:cs typeface="Sakkal Majalla" panose="02000000000000000000" pitchFamily="2" charset="-78"/>
              </a:rPr>
              <a:t>يس</a:t>
            </a:r>
            <a:r>
              <a:rPr lang="ar-BH" sz="2400" dirty="0" smtClean="0">
                <a:latin typeface="Sakkal Majalla" panose="02000000000000000000" pitchFamily="2" charset="-78"/>
                <a:cs typeface="Sakkal Majalla" panose="02000000000000000000" pitchFamily="2" charset="-78"/>
              </a:rPr>
              <a:t> </a:t>
            </a:r>
            <a:r>
              <a:rPr lang="ar-BH" sz="2400" dirty="0">
                <a:latin typeface="Sakkal Majalla" panose="02000000000000000000" pitchFamily="2" charset="-78"/>
                <a:cs typeface="Sakkal Majalla" panose="02000000000000000000" pitchFamily="2" charset="-78"/>
              </a:rPr>
              <a:t>جمعيات نسائية منذ عام 1955م</a:t>
            </a:r>
            <a:r>
              <a:rPr lang="ar-BH" sz="2400" dirty="0" smtClean="0">
                <a:latin typeface="Sakkal Majalla" panose="02000000000000000000" pitchFamily="2" charset="-78"/>
                <a:cs typeface="Sakkal Majalla" panose="02000000000000000000" pitchFamily="2" charset="-78"/>
              </a:rPr>
              <a:t>. </a:t>
            </a:r>
            <a:endParaRPr lang="ar-BH" sz="2400" dirty="0">
              <a:latin typeface="Sakkal Majalla" panose="02000000000000000000" pitchFamily="2" charset="-78"/>
              <a:cs typeface="Sakkal Majalla" panose="02000000000000000000" pitchFamily="2" charset="-78"/>
            </a:endParaRPr>
          </a:p>
          <a:p>
            <a:pPr algn="r" rtl="1">
              <a:lnSpc>
                <a:spcPct val="150000"/>
              </a:lnSpc>
              <a:buFontTx/>
              <a:buChar char="-"/>
            </a:pPr>
            <a:r>
              <a:rPr lang="ar-BH" sz="2400" dirty="0" smtClean="0">
                <a:latin typeface="Sakkal Majalla" panose="02000000000000000000" pitchFamily="2" charset="-78"/>
                <a:cs typeface="Sakkal Majalla" panose="02000000000000000000" pitchFamily="2" charset="-78"/>
              </a:rPr>
              <a:t> </a:t>
            </a:r>
            <a:r>
              <a:rPr lang="ar-SA" sz="2400" dirty="0" smtClean="0">
                <a:latin typeface="Sakkal Majalla" panose="02000000000000000000" pitchFamily="2" charset="-78"/>
                <a:cs typeface="Sakkal Majalla" panose="02000000000000000000" pitchFamily="2" charset="-78"/>
              </a:rPr>
              <a:t>تزايد </a:t>
            </a:r>
            <a:r>
              <a:rPr lang="ar-BH" sz="2400" dirty="0" smtClean="0">
                <a:latin typeface="Sakkal Majalla" panose="02000000000000000000" pitchFamily="2" charset="-78"/>
                <a:cs typeface="Sakkal Majalla" panose="02000000000000000000" pitchFamily="2" charset="-78"/>
              </a:rPr>
              <a:t>توظيف </a:t>
            </a:r>
            <a:r>
              <a:rPr lang="ar-BH" sz="2400" dirty="0">
                <a:latin typeface="Sakkal Majalla" panose="02000000000000000000" pitchFamily="2" charset="-78"/>
                <a:cs typeface="Sakkal Majalla" panose="02000000000000000000" pitchFamily="2" charset="-78"/>
              </a:rPr>
              <a:t>النساء في التعليم والصحة ثم البنوك بشكل مطرد.</a:t>
            </a:r>
          </a:p>
          <a:p>
            <a:pPr algn="r" rtl="1">
              <a:lnSpc>
                <a:spcPct val="150000"/>
              </a:lnSpc>
              <a:buFontTx/>
              <a:buChar char="-"/>
            </a:pPr>
            <a:r>
              <a:rPr lang="ar-BH" sz="2400" dirty="0" smtClean="0">
                <a:latin typeface="Sakkal Majalla" panose="02000000000000000000" pitchFamily="2" charset="-78"/>
                <a:cs typeface="Sakkal Majalla" panose="02000000000000000000" pitchFamily="2" charset="-78"/>
              </a:rPr>
              <a:t> تزايد توظيف النساء عند افتتاح مجمع السلمانية الطبي عام 1958م،</a:t>
            </a:r>
            <a:r>
              <a:rPr lang="en-US" sz="2400" dirty="0" smtClean="0">
                <a:latin typeface="Sakkal Majalla" panose="02000000000000000000" pitchFamily="2" charset="-78"/>
                <a:cs typeface="Sakkal Majalla" panose="02000000000000000000" pitchFamily="2" charset="-78"/>
              </a:rPr>
              <a:t> </a:t>
            </a:r>
            <a:r>
              <a:rPr lang="ar-BH" sz="2400" dirty="0" smtClean="0">
                <a:latin typeface="Sakkal Majalla" panose="02000000000000000000" pitchFamily="2" charset="-78"/>
                <a:cs typeface="Sakkal Majalla" panose="02000000000000000000" pitchFamily="2" charset="-78"/>
              </a:rPr>
              <a:t>إذ تأسست إثره أول مدرسة   للتمريض.</a:t>
            </a:r>
            <a:endParaRPr lang="ar-BH" sz="2400" dirty="0">
              <a:latin typeface="Sakkal Majalla" panose="02000000000000000000" pitchFamily="2" charset="-78"/>
              <a:cs typeface="Sakkal Majalla" panose="02000000000000000000" pitchFamily="2" charset="-78"/>
            </a:endParaRPr>
          </a:p>
        </p:txBody>
      </p:sp>
      <p:sp>
        <p:nvSpPr>
          <p:cNvPr id="9"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11" name="Rectangle 10"/>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82771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circle(in)">
                                      <p:cBhvr>
                                        <p:cTn id="12"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Title 1"/>
          <p:cNvSpPr txBox="1">
            <a:spLocks/>
          </p:cNvSpPr>
          <p:nvPr/>
        </p:nvSpPr>
        <p:spPr>
          <a:xfrm>
            <a:off x="672030" y="1578900"/>
            <a:ext cx="10620260" cy="4304265"/>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rtl="1"/>
            <a:r>
              <a:rPr lang="ar-BH" sz="2400" b="1" dirty="0">
                <a:latin typeface="Sakkal Majalla" panose="02000000000000000000" pitchFamily="2" charset="-78"/>
                <a:cs typeface="Sakkal Majalla" panose="02000000000000000000" pitchFamily="2" charset="-78"/>
              </a:rPr>
              <a:t>وبذلك استطاع آل خليفة الكرام وضع الأسس الصحيحة لبناء دولة البحرين الحديثة إذ عملوا على ترسيخ استقرارها السياسي </a:t>
            </a:r>
            <a:r>
              <a:rPr lang="ar-BH" sz="2400" b="1" dirty="0" smtClean="0">
                <a:latin typeface="Sakkal Majalla" panose="02000000000000000000" pitchFamily="2" charset="-78"/>
                <a:cs typeface="Sakkal Majalla" panose="02000000000000000000" pitchFamily="2" charset="-78"/>
              </a:rPr>
              <a:t>وال</a:t>
            </a:r>
            <a:r>
              <a:rPr lang="ar-BH" sz="2400" b="1" dirty="0">
                <a:latin typeface="Sakkal Majalla" panose="02000000000000000000" pitchFamily="2" charset="-78"/>
                <a:cs typeface="Sakkal Majalla" panose="02000000000000000000" pitchFamily="2" charset="-78"/>
              </a:rPr>
              <a:t>ا</a:t>
            </a:r>
            <a:r>
              <a:rPr lang="ar-BH" sz="2400" b="1" dirty="0" smtClean="0">
                <a:latin typeface="Sakkal Majalla" panose="02000000000000000000" pitchFamily="2" charset="-78"/>
                <a:cs typeface="Sakkal Majalla" panose="02000000000000000000" pitchFamily="2" charset="-78"/>
              </a:rPr>
              <a:t>جتماعي </a:t>
            </a:r>
            <a:r>
              <a:rPr lang="ar-BH" sz="2400" b="1" dirty="0">
                <a:latin typeface="Sakkal Majalla" panose="02000000000000000000" pitchFamily="2" charset="-78"/>
                <a:cs typeface="Sakkal Majalla" panose="02000000000000000000" pitchFamily="2" charset="-78"/>
              </a:rPr>
              <a:t>وتمتين العلاقة بين الحكام من آل خليفة والشعب البحريني، الأمر الذي أدى إلى تطور </a:t>
            </a:r>
            <a:r>
              <a:rPr lang="ar-BH" sz="2400" b="1" dirty="0" smtClean="0">
                <a:latin typeface="Sakkal Majalla" panose="02000000000000000000" pitchFamily="2" charset="-78"/>
                <a:cs typeface="Sakkal Majalla" panose="02000000000000000000" pitchFamily="2" charset="-78"/>
              </a:rPr>
              <a:t>الاقتصاد </a:t>
            </a:r>
            <a:r>
              <a:rPr lang="ar-BH" sz="2400" b="1" dirty="0">
                <a:latin typeface="Sakkal Majalla" panose="02000000000000000000" pitchFamily="2" charset="-78"/>
                <a:cs typeface="Sakkal Majalla" panose="02000000000000000000" pitchFamily="2" charset="-78"/>
              </a:rPr>
              <a:t>البحريني تطورًا ملحوظًا أسهم في تحسين مستوى معيشة الأفراد وتحقيق النهضة </a:t>
            </a:r>
            <a:r>
              <a:rPr lang="ar-SA" sz="2400" b="1" dirty="0" smtClean="0">
                <a:latin typeface="Sakkal Majalla" panose="02000000000000000000" pitchFamily="2" charset="-78"/>
                <a:cs typeface="Sakkal Majalla" panose="02000000000000000000" pitchFamily="2" charset="-78"/>
              </a:rPr>
              <a:t>ال</a:t>
            </a:r>
            <a:r>
              <a:rPr lang="ar-BH" sz="2400" b="1" dirty="0" smtClean="0">
                <a:latin typeface="Sakkal Majalla" panose="02000000000000000000" pitchFamily="2" charset="-78"/>
                <a:cs typeface="Sakkal Majalla" panose="02000000000000000000" pitchFamily="2" charset="-78"/>
              </a:rPr>
              <a:t>اجتماعية </a:t>
            </a:r>
            <a:r>
              <a:rPr lang="ar-BH" sz="2400" b="1" dirty="0">
                <a:latin typeface="Sakkal Majalla" panose="02000000000000000000" pitchFamily="2" charset="-78"/>
                <a:cs typeface="Sakkal Majalla" panose="02000000000000000000" pitchFamily="2" charset="-78"/>
              </a:rPr>
              <a:t>والثقافية.</a:t>
            </a:r>
          </a:p>
        </p:txBody>
      </p:sp>
      <p:sp>
        <p:nvSpPr>
          <p:cNvPr id="6" name="Title 1"/>
          <p:cNvSpPr>
            <a:spLocks noGrp="1"/>
          </p:cNvSpPr>
          <p:nvPr>
            <p:ph type="title"/>
          </p:nvPr>
        </p:nvSpPr>
        <p:spPr>
          <a:xfrm>
            <a:off x="3537332" y="1455857"/>
            <a:ext cx="3657600" cy="1325563"/>
          </a:xfrm>
        </p:spPr>
        <p:txBody>
          <a:bodyPr/>
          <a:lstStyle/>
          <a:p>
            <a:pPr algn="r" rtl="1"/>
            <a:r>
              <a:rPr lang="ar-BH" sz="4800" b="1" dirty="0">
                <a:solidFill>
                  <a:srgbClr val="C00000"/>
                </a:solidFill>
                <a:effectLst>
                  <a:outerShdw blurRad="38100" dist="38100" dir="2700000" algn="tl">
                    <a:srgbClr val="000000">
                      <a:alpha val="43137"/>
                    </a:srgbClr>
                  </a:outerShdw>
                </a:effectLst>
              </a:rPr>
              <a:t>الخاتمة</a:t>
            </a:r>
          </a:p>
        </p:txBody>
      </p:sp>
      <p:sp>
        <p:nvSpPr>
          <p:cNvPr id="9"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8" name="Rectangle 7"/>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4480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circle(in)">
                                      <p:cBhvr>
                                        <p:cTn id="12" dur="20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title"/>
          </p:nvPr>
        </p:nvSpPr>
        <p:spPr>
          <a:xfrm>
            <a:off x="3959179" y="618640"/>
            <a:ext cx="3657600" cy="830043"/>
          </a:xfrm>
        </p:spPr>
        <p:txBody>
          <a:bodyPr/>
          <a:lstStyle/>
          <a:p>
            <a:pPr algn="ctr" rtl="1"/>
            <a:r>
              <a:rPr lang="ar-BH" sz="4800" b="1" dirty="0" smtClean="0">
                <a:solidFill>
                  <a:srgbClr val="C00000"/>
                </a:solidFill>
                <a:effectLst>
                  <a:outerShdw blurRad="38100" dist="38100" dir="2700000" algn="tl">
                    <a:srgbClr val="000000">
                      <a:alpha val="43137"/>
                    </a:srgbClr>
                  </a:outerShdw>
                </a:effectLst>
              </a:rPr>
              <a:t>أنشطة ختامية</a:t>
            </a:r>
            <a:endParaRPr lang="ar-BH" sz="4800" b="1" dirty="0">
              <a:solidFill>
                <a:srgbClr val="C00000"/>
              </a:solidFill>
              <a:effectLst>
                <a:outerShdw blurRad="38100" dist="38100" dir="2700000" algn="tl">
                  <a:srgbClr val="000000">
                    <a:alpha val="43137"/>
                  </a:srgbClr>
                </a:outerShdw>
              </a:effectLst>
            </a:endParaRPr>
          </a:p>
        </p:txBody>
      </p:sp>
      <p:sp>
        <p:nvSpPr>
          <p:cNvPr id="9"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8" name="Rectangle 7"/>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 name="Rectangle 1"/>
          <p:cNvSpPr/>
          <p:nvPr/>
        </p:nvSpPr>
        <p:spPr>
          <a:xfrm>
            <a:off x="1223493" y="1667418"/>
            <a:ext cx="10071279" cy="670423"/>
          </a:xfrm>
          <a:prstGeom prst="rect">
            <a:avLst/>
          </a:prstGeom>
          <a:noFill/>
          <a:ln w="666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dirty="0" smtClean="0">
                <a:solidFill>
                  <a:srgbClr val="C00000"/>
                </a:solidFill>
              </a:rPr>
              <a:t>علل: إقدام الشعب البحريني بجميع أطيافه على مبايعة الشيخ عيسى بن علي آل خليفة 1869م </a:t>
            </a:r>
            <a:endParaRPr lang="en-US" sz="2400" dirty="0">
              <a:solidFill>
                <a:srgbClr val="C00000"/>
              </a:solidFill>
            </a:endParaRPr>
          </a:p>
        </p:txBody>
      </p:sp>
      <p:sp>
        <p:nvSpPr>
          <p:cNvPr id="3" name="Oval 2"/>
          <p:cNvSpPr/>
          <p:nvPr/>
        </p:nvSpPr>
        <p:spPr>
          <a:xfrm>
            <a:off x="6761408" y="2739446"/>
            <a:ext cx="3747753" cy="2416825"/>
          </a:xfrm>
          <a:prstGeom prst="ellipse">
            <a:avLst/>
          </a:prstGeom>
          <a:noFill/>
          <a:ln w="1016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rtl="1"/>
            <a:r>
              <a:rPr lang="ar-BH" b="1" dirty="0">
                <a:solidFill>
                  <a:srgbClr val="FF0000"/>
                </a:solidFill>
                <a:latin typeface="Sakkal Majalla" panose="02000000000000000000" pitchFamily="2" charset="-78"/>
                <a:cs typeface="Sakkal Majalla" panose="02000000000000000000" pitchFamily="2" charset="-78"/>
              </a:rPr>
              <a:t> </a:t>
            </a:r>
            <a:endParaRPr lang="ar-BH" b="1" dirty="0">
              <a:solidFill>
                <a:schemeClr val="tx1"/>
              </a:solidFill>
              <a:latin typeface="Sakkal Majalla" panose="02000000000000000000" pitchFamily="2" charset="-78"/>
              <a:cs typeface="Sakkal Majalla" panose="02000000000000000000" pitchFamily="2" charset="-78"/>
            </a:endParaRPr>
          </a:p>
          <a:p>
            <a:pPr lvl="0" algn="ctr" rtl="1"/>
            <a:r>
              <a:rPr lang="ar-BH" sz="2000" b="1" dirty="0" smtClean="0">
                <a:solidFill>
                  <a:schemeClr val="tx1"/>
                </a:solidFill>
                <a:latin typeface="Sakkal Majalla" panose="02000000000000000000" pitchFamily="2" charset="-78"/>
                <a:cs typeface="Sakkal Majalla" panose="02000000000000000000" pitchFamily="2" charset="-78"/>
              </a:rPr>
              <a:t>ما </a:t>
            </a:r>
            <a:r>
              <a:rPr lang="ar-BH" sz="2000" b="1" dirty="0">
                <a:solidFill>
                  <a:schemeClr val="tx1"/>
                </a:solidFill>
                <a:latin typeface="Sakkal Majalla" panose="02000000000000000000" pitchFamily="2" charset="-78"/>
                <a:cs typeface="Sakkal Majalla" panose="02000000000000000000" pitchFamily="2" charset="-78"/>
              </a:rPr>
              <a:t>تمتع به الشيخ عيسى بن علي آل خليفة من صفات حميدة وأخلاق عالية </a:t>
            </a:r>
            <a:r>
              <a:rPr lang="ar-SA" sz="2000" b="1" dirty="0">
                <a:solidFill>
                  <a:schemeClr val="tx1"/>
                </a:solidFill>
                <a:latin typeface="Sakkal Majalla" panose="02000000000000000000" pitchFamily="2" charset="-78"/>
                <a:cs typeface="Sakkal Majalla" panose="02000000000000000000" pitchFamily="2" charset="-78"/>
              </a:rPr>
              <a:t>أ</a:t>
            </a:r>
            <a:r>
              <a:rPr lang="ar-BH" sz="2000" b="1" dirty="0">
                <a:solidFill>
                  <a:schemeClr val="tx1"/>
                </a:solidFill>
                <a:latin typeface="Sakkal Majalla" panose="02000000000000000000" pitchFamily="2" charset="-78"/>
                <a:cs typeface="Sakkal Majalla" panose="02000000000000000000" pitchFamily="2" charset="-78"/>
              </a:rPr>
              <a:t>كسبته محبة أبناء البحرين وأهلته لحكم البلاد</a:t>
            </a:r>
            <a:r>
              <a:rPr lang="ar-BH" sz="2000" b="1" dirty="0" smtClean="0">
                <a:solidFill>
                  <a:schemeClr val="tx1"/>
                </a:solidFill>
                <a:latin typeface="Sakkal Majalla" panose="02000000000000000000" pitchFamily="2" charset="-78"/>
                <a:cs typeface="Sakkal Majalla" panose="02000000000000000000" pitchFamily="2" charset="-78"/>
              </a:rPr>
              <a:t>.</a:t>
            </a:r>
            <a:endParaRPr lang="ar-BH" sz="2000" b="1" dirty="0">
              <a:solidFill>
                <a:schemeClr val="tx1"/>
              </a:solidFill>
              <a:latin typeface="Sakkal Majalla" panose="02000000000000000000" pitchFamily="2" charset="-78"/>
              <a:cs typeface="Sakkal Majalla" panose="02000000000000000000" pitchFamily="2" charset="-78"/>
            </a:endParaRPr>
          </a:p>
        </p:txBody>
      </p:sp>
      <p:grpSp>
        <p:nvGrpSpPr>
          <p:cNvPr id="11" name="Group 10"/>
          <p:cNvGrpSpPr/>
          <p:nvPr/>
        </p:nvGrpSpPr>
        <p:grpSpPr>
          <a:xfrm>
            <a:off x="1363013" y="2820472"/>
            <a:ext cx="4020356" cy="2335799"/>
            <a:chOff x="1363013" y="2820472"/>
            <a:chExt cx="4020356" cy="2335799"/>
          </a:xfrm>
        </p:grpSpPr>
        <p:sp>
          <p:nvSpPr>
            <p:cNvPr id="10" name="Oval 9"/>
            <p:cNvSpPr/>
            <p:nvPr/>
          </p:nvSpPr>
          <p:spPr>
            <a:xfrm>
              <a:off x="1363013" y="2820472"/>
              <a:ext cx="4020356" cy="2335799"/>
            </a:xfrm>
            <a:prstGeom prst="ellipse">
              <a:avLst/>
            </a:prstGeom>
            <a:noFill/>
            <a:ln w="1016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45215" y="3666891"/>
              <a:ext cx="2313906" cy="707886"/>
            </a:xfrm>
            <a:prstGeom prst="rect">
              <a:avLst/>
            </a:prstGeom>
          </p:spPr>
          <p:txBody>
            <a:bodyPr wrap="square">
              <a:spAutoFit/>
            </a:bodyPr>
            <a:lstStyle/>
            <a:p>
              <a:pPr lvl="0" algn="ctr" rtl="1"/>
              <a:r>
                <a:rPr lang="ar-BH" sz="2000" b="1" dirty="0" smtClean="0">
                  <a:latin typeface="Sakkal Majalla" panose="02000000000000000000" pitchFamily="2" charset="-78"/>
                  <a:cs typeface="Sakkal Majalla" panose="02000000000000000000" pitchFamily="2" charset="-78"/>
                </a:rPr>
                <a:t>حاجة </a:t>
              </a:r>
              <a:r>
                <a:rPr lang="ar-BH" sz="2000" b="1" dirty="0">
                  <a:latin typeface="Sakkal Majalla" panose="02000000000000000000" pitchFamily="2" charset="-78"/>
                  <a:cs typeface="Sakkal Majalla" panose="02000000000000000000" pitchFamily="2" charset="-78"/>
                </a:rPr>
                <a:t>البلاد إلى الاستقرار لتحقيق </a:t>
              </a:r>
              <a:r>
                <a:rPr lang="ar-BH" sz="2000" b="1" dirty="0" smtClean="0">
                  <a:latin typeface="Sakkal Majalla" panose="02000000000000000000" pitchFamily="2" charset="-78"/>
                  <a:cs typeface="Sakkal Majalla" panose="02000000000000000000" pitchFamily="2" charset="-78"/>
                </a:rPr>
                <a:t>الازدهار</a:t>
              </a:r>
              <a:endParaRPr lang="en-US" sz="2000" dirty="0"/>
            </a:p>
          </p:txBody>
        </p:sp>
      </p:grpSp>
      <p:pic>
        <p:nvPicPr>
          <p:cNvPr id="12" name="Picture 11">
            <a:extLst>
              <a:ext uri="{FF2B5EF4-FFF2-40B4-BE49-F238E27FC236}">
                <a16:creationId xmlns:lc="http://schemas.openxmlformats.org/drawingml/2006/lockedCanvas" xmlns="" xmlns:cx="http://schemas.microsoft.com/office/drawing/2014/chartex" xmlns:o="urn:schemas-microsoft-com:office:office" xmlns:v="urn:schemas-microsoft-com:vml" xmlns:w10="urn:schemas-microsoft-com:office:word" xmlns:w="http://schemas.openxmlformats.org/wordprocessingml/2006/main" xmlns:w16se="http://schemas.microsoft.com/office/word/2015/wordml/symex" xmlns:a16="http://schemas.microsoft.com/office/drawing/2014/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id="{A578846E-9364-4F77-A834-F3C496184CE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rot="1634430">
            <a:off x="7382689" y="234588"/>
            <a:ext cx="561340" cy="1325880"/>
          </a:xfrm>
          <a:prstGeom prst="rect">
            <a:avLst/>
          </a:prstGeom>
          <a:noFill/>
          <a:effectLst>
            <a:innerShdw blurRad="63500" dist="50800" dir="13500000">
              <a:prstClr val="black">
                <a:alpha val="50000"/>
              </a:prstClr>
            </a:innerShdw>
          </a:effectLst>
          <a:extLst/>
        </p:spPr>
      </p:pic>
    </p:spTree>
    <p:extLst>
      <p:ext uri="{BB962C8B-B14F-4D97-AF65-F5344CB8AC3E}">
        <p14:creationId xmlns:p14="http://schemas.microsoft.com/office/powerpoint/2010/main" val="870411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Rectangle 3"/>
          <p:cNvSpPr/>
          <p:nvPr/>
        </p:nvSpPr>
        <p:spPr>
          <a:xfrm>
            <a:off x="0" y="18041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الفتح الخليفي حتى العام 1970م- أجا203</a:t>
            </a:r>
            <a:endParaRPr lang="en-US" sz="1600" dirty="0"/>
          </a:p>
        </p:txBody>
      </p:sp>
      <p:sp>
        <p:nvSpPr>
          <p:cNvPr id="8" name="Rectangle 7"/>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 name="Rectangle 1"/>
          <p:cNvSpPr/>
          <p:nvPr/>
        </p:nvSpPr>
        <p:spPr>
          <a:xfrm>
            <a:off x="4902732" y="1190033"/>
            <a:ext cx="6941713" cy="578596"/>
          </a:xfrm>
          <a:prstGeom prst="rect">
            <a:avLst/>
          </a:prstGeom>
          <a:noFill/>
          <a:ln w="666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dirty="0" smtClean="0">
                <a:solidFill>
                  <a:srgbClr val="C00000"/>
                </a:solidFill>
                <a:latin typeface="Sakkal Majalla" panose="02000000000000000000" pitchFamily="2" charset="-78"/>
                <a:cs typeface="Sakkal Majalla" panose="02000000000000000000" pitchFamily="2" charset="-78"/>
              </a:rPr>
              <a:t>ضع علامة (</a:t>
            </a:r>
            <a:r>
              <a:rPr lang="ar-BH" sz="2400" dirty="0" smtClean="0">
                <a:solidFill>
                  <a:srgbClr val="C00000"/>
                </a:solidFill>
                <a:latin typeface="Sakkal Majalla" panose="02000000000000000000" pitchFamily="2" charset="-78"/>
                <a:cs typeface="Sakkal Majalla" panose="02000000000000000000" pitchFamily="2" charset="-78"/>
                <a:sym typeface="Wingdings" panose="05000000000000000000" pitchFamily="2" charset="2"/>
              </a:rPr>
              <a:t></a:t>
            </a:r>
            <a:r>
              <a:rPr lang="ar-BH" sz="2400" dirty="0" smtClean="0">
                <a:solidFill>
                  <a:srgbClr val="C00000"/>
                </a:solidFill>
                <a:latin typeface="Sakkal Majalla" panose="02000000000000000000" pitchFamily="2" charset="-78"/>
                <a:cs typeface="Sakkal Majalla" panose="02000000000000000000" pitchFamily="2" charset="-78"/>
              </a:rPr>
              <a:t>) أو خطأ (</a:t>
            </a:r>
            <a:r>
              <a:rPr lang="ar-BH" sz="2400" dirty="0" smtClean="0">
                <a:solidFill>
                  <a:srgbClr val="C00000"/>
                </a:solidFill>
                <a:latin typeface="Sakkal Majalla" panose="02000000000000000000" pitchFamily="2" charset="-78"/>
                <a:cs typeface="Sakkal Majalla" panose="02000000000000000000" pitchFamily="2" charset="-78"/>
                <a:sym typeface="Wingdings 2" panose="05020102010507070707" pitchFamily="18" charset="2"/>
              </a:rPr>
              <a:t></a:t>
            </a:r>
            <a:r>
              <a:rPr lang="ar-BH" sz="2400" dirty="0" smtClean="0">
                <a:solidFill>
                  <a:srgbClr val="C00000"/>
                </a:solidFill>
                <a:latin typeface="Sakkal Majalla" panose="02000000000000000000" pitchFamily="2" charset="-78"/>
                <a:cs typeface="Sakkal Majalla" panose="02000000000000000000" pitchFamily="2" charset="-78"/>
              </a:rPr>
              <a:t>)، امام العبارات الآتية:</a:t>
            </a:r>
            <a:endParaRPr lang="en-US" sz="2400" dirty="0">
              <a:solidFill>
                <a:srgbClr val="C00000"/>
              </a:solidFill>
              <a:latin typeface="Sakkal Majalla" panose="02000000000000000000" pitchFamily="2" charset="-78"/>
              <a:cs typeface="Sakkal Majalla" panose="02000000000000000000" pitchFamily="2" charset="-78"/>
            </a:endParaRPr>
          </a:p>
        </p:txBody>
      </p:sp>
      <p:grpSp>
        <p:nvGrpSpPr>
          <p:cNvPr id="17" name="Group 16"/>
          <p:cNvGrpSpPr/>
          <p:nvPr/>
        </p:nvGrpSpPr>
        <p:grpSpPr>
          <a:xfrm>
            <a:off x="2663027" y="1993016"/>
            <a:ext cx="9393341" cy="672925"/>
            <a:chOff x="2663027" y="2197009"/>
            <a:chExt cx="9393341" cy="672925"/>
          </a:xfrm>
        </p:grpSpPr>
        <p:sp>
          <p:nvSpPr>
            <p:cNvPr id="15" name="TextBox 14"/>
            <p:cNvSpPr txBox="1"/>
            <p:nvPr/>
          </p:nvSpPr>
          <p:spPr>
            <a:xfrm>
              <a:off x="2663027" y="2302638"/>
              <a:ext cx="8837807" cy="461665"/>
            </a:xfrm>
            <a:prstGeom prst="rect">
              <a:avLst/>
            </a:prstGeom>
            <a:solidFill>
              <a:schemeClr val="accent4">
                <a:lumMod val="60000"/>
                <a:lumOff val="40000"/>
              </a:schemeClr>
            </a:solidFill>
          </p:spPr>
          <p:txBody>
            <a:bodyPr wrap="square" rtlCol="0">
              <a:spAutoFit/>
            </a:bodyPr>
            <a:lstStyle/>
            <a:p>
              <a:pPr algn="r" rtl="1"/>
              <a:r>
                <a:rPr lang="ar-BH" sz="2400" dirty="0" smtClean="0">
                  <a:latin typeface="Sakkal Majalla" panose="02000000000000000000" pitchFamily="2" charset="-78"/>
                  <a:cs typeface="Sakkal Majalla" panose="02000000000000000000" pitchFamily="2" charset="-78"/>
                </a:rPr>
                <a:t>تم إقرار نظام ولاية العهد في عهد المغفور له بإذن الله تعالى الشيخ عيسى بن سلمان آل خليفة.</a:t>
              </a:r>
              <a:endParaRPr lang="en-US" sz="2400" dirty="0">
                <a:latin typeface="Sakkal Majalla" panose="02000000000000000000" pitchFamily="2" charset="-78"/>
                <a:cs typeface="Sakkal Majalla" panose="02000000000000000000" pitchFamily="2" charset="-78"/>
              </a:endParaRPr>
            </a:p>
          </p:txBody>
        </p:sp>
        <p:sp>
          <p:nvSpPr>
            <p:cNvPr id="16" name="Oval 15"/>
            <p:cNvSpPr/>
            <p:nvPr/>
          </p:nvSpPr>
          <p:spPr>
            <a:xfrm>
              <a:off x="11632522" y="2197009"/>
              <a:ext cx="423846" cy="672925"/>
            </a:xfrm>
            <a:prstGeom prst="ellipse">
              <a:avLst/>
            </a:prstGeom>
            <a:solidFill>
              <a:schemeClr val="accent6"/>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1</a:t>
              </a:r>
              <a:endParaRPr lang="en-US" sz="2400" b="1" dirty="0"/>
            </a:p>
          </p:txBody>
        </p:sp>
      </p:grpSp>
      <p:grpSp>
        <p:nvGrpSpPr>
          <p:cNvPr id="18" name="Group 17"/>
          <p:cNvGrpSpPr/>
          <p:nvPr/>
        </p:nvGrpSpPr>
        <p:grpSpPr>
          <a:xfrm>
            <a:off x="2663027" y="2828910"/>
            <a:ext cx="9393341" cy="672925"/>
            <a:chOff x="2663027" y="2197009"/>
            <a:chExt cx="9393341" cy="672925"/>
          </a:xfrm>
        </p:grpSpPr>
        <p:sp>
          <p:nvSpPr>
            <p:cNvPr id="19" name="TextBox 18"/>
            <p:cNvSpPr txBox="1"/>
            <p:nvPr/>
          </p:nvSpPr>
          <p:spPr>
            <a:xfrm>
              <a:off x="2663027" y="2302638"/>
              <a:ext cx="8837807" cy="461665"/>
            </a:xfrm>
            <a:prstGeom prst="rect">
              <a:avLst/>
            </a:prstGeom>
            <a:solidFill>
              <a:schemeClr val="accent4">
                <a:lumMod val="60000"/>
                <a:lumOff val="40000"/>
              </a:schemeClr>
            </a:solidFill>
          </p:spPr>
          <p:txBody>
            <a:bodyPr wrap="square" rtlCol="0">
              <a:spAutoFit/>
            </a:bodyPr>
            <a:lstStyle/>
            <a:p>
              <a:pPr algn="r" rtl="1"/>
              <a:r>
                <a:rPr lang="ar-BH" sz="2400" dirty="0" smtClean="0">
                  <a:latin typeface="Sakkal Majalla" panose="02000000000000000000" pitchFamily="2" charset="-78"/>
                  <a:cs typeface="Sakkal Majalla" panose="02000000000000000000" pitchFamily="2" charset="-78"/>
                </a:rPr>
                <a:t>أول معاهدة تم توقيعها مع بريطانيا والمتعلقة بأمور الملاحة والتجارة هي المانعة الأولى عام 1880م.</a:t>
              </a:r>
              <a:endParaRPr lang="en-US" sz="2400" dirty="0">
                <a:latin typeface="Sakkal Majalla" panose="02000000000000000000" pitchFamily="2" charset="-78"/>
                <a:cs typeface="Sakkal Majalla" panose="02000000000000000000" pitchFamily="2" charset="-78"/>
              </a:endParaRPr>
            </a:p>
          </p:txBody>
        </p:sp>
        <p:sp>
          <p:nvSpPr>
            <p:cNvPr id="20" name="Oval 19"/>
            <p:cNvSpPr/>
            <p:nvPr/>
          </p:nvSpPr>
          <p:spPr>
            <a:xfrm>
              <a:off x="11632522" y="2197009"/>
              <a:ext cx="423846" cy="672925"/>
            </a:xfrm>
            <a:prstGeom prst="ellipse">
              <a:avLst/>
            </a:prstGeom>
            <a:solidFill>
              <a:schemeClr val="accent6"/>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2</a:t>
              </a:r>
              <a:endParaRPr lang="en-US" sz="2400" b="1" dirty="0"/>
            </a:p>
          </p:txBody>
        </p:sp>
      </p:grpSp>
      <p:grpSp>
        <p:nvGrpSpPr>
          <p:cNvPr id="21" name="Group 20"/>
          <p:cNvGrpSpPr/>
          <p:nvPr/>
        </p:nvGrpSpPr>
        <p:grpSpPr>
          <a:xfrm>
            <a:off x="2648699" y="3679934"/>
            <a:ext cx="9393341" cy="672925"/>
            <a:chOff x="2663027" y="2197009"/>
            <a:chExt cx="9393341" cy="672925"/>
          </a:xfrm>
        </p:grpSpPr>
        <p:sp>
          <p:nvSpPr>
            <p:cNvPr id="22" name="TextBox 21"/>
            <p:cNvSpPr txBox="1"/>
            <p:nvPr/>
          </p:nvSpPr>
          <p:spPr>
            <a:xfrm>
              <a:off x="2663027" y="2302638"/>
              <a:ext cx="8837807" cy="461665"/>
            </a:xfrm>
            <a:prstGeom prst="rect">
              <a:avLst/>
            </a:prstGeom>
            <a:solidFill>
              <a:schemeClr val="accent4">
                <a:lumMod val="60000"/>
                <a:lumOff val="40000"/>
              </a:schemeClr>
            </a:solidFill>
          </p:spPr>
          <p:txBody>
            <a:bodyPr wrap="square" rtlCol="0">
              <a:spAutoFit/>
            </a:bodyPr>
            <a:lstStyle/>
            <a:p>
              <a:pPr algn="r" rtl="1"/>
              <a:r>
                <a:rPr lang="ar-BH" sz="2400" dirty="0" smtClean="0">
                  <a:latin typeface="Sakkal Majalla" panose="02000000000000000000" pitchFamily="2" charset="-78"/>
                  <a:cs typeface="Sakkal Majalla" panose="02000000000000000000" pitchFamily="2" charset="-78"/>
                </a:rPr>
                <a:t>بدأ التعليم النظامي الحكومي في البحرين سنة 1919م وذلك بتشييد مدرسة الهداية الخليفية للبنين. </a:t>
              </a:r>
              <a:endParaRPr lang="en-US" sz="2400" dirty="0">
                <a:latin typeface="Sakkal Majalla" panose="02000000000000000000" pitchFamily="2" charset="-78"/>
                <a:cs typeface="Sakkal Majalla" panose="02000000000000000000" pitchFamily="2" charset="-78"/>
              </a:endParaRPr>
            </a:p>
          </p:txBody>
        </p:sp>
        <p:sp>
          <p:nvSpPr>
            <p:cNvPr id="23" name="Oval 22"/>
            <p:cNvSpPr/>
            <p:nvPr/>
          </p:nvSpPr>
          <p:spPr>
            <a:xfrm>
              <a:off x="11632522" y="2197009"/>
              <a:ext cx="423846" cy="672925"/>
            </a:xfrm>
            <a:prstGeom prst="ellipse">
              <a:avLst/>
            </a:prstGeom>
            <a:solidFill>
              <a:schemeClr val="accent6"/>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3</a:t>
              </a:r>
              <a:endParaRPr lang="en-US" sz="2400" b="1" dirty="0"/>
            </a:p>
          </p:txBody>
        </p:sp>
      </p:grpSp>
      <p:grpSp>
        <p:nvGrpSpPr>
          <p:cNvPr id="24" name="Group 23"/>
          <p:cNvGrpSpPr/>
          <p:nvPr/>
        </p:nvGrpSpPr>
        <p:grpSpPr>
          <a:xfrm>
            <a:off x="2663027" y="4544376"/>
            <a:ext cx="9393341" cy="672925"/>
            <a:chOff x="2663027" y="2197009"/>
            <a:chExt cx="9393341" cy="672925"/>
          </a:xfrm>
        </p:grpSpPr>
        <p:sp>
          <p:nvSpPr>
            <p:cNvPr id="25" name="TextBox 24"/>
            <p:cNvSpPr txBox="1"/>
            <p:nvPr/>
          </p:nvSpPr>
          <p:spPr>
            <a:xfrm>
              <a:off x="2663027" y="2302638"/>
              <a:ext cx="8837807" cy="461665"/>
            </a:xfrm>
            <a:prstGeom prst="rect">
              <a:avLst/>
            </a:prstGeom>
            <a:solidFill>
              <a:schemeClr val="accent4">
                <a:lumMod val="60000"/>
                <a:lumOff val="40000"/>
              </a:schemeClr>
            </a:solidFill>
          </p:spPr>
          <p:txBody>
            <a:bodyPr wrap="square" rtlCol="0">
              <a:spAutoFit/>
            </a:bodyPr>
            <a:lstStyle/>
            <a:p>
              <a:pPr algn="r" rtl="1"/>
              <a:r>
                <a:rPr lang="ar-BH" sz="2400" dirty="0" smtClean="0">
                  <a:latin typeface="Sakkal Majalla" panose="02000000000000000000" pitchFamily="2" charset="-78"/>
                  <a:cs typeface="Sakkal Majalla" panose="02000000000000000000" pitchFamily="2" charset="-78"/>
                </a:rPr>
                <a:t>مؤسس صحيفة «البحرين» هو عبدالله الزايد.</a:t>
              </a:r>
              <a:endParaRPr lang="en-US" sz="2400" dirty="0">
                <a:latin typeface="Sakkal Majalla" panose="02000000000000000000" pitchFamily="2" charset="-78"/>
                <a:cs typeface="Sakkal Majalla" panose="02000000000000000000" pitchFamily="2" charset="-78"/>
              </a:endParaRPr>
            </a:p>
          </p:txBody>
        </p:sp>
        <p:sp>
          <p:nvSpPr>
            <p:cNvPr id="26" name="Oval 25"/>
            <p:cNvSpPr/>
            <p:nvPr/>
          </p:nvSpPr>
          <p:spPr>
            <a:xfrm>
              <a:off x="11632522" y="2197009"/>
              <a:ext cx="423846" cy="672925"/>
            </a:xfrm>
            <a:prstGeom prst="ellipse">
              <a:avLst/>
            </a:prstGeom>
            <a:solidFill>
              <a:schemeClr val="accent6"/>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4</a:t>
              </a:r>
              <a:endParaRPr lang="en-US" sz="2400" b="1" dirty="0"/>
            </a:p>
          </p:txBody>
        </p:sp>
      </p:grpSp>
      <p:grpSp>
        <p:nvGrpSpPr>
          <p:cNvPr id="27" name="Group 26"/>
          <p:cNvGrpSpPr/>
          <p:nvPr/>
        </p:nvGrpSpPr>
        <p:grpSpPr>
          <a:xfrm>
            <a:off x="2648699" y="5368626"/>
            <a:ext cx="9393341" cy="672925"/>
            <a:chOff x="2663027" y="2197009"/>
            <a:chExt cx="9393341" cy="672925"/>
          </a:xfrm>
        </p:grpSpPr>
        <p:sp>
          <p:nvSpPr>
            <p:cNvPr id="28" name="TextBox 27"/>
            <p:cNvSpPr txBox="1"/>
            <p:nvPr/>
          </p:nvSpPr>
          <p:spPr>
            <a:xfrm>
              <a:off x="2663027" y="2302638"/>
              <a:ext cx="8837807" cy="461665"/>
            </a:xfrm>
            <a:prstGeom prst="rect">
              <a:avLst/>
            </a:prstGeom>
            <a:solidFill>
              <a:schemeClr val="accent4">
                <a:lumMod val="60000"/>
                <a:lumOff val="40000"/>
              </a:schemeClr>
            </a:solidFill>
          </p:spPr>
          <p:txBody>
            <a:bodyPr wrap="square" rtlCol="0">
              <a:spAutoFit/>
            </a:bodyPr>
            <a:lstStyle/>
            <a:p>
              <a:pPr algn="r" rtl="1"/>
              <a:r>
                <a:rPr lang="ar-BH" sz="2400" dirty="0" smtClean="0">
                  <a:latin typeface="Sakkal Majalla" panose="02000000000000000000" pitchFamily="2" charset="-78"/>
                  <a:cs typeface="Sakkal Majalla" panose="02000000000000000000" pitchFamily="2" charset="-78"/>
                </a:rPr>
                <a:t>تم إنشاء أوّل بريد بمدينة المحرق عام 1884م.</a:t>
              </a:r>
              <a:endParaRPr lang="en-US" sz="2400" dirty="0">
                <a:latin typeface="Sakkal Majalla" panose="02000000000000000000" pitchFamily="2" charset="-78"/>
                <a:cs typeface="Sakkal Majalla" panose="02000000000000000000" pitchFamily="2" charset="-78"/>
              </a:endParaRPr>
            </a:p>
          </p:txBody>
        </p:sp>
        <p:sp>
          <p:nvSpPr>
            <p:cNvPr id="29" name="Oval 28"/>
            <p:cNvSpPr/>
            <p:nvPr/>
          </p:nvSpPr>
          <p:spPr>
            <a:xfrm>
              <a:off x="11632522" y="2197009"/>
              <a:ext cx="423846" cy="672925"/>
            </a:xfrm>
            <a:prstGeom prst="ellipse">
              <a:avLst/>
            </a:prstGeom>
            <a:solidFill>
              <a:schemeClr val="accent6"/>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smtClean="0"/>
                <a:t>5</a:t>
              </a:r>
              <a:endParaRPr lang="en-US" sz="2400" b="1" dirty="0"/>
            </a:p>
          </p:txBody>
        </p:sp>
      </p:grpSp>
      <p:sp>
        <p:nvSpPr>
          <p:cNvPr id="32" name="TextBox 31"/>
          <p:cNvSpPr txBox="1"/>
          <p:nvPr/>
        </p:nvSpPr>
        <p:spPr>
          <a:xfrm>
            <a:off x="1742828" y="4588547"/>
            <a:ext cx="927279" cy="584775"/>
          </a:xfrm>
          <a:prstGeom prst="rect">
            <a:avLst/>
          </a:prstGeom>
          <a:noFill/>
        </p:spPr>
        <p:txBody>
          <a:bodyPr wrap="square" rtlCol="0">
            <a:spAutoFit/>
          </a:bodyPr>
          <a:lstStyle/>
          <a:p>
            <a:pPr algn="ctr"/>
            <a:r>
              <a:rPr lang="ar-BH" sz="3200" dirty="0">
                <a:solidFill>
                  <a:srgbClr val="C00000"/>
                </a:solidFill>
                <a:latin typeface="Sakkal Majalla" panose="02000000000000000000" pitchFamily="2" charset="-78"/>
                <a:cs typeface="Sakkal Majalla" panose="02000000000000000000" pitchFamily="2" charset="-78"/>
                <a:sym typeface="Wingdings" panose="05000000000000000000" pitchFamily="2" charset="2"/>
              </a:rPr>
              <a:t></a:t>
            </a:r>
            <a:endParaRPr lang="en-US" sz="3200" dirty="0"/>
          </a:p>
        </p:txBody>
      </p:sp>
      <p:sp>
        <p:nvSpPr>
          <p:cNvPr id="33" name="TextBox 32"/>
          <p:cNvSpPr txBox="1"/>
          <p:nvPr/>
        </p:nvSpPr>
        <p:spPr>
          <a:xfrm>
            <a:off x="1742828" y="2890653"/>
            <a:ext cx="927279" cy="584775"/>
          </a:xfrm>
          <a:prstGeom prst="rect">
            <a:avLst/>
          </a:prstGeom>
          <a:noFill/>
        </p:spPr>
        <p:txBody>
          <a:bodyPr wrap="square" rtlCol="0">
            <a:spAutoFit/>
          </a:bodyPr>
          <a:lstStyle/>
          <a:p>
            <a:pPr algn="ctr"/>
            <a:r>
              <a:rPr lang="ar-BH" sz="3200" dirty="0">
                <a:solidFill>
                  <a:srgbClr val="C00000"/>
                </a:solidFill>
                <a:latin typeface="Sakkal Majalla" panose="02000000000000000000" pitchFamily="2" charset="-78"/>
                <a:cs typeface="Sakkal Majalla" panose="02000000000000000000" pitchFamily="2" charset="-78"/>
                <a:sym typeface="Wingdings 2" panose="05020102010507070707" pitchFamily="18" charset="2"/>
              </a:rPr>
              <a:t></a:t>
            </a:r>
            <a:endParaRPr lang="en-US" sz="3200" dirty="0"/>
          </a:p>
        </p:txBody>
      </p:sp>
      <p:sp>
        <p:nvSpPr>
          <p:cNvPr id="34" name="TextBox 33"/>
          <p:cNvSpPr txBox="1"/>
          <p:nvPr/>
        </p:nvSpPr>
        <p:spPr>
          <a:xfrm>
            <a:off x="1742828" y="5457163"/>
            <a:ext cx="927279" cy="584775"/>
          </a:xfrm>
          <a:prstGeom prst="rect">
            <a:avLst/>
          </a:prstGeom>
          <a:noFill/>
        </p:spPr>
        <p:txBody>
          <a:bodyPr wrap="square" rtlCol="0">
            <a:spAutoFit/>
          </a:bodyPr>
          <a:lstStyle/>
          <a:p>
            <a:pPr algn="ctr"/>
            <a:r>
              <a:rPr lang="ar-BH" sz="3200" dirty="0">
                <a:solidFill>
                  <a:srgbClr val="C00000"/>
                </a:solidFill>
                <a:latin typeface="Sakkal Majalla" panose="02000000000000000000" pitchFamily="2" charset="-78"/>
                <a:cs typeface="Sakkal Majalla" panose="02000000000000000000" pitchFamily="2" charset="-78"/>
                <a:sym typeface="Wingdings 2" panose="05020102010507070707" pitchFamily="18" charset="2"/>
              </a:rPr>
              <a:t></a:t>
            </a:r>
            <a:endParaRPr lang="en-US" sz="3200" dirty="0"/>
          </a:p>
        </p:txBody>
      </p:sp>
      <p:sp>
        <p:nvSpPr>
          <p:cNvPr id="35" name="TextBox 34"/>
          <p:cNvSpPr txBox="1"/>
          <p:nvPr/>
        </p:nvSpPr>
        <p:spPr>
          <a:xfrm>
            <a:off x="1742828" y="3719333"/>
            <a:ext cx="927279" cy="584775"/>
          </a:xfrm>
          <a:prstGeom prst="rect">
            <a:avLst/>
          </a:prstGeom>
          <a:noFill/>
        </p:spPr>
        <p:txBody>
          <a:bodyPr wrap="square" rtlCol="0">
            <a:spAutoFit/>
          </a:bodyPr>
          <a:lstStyle/>
          <a:p>
            <a:pPr algn="ctr"/>
            <a:r>
              <a:rPr lang="ar-BH" sz="3200" dirty="0">
                <a:solidFill>
                  <a:srgbClr val="C00000"/>
                </a:solidFill>
                <a:latin typeface="Sakkal Majalla" panose="02000000000000000000" pitchFamily="2" charset="-78"/>
                <a:cs typeface="Sakkal Majalla" panose="02000000000000000000" pitchFamily="2" charset="-78"/>
                <a:sym typeface="Wingdings" panose="05000000000000000000" pitchFamily="2" charset="2"/>
              </a:rPr>
              <a:t></a:t>
            </a:r>
            <a:endParaRPr lang="en-US" sz="3200" dirty="0"/>
          </a:p>
        </p:txBody>
      </p:sp>
      <p:sp>
        <p:nvSpPr>
          <p:cNvPr id="36" name="TextBox 35"/>
          <p:cNvSpPr txBox="1"/>
          <p:nvPr/>
        </p:nvSpPr>
        <p:spPr>
          <a:xfrm>
            <a:off x="1742828" y="2031352"/>
            <a:ext cx="927279" cy="584775"/>
          </a:xfrm>
          <a:prstGeom prst="rect">
            <a:avLst/>
          </a:prstGeom>
          <a:noFill/>
        </p:spPr>
        <p:txBody>
          <a:bodyPr wrap="square" rtlCol="0">
            <a:spAutoFit/>
          </a:bodyPr>
          <a:lstStyle/>
          <a:p>
            <a:pPr algn="ctr"/>
            <a:r>
              <a:rPr lang="ar-BH" sz="3200" dirty="0">
                <a:solidFill>
                  <a:srgbClr val="C00000"/>
                </a:solidFill>
                <a:latin typeface="Sakkal Majalla" panose="02000000000000000000" pitchFamily="2" charset="-78"/>
                <a:cs typeface="Sakkal Majalla" panose="02000000000000000000" pitchFamily="2" charset="-78"/>
                <a:sym typeface="Wingdings 2" panose="05020102010507070707" pitchFamily="18" charset="2"/>
              </a:rPr>
              <a:t></a:t>
            </a:r>
            <a:endParaRPr lang="en-US" sz="3200" dirty="0"/>
          </a:p>
        </p:txBody>
      </p:sp>
    </p:spTree>
    <p:extLst>
      <p:ext uri="{BB962C8B-B14F-4D97-AF65-F5344CB8AC3E}">
        <p14:creationId xmlns:p14="http://schemas.microsoft.com/office/powerpoint/2010/main" val="3283476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1000"/>
                                        <p:tgtEl>
                                          <p:spTgt spid="36"/>
                                        </p:tgtEl>
                                      </p:cBhvr>
                                    </p:animEffect>
                                    <p:anim calcmode="lin" valueType="num">
                                      <p:cBhvr>
                                        <p:cTn id="35" dur="1000" fill="hold"/>
                                        <p:tgtEl>
                                          <p:spTgt spid="36"/>
                                        </p:tgtEl>
                                        <p:attrNameLst>
                                          <p:attrName>ppt_x</p:attrName>
                                        </p:attrNameLst>
                                      </p:cBhvr>
                                      <p:tavLst>
                                        <p:tav tm="0">
                                          <p:val>
                                            <p:strVal val="#ppt_x"/>
                                          </p:val>
                                        </p:tav>
                                        <p:tav tm="100000">
                                          <p:val>
                                            <p:strVal val="#ppt_x"/>
                                          </p:val>
                                        </p:tav>
                                      </p:tavLst>
                                    </p:anim>
                                    <p:anim calcmode="lin" valueType="num">
                                      <p:cBhvr>
                                        <p:cTn id="3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1000"/>
                                        <p:tgtEl>
                                          <p:spTgt spid="33"/>
                                        </p:tgtEl>
                                      </p:cBhvr>
                                    </p:animEffect>
                                    <p:anim calcmode="lin" valueType="num">
                                      <p:cBhvr>
                                        <p:cTn id="42" dur="1000" fill="hold"/>
                                        <p:tgtEl>
                                          <p:spTgt spid="33"/>
                                        </p:tgtEl>
                                        <p:attrNameLst>
                                          <p:attrName>ppt_x</p:attrName>
                                        </p:attrNameLst>
                                      </p:cBhvr>
                                      <p:tavLst>
                                        <p:tav tm="0">
                                          <p:val>
                                            <p:strVal val="#ppt_x"/>
                                          </p:val>
                                        </p:tav>
                                        <p:tav tm="100000">
                                          <p:val>
                                            <p:strVal val="#ppt_x"/>
                                          </p:val>
                                        </p:tav>
                                      </p:tavLst>
                                    </p:anim>
                                    <p:anim calcmode="lin" valueType="num">
                                      <p:cBhvr>
                                        <p:cTn id="4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anim calcmode="lin" valueType="num">
                                      <p:cBhvr>
                                        <p:cTn id="49" dur="1000" fill="hold"/>
                                        <p:tgtEl>
                                          <p:spTgt spid="35"/>
                                        </p:tgtEl>
                                        <p:attrNameLst>
                                          <p:attrName>ppt_x</p:attrName>
                                        </p:attrNameLst>
                                      </p:cBhvr>
                                      <p:tavLst>
                                        <p:tav tm="0">
                                          <p:val>
                                            <p:strVal val="#ppt_x"/>
                                          </p:val>
                                        </p:tav>
                                        <p:tav tm="100000">
                                          <p:val>
                                            <p:strVal val="#ppt_x"/>
                                          </p:val>
                                        </p:tav>
                                      </p:tavLst>
                                    </p:anim>
                                    <p:anim calcmode="lin" valueType="num">
                                      <p:cBhvr>
                                        <p:cTn id="5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1000"/>
                                        <p:tgtEl>
                                          <p:spTgt spid="32"/>
                                        </p:tgtEl>
                                      </p:cBhvr>
                                    </p:animEffect>
                                    <p:anim calcmode="lin" valueType="num">
                                      <p:cBhvr>
                                        <p:cTn id="56" dur="1000" fill="hold"/>
                                        <p:tgtEl>
                                          <p:spTgt spid="32"/>
                                        </p:tgtEl>
                                        <p:attrNameLst>
                                          <p:attrName>ppt_x</p:attrName>
                                        </p:attrNameLst>
                                      </p:cBhvr>
                                      <p:tavLst>
                                        <p:tav tm="0">
                                          <p:val>
                                            <p:strVal val="#ppt_x"/>
                                          </p:val>
                                        </p:tav>
                                        <p:tav tm="100000">
                                          <p:val>
                                            <p:strVal val="#ppt_x"/>
                                          </p:val>
                                        </p:tav>
                                      </p:tavLst>
                                    </p:anim>
                                    <p:anim calcmode="lin" valueType="num">
                                      <p:cBhvr>
                                        <p:cTn id="5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2" grpId="0"/>
      <p:bldP spid="33" grpId="0"/>
      <p:bldP spid="34" grpId="0"/>
      <p:bldP spid="35" grpId="0"/>
      <p:bldP spid="3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rot="16200000">
            <a:off x="5771973" y="-618050"/>
            <a:ext cx="523875" cy="5588000"/>
          </a:xfrm>
          <a:prstGeom prst="rect">
            <a:avLst/>
          </a:prstGeom>
        </p:spPr>
      </p:pic>
      <p:pic>
        <p:nvPicPr>
          <p:cNvPr id="8" name="Picture 7"/>
          <p:cNvPicPr>
            <a:picLocks noChangeAspect="1"/>
          </p:cNvPicPr>
          <p:nvPr/>
        </p:nvPicPr>
        <p:blipFill>
          <a:blip r:embed="rId3"/>
          <a:stretch>
            <a:fillRect/>
          </a:stretch>
        </p:blipFill>
        <p:spPr>
          <a:xfrm rot="16200000">
            <a:off x="5771973" y="1476568"/>
            <a:ext cx="523875" cy="5588000"/>
          </a:xfrm>
          <a:prstGeom prst="rect">
            <a:avLst/>
          </a:prstGeom>
        </p:spPr>
      </p:pic>
      <p:sp>
        <p:nvSpPr>
          <p:cNvPr id="9" name="Title 1"/>
          <p:cNvSpPr>
            <a:spLocks noGrp="1"/>
          </p:cNvSpPr>
          <p:nvPr>
            <p:ph type="title"/>
          </p:nvPr>
        </p:nvSpPr>
        <p:spPr>
          <a:xfrm>
            <a:off x="3239910" y="2175950"/>
            <a:ext cx="5391362" cy="2036271"/>
          </a:xfrm>
        </p:spPr>
        <p:txBody>
          <a:bodyPr>
            <a:noAutofit/>
          </a:bodyPr>
          <a:lstStyle/>
          <a:p>
            <a:pPr algn="ctr" rtl="1"/>
            <a:r>
              <a:rPr lang="ar-BH" sz="3600" b="1" dirty="0" smtClean="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انتهى الدرس</a:t>
            </a:r>
            <a:endParaRPr lang="en-US"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1" name="Rectangle 10"/>
          <p:cNvSpPr>
            <a:spLocks/>
          </p:cNvSpPr>
          <p:nvPr/>
        </p:nvSpPr>
        <p:spPr>
          <a:xfrm>
            <a:off x="8198719"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6000"/>
              </a:lnSpc>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الثاني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3934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2194</TotalTime>
  <Words>2800</Words>
  <Application>Microsoft Office PowerPoint</Application>
  <PresentationFormat>Widescreen</PresentationFormat>
  <Paragraphs>285</Paragraphs>
  <Slides>29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Calibri</vt:lpstr>
      <vt:lpstr>Calibri Light</vt:lpstr>
      <vt:lpstr>Sakkal Majalla</vt:lpstr>
      <vt:lpstr>Times New Roman</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تنوعت موارد الاقتصاد البحريني فكان منها:</vt:lpstr>
      <vt:lpstr>PowerPoint Presentation</vt:lpstr>
      <vt:lpstr>PowerPoint Presentation</vt:lpstr>
      <vt:lpstr>تأثيرات الطفرة النفطية في الاقتصاد والمجتمع البحريني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الخاتمة</vt:lpstr>
      <vt:lpstr>أنشطة ختامية</vt:lpstr>
      <vt:lpstr>PowerPoint Presentation</vt:lpstr>
      <vt:lpstr>انتهى الدرس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Shaima Abdulwahab Mohammed Alamer</cp:lastModifiedBy>
  <cp:revision>276</cp:revision>
  <cp:lastPrinted>2021-01-17T11:49:49Z</cp:lastPrinted>
  <dcterms:created xsi:type="dcterms:W3CDTF">2020-03-04T10:47:58Z</dcterms:created>
  <dcterms:modified xsi:type="dcterms:W3CDTF">2022-02-24T10:58:38Z</dcterms:modified>
</cp:coreProperties>
</file>