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6"/>
  </p:notesMasterIdLst>
  <p:sldIdLst>
    <p:sldId id="279" r:id="rId2"/>
    <p:sldId id="280" r:id="rId3"/>
    <p:sldId id="285" r:id="rId4"/>
    <p:sldId id="308" r:id="rId5"/>
    <p:sldId id="310" r:id="rId6"/>
    <p:sldId id="312" r:id="rId7"/>
    <p:sldId id="316" r:id="rId8"/>
    <p:sldId id="313" r:id="rId9"/>
    <p:sldId id="318" r:id="rId10"/>
    <p:sldId id="319" r:id="rId11"/>
    <p:sldId id="314" r:id="rId12"/>
    <p:sldId id="315" r:id="rId13"/>
    <p:sldId id="311" r:id="rId14"/>
    <p:sldId id="31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" initials="a" lastIdx="1" clrIdx="0">
    <p:extLst>
      <p:ext uri="{19B8F6BF-5375-455C-9EA6-DF929625EA0E}">
        <p15:presenceInfo xmlns:p15="http://schemas.microsoft.com/office/powerpoint/2012/main" userId="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0FFE1"/>
    <a:srgbClr val="C3D2BD"/>
    <a:srgbClr val="FFEED6"/>
    <a:srgbClr val="97D2FF"/>
    <a:srgbClr val="E6E6E6"/>
    <a:srgbClr val="548235"/>
    <a:srgbClr val="B2C4E3"/>
    <a:srgbClr val="DFEEFF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57" autoAdjust="0"/>
    <p:restoredTop sz="94660"/>
  </p:normalViewPr>
  <p:slideViewPr>
    <p:cSldViewPr>
      <p:cViewPr varScale="1">
        <p:scale>
          <a:sx n="68" d="100"/>
          <a:sy n="68" d="100"/>
        </p:scale>
        <p:origin x="654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commentAuthors" Target="commentAuthors.xml" /><Relationship Id="rId2" Type="http://schemas.openxmlformats.org/officeDocument/2006/relationships/slide" Target="slides/slide1.xml" /><Relationship Id="rId16" Type="http://schemas.openxmlformats.org/officeDocument/2006/relationships/notesMaster" Target="notesMasters/notesMaster1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FA811C1-D511-4E66-9EA6-C235573A56FB}" type="datetimeFigureOut">
              <a:rPr lang="ar-BH" smtClean="0"/>
              <a:pPr/>
              <a:t>25/08/1442</a:t>
            </a:fld>
            <a:endParaRPr lang="ar-B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B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155910F-C88D-4801-B982-696EB8D67840}" type="slidenum">
              <a:rPr lang="ar-BH" smtClean="0"/>
              <a:pPr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558407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55910F-C88D-4801-B982-696EB8D67840}" type="slidenum">
              <a:rPr lang="ar-BH" smtClean="0"/>
              <a:pPr/>
              <a:t>1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410573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5910F-C88D-4801-B982-696EB8D67840}" type="slidenum">
              <a:rPr lang="ar-BH" smtClean="0"/>
              <a:pPr/>
              <a:t>12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128451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04F0BE-26CA-411D-964D-60DCFF20E4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64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6BA6B6-AD3F-46EE-9BEC-9CF9278FA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8" y="0"/>
            <a:ext cx="1646183" cy="126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7825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869CEE-F70C-467B-89C9-C1E3B24E4FC3}"/>
              </a:ext>
            </a:extLst>
          </p:cNvPr>
          <p:cNvCxnSpPr>
            <a:cxnSpLocks/>
          </p:cNvCxnSpPr>
          <p:nvPr/>
        </p:nvCxnSpPr>
        <p:spPr>
          <a:xfrm flipH="1">
            <a:off x="1164000" y="6270171"/>
            <a:ext cx="986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7">
            <a:extLst>
              <a:ext uri="{FF2B5EF4-FFF2-40B4-BE49-F238E27FC236}">
                <a16:creationId xmlns:a16="http://schemas.microsoft.com/office/drawing/2014/main" id="{0960D4E2-1EE4-4AF3-AA9E-40B470E71068}"/>
              </a:ext>
            </a:extLst>
          </p:cNvPr>
          <p:cNvSpPr txBox="1"/>
          <p:nvPr userDrawn="1"/>
        </p:nvSpPr>
        <p:spPr>
          <a:xfrm>
            <a:off x="6816080" y="6316881"/>
            <a:ext cx="4211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600" b="1" dirty="0">
                <a:latin typeface="+mj-lt"/>
                <a:cs typeface="AL-Mohanad" pitchFamily="2" charset="-78"/>
              </a:rPr>
              <a:t>وزارة التربية </a:t>
            </a:r>
            <a:r>
              <a:rPr lang="ar-BH" sz="1600" b="1" dirty="0">
                <a:latin typeface="+mj-lt"/>
                <a:cs typeface="+mn-cs"/>
              </a:rPr>
              <a:t>والتعليم</a:t>
            </a:r>
            <a:r>
              <a:rPr lang="ar-BH" sz="1600" b="1" dirty="0">
                <a:latin typeface="+mj-lt"/>
                <a:cs typeface="AL-Mohanad" pitchFamily="2" charset="-78"/>
              </a:rPr>
              <a:t> – الفصل الدراسي الثاني </a:t>
            </a:r>
            <a:r>
              <a:rPr lang="en-US" sz="1600" b="1" dirty="0">
                <a:latin typeface="+mj-lt"/>
                <a:cs typeface="AL-Mohanad" pitchFamily="2" charset="-78"/>
              </a:rPr>
              <a:t>2021 – 2020</a:t>
            </a:r>
            <a:r>
              <a:rPr lang="ar-BH" sz="1600" b="1" dirty="0">
                <a:latin typeface="+mj-lt"/>
                <a:cs typeface="AL-Mohanad" pitchFamily="2" charset="-78"/>
              </a:rPr>
              <a:t> م</a:t>
            </a:r>
            <a:endParaRPr lang="en-US" sz="1600" b="1" dirty="0">
              <a:latin typeface="+mj-lt"/>
              <a:cs typeface="AL-Mohana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10842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5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6FB5F-5C93-4E8D-9EAD-B8D4CE8B0F91}" type="datetimeFigureOut">
              <a:rPr lang="ar-BH" smtClean="0"/>
              <a:pPr/>
              <a:t>25/08/1442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1F63D-1E72-42BE-B484-70C1B3743957}" type="slidenum">
              <a:rPr lang="ar-BH" smtClean="0"/>
              <a:pPr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02420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6FB5F-5C93-4E8D-9EAD-B8D4CE8B0F91}" type="datetimeFigureOut">
              <a:rPr lang="ar-BH" smtClean="0"/>
              <a:pPr/>
              <a:t>25/08/1442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1F63D-1E72-42BE-B484-70C1B3743957}" type="slidenum">
              <a:rPr lang="ar-BH" smtClean="0"/>
              <a:pPr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246172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6FB5F-5C93-4E8D-9EAD-B8D4CE8B0F91}" type="datetimeFigureOut">
              <a:rPr lang="ar-BH" smtClean="0"/>
              <a:pPr/>
              <a:t>25/08/1442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1F63D-1E72-42BE-B484-70C1B3743957}" type="slidenum">
              <a:rPr lang="ar-BH" smtClean="0"/>
              <a:pPr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69671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microsoft.com/office/2007/relationships/hdphoto" Target="../media/hdphoto1.wdp" /><Relationship Id="rId4" Type="http://schemas.openxmlformats.org/officeDocument/2006/relationships/image" Target="../media/image4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9.png" /><Relationship Id="rId4" Type="http://schemas.openxmlformats.org/officeDocument/2006/relationships/image" Target="../media/image8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 /><Relationship Id="rId2" Type="http://schemas.openxmlformats.org/officeDocument/2006/relationships/image" Target="../media/image6.tmp" /><Relationship Id="rId1" Type="http://schemas.openxmlformats.org/officeDocument/2006/relationships/slideLayout" Target="../slideLayouts/slideLayout3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 /><Relationship Id="rId3" Type="http://schemas.openxmlformats.org/officeDocument/2006/relationships/image" Target="../media/image11.png" /><Relationship Id="rId7" Type="http://schemas.openxmlformats.org/officeDocument/2006/relationships/image" Target="../media/image15.png" /><Relationship Id="rId12" Type="http://schemas.openxmlformats.org/officeDocument/2006/relationships/image" Target="../media/image20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14.png" /><Relationship Id="rId11" Type="http://schemas.openxmlformats.org/officeDocument/2006/relationships/image" Target="../media/image19.png" /><Relationship Id="rId5" Type="http://schemas.openxmlformats.org/officeDocument/2006/relationships/image" Target="../media/image13.png" /><Relationship Id="rId10" Type="http://schemas.openxmlformats.org/officeDocument/2006/relationships/image" Target="../media/image18.png" /><Relationship Id="rId4" Type="http://schemas.openxmlformats.org/officeDocument/2006/relationships/image" Target="../media/image12.png" /><Relationship Id="rId9" Type="http://schemas.openxmlformats.org/officeDocument/2006/relationships/image" Target="../media/image17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 /><Relationship Id="rId2" Type="http://schemas.openxmlformats.org/officeDocument/2006/relationships/image" Target="../media/image8.tmp" /><Relationship Id="rId1" Type="http://schemas.openxmlformats.org/officeDocument/2006/relationships/slideLayout" Target="../slideLayouts/slideLayout3.xm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 /><Relationship Id="rId3" Type="http://schemas.openxmlformats.org/officeDocument/2006/relationships/image" Target="../media/image24.png" /><Relationship Id="rId7" Type="http://schemas.openxmlformats.org/officeDocument/2006/relationships/image" Target="../media/image28.pn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27.png" /><Relationship Id="rId5" Type="http://schemas.openxmlformats.org/officeDocument/2006/relationships/image" Target="../media/image26.png" /><Relationship Id="rId4" Type="http://schemas.openxmlformats.org/officeDocument/2006/relationships/image" Target="../media/image25.png" /><Relationship Id="rId9" Type="http://schemas.openxmlformats.org/officeDocument/2006/relationships/image" Target="../media/image30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 /><Relationship Id="rId2" Type="http://schemas.openxmlformats.org/officeDocument/2006/relationships/image" Target="../media/image10.tmp" /><Relationship Id="rId1" Type="http://schemas.openxmlformats.org/officeDocument/2006/relationships/slideLayout" Target="../slideLayouts/slideLayout3.xml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 /><Relationship Id="rId3" Type="http://schemas.openxmlformats.org/officeDocument/2006/relationships/image" Target="../media/image22.png" /><Relationship Id="rId7" Type="http://schemas.openxmlformats.org/officeDocument/2006/relationships/image" Target="../media/image34.png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33.png" /><Relationship Id="rId11" Type="http://schemas.openxmlformats.org/officeDocument/2006/relationships/image" Target="../media/image38.png" /><Relationship Id="rId5" Type="http://schemas.openxmlformats.org/officeDocument/2006/relationships/image" Target="../media/image32.png" /><Relationship Id="rId10" Type="http://schemas.openxmlformats.org/officeDocument/2006/relationships/image" Target="../media/image37.png" /><Relationship Id="rId4" Type="http://schemas.openxmlformats.org/officeDocument/2006/relationships/image" Target="../media/image31.png" /><Relationship Id="rId9" Type="http://schemas.openxmlformats.org/officeDocument/2006/relationships/image" Target="../media/image36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 /><Relationship Id="rId13" Type="http://schemas.openxmlformats.org/officeDocument/2006/relationships/image" Target="../media/image49.png" /><Relationship Id="rId18" Type="http://schemas.openxmlformats.org/officeDocument/2006/relationships/image" Target="../media/image54.png" /><Relationship Id="rId3" Type="http://schemas.openxmlformats.org/officeDocument/2006/relationships/image" Target="../media/image39.png" /><Relationship Id="rId7" Type="http://schemas.openxmlformats.org/officeDocument/2006/relationships/image" Target="../media/image43.png" /><Relationship Id="rId12" Type="http://schemas.openxmlformats.org/officeDocument/2006/relationships/image" Target="../media/image48.png" /><Relationship Id="rId17" Type="http://schemas.openxmlformats.org/officeDocument/2006/relationships/image" Target="../media/image53.png" /><Relationship Id="rId2" Type="http://schemas.openxmlformats.org/officeDocument/2006/relationships/image" Target="../media/image380.png" /><Relationship Id="rId16" Type="http://schemas.openxmlformats.org/officeDocument/2006/relationships/image" Target="../media/image52.png" /><Relationship Id="rId20" Type="http://schemas.openxmlformats.org/officeDocument/2006/relationships/image" Target="../media/image56.png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42.png" /><Relationship Id="rId11" Type="http://schemas.openxmlformats.org/officeDocument/2006/relationships/image" Target="../media/image47.png" /><Relationship Id="rId5" Type="http://schemas.openxmlformats.org/officeDocument/2006/relationships/image" Target="../media/image41.png" /><Relationship Id="rId15" Type="http://schemas.openxmlformats.org/officeDocument/2006/relationships/image" Target="../media/image51.png" /><Relationship Id="rId10" Type="http://schemas.openxmlformats.org/officeDocument/2006/relationships/image" Target="../media/image46.png" /><Relationship Id="rId19" Type="http://schemas.openxmlformats.org/officeDocument/2006/relationships/image" Target="../media/image55.png" /><Relationship Id="rId4" Type="http://schemas.openxmlformats.org/officeDocument/2006/relationships/image" Target="../media/image40.png" /><Relationship Id="rId9" Type="http://schemas.openxmlformats.org/officeDocument/2006/relationships/image" Target="../media/image45.png" /><Relationship Id="rId14" Type="http://schemas.openxmlformats.org/officeDocument/2006/relationships/image" Target="../media/image50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 /><Relationship Id="rId2" Type="http://schemas.openxmlformats.org/officeDocument/2006/relationships/image" Target="../media/image12.tmp" /><Relationship Id="rId1" Type="http://schemas.openxmlformats.org/officeDocument/2006/relationships/slideLayout" Target="../slideLayouts/slideLayout3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 /><Relationship Id="rId2" Type="http://schemas.openxmlformats.org/officeDocument/2006/relationships/slideLayout" Target="../slideLayouts/slideLayout3.xml" /><Relationship Id="rId1" Type="http://schemas.openxmlformats.org/officeDocument/2006/relationships/themeOverride" Target="../theme/themeOverride1.xml" /><Relationship Id="rId6" Type="http://schemas.openxmlformats.org/officeDocument/2006/relationships/image" Target="../media/image57.png" /><Relationship Id="rId5" Type="http://schemas.openxmlformats.org/officeDocument/2006/relationships/image" Target="../media/image14.tmp" /><Relationship Id="rId4" Type="http://schemas.openxmlformats.org/officeDocument/2006/relationships/image" Target="../media/image350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mp" /><Relationship Id="rId2" Type="http://schemas.openxmlformats.org/officeDocument/2006/relationships/image" Target="../media/image58.tmp" /><Relationship Id="rId1" Type="http://schemas.openxmlformats.org/officeDocument/2006/relationships/slideLayout" Target="../slideLayouts/slideLayout3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 /><Relationship Id="rId2" Type="http://schemas.openxmlformats.org/officeDocument/2006/relationships/image" Target="../media/image60.png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AFF10CE-96D9-4C6D-ADEE-1EF6E0CBD6B9}"/>
              </a:ext>
            </a:extLst>
          </p:cNvPr>
          <p:cNvSpPr/>
          <p:nvPr/>
        </p:nvSpPr>
        <p:spPr>
          <a:xfrm>
            <a:off x="911424" y="1412776"/>
            <a:ext cx="10429461" cy="132343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rtl="1"/>
            <a:r>
              <a:rPr lang="ar-BH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الفصل الدراسي الثاني</a:t>
            </a:r>
          </a:p>
          <a:p>
            <a:pPr algn="ctr" rtl="1"/>
            <a:r>
              <a:rPr lang="ar-BH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الصف</a:t>
            </a:r>
            <a:r>
              <a:rPr lang="ar-EG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الثالث </a:t>
            </a:r>
            <a:r>
              <a:rPr lang="ar-BH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الثانوي </a:t>
            </a:r>
            <a:r>
              <a:rPr lang="ar-EG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- المسار </a:t>
            </a:r>
            <a:r>
              <a:rPr lang="ar-BH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العلمي</a:t>
            </a:r>
            <a:endParaRPr lang="en-US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3CCBE1-04D7-4B95-8BB2-862EAF5B05B8}"/>
              </a:ext>
            </a:extLst>
          </p:cNvPr>
          <p:cNvGrpSpPr/>
          <p:nvPr/>
        </p:nvGrpSpPr>
        <p:grpSpPr>
          <a:xfrm>
            <a:off x="4439816" y="2780928"/>
            <a:ext cx="7292524" cy="605641"/>
            <a:chOff x="4844897" y="3467595"/>
            <a:chExt cx="7292524" cy="60564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9" name="Rounded Rectangle 2">
              <a:extLst>
                <a:ext uri="{FF2B5EF4-FFF2-40B4-BE49-F238E27FC236}">
                  <a16:creationId xmlns:a16="http://schemas.microsoft.com/office/drawing/2014/main" id="{601B9515-B878-42FB-A781-45D3E035FBE6}"/>
                </a:ext>
              </a:extLst>
            </p:cNvPr>
            <p:cNvSpPr/>
            <p:nvPr/>
          </p:nvSpPr>
          <p:spPr>
            <a:xfrm>
              <a:off x="4844897" y="3467595"/>
              <a:ext cx="5581640" cy="605641"/>
            </a:xfrm>
            <a:prstGeom prst="roundRect">
              <a:avLst>
                <a:gd name="adj" fmla="val 24510"/>
              </a:avLst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BH" sz="3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الرياضيات 6</a:t>
              </a:r>
              <a:endParaRPr lang="ar-EG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0" name="Rounded Rectangle 3">
              <a:extLst>
                <a:ext uri="{FF2B5EF4-FFF2-40B4-BE49-F238E27FC236}">
                  <a16:creationId xmlns:a16="http://schemas.microsoft.com/office/drawing/2014/main" id="{8D124526-6DF6-4175-9663-07650798E9A4}"/>
                </a:ext>
              </a:extLst>
            </p:cNvPr>
            <p:cNvSpPr/>
            <p:nvPr/>
          </p:nvSpPr>
          <p:spPr>
            <a:xfrm>
              <a:off x="10426535" y="3467595"/>
              <a:ext cx="1710886" cy="605641"/>
            </a:xfrm>
            <a:prstGeom prst="roundRect">
              <a:avLst>
                <a:gd name="adj" fmla="val 24510"/>
              </a:avLst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BH" sz="36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اسم المقرر</a:t>
              </a:r>
              <a:endPara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D87AF7-206E-4755-8042-61B225965FBF}"/>
              </a:ext>
            </a:extLst>
          </p:cNvPr>
          <p:cNvGrpSpPr/>
          <p:nvPr/>
        </p:nvGrpSpPr>
        <p:grpSpPr>
          <a:xfrm>
            <a:off x="4439815" y="3398444"/>
            <a:ext cx="7292525" cy="605641"/>
            <a:chOff x="4844896" y="3467595"/>
            <a:chExt cx="7292525" cy="60564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2" name="Rounded Rectangle 10">
              <a:extLst>
                <a:ext uri="{FF2B5EF4-FFF2-40B4-BE49-F238E27FC236}">
                  <a16:creationId xmlns:a16="http://schemas.microsoft.com/office/drawing/2014/main" id="{8B781CF1-4FCD-42F7-83FC-4A558EC2A780}"/>
                </a:ext>
              </a:extLst>
            </p:cNvPr>
            <p:cNvSpPr/>
            <p:nvPr/>
          </p:nvSpPr>
          <p:spPr>
            <a:xfrm>
              <a:off x="4844896" y="3467595"/>
              <a:ext cx="5581639" cy="605641"/>
            </a:xfrm>
            <a:prstGeom prst="roundRect">
              <a:avLst>
                <a:gd name="adj" fmla="val 24510"/>
              </a:avLst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BH" sz="3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ريض 366</a:t>
              </a:r>
              <a:endParaRPr lang="ar-EG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3" name="Rounded Rectangle 11">
              <a:extLst>
                <a:ext uri="{FF2B5EF4-FFF2-40B4-BE49-F238E27FC236}">
                  <a16:creationId xmlns:a16="http://schemas.microsoft.com/office/drawing/2014/main" id="{77D020EC-C5DA-45D9-AC3B-E9769CF73CB6}"/>
                </a:ext>
              </a:extLst>
            </p:cNvPr>
            <p:cNvSpPr/>
            <p:nvPr/>
          </p:nvSpPr>
          <p:spPr>
            <a:xfrm>
              <a:off x="10426535" y="3467595"/>
              <a:ext cx="1710886" cy="605641"/>
            </a:xfrm>
            <a:prstGeom prst="roundRect">
              <a:avLst>
                <a:gd name="adj" fmla="val 24510"/>
              </a:avLst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BH" sz="36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رمز المقرر</a:t>
              </a:r>
              <a:endPara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B3E1583-AE6F-4C83-9DCA-67369722600D}"/>
              </a:ext>
            </a:extLst>
          </p:cNvPr>
          <p:cNvGrpSpPr/>
          <p:nvPr/>
        </p:nvGrpSpPr>
        <p:grpSpPr>
          <a:xfrm>
            <a:off x="4439815" y="4015960"/>
            <a:ext cx="7292525" cy="605641"/>
            <a:chOff x="4844896" y="3467595"/>
            <a:chExt cx="7292525" cy="60564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5" name="Rounded Rectangle 13">
              <a:extLst>
                <a:ext uri="{FF2B5EF4-FFF2-40B4-BE49-F238E27FC236}">
                  <a16:creationId xmlns:a16="http://schemas.microsoft.com/office/drawing/2014/main" id="{910B6870-8B23-4ECB-B609-A90459FA4A21}"/>
                </a:ext>
              </a:extLst>
            </p:cNvPr>
            <p:cNvSpPr/>
            <p:nvPr/>
          </p:nvSpPr>
          <p:spPr>
            <a:xfrm>
              <a:off x="4844896" y="3467595"/>
              <a:ext cx="5581639" cy="605641"/>
            </a:xfrm>
            <a:prstGeom prst="roundRect">
              <a:avLst>
                <a:gd name="adj" fmla="val 24510"/>
              </a:avLst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BH" sz="36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الأول</a:t>
              </a:r>
              <a:r>
                <a:rPr lang="ar-BH" sz="3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 –</a:t>
              </a:r>
              <a:r>
                <a:rPr lang="ar-BH" sz="36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الاشتقاق</a:t>
              </a:r>
              <a:endParaRPr lang="ar-EG" sz="36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6" name="Rounded Rectangle 14">
              <a:extLst>
                <a:ext uri="{FF2B5EF4-FFF2-40B4-BE49-F238E27FC236}">
                  <a16:creationId xmlns:a16="http://schemas.microsoft.com/office/drawing/2014/main" id="{47BD48F0-DAB4-4A67-92AC-3724D04C43A7}"/>
                </a:ext>
              </a:extLst>
            </p:cNvPr>
            <p:cNvSpPr/>
            <p:nvPr/>
          </p:nvSpPr>
          <p:spPr>
            <a:xfrm>
              <a:off x="10426535" y="3467595"/>
              <a:ext cx="1710886" cy="605641"/>
            </a:xfrm>
            <a:prstGeom prst="roundRect">
              <a:avLst>
                <a:gd name="adj" fmla="val 24510"/>
              </a:avLst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BH" sz="36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الفصل</a:t>
              </a:r>
              <a:endPara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50B4120-5286-4465-B9F2-4F1B62454251}"/>
              </a:ext>
            </a:extLst>
          </p:cNvPr>
          <p:cNvGrpSpPr/>
          <p:nvPr/>
        </p:nvGrpSpPr>
        <p:grpSpPr>
          <a:xfrm>
            <a:off x="4439815" y="4633476"/>
            <a:ext cx="7292525" cy="605641"/>
            <a:chOff x="4844896" y="3467595"/>
            <a:chExt cx="7292525" cy="60564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8" name="Rounded Rectangle 16">
              <a:extLst>
                <a:ext uri="{FF2B5EF4-FFF2-40B4-BE49-F238E27FC236}">
                  <a16:creationId xmlns:a16="http://schemas.microsoft.com/office/drawing/2014/main" id="{54EA6BE5-F099-4814-9E62-FBFE83E041E6}"/>
                </a:ext>
              </a:extLst>
            </p:cNvPr>
            <p:cNvSpPr/>
            <p:nvPr/>
          </p:nvSpPr>
          <p:spPr>
            <a:xfrm>
              <a:off x="4844896" y="3467595"/>
              <a:ext cx="5581639" cy="605641"/>
            </a:xfrm>
            <a:prstGeom prst="roundRect">
              <a:avLst>
                <a:gd name="adj" fmla="val 24510"/>
              </a:avLst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BH" sz="3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من 36 إلى 39</a:t>
              </a:r>
              <a:endParaRPr lang="ar-EG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9" name="Rounded Rectangle 17">
              <a:extLst>
                <a:ext uri="{FF2B5EF4-FFF2-40B4-BE49-F238E27FC236}">
                  <a16:creationId xmlns:a16="http://schemas.microsoft.com/office/drawing/2014/main" id="{435A4803-B835-46C7-868E-DAD4B7BE9FEC}"/>
                </a:ext>
              </a:extLst>
            </p:cNvPr>
            <p:cNvSpPr/>
            <p:nvPr/>
          </p:nvSpPr>
          <p:spPr>
            <a:xfrm>
              <a:off x="10426535" y="3467595"/>
              <a:ext cx="1710886" cy="605641"/>
            </a:xfrm>
            <a:prstGeom prst="roundRect">
              <a:avLst>
                <a:gd name="adj" fmla="val 24510"/>
              </a:avLst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BH" sz="36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الصفحات</a:t>
              </a:r>
              <a:endPara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684EC44-750B-4D87-8631-980FF6517D7F}"/>
              </a:ext>
            </a:extLst>
          </p:cNvPr>
          <p:cNvGrpSpPr/>
          <p:nvPr/>
        </p:nvGrpSpPr>
        <p:grpSpPr>
          <a:xfrm>
            <a:off x="407369" y="5373216"/>
            <a:ext cx="11351140" cy="1413692"/>
            <a:chOff x="345404" y="4214022"/>
            <a:chExt cx="5331002" cy="105211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CA58BEB-011B-4DD9-AE8D-6FFD7C478218}"/>
                </a:ext>
              </a:extLst>
            </p:cNvPr>
            <p:cNvGrpSpPr/>
            <p:nvPr/>
          </p:nvGrpSpPr>
          <p:grpSpPr>
            <a:xfrm>
              <a:off x="345404" y="4214022"/>
              <a:ext cx="5331002" cy="1052111"/>
              <a:chOff x="933156" y="4487594"/>
              <a:chExt cx="10250659" cy="1138800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6093F13-191E-4895-849A-151F9BB2B297}"/>
                  </a:ext>
                </a:extLst>
              </p:cNvPr>
              <p:cNvSpPr/>
              <p:nvPr/>
            </p:nvSpPr>
            <p:spPr>
              <a:xfrm>
                <a:off x="937845" y="4539175"/>
                <a:ext cx="10241279" cy="1029289"/>
              </a:xfrm>
              <a:prstGeom prst="rect">
                <a:avLst/>
              </a:prstGeom>
              <a:gradFill flip="none" rotWithShape="1">
                <a:gsLst>
                  <a:gs pos="27000">
                    <a:schemeClr val="accent6">
                      <a:lumMod val="5000"/>
                      <a:lumOff val="95000"/>
                    </a:schemeClr>
                  </a:gs>
                  <a:gs pos="0">
                    <a:schemeClr val="accent6">
                      <a:lumMod val="45000"/>
                      <a:lumOff val="55000"/>
                    </a:schemeClr>
                  </a:gs>
                  <a:gs pos="100000">
                    <a:srgbClr val="FF0000"/>
                  </a:gs>
                  <a:gs pos="99000">
                    <a:schemeClr val="accent6">
                      <a:lumMod val="30000"/>
                      <a:lumOff val="7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EG" sz="480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9C8E63A-1504-4BBB-A0FD-B3F60553C369}"/>
                  </a:ext>
                </a:extLst>
              </p:cNvPr>
              <p:cNvSpPr/>
              <p:nvPr/>
            </p:nvSpPr>
            <p:spPr>
              <a:xfrm>
                <a:off x="933156" y="5554394"/>
                <a:ext cx="10241280" cy="72000"/>
              </a:xfrm>
              <a:prstGeom prst="rect">
                <a:avLst/>
              </a:prstGeom>
              <a:gradFill flip="none" rotWithShape="1">
                <a:gsLst>
                  <a:gs pos="27000">
                    <a:schemeClr val="accent6">
                      <a:lumMod val="5000"/>
                      <a:lumOff val="95000"/>
                    </a:schemeClr>
                  </a:gs>
                  <a:gs pos="0">
                    <a:schemeClr val="accent6">
                      <a:lumMod val="45000"/>
                      <a:lumOff val="55000"/>
                    </a:schemeClr>
                  </a:gs>
                  <a:gs pos="52000">
                    <a:srgbClr val="FF0000"/>
                  </a:gs>
                  <a:gs pos="99000">
                    <a:schemeClr val="accent6">
                      <a:lumMod val="30000"/>
                      <a:lumOff val="7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EG" sz="480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F4D20FB-D1BC-4118-A339-F2725B515215}"/>
                  </a:ext>
                </a:extLst>
              </p:cNvPr>
              <p:cNvSpPr/>
              <p:nvPr/>
            </p:nvSpPr>
            <p:spPr>
              <a:xfrm>
                <a:off x="942535" y="4487594"/>
                <a:ext cx="10241280" cy="72000"/>
              </a:xfrm>
              <a:prstGeom prst="rect">
                <a:avLst/>
              </a:prstGeom>
              <a:gradFill flip="none" rotWithShape="1">
                <a:gsLst>
                  <a:gs pos="27000">
                    <a:schemeClr val="accent6">
                      <a:lumMod val="5000"/>
                      <a:lumOff val="95000"/>
                    </a:schemeClr>
                  </a:gs>
                  <a:gs pos="0">
                    <a:schemeClr val="accent6">
                      <a:lumMod val="45000"/>
                      <a:lumOff val="55000"/>
                    </a:schemeClr>
                  </a:gs>
                  <a:gs pos="52000">
                    <a:srgbClr val="FF0000"/>
                  </a:gs>
                  <a:gs pos="99000">
                    <a:schemeClr val="accent6">
                      <a:lumMod val="30000"/>
                      <a:lumOff val="7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EG" sz="480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4245E19-A5CF-4301-BFFA-70B35121DC22}"/>
                  </a:ext>
                </a:extLst>
              </p:cNvPr>
              <p:cNvSpPr/>
              <p:nvPr/>
            </p:nvSpPr>
            <p:spPr>
              <a:xfrm>
                <a:off x="5615092" y="4545600"/>
                <a:ext cx="3622606" cy="743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ar-BH" sz="5400" b="1" dirty="0">
                    <a:latin typeface="Calibri" pitchFamily="34" charset="0"/>
                    <a:ea typeface="Calibri" pitchFamily="34" charset="0"/>
                    <a:cs typeface="+mj-cs"/>
                  </a:rPr>
                  <a:t>المشتقات العليا</a:t>
                </a:r>
                <a:endParaRPr lang="ar-EG" sz="5400" b="1" dirty="0">
                  <a:solidFill>
                    <a:srgbClr val="002060"/>
                  </a:solidFill>
                  <a:latin typeface="Calibri" pitchFamily="34" charset="0"/>
                  <a:ea typeface="Calibri" pitchFamily="34" charset="0"/>
                  <a:cs typeface="+mj-cs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F92A72B-EC41-4571-AB79-3F8118DE53DA}"/>
                    </a:ext>
                  </a:extLst>
                </p:cNvPr>
                <p:cNvSpPr txBox="1"/>
                <p:nvPr/>
              </p:nvSpPr>
              <p:spPr>
                <a:xfrm>
                  <a:off x="4830649" y="4410249"/>
                  <a:ext cx="831288" cy="6184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BH" sz="2400" b="1" dirty="0">
                      <a:latin typeface="Sakkal Majalla" panose="02000000000000000000" pitchFamily="2" charset="-78"/>
                      <a:cs typeface="Sakkal Majalla" panose="02000000000000000000" pitchFamily="2" charset="-78"/>
                    </a:rPr>
                    <a:t>عنوان الدرس: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ar-BH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BH" sz="2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400" b="1" dirty="0"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F92A72B-EC41-4571-AB79-3F8118DE53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30649" y="4410249"/>
                  <a:ext cx="831288" cy="618452"/>
                </a:xfrm>
                <a:prstGeom prst="rect">
                  <a:avLst/>
                </a:prstGeom>
                <a:blipFill>
                  <a:blip r:embed="rId3"/>
                  <a:stretch>
                    <a:fillRect t="-5882" b="-51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2B11A4F-E12E-4508-B4A6-FE3C144D081B}"/>
                </a:ext>
              </a:extLst>
            </p:cNvPr>
            <p:cNvSpPr/>
            <p:nvPr/>
          </p:nvSpPr>
          <p:spPr>
            <a:xfrm>
              <a:off x="954131" y="4642746"/>
              <a:ext cx="2061732" cy="4352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i="1" dirty="0">
                  <a:solidFill>
                    <a:srgbClr val="C00000"/>
                  </a:solidFill>
                </a:rPr>
                <a:t>Higher Order Derivatives</a:t>
              </a:r>
              <a:endParaRPr lang="en-US" sz="8800" b="1" i="1" dirty="0">
                <a:solidFill>
                  <a:srgbClr val="C00000"/>
                </a:solidFill>
                <a:latin typeface="Century Gothic" panose="020B0502020202020204" pitchFamily="34" charset="0"/>
                <a:cs typeface="Sakkal Majalla" panose="02000000000000000000" pitchFamily="2" charset="-78"/>
              </a:endParaRPr>
            </a:p>
          </p:txBody>
        </p:sp>
      </p:grp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2780928"/>
            <a:ext cx="3145006" cy="2468271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17555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">
            <a:extLst>
              <a:ext uri="{FF2B5EF4-FFF2-40B4-BE49-F238E27FC236}">
                <a16:creationId xmlns:a16="http://schemas.microsoft.com/office/drawing/2014/main" id="{A39DAD0E-67F9-439B-9220-FDBC1A217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3501008"/>
            <a:ext cx="784759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BH" sz="3000" b="1" dirty="0">
                <a:solidFill>
                  <a:srgbClr val="0000FF"/>
                </a:solidFill>
                <a:cs typeface="+mj-cs"/>
              </a:rPr>
              <a:t>يتوقع منك عزيزي الطالب بعد دراسة هذا الموضوع أن تكون قادرًا على:</a:t>
            </a:r>
            <a:endParaRPr lang="ar-BH" sz="3000" b="1" dirty="0">
              <a:solidFill>
                <a:srgbClr val="0000FF"/>
              </a:solidFill>
              <a:latin typeface="Arial" pitchFamily="34" charset="0"/>
              <a:cs typeface="+mj-cs"/>
            </a:endParaRPr>
          </a:p>
        </p:txBody>
      </p:sp>
      <p:sp>
        <p:nvSpPr>
          <p:cNvPr id="20" name="Isosceles Triangle 19"/>
          <p:cNvSpPr/>
          <p:nvPr/>
        </p:nvSpPr>
        <p:spPr>
          <a:xfrm rot="16200000">
            <a:off x="10731826" y="4841846"/>
            <a:ext cx="648072" cy="55868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07368" y="4797152"/>
            <a:ext cx="10297144" cy="576064"/>
          </a:xfrm>
          <a:prstGeom prst="rect">
            <a:avLst/>
          </a:prstGeom>
          <a:solidFill>
            <a:srgbClr val="E3F3F4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rgbClr val="C00000"/>
                </a:solidFill>
              </a:rPr>
              <a:t>إيجاد المشتقات العليا للدوال باستعمال قواعد الاشتقاق.</a:t>
            </a:r>
            <a:endParaRPr lang="en-US" sz="3600" dirty="0">
              <a:solidFill>
                <a:srgbClr val="C0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176120" y="1988840"/>
            <a:ext cx="1872208" cy="936104"/>
            <a:chOff x="2063552" y="1556792"/>
            <a:chExt cx="1872208" cy="936104"/>
          </a:xfrm>
        </p:grpSpPr>
        <p:sp>
          <p:nvSpPr>
            <p:cNvPr id="35" name="Arrow: Pentagon 34">
              <a:extLst>
                <a:ext uri="{FF2B5EF4-FFF2-40B4-BE49-F238E27FC236}">
                  <a16:creationId xmlns:a16="http://schemas.microsoft.com/office/drawing/2014/main" id="{63E8600F-C172-4292-A364-BBE86510126A}"/>
                </a:ext>
              </a:extLst>
            </p:cNvPr>
            <p:cNvSpPr/>
            <p:nvPr/>
          </p:nvSpPr>
          <p:spPr>
            <a:xfrm>
              <a:off x="2063552" y="1556792"/>
              <a:ext cx="1872208" cy="936104"/>
            </a:xfrm>
            <a:prstGeom prst="flowChartMultidocument">
              <a:avLst/>
            </a:prstGeom>
            <a:solidFill>
              <a:srgbClr val="0BBEF2"/>
            </a:solidFill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EG" sz="200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135560" y="1700808"/>
              <a:ext cx="151035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BH" sz="4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الأهداف</a:t>
              </a:r>
              <a:endParaRPr lang="en-US" sz="4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0"/>
            <a:ext cx="10132102" cy="304383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E3D0A4C-A38F-4CE6-B35C-3B4DBFC16F58}"/>
              </a:ext>
            </a:extLst>
          </p:cNvPr>
          <p:cNvSpPr/>
          <p:nvPr/>
        </p:nvSpPr>
        <p:spPr>
          <a:xfrm>
            <a:off x="983432" y="6309320"/>
            <a:ext cx="3744416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EG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366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2000" b="1" dirty="0">
                <a:latin typeface="Calibri" pitchFamily="34" charset="0"/>
                <a:ea typeface="Calibri" pitchFamily="34" charset="0"/>
              </a:rPr>
              <a:t>مشتقات العليا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554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6E3D0A4C-A38F-4CE6-B35C-3B4DBFC16F58}"/>
              </a:ext>
            </a:extLst>
          </p:cNvPr>
          <p:cNvSpPr/>
          <p:nvPr/>
        </p:nvSpPr>
        <p:spPr>
          <a:xfrm>
            <a:off x="983432" y="6309320"/>
            <a:ext cx="3744416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EG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366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2000" b="1" dirty="0">
                <a:latin typeface="Calibri" pitchFamily="34" charset="0"/>
                <a:ea typeface="Calibri" pitchFamily="34" charset="0"/>
              </a:rPr>
              <a:t>مشتقات العليا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624592" y="1268760"/>
                <a:ext cx="10800000" cy="120988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 rtl="1"/>
                <a:r>
                  <a:rPr lang="ar-BH" sz="2800" dirty="0">
                    <a:latin typeface="Lotus-Light"/>
                  </a:rPr>
                  <a:t>وإذا كانت الدالة</a:t>
                </a:r>
                <a14:m>
                  <m:oMath xmlns:m="http://schemas.openxmlformats.org/officeDocument/2006/math">
                    <m:r>
                      <a:rPr lang="ar-BH" sz="28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BH" sz="2800" dirty="0">
                    <a:latin typeface="Lotus-Light"/>
                  </a:rPr>
                  <a:t> قابلة للاشتقاق، فإن مشتقها تسمى </a:t>
                </a:r>
                <a:r>
                  <a:rPr lang="ar-BH" sz="2800" b="1" dirty="0">
                    <a:solidFill>
                      <a:srgbClr val="0000FF"/>
                    </a:solidFill>
                    <a:latin typeface="Lotus-Light"/>
                  </a:rPr>
                  <a:t>(المشتقة الثانية) </a:t>
                </a:r>
                <a:r>
                  <a:rPr lang="ar-BH" sz="2800" dirty="0">
                    <a:latin typeface="Lotus-Light"/>
                  </a:rPr>
                  <a:t>أو </a:t>
                </a:r>
                <a:r>
                  <a:rPr lang="ar-BH" sz="2800" b="1" dirty="0">
                    <a:solidFill>
                      <a:srgbClr val="0000FF"/>
                    </a:solidFill>
                    <a:latin typeface="Lotus-Light"/>
                  </a:rPr>
                  <a:t>(</a:t>
                </a:r>
                <a:r>
                  <a:rPr lang="ar-BH" sz="2800" b="1" dirty="0">
                    <a:solidFill>
                      <a:srgbClr val="0000FF"/>
                    </a:solidFill>
                    <a:latin typeface="Lotus-Bold"/>
                  </a:rPr>
                  <a:t>مشتقة المشتقة</a:t>
                </a:r>
                <a:r>
                  <a:rPr lang="ar-BH" sz="2800" b="1" dirty="0">
                    <a:solidFill>
                      <a:srgbClr val="0000FF"/>
                    </a:solidFill>
                    <a:latin typeface="Lotus-Light"/>
                  </a:rPr>
                  <a:t>)</a:t>
                </a:r>
                <a:endParaRPr lang="en-US" sz="2800" b="1" dirty="0">
                  <a:solidFill>
                    <a:srgbClr val="0000FF"/>
                  </a:solidFill>
                  <a:latin typeface="Lotus-Light"/>
                </a:endParaRPr>
              </a:p>
              <a:p>
                <a:pPr algn="ctr" rtl="1"/>
                <a:r>
                  <a:rPr lang="ar-BH" sz="2800" dirty="0">
                    <a:latin typeface="Lotus-Light"/>
                  </a:rPr>
                  <a:t>ويرمز لها بالرمز</a:t>
                </a:r>
                <a:r>
                  <a:rPr lang="ar-BH" sz="2800" dirty="0">
                    <a:solidFill>
                      <a:srgbClr val="FF0000"/>
                    </a:solidFill>
                    <a:latin typeface="Lotus-Light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dirty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28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UniMath-Italic"/>
                  </a:rPr>
                  <a:t> </a:t>
                </a:r>
                <a:r>
                  <a:rPr lang="en-US" sz="2800" dirty="0">
                    <a:latin typeface="Lotus-Light"/>
                  </a:rPr>
                  <a:t>، </a:t>
                </a:r>
                <a:r>
                  <a:rPr lang="ar-BH" sz="2800" dirty="0">
                    <a:latin typeface="Lotus-Light"/>
                  </a:rPr>
                  <a:t>أو</a:t>
                </a:r>
                <a:r>
                  <a:rPr lang="en-US" sz="2800" dirty="0">
                    <a:latin typeface="Lotus-Light"/>
                  </a:rPr>
                  <a:t>  </a:t>
                </a:r>
                <a:r>
                  <a:rPr lang="ar-BH" sz="2800" dirty="0">
                    <a:latin typeface="Lotus-Ligh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𝒅</m:t>
                        </m:r>
                        <m:sSup>
                          <m:sSupPr>
                            <m:ctrlP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ar-BH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tus-Light"/>
                  </a:rPr>
                  <a:t>   </a:t>
                </a:r>
                <a:r>
                  <a:rPr lang="ar-BH" sz="2800" dirty="0">
                    <a:latin typeface="Lotus-Light"/>
                  </a:rPr>
                  <a:t>، أو  </a:t>
                </a:r>
                <a:r>
                  <a:rPr lang="en-US" sz="2800" dirty="0">
                    <a:latin typeface="Lotus-Ligh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𝒅</m:t>
                        </m:r>
                        <m:sSup>
                          <m:sSupPr>
                            <m:ctrlP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2800" b="1" i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ar-BH" sz="2800" b="1" dirty="0">
                  <a:latin typeface="Lotus-Light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92" y="1268760"/>
                <a:ext cx="10800000" cy="1209883"/>
              </a:xfrm>
              <a:prstGeom prst="rect">
                <a:avLst/>
              </a:prstGeom>
              <a:blipFill>
                <a:blip r:embed="rId2"/>
                <a:stretch>
                  <a:fillRect t="-2488" b="-13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1647688" y="476672"/>
                <a:ext cx="8753807" cy="523220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 rtl="1"/>
                <a:r>
                  <a:rPr lang="ar-BH" sz="2800" dirty="0">
                    <a:latin typeface="Lotus-Light"/>
                  </a:rPr>
                  <a:t>إذا كانت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ar-BH" sz="2800" dirty="0">
                    <a:latin typeface="Lotus-Light"/>
                  </a:rPr>
                  <a:t> دالة، فإن المشتقة الأولى لها هي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sz="2800" b="1" i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2800" b="1" i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800" dirty="0">
                    <a:latin typeface="Lotus-Light"/>
                  </a:rPr>
                  <a:t>، </a:t>
                </a:r>
                <a:r>
                  <a:rPr lang="ar-BH" sz="2800" dirty="0">
                    <a:latin typeface="Lotus-Light"/>
                  </a:rPr>
                  <a:t>وهي </a:t>
                </a:r>
                <a:r>
                  <a:rPr lang="ar-BH" sz="2800" b="1" dirty="0">
                    <a:latin typeface="Lotus-Light"/>
                  </a:rPr>
                  <a:t>أيضًا دالة في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sz="2800" b="1" i="1" dirty="0">
                  <a:latin typeface="UniMath-Italic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7688" y="476672"/>
                <a:ext cx="8753807" cy="523220"/>
              </a:xfrm>
              <a:prstGeom prst="rect">
                <a:avLst/>
              </a:prstGeom>
              <a:blipFill>
                <a:blip r:embed="rId3"/>
                <a:stretch>
                  <a:fillRect t="-20455" r="-974" b="-34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624592" y="2780928"/>
                <a:ext cx="10800000" cy="120988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r" rtl="1"/>
                <a:r>
                  <a:rPr lang="ar-BH" sz="2800" dirty="0">
                    <a:latin typeface="Lotus-Light"/>
                  </a:rPr>
                  <a:t>وإذا كانت المشتقة الثانية دالة قابلة للاشتقاق، فإن </a:t>
                </a:r>
                <a:r>
                  <a:rPr lang="ar-BH" sz="2800" b="1" dirty="0">
                    <a:solidFill>
                      <a:srgbClr val="0000FF"/>
                    </a:solidFill>
                    <a:latin typeface="Lotus-Light"/>
                  </a:rPr>
                  <a:t>مشتقة المشتقة الثانية </a:t>
                </a:r>
                <a:r>
                  <a:rPr lang="ar-BH" sz="2800" dirty="0">
                    <a:latin typeface="Lotus-Light"/>
                  </a:rPr>
                  <a:t>هي</a:t>
                </a:r>
                <a:r>
                  <a:rPr lang="ar-BH" sz="2800" b="1" dirty="0">
                    <a:latin typeface="Lotus-Light"/>
                  </a:rPr>
                  <a:t> </a:t>
                </a:r>
                <a:r>
                  <a:rPr lang="ar-BH" sz="2800" b="1" dirty="0">
                    <a:solidFill>
                      <a:srgbClr val="0000FF"/>
                    </a:solidFill>
                    <a:latin typeface="Lotus-Light"/>
                  </a:rPr>
                  <a:t>المشتقة الثالثة </a:t>
                </a:r>
                <a:r>
                  <a:rPr lang="ar-BH" sz="2800" dirty="0">
                    <a:latin typeface="Lotus-Light"/>
                  </a:rPr>
                  <a:t>للدالة</a:t>
                </a:r>
              </a:p>
              <a:p>
                <a:pPr algn="r" rtl="1"/>
                <a:r>
                  <a:rPr lang="en-US" sz="2800" dirty="0">
                    <a:latin typeface="Lotus-Light"/>
                  </a:rPr>
                  <a:t> </a:t>
                </a:r>
                <a:r>
                  <a:rPr lang="ar-BH" sz="2800" dirty="0">
                    <a:latin typeface="Lotus-Light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BH" sz="2800" dirty="0">
                    <a:latin typeface="Lotus-Light"/>
                  </a:rPr>
                  <a:t>  ويرمز لها بالرمز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dirty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′′′</m:t>
                        </m:r>
                      </m:sup>
                    </m:sSup>
                    <m:d>
                      <m:dPr>
                        <m:ctrlP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28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UniMath-Italic"/>
                  </a:rPr>
                  <a:t> </a:t>
                </a:r>
                <a:r>
                  <a:rPr lang="en-US" sz="2800" dirty="0">
                    <a:latin typeface="Lotus-Light"/>
                  </a:rPr>
                  <a:t>، </a:t>
                </a:r>
                <a:r>
                  <a:rPr lang="ar-BH" sz="2800" dirty="0">
                    <a:latin typeface="Lotus-Light"/>
                  </a:rPr>
                  <a:t>أو</a:t>
                </a:r>
                <a:r>
                  <a:rPr lang="en-US" sz="2800" dirty="0">
                    <a:latin typeface="Lotus-Light"/>
                  </a:rPr>
                  <a:t>  </a:t>
                </a:r>
                <a:r>
                  <a:rPr lang="ar-BH" sz="2800" dirty="0">
                    <a:latin typeface="Lotus-Ligh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  <m:r>
                          <a:rPr lang="en-US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𝒅</m:t>
                        </m:r>
                        <m:sSup>
                          <m:sSupPr>
                            <m:ctrlP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r>
                  <a:rPr lang="ar-BH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tus-Light"/>
                  </a:rPr>
                  <a:t>   </a:t>
                </a:r>
                <a:r>
                  <a:rPr lang="ar-BH" sz="2800" dirty="0">
                    <a:latin typeface="Lotus-Light"/>
                  </a:rPr>
                  <a:t>، أو  </a:t>
                </a:r>
                <a:r>
                  <a:rPr lang="en-US" sz="2800" dirty="0">
                    <a:latin typeface="Lotus-Ligh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num>
                      <m:den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𝒅</m:t>
                        </m:r>
                        <m:sSup>
                          <m:sSupPr>
                            <m:ctrlP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  <m:r>
                      <a:rPr lang="en-US" sz="2800" b="1" i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ar-BH" sz="2800" b="1" dirty="0">
                  <a:latin typeface="Lotus-Light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92" y="2780928"/>
                <a:ext cx="10800000" cy="1209883"/>
              </a:xfrm>
              <a:prstGeom prst="rect">
                <a:avLst/>
              </a:prstGeom>
              <a:blipFill>
                <a:blip r:embed="rId4"/>
                <a:stretch>
                  <a:fillRect t="-4478" r="-1071" b="-13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24592" y="4917781"/>
                <a:ext cx="10800000" cy="117551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ar-BH" sz="2800" dirty="0">
                    <a:latin typeface="Lotus-Light"/>
                  </a:rPr>
                  <a:t>فإن نتيجة اشتقاق الدالة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= </m:t>
                        </m:r>
                        <m: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ar-BH" sz="2800" dirty="0">
                    <a:latin typeface="Lotus-Ligh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sz="2800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BH" sz="2800" b="1" dirty="0">
                    <a:solidFill>
                      <a:srgbClr val="0000FF"/>
                    </a:solidFill>
                    <a:latin typeface="Lotus-Light"/>
                  </a:rPr>
                  <a:t> من المرات المتتالية </a:t>
                </a:r>
                <a:r>
                  <a:rPr lang="ar-BH" sz="2800" dirty="0">
                    <a:latin typeface="Lotus-Light"/>
                  </a:rPr>
                  <a:t>تسمى (</a:t>
                </a:r>
                <a:r>
                  <a:rPr lang="ar-BH" sz="2800" b="1" dirty="0">
                    <a:solidFill>
                      <a:srgbClr val="0000FF"/>
                    </a:solidFill>
                    <a:latin typeface="Lotus-Bold"/>
                  </a:rPr>
                  <a:t>المشتقة النونية</a:t>
                </a:r>
                <a:r>
                  <a:rPr lang="ar-BH" sz="2800" dirty="0">
                    <a:latin typeface="Lotus-Light"/>
                  </a:rPr>
                  <a:t>) للدالة</a:t>
                </a:r>
              </a:p>
              <a:p>
                <a:pPr algn="ctr" rtl="1"/>
                <a:r>
                  <a:rPr lang="ar-BH" sz="2800" dirty="0">
                    <a:latin typeface="Lotus-Ligh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ar-BH" sz="2800" dirty="0">
                    <a:latin typeface="Lotus-Light"/>
                  </a:rPr>
                  <a:t>  </a:t>
                </a:r>
                <a:r>
                  <a:rPr lang="en-US" sz="2800" dirty="0">
                    <a:latin typeface="Lotus-Light"/>
                  </a:rPr>
                  <a:t>، </a:t>
                </a:r>
                <a:r>
                  <a:rPr lang="ar-BH" sz="2800" dirty="0">
                    <a:latin typeface="Lotus-Light"/>
                  </a:rPr>
                  <a:t>ويرمز لها بالرمز</a:t>
                </a:r>
                <a:r>
                  <a:rPr 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tus-Light"/>
                  </a:rPr>
                  <a:t> </a:t>
                </a:r>
                <a:r>
                  <a:rPr lang="ar-BH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tus-Ligh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  <m:r>
                          <a:rPr lang="en-US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𝒅</m:t>
                        </m:r>
                        <m:sSup>
                          <m:sSupPr>
                            <m:ctrlP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</m:den>
                    </m:f>
                  </m:oMath>
                </a14:m>
                <a:r>
                  <a:rPr lang="ar-BH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tus-Light"/>
                  </a:rPr>
                  <a:t>   </a:t>
                </a:r>
                <a:r>
                  <a:rPr lang="ar-BH" sz="2800" dirty="0">
                    <a:solidFill>
                      <a:schemeClr val="dk1"/>
                    </a:solidFill>
                    <a:latin typeface="Lotus-Light"/>
                  </a:rPr>
                  <a:t>، أو</a:t>
                </a:r>
                <a:r>
                  <a:rPr 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tus-Ligh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</m:num>
                      <m:den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𝒅</m:t>
                        </m:r>
                        <m:sSup>
                          <m:sSupPr>
                            <m:ctrlP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dirty="0">
                                <a:solidFill>
                                  <a:srgbClr val="FF0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</m:den>
                    </m:f>
                    <m:r>
                      <a:rPr lang="en-US" sz="2800" b="1" i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1" i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800" b="1" i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)  </m:t>
                    </m:r>
                  </m:oMath>
                </a14:m>
                <a:endParaRPr lang="en-US" sz="2800" b="1" dirty="0">
                  <a:latin typeface="Lotus-Light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92" y="4917781"/>
                <a:ext cx="10800000" cy="11755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accent3">
                    <a:lumMod val="50000"/>
                  </a:schemeClr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5159896" y="4221088"/>
            <a:ext cx="1755609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BH" sz="3200" b="1" dirty="0">
                <a:solidFill>
                  <a:srgbClr val="C00000"/>
                </a:solidFill>
                <a:latin typeface="Lotus-Light"/>
              </a:rPr>
              <a:t>وبصورة عامة</a:t>
            </a:r>
          </a:p>
        </p:txBody>
      </p:sp>
    </p:spTree>
    <p:extLst>
      <p:ext uri="{BB962C8B-B14F-4D97-AF65-F5344CB8AC3E}">
        <p14:creationId xmlns:p14="http://schemas.microsoft.com/office/powerpoint/2010/main" val="66746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0" y="0"/>
            <a:ext cx="12192000" cy="1124744"/>
          </a:xfrm>
          <a:prstGeom prst="round2SameRect">
            <a:avLst>
              <a:gd name="adj1" fmla="val 0"/>
              <a:gd name="adj2" fmla="val 50000"/>
            </a:avLst>
          </a:prstGeom>
          <a:solidFill>
            <a:srgbClr val="97D2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3600" b="1" dirty="0"/>
          </a:p>
        </p:txBody>
      </p:sp>
      <p:sp>
        <p:nvSpPr>
          <p:cNvPr id="3" name="Round Diagonal Corner Rectangle 2"/>
          <p:cNvSpPr/>
          <p:nvPr/>
        </p:nvSpPr>
        <p:spPr>
          <a:xfrm>
            <a:off x="10560496" y="116632"/>
            <a:ext cx="1512168" cy="86409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063552" y="1988840"/>
            <a:ext cx="7992888" cy="4104456"/>
          </a:xfrm>
          <a:prstGeom prst="roundRect">
            <a:avLst>
              <a:gd name="adj" fmla="val 0"/>
            </a:avLst>
          </a:prstGeom>
          <a:solidFill>
            <a:srgbClr val="DFEE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3" name="Hexagon 12"/>
          <p:cNvSpPr/>
          <p:nvPr/>
        </p:nvSpPr>
        <p:spPr>
          <a:xfrm>
            <a:off x="5735960" y="1268840"/>
            <a:ext cx="720000" cy="720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iwani Simple Striped" panose="02010400000000000000" pitchFamily="2" charset="-78"/>
              </a:rPr>
              <a:t>الحل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iwani Simple Striped" panose="020104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D0A4C-A38F-4CE6-B35C-3B4DBFC16F58}"/>
              </a:ext>
            </a:extLst>
          </p:cNvPr>
          <p:cNvSpPr/>
          <p:nvPr/>
        </p:nvSpPr>
        <p:spPr>
          <a:xfrm>
            <a:off x="983432" y="6309320"/>
            <a:ext cx="3744416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EG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366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2000" b="1" dirty="0">
                <a:latin typeface="Calibri" pitchFamily="34" charset="0"/>
                <a:ea typeface="Calibri" pitchFamily="34" charset="0"/>
              </a:rPr>
              <a:t>مشتقات العليا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188640"/>
            <a:ext cx="10078857" cy="733527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30"/>
          <a:stretch/>
        </p:blipFill>
        <p:spPr>
          <a:xfrm>
            <a:off x="3359696" y="2060848"/>
            <a:ext cx="5524923" cy="901808"/>
          </a:xfrm>
          <a:prstGeom prst="rect">
            <a:avLst/>
          </a:prstGeom>
        </p:spPr>
      </p:pic>
      <p:pic>
        <p:nvPicPr>
          <p:cNvPr id="23" name="Picture 22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27" b="53526"/>
          <a:stretch/>
        </p:blipFill>
        <p:spPr>
          <a:xfrm>
            <a:off x="3359696" y="3206496"/>
            <a:ext cx="5524923" cy="694944"/>
          </a:xfrm>
          <a:prstGeom prst="rect">
            <a:avLst/>
          </a:prstGeom>
        </p:spPr>
      </p:pic>
      <p:pic>
        <p:nvPicPr>
          <p:cNvPr id="24" name="Picture 23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70" b="27667"/>
          <a:stretch/>
        </p:blipFill>
        <p:spPr>
          <a:xfrm>
            <a:off x="3359696" y="4206240"/>
            <a:ext cx="5524923" cy="719328"/>
          </a:xfrm>
          <a:prstGeom prst="rect">
            <a:avLst/>
          </a:prstGeom>
        </p:spPr>
      </p:pic>
      <p:pic>
        <p:nvPicPr>
          <p:cNvPr id="25" name="Picture 24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74"/>
          <a:stretch/>
        </p:blipFill>
        <p:spPr>
          <a:xfrm>
            <a:off x="3359696" y="5145024"/>
            <a:ext cx="5524923" cy="8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82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 Same Side Corner Rectangle 1"/>
              <p:cNvSpPr/>
              <p:nvPr/>
            </p:nvSpPr>
            <p:spPr>
              <a:xfrm>
                <a:off x="0" y="0"/>
                <a:ext cx="12192000" cy="764704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4" algn="r" rtl="1"/>
                <a:r>
                  <a:rPr lang="ar-BH" sz="3600" b="1" dirty="0"/>
                  <a:t>أوجد المشتقة الثانية والثالثة للدالة</a:t>
                </a:r>
                <a:r>
                  <a:rPr lang="en-US" sz="3600" b="1" dirty="0"/>
                  <a:t> </a:t>
                </a:r>
                <a:r>
                  <a:rPr lang="ar-BH" sz="3600" b="1" dirty="0"/>
                  <a:t> </a:t>
                </a:r>
                <a14:m>
                  <m:oMath xmlns:m="http://schemas.openxmlformats.org/officeDocument/2006/math">
                    <m:r>
                      <a:rPr lang="en-US" sz="3600" b="1" i="1" dirty="0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36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36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1" i="1" dirty="0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36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600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600" b="1" i="0" dirty="0" smtClean="0">
                        <a:latin typeface="Cambria Math" panose="02040503050406030204" pitchFamily="18" charset="0"/>
                      </a:rPr>
                      <m:t>𝐬𝐢𝐧</m:t>
                    </m:r>
                    <m:r>
                      <a:rPr lang="en-US" sz="36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6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sz="6000" b="1" dirty="0"/>
              </a:p>
            </p:txBody>
          </p:sp>
        </mc:Choice>
        <mc:Fallback xmlns="">
          <p:sp>
            <p:nvSpPr>
              <p:cNvPr id="2" name="Round Same Side Corner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2000" cy="764704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blipFill>
                <a:blip r:embed="rId2"/>
                <a:stretch>
                  <a:fillRect t="-7087" b="-173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 Diagonal Corner Rectangle 2"/>
          <p:cNvSpPr/>
          <p:nvPr/>
        </p:nvSpPr>
        <p:spPr>
          <a:xfrm>
            <a:off x="10560496" y="116632"/>
            <a:ext cx="1512168" cy="50405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تدريب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199456" y="1628800"/>
            <a:ext cx="9721080" cy="4464496"/>
          </a:xfrm>
          <a:prstGeom prst="roundRect">
            <a:avLst>
              <a:gd name="adj" fmla="val 0"/>
            </a:avLst>
          </a:prstGeom>
          <a:solidFill>
            <a:srgbClr val="F0FFE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Hexagon 5"/>
          <p:cNvSpPr/>
          <p:nvPr/>
        </p:nvSpPr>
        <p:spPr>
          <a:xfrm>
            <a:off x="5735960" y="908800"/>
            <a:ext cx="720000" cy="720000"/>
          </a:xfrm>
          <a:prstGeom prst="hexagon">
            <a:avLst/>
          </a:prstGeom>
          <a:solidFill>
            <a:srgbClr val="5482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iwani Simple Striped" panose="02010400000000000000" pitchFamily="2" charset="-78"/>
              </a:rPr>
              <a:t>الحل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iwani Simple Striped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1703512" y="1628800"/>
                <a:ext cx="5416082" cy="64633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lvl="4"/>
                <a:r>
                  <a:rPr lang="en-US" sz="3600" b="1" dirty="0"/>
                  <a:t>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∵ </m:t>
                    </m:r>
                    <m:r>
                      <a:rPr lang="en-US" sz="2800" b="1" i="1" dirty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800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800" b="1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8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d>
                      <m:dPr>
                        <m:ctrlPr>
                          <a:rPr lang="en-US" sz="2800" b="1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𝐬𝐢𝐧</m:t>
                        </m:r>
                        <m:r>
                          <a:rPr lang="en-US" sz="2800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512" y="1628800"/>
                <a:ext cx="5416082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631504" y="2348880"/>
                <a:ext cx="5832648" cy="64633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lvl="4"/>
                <a:r>
                  <a:rPr lang="en-US" sz="3600" b="1" dirty="0"/>
                  <a:t>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dirty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800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800" b="1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8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800" b="1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𝐜𝐨𝐬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800" b="1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800" b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𝐬𝐢𝐧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504" y="2348880"/>
                <a:ext cx="5832648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775520" y="3283243"/>
                <a:ext cx="2016224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lvl="4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dirty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sz="2800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dirty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520" y="3283243"/>
                <a:ext cx="2016224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467896" y="2852936"/>
            <a:ext cx="16560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391402" y="2852936"/>
            <a:ext cx="14400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231162" y="3283243"/>
                <a:ext cx="4320480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lvl="4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800" b="1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d>
                        <m:dPr>
                          <m:ctrlPr>
                            <a:rPr lang="en-US" sz="2800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0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0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  <m:r>
                            <a:rPr lang="en-US" sz="2800" b="1" i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8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𝐜𝐨𝐬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1162" y="3283243"/>
                <a:ext cx="4320480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7263610" y="3212976"/>
                <a:ext cx="2304256" cy="64633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lvl="4"/>
                <a:r>
                  <a:rPr lang="en-US" sz="3600" b="1" dirty="0"/>
                  <a:t>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r>
                      <a:rPr lang="en-US" sz="28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8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𝐜𝐨𝐬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3610" y="3212976"/>
                <a:ext cx="2304256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071664" y="4005064"/>
                <a:ext cx="5400600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lvl="4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800" b="1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800" b="1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𝐬𝐢𝐧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800" b="1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0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𝐜𝐨𝐬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664" y="4005064"/>
                <a:ext cx="5400600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>
          <a:xfrm>
            <a:off x="3596446" y="4463401"/>
            <a:ext cx="18360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5792606" y="4463401"/>
            <a:ext cx="10800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1703512" y="4798893"/>
                <a:ext cx="2088232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lvl="4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dirty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  <m:t>′′′</m:t>
                          </m:r>
                        </m:sup>
                      </m:sSup>
                      <m:d>
                        <m:dPr>
                          <m:ctrlPr>
                            <a:rPr lang="en-US" sz="2800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dirty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512" y="4798893"/>
                <a:ext cx="2088232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3287688" y="4653136"/>
                <a:ext cx="4608512" cy="64633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lvl="4"/>
                <a:r>
                  <a:rPr lang="en-US" sz="3600" b="1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8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800" b="1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𝐜𝐨𝐬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sz="28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8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d>
                      <m:dPr>
                        <m:ctrlPr>
                          <a:rPr lang="en-US" sz="2800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𝐬𝐢𝐧</m:t>
                        </m:r>
                        <m:r>
                          <a:rPr lang="en-US" sz="2800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688" y="4653136"/>
                <a:ext cx="4608512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680176" y="4725144"/>
                <a:ext cx="2232248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lvl="4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800" b="1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0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800" b="1" i="0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𝐬𝐢𝐧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76" y="4725144"/>
                <a:ext cx="2232248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071664" y="5517232"/>
                <a:ext cx="5400600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lvl="4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0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𝐜𝐨𝐬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sz="2800" b="1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0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𝐬𝐢𝐧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664" y="5517232"/>
                <a:ext cx="5400600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>
            <a:extLst>
              <a:ext uri="{FF2B5EF4-FFF2-40B4-BE49-F238E27FC236}">
                <a16:creationId xmlns:a16="http://schemas.microsoft.com/office/drawing/2014/main" id="{6E3D0A4C-A38F-4CE6-B35C-3B4DBFC16F58}"/>
              </a:ext>
            </a:extLst>
          </p:cNvPr>
          <p:cNvSpPr/>
          <p:nvPr/>
        </p:nvSpPr>
        <p:spPr>
          <a:xfrm>
            <a:off x="983432" y="6309320"/>
            <a:ext cx="3744416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EG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366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2000" b="1" dirty="0">
                <a:latin typeface="Calibri" pitchFamily="34" charset="0"/>
                <a:ea typeface="Calibri" pitchFamily="34" charset="0"/>
              </a:rPr>
              <a:t>مشتقات العليا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77F7F92-4D63-4661-BA08-373FDC09FFD9}"/>
              </a:ext>
            </a:extLst>
          </p:cNvPr>
          <p:cNvGrpSpPr/>
          <p:nvPr/>
        </p:nvGrpSpPr>
        <p:grpSpPr>
          <a:xfrm>
            <a:off x="522269" y="1688221"/>
            <a:ext cx="11178265" cy="436794"/>
            <a:chOff x="708934" y="1550087"/>
            <a:chExt cx="11178265" cy="436794"/>
          </a:xfrm>
          <a:solidFill>
            <a:srgbClr val="C00000"/>
          </a:solidFill>
        </p:grpSpPr>
        <p:sp>
          <p:nvSpPr>
            <p:cNvPr id="27" name="Rectangle: Rounded Corners 27">
              <a:extLst>
                <a:ext uri="{FF2B5EF4-FFF2-40B4-BE49-F238E27FC236}">
                  <a16:creationId xmlns:a16="http://schemas.microsoft.com/office/drawing/2014/main" id="{E3498AFA-6909-46A2-B663-546960A2C641}"/>
                </a:ext>
              </a:extLst>
            </p:cNvPr>
            <p:cNvSpPr/>
            <p:nvPr/>
          </p:nvSpPr>
          <p:spPr>
            <a:xfrm>
              <a:off x="3426831" y="1550087"/>
              <a:ext cx="8460368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أوقف العرض وحل التدريب في ورقة خارجية، ثم </a:t>
              </a:r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تابع</a:t>
              </a:r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العرض لتتأكد من صحة حلك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3AFADDEE-8605-4FDE-B04F-0D507771FE1D}"/>
                </a:ext>
              </a:extLst>
            </p:cNvPr>
            <p:cNvSpPr/>
            <p:nvPr/>
          </p:nvSpPr>
          <p:spPr>
            <a:xfrm>
              <a:off x="708934" y="1550087"/>
              <a:ext cx="2651760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معك من الزمن 3 دقائق</a:t>
              </a:r>
              <a:endParaRPr lang="ar-EG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018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25" grpId="0"/>
      <p:bldP spid="21" grpId="0"/>
      <p:bldP spid="22" grpId="0"/>
      <p:bldP spid="4" grpId="0" animBg="1"/>
      <p:bldP spid="23" grpId="0" animBg="1"/>
      <p:bldP spid="24" grpId="0"/>
      <p:bldP spid="34" grpId="0"/>
      <p:bldP spid="38" grpId="0"/>
      <p:bldP spid="39" grpId="0" animBg="1"/>
      <p:bldP spid="40" grpId="0" animBg="1"/>
      <p:bldP spid="41" grpId="0"/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0" y="0"/>
            <a:ext cx="12192000" cy="1124744"/>
          </a:xfrm>
          <a:prstGeom prst="round2SameRect">
            <a:avLst>
              <a:gd name="adj1" fmla="val 0"/>
              <a:gd name="adj2" fmla="val 50000"/>
            </a:avLst>
          </a:prstGeom>
          <a:solidFill>
            <a:srgbClr val="97D2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3600" b="1" dirty="0"/>
          </a:p>
        </p:txBody>
      </p:sp>
      <p:sp>
        <p:nvSpPr>
          <p:cNvPr id="3" name="Round Diagonal Corner Rectangle 2"/>
          <p:cNvSpPr/>
          <p:nvPr/>
        </p:nvSpPr>
        <p:spPr>
          <a:xfrm>
            <a:off x="10560496" y="116632"/>
            <a:ext cx="1512168" cy="86409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7368" y="1988840"/>
            <a:ext cx="11305256" cy="4104456"/>
          </a:xfrm>
          <a:prstGeom prst="roundRect">
            <a:avLst>
              <a:gd name="adj" fmla="val 0"/>
            </a:avLst>
          </a:prstGeom>
          <a:solidFill>
            <a:srgbClr val="DFEE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3" name="Hexagon 12"/>
          <p:cNvSpPr/>
          <p:nvPr/>
        </p:nvSpPr>
        <p:spPr>
          <a:xfrm>
            <a:off x="5735960" y="1268840"/>
            <a:ext cx="720000" cy="720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iwani Simple Striped" panose="02010400000000000000" pitchFamily="2" charset="-78"/>
              </a:rPr>
              <a:t>الحل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iwani Simple Striped" panose="020104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D0A4C-A38F-4CE6-B35C-3B4DBFC16F58}"/>
              </a:ext>
            </a:extLst>
          </p:cNvPr>
          <p:cNvSpPr/>
          <p:nvPr/>
        </p:nvSpPr>
        <p:spPr>
          <a:xfrm>
            <a:off x="983432" y="6309320"/>
            <a:ext cx="3744416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EG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366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2000" b="1" dirty="0">
                <a:latin typeface="Calibri" pitchFamily="34" charset="0"/>
                <a:ea typeface="Calibri" pitchFamily="34" charset="0"/>
              </a:rPr>
              <a:t>مشتقات العليا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7" b="14931"/>
          <a:stretch/>
        </p:blipFill>
        <p:spPr>
          <a:xfrm>
            <a:off x="1919536" y="44624"/>
            <a:ext cx="8394594" cy="1008112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00" b="90359"/>
          <a:stretch/>
        </p:blipFill>
        <p:spPr>
          <a:xfrm>
            <a:off x="842096" y="2132856"/>
            <a:ext cx="4677840" cy="683496"/>
          </a:xfrm>
          <a:prstGeom prst="rect">
            <a:avLst/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86" r="2967" b="35457"/>
          <a:stretch/>
        </p:blipFill>
        <p:spPr>
          <a:xfrm>
            <a:off x="6202476" y="2276872"/>
            <a:ext cx="5416500" cy="649208"/>
          </a:xfrm>
          <a:prstGeom prst="rect">
            <a:avLst/>
          </a:prstGeom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4" r="79867" b="50375"/>
          <a:stretch/>
        </p:blipFill>
        <p:spPr>
          <a:xfrm>
            <a:off x="6268272" y="2348880"/>
            <a:ext cx="1123872" cy="49987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096000" y="2204864"/>
            <a:ext cx="72008" cy="3672408"/>
          </a:xfrm>
          <a:prstGeom prst="rect">
            <a:avLst/>
          </a:prstGeom>
          <a:solidFill>
            <a:srgbClr val="97D2FF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7" name="Picture 16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7" r="16200" b="74881"/>
          <a:stretch/>
        </p:blipFill>
        <p:spPr>
          <a:xfrm>
            <a:off x="842096" y="2974848"/>
            <a:ext cx="4677840" cy="938784"/>
          </a:xfrm>
          <a:prstGeom prst="rect">
            <a:avLst/>
          </a:prstGeom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5" r="16200" b="61983"/>
          <a:stretch/>
        </p:blipFill>
        <p:spPr>
          <a:xfrm>
            <a:off x="842096" y="3889248"/>
            <a:ext cx="4677840" cy="938784"/>
          </a:xfrm>
          <a:prstGeom prst="rect">
            <a:avLst/>
          </a:prstGeom>
        </p:spPr>
      </p:pic>
      <p:pic>
        <p:nvPicPr>
          <p:cNvPr id="19" name="Picture 18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48" r="16200" b="46850"/>
          <a:stretch/>
        </p:blipFill>
        <p:spPr>
          <a:xfrm>
            <a:off x="842096" y="4901184"/>
            <a:ext cx="4677840" cy="999744"/>
          </a:xfrm>
          <a:prstGeom prst="rect">
            <a:avLst/>
          </a:prstGeom>
        </p:spPr>
      </p:pic>
      <p:pic>
        <p:nvPicPr>
          <p:cNvPr id="20" name="Picture 19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0" t="67467" r="2968" b="24106"/>
          <a:stretch/>
        </p:blipFill>
        <p:spPr>
          <a:xfrm>
            <a:off x="7266432" y="3140968"/>
            <a:ext cx="4352544" cy="597408"/>
          </a:xfrm>
          <a:prstGeom prst="rect">
            <a:avLst/>
          </a:prstGeom>
        </p:spPr>
      </p:pic>
      <p:pic>
        <p:nvPicPr>
          <p:cNvPr id="22" name="Picture 21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4" t="76409" r="2967" b="16970"/>
          <a:stretch/>
        </p:blipFill>
        <p:spPr>
          <a:xfrm>
            <a:off x="7320136" y="3933056"/>
            <a:ext cx="4303776" cy="469400"/>
          </a:xfrm>
          <a:prstGeom prst="rect">
            <a:avLst/>
          </a:prstGeom>
        </p:spPr>
      </p:pic>
      <p:pic>
        <p:nvPicPr>
          <p:cNvPr id="26" name="Picture 25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4" t="83546" r="2967" b="10263"/>
          <a:stretch/>
        </p:blipFill>
        <p:spPr>
          <a:xfrm>
            <a:off x="7320136" y="4581128"/>
            <a:ext cx="4303776" cy="438912"/>
          </a:xfrm>
          <a:prstGeom prst="rect">
            <a:avLst/>
          </a:prstGeom>
        </p:spPr>
      </p:pic>
      <p:pic>
        <p:nvPicPr>
          <p:cNvPr id="27" name="Picture 26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4" t="91113" r="2967" b="1"/>
          <a:stretch/>
        </p:blipFill>
        <p:spPr>
          <a:xfrm>
            <a:off x="7320136" y="5247278"/>
            <a:ext cx="4303776" cy="62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42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3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 Same Side Corner Rectangle 1"/>
              <p:cNvSpPr/>
              <p:nvPr/>
            </p:nvSpPr>
            <p:spPr>
              <a:xfrm>
                <a:off x="0" y="0"/>
                <a:ext cx="12192000" cy="980728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4" algn="r" rtl="1"/>
                <a:r>
                  <a:rPr lang="ar-BH" sz="4000" b="1" dirty="0"/>
                  <a:t>إذا كانت  </a:t>
                </a:r>
                <a14:m>
                  <m:oMath xmlns:m="http://schemas.openxmlformats.org/officeDocument/2006/math">
                    <m:r>
                      <a:rPr lang="en-US" sz="4000" b="1" i="1" dirty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40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4000" b="1" i="0" dirty="0" smtClean="0">
                        <a:latin typeface="Cambria Math" panose="02040503050406030204" pitchFamily="18" charset="0"/>
                      </a:rPr>
                      <m:t>𝐜𝐨𝐬</m:t>
                    </m:r>
                    <m:r>
                      <a:rPr lang="en-US" sz="40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40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ar-BH" sz="4000" b="1" dirty="0"/>
                  <a:t> ، فأثبت أن</a:t>
                </a:r>
                <a:r>
                  <a:rPr lang="en-US" sz="4000" b="1" dirty="0"/>
                  <a:t>:</a:t>
                </a:r>
                <a:r>
                  <a:rPr lang="ar-BH" sz="4000" b="1" dirty="0"/>
                  <a:t>  </a:t>
                </a:r>
                <a:r>
                  <a:rPr lang="en-US" sz="4000" b="1" dirty="0"/>
                  <a:t>  </a:t>
                </a:r>
                <a14:m>
                  <m:oMath xmlns:m="http://schemas.openxmlformats.org/officeDocument/2006/math">
                    <m:r>
                      <a:rPr lang="en-US" sz="4000" b="1" dirty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4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000" b="1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 dirty="0" smtClean="0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US" sz="4000" b="1" i="1" dirty="0" smtClean="0"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  <m:r>
                          <a:rPr lang="en-US" sz="4000" b="1" i="1" dirty="0" smtClean="0">
                            <a:latin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r>
                          <a:rPr lang="en-US" sz="4000" b="1" i="1" dirty="0" smtClean="0">
                            <a:latin typeface="Cambria Math" panose="02040503050406030204" pitchFamily="18" charset="0"/>
                          </a:rPr>
                          <m:t>𝒅</m:t>
                        </m:r>
                        <m:sSup>
                          <m:sSupPr>
                            <m:ctrlPr>
                              <a:rPr lang="en-US" sz="4000" b="1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1" dirty="0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000" b="1" i="1" dirty="0" smtClean="0"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den>
                    </m:f>
                    <m:r>
                      <a:rPr lang="en-US" sz="40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1" i="1" dirty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sz="4000" b="1" dirty="0"/>
              </a:p>
            </p:txBody>
          </p:sp>
        </mc:Choice>
        <mc:Fallback xmlns="">
          <p:sp>
            <p:nvSpPr>
              <p:cNvPr id="2" name="Round Same Side Corner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2000" cy="980728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blipFill>
                <a:blip r:embed="rId2"/>
                <a:stretch>
                  <a:fillRect b="-18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 Diagonal Corner Rectangle 2"/>
          <p:cNvSpPr/>
          <p:nvPr/>
        </p:nvSpPr>
        <p:spPr>
          <a:xfrm>
            <a:off x="10488488" y="188640"/>
            <a:ext cx="1512168" cy="648072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تدريب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95400" y="1844744"/>
            <a:ext cx="10729192" cy="4176544"/>
          </a:xfrm>
          <a:prstGeom prst="roundRect">
            <a:avLst>
              <a:gd name="adj" fmla="val 0"/>
            </a:avLst>
          </a:prstGeom>
          <a:solidFill>
            <a:srgbClr val="F0FFE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Hexagon 5"/>
          <p:cNvSpPr/>
          <p:nvPr/>
        </p:nvSpPr>
        <p:spPr>
          <a:xfrm>
            <a:off x="5735960" y="1124744"/>
            <a:ext cx="720000" cy="720000"/>
          </a:xfrm>
          <a:prstGeom prst="hexagon">
            <a:avLst/>
          </a:prstGeom>
          <a:solidFill>
            <a:srgbClr val="5482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iwani Simple Striped" panose="02010400000000000000" pitchFamily="2" charset="-78"/>
              </a:rPr>
              <a:t>الحل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iwani Simple Striped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775520" y="1916832"/>
                <a:ext cx="222804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∵ 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dirty="0">
                          <a:latin typeface="Cambria Math" panose="02040503050406030204" pitchFamily="18" charset="0"/>
                        </a:rPr>
                        <m:t>𝐜𝐨𝐬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520" y="1916832"/>
                <a:ext cx="222804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487488" y="2636912"/>
                <a:ext cx="2704138" cy="910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𝐬𝐢𝐧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488" y="2636912"/>
                <a:ext cx="2704138" cy="9107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703512" y="3645024"/>
                <a:ext cx="2457339" cy="9679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p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  <m:sSup>
                            <m:sSupPr>
                              <m:ctrlP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𝐜𝐨𝐬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512" y="3645024"/>
                <a:ext cx="2457339" cy="9679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747930" y="4869160"/>
                <a:ext cx="2979918" cy="9679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p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  <m:sSup>
                            <m:sSupPr>
                              <m:ctrlP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−(−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𝐬𝐢𝐧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7930" y="4869160"/>
                <a:ext cx="2979918" cy="9679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6096000" y="2060848"/>
            <a:ext cx="72008" cy="3672408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744072" y="2132856"/>
                <a:ext cx="2224903" cy="9679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p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  <m:sSup>
                            <m:sSupPr>
                              <m:ctrlP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𝐬𝐢𝐧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72" y="2132856"/>
                <a:ext cx="2224903" cy="9679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6744072" y="3284984"/>
                <a:ext cx="2189637" cy="966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p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  <m:sSup>
                            <m:sSupPr>
                              <m:ctrlP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𝐜𝐨𝐬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72" y="3284984"/>
                <a:ext cx="2189637" cy="9668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384032" y="4437112"/>
                <a:ext cx="1949572" cy="966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p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  <m:sSup>
                            <m:sSupPr>
                              <m:ctrlP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32" y="4437112"/>
                <a:ext cx="1949572" cy="96680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id="{6E3D0A4C-A38F-4CE6-B35C-3B4DBFC16F58}"/>
              </a:ext>
            </a:extLst>
          </p:cNvPr>
          <p:cNvSpPr/>
          <p:nvPr/>
        </p:nvSpPr>
        <p:spPr>
          <a:xfrm>
            <a:off x="983432" y="6309320"/>
            <a:ext cx="3744416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EG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366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2000" b="1" dirty="0">
                <a:latin typeface="Calibri" pitchFamily="34" charset="0"/>
                <a:ea typeface="Calibri" pitchFamily="34" charset="0"/>
              </a:rPr>
              <a:t>مشتقات العليا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77F7F92-4D63-4661-BA08-373FDC09FFD9}"/>
              </a:ext>
            </a:extLst>
          </p:cNvPr>
          <p:cNvGrpSpPr/>
          <p:nvPr/>
        </p:nvGrpSpPr>
        <p:grpSpPr>
          <a:xfrm>
            <a:off x="614879" y="2005156"/>
            <a:ext cx="11178265" cy="436794"/>
            <a:chOff x="708934" y="1550087"/>
            <a:chExt cx="11178265" cy="436794"/>
          </a:xfrm>
          <a:solidFill>
            <a:srgbClr val="C00000"/>
          </a:solidFill>
        </p:grpSpPr>
        <p:sp>
          <p:nvSpPr>
            <p:cNvPr id="16" name="Rectangle: Rounded Corners 27">
              <a:extLst>
                <a:ext uri="{FF2B5EF4-FFF2-40B4-BE49-F238E27FC236}">
                  <a16:creationId xmlns:a16="http://schemas.microsoft.com/office/drawing/2014/main" id="{E3498AFA-6909-46A2-B663-546960A2C641}"/>
                </a:ext>
              </a:extLst>
            </p:cNvPr>
            <p:cNvSpPr/>
            <p:nvPr/>
          </p:nvSpPr>
          <p:spPr>
            <a:xfrm>
              <a:off x="3426831" y="1550087"/>
              <a:ext cx="8460368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أوقف العرض وحل التدريب في ورقة خارجية، ثم </a:t>
              </a:r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تابع</a:t>
              </a:r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العرض لتتأكد من صحة حلك</a:t>
              </a:r>
            </a:p>
          </p:txBody>
        </p:sp>
        <p:sp>
          <p:nvSpPr>
            <p:cNvPr id="17" name="Rectangle: Rounded Corners 27">
              <a:extLst>
                <a:ext uri="{FF2B5EF4-FFF2-40B4-BE49-F238E27FC236}">
                  <a16:creationId xmlns:a16="http://schemas.microsoft.com/office/drawing/2014/main" id="{3AFADDEE-8605-4FDE-B04F-0D507771FE1D}"/>
                </a:ext>
              </a:extLst>
            </p:cNvPr>
            <p:cNvSpPr/>
            <p:nvPr/>
          </p:nvSpPr>
          <p:spPr>
            <a:xfrm>
              <a:off x="708934" y="1550087"/>
              <a:ext cx="2651760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معك من الزمن 3 دقائق</a:t>
              </a:r>
              <a:endParaRPr lang="ar-EG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675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/>
      <p:bldP spid="26" grpId="0"/>
      <p:bldP spid="27" grpId="0"/>
      <p:bldP spid="28" grpId="0"/>
      <p:bldP spid="29" grpId="0" animBg="1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0" y="0"/>
            <a:ext cx="12192000" cy="1124744"/>
          </a:xfrm>
          <a:prstGeom prst="round2SameRect">
            <a:avLst>
              <a:gd name="adj1" fmla="val 0"/>
              <a:gd name="adj2" fmla="val 50000"/>
            </a:avLst>
          </a:prstGeom>
          <a:solidFill>
            <a:srgbClr val="97D2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3600" b="1" dirty="0"/>
          </a:p>
        </p:txBody>
      </p:sp>
      <p:sp>
        <p:nvSpPr>
          <p:cNvPr id="3" name="Round Diagonal Corner Rectangle 2"/>
          <p:cNvSpPr/>
          <p:nvPr/>
        </p:nvSpPr>
        <p:spPr>
          <a:xfrm>
            <a:off x="10560496" y="116632"/>
            <a:ext cx="1512168" cy="86409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9376" y="1988840"/>
            <a:ext cx="11305256" cy="4104456"/>
          </a:xfrm>
          <a:prstGeom prst="roundRect">
            <a:avLst>
              <a:gd name="adj" fmla="val 0"/>
            </a:avLst>
          </a:prstGeom>
          <a:solidFill>
            <a:srgbClr val="DFEE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3" name="Hexagon 12"/>
          <p:cNvSpPr/>
          <p:nvPr/>
        </p:nvSpPr>
        <p:spPr>
          <a:xfrm>
            <a:off x="5735960" y="1268840"/>
            <a:ext cx="720000" cy="720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iwani Simple Striped" panose="02010400000000000000" pitchFamily="2" charset="-78"/>
              </a:rPr>
              <a:t>الحل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iwani Simple Striped" panose="02010400000000000000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96000" y="2204864"/>
            <a:ext cx="72008" cy="3672408"/>
          </a:xfrm>
          <a:prstGeom prst="rect">
            <a:avLst/>
          </a:prstGeom>
          <a:solidFill>
            <a:srgbClr val="97D2FF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88640"/>
            <a:ext cx="10225136" cy="733737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8" t="644" r="26345" b="87257"/>
          <a:stretch/>
        </p:blipFill>
        <p:spPr>
          <a:xfrm>
            <a:off x="1059542" y="2075543"/>
            <a:ext cx="4165441" cy="812800"/>
          </a:xfrm>
          <a:prstGeom prst="rect">
            <a:avLst/>
          </a:prstGeom>
        </p:spPr>
      </p:pic>
      <p:pic>
        <p:nvPicPr>
          <p:cNvPr id="23" name="Picture 22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" t="60490" r="44430" b="29139"/>
          <a:stretch/>
        </p:blipFill>
        <p:spPr>
          <a:xfrm>
            <a:off x="7248128" y="2156249"/>
            <a:ext cx="4383314" cy="696687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pic>
        <p:nvPicPr>
          <p:cNvPr id="24" name="Picture 23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8" t="72590" r="29741" b="14767"/>
          <a:stretch/>
        </p:blipFill>
        <p:spPr>
          <a:xfrm>
            <a:off x="6312024" y="2996953"/>
            <a:ext cx="3911104" cy="849334"/>
          </a:xfrm>
          <a:prstGeom prst="rect">
            <a:avLst/>
          </a:prstGeom>
        </p:spPr>
      </p:pic>
      <p:pic>
        <p:nvPicPr>
          <p:cNvPr id="25" name="Picture 24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63" t="72590" r="1650" b="15606"/>
          <a:stretch/>
        </p:blipFill>
        <p:spPr>
          <a:xfrm>
            <a:off x="8389257" y="4004185"/>
            <a:ext cx="2427694" cy="792967"/>
          </a:xfrm>
          <a:prstGeom prst="rect">
            <a:avLst/>
          </a:prstGeom>
        </p:spPr>
      </p:pic>
      <p:pic>
        <p:nvPicPr>
          <p:cNvPr id="28" name="Picture 27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9" t="86987" r="43870" b="3939"/>
          <a:stretch/>
        </p:blipFill>
        <p:spPr>
          <a:xfrm>
            <a:off x="8688287" y="5013176"/>
            <a:ext cx="2162628" cy="609600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9" name="Picture 28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8" t="15120" r="26345" b="71268"/>
          <a:stretch/>
        </p:blipFill>
        <p:spPr>
          <a:xfrm>
            <a:off x="1059542" y="3048001"/>
            <a:ext cx="4165441" cy="914400"/>
          </a:xfrm>
          <a:prstGeom prst="rect">
            <a:avLst/>
          </a:prstGeom>
        </p:spPr>
      </p:pic>
      <p:pic>
        <p:nvPicPr>
          <p:cNvPr id="30" name="Picture 29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8" t="30461" r="26345" b="54631"/>
          <a:stretch/>
        </p:blipFill>
        <p:spPr>
          <a:xfrm>
            <a:off x="1059542" y="4078513"/>
            <a:ext cx="4165441" cy="1001487"/>
          </a:xfrm>
          <a:prstGeom prst="rect">
            <a:avLst/>
          </a:prstGeom>
        </p:spPr>
      </p:pic>
      <p:pic>
        <p:nvPicPr>
          <p:cNvPr id="31" name="Picture 30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8" t="44937" r="26345" b="41238"/>
          <a:stretch/>
        </p:blipFill>
        <p:spPr>
          <a:xfrm>
            <a:off x="1059542" y="5050971"/>
            <a:ext cx="4165441" cy="92873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030AFC-9C36-46A8-9A0F-B4528911FC42}"/>
              </a:ext>
            </a:extLst>
          </p:cNvPr>
          <p:cNvSpPr/>
          <p:nvPr/>
        </p:nvSpPr>
        <p:spPr>
          <a:xfrm>
            <a:off x="983432" y="6309320"/>
            <a:ext cx="3744416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EG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366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2000" b="1" dirty="0">
                <a:latin typeface="Calibri" pitchFamily="34" charset="0"/>
                <a:ea typeface="Calibri" pitchFamily="34" charset="0"/>
              </a:rPr>
              <a:t>مشتقات العليا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152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3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 Same Side Corner Rectangle 1"/>
              <p:cNvSpPr/>
              <p:nvPr/>
            </p:nvSpPr>
            <p:spPr>
              <a:xfrm>
                <a:off x="0" y="0"/>
                <a:ext cx="12192000" cy="1296063"/>
              </a:xfrm>
              <a:prstGeom prst="round2SameRect">
                <a:avLst>
                  <a:gd name="adj1" fmla="val 0"/>
                  <a:gd name="adj2" fmla="val 25216"/>
                </a:avLst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4" algn="r" rtl="1"/>
                <a:r>
                  <a:rPr lang="ar-BH" sz="3200" b="1" dirty="0"/>
                  <a:t>إذا كانت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32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𝒌</m:t>
                    </m:r>
                    <m:sSup>
                      <m:sSupPr>
                        <m:ctrlPr>
                          <a:rPr lang="en-US" sz="32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𝟖</m:t>
                    </m:r>
                    <m:sSup>
                      <m:sSupPr>
                        <m:ctrlPr>
                          <a:rPr lang="en-US" sz="32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1" dirty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3200" b="1" i="1" dirty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 ,  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3200" b="0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ar-BH" sz="3200" b="1" dirty="0"/>
                  <a:t>، </a:t>
                </a:r>
              </a:p>
              <a:p>
                <a:pPr lvl="4" algn="r" rtl="1"/>
                <a:r>
                  <a:rPr lang="ar-BH" sz="3200" b="1" dirty="0"/>
                  <a:t>فأوجد قيمة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ar-BH" sz="3200" b="1" dirty="0"/>
                  <a:t>  إذا كانت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dirty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sz="3200" b="1" i="1" dirty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sz="3200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en-US" sz="32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ar-BH" sz="3200" b="1" dirty="0"/>
                  <a:t>.</a:t>
                </a:r>
                <a:endParaRPr lang="en-US" sz="3200" b="1" dirty="0"/>
              </a:p>
            </p:txBody>
          </p:sp>
        </mc:Choice>
        <mc:Fallback xmlns="">
          <p:sp>
            <p:nvSpPr>
              <p:cNvPr id="2" name="Round Same Side Corner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2000" cy="1296063"/>
              </a:xfrm>
              <a:prstGeom prst="round2SameRect">
                <a:avLst>
                  <a:gd name="adj1" fmla="val 0"/>
                  <a:gd name="adj2" fmla="val 25216"/>
                </a:avLst>
              </a:prstGeom>
              <a:blipFill>
                <a:blip r:embed="rId2"/>
                <a:stretch>
                  <a:fillRect b="-4186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 Diagonal Corner Rectangle 2"/>
          <p:cNvSpPr/>
          <p:nvPr/>
        </p:nvSpPr>
        <p:spPr>
          <a:xfrm>
            <a:off x="10632504" y="260648"/>
            <a:ext cx="1368152" cy="648072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تدريب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83432" y="1848140"/>
            <a:ext cx="10009112" cy="4176544"/>
          </a:xfrm>
          <a:prstGeom prst="roundRect">
            <a:avLst>
              <a:gd name="adj" fmla="val 0"/>
            </a:avLst>
          </a:prstGeom>
          <a:solidFill>
            <a:srgbClr val="F0FFE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Hexagon 5"/>
          <p:cNvSpPr/>
          <p:nvPr/>
        </p:nvSpPr>
        <p:spPr>
          <a:xfrm>
            <a:off x="5735960" y="1484864"/>
            <a:ext cx="720000" cy="720000"/>
          </a:xfrm>
          <a:prstGeom prst="hexagon">
            <a:avLst/>
          </a:prstGeom>
          <a:solidFill>
            <a:srgbClr val="5482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iwani Simple Striped" panose="02010400000000000000" pitchFamily="2" charset="-78"/>
              </a:rPr>
              <a:t>الحل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iwani Simple Striped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53494" y="2157677"/>
                <a:ext cx="4550476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sz="2800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dirty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sSup>
                        <m:sSupPr>
                          <m:ctrlPr>
                            <a:rPr lang="en-US" sz="2800" b="1" i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800" b="1" i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𝟖</m:t>
                      </m:r>
                      <m:sSup>
                        <m:sSupPr>
                          <m:ctrlPr>
                            <a:rPr lang="en-US" sz="2800" b="1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dirty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800" b="1" i="1" dirty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494" y="2157677"/>
                <a:ext cx="4550476" cy="5329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131818" y="3099444"/>
                <a:ext cx="4067267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800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sSup>
                        <m:sSupPr>
                          <m:ctrlPr>
                            <a:rPr lang="en-US" sz="2800" b="1" i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800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818" y="3099444"/>
                <a:ext cx="4067267" cy="5329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102625" y="4121772"/>
                <a:ext cx="313944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800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2800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625" y="4121772"/>
                <a:ext cx="313944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280465" y="5037315"/>
                <a:ext cx="2370874" cy="584775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sz="3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sz="3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en-US" sz="3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US" sz="3200" b="1" dirty="0">
                    <a:solidFill>
                      <a:srgbClr val="002060"/>
                    </a:solidFill>
                  </a:rPr>
                  <a:t> </a:t>
                </a:r>
                <a:endParaRPr lang="en-US" sz="3200" b="1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0465" y="5037315"/>
                <a:ext cx="2370874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6096000" y="2060848"/>
            <a:ext cx="72008" cy="3672408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7306583" y="2060470"/>
                <a:ext cx="211692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′′</m:t>
                      </m:r>
                      <m:d>
                        <m:dPr>
                          <m:ctrlP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583" y="2060470"/>
                <a:ext cx="211692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6400730" y="2898377"/>
                <a:ext cx="302025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𝒌</m:t>
                      </m:r>
                      <m:d>
                        <m:dPr>
                          <m:ctrlPr>
                            <a:rPr lang="en-US" sz="28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730" y="2898377"/>
                <a:ext cx="3020250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7608168" y="3658529"/>
                <a:ext cx="272222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168" y="3658529"/>
                <a:ext cx="2722220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id="{6E3D0A4C-A38F-4CE6-B35C-3B4DBFC16F58}"/>
              </a:ext>
            </a:extLst>
          </p:cNvPr>
          <p:cNvSpPr/>
          <p:nvPr/>
        </p:nvSpPr>
        <p:spPr>
          <a:xfrm>
            <a:off x="983432" y="6309320"/>
            <a:ext cx="3744416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EG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366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2000" b="1" dirty="0">
                <a:latin typeface="Calibri" pitchFamily="34" charset="0"/>
                <a:ea typeface="Calibri" pitchFamily="34" charset="0"/>
              </a:rPr>
              <a:t>مشتقات العليا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243628" y="5149373"/>
                <a:ext cx="1308756" cy="584775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3200" b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0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3200" b="1" dirty="0">
                  <a:solidFill>
                    <a:schemeClr val="dk1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3628" y="5149373"/>
                <a:ext cx="1308756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608168" y="4412429"/>
                <a:ext cx="234788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168" y="4412429"/>
                <a:ext cx="2347887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A77F7F92-4D63-4661-BA08-373FDC09FFD9}"/>
              </a:ext>
            </a:extLst>
          </p:cNvPr>
          <p:cNvGrpSpPr/>
          <p:nvPr/>
        </p:nvGrpSpPr>
        <p:grpSpPr>
          <a:xfrm>
            <a:off x="578875" y="2473016"/>
            <a:ext cx="11178265" cy="436794"/>
            <a:chOff x="708934" y="1550087"/>
            <a:chExt cx="11178265" cy="436794"/>
          </a:xfrm>
          <a:solidFill>
            <a:srgbClr val="C00000"/>
          </a:solidFill>
        </p:grpSpPr>
        <p:sp>
          <p:nvSpPr>
            <p:cNvPr id="19" name="Rectangle: Rounded Corners 27">
              <a:extLst>
                <a:ext uri="{FF2B5EF4-FFF2-40B4-BE49-F238E27FC236}">
                  <a16:creationId xmlns:a16="http://schemas.microsoft.com/office/drawing/2014/main" id="{E3498AFA-6909-46A2-B663-546960A2C641}"/>
                </a:ext>
              </a:extLst>
            </p:cNvPr>
            <p:cNvSpPr/>
            <p:nvPr/>
          </p:nvSpPr>
          <p:spPr>
            <a:xfrm>
              <a:off x="3426831" y="1550087"/>
              <a:ext cx="8460368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أوقف العرض وحل التدريب في ورقة خارجية، ثم </a:t>
              </a:r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تابع</a:t>
              </a:r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العرض لتتأكد من صحة حلك</a:t>
              </a:r>
            </a:p>
          </p:txBody>
        </p:sp>
        <p:sp>
          <p:nvSpPr>
            <p:cNvPr id="20" name="Rectangle: Rounded Corners 27">
              <a:extLst>
                <a:ext uri="{FF2B5EF4-FFF2-40B4-BE49-F238E27FC236}">
                  <a16:creationId xmlns:a16="http://schemas.microsoft.com/office/drawing/2014/main" id="{3AFADDEE-8605-4FDE-B04F-0D507771FE1D}"/>
                </a:ext>
              </a:extLst>
            </p:cNvPr>
            <p:cNvSpPr/>
            <p:nvPr/>
          </p:nvSpPr>
          <p:spPr>
            <a:xfrm>
              <a:off x="708934" y="1550087"/>
              <a:ext cx="2651760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معك من الزمن 3 دقائق</a:t>
              </a:r>
              <a:endParaRPr lang="ar-EG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283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/>
      <p:bldP spid="26" grpId="0"/>
      <p:bldP spid="27" grpId="0"/>
      <p:bldP spid="28" grpId="0" animBg="1"/>
      <p:bldP spid="29" grpId="0" animBg="1"/>
      <p:bldP spid="30" grpId="0"/>
      <p:bldP spid="31" grpId="0"/>
      <p:bldP spid="32" grpId="0"/>
      <p:bldP spid="18" grpId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 Same Side Corner Rectangle 1"/>
              <p:cNvSpPr/>
              <p:nvPr/>
            </p:nvSpPr>
            <p:spPr>
              <a:xfrm>
                <a:off x="0" y="1"/>
                <a:ext cx="12192000" cy="1002020"/>
              </a:xfrm>
              <a:prstGeom prst="round2SameRect">
                <a:avLst>
                  <a:gd name="adj1" fmla="val 0"/>
                  <a:gd name="adj2" fmla="val 35232"/>
                </a:avLst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4" algn="r" rtl="1"/>
                <a:r>
                  <a:rPr lang="ar-BH" sz="3200" b="1" dirty="0"/>
                  <a:t>إذا كانت</a:t>
                </a:r>
                <a:r>
                  <a:rPr lang="en-US" sz="3200" b="1" dirty="0"/>
                  <a:t> </a:t>
                </a:r>
                <a:r>
                  <a:rPr lang="ar-BH" sz="3200" b="1" dirty="0"/>
                  <a:t>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2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𝐬𝐞𝐜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ar-BH" sz="3200" b="1" dirty="0"/>
                  <a:t>  ،</a:t>
                </a:r>
                <a:r>
                  <a:rPr lang="en-US" sz="3200" b="1" dirty="0"/>
                  <a:t> </a:t>
                </a:r>
                <a:r>
                  <a:rPr lang="ar-BH" sz="3200" b="1" dirty="0"/>
                  <a:t> فإثبت أن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200" b="1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1" i="1" dirty="0" smtClean="0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US" sz="3200" b="1" i="1" dirty="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𝒅</m:t>
                        </m:r>
                        <m:sSup>
                          <m:sSupPr>
                            <m:ctrlPr>
                              <a:rPr lang="en-US" sz="3200" b="1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1" i="1" dirty="0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3200" b="1" i="1" dirty="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𝟖</m:t>
                    </m:r>
                    <m:sSup>
                      <m:sSupPr>
                        <m:ctrlPr>
                          <a:rPr lang="en-US" sz="32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2" name="Round Same Side Corner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"/>
                <a:ext cx="12192000" cy="1002020"/>
              </a:xfrm>
              <a:prstGeom prst="round2SameRect">
                <a:avLst>
                  <a:gd name="adj1" fmla="val 0"/>
                  <a:gd name="adj2" fmla="val 35232"/>
                </a:avLst>
              </a:prstGeom>
              <a:blipFill>
                <a:blip r:embed="rId2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 Diagonal Corner Rectangle 2"/>
          <p:cNvSpPr/>
          <p:nvPr/>
        </p:nvSpPr>
        <p:spPr>
          <a:xfrm>
            <a:off x="10632504" y="176975"/>
            <a:ext cx="1368152" cy="648072"/>
          </a:xfrm>
          <a:prstGeom prst="round2DiagRect">
            <a:avLst>
              <a:gd name="adj1" fmla="val 31072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تدريب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83432" y="1048213"/>
            <a:ext cx="10009112" cy="5136669"/>
          </a:xfrm>
          <a:prstGeom prst="roundRect">
            <a:avLst>
              <a:gd name="adj" fmla="val 0"/>
            </a:avLst>
          </a:prstGeom>
          <a:solidFill>
            <a:srgbClr val="F0FFE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Hexagon 5"/>
          <p:cNvSpPr/>
          <p:nvPr/>
        </p:nvSpPr>
        <p:spPr>
          <a:xfrm>
            <a:off x="11136560" y="1105983"/>
            <a:ext cx="720000" cy="720000"/>
          </a:xfrm>
          <a:prstGeom prst="hexagon">
            <a:avLst/>
          </a:prstGeom>
          <a:solidFill>
            <a:srgbClr val="5482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iwani Simple Striped" panose="02010400000000000000" pitchFamily="2" charset="-78"/>
              </a:rPr>
              <a:t>الحل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iwani Simple Striped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27448" y="1105983"/>
                <a:ext cx="198721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𝐬𝐞𝐜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448" y="1105983"/>
                <a:ext cx="1987211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655840" y="1016973"/>
                <a:ext cx="3582199" cy="7211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𝒅𝒚</m:t>
                        </m:r>
                      </m:num>
                      <m:den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𝒅𝒙</m:t>
                        </m:r>
                      </m:den>
                    </m:f>
                    <m:r>
                      <a:rPr lang="en-US" sz="28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800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𝐬𝐞𝐜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b="1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𝐭𝐚𝐧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2800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ar-BH" sz="2800" b="1" dirty="0">
                    <a:solidFill>
                      <a:srgbClr val="0000FF"/>
                    </a:solidFill>
                  </a:rPr>
                  <a:t> </a:t>
                </a:r>
                <a:endParaRPr 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840" y="1016973"/>
                <a:ext cx="3582199" cy="721159"/>
              </a:xfrm>
              <a:prstGeom prst="rect">
                <a:avLst/>
              </a:prstGeom>
              <a:blipFill>
                <a:blip r:embed="rId4"/>
                <a:stretch>
                  <a:fillRect r="-2215" b="-19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id="{6E3D0A4C-A38F-4CE6-B35C-3B4DBFC16F58}"/>
              </a:ext>
            </a:extLst>
          </p:cNvPr>
          <p:cNvSpPr/>
          <p:nvPr/>
        </p:nvSpPr>
        <p:spPr>
          <a:xfrm>
            <a:off x="983432" y="6309320"/>
            <a:ext cx="3744416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EG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366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2000" b="1" dirty="0">
                <a:latin typeface="Calibri" pitchFamily="34" charset="0"/>
                <a:ea typeface="Calibri" pitchFamily="34" charset="0"/>
              </a:rPr>
              <a:t>مشتقات العليا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029053" y="1664649"/>
                <a:ext cx="1149674" cy="778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dirty="0" smtClean="0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US" sz="2800" b="1" i="1" dirty="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𝒅</m:t>
                        </m:r>
                        <m:sSup>
                          <m:sSupPr>
                            <m:ctrlPr>
                              <a:rPr lang="en-US" sz="2800" b="1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dirty="0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dirty="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28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ar-BH" sz="28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BH" sz="2800" dirty="0">
                    <a:solidFill>
                      <a:srgbClr val="C00000"/>
                    </a:solidFill>
                  </a:rPr>
                  <a:t> </a:t>
                </a:r>
                <a:endParaRPr 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053" y="1664649"/>
                <a:ext cx="1149674" cy="778996"/>
              </a:xfrm>
              <a:prstGeom prst="rect">
                <a:avLst/>
              </a:prstGeom>
              <a:blipFill>
                <a:blip r:embed="rId5"/>
                <a:stretch>
                  <a:fillRect r="-10106" b="-179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5538086" y="1554963"/>
            <a:ext cx="1332000" cy="4571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924015" y="1567188"/>
            <a:ext cx="13320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221707" y="1880673"/>
                <a:ext cx="201208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0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𝐭𝐚𝐧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1707" y="1880673"/>
                <a:ext cx="2012089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386974" y="1900826"/>
                <a:ext cx="1976888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800" b="1" i="0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𝟐𝐬𝐞</m:t>
                    </m:r>
                    <m:sSup>
                      <m:sSupPr>
                        <m:ctrlPr>
                          <a:rPr lang="en-US" sz="2800" b="1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0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sz="2800" b="1" i="0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BH" sz="2800" b="1" dirty="0">
                    <a:solidFill>
                      <a:srgbClr val="0000FF"/>
                    </a:solidFill>
                  </a:rPr>
                  <a:t> </a:t>
                </a:r>
                <a:endParaRPr 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974" y="1900826"/>
                <a:ext cx="1976888" cy="532966"/>
              </a:xfrm>
              <a:prstGeom prst="rect">
                <a:avLst/>
              </a:prstGeom>
              <a:blipFill>
                <a:blip r:embed="rId7"/>
                <a:stretch>
                  <a:fillRect l="-4012" t="-5747" r="-4938" b="-367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7050489" y="1895516"/>
                <a:ext cx="300595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8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𝟐𝐬𝐞𝐜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𝐭𝐚𝐧</m:t>
                    </m:r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ar-BH" sz="2800" b="1" dirty="0">
                    <a:solidFill>
                      <a:srgbClr val="0000FF"/>
                    </a:solidFill>
                  </a:rPr>
                  <a:t> </a:t>
                </a:r>
                <a:endParaRPr 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489" y="1895516"/>
                <a:ext cx="3005951" cy="523220"/>
              </a:xfrm>
              <a:prstGeom prst="rect">
                <a:avLst/>
              </a:prstGeom>
              <a:blipFill>
                <a:blip r:embed="rId8"/>
                <a:stretch>
                  <a:fillRect l="-2637" t="-8140" r="-2840" b="-36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1008379" y="2447277"/>
                <a:ext cx="5780878" cy="778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dirty="0" smtClean="0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US" sz="2800" b="1" i="1" dirty="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𝒅</m:t>
                        </m:r>
                        <m:sSup>
                          <m:sSupPr>
                            <m:ctrlPr>
                              <a:rPr lang="en-US" sz="2800" b="1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dirty="0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dirty="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28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800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𝐬𝐞</m:t>
                    </m:r>
                    <m:sSup>
                      <m:sSupPr>
                        <m:ctrlP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800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𝐬𝐞𝐜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1" i="0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𝐭𝐚</m:t>
                    </m:r>
                    <m:sSup>
                      <m:sSupPr>
                        <m:ctrlPr>
                          <a:rPr lang="en-US" sz="2800" b="1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0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𝐧</m:t>
                        </m:r>
                      </m:e>
                      <m:sup>
                        <m:r>
                          <a:rPr lang="en-US" sz="2800" b="1" i="0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379" y="2447277"/>
                <a:ext cx="5780878" cy="7789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997437" y="3125757"/>
                <a:ext cx="3013004" cy="778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𝑳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dirty="0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US" sz="2800" b="1" i="1" dirty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 dirty="0">
                            <a:latin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r>
                          <a:rPr lang="en-US" sz="2800" b="1" i="1" dirty="0">
                            <a:latin typeface="Cambria Math" panose="02040503050406030204" pitchFamily="18" charset="0"/>
                          </a:rPr>
                          <m:t>𝒅</m:t>
                        </m:r>
                        <m:sSup>
                          <m:sSupPr>
                            <m:ctrlPr>
                              <a:rPr lang="en-US" sz="2800" b="1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dirty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dirty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2800" b="1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dirty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800" b="1" i="1" dirty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sz="2800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437" y="3125757"/>
                <a:ext cx="3013004" cy="7789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849550" y="3309743"/>
                <a:ext cx="7214796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𝐬𝐞</m:t>
                      </m:r>
                      <m:sSup>
                        <m:sSupPr>
                          <m:ctrlP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𝐜</m:t>
                          </m:r>
                        </m:e>
                        <m:sup>
                          <m: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𝐬𝐞𝐜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0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𝐭𝐚</m:t>
                      </m:r>
                      <m:sSup>
                        <m:sSupPr>
                          <m:ctrlPr>
                            <a:rPr lang="en-US" sz="2800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0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𝐧</m:t>
                          </m:r>
                        </m:e>
                        <m:sup>
                          <m:r>
                            <a:rPr lang="en-US" sz="2800" b="1" i="0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800" b="1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𝐬𝐞𝐜</m:t>
                      </m:r>
                      <m:r>
                        <a:rPr lang="en-US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550" y="3309743"/>
                <a:ext cx="7214796" cy="5329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932938" y="3919705"/>
                <a:ext cx="6181308" cy="578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𝐬𝐞</m:t>
                      </m:r>
                      <m:sSup>
                        <m:sSupPr>
                          <m:ctrlP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𝐜</m:t>
                          </m:r>
                        </m:e>
                        <m:sup>
                          <m: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𝐬𝐞𝐜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𝐭𝐚</m:t>
                          </m:r>
                          <m:sSup>
                            <m:sSupPr>
                              <m:ctrlPr>
                                <a:rPr lang="en-US" sz="2800" b="1" i="1" dirty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dirty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𝐧</m:t>
                              </m:r>
                            </m:e>
                            <m:sup>
                              <m:r>
                                <a:rPr lang="en-US" sz="2800" b="1" dirty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800" b="1" i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800" b="1" i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2938" y="3919705"/>
                <a:ext cx="6181308" cy="57868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3932938" y="4463378"/>
                <a:ext cx="5537285" cy="578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𝐬𝐞</m:t>
                      </m:r>
                      <m:sSup>
                        <m:sSupPr>
                          <m:ctrlP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𝐜</m:t>
                          </m:r>
                        </m:e>
                        <m:sup>
                          <m: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𝐬𝐞𝐜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0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𝐬𝐞</m:t>
                          </m:r>
                          <m:sSup>
                            <m:sSupPr>
                              <m:ctrlPr>
                                <a:rPr lang="en-US" sz="2800" b="1" i="1" dirty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0" dirty="0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𝐜</m:t>
                              </m:r>
                            </m:e>
                            <m:sup>
                              <m:r>
                                <a:rPr lang="en-US" sz="2800" b="1" dirty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800" b="1" i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2938" y="4463378"/>
                <a:ext cx="5537285" cy="57868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3932937" y="5118950"/>
                <a:ext cx="4097339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𝐬𝐞</m:t>
                      </m:r>
                      <m:sSup>
                        <m:sSupPr>
                          <m:ctrlP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𝐜</m:t>
                          </m:r>
                        </m:e>
                        <m:sup>
                          <m: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𝐬𝐞</m:t>
                      </m:r>
                      <m:sSup>
                        <m:sSupPr>
                          <m:ctrlP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𝐜</m:t>
                          </m:r>
                        </m:e>
                        <m:sup>
                          <m:r>
                            <a:rPr lang="en-US" sz="2800" b="1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2937" y="5118950"/>
                <a:ext cx="4097339" cy="53296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962247" y="5135176"/>
                <a:ext cx="2151999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800" b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𝐬𝐞</m:t>
                      </m:r>
                      <m:sSup>
                        <m:sSupPr>
                          <m:ctrlPr>
                            <a:rPr lang="en-US" sz="28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𝐜</m:t>
                          </m:r>
                        </m:e>
                        <m:sup>
                          <m:r>
                            <a:rPr lang="en-US" sz="28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2247" y="5135176"/>
                <a:ext cx="2151999" cy="53296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3978633" y="5651916"/>
                <a:ext cx="226401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800" b="1" dirty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𝐬𝐞𝐜</m:t>
                          </m:r>
                          <m:r>
                            <a:rPr lang="en-US" sz="28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8633" y="5651916"/>
                <a:ext cx="2264018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6070114" y="5666535"/>
                <a:ext cx="1314013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800" b="1" dirty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0114" y="5666535"/>
                <a:ext cx="1314013" cy="53296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7247392" y="5656789"/>
                <a:ext cx="171213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7392" y="5656789"/>
                <a:ext cx="1712135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055440" y="3356992"/>
            <a:ext cx="1080000" cy="407289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680176" y="5729373"/>
            <a:ext cx="1240951" cy="407289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719736" y="1340768"/>
            <a:ext cx="540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1980312" y="1855436"/>
                <a:ext cx="167706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800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𝐬𝐞𝐜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0312" y="1855436"/>
                <a:ext cx="1677062" cy="52322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ounded Rectangle 41"/>
          <p:cNvSpPr/>
          <p:nvPr/>
        </p:nvSpPr>
        <p:spPr>
          <a:xfrm>
            <a:off x="7824192" y="4029823"/>
            <a:ext cx="2088232" cy="407289"/>
          </a:xfrm>
          <a:prstGeom prst="roundRect">
            <a:avLst>
              <a:gd name="adj" fmla="val 50000"/>
            </a:avLst>
          </a:prstGeom>
          <a:solidFill>
            <a:srgbClr val="FFC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Callout 10"/>
          <p:cNvSpPr/>
          <p:nvPr/>
        </p:nvSpPr>
        <p:spPr>
          <a:xfrm>
            <a:off x="7752184" y="2996952"/>
            <a:ext cx="3312368" cy="821752"/>
          </a:xfrm>
          <a:prstGeom prst="cloudCallout">
            <a:avLst>
              <a:gd name="adj1" fmla="val -16501"/>
              <a:gd name="adj2" fmla="val 729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929837" y="3212976"/>
                <a:ext cx="2904065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𝐭𝐚</m:t>
                      </m:r>
                      <m:sSup>
                        <m:sSupPr>
                          <m:ctrlPr>
                            <a:rPr lang="en-US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0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𝐧</m:t>
                          </m:r>
                        </m:e>
                        <m:sup>
                          <m:r>
                            <a:rPr lang="en-US" sz="2400" b="1" i="0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n-US" sz="24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sz="2400" b="1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0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𝐬𝐞𝐜</m:t>
                          </m:r>
                        </m:e>
                        <m:sup>
                          <m:r>
                            <a:rPr lang="en-US" sz="2400" b="1" i="0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l-GR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US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9837" y="3212976"/>
                <a:ext cx="2904065" cy="47000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A77F7F92-4D63-4661-BA08-373FDC09FFD9}"/>
              </a:ext>
            </a:extLst>
          </p:cNvPr>
          <p:cNvGrpSpPr/>
          <p:nvPr/>
        </p:nvGrpSpPr>
        <p:grpSpPr>
          <a:xfrm>
            <a:off x="614879" y="2005156"/>
            <a:ext cx="11178265" cy="436794"/>
            <a:chOff x="708934" y="1550087"/>
            <a:chExt cx="11178265" cy="436794"/>
          </a:xfrm>
          <a:solidFill>
            <a:srgbClr val="C00000"/>
          </a:solidFill>
        </p:grpSpPr>
        <p:sp>
          <p:nvSpPr>
            <p:cNvPr id="43" name="Rectangle: Rounded Corners 27">
              <a:extLst>
                <a:ext uri="{FF2B5EF4-FFF2-40B4-BE49-F238E27FC236}">
                  <a16:creationId xmlns:a16="http://schemas.microsoft.com/office/drawing/2014/main" id="{E3498AFA-6909-46A2-B663-546960A2C641}"/>
                </a:ext>
              </a:extLst>
            </p:cNvPr>
            <p:cNvSpPr/>
            <p:nvPr/>
          </p:nvSpPr>
          <p:spPr>
            <a:xfrm>
              <a:off x="3426831" y="1550087"/>
              <a:ext cx="8460368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أوقف العرض وحل التدريب في ورقة خارجية، ثم </a:t>
              </a:r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تابع</a:t>
              </a:r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العرض لتتأكد من صحة حلك</a:t>
              </a:r>
            </a:p>
          </p:txBody>
        </p:sp>
        <p:sp>
          <p:nvSpPr>
            <p:cNvPr id="44" name="Rectangle: Rounded Corners 27">
              <a:extLst>
                <a:ext uri="{FF2B5EF4-FFF2-40B4-BE49-F238E27FC236}">
                  <a16:creationId xmlns:a16="http://schemas.microsoft.com/office/drawing/2014/main" id="{3AFADDEE-8605-4FDE-B04F-0D507771FE1D}"/>
                </a:ext>
              </a:extLst>
            </p:cNvPr>
            <p:cNvSpPr/>
            <p:nvPr/>
          </p:nvSpPr>
          <p:spPr>
            <a:xfrm>
              <a:off x="708934" y="1550087"/>
              <a:ext cx="2651760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معك من الزمن 3 دقائق</a:t>
              </a:r>
              <a:endParaRPr lang="ar-EG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067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/>
      <p:bldP spid="26" grpId="0"/>
      <p:bldP spid="16" grpId="0"/>
      <p:bldP spid="17" grpId="0" animBg="1"/>
      <p:bldP spid="17" grpId="1" animBg="1"/>
      <p:bldP spid="19" grpId="0" animBg="1"/>
      <p:bldP spid="19" grpId="1" animBg="1"/>
      <p:bldP spid="20" grpId="0"/>
      <p:bldP spid="21" grpId="0"/>
      <p:bldP spid="22" grpId="0"/>
      <p:bldP spid="23" grpId="0"/>
      <p:bldP spid="24" grpId="0"/>
      <p:bldP spid="25" grpId="0"/>
      <p:bldP spid="34" grpId="0"/>
      <p:bldP spid="35" grpId="0"/>
      <p:bldP spid="36" grpId="0"/>
      <p:bldP spid="4" grpId="0"/>
      <p:bldP spid="37" grpId="0"/>
      <p:bldP spid="38" grpId="0"/>
      <p:bldP spid="39" grpId="0"/>
      <p:bldP spid="8" grpId="0" animBg="1"/>
      <p:bldP spid="40" grpId="0" animBg="1"/>
      <p:bldP spid="9" grpId="0" animBg="1"/>
      <p:bldP spid="41" grpId="0"/>
      <p:bldP spid="42" grpId="0" animBg="1"/>
      <p:bldP spid="11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0" y="0"/>
            <a:ext cx="12192000" cy="1124744"/>
          </a:xfrm>
          <a:prstGeom prst="round2SameRect">
            <a:avLst>
              <a:gd name="adj1" fmla="val 0"/>
              <a:gd name="adj2" fmla="val 50000"/>
            </a:avLst>
          </a:prstGeom>
          <a:solidFill>
            <a:srgbClr val="97D2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3600" b="1" dirty="0"/>
          </a:p>
        </p:txBody>
      </p:sp>
      <p:sp>
        <p:nvSpPr>
          <p:cNvPr id="3" name="Round Diagonal Corner Rectangle 2"/>
          <p:cNvSpPr/>
          <p:nvPr/>
        </p:nvSpPr>
        <p:spPr>
          <a:xfrm>
            <a:off x="10560496" y="116632"/>
            <a:ext cx="1512168" cy="86409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63352" y="1988840"/>
            <a:ext cx="11593288" cy="4104456"/>
          </a:xfrm>
          <a:prstGeom prst="roundRect">
            <a:avLst>
              <a:gd name="adj" fmla="val 0"/>
            </a:avLst>
          </a:prstGeom>
          <a:solidFill>
            <a:srgbClr val="DFEE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3" name="Hexagon 12"/>
          <p:cNvSpPr/>
          <p:nvPr/>
        </p:nvSpPr>
        <p:spPr>
          <a:xfrm>
            <a:off x="5591944" y="1268840"/>
            <a:ext cx="720000" cy="720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iwani Simple Striped" panose="02010400000000000000" pitchFamily="2" charset="-78"/>
              </a:rPr>
              <a:t>الحل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iwani Simple Striped" panose="02010400000000000000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879976" y="2204864"/>
            <a:ext cx="72008" cy="3672408"/>
          </a:xfrm>
          <a:prstGeom prst="rect">
            <a:avLst/>
          </a:prstGeom>
          <a:solidFill>
            <a:srgbClr val="97D2FF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5" y="116632"/>
            <a:ext cx="10297144" cy="809738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39" b="89930"/>
          <a:stretch/>
        </p:blipFill>
        <p:spPr>
          <a:xfrm>
            <a:off x="335360" y="2276872"/>
            <a:ext cx="4570469" cy="756614"/>
          </a:xfrm>
          <a:prstGeom prst="rect">
            <a:avLst/>
          </a:prstGeom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" t="47936" r="1962" b="42008"/>
          <a:stretch/>
        </p:blipFill>
        <p:spPr>
          <a:xfrm>
            <a:off x="6240175" y="2132856"/>
            <a:ext cx="5544457" cy="755487"/>
          </a:xfrm>
          <a:prstGeom prst="rect">
            <a:avLst/>
          </a:prstGeom>
        </p:spPr>
      </p:pic>
      <p:pic>
        <p:nvPicPr>
          <p:cNvPr id="19" name="Picture 18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7" t="12583" r="8929" b="79883"/>
          <a:stretch/>
        </p:blipFill>
        <p:spPr>
          <a:xfrm>
            <a:off x="1271464" y="3222171"/>
            <a:ext cx="4340898" cy="566058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pic>
        <p:nvPicPr>
          <p:cNvPr id="20" name="Picture 19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6" r="8929" b="65394"/>
          <a:stretch/>
        </p:blipFill>
        <p:spPr>
          <a:xfrm>
            <a:off x="335360" y="4194629"/>
            <a:ext cx="5311824" cy="682172"/>
          </a:xfrm>
          <a:prstGeom prst="rect">
            <a:avLst/>
          </a:prstGeom>
        </p:spPr>
      </p:pic>
      <p:pic>
        <p:nvPicPr>
          <p:cNvPr id="21" name="Picture 20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17" r="8929" b="53030"/>
          <a:stretch/>
        </p:blipFill>
        <p:spPr>
          <a:xfrm>
            <a:off x="335360" y="5065486"/>
            <a:ext cx="5311824" cy="740228"/>
          </a:xfrm>
          <a:prstGeom prst="rect">
            <a:avLst/>
          </a:prstGeom>
        </p:spPr>
      </p:pic>
      <p:pic>
        <p:nvPicPr>
          <p:cNvPr id="22" name="Picture 21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" t="60504" r="1962" b="31768"/>
          <a:stretch/>
        </p:blipFill>
        <p:spPr>
          <a:xfrm>
            <a:off x="6240175" y="3077029"/>
            <a:ext cx="5544457" cy="580572"/>
          </a:xfrm>
          <a:prstGeom prst="rect">
            <a:avLst/>
          </a:prstGeom>
        </p:spPr>
      </p:pic>
      <p:pic>
        <p:nvPicPr>
          <p:cNvPr id="26" name="Picture 25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" t="70936" r="58184" b="19404"/>
          <a:stretch/>
        </p:blipFill>
        <p:spPr>
          <a:xfrm>
            <a:off x="6240176" y="3860800"/>
            <a:ext cx="2265196" cy="725714"/>
          </a:xfrm>
          <a:prstGeom prst="rect">
            <a:avLst/>
          </a:prstGeom>
        </p:spPr>
      </p:pic>
      <p:pic>
        <p:nvPicPr>
          <p:cNvPr id="27" name="Picture 26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" t="82914" r="1962" b="9938"/>
          <a:stretch/>
        </p:blipFill>
        <p:spPr>
          <a:xfrm>
            <a:off x="6240175" y="4760686"/>
            <a:ext cx="5544457" cy="537028"/>
          </a:xfrm>
          <a:prstGeom prst="rect">
            <a:avLst/>
          </a:prstGeom>
        </p:spPr>
      </p:pic>
      <p:pic>
        <p:nvPicPr>
          <p:cNvPr id="32" name="Picture 31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" t="90835" r="51466" b="858"/>
          <a:stretch/>
        </p:blipFill>
        <p:spPr>
          <a:xfrm>
            <a:off x="6240176" y="5355771"/>
            <a:ext cx="2657082" cy="624116"/>
          </a:xfrm>
          <a:prstGeom prst="rect">
            <a:avLst/>
          </a:prstGeom>
        </p:spPr>
      </p:pic>
      <p:pic>
        <p:nvPicPr>
          <p:cNvPr id="33" name="Picture 32" descr="Screen Clippi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2" t="70936" r="1962" b="19404"/>
          <a:stretch/>
        </p:blipFill>
        <p:spPr>
          <a:xfrm>
            <a:off x="8418286" y="3860800"/>
            <a:ext cx="3366346" cy="72571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5313AF1-4ECF-4607-979A-81FAB3A2C02F}"/>
              </a:ext>
            </a:extLst>
          </p:cNvPr>
          <p:cNvSpPr/>
          <p:nvPr/>
        </p:nvSpPr>
        <p:spPr>
          <a:xfrm>
            <a:off x="983432" y="6309320"/>
            <a:ext cx="3744416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EG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366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2000" b="1" dirty="0">
                <a:latin typeface="Calibri" pitchFamily="34" charset="0"/>
                <a:ea typeface="Calibri" pitchFamily="34" charset="0"/>
              </a:rPr>
              <a:t>مشتقات العليا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194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3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 Same Side Corner Rectangle 1"/>
              <p:cNvSpPr/>
              <p:nvPr/>
            </p:nvSpPr>
            <p:spPr>
              <a:xfrm>
                <a:off x="0" y="0"/>
                <a:ext cx="12192000" cy="1124744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rtl="1"/>
                <a:r>
                  <a:rPr lang="ar-BH" sz="2800" b="1" dirty="0">
                    <a:solidFill>
                      <a:schemeClr val="bg1"/>
                    </a:solidFill>
                  </a:rPr>
                  <a:t>إذا كانت 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800" b="1" i="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𝐬𝐢𝐧</m:t>
                    </m:r>
                    <m:r>
                      <a:rPr lang="en-US" sz="2800" b="1" i="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 ,    </m:t>
                    </m:r>
                    <m:r>
                      <a:rPr lang="en-US" sz="2800" b="1" i="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𝐠</m:t>
                    </m:r>
                    <m:d>
                      <m:dPr>
                        <m:ctrlPr>
                          <a:rPr lang="en-US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800" b="1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ar-BH" sz="2800" b="1" dirty="0">
                    <a:solidFill>
                      <a:schemeClr val="bg1"/>
                    </a:solidFill>
                  </a:rPr>
                  <a:t>، فأوجد قيمة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𝐨</m:t>
                    </m:r>
                    <m:r>
                      <a:rPr lang="en-US" sz="28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𝐠</m:t>
                    </m:r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]′′(</m:t>
                    </m:r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BH" sz="2800" b="1" dirty="0">
                    <a:solidFill>
                      <a:schemeClr val="bg1"/>
                    </a:solidFill>
                  </a:rPr>
                  <a:t> ، عندما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l-GR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𝝅</m:t>
                            </m:r>
                          </m:num>
                          <m:den>
                            <m:r>
                              <a:rPr lang="el-GR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rad>
                  </m:oMath>
                </a14:m>
                <a:endParaRPr lang="ar-BH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Round Same Side Corner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2000" cy="1124744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 Diagonal Corner Rectangle 2"/>
          <p:cNvSpPr/>
          <p:nvPr/>
        </p:nvSpPr>
        <p:spPr>
          <a:xfrm>
            <a:off x="10560496" y="116632"/>
            <a:ext cx="1512168" cy="86409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تدريب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63352" y="1988840"/>
            <a:ext cx="11665296" cy="4104456"/>
          </a:xfrm>
          <a:prstGeom prst="roundRect">
            <a:avLst>
              <a:gd name="adj" fmla="val 0"/>
            </a:avLst>
          </a:prstGeom>
          <a:solidFill>
            <a:srgbClr val="F0FFE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3" name="Hexagon 12"/>
          <p:cNvSpPr/>
          <p:nvPr/>
        </p:nvSpPr>
        <p:spPr>
          <a:xfrm>
            <a:off x="5591944" y="1268840"/>
            <a:ext cx="720000" cy="720000"/>
          </a:xfrm>
          <a:prstGeom prst="hexagon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iwani Simple Striped" panose="02010400000000000000" pitchFamily="2" charset="-78"/>
              </a:rPr>
              <a:t>الحل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iwani Simple Striped" panose="02010400000000000000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591944" y="2204864"/>
            <a:ext cx="72008" cy="367240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6" t="36020" r="73187" b="55400"/>
          <a:stretch/>
        </p:blipFill>
        <p:spPr>
          <a:xfrm>
            <a:off x="551544" y="4653136"/>
            <a:ext cx="1712686" cy="6241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Picture 22" descr="Screen Clipping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7" t="58453" r="1320" b="29178"/>
          <a:stretch/>
        </p:blipFill>
        <p:spPr>
          <a:xfrm>
            <a:off x="6311944" y="3966822"/>
            <a:ext cx="5588000" cy="818126"/>
          </a:xfrm>
          <a:prstGeom prst="rect">
            <a:avLst/>
          </a:prstGeom>
        </p:spPr>
      </p:pic>
      <p:pic>
        <p:nvPicPr>
          <p:cNvPr id="24" name="Picture 23" descr="Screen Clipping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3" t="2004" r="36242" b="89218"/>
          <a:stretch/>
        </p:blipFill>
        <p:spPr>
          <a:xfrm>
            <a:off x="335360" y="2132856"/>
            <a:ext cx="4339772" cy="638629"/>
          </a:xfrm>
          <a:prstGeom prst="rect">
            <a:avLst/>
          </a:prstGeom>
        </p:spPr>
      </p:pic>
      <p:pic>
        <p:nvPicPr>
          <p:cNvPr id="25" name="Picture 24" descr="Screen Clipping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0" t="10981" r="36742" b="80840"/>
          <a:stretch/>
        </p:blipFill>
        <p:spPr>
          <a:xfrm>
            <a:off x="335360" y="2905922"/>
            <a:ext cx="4992914" cy="595086"/>
          </a:xfrm>
          <a:prstGeom prst="rect">
            <a:avLst/>
          </a:prstGeom>
        </p:spPr>
      </p:pic>
      <p:pic>
        <p:nvPicPr>
          <p:cNvPr id="28" name="Picture 27" descr="Screen Clipping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0" t="23550" r="48064" b="67872"/>
          <a:stretch/>
        </p:blipFill>
        <p:spPr>
          <a:xfrm>
            <a:off x="335360" y="3645024"/>
            <a:ext cx="4005943" cy="624115"/>
          </a:xfrm>
          <a:prstGeom prst="rect">
            <a:avLst/>
          </a:prstGeom>
        </p:spPr>
      </p:pic>
      <p:pic>
        <p:nvPicPr>
          <p:cNvPr id="30" name="Picture 29" descr="Screen Clipping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7" t="36282" r="16404" b="56568"/>
          <a:stretch/>
        </p:blipFill>
        <p:spPr>
          <a:xfrm>
            <a:off x="696686" y="5373216"/>
            <a:ext cx="4829963" cy="520147"/>
          </a:xfrm>
          <a:prstGeom prst="rect">
            <a:avLst/>
          </a:prstGeom>
        </p:spPr>
      </p:pic>
      <p:pic>
        <p:nvPicPr>
          <p:cNvPr id="31" name="Picture 30" descr="Screen Clipping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53" r="73114" b="30023"/>
          <a:stretch/>
        </p:blipFill>
        <p:spPr>
          <a:xfrm>
            <a:off x="5849269" y="3099581"/>
            <a:ext cx="2130648" cy="7622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Picture 33" descr="Screen Clipping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7" t="71919" r="1320" b="18645"/>
          <a:stretch/>
        </p:blipFill>
        <p:spPr>
          <a:xfrm>
            <a:off x="6311944" y="4775140"/>
            <a:ext cx="5588000" cy="624114"/>
          </a:xfrm>
          <a:prstGeom prst="rect">
            <a:avLst/>
          </a:prstGeom>
        </p:spPr>
      </p:pic>
      <p:pic>
        <p:nvPicPr>
          <p:cNvPr id="35" name="Picture 34" descr="Screen Clipping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7" t="82452" r="42209" b="10509"/>
          <a:stretch/>
        </p:blipFill>
        <p:spPr>
          <a:xfrm>
            <a:off x="6312024" y="5537132"/>
            <a:ext cx="2347640" cy="465585"/>
          </a:xfrm>
          <a:prstGeom prst="rect">
            <a:avLst/>
          </a:prstGeom>
        </p:spPr>
      </p:pic>
      <p:pic>
        <p:nvPicPr>
          <p:cNvPr id="36" name="Picture 35" descr="Screen Clipping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7" t="91010" r="55477" b="1089"/>
          <a:stretch/>
        </p:blipFill>
        <p:spPr>
          <a:xfrm>
            <a:off x="8688288" y="5498661"/>
            <a:ext cx="1296144" cy="5226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16039" y="2163704"/>
            <a:ext cx="4199742" cy="543496"/>
          </a:xfrm>
          <a:prstGeom prst="rect">
            <a:avLst/>
          </a:prstGeom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6" t="36020" r="73187" b="55400"/>
          <a:stretch/>
        </p:blipFill>
        <p:spPr>
          <a:xfrm>
            <a:off x="5951944" y="2148750"/>
            <a:ext cx="1734811" cy="632178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A77F7F92-4D63-4661-BA08-373FDC09FFD9}"/>
              </a:ext>
            </a:extLst>
          </p:cNvPr>
          <p:cNvGrpSpPr/>
          <p:nvPr/>
        </p:nvGrpSpPr>
        <p:grpSpPr>
          <a:xfrm>
            <a:off x="614879" y="2132856"/>
            <a:ext cx="11178265" cy="436794"/>
            <a:chOff x="708934" y="1550087"/>
            <a:chExt cx="11178265" cy="436794"/>
          </a:xfrm>
          <a:solidFill>
            <a:srgbClr val="C00000"/>
          </a:solidFill>
        </p:grpSpPr>
        <p:sp>
          <p:nvSpPr>
            <p:cNvPr id="20" name="Rectangle: Rounded Corners 27">
              <a:extLst>
                <a:ext uri="{FF2B5EF4-FFF2-40B4-BE49-F238E27FC236}">
                  <a16:creationId xmlns:a16="http://schemas.microsoft.com/office/drawing/2014/main" id="{E3498AFA-6909-46A2-B663-546960A2C641}"/>
                </a:ext>
              </a:extLst>
            </p:cNvPr>
            <p:cNvSpPr/>
            <p:nvPr/>
          </p:nvSpPr>
          <p:spPr>
            <a:xfrm>
              <a:off x="3426831" y="1550087"/>
              <a:ext cx="8460368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أوقف العرض وحل التدريب في ورقة خارجية، ثم </a:t>
              </a:r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تابع</a:t>
              </a:r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العرض لتتأكد من صحة حلك</a:t>
              </a:r>
            </a:p>
          </p:txBody>
        </p:sp>
        <p:sp>
          <p:nvSpPr>
            <p:cNvPr id="21" name="Rectangle: Rounded Corners 27">
              <a:extLst>
                <a:ext uri="{FF2B5EF4-FFF2-40B4-BE49-F238E27FC236}">
                  <a16:creationId xmlns:a16="http://schemas.microsoft.com/office/drawing/2014/main" id="{3AFADDEE-8605-4FDE-B04F-0D507771FE1D}"/>
                </a:ext>
              </a:extLst>
            </p:cNvPr>
            <p:cNvSpPr/>
            <p:nvPr/>
          </p:nvSpPr>
          <p:spPr>
            <a:xfrm>
              <a:off x="708934" y="1550087"/>
              <a:ext cx="2651760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معك من الزمن 3 دقائق</a:t>
              </a:r>
              <a:endParaRPr lang="ar-EG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3721168-5B57-41B6-B459-7FEAC29D1673}"/>
              </a:ext>
            </a:extLst>
          </p:cNvPr>
          <p:cNvSpPr/>
          <p:nvPr/>
        </p:nvSpPr>
        <p:spPr>
          <a:xfrm>
            <a:off x="983432" y="6309320"/>
            <a:ext cx="3744416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EG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366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2000" b="1" dirty="0">
                <a:latin typeface="Calibri" pitchFamily="34" charset="0"/>
                <a:ea typeface="Calibri" pitchFamily="34" charset="0"/>
              </a:rPr>
              <a:t>مشتقات العليا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59356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3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180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9416" y="1188041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الكتاب المدرسي صفحة 39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3D0A4C-A38F-4CE6-B35C-3B4DBFC16F58}"/>
              </a:ext>
            </a:extLst>
          </p:cNvPr>
          <p:cNvSpPr/>
          <p:nvPr/>
        </p:nvSpPr>
        <p:spPr>
          <a:xfrm>
            <a:off x="983432" y="6309320"/>
            <a:ext cx="3744416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EG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366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2000" b="1" dirty="0">
                <a:latin typeface="Calibri" pitchFamily="34" charset="0"/>
                <a:ea typeface="Calibri" pitchFamily="34" charset="0"/>
              </a:rPr>
              <a:t>مشتقات العليا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1844824"/>
            <a:ext cx="9259592" cy="42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5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738F8E-8268-44D1-A3A3-1108F4D112A2}"/>
              </a:ext>
            </a:extLst>
          </p:cNvPr>
          <p:cNvSpPr txBox="1"/>
          <p:nvPr/>
        </p:nvSpPr>
        <p:spPr>
          <a:xfrm>
            <a:off x="5672137" y="4171951"/>
            <a:ext cx="5548311" cy="1613639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9767"/>
              </a:avLst>
            </a:prstTxWarp>
            <a:spAutoFit/>
          </a:bodyPr>
          <a:lstStyle/>
          <a:p>
            <a:pPr algn="ctr" rtl="1"/>
            <a:r>
              <a:rPr lang="ar-BH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مع أطيب الأمنيات لكم بالتوفيق والنجاح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0"/>
            <a:ext cx="11849100" cy="1614488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727848" y="2420888"/>
            <a:ext cx="6957323" cy="95726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 rtl="1"/>
            <a:r>
              <a:rPr lang="ar-BH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لمزيد من التمارين يرجى الرجوع للكتاب المدرسي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1268760"/>
            <a:ext cx="3816424" cy="4618799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E3D0A4C-A38F-4CE6-B35C-3B4DBFC16F58}"/>
              </a:ext>
            </a:extLst>
          </p:cNvPr>
          <p:cNvSpPr/>
          <p:nvPr/>
        </p:nvSpPr>
        <p:spPr>
          <a:xfrm>
            <a:off x="983432" y="6309320"/>
            <a:ext cx="3744416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EG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366</a:t>
            </a:r>
            <a:r>
              <a:rPr lang="ar-EG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2000" b="1" dirty="0">
                <a:latin typeface="Calibri" pitchFamily="34" charset="0"/>
                <a:ea typeface="Calibri" pitchFamily="34" charset="0"/>
              </a:rPr>
              <a:t>مشتقات العليا</a:t>
            </a: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01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</p:bld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4">
      <a:majorFont>
        <a:latin typeface="Calibri Light"/>
        <a:ea typeface=""/>
        <a:cs typeface="Sakkal Majalla"/>
      </a:majorFont>
      <a:minorFont>
        <a:latin typeface="Calibri"/>
        <a:ea typeface=""/>
        <a:cs typeface="Sakkal Majall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94D5BCCF-A4BB-438B-9EB8-4BAF75D1550C}" vid="{22447FAD-198A-4693-B75E-5781CE5ED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5868</TotalTime>
  <Words>819</Words>
  <Application>Microsoft Office PowerPoint</Application>
  <PresentationFormat>Widescreen</PresentationFormat>
  <Paragraphs>121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Man7ooos</dc:creator>
  <cp:lastModifiedBy>amlsalman987@outlook.com</cp:lastModifiedBy>
  <cp:revision>598</cp:revision>
  <dcterms:created xsi:type="dcterms:W3CDTF">2012-09-09T16:26:34Z</dcterms:created>
  <dcterms:modified xsi:type="dcterms:W3CDTF">2021-04-07T17:24:52Z</dcterms:modified>
</cp:coreProperties>
</file>