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62" r:id="rId5"/>
    <p:sldId id="414" r:id="rId6"/>
    <p:sldId id="415" r:id="rId7"/>
    <p:sldId id="296" r:id="rId8"/>
    <p:sldId id="275" r:id="rId9"/>
    <p:sldId id="546" r:id="rId10"/>
    <p:sldId id="547" r:id="rId11"/>
    <p:sldId id="366" r:id="rId12"/>
    <p:sldId id="445" r:id="rId13"/>
    <p:sldId id="276" r:id="rId14"/>
    <p:sldId id="298" r:id="rId15"/>
    <p:sldId id="318" r:id="rId16"/>
    <p:sldId id="548" r:id="rId17"/>
    <p:sldId id="317" r:id="rId18"/>
    <p:sldId id="271" r:id="rId19"/>
    <p:sldId id="459" r:id="rId20"/>
    <p:sldId id="257" r:id="rId21"/>
    <p:sldId id="260" r:id="rId22"/>
    <p:sldId id="367" r:id="rId23"/>
    <p:sldId id="368" r:id="rId24"/>
    <p:sldId id="369" r:id="rId25"/>
    <p:sldId id="3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F104AF5-F4D6-4EAC-9E77-A16A5B56F957}">
          <p14:sldIdLst>
            <p14:sldId id="262"/>
            <p14:sldId id="414"/>
            <p14:sldId id="415"/>
            <p14:sldId id="296"/>
            <p14:sldId id="275"/>
            <p14:sldId id="546"/>
            <p14:sldId id="547"/>
            <p14:sldId id="366"/>
            <p14:sldId id="445"/>
            <p14:sldId id="276"/>
            <p14:sldId id="298"/>
            <p14:sldId id="318"/>
            <p14:sldId id="548"/>
            <p14:sldId id="317"/>
            <p14:sldId id="271"/>
            <p14:sldId id="459"/>
            <p14:sldId id="257"/>
            <p14:sldId id="260"/>
            <p14:sldId id="367"/>
            <p14:sldId id="368"/>
            <p14:sldId id="369"/>
            <p14:sldId id="370"/>
          </p14:sldIdLst>
        </p14:section>
        <p14:section name="Untitled Section" id="{B1799313-AF35-4923-A4F5-B9188946EFA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8" d="100"/>
          <a:sy n="78" d="100"/>
        </p:scale>
        <p:origin x="8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presProps" Target="presProps.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notesMaster" Target="notesMasters/notesMaster1.xml" /><Relationship Id="rId30" Type="http://schemas.openxmlformats.org/officeDocument/2006/relationships/theme" Target="theme/theme1.xml"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FB5C9-453B-4811-A64A-72187CE98B5D}" type="datetimeFigureOut">
              <a:rPr lang="en-US" smtClean="0"/>
              <a:t>6/1/2022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B73051-7AB5-4261-B55B-BE85272234B3}" type="slidenum">
              <a:rPr lang="en-US" smtClean="0"/>
              <a:t>‹#›</a:t>
            </a:fld>
            <a:endParaRPr lang="en-US"/>
          </a:p>
        </p:txBody>
      </p:sp>
    </p:spTree>
    <p:extLst>
      <p:ext uri="{BB962C8B-B14F-4D97-AF65-F5344CB8AC3E}">
        <p14:creationId xmlns:p14="http://schemas.microsoft.com/office/powerpoint/2010/main" val="2450029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FD9B33-B3B7-AE46-B5CE-8FCB16714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7493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FD9B33-B3B7-AE46-B5CE-8FCB16714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7493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FD9B33-B3B7-AE46-B5CE-8FCB16714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6117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a:t> </a:t>
            </a:r>
            <a:endParaRPr lang="en-US" dirty="0"/>
          </a:p>
        </p:txBody>
      </p:sp>
      <p:sp>
        <p:nvSpPr>
          <p:cNvPr id="4" name="عنصر نائب لرقم الشريحة 3"/>
          <p:cNvSpPr>
            <a:spLocks noGrp="1"/>
          </p:cNvSpPr>
          <p:nvPr>
            <p:ph type="sldNum" sz="quarter" idx="5"/>
          </p:nvPr>
        </p:nvSpPr>
        <p:spPr/>
        <p:txBody>
          <a:bodyPr/>
          <a:lstStyle/>
          <a:p>
            <a:fld id="{0CC8B543-6C03-4346-95A8-8C62AC9A5107}" type="slidenum">
              <a:rPr lang="en-US" smtClean="0"/>
              <a:pPr/>
              <a:t>7</a:t>
            </a:fld>
            <a:endParaRPr lang="en-US"/>
          </a:p>
        </p:txBody>
      </p:sp>
    </p:spTree>
    <p:extLst>
      <p:ext uri="{BB962C8B-B14F-4D97-AF65-F5344CB8AC3E}">
        <p14:creationId xmlns:p14="http://schemas.microsoft.com/office/powerpoint/2010/main" val="3936304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B4492-82DE-4FE2-97E9-8CDD9CE475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C6922ED-3A79-4C27-A291-717C2B9F2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650364-DC0D-481B-AC80-15366D40D0E7}"/>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5" name="Footer Placeholder 4">
            <a:extLst>
              <a:ext uri="{FF2B5EF4-FFF2-40B4-BE49-F238E27FC236}">
                <a16:creationId xmlns:a16="http://schemas.microsoft.com/office/drawing/2014/main" id="{5262BB8B-DE85-4C66-B304-B6100FB468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9483D4-F40F-404D-9B22-A6D9069225BB}"/>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1956885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F0BB6-728C-48FC-9C7B-CB8EFAAA40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3A9996-4E99-4BD4-8CB6-ED481D7D5F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C1D52F-9DBB-4954-A336-138F9EBE6841}"/>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5" name="Footer Placeholder 4">
            <a:extLst>
              <a:ext uri="{FF2B5EF4-FFF2-40B4-BE49-F238E27FC236}">
                <a16:creationId xmlns:a16="http://schemas.microsoft.com/office/drawing/2014/main" id="{B11A7D6E-1E3A-4B62-A3B2-1EA5706A86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71333C-9349-4D58-B65A-AFF17ED2BD6C}"/>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4048983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E40A-D570-43EC-A2D8-BC31E09C83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42EEAF-D03B-4589-84FD-119586F262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480A24-8368-4C9A-A844-1FDEA7D63148}"/>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5" name="Footer Placeholder 4">
            <a:extLst>
              <a:ext uri="{FF2B5EF4-FFF2-40B4-BE49-F238E27FC236}">
                <a16:creationId xmlns:a16="http://schemas.microsoft.com/office/drawing/2014/main" id="{5028C5C5-E64C-4CCD-957C-CB2FDB0840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905820-68E6-457C-ACC9-42D8FED0AA63}"/>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577131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2DD07-7788-4792-845A-F8DC72EC32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C4798E-A3C3-46B3-BDCF-7EB8FC06F5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E583466-4FAD-4AE8-90E2-8C41EEA8F0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308885-7CE4-46EE-BDBC-CEBBE7F33078}"/>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6" name="Footer Placeholder 5">
            <a:extLst>
              <a:ext uri="{FF2B5EF4-FFF2-40B4-BE49-F238E27FC236}">
                <a16:creationId xmlns:a16="http://schemas.microsoft.com/office/drawing/2014/main" id="{4B8CDA81-7A60-4117-86A8-7362706F25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3949D9-216C-4A6C-88FB-5C16BC8AC08C}"/>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351068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E997-AF6C-4735-96B4-A281AE7B38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EB80E3-2886-41FB-A934-2A8B93112D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D18DA4-0C40-4874-99E7-26B5E3ACFE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98EEE1-0AC7-4BF9-B7A4-13D901C5CE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BF8F7F-16A9-430C-A57E-FAAFA80382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CAA9364-B84E-4780-A4B8-C505AE23FCC7}"/>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8" name="Footer Placeholder 7">
            <a:extLst>
              <a:ext uri="{FF2B5EF4-FFF2-40B4-BE49-F238E27FC236}">
                <a16:creationId xmlns:a16="http://schemas.microsoft.com/office/drawing/2014/main" id="{0BE66C79-00DD-43E4-BFBB-0FCBFDABDC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E89B440-9A5C-4B05-B888-7084A33CA2BE}"/>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4016909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4D1A-085F-42B5-A29C-433B7FBDE0C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80080FD-3B85-430C-9444-027CC8637659}"/>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4" name="Footer Placeholder 3">
            <a:extLst>
              <a:ext uri="{FF2B5EF4-FFF2-40B4-BE49-F238E27FC236}">
                <a16:creationId xmlns:a16="http://schemas.microsoft.com/office/drawing/2014/main" id="{49B749FB-9B05-4CF9-BDC6-579BB9D16D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C61CC6F-16BE-44A2-A6A2-B4E6EC15FC94}"/>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3729648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545EF6-C4FD-4C1D-B55B-418296CCBB04}"/>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3" name="Footer Placeholder 2">
            <a:extLst>
              <a:ext uri="{FF2B5EF4-FFF2-40B4-BE49-F238E27FC236}">
                <a16:creationId xmlns:a16="http://schemas.microsoft.com/office/drawing/2014/main" id="{CA1E4E75-DE3A-4C49-A446-D173006A1BF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E6149D-6C55-4744-AEEE-D0D71307A031}"/>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2993543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C49A-490A-42B2-8CD6-7930966685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A1776E-D296-48B0-91D1-7B6BE875DC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EDC001-C424-4D58-99A1-2E7F57D72A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0C236-6772-4CAC-A48A-476695671286}"/>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6" name="Footer Placeholder 5">
            <a:extLst>
              <a:ext uri="{FF2B5EF4-FFF2-40B4-BE49-F238E27FC236}">
                <a16:creationId xmlns:a16="http://schemas.microsoft.com/office/drawing/2014/main" id="{6E066845-A2D5-4DD0-841F-7A379FD463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9FF3AE-C7E3-4A47-91F8-BBA3CF2E12C9}"/>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1534580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9A6F2-DF38-4E6B-B059-8BA42BA0E0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A986EFC-C5D7-4988-BE53-56E1A30923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00CBC95-094D-4F80-A039-DA16F7497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B66A9D-0568-4024-8C94-7C95EDFBE9DC}"/>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6" name="Footer Placeholder 5">
            <a:extLst>
              <a:ext uri="{FF2B5EF4-FFF2-40B4-BE49-F238E27FC236}">
                <a16:creationId xmlns:a16="http://schemas.microsoft.com/office/drawing/2014/main" id="{8F0F66C6-E062-405C-8407-BF9C2AE2F8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F2854D-490D-4C41-8220-D2143D844067}"/>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3261214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8AB77-7E4F-4D82-8CF3-E4C0369586C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7DD766-A404-42EC-A1B2-99E595D229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C7BF0D-7A16-4B52-94C7-8F42C6A2E412}"/>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5" name="Footer Placeholder 4">
            <a:extLst>
              <a:ext uri="{FF2B5EF4-FFF2-40B4-BE49-F238E27FC236}">
                <a16:creationId xmlns:a16="http://schemas.microsoft.com/office/drawing/2014/main" id="{677939B1-7275-4A36-AF54-13372F824E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73A7DE-6073-4A2D-856C-D478AD0194C9}"/>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1221586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688B77-502A-4C55-9E31-ACA56AA69C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1E61DB-1D12-40F0-A9D3-B20ABFD4C4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11CC94-ED4A-4A73-95A8-1CD587600751}"/>
              </a:ext>
            </a:extLst>
          </p:cNvPr>
          <p:cNvSpPr>
            <a:spLocks noGrp="1"/>
          </p:cNvSpPr>
          <p:nvPr>
            <p:ph type="dt" sz="half" idx="10"/>
          </p:nvPr>
        </p:nvSpPr>
        <p:spPr/>
        <p:txBody>
          <a:bodyPr/>
          <a:lstStyle/>
          <a:p>
            <a:fld id="{900E509F-6847-4C85-A443-CDD5E6CA0911}" type="datetimeFigureOut">
              <a:rPr lang="en-GB" smtClean="0"/>
              <a:t>01/06/2022</a:t>
            </a:fld>
            <a:endParaRPr lang="en-GB"/>
          </a:p>
        </p:txBody>
      </p:sp>
      <p:sp>
        <p:nvSpPr>
          <p:cNvPr id="5" name="Footer Placeholder 4">
            <a:extLst>
              <a:ext uri="{FF2B5EF4-FFF2-40B4-BE49-F238E27FC236}">
                <a16:creationId xmlns:a16="http://schemas.microsoft.com/office/drawing/2014/main" id="{8098B718-1F17-4AE5-9B0C-361EFD6710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4E6FDE-0737-48C5-BE53-F72FCE9172F2}"/>
              </a:ext>
            </a:extLst>
          </p:cNvPr>
          <p:cNvSpPr>
            <a:spLocks noGrp="1"/>
          </p:cNvSpPr>
          <p:nvPr>
            <p:ph type="sldNum" sz="quarter" idx="12"/>
          </p:nvPr>
        </p:nvSpPr>
        <p:spPr/>
        <p:txBody>
          <a:bodyPr/>
          <a:lstStyle/>
          <a:p>
            <a:fld id="{0539EEDE-B58B-404C-8591-793D02C95BEC}" type="slidenum">
              <a:rPr lang="en-GB" smtClean="0"/>
              <a:t>‹#›</a:t>
            </a:fld>
            <a:endParaRPr lang="en-GB"/>
          </a:p>
        </p:txBody>
      </p:sp>
    </p:spTree>
    <p:extLst>
      <p:ext uri="{BB962C8B-B14F-4D97-AF65-F5344CB8AC3E}">
        <p14:creationId xmlns:p14="http://schemas.microsoft.com/office/powerpoint/2010/main" val="3940064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117603-582D-4E7A-9C24-18F6E9DAF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9D00D9-D5D9-4213-BC97-95CD62887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AC80AA-F69D-4632-915B-A83B3741D6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0E509F-6847-4C85-A443-CDD5E6CA0911}" type="datetimeFigureOut">
              <a:rPr lang="en-GB" smtClean="0"/>
              <a:t>01/06/2022</a:t>
            </a:fld>
            <a:endParaRPr lang="en-GB"/>
          </a:p>
        </p:txBody>
      </p:sp>
      <p:sp>
        <p:nvSpPr>
          <p:cNvPr id="5" name="Footer Placeholder 4">
            <a:extLst>
              <a:ext uri="{FF2B5EF4-FFF2-40B4-BE49-F238E27FC236}">
                <a16:creationId xmlns:a16="http://schemas.microsoft.com/office/drawing/2014/main" id="{7D8EB198-3CAA-4E92-AF73-C6570C2703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2870B1F-8141-4235-818C-4B06ACDF71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39EEDE-B58B-404C-8591-793D02C95BEC}" type="slidenum">
              <a:rPr lang="en-GB" smtClean="0"/>
              <a:t>‹#›</a:t>
            </a:fld>
            <a:endParaRPr lang="en-GB"/>
          </a:p>
        </p:txBody>
      </p:sp>
    </p:spTree>
    <p:extLst>
      <p:ext uri="{BB962C8B-B14F-4D97-AF65-F5344CB8AC3E}">
        <p14:creationId xmlns:p14="http://schemas.microsoft.com/office/powerpoint/2010/main" val="548338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 /><Relationship Id="rId13" Type="http://schemas.openxmlformats.org/officeDocument/2006/relationships/hyperlink" Target="https://www.mtctutorials.com/download/download-studio-desk-free-png-transparent-image/" TargetMode="External" /><Relationship Id="rId18" Type="http://schemas.openxmlformats.org/officeDocument/2006/relationships/hyperlink" Target="http://www.3rdgradethoughts.com/2012/06/north-is-up-chevron-directional-signs.html" TargetMode="External" /><Relationship Id="rId26" Type="http://schemas.openxmlformats.org/officeDocument/2006/relationships/hyperlink" Target="https://pixabay.com/illustrations/postit-memo-post-it-notes-memory-1975188/" TargetMode="External" /><Relationship Id="rId3" Type="http://schemas.openxmlformats.org/officeDocument/2006/relationships/image" Target="../media/image2.jpg" /><Relationship Id="rId21" Type="http://schemas.openxmlformats.org/officeDocument/2006/relationships/image" Target="../media/image10.png" /><Relationship Id="rId34" Type="http://schemas.openxmlformats.org/officeDocument/2006/relationships/image" Target="../media/image16.png" /><Relationship Id="rId7" Type="http://schemas.openxmlformats.org/officeDocument/2006/relationships/image" Target="../media/image4.png" /><Relationship Id="rId12" Type="http://schemas.openxmlformats.org/officeDocument/2006/relationships/image" Target="../media/image6.png" /><Relationship Id="rId17" Type="http://schemas.openxmlformats.org/officeDocument/2006/relationships/image" Target="../media/image8.png" /><Relationship Id="rId25" Type="http://schemas.openxmlformats.org/officeDocument/2006/relationships/image" Target="../media/image12.png" /><Relationship Id="rId33" Type="http://schemas.openxmlformats.org/officeDocument/2006/relationships/slide" Target="slide2.xml" /><Relationship Id="rId38" Type="http://schemas.openxmlformats.org/officeDocument/2006/relationships/image" Target="../media/image1.emf" /><Relationship Id="rId2" Type="http://schemas.openxmlformats.org/officeDocument/2006/relationships/slideLayout" Target="../slideLayouts/slideLayout1.xml" /><Relationship Id="rId16" Type="http://schemas.openxmlformats.org/officeDocument/2006/relationships/hyperlink" Target="https://creativecommons.org/licenses/by-nc-sa/3.0/" TargetMode="External" /><Relationship Id="rId20" Type="http://schemas.openxmlformats.org/officeDocument/2006/relationships/hyperlink" Target="http://misteraibo.deviantart.com/art/pillow-326349325" TargetMode="External" /><Relationship Id="rId29" Type="http://schemas.openxmlformats.org/officeDocument/2006/relationships/image" Target="../media/image14.jpg" /><Relationship Id="rId1" Type="http://schemas.openxmlformats.org/officeDocument/2006/relationships/vmlDrawing" Target="../drawings/vmlDrawing1.vml" /><Relationship Id="rId6" Type="http://schemas.openxmlformats.org/officeDocument/2006/relationships/hyperlink" Target="https://pixabay.com/en/pin-board-cork-wood-memo-frame-2631965/" TargetMode="External" /><Relationship Id="rId11" Type="http://schemas.openxmlformats.org/officeDocument/2006/relationships/hyperlink" Target="https://pixabay.com/en/chalkboard-blackboard-learning-152414/" TargetMode="External" /><Relationship Id="rId24" Type="http://schemas.openxmlformats.org/officeDocument/2006/relationships/hyperlink" Target="http://www.pngall.com/sticky-note-png" TargetMode="External" /><Relationship Id="rId32" Type="http://schemas.openxmlformats.org/officeDocument/2006/relationships/image" Target="../media/image15.jpg" /><Relationship Id="rId37" Type="http://schemas.openxmlformats.org/officeDocument/2006/relationships/package" Target="../embeddings/Microsoft_PowerPoint_Presentation.pptx" /><Relationship Id="rId5" Type="http://schemas.openxmlformats.org/officeDocument/2006/relationships/image" Target="../media/image3.png" /><Relationship Id="rId15" Type="http://schemas.openxmlformats.org/officeDocument/2006/relationships/hyperlink" Target="http://www.pngall.com/clock-png" TargetMode="External" /><Relationship Id="rId23" Type="http://schemas.openxmlformats.org/officeDocument/2006/relationships/image" Target="../media/image11.png" /><Relationship Id="rId28" Type="http://schemas.openxmlformats.org/officeDocument/2006/relationships/hyperlink" Target="http://pngimg.com/download/39237" TargetMode="External" /><Relationship Id="rId36" Type="http://schemas.openxmlformats.org/officeDocument/2006/relationships/image" Target="../media/image17.png" /><Relationship Id="rId10" Type="http://schemas.openxmlformats.org/officeDocument/2006/relationships/image" Target="../media/image5.png" /><Relationship Id="rId19" Type="http://schemas.openxmlformats.org/officeDocument/2006/relationships/image" Target="../media/image9.png" /><Relationship Id="rId31" Type="http://schemas.openxmlformats.org/officeDocument/2006/relationships/slide" Target="slide17.xml" /><Relationship Id="rId4" Type="http://schemas.openxmlformats.org/officeDocument/2006/relationships/hyperlink" Target="https://www.publicdomainpictures.net/en/view-image.php?image=111350&amp;picture=room-interior-empty" TargetMode="External" /><Relationship Id="rId9" Type="http://schemas.openxmlformats.org/officeDocument/2006/relationships/hyperlink" Target="http://drydenart.weebly.com/fugleblog/category/green%20screen" TargetMode="External" /><Relationship Id="rId14" Type="http://schemas.openxmlformats.org/officeDocument/2006/relationships/image" Target="../media/image7.png" /><Relationship Id="rId22" Type="http://schemas.openxmlformats.org/officeDocument/2006/relationships/hyperlink" Target="https://pixabay.com/en/post-it-memos-notes-info-1975179/" TargetMode="External" /><Relationship Id="rId27" Type="http://schemas.openxmlformats.org/officeDocument/2006/relationships/image" Target="../media/image13.png" /><Relationship Id="rId30" Type="http://schemas.openxmlformats.org/officeDocument/2006/relationships/hyperlink" Target="https://www.publicdomainpictures.net/view-image.php?image=77578" TargetMode="External" /><Relationship Id="rId35" Type="http://schemas.openxmlformats.org/officeDocument/2006/relationships/hyperlink" Target="https://pixabay.com/en/reading-manual-docs-help-book-man-99244/" TargetMode="Externa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8" Type="http://schemas.openxmlformats.org/officeDocument/2006/relationships/image" Target="../media/image19.png" /><Relationship Id="rId3" Type="http://schemas.openxmlformats.org/officeDocument/2006/relationships/hyperlink" Target="https://www.publicdomainpictures.net/en/view-image.php?image=111350&amp;picture=room-interior-empty" TargetMode="External" /><Relationship Id="rId7" Type="http://schemas.openxmlformats.org/officeDocument/2006/relationships/hyperlink" Target="http://www.pngall.com/sticky-note-png" TargetMode="External" /><Relationship Id="rId2" Type="http://schemas.openxmlformats.org/officeDocument/2006/relationships/image" Target="../media/image2.jpg" /><Relationship Id="rId1" Type="http://schemas.openxmlformats.org/officeDocument/2006/relationships/slideLayout" Target="../slideLayouts/slideLayout1.xml" /><Relationship Id="rId6" Type="http://schemas.openxmlformats.org/officeDocument/2006/relationships/image" Target="../media/image11.png" /><Relationship Id="rId5" Type="http://schemas.openxmlformats.org/officeDocument/2006/relationships/hyperlink" Target="https://pixabay.com/en/chalkboard-blackboard-learning-152414/" TargetMode="External" /><Relationship Id="rId4" Type="http://schemas.openxmlformats.org/officeDocument/2006/relationships/image" Target="../media/image5.png" /><Relationship Id="rId9" Type="http://schemas.openxmlformats.org/officeDocument/2006/relationships/image" Target="../media/image20.jpeg" /></Relationships>
</file>

<file path=ppt/slides/_rels/slide18.xml.rels><?xml version="1.0" encoding="UTF-8" standalone="yes"?>
<Relationships xmlns="http://schemas.openxmlformats.org/package/2006/relationships"><Relationship Id="rId8" Type="http://schemas.openxmlformats.org/officeDocument/2006/relationships/image" Target="../media/image19.png" /><Relationship Id="rId3" Type="http://schemas.openxmlformats.org/officeDocument/2006/relationships/hyperlink" Target="https://www.publicdomainpictures.net/en/view-image.php?image=111350&amp;picture=room-interior-empty" TargetMode="External" /><Relationship Id="rId7" Type="http://schemas.openxmlformats.org/officeDocument/2006/relationships/hyperlink" Target="http://www.pngall.com/sticky-note-png" TargetMode="External" /><Relationship Id="rId2" Type="http://schemas.openxmlformats.org/officeDocument/2006/relationships/image" Target="../media/image2.jpg" /><Relationship Id="rId1" Type="http://schemas.openxmlformats.org/officeDocument/2006/relationships/slideLayout" Target="../slideLayouts/slideLayout1.xml" /><Relationship Id="rId6" Type="http://schemas.openxmlformats.org/officeDocument/2006/relationships/image" Target="../media/image11.png" /><Relationship Id="rId5" Type="http://schemas.openxmlformats.org/officeDocument/2006/relationships/hyperlink" Target="https://pixabay.com/en/chalkboard-blackboard-learning-152414/" TargetMode="External" /><Relationship Id="rId4" Type="http://schemas.openxmlformats.org/officeDocument/2006/relationships/image" Target="../media/image5.png" /></Relationships>
</file>

<file path=ppt/slides/_rels/slide19.xml.rels><?xml version="1.0" encoding="UTF-8" standalone="yes"?>
<Relationships xmlns="http://schemas.openxmlformats.org/package/2006/relationships"><Relationship Id="rId3" Type="http://schemas.openxmlformats.org/officeDocument/2006/relationships/hyperlink" Target="https://www.publicdomainpictures.net/en/view-image.php?image=111350&amp;picture=room-interior-empty" TargetMode="External" /><Relationship Id="rId2" Type="http://schemas.openxmlformats.org/officeDocument/2006/relationships/image" Target="../media/image2.jpg" /><Relationship Id="rId1" Type="http://schemas.openxmlformats.org/officeDocument/2006/relationships/slideLayout" Target="../slideLayouts/slideLayout1.xml" /><Relationship Id="rId6" Type="http://schemas.openxmlformats.org/officeDocument/2006/relationships/image" Target="../media/image19.png" /><Relationship Id="rId5" Type="http://schemas.openxmlformats.org/officeDocument/2006/relationships/hyperlink" Target="https://pixabay.com/en/chalkboard-blackboard-learning-152414/" TargetMode="External" /><Relationship Id="rId4" Type="http://schemas.openxmlformats.org/officeDocument/2006/relationships/image" Target="../media/image5.png" /></Relationships>
</file>

<file path=ppt/slides/_rels/slide20.xml.rels><?xml version="1.0" encoding="UTF-8" standalone="yes"?>
<Relationships xmlns="http://schemas.openxmlformats.org/package/2006/relationships"><Relationship Id="rId3" Type="http://schemas.openxmlformats.org/officeDocument/2006/relationships/hyperlink" Target="https://www.publicdomainpictures.net/en/view-image.php?image=111350&amp;picture=room-interior-empty" TargetMode="External" /><Relationship Id="rId2" Type="http://schemas.openxmlformats.org/officeDocument/2006/relationships/image" Target="../media/image2.jpg" /><Relationship Id="rId1" Type="http://schemas.openxmlformats.org/officeDocument/2006/relationships/slideLayout" Target="../slideLayouts/slideLayout1.xml" /><Relationship Id="rId6" Type="http://schemas.openxmlformats.org/officeDocument/2006/relationships/image" Target="../media/image19.png" /><Relationship Id="rId5" Type="http://schemas.openxmlformats.org/officeDocument/2006/relationships/hyperlink" Target="https://pixabay.com/en/chalkboard-blackboard-learning-152414/" TargetMode="External" /><Relationship Id="rId4" Type="http://schemas.openxmlformats.org/officeDocument/2006/relationships/image" Target="../media/image5.png" /></Relationships>
</file>

<file path=ppt/slides/_rels/slide21.xml.rels><?xml version="1.0" encoding="UTF-8" standalone="yes"?>
<Relationships xmlns="http://schemas.openxmlformats.org/package/2006/relationships"><Relationship Id="rId3" Type="http://schemas.openxmlformats.org/officeDocument/2006/relationships/hyperlink" Target="https://www.publicdomainpictures.net/en/view-image.php?image=111350&amp;picture=room-interior-empty" TargetMode="External" /><Relationship Id="rId2" Type="http://schemas.openxmlformats.org/officeDocument/2006/relationships/image" Target="../media/image2.jpg" /><Relationship Id="rId1" Type="http://schemas.openxmlformats.org/officeDocument/2006/relationships/slideLayout" Target="../slideLayouts/slideLayout1.xml" /><Relationship Id="rId6" Type="http://schemas.openxmlformats.org/officeDocument/2006/relationships/image" Target="../media/image19.png" /><Relationship Id="rId5" Type="http://schemas.openxmlformats.org/officeDocument/2006/relationships/hyperlink" Target="https://pixabay.com/en/chalkboard-blackboard-learning-152414/" TargetMode="External" /><Relationship Id="rId4" Type="http://schemas.openxmlformats.org/officeDocument/2006/relationships/image" Target="../media/image5.png" /></Relationships>
</file>

<file path=ppt/slides/_rels/slide22.xml.rels><?xml version="1.0" encoding="UTF-8" standalone="yes"?>
<Relationships xmlns="http://schemas.openxmlformats.org/package/2006/relationships"><Relationship Id="rId3" Type="http://schemas.openxmlformats.org/officeDocument/2006/relationships/hyperlink" Target="https://www.publicdomainpictures.net/en/view-image.php?image=111350&amp;picture=room-interior-empty" TargetMode="External" /><Relationship Id="rId2" Type="http://schemas.openxmlformats.org/officeDocument/2006/relationships/image" Target="../media/image2.jpg" /><Relationship Id="rId1" Type="http://schemas.openxmlformats.org/officeDocument/2006/relationships/slideLayout" Target="../slideLayouts/slideLayout1.xml" /><Relationship Id="rId6" Type="http://schemas.openxmlformats.org/officeDocument/2006/relationships/image" Target="../media/image19.png" /><Relationship Id="rId5" Type="http://schemas.openxmlformats.org/officeDocument/2006/relationships/hyperlink" Target="https://pixabay.com/en/chalkboard-blackboard-learning-152414/" TargetMode="External" /><Relationship Id="rId4"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13000" b="-13000"/>
          </a:stretch>
        </a:blipFill>
        <a:effectLst/>
      </p:bgPr>
    </p:bg>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D2996DE7-9A68-4F3A-8914-AECC5115C35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30348" y="1524188"/>
            <a:ext cx="2759189" cy="1948677"/>
          </a:xfrm>
          <a:prstGeom prst="rect">
            <a:avLst/>
          </a:prstGeom>
        </p:spPr>
      </p:pic>
      <p:pic>
        <p:nvPicPr>
          <p:cNvPr id="21" name="Picture 20" descr="A picture containing rug&#10;&#10;Description automatically generated">
            <a:extLst>
              <a:ext uri="{FF2B5EF4-FFF2-40B4-BE49-F238E27FC236}">
                <a16:creationId xmlns:a16="http://schemas.microsoft.com/office/drawing/2014/main" id="{6CE5E58B-F8B5-4253-80B7-90765B0E7B0A}"/>
              </a:ext>
            </a:extLst>
          </p:cNvPr>
          <p:cNvPicPr>
            <a:picLocks noChangeAspect="1"/>
          </p:cNvPicPr>
          <p:nvPr/>
        </p:nvPicPr>
        <p:blipFill>
          <a:blip r:embed="rId7">
            <a:extLst>
              <a:ext uri="{BEBA8EAE-BF5A-486C-A8C5-ECC9F3942E4B}">
                <a14:imgProps xmlns:a14="http://schemas.microsoft.com/office/drawing/2010/main">
                  <a14:imgLayer r:embed="rId8">
                    <a14:imgEffect>
                      <a14:saturation sat="9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543511" y="5453848"/>
            <a:ext cx="6740176" cy="1485771"/>
          </a:xfrm>
          <a:prstGeom prst="rect">
            <a:avLst/>
          </a:prstGeom>
          <a:noFill/>
        </p:spPr>
      </p:pic>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4508953" y="2174056"/>
            <a:ext cx="2334439" cy="1600064"/>
          </a:xfrm>
          <a:prstGeom prst="rect">
            <a:avLst/>
          </a:prstGeom>
        </p:spPr>
      </p:pic>
      <p:pic>
        <p:nvPicPr>
          <p:cNvPr id="11" name="Picture 10">
            <a:extLst>
              <a:ext uri="{FF2B5EF4-FFF2-40B4-BE49-F238E27FC236}">
                <a16:creationId xmlns:a16="http://schemas.microsoft.com/office/drawing/2014/main" id="{96749A79-2FF1-43F2-8773-D0EF900B2AB7}"/>
              </a:ext>
            </a:extLst>
          </p:cNvPr>
          <p:cNvPicPr>
            <a:picLocks noChangeAspect="1"/>
          </p:cNvPicPr>
          <p:nvPr/>
        </p:nvPicPr>
        <p:blipFill rotWithShape="1">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rcRect l="19873" t="38940" r="13740"/>
          <a:stretch/>
        </p:blipFill>
        <p:spPr>
          <a:xfrm>
            <a:off x="110703" y="3429000"/>
            <a:ext cx="6082748" cy="3146980"/>
          </a:xfrm>
          <a:prstGeom prst="rect">
            <a:avLst/>
          </a:prstGeom>
        </p:spPr>
      </p:pic>
      <p:pic>
        <p:nvPicPr>
          <p:cNvPr id="14" name="Picture 13" descr="A close up of a clock&#10;&#10;Description automatically generated">
            <a:extLst>
              <a:ext uri="{FF2B5EF4-FFF2-40B4-BE49-F238E27FC236}">
                <a16:creationId xmlns:a16="http://schemas.microsoft.com/office/drawing/2014/main" id="{054B006E-A050-44F7-A97A-E4E7A8F8C6C0}"/>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629463" y="78520"/>
            <a:ext cx="1018423" cy="1018423"/>
          </a:xfrm>
          <a:prstGeom prst="rect">
            <a:avLst/>
          </a:prstGeom>
        </p:spPr>
      </p:pic>
      <p:sp>
        <p:nvSpPr>
          <p:cNvPr id="22" name="TextBox 21">
            <a:extLst>
              <a:ext uri="{FF2B5EF4-FFF2-40B4-BE49-F238E27FC236}">
                <a16:creationId xmlns:a16="http://schemas.microsoft.com/office/drawing/2014/main" id="{58C17DFB-70E6-4185-BEF6-F15ADE8C1DDF}"/>
              </a:ext>
            </a:extLst>
          </p:cNvPr>
          <p:cNvSpPr txBox="1"/>
          <p:nvPr/>
        </p:nvSpPr>
        <p:spPr>
          <a:xfrm>
            <a:off x="3709182" y="7072077"/>
            <a:ext cx="5773262" cy="230832"/>
          </a:xfrm>
          <a:prstGeom prst="rect">
            <a:avLst/>
          </a:prstGeom>
          <a:noFill/>
        </p:spPr>
        <p:txBody>
          <a:bodyPr wrap="square" rtlCol="0">
            <a:spAutoFit/>
          </a:bodyPr>
          <a:lstStyle/>
          <a:p>
            <a:r>
              <a:rPr lang="en-GB" sz="900">
                <a:hlinkClick r:id="rId9" tooltip="http://drydenart.weebly.com/fugleblog/category/green%20screen"/>
              </a:rPr>
              <a:t>This Photo</a:t>
            </a:r>
            <a:r>
              <a:rPr lang="en-GB" sz="900"/>
              <a:t> by Unknown Author is licensed under </a:t>
            </a:r>
            <a:r>
              <a:rPr lang="en-GB" sz="900">
                <a:hlinkClick r:id="rId16" tooltip="https://creativecommons.org/licenses/by-nc-sa/3.0/"/>
              </a:rPr>
              <a:t>CC BY-SA-NC</a:t>
            </a:r>
            <a:endParaRPr lang="en-GB" sz="900"/>
          </a:p>
        </p:txBody>
      </p:sp>
      <p:pic>
        <p:nvPicPr>
          <p:cNvPr id="24" name="Picture 23" descr="A picture containing object, clock&#10;&#10;Description automatically generated">
            <a:extLst>
              <a:ext uri="{FF2B5EF4-FFF2-40B4-BE49-F238E27FC236}">
                <a16:creationId xmlns:a16="http://schemas.microsoft.com/office/drawing/2014/main" id="{7FB20BC6-9396-4C69-AC90-6B172EE90035}"/>
              </a:ext>
            </a:extLst>
          </p:cNvPr>
          <p:cNvPicPr>
            <a:picLocks noChangeAspect="1"/>
          </p:cNvPicPr>
          <p:nvPr/>
        </p:nvPicPr>
        <p:blipFill>
          <a:blip r:embed="rId17">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3651762" y="-104115"/>
            <a:ext cx="4660995" cy="1746776"/>
          </a:xfrm>
          <a:prstGeom prst="rect">
            <a:avLst/>
          </a:prstGeom>
        </p:spPr>
      </p:pic>
      <p:pic>
        <p:nvPicPr>
          <p:cNvPr id="27" name="Picture 26" descr="A picture containing icon&#10;&#10;Description automatically generated">
            <a:extLst>
              <a:ext uri="{FF2B5EF4-FFF2-40B4-BE49-F238E27FC236}">
                <a16:creationId xmlns:a16="http://schemas.microsoft.com/office/drawing/2014/main" id="{3F65F7A8-E6EE-4E25-9E48-6971BD3EDABC}"/>
              </a:ext>
            </a:extLst>
          </p:cNvPr>
          <p:cNvPicPr>
            <a:picLocks noChangeAspect="1"/>
          </p:cNvPicPr>
          <p:nvPr/>
        </p:nvPicPr>
        <p:blipFill rotWithShape="1">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rcRect l="11191" t="9333" r="13746" b="22669"/>
          <a:stretch/>
        </p:blipFill>
        <p:spPr>
          <a:xfrm>
            <a:off x="8818050" y="4961851"/>
            <a:ext cx="3644348" cy="1884207"/>
          </a:xfrm>
          <a:prstGeom prst="rect">
            <a:avLst/>
          </a:prstGeom>
        </p:spPr>
      </p:pic>
      <p:pic>
        <p:nvPicPr>
          <p:cNvPr id="34" name="Picture 33" descr="A close up of a logo&#10;&#10;Description automatically generated">
            <a:extLst>
              <a:ext uri="{FF2B5EF4-FFF2-40B4-BE49-F238E27FC236}">
                <a16:creationId xmlns:a16="http://schemas.microsoft.com/office/drawing/2014/main" id="{13E273B8-8F82-44A5-9FD0-810CD5762337}"/>
              </a:ext>
            </a:extLst>
          </p:cNvPr>
          <p:cNvPicPr>
            <a:picLocks noChangeAspect="1"/>
          </p:cNvPicPr>
          <p:nvPr/>
        </p:nvPicPr>
        <p:blipFill>
          <a:blip r:embed="rId21">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a:off x="1312625" y="1796252"/>
            <a:ext cx="1800269" cy="1375519"/>
          </a:xfrm>
          <a:prstGeom prst="rect">
            <a:avLst/>
          </a:prstGeom>
        </p:spPr>
      </p:pic>
      <p:pic>
        <p:nvPicPr>
          <p:cNvPr id="36" name="Picture 35" descr="A picture containing monitor, table&#10;&#10;Description automatically generated">
            <a:extLst>
              <a:ext uri="{FF2B5EF4-FFF2-40B4-BE49-F238E27FC236}">
                <a16:creationId xmlns:a16="http://schemas.microsoft.com/office/drawing/2014/main" id="{5E34E7A9-5C52-4F78-898A-7E0F4CFE0B59}"/>
              </a:ext>
            </a:extLst>
          </p:cNvPr>
          <p:cNvPicPr>
            <a:picLocks noChangeAspect="1"/>
          </p:cNvPicPr>
          <p:nvPr/>
        </p:nvPicPr>
        <p:blipFill>
          <a:blip r:embed="rId23">
            <a:extLst>
              <a:ext uri="{28A0092B-C50C-407E-A947-70E740481C1C}">
                <a14:useLocalDpi xmlns:a14="http://schemas.microsoft.com/office/drawing/2010/main" val="0"/>
              </a:ext>
              <a:ext uri="{837473B0-CC2E-450A-ABE3-18F120FF3D39}">
                <a1611:picAttrSrcUrl xmlns:a1611="http://schemas.microsoft.com/office/drawing/2016/11/main" r:id="rId24"/>
              </a:ext>
            </a:extLst>
          </a:blip>
          <a:stretch>
            <a:fillRect/>
          </a:stretch>
        </p:blipFill>
        <p:spPr>
          <a:xfrm>
            <a:off x="6752450" y="1316124"/>
            <a:ext cx="1034976" cy="961377"/>
          </a:xfrm>
          <a:prstGeom prst="rect">
            <a:avLst/>
          </a:prstGeom>
        </p:spPr>
      </p:pic>
      <p:pic>
        <p:nvPicPr>
          <p:cNvPr id="39" name="Picture 38" descr="A close up of a box&#10;&#10;Description automatically generated">
            <a:extLst>
              <a:ext uri="{FF2B5EF4-FFF2-40B4-BE49-F238E27FC236}">
                <a16:creationId xmlns:a16="http://schemas.microsoft.com/office/drawing/2014/main" id="{1917BB82-B9EF-46B9-AE1B-31092AF918A4}"/>
              </a:ext>
            </a:extLst>
          </p:cNvPr>
          <p:cNvPicPr>
            <a:picLocks noChangeAspect="1"/>
          </p:cNvPicPr>
          <p:nvPr/>
        </p:nvPicPr>
        <p:blipFill>
          <a:blip r:embed="rId25">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4771806" y="1524188"/>
            <a:ext cx="2166087" cy="764899"/>
          </a:xfrm>
          <a:prstGeom prst="rect">
            <a:avLst/>
          </a:prstGeom>
        </p:spPr>
      </p:pic>
      <p:pic>
        <p:nvPicPr>
          <p:cNvPr id="3" name="Picture 2" descr="A flat screen television&#10;&#10;Description automatically generated">
            <a:extLst>
              <a:ext uri="{FF2B5EF4-FFF2-40B4-BE49-F238E27FC236}">
                <a16:creationId xmlns:a16="http://schemas.microsoft.com/office/drawing/2014/main" id="{96FFB799-65D0-4322-AE53-A806A282A19A}"/>
              </a:ext>
            </a:extLst>
          </p:cNvPr>
          <p:cNvPicPr>
            <a:picLocks noChangeAspect="1"/>
          </p:cNvPicPr>
          <p:nvPr/>
        </p:nvPicPr>
        <p:blipFill rotWithShape="1">
          <a:blip r:embed="rId27">
            <a:extLst>
              <a:ext uri="{28A0092B-C50C-407E-A947-70E740481C1C}">
                <a14:useLocalDpi xmlns:a14="http://schemas.microsoft.com/office/drawing/2010/main" val="0"/>
              </a:ext>
              <a:ext uri="{837473B0-CC2E-450A-ABE3-18F120FF3D39}">
                <a1611:picAttrSrcUrl xmlns:a1611="http://schemas.microsoft.com/office/drawing/2016/11/main" r:id="rId28"/>
              </a:ext>
            </a:extLst>
          </a:blip>
          <a:srcRect l="17717" t="3932" r="17065" b="3387"/>
          <a:stretch/>
        </p:blipFill>
        <p:spPr>
          <a:xfrm>
            <a:off x="8420162" y="2034752"/>
            <a:ext cx="3681134" cy="2043012"/>
          </a:xfrm>
          <a:prstGeom prst="rect">
            <a:avLst/>
          </a:prstGeom>
        </p:spPr>
      </p:pic>
      <p:pic>
        <p:nvPicPr>
          <p:cNvPr id="15" name="Picture 14" descr="A picture containing implement, stationary, indoor, colorful&#10;&#10;Description automatically generated">
            <a:extLst>
              <a:ext uri="{FF2B5EF4-FFF2-40B4-BE49-F238E27FC236}">
                <a16:creationId xmlns:a16="http://schemas.microsoft.com/office/drawing/2014/main" id="{6C837BD9-2E80-4F6E-9941-6BA23BA68942}"/>
              </a:ext>
            </a:extLst>
          </p:cNvPr>
          <p:cNvPicPr>
            <a:picLocks noChangeAspect="1"/>
          </p:cNvPicPr>
          <p:nvPr/>
        </p:nvPicPr>
        <p:blipFill>
          <a:blip r:embed="rId29">
            <a:extLst>
              <a:ext uri="{28A0092B-C50C-407E-A947-70E740481C1C}">
                <a14:useLocalDpi xmlns:a14="http://schemas.microsoft.com/office/drawing/2010/main" val="0"/>
              </a:ext>
              <a:ext uri="{837473B0-CC2E-450A-ABE3-18F120FF3D39}">
                <a1611:picAttrSrcUrl xmlns:a1611="http://schemas.microsoft.com/office/drawing/2016/11/main" r:id="rId30"/>
              </a:ext>
            </a:extLst>
          </a:blip>
          <a:stretch>
            <a:fillRect/>
          </a:stretch>
        </p:blipFill>
        <p:spPr>
          <a:xfrm>
            <a:off x="1738452" y="364028"/>
            <a:ext cx="804321" cy="1127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A picture containing driving&#10;&#10;Description automatically generated">
            <a:hlinkClick r:id="rId31" action="ppaction://hlinksldjump"/>
            <a:extLst>
              <a:ext uri="{FF2B5EF4-FFF2-40B4-BE49-F238E27FC236}">
                <a16:creationId xmlns:a16="http://schemas.microsoft.com/office/drawing/2014/main" id="{3194E96F-F8BE-4735-8685-ACBF30D23E34}"/>
              </a:ext>
            </a:extLst>
          </p:cNvPr>
          <p:cNvPicPr>
            <a:picLocks noChangeAspect="1"/>
          </p:cNvPicPr>
          <p:nvPr/>
        </p:nvPicPr>
        <p:blipFill>
          <a:blip r:embed="rId32">
            <a:extLst>
              <a:ext uri="{28A0092B-C50C-407E-A947-70E740481C1C}">
                <a14:useLocalDpi xmlns:a14="http://schemas.microsoft.com/office/drawing/2010/main" val="0"/>
              </a:ext>
              <a:ext uri="{837473B0-CC2E-450A-ABE3-18F120FF3D39}">
                <a1611:picAttrSrcUrl xmlns:a1611="http://schemas.microsoft.com/office/drawing/2016/11/main" r:id="rId30"/>
              </a:ext>
            </a:extLst>
          </a:blip>
          <a:stretch>
            <a:fillRect/>
          </a:stretch>
        </p:blipFill>
        <p:spPr>
          <a:xfrm>
            <a:off x="4888648" y="2387628"/>
            <a:ext cx="2024951" cy="1122927"/>
          </a:xfrm>
          <a:prstGeom prst="rect">
            <a:avLst/>
          </a:prstGeom>
          <a:ln>
            <a:noFill/>
          </a:ln>
          <a:effectLst>
            <a:outerShdw blurRad="292100" dist="139700" dir="2700000" algn="tl" rotWithShape="0">
              <a:srgbClr val="333333">
                <a:alpha val="65000"/>
              </a:srgbClr>
            </a:outerShdw>
          </a:effectLst>
        </p:spPr>
      </p:pic>
      <p:pic>
        <p:nvPicPr>
          <p:cNvPr id="4" name="Picture 3" descr="A book shelf filled with books&#10;&#10;Description automatically generated">
            <a:hlinkClick r:id="rId33" action="ppaction://hlinksldjump"/>
            <a:extLst>
              <a:ext uri="{FF2B5EF4-FFF2-40B4-BE49-F238E27FC236}">
                <a16:creationId xmlns:a16="http://schemas.microsoft.com/office/drawing/2014/main" id="{4BFF2389-9647-4162-9948-1BB2F8AEC1B9}"/>
              </a:ext>
            </a:extLst>
          </p:cNvPr>
          <p:cNvPicPr>
            <a:picLocks noChangeAspect="1"/>
          </p:cNvPicPr>
          <p:nvPr/>
        </p:nvPicPr>
        <p:blipFill>
          <a:blip r:embed="rId34">
            <a:extLst>
              <a:ext uri="{28A0092B-C50C-407E-A947-70E740481C1C}">
                <a14:useLocalDpi xmlns:a14="http://schemas.microsoft.com/office/drawing/2010/main" val="0"/>
              </a:ext>
              <a:ext uri="{837473B0-CC2E-450A-ABE3-18F120FF3D39}">
                <a1611:picAttrSrcUrl xmlns:a1611="http://schemas.microsoft.com/office/drawing/2016/11/main" r:id="rId35"/>
              </a:ext>
            </a:extLst>
          </a:blip>
          <a:stretch>
            <a:fillRect/>
          </a:stretch>
        </p:blipFill>
        <p:spPr>
          <a:xfrm>
            <a:off x="9114366" y="360636"/>
            <a:ext cx="1733589" cy="1424868"/>
          </a:xfrm>
          <a:prstGeom prst="rect">
            <a:avLst/>
          </a:prstGeom>
        </p:spPr>
      </p:pic>
      <p:pic>
        <p:nvPicPr>
          <p:cNvPr id="41" name="Picture 40" descr="A picture containing logo&#10;&#10;Description automatically generated">
            <a:extLst>
              <a:ext uri="{FF2B5EF4-FFF2-40B4-BE49-F238E27FC236}">
                <a16:creationId xmlns:a16="http://schemas.microsoft.com/office/drawing/2014/main" id="{3304687C-1B71-4421-9BEB-7EADA5930198}"/>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6527334" y="1571519"/>
            <a:ext cx="5274539" cy="5274539"/>
          </a:xfrm>
          <a:prstGeom prst="rect">
            <a:avLst/>
          </a:prstGeom>
        </p:spPr>
      </p:pic>
      <p:pic>
        <p:nvPicPr>
          <p:cNvPr id="19" name="Picture 18" descr="A picture containing driving&#10;&#10;Description automatically generated">
            <a:hlinkClick r:id="rId31" action="ppaction://hlinksldjump"/>
            <a:extLst>
              <a:ext uri="{FF2B5EF4-FFF2-40B4-BE49-F238E27FC236}">
                <a16:creationId xmlns:a16="http://schemas.microsoft.com/office/drawing/2014/main" id="{0BDAEB63-A177-46A6-B3EF-D3F5E43E4118}"/>
              </a:ext>
            </a:extLst>
          </p:cNvPr>
          <p:cNvPicPr>
            <a:picLocks noChangeAspect="1"/>
          </p:cNvPicPr>
          <p:nvPr/>
        </p:nvPicPr>
        <p:blipFill>
          <a:blip r:embed="rId32">
            <a:extLst>
              <a:ext uri="{28A0092B-C50C-407E-A947-70E740481C1C}">
                <a14:useLocalDpi xmlns:a14="http://schemas.microsoft.com/office/drawing/2010/main" val="0"/>
              </a:ext>
              <a:ext uri="{837473B0-CC2E-450A-ABE3-18F120FF3D39}">
                <a1611:picAttrSrcUrl xmlns:a1611="http://schemas.microsoft.com/office/drawing/2016/11/main" r:id="rId30"/>
              </a:ext>
            </a:extLst>
          </a:blip>
          <a:stretch>
            <a:fillRect/>
          </a:stretch>
        </p:blipFill>
        <p:spPr>
          <a:xfrm>
            <a:off x="5015742" y="2781680"/>
            <a:ext cx="1048802" cy="581608"/>
          </a:xfrm>
          <a:prstGeom prst="rect">
            <a:avLst/>
          </a:prstGeom>
          <a:ln>
            <a:noFill/>
          </a:ln>
          <a:effectLst>
            <a:outerShdw blurRad="292100" dist="139700" dir="2700000" algn="tl" rotWithShape="0">
              <a:srgbClr val="333333">
                <a:alpha val="65000"/>
              </a:srgbClr>
            </a:outerShdw>
          </a:effectLst>
        </p:spPr>
      </p:pic>
      <p:graphicFrame>
        <p:nvGraphicFramePr>
          <p:cNvPr id="2" name="Object 1">
            <a:hlinkClick r:id="" action="ppaction://ole?verb=0"/>
            <a:extLst>
              <a:ext uri="{FF2B5EF4-FFF2-40B4-BE49-F238E27FC236}">
                <a16:creationId xmlns:a16="http://schemas.microsoft.com/office/drawing/2014/main" id="{222AF764-87F3-4A2C-96FD-76D1AAD2B4AB}"/>
              </a:ext>
            </a:extLst>
          </p:cNvPr>
          <p:cNvGraphicFramePr>
            <a:graphicFrameLocks noChangeAspect="1"/>
          </p:cNvGraphicFramePr>
          <p:nvPr>
            <p:extLst>
              <p:ext uri="{D42A27DB-BD31-4B8C-83A1-F6EECF244321}">
                <p14:modId xmlns:p14="http://schemas.microsoft.com/office/powerpoint/2010/main" val="1355421612"/>
              </p:ext>
            </p:extLst>
          </p:nvPr>
        </p:nvGraphicFramePr>
        <p:xfrm>
          <a:off x="3391618" y="1222514"/>
          <a:ext cx="4395808" cy="2531564"/>
        </p:xfrm>
        <a:graphic>
          <a:graphicData uri="http://schemas.openxmlformats.org/presentationml/2006/ole">
            <mc:AlternateContent xmlns:mc="http://schemas.openxmlformats.org/markup-compatibility/2006">
              <mc:Choice xmlns:v="urn:schemas-microsoft-com:vml" Requires="v">
                <p:oleObj spid="_x0000_s1025" name="Presentation" r:id="rId37" imgW="5829300" imgH="3279615" progId="PowerPoint.Show.12">
                  <p:embed/>
                </p:oleObj>
              </mc:Choice>
              <mc:Fallback>
                <p:oleObj name="Presentation" r:id="rId37" imgW="5829300" imgH="3279615" progId="PowerPoint.Show.12">
                  <p:embed/>
                  <p:pic>
                    <p:nvPicPr>
                      <p:cNvPr id="2" name="Object 1">
                        <a:hlinkClick r:id="" action="ppaction://ole?verb=0"/>
                        <a:extLst>
                          <a:ext uri="{FF2B5EF4-FFF2-40B4-BE49-F238E27FC236}">
                            <a16:creationId xmlns:a16="http://schemas.microsoft.com/office/drawing/2014/main" id="{222AF764-87F3-4A2C-96FD-76D1AAD2B4AB}"/>
                          </a:ext>
                        </a:extLst>
                      </p:cNvPr>
                      <p:cNvPicPr/>
                      <p:nvPr/>
                    </p:nvPicPr>
                    <p:blipFill>
                      <a:blip r:embed="rId38"/>
                      <a:stretch>
                        <a:fillRect/>
                      </a:stretch>
                    </p:blipFill>
                    <p:spPr>
                      <a:xfrm>
                        <a:off x="3391618" y="1222514"/>
                        <a:ext cx="4395808" cy="2531564"/>
                      </a:xfrm>
                      <a:prstGeom prst="rect">
                        <a:avLst/>
                      </a:prstGeom>
                    </p:spPr>
                  </p:pic>
                </p:oleObj>
              </mc:Fallback>
            </mc:AlternateContent>
          </a:graphicData>
        </a:graphic>
      </p:graphicFrame>
    </p:spTree>
    <p:extLst>
      <p:ext uri="{BB962C8B-B14F-4D97-AF65-F5344CB8AC3E}">
        <p14:creationId xmlns:p14="http://schemas.microsoft.com/office/powerpoint/2010/main" val="3100076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665D228-919F-4AF2-BCFA-1BA849A3DAF0}"/>
              </a:ext>
            </a:extLst>
          </p:cNvPr>
          <p:cNvSpPr/>
          <p:nvPr/>
        </p:nvSpPr>
        <p:spPr>
          <a:xfrm>
            <a:off x="9254206" y="348101"/>
            <a:ext cx="2568033" cy="676523"/>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أقوِّم مُكتسباتي</a:t>
            </a:r>
            <a:r>
              <a:rPr kumimoji="0" lang="en-US" sz="36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a:t>
            </a:r>
          </a:p>
        </p:txBody>
      </p:sp>
      <p:sp>
        <p:nvSpPr>
          <p:cNvPr id="3" name="Rectangle: Rounded Corners 2">
            <a:extLst>
              <a:ext uri="{FF2B5EF4-FFF2-40B4-BE49-F238E27FC236}">
                <a16:creationId xmlns:a16="http://schemas.microsoft.com/office/drawing/2014/main" id="{D6686134-B6C4-4193-A817-EC9C2D407563}"/>
              </a:ext>
            </a:extLst>
          </p:cNvPr>
          <p:cNvSpPr/>
          <p:nvPr/>
        </p:nvSpPr>
        <p:spPr>
          <a:xfrm>
            <a:off x="365934" y="1093406"/>
            <a:ext cx="11452485" cy="160763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50000"/>
              </a:lnSpc>
              <a:spcBef>
                <a:spcPts val="0"/>
              </a:spcBef>
              <a:spcAft>
                <a:spcPts val="0"/>
              </a:spcAft>
              <a:buClrTx/>
              <a:buSzTx/>
              <a:buFontTx/>
              <a:buNone/>
              <a:tabLst/>
              <a:defRPr/>
            </a:pPr>
            <a:r>
              <a:rPr lang="ar-BH" sz="3200" b="1" dirty="0">
                <a:solidFill>
                  <a:prstClr val="black"/>
                </a:solidFill>
                <a:latin typeface="Sakkal Majalla" panose="02000000000000000000" pitchFamily="2" charset="-78"/>
                <a:cs typeface="Sakkal Majalla" panose="02000000000000000000" pitchFamily="2" charset="-78"/>
              </a:rPr>
              <a:t>4- مثل بموقف واحد من حياة النبي </a:t>
            </a:r>
            <a:r>
              <a:rPr lang="ar-BH" sz="3200" b="1" dirty="0">
                <a:solidFill>
                  <a:prstClr val="black"/>
                </a:solidFill>
                <a:latin typeface="Sakkal Majalla" panose="02000000000000000000" pitchFamily="2" charset="-78"/>
                <a:cs typeface="Sakkal Majalla" panose="02000000000000000000" pitchFamily="2" charset="-78"/>
                <a:sym typeface="AGA Arabesque" panose="05010101010101010101" pitchFamily="2" charset="2"/>
              </a:rPr>
              <a:t> يدل على حبّه  لوطنه</a:t>
            </a:r>
            <a:r>
              <a:rPr lang="ar-SA" sz="3200" b="1" dirty="0">
                <a:solidFill>
                  <a:prstClr val="black"/>
                </a:solidFill>
                <a:latin typeface="Sakkal Majalla" panose="02000000000000000000" pitchFamily="2" charset="-78"/>
                <a:cs typeface="Sakkal Majalla" panose="02000000000000000000" pitchFamily="2" charset="-78"/>
              </a:rPr>
              <a:t>:</a:t>
            </a:r>
            <a:endParaRPr lang="ar-BH" sz="3200" b="1" dirty="0">
              <a:solidFill>
                <a:prstClr val="black"/>
              </a:solidFill>
              <a:latin typeface="Sakkal Majalla" panose="02000000000000000000" pitchFamily="2" charset="-78"/>
              <a:cs typeface="Sakkal Majalla" panose="02000000000000000000" pitchFamily="2" charset="-78"/>
            </a:endParaRPr>
          </a:p>
          <a:p>
            <a:pPr lvl="0" algn="r" rtl="1">
              <a:lnSpc>
                <a:spcPct val="150000"/>
              </a:lnSpc>
            </a:pPr>
            <a:r>
              <a:rPr lang="ar-BH" sz="3200" dirty="0">
                <a:solidFill>
                  <a:prstClr val="black"/>
                </a:solidFill>
                <a:latin typeface="Sakkal Majalla" panose="02000000000000000000" pitchFamily="2" charset="-78"/>
                <a:cs typeface="Sakkal Majalla" panose="02000000000000000000" pitchFamily="2" charset="-78"/>
              </a:rPr>
              <a:t>.....................................................................................................................................................................</a:t>
            </a:r>
            <a:endParaRPr lang="en-US" sz="3200" dirty="0">
              <a:solidFill>
                <a:prstClr val="black"/>
              </a:solidFill>
              <a:latin typeface="Sakkal Majalla" panose="02000000000000000000" pitchFamily="2" charset="-78"/>
              <a:cs typeface="Sakkal Majalla" panose="02000000000000000000" pitchFamily="2" charset="-78"/>
            </a:endParaRPr>
          </a:p>
        </p:txBody>
      </p:sp>
      <p:sp>
        <p:nvSpPr>
          <p:cNvPr id="4" name="Rectangle: Rounded Corners 3">
            <a:extLst>
              <a:ext uri="{FF2B5EF4-FFF2-40B4-BE49-F238E27FC236}">
                <a16:creationId xmlns:a16="http://schemas.microsoft.com/office/drawing/2014/main" id="{49C8E28A-9DAB-4239-B3FE-375737D3D253}"/>
              </a:ext>
            </a:extLst>
          </p:cNvPr>
          <p:cNvSpPr/>
          <p:nvPr/>
        </p:nvSpPr>
        <p:spPr>
          <a:xfrm>
            <a:off x="365934" y="2778128"/>
            <a:ext cx="11452485" cy="1774038"/>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BH" sz="3200" b="1" dirty="0">
                <a:solidFill>
                  <a:prstClr val="black"/>
                </a:solidFill>
                <a:latin typeface="Sakkal Majalla" panose="02000000000000000000" pitchFamily="2" charset="-78"/>
                <a:cs typeface="Sakkal Majalla" panose="02000000000000000000" pitchFamily="2" charset="-78"/>
              </a:rPr>
              <a:t>5- اذكر ثلاثة أعمال تدل على حبّ الإنسان لوطنه.</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  </a:t>
            </a:r>
            <a:endParaRPr kumimoji="0" lang="fr-FR" sz="18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7" name="TextBox 6">
            <a:extLst>
              <a:ext uri="{FF2B5EF4-FFF2-40B4-BE49-F238E27FC236}">
                <a16:creationId xmlns:a16="http://schemas.microsoft.com/office/drawing/2014/main" id="{5934FBCD-8E6D-47B4-BEA2-EEE6BB0F67CB}"/>
              </a:ext>
            </a:extLst>
          </p:cNvPr>
          <p:cNvSpPr txBox="1"/>
          <p:nvPr/>
        </p:nvSpPr>
        <p:spPr>
          <a:xfrm>
            <a:off x="515580" y="2009532"/>
            <a:ext cx="11153186" cy="523220"/>
          </a:xfrm>
          <a:prstGeom prst="rect">
            <a:avLst/>
          </a:prstGeom>
          <a:solidFill>
            <a:schemeClr val="accent2">
              <a:lumMod val="20000"/>
              <a:lumOff val="80000"/>
            </a:schemeClr>
          </a:solidFill>
        </p:spPr>
        <p:txBody>
          <a:bodyPr wrap="square" rtlCol="0">
            <a:spAutoFit/>
          </a:bodyPr>
          <a:lstStyle/>
          <a:p>
            <a:pPr algn="just" rtl="1">
              <a:defRPr/>
            </a:pPr>
            <a:r>
              <a:rPr lang="ar-BH" sz="2800" b="1" dirty="0">
                <a:solidFill>
                  <a:srgbClr val="FF0000"/>
                </a:solidFill>
                <a:latin typeface="Sakkal Majalla" panose="02000000000000000000" pitchFamily="2" charset="-78"/>
                <a:cs typeface="Sakkal Majalla" panose="02000000000000000000" pitchFamily="2" charset="-78"/>
              </a:rPr>
              <a:t>أ- الشوق والحنين إلى مكة.   ب- دعاؤه </a:t>
            </a:r>
            <a:r>
              <a:rPr lang="ar-BH"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 للمدينة المنورة.   ج- </a:t>
            </a:r>
            <a:r>
              <a:rPr lang="ar-BH" sz="2800" b="1" dirty="0">
                <a:solidFill>
                  <a:srgbClr val="FF0000"/>
                </a:solidFill>
                <a:latin typeface="Sakkal Majalla" panose="02000000000000000000" pitchFamily="2" charset="-78"/>
                <a:cs typeface="Sakkal Majalla" panose="02000000000000000000" pitchFamily="2" charset="-78"/>
              </a:rPr>
              <a:t>الفرح برجوعه إلى وطنه (المدينة المنورة).</a:t>
            </a:r>
            <a:endParaRPr lang="en-US" sz="2800" b="1" dirty="0">
              <a:solidFill>
                <a:srgbClr val="FF0000"/>
              </a:solidFill>
              <a:latin typeface="Sakkal Majalla" panose="02000000000000000000" pitchFamily="2" charset="-78"/>
              <a:cs typeface="Sakkal Majalla" panose="02000000000000000000" pitchFamily="2" charset="-78"/>
            </a:endParaRPr>
          </a:p>
        </p:txBody>
      </p:sp>
      <p:sp>
        <p:nvSpPr>
          <p:cNvPr id="10" name="TextBox 9">
            <a:extLst>
              <a:ext uri="{FF2B5EF4-FFF2-40B4-BE49-F238E27FC236}">
                <a16:creationId xmlns:a16="http://schemas.microsoft.com/office/drawing/2014/main" id="{370C29C0-41EA-4E3B-91D0-2E6FAB922DD1}"/>
              </a:ext>
            </a:extLst>
          </p:cNvPr>
          <p:cNvSpPr txBox="1"/>
          <p:nvPr/>
        </p:nvSpPr>
        <p:spPr>
          <a:xfrm>
            <a:off x="454035" y="3411415"/>
            <a:ext cx="11276277" cy="954107"/>
          </a:xfrm>
          <a:prstGeom prst="rect">
            <a:avLst/>
          </a:prstGeom>
          <a:solidFill>
            <a:schemeClr val="bg2">
              <a:lumMod val="90000"/>
            </a:schemeClr>
          </a:solid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أ- التشبث</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بالعيش فيه.            ب- الولاء له والدفاع عنه.      ج- الدعاء له بالحفظ والصون والبركة.</a:t>
            </a:r>
          </a:p>
          <a:p>
            <a:pPr marL="0" marR="0" lvl="0" indent="0" algn="just" defTabSz="914400" rtl="1" eaLnBrk="1" fontAlgn="auto" latinLnBrk="0" hangingPunct="1">
              <a:lnSpc>
                <a:spcPct val="100000"/>
              </a:lnSpc>
              <a:spcBef>
                <a:spcPts val="0"/>
              </a:spcBef>
              <a:spcAft>
                <a:spcPts val="0"/>
              </a:spcAft>
              <a:buClrTx/>
              <a:buSzTx/>
              <a:buFontTx/>
              <a:buNone/>
              <a:tabLst/>
              <a:defRPr/>
            </a:pPr>
            <a:r>
              <a:rPr lang="ar-BH" sz="2800" b="1" baseline="0" dirty="0">
                <a:solidFill>
                  <a:srgbClr val="FF0000"/>
                </a:solidFill>
                <a:latin typeface="Sakkal Majalla" panose="02000000000000000000" pitchFamily="2" charset="-78"/>
                <a:cs typeface="Sakkal Majalla" panose="02000000000000000000" pitchFamily="2" charset="-78"/>
              </a:rPr>
              <a:t>د- الحفاظ على مقدراته.</a:t>
            </a:r>
            <a:r>
              <a:rPr lang="ar-BH" sz="2800" b="1" dirty="0">
                <a:solidFill>
                  <a:srgbClr val="FF0000"/>
                </a:solidFill>
                <a:latin typeface="Sakkal Majalla" panose="02000000000000000000" pitchFamily="2" charset="-78"/>
                <a:cs typeface="Sakkal Majalla" panose="02000000000000000000" pitchFamily="2" charset="-78"/>
              </a:rPr>
              <a:t>           هـ- المشاركة في نهضته.                و- المشاركة في المناسبات الوطنية.</a:t>
            </a:r>
            <a:endPar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8" name="Cloud 27">
            <a:extLst>
              <a:ext uri="{FF2B5EF4-FFF2-40B4-BE49-F238E27FC236}">
                <a16:creationId xmlns:a16="http://schemas.microsoft.com/office/drawing/2014/main" id="{57D86063-73AC-434D-8AE5-3FFAB51FEDEF}"/>
              </a:ext>
            </a:extLst>
          </p:cNvPr>
          <p:cNvSpPr/>
          <p:nvPr/>
        </p:nvSpPr>
        <p:spPr>
          <a:xfrm>
            <a:off x="4407108" y="194872"/>
            <a:ext cx="2308827" cy="829752"/>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الإجابة</a:t>
            </a:r>
            <a:endParaRPr kumimoji="0" lang="fr-FR"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2" name="Rectangle: Rounded Corners 3">
            <a:extLst>
              <a:ext uri="{FF2B5EF4-FFF2-40B4-BE49-F238E27FC236}">
                <a16:creationId xmlns:a16="http://schemas.microsoft.com/office/drawing/2014/main" id="{49C8E28A-9DAB-4239-B3FE-375737D3D253}"/>
              </a:ext>
            </a:extLst>
          </p:cNvPr>
          <p:cNvSpPr/>
          <p:nvPr/>
        </p:nvSpPr>
        <p:spPr>
          <a:xfrm>
            <a:off x="365934" y="4629254"/>
            <a:ext cx="11452485" cy="1747616"/>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r>
              <a:rPr lang="ar-BH" sz="3200" b="1" dirty="0">
                <a:solidFill>
                  <a:prstClr val="black"/>
                </a:solidFill>
                <a:latin typeface="Sakkal Majalla" panose="02000000000000000000" pitchFamily="2" charset="-78"/>
                <a:cs typeface="Sakkal Majalla" panose="02000000000000000000" pitchFamily="2" charset="-78"/>
              </a:rPr>
              <a:t>6- وضح معنى "شامة" و"طفيل"، وبيِّن مناسبة ذكرهما في شعر بلال </a:t>
            </a:r>
            <a:r>
              <a:rPr lang="ar-BH" sz="3200" b="1" dirty="0">
                <a:solidFill>
                  <a:prstClr val="black"/>
                </a:solidFill>
                <a:latin typeface="Sakkal Majalla" panose="02000000000000000000" pitchFamily="2" charset="-78"/>
                <a:cs typeface="Sakkal Majalla" panose="02000000000000000000" pitchFamily="2" charset="-78"/>
                <a:sym typeface="AGA Arabesque" panose="05010101010101010101" pitchFamily="2" charset="2"/>
              </a:rPr>
              <a:t>.</a:t>
            </a:r>
            <a:endParaRPr lang="ar-BH" sz="3200" b="1" dirty="0">
              <a:solidFill>
                <a:prstClr val="black"/>
              </a:solidFill>
              <a:latin typeface="Sakkal Majalla" panose="02000000000000000000" pitchFamily="2" charset="-78"/>
              <a:cs typeface="Sakkal Majalla" panose="020000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  </a:t>
            </a:r>
            <a:endParaRPr kumimoji="0" lang="fr-FR" sz="18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13" name="TextBox 12">
            <a:extLst>
              <a:ext uri="{FF2B5EF4-FFF2-40B4-BE49-F238E27FC236}">
                <a16:creationId xmlns:a16="http://schemas.microsoft.com/office/drawing/2014/main" id="{370C29C0-41EA-4E3B-91D0-2E6FAB922DD1}"/>
              </a:ext>
            </a:extLst>
          </p:cNvPr>
          <p:cNvSpPr txBox="1"/>
          <p:nvPr/>
        </p:nvSpPr>
        <p:spPr>
          <a:xfrm>
            <a:off x="454036" y="5275420"/>
            <a:ext cx="11276277" cy="954107"/>
          </a:xfrm>
          <a:prstGeom prst="rect">
            <a:avLst/>
          </a:prstGeom>
          <a:solidFill>
            <a:srgbClr val="FFFFFF"/>
          </a:solidFill>
        </p:spPr>
        <p:txBody>
          <a:bodyPr wrap="square" rtlCol="0">
            <a:spAutoFit/>
          </a:bodyPr>
          <a:lstStyle/>
          <a:p>
            <a:pPr lvl="0" algn="just" rtl="1"/>
            <a:r>
              <a:rPr lang="ar-BH" sz="2800" b="1" dirty="0">
                <a:solidFill>
                  <a:srgbClr val="FF0000"/>
                </a:solidFill>
                <a:latin typeface="Sakkal Majalla" panose="02000000000000000000" pitchFamily="2" charset="-78"/>
                <a:cs typeface="Sakkal Majalla" panose="02000000000000000000" pitchFamily="2" charset="-78"/>
              </a:rPr>
              <a:t>جبلان بقرب مكة عند الجمهور، وصوّب الخطابي أنهما عينان.</a:t>
            </a:r>
          </a:p>
          <a:p>
            <a:pPr lvl="0" algn="just" rtl="1"/>
            <a:r>
              <a:rPr lang="ar-BH" sz="2800" b="1" dirty="0">
                <a:solidFill>
                  <a:srgbClr val="FF0000"/>
                </a:solidFill>
                <a:latin typeface="Sakkal Majalla" panose="02000000000000000000" pitchFamily="2" charset="-78"/>
                <a:cs typeface="Sakkal Majalla" panose="02000000000000000000" pitchFamily="2" charset="-78"/>
              </a:rPr>
              <a:t>وكان يذكرهما بلال </a:t>
            </a:r>
            <a:r>
              <a:rPr lang="ar-BH"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 عند اشتياقه لمكة المكرمة.</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14" name="Title 1">
            <a:extLst>
              <a:ext uri="{FF2B5EF4-FFF2-40B4-BE49-F238E27FC236}">
                <a16:creationId xmlns:a16="http://schemas.microsoft.com/office/drawing/2014/main" id="{375FFDBD-000F-498C-9D01-4F066354143F}"/>
              </a:ext>
            </a:extLst>
          </p:cNvPr>
          <p:cNvSpPr txBox="1">
            <a:spLocks/>
          </p:cNvSpPr>
          <p:nvPr/>
        </p:nvSpPr>
        <p:spPr>
          <a:xfrm>
            <a:off x="149226" y="76448"/>
            <a:ext cx="2284485" cy="397907"/>
          </a:xfrm>
          <a:custGeom>
            <a:avLst/>
            <a:gdLst>
              <a:gd name="connsiteX0" fmla="*/ 0 w 5086042"/>
              <a:gd name="connsiteY0" fmla="*/ 0 h 362817"/>
              <a:gd name="connsiteX1" fmla="*/ 483174 w 5086042"/>
              <a:gd name="connsiteY1" fmla="*/ 0 h 362817"/>
              <a:gd name="connsiteX2" fmla="*/ 966348 w 5086042"/>
              <a:gd name="connsiteY2" fmla="*/ 0 h 362817"/>
              <a:gd name="connsiteX3" fmla="*/ 1500382 w 5086042"/>
              <a:gd name="connsiteY3" fmla="*/ 0 h 362817"/>
              <a:gd name="connsiteX4" fmla="*/ 2085277 w 5086042"/>
              <a:gd name="connsiteY4" fmla="*/ 0 h 362817"/>
              <a:gd name="connsiteX5" fmla="*/ 2721032 w 5086042"/>
              <a:gd name="connsiteY5" fmla="*/ 0 h 362817"/>
              <a:gd name="connsiteX6" fmla="*/ 3407648 w 5086042"/>
              <a:gd name="connsiteY6" fmla="*/ 0 h 362817"/>
              <a:gd name="connsiteX7" fmla="*/ 3890822 w 5086042"/>
              <a:gd name="connsiteY7" fmla="*/ 0 h 362817"/>
              <a:gd name="connsiteX8" fmla="*/ 4526577 w 5086042"/>
              <a:gd name="connsiteY8" fmla="*/ 0 h 362817"/>
              <a:gd name="connsiteX9" fmla="*/ 5086042 w 5086042"/>
              <a:gd name="connsiteY9" fmla="*/ 0 h 362817"/>
              <a:gd name="connsiteX10" fmla="*/ 5086042 w 5086042"/>
              <a:gd name="connsiteY10" fmla="*/ 362817 h 362817"/>
              <a:gd name="connsiteX11" fmla="*/ 4450287 w 5086042"/>
              <a:gd name="connsiteY11" fmla="*/ 362817 h 362817"/>
              <a:gd name="connsiteX12" fmla="*/ 3967113 w 5086042"/>
              <a:gd name="connsiteY12" fmla="*/ 362817 h 362817"/>
              <a:gd name="connsiteX13" fmla="*/ 3280497 w 5086042"/>
              <a:gd name="connsiteY13" fmla="*/ 362817 h 362817"/>
              <a:gd name="connsiteX14" fmla="*/ 2593881 w 5086042"/>
              <a:gd name="connsiteY14" fmla="*/ 362817 h 362817"/>
              <a:gd name="connsiteX15" fmla="*/ 2008987 w 5086042"/>
              <a:gd name="connsiteY15" fmla="*/ 362817 h 362817"/>
              <a:gd name="connsiteX16" fmla="*/ 1525813 w 5086042"/>
              <a:gd name="connsiteY16" fmla="*/ 362817 h 362817"/>
              <a:gd name="connsiteX17" fmla="*/ 839197 w 5086042"/>
              <a:gd name="connsiteY17" fmla="*/ 362817 h 362817"/>
              <a:gd name="connsiteX18" fmla="*/ 0 w 5086042"/>
              <a:gd name="connsiteY18" fmla="*/ 362817 h 362817"/>
              <a:gd name="connsiteX19" fmla="*/ 0 w 5086042"/>
              <a:gd name="connsiteY19" fmla="*/ 0 h 362817"/>
              <a:gd name="connsiteX0" fmla="*/ 5555 w 5096506"/>
              <a:gd name="connsiteY0" fmla="*/ 17851 h 397907"/>
              <a:gd name="connsiteX1" fmla="*/ 488729 w 5096506"/>
              <a:gd name="connsiteY1" fmla="*/ 17851 h 397907"/>
              <a:gd name="connsiteX2" fmla="*/ 971903 w 5096506"/>
              <a:gd name="connsiteY2" fmla="*/ 17851 h 397907"/>
              <a:gd name="connsiteX3" fmla="*/ 1505937 w 5096506"/>
              <a:gd name="connsiteY3" fmla="*/ 17851 h 397907"/>
              <a:gd name="connsiteX4" fmla="*/ 2090832 w 5096506"/>
              <a:gd name="connsiteY4" fmla="*/ 17851 h 397907"/>
              <a:gd name="connsiteX5" fmla="*/ 2726587 w 5096506"/>
              <a:gd name="connsiteY5" fmla="*/ 17851 h 397907"/>
              <a:gd name="connsiteX6" fmla="*/ 3413203 w 5096506"/>
              <a:gd name="connsiteY6" fmla="*/ 17851 h 397907"/>
              <a:gd name="connsiteX7" fmla="*/ 3896377 w 5096506"/>
              <a:gd name="connsiteY7" fmla="*/ 17851 h 397907"/>
              <a:gd name="connsiteX8" fmla="*/ 4532132 w 5096506"/>
              <a:gd name="connsiteY8" fmla="*/ 17851 h 397907"/>
              <a:gd name="connsiteX9" fmla="*/ 5091597 w 5096506"/>
              <a:gd name="connsiteY9" fmla="*/ 17851 h 397907"/>
              <a:gd name="connsiteX10" fmla="*/ 5091597 w 5096506"/>
              <a:gd name="connsiteY10" fmla="*/ 380668 h 397907"/>
              <a:gd name="connsiteX11" fmla="*/ 4455842 w 5096506"/>
              <a:gd name="connsiteY11" fmla="*/ 380668 h 397907"/>
              <a:gd name="connsiteX12" fmla="*/ 3972668 w 5096506"/>
              <a:gd name="connsiteY12" fmla="*/ 380668 h 397907"/>
              <a:gd name="connsiteX13" fmla="*/ 3286052 w 5096506"/>
              <a:gd name="connsiteY13" fmla="*/ 380668 h 397907"/>
              <a:gd name="connsiteX14" fmla="*/ 2599436 w 5096506"/>
              <a:gd name="connsiteY14" fmla="*/ 380668 h 397907"/>
              <a:gd name="connsiteX15" fmla="*/ 2014542 w 5096506"/>
              <a:gd name="connsiteY15" fmla="*/ 380668 h 397907"/>
              <a:gd name="connsiteX16" fmla="*/ 1531368 w 5096506"/>
              <a:gd name="connsiteY16" fmla="*/ 380668 h 397907"/>
              <a:gd name="connsiteX17" fmla="*/ 880261 w 5096506"/>
              <a:gd name="connsiteY17" fmla="*/ 393900 h 397907"/>
              <a:gd name="connsiteX18" fmla="*/ 5555 w 5096506"/>
              <a:gd name="connsiteY18" fmla="*/ 380668 h 397907"/>
              <a:gd name="connsiteX19" fmla="*/ 5555 w 5096506"/>
              <a:gd name="connsiteY19" fmla="*/ 17851 h 39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506" h="397907" extrusionOk="0">
                <a:moveTo>
                  <a:pt x="5555" y="17851"/>
                </a:moveTo>
                <a:cubicBezTo>
                  <a:pt x="219198" y="10132"/>
                  <a:pt x="340178" y="231"/>
                  <a:pt x="488729" y="17851"/>
                </a:cubicBezTo>
                <a:cubicBezTo>
                  <a:pt x="637280" y="35471"/>
                  <a:pt x="814740" y="20754"/>
                  <a:pt x="971903" y="17851"/>
                </a:cubicBezTo>
                <a:cubicBezTo>
                  <a:pt x="1129066" y="14948"/>
                  <a:pt x="1283268" y="34802"/>
                  <a:pt x="1505937" y="17851"/>
                </a:cubicBezTo>
                <a:cubicBezTo>
                  <a:pt x="1728606" y="900"/>
                  <a:pt x="1809676" y="42549"/>
                  <a:pt x="2090832" y="17851"/>
                </a:cubicBezTo>
                <a:cubicBezTo>
                  <a:pt x="2371988" y="-6847"/>
                  <a:pt x="2468664" y="-5037"/>
                  <a:pt x="2726587" y="17851"/>
                </a:cubicBezTo>
                <a:cubicBezTo>
                  <a:pt x="2984510" y="40739"/>
                  <a:pt x="3115459" y="17099"/>
                  <a:pt x="3413203" y="17851"/>
                </a:cubicBezTo>
                <a:cubicBezTo>
                  <a:pt x="3710947" y="18603"/>
                  <a:pt x="3666223" y="12487"/>
                  <a:pt x="3896377" y="17851"/>
                </a:cubicBezTo>
                <a:cubicBezTo>
                  <a:pt x="4126531" y="23215"/>
                  <a:pt x="4301620" y="30822"/>
                  <a:pt x="4532132" y="17851"/>
                </a:cubicBezTo>
                <a:cubicBezTo>
                  <a:pt x="4762644" y="4880"/>
                  <a:pt x="4924692" y="26553"/>
                  <a:pt x="5091597" y="17851"/>
                </a:cubicBezTo>
                <a:cubicBezTo>
                  <a:pt x="5083485" y="180179"/>
                  <a:pt x="5105937" y="226824"/>
                  <a:pt x="5091597" y="380668"/>
                </a:cubicBezTo>
                <a:cubicBezTo>
                  <a:pt x="4874658" y="392338"/>
                  <a:pt x="4583582" y="381276"/>
                  <a:pt x="4455842" y="380668"/>
                </a:cubicBezTo>
                <a:cubicBezTo>
                  <a:pt x="4328102" y="380060"/>
                  <a:pt x="4125650" y="392936"/>
                  <a:pt x="3972668" y="380668"/>
                </a:cubicBezTo>
                <a:cubicBezTo>
                  <a:pt x="3819686" y="368400"/>
                  <a:pt x="3435501" y="388369"/>
                  <a:pt x="3286052" y="380668"/>
                </a:cubicBezTo>
                <a:cubicBezTo>
                  <a:pt x="3136603" y="372967"/>
                  <a:pt x="2924658" y="369257"/>
                  <a:pt x="2599436" y="380668"/>
                </a:cubicBezTo>
                <a:cubicBezTo>
                  <a:pt x="2274214" y="392079"/>
                  <a:pt x="2230054" y="352050"/>
                  <a:pt x="2014542" y="380668"/>
                </a:cubicBezTo>
                <a:cubicBezTo>
                  <a:pt x="1799030" y="409286"/>
                  <a:pt x="1720415" y="378463"/>
                  <a:pt x="1531368" y="380668"/>
                </a:cubicBezTo>
                <a:cubicBezTo>
                  <a:pt x="1342321" y="382873"/>
                  <a:pt x="1106492" y="407334"/>
                  <a:pt x="880261" y="393900"/>
                </a:cubicBezTo>
                <a:cubicBezTo>
                  <a:pt x="654030" y="380466"/>
                  <a:pt x="360468" y="413421"/>
                  <a:pt x="5555" y="380668"/>
                </a:cubicBezTo>
                <a:cubicBezTo>
                  <a:pt x="11106" y="259495"/>
                  <a:pt x="-9360" y="162249"/>
                  <a:pt x="5555" y="17851"/>
                </a:cubicBezTo>
                <a:close/>
              </a:path>
            </a:pathLst>
          </a:custGeom>
          <a:solidFill>
            <a:srgbClr val="FF0000"/>
          </a:solidFill>
          <a:ln>
            <a:solidFill>
              <a:schemeClr val="tx1"/>
            </a:solidFill>
            <a:prstDash val="dash"/>
            <a:extLst>
              <a:ext uri="{C807C97D-BFC1-408E-A445-0C87EB9F89A2}">
                <ask:lineSketchStyleProps xmlns:ask="http://schemas.microsoft.com/office/drawing/2018/sketchyshapes" sd="680792322">
                  <a:custGeom>
                    <a:avLst/>
                    <a:gdLst>
                      <a:gd name="connsiteX0" fmla="*/ 5087 w 4667251"/>
                      <a:gd name="connsiteY0" fmla="*/ 17851 h 397907"/>
                      <a:gd name="connsiteX1" fmla="*/ 447565 w 4667251"/>
                      <a:gd name="connsiteY1" fmla="*/ 17851 h 397907"/>
                      <a:gd name="connsiteX2" fmla="*/ 890044 w 4667251"/>
                      <a:gd name="connsiteY2" fmla="*/ 17851 h 397907"/>
                      <a:gd name="connsiteX3" fmla="*/ 1379098 w 4667251"/>
                      <a:gd name="connsiteY3" fmla="*/ 17851 h 397907"/>
                      <a:gd name="connsiteX4" fmla="*/ 1914730 w 4667251"/>
                      <a:gd name="connsiteY4" fmla="*/ 17851 h 397907"/>
                      <a:gd name="connsiteX5" fmla="*/ 2496939 w 4667251"/>
                      <a:gd name="connsiteY5" fmla="*/ 17851 h 397907"/>
                      <a:gd name="connsiteX6" fmla="*/ 3125724 w 4667251"/>
                      <a:gd name="connsiteY6" fmla="*/ 17851 h 397907"/>
                      <a:gd name="connsiteX7" fmla="*/ 3568203 w 4667251"/>
                      <a:gd name="connsiteY7" fmla="*/ 17851 h 397907"/>
                      <a:gd name="connsiteX8" fmla="*/ 4150411 w 4667251"/>
                      <a:gd name="connsiteY8" fmla="*/ 17851 h 397907"/>
                      <a:gd name="connsiteX9" fmla="*/ 4662755 w 4667251"/>
                      <a:gd name="connsiteY9" fmla="*/ 17851 h 397907"/>
                      <a:gd name="connsiteX10" fmla="*/ 4662755 w 4667251"/>
                      <a:gd name="connsiteY10" fmla="*/ 380668 h 397907"/>
                      <a:gd name="connsiteX11" fmla="*/ 4080547 w 4667251"/>
                      <a:gd name="connsiteY11" fmla="*/ 380668 h 397907"/>
                      <a:gd name="connsiteX12" fmla="*/ 3638068 w 4667251"/>
                      <a:gd name="connsiteY12" fmla="*/ 380668 h 397907"/>
                      <a:gd name="connsiteX13" fmla="*/ 3009283 w 4667251"/>
                      <a:gd name="connsiteY13" fmla="*/ 380668 h 397907"/>
                      <a:gd name="connsiteX14" fmla="*/ 2380497 w 4667251"/>
                      <a:gd name="connsiteY14" fmla="*/ 380668 h 397907"/>
                      <a:gd name="connsiteX15" fmla="*/ 1844866 w 4667251"/>
                      <a:gd name="connsiteY15" fmla="*/ 380668 h 397907"/>
                      <a:gd name="connsiteX16" fmla="*/ 1402387 w 4667251"/>
                      <a:gd name="connsiteY16" fmla="*/ 380668 h 397907"/>
                      <a:gd name="connsiteX17" fmla="*/ 806120 w 4667251"/>
                      <a:gd name="connsiteY17" fmla="*/ 393900 h 397907"/>
                      <a:gd name="connsiteX18" fmla="*/ 5087 w 4667251"/>
                      <a:gd name="connsiteY18" fmla="*/ 380668 h 397907"/>
                      <a:gd name="connsiteX19" fmla="*/ 5087 w 4667251"/>
                      <a:gd name="connsiteY19" fmla="*/ 17851 h 39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67251" h="397907" fill="none" extrusionOk="0">
                        <a:moveTo>
                          <a:pt x="5087" y="17851"/>
                        </a:moveTo>
                        <a:cubicBezTo>
                          <a:pt x="194365" y="13555"/>
                          <a:pt x="319371" y="-23050"/>
                          <a:pt x="447565" y="17851"/>
                        </a:cubicBezTo>
                        <a:cubicBezTo>
                          <a:pt x="595447" y="63059"/>
                          <a:pt x="747838" y="-9711"/>
                          <a:pt x="890044" y="17851"/>
                        </a:cubicBezTo>
                        <a:cubicBezTo>
                          <a:pt x="1036852" y="21452"/>
                          <a:pt x="1166008" y="24874"/>
                          <a:pt x="1379098" y="17851"/>
                        </a:cubicBezTo>
                        <a:cubicBezTo>
                          <a:pt x="1579311" y="-6208"/>
                          <a:pt x="1649834" y="41165"/>
                          <a:pt x="1914730" y="17851"/>
                        </a:cubicBezTo>
                        <a:cubicBezTo>
                          <a:pt x="2167793" y="-30234"/>
                          <a:pt x="2243699" y="-2717"/>
                          <a:pt x="2496939" y="17851"/>
                        </a:cubicBezTo>
                        <a:cubicBezTo>
                          <a:pt x="2745850" y="65340"/>
                          <a:pt x="2848997" y="29788"/>
                          <a:pt x="3125724" y="17851"/>
                        </a:cubicBezTo>
                        <a:cubicBezTo>
                          <a:pt x="3404357" y="19506"/>
                          <a:pt x="3352168" y="11145"/>
                          <a:pt x="3568203" y="17851"/>
                        </a:cubicBezTo>
                        <a:cubicBezTo>
                          <a:pt x="3805398" y="51491"/>
                          <a:pt x="3966775" y="35516"/>
                          <a:pt x="4150411" y="17851"/>
                        </a:cubicBezTo>
                        <a:cubicBezTo>
                          <a:pt x="4382009" y="15139"/>
                          <a:pt x="4512345" y="21377"/>
                          <a:pt x="4662755" y="17851"/>
                        </a:cubicBezTo>
                        <a:cubicBezTo>
                          <a:pt x="4650222" y="194530"/>
                          <a:pt x="4678061" y="231004"/>
                          <a:pt x="4662755" y="380668"/>
                        </a:cubicBezTo>
                        <a:cubicBezTo>
                          <a:pt x="4468916" y="405723"/>
                          <a:pt x="4190105" y="398967"/>
                          <a:pt x="4080547" y="380668"/>
                        </a:cubicBezTo>
                        <a:cubicBezTo>
                          <a:pt x="3961480" y="345249"/>
                          <a:pt x="3810660" y="374737"/>
                          <a:pt x="3638068" y="380668"/>
                        </a:cubicBezTo>
                        <a:cubicBezTo>
                          <a:pt x="3494282" y="349152"/>
                          <a:pt x="3142214" y="357748"/>
                          <a:pt x="3009283" y="380668"/>
                        </a:cubicBezTo>
                        <a:cubicBezTo>
                          <a:pt x="2867656" y="350242"/>
                          <a:pt x="2667487" y="370016"/>
                          <a:pt x="2380497" y="380668"/>
                        </a:cubicBezTo>
                        <a:cubicBezTo>
                          <a:pt x="2068033" y="394924"/>
                          <a:pt x="2040994" y="342224"/>
                          <a:pt x="1844866" y="380668"/>
                        </a:cubicBezTo>
                        <a:cubicBezTo>
                          <a:pt x="1654157" y="404857"/>
                          <a:pt x="1579413" y="380475"/>
                          <a:pt x="1402387" y="380668"/>
                        </a:cubicBezTo>
                        <a:cubicBezTo>
                          <a:pt x="1254033" y="392385"/>
                          <a:pt x="1037942" y="463763"/>
                          <a:pt x="806120" y="393900"/>
                        </a:cubicBezTo>
                        <a:cubicBezTo>
                          <a:pt x="527276" y="344979"/>
                          <a:pt x="401390" y="397316"/>
                          <a:pt x="5087" y="380668"/>
                        </a:cubicBezTo>
                        <a:cubicBezTo>
                          <a:pt x="33752" y="254859"/>
                          <a:pt x="-12111" y="159101"/>
                          <a:pt x="5087" y="17851"/>
                        </a:cubicBezTo>
                        <a:close/>
                      </a:path>
                      <a:path w="4667251" h="397907" stroke="0" extrusionOk="0">
                        <a:moveTo>
                          <a:pt x="5087" y="17851"/>
                        </a:moveTo>
                        <a:cubicBezTo>
                          <a:pt x="177554" y="3884"/>
                          <a:pt x="291946" y="-17471"/>
                          <a:pt x="447565" y="17851"/>
                        </a:cubicBezTo>
                        <a:cubicBezTo>
                          <a:pt x="579038" y="54514"/>
                          <a:pt x="728682" y="18483"/>
                          <a:pt x="890044" y="17851"/>
                        </a:cubicBezTo>
                        <a:cubicBezTo>
                          <a:pt x="1023104" y="38878"/>
                          <a:pt x="1206260" y="59481"/>
                          <a:pt x="1379098" y="17851"/>
                        </a:cubicBezTo>
                        <a:cubicBezTo>
                          <a:pt x="1599121" y="5753"/>
                          <a:pt x="1649677" y="58350"/>
                          <a:pt x="1914730" y="17851"/>
                        </a:cubicBezTo>
                        <a:cubicBezTo>
                          <a:pt x="2171316" y="-3815"/>
                          <a:pt x="2265071" y="-2980"/>
                          <a:pt x="2496939" y="17851"/>
                        </a:cubicBezTo>
                        <a:cubicBezTo>
                          <a:pt x="2729547" y="24257"/>
                          <a:pt x="2859677" y="47803"/>
                          <a:pt x="3125724" y="17851"/>
                        </a:cubicBezTo>
                        <a:cubicBezTo>
                          <a:pt x="3389049" y="16062"/>
                          <a:pt x="3367530" y="12841"/>
                          <a:pt x="3568203" y="17851"/>
                        </a:cubicBezTo>
                        <a:cubicBezTo>
                          <a:pt x="3790551" y="60157"/>
                          <a:pt x="3916620" y="50681"/>
                          <a:pt x="4150411" y="17851"/>
                        </a:cubicBezTo>
                        <a:cubicBezTo>
                          <a:pt x="4367319" y="12653"/>
                          <a:pt x="4497187" y="16249"/>
                          <a:pt x="4662755" y="17851"/>
                        </a:cubicBezTo>
                        <a:cubicBezTo>
                          <a:pt x="4665926" y="183825"/>
                          <a:pt x="4683110" y="224745"/>
                          <a:pt x="4662755" y="380668"/>
                        </a:cubicBezTo>
                        <a:cubicBezTo>
                          <a:pt x="4454556" y="392110"/>
                          <a:pt x="4196306" y="383829"/>
                          <a:pt x="4080547" y="380668"/>
                        </a:cubicBezTo>
                        <a:cubicBezTo>
                          <a:pt x="3985880" y="385063"/>
                          <a:pt x="3764215" y="376582"/>
                          <a:pt x="3638068" y="380668"/>
                        </a:cubicBezTo>
                        <a:cubicBezTo>
                          <a:pt x="3486745" y="358003"/>
                          <a:pt x="3153691" y="391033"/>
                          <a:pt x="3009283" y="380668"/>
                        </a:cubicBezTo>
                        <a:cubicBezTo>
                          <a:pt x="2840618" y="387632"/>
                          <a:pt x="2690467" y="362638"/>
                          <a:pt x="2380497" y="380668"/>
                        </a:cubicBezTo>
                        <a:cubicBezTo>
                          <a:pt x="2078915" y="395921"/>
                          <a:pt x="2049089" y="366581"/>
                          <a:pt x="1844866" y="380668"/>
                        </a:cubicBezTo>
                        <a:cubicBezTo>
                          <a:pt x="1642929" y="410836"/>
                          <a:pt x="1582281" y="378738"/>
                          <a:pt x="1402387" y="380668"/>
                        </a:cubicBezTo>
                        <a:cubicBezTo>
                          <a:pt x="1192486" y="413167"/>
                          <a:pt x="1025496" y="360502"/>
                          <a:pt x="806120" y="393900"/>
                        </a:cubicBezTo>
                        <a:cubicBezTo>
                          <a:pt x="607280" y="352112"/>
                          <a:pt x="335995" y="409738"/>
                          <a:pt x="5087" y="380668"/>
                        </a:cubicBezTo>
                        <a:cubicBezTo>
                          <a:pt x="18120" y="248281"/>
                          <a:pt x="-8353" y="150432"/>
                          <a:pt x="5087" y="17851"/>
                        </a:cubicBezTo>
                        <a:close/>
                      </a:path>
                    </a:pathLst>
                  </a:custGeom>
                  <ask:type>
                    <ask:lineSketchNone/>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BH" sz="1800" b="1" i="0" u="none" strike="noStrike" kern="1200" cap="none" spc="0" normalizeH="0" baseline="0" noProof="0" dirty="0">
                <a:ln>
                  <a:noFill/>
                </a:ln>
                <a:solidFill>
                  <a:prstClr val="white"/>
                </a:solidFill>
                <a:effectLst/>
                <a:uLnTx/>
                <a:uFillTx/>
                <a:latin typeface="Sakkal Majalla" panose="02000000000000000000" pitchFamily="2" charset="-78"/>
                <a:ea typeface="+mj-ea"/>
                <a:cs typeface="Sakkal Majalla" panose="02000000000000000000" pitchFamily="2" charset="-78"/>
              </a:rPr>
              <a:t>حبّ الوطن(دين 302)</a:t>
            </a:r>
          </a:p>
        </p:txBody>
      </p:sp>
      <p:grpSp>
        <p:nvGrpSpPr>
          <p:cNvPr id="11" name="Group 10">
            <a:extLst>
              <a:ext uri="{FF2B5EF4-FFF2-40B4-BE49-F238E27FC236}">
                <a16:creationId xmlns:a16="http://schemas.microsoft.com/office/drawing/2014/main" id="{27EFC472-6AD6-46E8-B655-00F454981E62}"/>
              </a:ext>
            </a:extLst>
          </p:cNvPr>
          <p:cNvGrpSpPr/>
          <p:nvPr/>
        </p:nvGrpSpPr>
        <p:grpSpPr>
          <a:xfrm>
            <a:off x="309489" y="6418912"/>
            <a:ext cx="11459469" cy="423042"/>
            <a:chOff x="309489" y="6418912"/>
            <a:chExt cx="11459469" cy="423042"/>
          </a:xfrm>
        </p:grpSpPr>
        <p:cxnSp>
          <p:nvCxnSpPr>
            <p:cNvPr id="15" name="Straight Connector 14">
              <a:extLst>
                <a:ext uri="{FF2B5EF4-FFF2-40B4-BE49-F238E27FC236}">
                  <a16:creationId xmlns:a16="http://schemas.microsoft.com/office/drawing/2014/main" id="{69D070A5-6B40-479B-97EC-5FC94BE1F9F1}"/>
                </a:ext>
              </a:extLst>
            </p:cNvPr>
            <p:cNvCxnSpPr>
              <a:cxnSpLocks/>
            </p:cNvCxnSpPr>
            <p:nvPr/>
          </p:nvCxnSpPr>
          <p:spPr>
            <a:xfrm>
              <a:off x="309489" y="6418912"/>
              <a:ext cx="1145946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728513A-D5E2-40F5-976A-8DF5851EDEB8}"/>
                </a:ext>
              </a:extLst>
            </p:cNvPr>
            <p:cNvSpPr>
              <a:spLocks/>
            </p:cNvSpPr>
            <p:nvPr/>
          </p:nvSpPr>
          <p:spPr>
            <a:xfrm>
              <a:off x="8349483" y="646095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831026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000"/>
                                        <p:tgtEl>
                                          <p:spTgt spid="9"/>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4000"/>
                            </p:stCondLst>
                            <p:childTnLst>
                              <p:par>
                                <p:cTn id="15" presetID="4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ppt_x</p:attrName>
                                        </p:attrNameLst>
                                      </p:cBhvr>
                                      <p:tavLst>
                                        <p:tav tm="0">
                                          <p:val>
                                            <p:strVal val="#ppt_x"/>
                                          </p:val>
                                        </p:tav>
                                        <p:tav tm="100000">
                                          <p:val>
                                            <p:strVal val="#ppt_x"/>
                                          </p:val>
                                        </p:tav>
                                      </p:tavLst>
                                    </p:anim>
                                    <p:anim calcmode="lin" valueType="num">
                                      <p:cBhvr>
                                        <p:cTn id="19" dur="2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6000"/>
                            </p:stCondLst>
                            <p:childTnLst>
                              <p:par>
                                <p:cTn id="21" presetID="47"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anim calcmode="lin" valueType="num">
                                      <p:cBhvr>
                                        <p:cTn id="24" dur="2000" fill="hold"/>
                                        <p:tgtEl>
                                          <p:spTgt spid="12"/>
                                        </p:tgtEl>
                                        <p:attrNameLst>
                                          <p:attrName>ppt_x</p:attrName>
                                        </p:attrNameLst>
                                      </p:cBhvr>
                                      <p:tavLst>
                                        <p:tav tm="0">
                                          <p:val>
                                            <p:strVal val="#ppt_x"/>
                                          </p:val>
                                        </p:tav>
                                        <p:tav tm="100000">
                                          <p:val>
                                            <p:strVal val="#ppt_x"/>
                                          </p:val>
                                        </p:tav>
                                      </p:tavLst>
                                    </p:anim>
                                    <p:anim calcmode="lin" valueType="num">
                                      <p:cBhvr>
                                        <p:cTn id="25"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2000"/>
                                        <p:tgtEl>
                                          <p:spTgt spid="28"/>
                                        </p:tgtEl>
                                      </p:cBhvr>
                                    </p:animEffect>
                                    <p:anim calcmode="lin" valueType="num">
                                      <p:cBhvr>
                                        <p:cTn id="31" dur="2000" fill="hold"/>
                                        <p:tgtEl>
                                          <p:spTgt spid="28"/>
                                        </p:tgtEl>
                                        <p:attrNameLst>
                                          <p:attrName>ppt_w</p:attrName>
                                        </p:attrNameLst>
                                      </p:cBhvr>
                                      <p:tavLst>
                                        <p:tav tm="0" fmla="#ppt_w*sin(2.5*pi*$)">
                                          <p:val>
                                            <p:fltVal val="0"/>
                                          </p:val>
                                        </p:tav>
                                        <p:tav tm="100000">
                                          <p:val>
                                            <p:fltVal val="1"/>
                                          </p:val>
                                        </p:tav>
                                      </p:tavLst>
                                    </p:anim>
                                    <p:anim calcmode="lin" valueType="num">
                                      <p:cBhvr>
                                        <p:cTn id="32"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in)">
                                      <p:cBhvr>
                                        <p:cTn id="37" dur="2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2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circle(in)">
                                      <p:cBhvr>
                                        <p:cTn id="4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7" grpId="0" animBg="1"/>
      <p:bldP spid="10" grpId="0" animBg="1"/>
      <p:bldP spid="28"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665D228-919F-4AF2-BCFA-1BA849A3DAF0}"/>
              </a:ext>
            </a:extLst>
          </p:cNvPr>
          <p:cNvSpPr/>
          <p:nvPr/>
        </p:nvSpPr>
        <p:spPr>
          <a:xfrm>
            <a:off x="9254206" y="338323"/>
            <a:ext cx="2568033" cy="676523"/>
          </a:xfrm>
          <a:prstGeom prst="roundRect">
            <a:avLst/>
          </a:prstGeom>
          <a:solidFill>
            <a:schemeClr val="accent1">
              <a:lumMod val="40000"/>
              <a:lumOff val="60000"/>
            </a:schemeClr>
          </a:solidFill>
          <a:ln w="28575">
            <a:solidFill>
              <a:schemeClr val="accent5">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أقوِّم مُكتسباتي</a:t>
            </a:r>
            <a:r>
              <a:rPr kumimoji="0" lang="en-US" sz="36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a:t>
            </a:r>
          </a:p>
        </p:txBody>
      </p:sp>
      <p:sp>
        <p:nvSpPr>
          <p:cNvPr id="3" name="Rectangle: Rounded Corners 2">
            <a:extLst>
              <a:ext uri="{FF2B5EF4-FFF2-40B4-BE49-F238E27FC236}">
                <a16:creationId xmlns:a16="http://schemas.microsoft.com/office/drawing/2014/main" id="{D6686134-B6C4-4193-A817-EC9C2D407563}"/>
              </a:ext>
            </a:extLst>
          </p:cNvPr>
          <p:cNvSpPr/>
          <p:nvPr/>
        </p:nvSpPr>
        <p:spPr>
          <a:xfrm>
            <a:off x="365934" y="1083628"/>
            <a:ext cx="11452485" cy="1326237"/>
          </a:xfrm>
          <a:custGeom>
            <a:avLst/>
            <a:gdLst>
              <a:gd name="connsiteX0" fmla="*/ 0 w 11452485"/>
              <a:gd name="connsiteY0" fmla="*/ 221044 h 1326237"/>
              <a:gd name="connsiteX1" fmla="*/ 221044 w 11452485"/>
              <a:gd name="connsiteY1" fmla="*/ 0 h 1326237"/>
              <a:gd name="connsiteX2" fmla="*/ 1020747 w 11452485"/>
              <a:gd name="connsiteY2" fmla="*/ 0 h 1326237"/>
              <a:gd name="connsiteX3" fmla="*/ 1820449 w 11452485"/>
              <a:gd name="connsiteY3" fmla="*/ 0 h 1326237"/>
              <a:gd name="connsiteX4" fmla="*/ 2069632 w 11452485"/>
              <a:gd name="connsiteY4" fmla="*/ 0 h 1326237"/>
              <a:gd name="connsiteX5" fmla="*/ 2759230 w 11452485"/>
              <a:gd name="connsiteY5" fmla="*/ 0 h 1326237"/>
              <a:gd name="connsiteX6" fmla="*/ 3008413 w 11452485"/>
              <a:gd name="connsiteY6" fmla="*/ 0 h 1326237"/>
              <a:gd name="connsiteX7" fmla="*/ 3698011 w 11452485"/>
              <a:gd name="connsiteY7" fmla="*/ 0 h 1326237"/>
              <a:gd name="connsiteX8" fmla="*/ 4057298 w 11452485"/>
              <a:gd name="connsiteY8" fmla="*/ 0 h 1326237"/>
              <a:gd name="connsiteX9" fmla="*/ 4306481 w 11452485"/>
              <a:gd name="connsiteY9" fmla="*/ 0 h 1326237"/>
              <a:gd name="connsiteX10" fmla="*/ 4555663 w 11452485"/>
              <a:gd name="connsiteY10" fmla="*/ 0 h 1326237"/>
              <a:gd name="connsiteX11" fmla="*/ 5245262 w 11452485"/>
              <a:gd name="connsiteY11" fmla="*/ 0 h 1326237"/>
              <a:gd name="connsiteX12" fmla="*/ 5714653 w 11452485"/>
              <a:gd name="connsiteY12" fmla="*/ 0 h 1326237"/>
              <a:gd name="connsiteX13" fmla="*/ 6404251 w 11452485"/>
              <a:gd name="connsiteY13" fmla="*/ 0 h 1326237"/>
              <a:gd name="connsiteX14" fmla="*/ 6653434 w 11452485"/>
              <a:gd name="connsiteY14" fmla="*/ 0 h 1326237"/>
              <a:gd name="connsiteX15" fmla="*/ 7343032 w 11452485"/>
              <a:gd name="connsiteY15" fmla="*/ 0 h 1326237"/>
              <a:gd name="connsiteX16" fmla="*/ 8142735 w 11452485"/>
              <a:gd name="connsiteY16" fmla="*/ 0 h 1326237"/>
              <a:gd name="connsiteX17" fmla="*/ 8612126 w 11452485"/>
              <a:gd name="connsiteY17" fmla="*/ 0 h 1326237"/>
              <a:gd name="connsiteX18" fmla="*/ 9411828 w 11452485"/>
              <a:gd name="connsiteY18" fmla="*/ 0 h 1326237"/>
              <a:gd name="connsiteX19" fmla="*/ 10101427 w 11452485"/>
              <a:gd name="connsiteY19" fmla="*/ 0 h 1326237"/>
              <a:gd name="connsiteX20" fmla="*/ 10570817 w 11452485"/>
              <a:gd name="connsiteY20" fmla="*/ 0 h 1326237"/>
              <a:gd name="connsiteX21" fmla="*/ 11231441 w 11452485"/>
              <a:gd name="connsiteY21" fmla="*/ 0 h 1326237"/>
              <a:gd name="connsiteX22" fmla="*/ 11452485 w 11452485"/>
              <a:gd name="connsiteY22" fmla="*/ 221044 h 1326237"/>
              <a:gd name="connsiteX23" fmla="*/ 11452485 w 11452485"/>
              <a:gd name="connsiteY23" fmla="*/ 671960 h 1326237"/>
              <a:gd name="connsiteX24" fmla="*/ 11452485 w 11452485"/>
              <a:gd name="connsiteY24" fmla="*/ 1105193 h 1326237"/>
              <a:gd name="connsiteX25" fmla="*/ 11231441 w 11452485"/>
              <a:gd name="connsiteY25" fmla="*/ 1326237 h 1326237"/>
              <a:gd name="connsiteX26" fmla="*/ 10762050 w 11452485"/>
              <a:gd name="connsiteY26" fmla="*/ 1326237 h 1326237"/>
              <a:gd name="connsiteX27" fmla="*/ 10402764 w 11452485"/>
              <a:gd name="connsiteY27" fmla="*/ 1326237 h 1326237"/>
              <a:gd name="connsiteX28" fmla="*/ 9603061 w 11452485"/>
              <a:gd name="connsiteY28" fmla="*/ 1326237 h 1326237"/>
              <a:gd name="connsiteX29" fmla="*/ 9353879 w 11452485"/>
              <a:gd name="connsiteY29" fmla="*/ 1326237 h 1326237"/>
              <a:gd name="connsiteX30" fmla="*/ 9104696 w 11452485"/>
              <a:gd name="connsiteY30" fmla="*/ 1326237 h 1326237"/>
              <a:gd name="connsiteX31" fmla="*/ 8855513 w 11452485"/>
              <a:gd name="connsiteY31" fmla="*/ 1326237 h 1326237"/>
              <a:gd name="connsiteX32" fmla="*/ 8386123 w 11452485"/>
              <a:gd name="connsiteY32" fmla="*/ 1326237 h 1326237"/>
              <a:gd name="connsiteX33" fmla="*/ 8026836 w 11452485"/>
              <a:gd name="connsiteY33" fmla="*/ 1326237 h 1326237"/>
              <a:gd name="connsiteX34" fmla="*/ 7337237 w 11452485"/>
              <a:gd name="connsiteY34" fmla="*/ 1326237 h 1326237"/>
              <a:gd name="connsiteX35" fmla="*/ 6977951 w 11452485"/>
              <a:gd name="connsiteY35" fmla="*/ 1326237 h 1326237"/>
              <a:gd name="connsiteX36" fmla="*/ 6508560 w 11452485"/>
              <a:gd name="connsiteY36" fmla="*/ 1326237 h 1326237"/>
              <a:gd name="connsiteX37" fmla="*/ 6039170 w 11452485"/>
              <a:gd name="connsiteY37" fmla="*/ 1326237 h 1326237"/>
              <a:gd name="connsiteX38" fmla="*/ 5679883 w 11452485"/>
              <a:gd name="connsiteY38" fmla="*/ 1326237 h 1326237"/>
              <a:gd name="connsiteX39" fmla="*/ 4990284 w 11452485"/>
              <a:gd name="connsiteY39" fmla="*/ 1326237 h 1326237"/>
              <a:gd name="connsiteX40" fmla="*/ 4410790 w 11452485"/>
              <a:gd name="connsiteY40" fmla="*/ 1326237 h 1326237"/>
              <a:gd name="connsiteX41" fmla="*/ 4161607 w 11452485"/>
              <a:gd name="connsiteY41" fmla="*/ 1326237 h 1326237"/>
              <a:gd name="connsiteX42" fmla="*/ 3472009 w 11452485"/>
              <a:gd name="connsiteY42" fmla="*/ 1326237 h 1326237"/>
              <a:gd name="connsiteX43" fmla="*/ 3112722 w 11452485"/>
              <a:gd name="connsiteY43" fmla="*/ 1326237 h 1326237"/>
              <a:gd name="connsiteX44" fmla="*/ 2533227 w 11452485"/>
              <a:gd name="connsiteY44" fmla="*/ 1326237 h 1326237"/>
              <a:gd name="connsiteX45" fmla="*/ 1733525 w 11452485"/>
              <a:gd name="connsiteY45" fmla="*/ 1326237 h 1326237"/>
              <a:gd name="connsiteX46" fmla="*/ 933822 w 11452485"/>
              <a:gd name="connsiteY46" fmla="*/ 1326237 h 1326237"/>
              <a:gd name="connsiteX47" fmla="*/ 221044 w 11452485"/>
              <a:gd name="connsiteY47" fmla="*/ 1326237 h 1326237"/>
              <a:gd name="connsiteX48" fmla="*/ 0 w 11452485"/>
              <a:gd name="connsiteY48" fmla="*/ 1105193 h 1326237"/>
              <a:gd name="connsiteX49" fmla="*/ 0 w 11452485"/>
              <a:gd name="connsiteY49" fmla="*/ 689643 h 1326237"/>
              <a:gd name="connsiteX50" fmla="*/ 0 w 11452485"/>
              <a:gd name="connsiteY50" fmla="*/ 221044 h 132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452485" h="1326237" fill="none" extrusionOk="0">
                <a:moveTo>
                  <a:pt x="0" y="221044"/>
                </a:moveTo>
                <a:cubicBezTo>
                  <a:pt x="19332" y="77474"/>
                  <a:pt x="98201" y="-18325"/>
                  <a:pt x="221044" y="0"/>
                </a:cubicBezTo>
                <a:cubicBezTo>
                  <a:pt x="409026" y="-87190"/>
                  <a:pt x="838098" y="90571"/>
                  <a:pt x="1020747" y="0"/>
                </a:cubicBezTo>
                <a:cubicBezTo>
                  <a:pt x="1203396" y="-90571"/>
                  <a:pt x="1566806" y="74399"/>
                  <a:pt x="1820449" y="0"/>
                </a:cubicBezTo>
                <a:cubicBezTo>
                  <a:pt x="2074092" y="-74399"/>
                  <a:pt x="1952348" y="22466"/>
                  <a:pt x="2069632" y="0"/>
                </a:cubicBezTo>
                <a:cubicBezTo>
                  <a:pt x="2186916" y="-22466"/>
                  <a:pt x="2558754" y="43677"/>
                  <a:pt x="2759230" y="0"/>
                </a:cubicBezTo>
                <a:cubicBezTo>
                  <a:pt x="2959706" y="-43677"/>
                  <a:pt x="2923756" y="19187"/>
                  <a:pt x="3008413" y="0"/>
                </a:cubicBezTo>
                <a:cubicBezTo>
                  <a:pt x="3093070" y="-19187"/>
                  <a:pt x="3413273" y="55952"/>
                  <a:pt x="3698011" y="0"/>
                </a:cubicBezTo>
                <a:cubicBezTo>
                  <a:pt x="3982749" y="-55952"/>
                  <a:pt x="3957257" y="6291"/>
                  <a:pt x="4057298" y="0"/>
                </a:cubicBezTo>
                <a:cubicBezTo>
                  <a:pt x="4157339" y="-6291"/>
                  <a:pt x="4221582" y="15406"/>
                  <a:pt x="4306481" y="0"/>
                </a:cubicBezTo>
                <a:cubicBezTo>
                  <a:pt x="4391380" y="-15406"/>
                  <a:pt x="4444485" y="24144"/>
                  <a:pt x="4555663" y="0"/>
                </a:cubicBezTo>
                <a:cubicBezTo>
                  <a:pt x="4666841" y="-24144"/>
                  <a:pt x="5078304" y="13320"/>
                  <a:pt x="5245262" y="0"/>
                </a:cubicBezTo>
                <a:cubicBezTo>
                  <a:pt x="5412220" y="-13320"/>
                  <a:pt x="5542108" y="4946"/>
                  <a:pt x="5714653" y="0"/>
                </a:cubicBezTo>
                <a:cubicBezTo>
                  <a:pt x="5887198" y="-4946"/>
                  <a:pt x="6131672" y="65133"/>
                  <a:pt x="6404251" y="0"/>
                </a:cubicBezTo>
                <a:cubicBezTo>
                  <a:pt x="6676830" y="-65133"/>
                  <a:pt x="6554972" y="18963"/>
                  <a:pt x="6653434" y="0"/>
                </a:cubicBezTo>
                <a:cubicBezTo>
                  <a:pt x="6751896" y="-18963"/>
                  <a:pt x="7029967" y="60803"/>
                  <a:pt x="7343032" y="0"/>
                </a:cubicBezTo>
                <a:cubicBezTo>
                  <a:pt x="7656097" y="-60803"/>
                  <a:pt x="7761083" y="85046"/>
                  <a:pt x="8142735" y="0"/>
                </a:cubicBezTo>
                <a:cubicBezTo>
                  <a:pt x="8524387" y="-85046"/>
                  <a:pt x="8427352" y="38611"/>
                  <a:pt x="8612126" y="0"/>
                </a:cubicBezTo>
                <a:cubicBezTo>
                  <a:pt x="8796900" y="-38611"/>
                  <a:pt x="9134976" y="37339"/>
                  <a:pt x="9411828" y="0"/>
                </a:cubicBezTo>
                <a:cubicBezTo>
                  <a:pt x="9688680" y="-37339"/>
                  <a:pt x="9793099" y="8230"/>
                  <a:pt x="10101427" y="0"/>
                </a:cubicBezTo>
                <a:cubicBezTo>
                  <a:pt x="10409755" y="-8230"/>
                  <a:pt x="10390113" y="42284"/>
                  <a:pt x="10570817" y="0"/>
                </a:cubicBezTo>
                <a:cubicBezTo>
                  <a:pt x="10751521" y="-42284"/>
                  <a:pt x="10923856" y="46047"/>
                  <a:pt x="11231441" y="0"/>
                </a:cubicBezTo>
                <a:cubicBezTo>
                  <a:pt x="11343305" y="18706"/>
                  <a:pt x="11436869" y="122420"/>
                  <a:pt x="11452485" y="221044"/>
                </a:cubicBezTo>
                <a:cubicBezTo>
                  <a:pt x="11462342" y="372717"/>
                  <a:pt x="11446369" y="508210"/>
                  <a:pt x="11452485" y="671960"/>
                </a:cubicBezTo>
                <a:cubicBezTo>
                  <a:pt x="11458601" y="835710"/>
                  <a:pt x="11420693" y="897267"/>
                  <a:pt x="11452485" y="1105193"/>
                </a:cubicBezTo>
                <a:cubicBezTo>
                  <a:pt x="11442962" y="1222337"/>
                  <a:pt x="11370478" y="1326743"/>
                  <a:pt x="11231441" y="1326237"/>
                </a:cubicBezTo>
                <a:cubicBezTo>
                  <a:pt x="11131263" y="1372806"/>
                  <a:pt x="10929694" y="1297970"/>
                  <a:pt x="10762050" y="1326237"/>
                </a:cubicBezTo>
                <a:cubicBezTo>
                  <a:pt x="10594406" y="1354504"/>
                  <a:pt x="10477752" y="1289856"/>
                  <a:pt x="10402764" y="1326237"/>
                </a:cubicBezTo>
                <a:cubicBezTo>
                  <a:pt x="10327776" y="1362618"/>
                  <a:pt x="9901089" y="1268382"/>
                  <a:pt x="9603061" y="1326237"/>
                </a:cubicBezTo>
                <a:cubicBezTo>
                  <a:pt x="9305033" y="1384092"/>
                  <a:pt x="9410160" y="1306952"/>
                  <a:pt x="9353879" y="1326237"/>
                </a:cubicBezTo>
                <a:cubicBezTo>
                  <a:pt x="9297598" y="1345522"/>
                  <a:pt x="9224100" y="1306464"/>
                  <a:pt x="9104696" y="1326237"/>
                </a:cubicBezTo>
                <a:cubicBezTo>
                  <a:pt x="8985292" y="1346010"/>
                  <a:pt x="8926328" y="1322894"/>
                  <a:pt x="8855513" y="1326237"/>
                </a:cubicBezTo>
                <a:cubicBezTo>
                  <a:pt x="8784698" y="1329580"/>
                  <a:pt x="8575514" y="1306859"/>
                  <a:pt x="8386123" y="1326237"/>
                </a:cubicBezTo>
                <a:cubicBezTo>
                  <a:pt x="8196732" y="1345615"/>
                  <a:pt x="8205401" y="1289795"/>
                  <a:pt x="8026836" y="1326237"/>
                </a:cubicBezTo>
                <a:cubicBezTo>
                  <a:pt x="7848271" y="1362679"/>
                  <a:pt x="7630662" y="1283552"/>
                  <a:pt x="7337237" y="1326237"/>
                </a:cubicBezTo>
                <a:cubicBezTo>
                  <a:pt x="7043812" y="1368922"/>
                  <a:pt x="7113575" y="1320480"/>
                  <a:pt x="6977951" y="1326237"/>
                </a:cubicBezTo>
                <a:cubicBezTo>
                  <a:pt x="6842327" y="1331994"/>
                  <a:pt x="6735672" y="1320991"/>
                  <a:pt x="6508560" y="1326237"/>
                </a:cubicBezTo>
                <a:cubicBezTo>
                  <a:pt x="6281448" y="1331483"/>
                  <a:pt x="6250358" y="1319020"/>
                  <a:pt x="6039170" y="1326237"/>
                </a:cubicBezTo>
                <a:cubicBezTo>
                  <a:pt x="5827982" y="1333454"/>
                  <a:pt x="5853904" y="1298072"/>
                  <a:pt x="5679883" y="1326237"/>
                </a:cubicBezTo>
                <a:cubicBezTo>
                  <a:pt x="5505862" y="1354402"/>
                  <a:pt x="5272964" y="1293266"/>
                  <a:pt x="4990284" y="1326237"/>
                </a:cubicBezTo>
                <a:cubicBezTo>
                  <a:pt x="4707604" y="1359208"/>
                  <a:pt x="4561351" y="1287909"/>
                  <a:pt x="4410790" y="1326237"/>
                </a:cubicBezTo>
                <a:cubicBezTo>
                  <a:pt x="4260229" y="1364565"/>
                  <a:pt x="4215038" y="1303223"/>
                  <a:pt x="4161607" y="1326237"/>
                </a:cubicBezTo>
                <a:cubicBezTo>
                  <a:pt x="4108176" y="1349251"/>
                  <a:pt x="3621284" y="1261323"/>
                  <a:pt x="3472009" y="1326237"/>
                </a:cubicBezTo>
                <a:cubicBezTo>
                  <a:pt x="3322734" y="1391151"/>
                  <a:pt x="3204879" y="1324568"/>
                  <a:pt x="3112722" y="1326237"/>
                </a:cubicBezTo>
                <a:cubicBezTo>
                  <a:pt x="3020565" y="1327906"/>
                  <a:pt x="2671908" y="1287699"/>
                  <a:pt x="2533227" y="1326237"/>
                </a:cubicBezTo>
                <a:cubicBezTo>
                  <a:pt x="2394547" y="1364775"/>
                  <a:pt x="1948831" y="1298587"/>
                  <a:pt x="1733525" y="1326237"/>
                </a:cubicBezTo>
                <a:cubicBezTo>
                  <a:pt x="1518219" y="1353887"/>
                  <a:pt x="1208897" y="1252953"/>
                  <a:pt x="933822" y="1326237"/>
                </a:cubicBezTo>
                <a:cubicBezTo>
                  <a:pt x="658747" y="1399521"/>
                  <a:pt x="418013" y="1255696"/>
                  <a:pt x="221044" y="1326237"/>
                </a:cubicBezTo>
                <a:cubicBezTo>
                  <a:pt x="124109" y="1343616"/>
                  <a:pt x="9807" y="1233089"/>
                  <a:pt x="0" y="1105193"/>
                </a:cubicBezTo>
                <a:cubicBezTo>
                  <a:pt x="-21014" y="955180"/>
                  <a:pt x="24844" y="783668"/>
                  <a:pt x="0" y="689643"/>
                </a:cubicBezTo>
                <a:cubicBezTo>
                  <a:pt x="-24844" y="595618"/>
                  <a:pt x="12080" y="361935"/>
                  <a:pt x="0" y="221044"/>
                </a:cubicBezTo>
                <a:close/>
              </a:path>
              <a:path w="11452485" h="1326237" stroke="0" extrusionOk="0">
                <a:moveTo>
                  <a:pt x="0" y="221044"/>
                </a:moveTo>
                <a:cubicBezTo>
                  <a:pt x="-15007" y="100436"/>
                  <a:pt x="92127" y="-15690"/>
                  <a:pt x="221044" y="0"/>
                </a:cubicBezTo>
                <a:cubicBezTo>
                  <a:pt x="323761" y="-3113"/>
                  <a:pt x="479142" y="31731"/>
                  <a:pt x="580331" y="0"/>
                </a:cubicBezTo>
                <a:cubicBezTo>
                  <a:pt x="681520" y="-31731"/>
                  <a:pt x="878839" y="29629"/>
                  <a:pt x="1159825" y="0"/>
                </a:cubicBezTo>
                <a:cubicBezTo>
                  <a:pt x="1440811" y="-29629"/>
                  <a:pt x="1790700" y="35446"/>
                  <a:pt x="1959528" y="0"/>
                </a:cubicBezTo>
                <a:cubicBezTo>
                  <a:pt x="2128356" y="-35446"/>
                  <a:pt x="2368930" y="38416"/>
                  <a:pt x="2759230" y="0"/>
                </a:cubicBezTo>
                <a:cubicBezTo>
                  <a:pt x="3149530" y="-38416"/>
                  <a:pt x="3251967" y="71325"/>
                  <a:pt x="3558933" y="0"/>
                </a:cubicBezTo>
                <a:cubicBezTo>
                  <a:pt x="3865899" y="-71325"/>
                  <a:pt x="3811325" y="40230"/>
                  <a:pt x="3918219" y="0"/>
                </a:cubicBezTo>
                <a:cubicBezTo>
                  <a:pt x="4025113" y="-40230"/>
                  <a:pt x="4462616" y="45744"/>
                  <a:pt x="4607818" y="0"/>
                </a:cubicBezTo>
                <a:cubicBezTo>
                  <a:pt x="4753020" y="-45744"/>
                  <a:pt x="4764453" y="13817"/>
                  <a:pt x="4857001" y="0"/>
                </a:cubicBezTo>
                <a:cubicBezTo>
                  <a:pt x="4949549" y="-13817"/>
                  <a:pt x="5226937" y="19307"/>
                  <a:pt x="5436495" y="0"/>
                </a:cubicBezTo>
                <a:cubicBezTo>
                  <a:pt x="5646053" y="-19307"/>
                  <a:pt x="5891611" y="49893"/>
                  <a:pt x="6126094" y="0"/>
                </a:cubicBezTo>
                <a:cubicBezTo>
                  <a:pt x="6360577" y="-49893"/>
                  <a:pt x="6361381" y="55524"/>
                  <a:pt x="6595484" y="0"/>
                </a:cubicBezTo>
                <a:cubicBezTo>
                  <a:pt x="6829587" y="-55524"/>
                  <a:pt x="6758181" y="14088"/>
                  <a:pt x="6844667" y="0"/>
                </a:cubicBezTo>
                <a:cubicBezTo>
                  <a:pt x="6931153" y="-14088"/>
                  <a:pt x="7028993" y="21777"/>
                  <a:pt x="7093850" y="0"/>
                </a:cubicBezTo>
                <a:cubicBezTo>
                  <a:pt x="7158707" y="-21777"/>
                  <a:pt x="7237789" y="12882"/>
                  <a:pt x="7343032" y="0"/>
                </a:cubicBezTo>
                <a:cubicBezTo>
                  <a:pt x="7448275" y="-12882"/>
                  <a:pt x="7839271" y="27747"/>
                  <a:pt x="8032631" y="0"/>
                </a:cubicBezTo>
                <a:cubicBezTo>
                  <a:pt x="8225991" y="-27747"/>
                  <a:pt x="8532740" y="93232"/>
                  <a:pt x="8832333" y="0"/>
                </a:cubicBezTo>
                <a:cubicBezTo>
                  <a:pt x="9131926" y="-93232"/>
                  <a:pt x="8958484" y="15231"/>
                  <a:pt x="9081516" y="0"/>
                </a:cubicBezTo>
                <a:cubicBezTo>
                  <a:pt x="9204548" y="-15231"/>
                  <a:pt x="9333762" y="42318"/>
                  <a:pt x="9440803" y="0"/>
                </a:cubicBezTo>
                <a:cubicBezTo>
                  <a:pt x="9547844" y="-42318"/>
                  <a:pt x="9936950" y="53172"/>
                  <a:pt x="10240505" y="0"/>
                </a:cubicBezTo>
                <a:cubicBezTo>
                  <a:pt x="10544060" y="-53172"/>
                  <a:pt x="10982865" y="62946"/>
                  <a:pt x="11231441" y="0"/>
                </a:cubicBezTo>
                <a:cubicBezTo>
                  <a:pt x="11357036" y="-31082"/>
                  <a:pt x="11438135" y="74650"/>
                  <a:pt x="11452485" y="221044"/>
                </a:cubicBezTo>
                <a:cubicBezTo>
                  <a:pt x="11484967" y="441293"/>
                  <a:pt x="11401970" y="446747"/>
                  <a:pt x="11452485" y="663119"/>
                </a:cubicBezTo>
                <a:cubicBezTo>
                  <a:pt x="11503000" y="879491"/>
                  <a:pt x="11402062" y="892161"/>
                  <a:pt x="11452485" y="1105193"/>
                </a:cubicBezTo>
                <a:cubicBezTo>
                  <a:pt x="11433050" y="1206457"/>
                  <a:pt x="11354823" y="1313716"/>
                  <a:pt x="11231441" y="1326237"/>
                </a:cubicBezTo>
                <a:cubicBezTo>
                  <a:pt x="10953250" y="1366899"/>
                  <a:pt x="10820315" y="1280073"/>
                  <a:pt x="10541842" y="1326237"/>
                </a:cubicBezTo>
                <a:cubicBezTo>
                  <a:pt x="10263369" y="1372401"/>
                  <a:pt x="10301830" y="1324613"/>
                  <a:pt x="10182556" y="1326237"/>
                </a:cubicBezTo>
                <a:cubicBezTo>
                  <a:pt x="10063282" y="1327861"/>
                  <a:pt x="9801842" y="1270439"/>
                  <a:pt x="9492957" y="1326237"/>
                </a:cubicBezTo>
                <a:cubicBezTo>
                  <a:pt x="9184072" y="1382035"/>
                  <a:pt x="9339026" y="1307507"/>
                  <a:pt x="9243775" y="1326237"/>
                </a:cubicBezTo>
                <a:cubicBezTo>
                  <a:pt x="9148524" y="1344967"/>
                  <a:pt x="9069293" y="1308170"/>
                  <a:pt x="8994592" y="1326237"/>
                </a:cubicBezTo>
                <a:cubicBezTo>
                  <a:pt x="8919891" y="1344304"/>
                  <a:pt x="8814042" y="1322404"/>
                  <a:pt x="8745409" y="1326237"/>
                </a:cubicBezTo>
                <a:cubicBezTo>
                  <a:pt x="8676776" y="1330070"/>
                  <a:pt x="8550244" y="1285773"/>
                  <a:pt x="8386123" y="1326237"/>
                </a:cubicBezTo>
                <a:cubicBezTo>
                  <a:pt x="8222002" y="1366701"/>
                  <a:pt x="7894584" y="1279319"/>
                  <a:pt x="7696524" y="1326237"/>
                </a:cubicBezTo>
                <a:cubicBezTo>
                  <a:pt x="7498464" y="1373155"/>
                  <a:pt x="7296115" y="1278427"/>
                  <a:pt x="7117029" y="1326237"/>
                </a:cubicBezTo>
                <a:cubicBezTo>
                  <a:pt x="6937944" y="1374047"/>
                  <a:pt x="6759184" y="1247141"/>
                  <a:pt x="6427431" y="1326237"/>
                </a:cubicBezTo>
                <a:cubicBezTo>
                  <a:pt x="6095678" y="1405333"/>
                  <a:pt x="5950327" y="1252933"/>
                  <a:pt x="5737832" y="1326237"/>
                </a:cubicBezTo>
                <a:cubicBezTo>
                  <a:pt x="5525337" y="1399541"/>
                  <a:pt x="5396365" y="1325478"/>
                  <a:pt x="5268442" y="1326237"/>
                </a:cubicBezTo>
                <a:cubicBezTo>
                  <a:pt x="5140519" y="1326996"/>
                  <a:pt x="4802464" y="1253348"/>
                  <a:pt x="4468739" y="1326237"/>
                </a:cubicBezTo>
                <a:cubicBezTo>
                  <a:pt x="4135014" y="1399126"/>
                  <a:pt x="3950068" y="1259221"/>
                  <a:pt x="3779141" y="1326237"/>
                </a:cubicBezTo>
                <a:cubicBezTo>
                  <a:pt x="3608214" y="1393253"/>
                  <a:pt x="3291154" y="1285356"/>
                  <a:pt x="3089542" y="1326237"/>
                </a:cubicBezTo>
                <a:cubicBezTo>
                  <a:pt x="2887930" y="1367118"/>
                  <a:pt x="2678518" y="1297399"/>
                  <a:pt x="2289840" y="1326237"/>
                </a:cubicBezTo>
                <a:cubicBezTo>
                  <a:pt x="1901162" y="1355075"/>
                  <a:pt x="2012920" y="1305368"/>
                  <a:pt x="1930553" y="1326237"/>
                </a:cubicBezTo>
                <a:cubicBezTo>
                  <a:pt x="1848186" y="1347106"/>
                  <a:pt x="1577684" y="1301970"/>
                  <a:pt x="1461162" y="1326237"/>
                </a:cubicBezTo>
                <a:cubicBezTo>
                  <a:pt x="1344640" y="1350504"/>
                  <a:pt x="1266289" y="1307418"/>
                  <a:pt x="1101876" y="1326237"/>
                </a:cubicBezTo>
                <a:cubicBezTo>
                  <a:pt x="937463" y="1345056"/>
                  <a:pt x="440552" y="1249595"/>
                  <a:pt x="221044" y="1326237"/>
                </a:cubicBezTo>
                <a:cubicBezTo>
                  <a:pt x="117514" y="1310080"/>
                  <a:pt x="-13431" y="1230461"/>
                  <a:pt x="0" y="1105193"/>
                </a:cubicBezTo>
                <a:cubicBezTo>
                  <a:pt x="-6396" y="998013"/>
                  <a:pt x="50283" y="798248"/>
                  <a:pt x="0" y="671960"/>
                </a:cubicBezTo>
                <a:cubicBezTo>
                  <a:pt x="-50283" y="545672"/>
                  <a:pt x="34160" y="335480"/>
                  <a:pt x="0" y="221044"/>
                </a:cubicBezTo>
                <a:close/>
              </a:path>
            </a:pathLst>
          </a:custGeom>
          <a:solidFill>
            <a:schemeClr val="accent2">
              <a:lumMod val="20000"/>
              <a:lumOff val="80000"/>
            </a:schemeClr>
          </a:solidFill>
          <a:ln>
            <a:extLst>
              <a:ext uri="{C807C97D-BFC1-408E-A445-0C87EB9F89A2}">
                <ask:lineSketchStyleProps xmlns:ask="http://schemas.microsoft.com/office/drawing/2018/sketchyshapes" sd="3243096978">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spcBef>
                <a:spcPts val="0"/>
              </a:spcBef>
              <a:spcAft>
                <a:spcPts val="0"/>
              </a:spcAft>
              <a:buClrTx/>
              <a:buSzTx/>
              <a:buFontTx/>
              <a:buNone/>
              <a:tabLst/>
              <a:defRPr/>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4- مثل بصورتين من صور العمل التطوعي التي</a:t>
            </a:r>
            <a:r>
              <a:rPr kumimoji="0" lang="ar-BH" sz="3200" b="1" i="0" u="none" strike="noStrike" kern="1200" cap="none" spc="0" normalizeH="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شارك فيها رسول الله </a:t>
            </a:r>
            <a:r>
              <a:rPr kumimoji="0" lang="ar-BH" sz="3200" b="1" i="0" u="none" strike="noStrike" kern="1200" cap="none" spc="0" normalizeH="0" noProof="0" dirty="0">
                <a:ln>
                  <a:noFill/>
                </a:ln>
                <a:solidFill>
                  <a:prstClr val="black"/>
                </a:solidFill>
                <a:effectLst/>
                <a:uLnTx/>
                <a:uFillTx/>
                <a:latin typeface="Sakkal Majalla" panose="02000000000000000000" pitchFamily="2" charset="-78"/>
                <a:ea typeface="+mn-ea"/>
                <a:cs typeface="Sakkal Majalla" panose="02000000000000000000" pitchFamily="2" charset="-78"/>
                <a:sym typeface="AGA Arabesque" panose="05010101010101010101" pitchFamily="2" charset="2"/>
              </a:rPr>
              <a:t></a:t>
            </a:r>
            <a:endPar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spcBef>
                <a:spcPts val="0"/>
              </a:spcBef>
              <a:spcAft>
                <a:spcPts val="0"/>
              </a:spcAft>
              <a:buClrTx/>
              <a:buSzTx/>
              <a:buFontTx/>
              <a:buNone/>
              <a:tabLst/>
              <a:defRPr/>
            </a:pPr>
            <a:r>
              <a:rPr kumimoji="0" lang="ar-BH"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en-US"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4" name="Rectangle: Rounded Corners 3">
            <a:extLst>
              <a:ext uri="{FF2B5EF4-FFF2-40B4-BE49-F238E27FC236}">
                <a16:creationId xmlns:a16="http://schemas.microsoft.com/office/drawing/2014/main" id="{49C8E28A-9DAB-4239-B3FE-375737D3D253}"/>
              </a:ext>
            </a:extLst>
          </p:cNvPr>
          <p:cNvSpPr/>
          <p:nvPr/>
        </p:nvSpPr>
        <p:spPr>
          <a:xfrm>
            <a:off x="365934" y="2478647"/>
            <a:ext cx="11452485" cy="2526855"/>
          </a:xfrm>
          <a:custGeom>
            <a:avLst/>
            <a:gdLst>
              <a:gd name="connsiteX0" fmla="*/ 0 w 11452485"/>
              <a:gd name="connsiteY0" fmla="*/ 421151 h 2526855"/>
              <a:gd name="connsiteX1" fmla="*/ 421151 w 11452485"/>
              <a:gd name="connsiteY1" fmla="*/ 0 h 2526855"/>
              <a:gd name="connsiteX2" fmla="*/ 798402 w 11452485"/>
              <a:gd name="connsiteY2" fmla="*/ 0 h 2526855"/>
              <a:gd name="connsiteX3" fmla="*/ 1281755 w 11452485"/>
              <a:gd name="connsiteY3" fmla="*/ 0 h 2526855"/>
              <a:gd name="connsiteX4" fmla="*/ 1552904 w 11452485"/>
              <a:gd name="connsiteY4" fmla="*/ 0 h 2526855"/>
              <a:gd name="connsiteX5" fmla="*/ 2354562 w 11452485"/>
              <a:gd name="connsiteY5" fmla="*/ 0 h 2526855"/>
              <a:gd name="connsiteX6" fmla="*/ 2944017 w 11452485"/>
              <a:gd name="connsiteY6" fmla="*/ 0 h 2526855"/>
              <a:gd name="connsiteX7" fmla="*/ 3427370 w 11452485"/>
              <a:gd name="connsiteY7" fmla="*/ 0 h 2526855"/>
              <a:gd name="connsiteX8" fmla="*/ 3804620 w 11452485"/>
              <a:gd name="connsiteY8" fmla="*/ 0 h 2526855"/>
              <a:gd name="connsiteX9" fmla="*/ 4606279 w 11452485"/>
              <a:gd name="connsiteY9" fmla="*/ 0 h 2526855"/>
              <a:gd name="connsiteX10" fmla="*/ 5301835 w 11452485"/>
              <a:gd name="connsiteY10" fmla="*/ 0 h 2526855"/>
              <a:gd name="connsiteX11" fmla="*/ 5997392 w 11452485"/>
              <a:gd name="connsiteY11" fmla="*/ 0 h 2526855"/>
              <a:gd name="connsiteX12" fmla="*/ 6799050 w 11452485"/>
              <a:gd name="connsiteY12" fmla="*/ 0 h 2526855"/>
              <a:gd name="connsiteX13" fmla="*/ 7494606 w 11452485"/>
              <a:gd name="connsiteY13" fmla="*/ 0 h 2526855"/>
              <a:gd name="connsiteX14" fmla="*/ 8084061 w 11452485"/>
              <a:gd name="connsiteY14" fmla="*/ 0 h 2526855"/>
              <a:gd name="connsiteX15" fmla="*/ 8779617 w 11452485"/>
              <a:gd name="connsiteY15" fmla="*/ 0 h 2526855"/>
              <a:gd name="connsiteX16" fmla="*/ 9156868 w 11452485"/>
              <a:gd name="connsiteY16" fmla="*/ 0 h 2526855"/>
              <a:gd name="connsiteX17" fmla="*/ 9640221 w 11452485"/>
              <a:gd name="connsiteY17" fmla="*/ 0 h 2526855"/>
              <a:gd name="connsiteX18" fmla="*/ 10335778 w 11452485"/>
              <a:gd name="connsiteY18" fmla="*/ 0 h 2526855"/>
              <a:gd name="connsiteX19" fmla="*/ 11031334 w 11452485"/>
              <a:gd name="connsiteY19" fmla="*/ 0 h 2526855"/>
              <a:gd name="connsiteX20" fmla="*/ 11452485 w 11452485"/>
              <a:gd name="connsiteY20" fmla="*/ 421151 h 2526855"/>
              <a:gd name="connsiteX21" fmla="*/ 11452485 w 11452485"/>
              <a:gd name="connsiteY21" fmla="*/ 932132 h 2526855"/>
              <a:gd name="connsiteX22" fmla="*/ 11452485 w 11452485"/>
              <a:gd name="connsiteY22" fmla="*/ 1459959 h 2526855"/>
              <a:gd name="connsiteX23" fmla="*/ 11452485 w 11452485"/>
              <a:gd name="connsiteY23" fmla="*/ 2105704 h 2526855"/>
              <a:gd name="connsiteX24" fmla="*/ 11031334 w 11452485"/>
              <a:gd name="connsiteY24" fmla="*/ 2526855 h 2526855"/>
              <a:gd name="connsiteX25" fmla="*/ 10335778 w 11452485"/>
              <a:gd name="connsiteY25" fmla="*/ 2526855 h 2526855"/>
              <a:gd name="connsiteX26" fmla="*/ 9852425 w 11452485"/>
              <a:gd name="connsiteY26" fmla="*/ 2526855 h 2526855"/>
              <a:gd name="connsiteX27" fmla="*/ 9369072 w 11452485"/>
              <a:gd name="connsiteY27" fmla="*/ 2526855 h 2526855"/>
              <a:gd name="connsiteX28" fmla="*/ 8567414 w 11452485"/>
              <a:gd name="connsiteY28" fmla="*/ 2526855 h 2526855"/>
              <a:gd name="connsiteX29" fmla="*/ 7871857 w 11452485"/>
              <a:gd name="connsiteY29" fmla="*/ 2526855 h 2526855"/>
              <a:gd name="connsiteX30" fmla="*/ 7070199 w 11452485"/>
              <a:gd name="connsiteY30" fmla="*/ 2526855 h 2526855"/>
              <a:gd name="connsiteX31" fmla="*/ 6586846 w 11452485"/>
              <a:gd name="connsiteY31" fmla="*/ 2526855 h 2526855"/>
              <a:gd name="connsiteX32" fmla="*/ 6209595 w 11452485"/>
              <a:gd name="connsiteY32" fmla="*/ 2526855 h 2526855"/>
              <a:gd name="connsiteX33" fmla="*/ 5726243 w 11452485"/>
              <a:gd name="connsiteY33" fmla="*/ 2526855 h 2526855"/>
              <a:gd name="connsiteX34" fmla="*/ 4924584 w 11452485"/>
              <a:gd name="connsiteY34" fmla="*/ 2526855 h 2526855"/>
              <a:gd name="connsiteX35" fmla="*/ 4441231 w 11452485"/>
              <a:gd name="connsiteY35" fmla="*/ 2526855 h 2526855"/>
              <a:gd name="connsiteX36" fmla="*/ 4170082 w 11452485"/>
              <a:gd name="connsiteY36" fmla="*/ 2526855 h 2526855"/>
              <a:gd name="connsiteX37" fmla="*/ 3580628 w 11452485"/>
              <a:gd name="connsiteY37" fmla="*/ 2526855 h 2526855"/>
              <a:gd name="connsiteX38" fmla="*/ 3097275 w 11452485"/>
              <a:gd name="connsiteY38" fmla="*/ 2526855 h 2526855"/>
              <a:gd name="connsiteX39" fmla="*/ 2295617 w 11452485"/>
              <a:gd name="connsiteY39" fmla="*/ 2526855 h 2526855"/>
              <a:gd name="connsiteX40" fmla="*/ 1918366 w 11452485"/>
              <a:gd name="connsiteY40" fmla="*/ 2526855 h 2526855"/>
              <a:gd name="connsiteX41" fmla="*/ 1328911 w 11452485"/>
              <a:gd name="connsiteY41" fmla="*/ 2526855 h 2526855"/>
              <a:gd name="connsiteX42" fmla="*/ 421151 w 11452485"/>
              <a:gd name="connsiteY42" fmla="*/ 2526855 h 2526855"/>
              <a:gd name="connsiteX43" fmla="*/ 0 w 11452485"/>
              <a:gd name="connsiteY43" fmla="*/ 2105704 h 2526855"/>
              <a:gd name="connsiteX44" fmla="*/ 0 w 11452485"/>
              <a:gd name="connsiteY44" fmla="*/ 1510495 h 2526855"/>
              <a:gd name="connsiteX45" fmla="*/ 0 w 11452485"/>
              <a:gd name="connsiteY45" fmla="*/ 932132 h 2526855"/>
              <a:gd name="connsiteX46" fmla="*/ 0 w 11452485"/>
              <a:gd name="connsiteY46" fmla="*/ 421151 h 252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452485" h="2526855" fill="none" extrusionOk="0">
                <a:moveTo>
                  <a:pt x="0" y="421151"/>
                </a:moveTo>
                <a:cubicBezTo>
                  <a:pt x="-47802" y="204315"/>
                  <a:pt x="162979" y="64718"/>
                  <a:pt x="421151" y="0"/>
                </a:cubicBezTo>
                <a:cubicBezTo>
                  <a:pt x="576668" y="-38208"/>
                  <a:pt x="664188" y="43385"/>
                  <a:pt x="798402" y="0"/>
                </a:cubicBezTo>
                <a:cubicBezTo>
                  <a:pt x="932616" y="-43385"/>
                  <a:pt x="1127273" y="33900"/>
                  <a:pt x="1281755" y="0"/>
                </a:cubicBezTo>
                <a:cubicBezTo>
                  <a:pt x="1436237" y="-33900"/>
                  <a:pt x="1421279" y="754"/>
                  <a:pt x="1552904" y="0"/>
                </a:cubicBezTo>
                <a:cubicBezTo>
                  <a:pt x="1684529" y="-754"/>
                  <a:pt x="2032912" y="2840"/>
                  <a:pt x="2354562" y="0"/>
                </a:cubicBezTo>
                <a:cubicBezTo>
                  <a:pt x="2676212" y="-2840"/>
                  <a:pt x="2707779" y="41557"/>
                  <a:pt x="2944017" y="0"/>
                </a:cubicBezTo>
                <a:cubicBezTo>
                  <a:pt x="3180256" y="-41557"/>
                  <a:pt x="3223676" y="23765"/>
                  <a:pt x="3427370" y="0"/>
                </a:cubicBezTo>
                <a:cubicBezTo>
                  <a:pt x="3631064" y="-23765"/>
                  <a:pt x="3706052" y="14317"/>
                  <a:pt x="3804620" y="0"/>
                </a:cubicBezTo>
                <a:cubicBezTo>
                  <a:pt x="3903188" y="-14317"/>
                  <a:pt x="4218648" y="84170"/>
                  <a:pt x="4606279" y="0"/>
                </a:cubicBezTo>
                <a:cubicBezTo>
                  <a:pt x="4993910" y="-84170"/>
                  <a:pt x="5076314" y="39564"/>
                  <a:pt x="5301835" y="0"/>
                </a:cubicBezTo>
                <a:cubicBezTo>
                  <a:pt x="5527356" y="-39564"/>
                  <a:pt x="5757695" y="66398"/>
                  <a:pt x="5997392" y="0"/>
                </a:cubicBezTo>
                <a:cubicBezTo>
                  <a:pt x="6237089" y="-66398"/>
                  <a:pt x="6455453" y="61663"/>
                  <a:pt x="6799050" y="0"/>
                </a:cubicBezTo>
                <a:cubicBezTo>
                  <a:pt x="7142647" y="-61663"/>
                  <a:pt x="7322075" y="14200"/>
                  <a:pt x="7494606" y="0"/>
                </a:cubicBezTo>
                <a:cubicBezTo>
                  <a:pt x="7667137" y="-14200"/>
                  <a:pt x="7880516" y="54954"/>
                  <a:pt x="8084061" y="0"/>
                </a:cubicBezTo>
                <a:cubicBezTo>
                  <a:pt x="8287606" y="-54954"/>
                  <a:pt x="8440366" y="12320"/>
                  <a:pt x="8779617" y="0"/>
                </a:cubicBezTo>
                <a:cubicBezTo>
                  <a:pt x="9118868" y="-12320"/>
                  <a:pt x="9022282" y="17599"/>
                  <a:pt x="9156868" y="0"/>
                </a:cubicBezTo>
                <a:cubicBezTo>
                  <a:pt x="9291454" y="-17599"/>
                  <a:pt x="9429798" y="12353"/>
                  <a:pt x="9640221" y="0"/>
                </a:cubicBezTo>
                <a:cubicBezTo>
                  <a:pt x="9850644" y="-12353"/>
                  <a:pt x="10136052" y="35683"/>
                  <a:pt x="10335778" y="0"/>
                </a:cubicBezTo>
                <a:cubicBezTo>
                  <a:pt x="10535504" y="-35683"/>
                  <a:pt x="10708113" y="31975"/>
                  <a:pt x="11031334" y="0"/>
                </a:cubicBezTo>
                <a:cubicBezTo>
                  <a:pt x="11266836" y="-10059"/>
                  <a:pt x="11463733" y="200651"/>
                  <a:pt x="11452485" y="421151"/>
                </a:cubicBezTo>
                <a:cubicBezTo>
                  <a:pt x="11506871" y="666255"/>
                  <a:pt x="11418375" y="829352"/>
                  <a:pt x="11452485" y="932132"/>
                </a:cubicBezTo>
                <a:cubicBezTo>
                  <a:pt x="11486595" y="1034912"/>
                  <a:pt x="11437437" y="1280509"/>
                  <a:pt x="11452485" y="1459959"/>
                </a:cubicBezTo>
                <a:cubicBezTo>
                  <a:pt x="11467533" y="1639409"/>
                  <a:pt x="11386834" y="1853141"/>
                  <a:pt x="11452485" y="2105704"/>
                </a:cubicBezTo>
                <a:cubicBezTo>
                  <a:pt x="11476252" y="2291848"/>
                  <a:pt x="11227950" y="2467627"/>
                  <a:pt x="11031334" y="2526855"/>
                </a:cubicBezTo>
                <a:cubicBezTo>
                  <a:pt x="10879365" y="2558997"/>
                  <a:pt x="10544473" y="2491136"/>
                  <a:pt x="10335778" y="2526855"/>
                </a:cubicBezTo>
                <a:cubicBezTo>
                  <a:pt x="10127083" y="2562574"/>
                  <a:pt x="9960036" y="2476164"/>
                  <a:pt x="9852425" y="2526855"/>
                </a:cubicBezTo>
                <a:cubicBezTo>
                  <a:pt x="9744814" y="2577546"/>
                  <a:pt x="9563170" y="2495805"/>
                  <a:pt x="9369072" y="2526855"/>
                </a:cubicBezTo>
                <a:cubicBezTo>
                  <a:pt x="9174974" y="2557905"/>
                  <a:pt x="8746670" y="2470597"/>
                  <a:pt x="8567414" y="2526855"/>
                </a:cubicBezTo>
                <a:cubicBezTo>
                  <a:pt x="8388158" y="2583113"/>
                  <a:pt x="8147814" y="2512816"/>
                  <a:pt x="7871857" y="2526855"/>
                </a:cubicBezTo>
                <a:cubicBezTo>
                  <a:pt x="7595900" y="2540894"/>
                  <a:pt x="7348571" y="2495864"/>
                  <a:pt x="7070199" y="2526855"/>
                </a:cubicBezTo>
                <a:cubicBezTo>
                  <a:pt x="6791827" y="2557846"/>
                  <a:pt x="6698034" y="2474150"/>
                  <a:pt x="6586846" y="2526855"/>
                </a:cubicBezTo>
                <a:cubicBezTo>
                  <a:pt x="6475658" y="2579560"/>
                  <a:pt x="6361568" y="2494817"/>
                  <a:pt x="6209595" y="2526855"/>
                </a:cubicBezTo>
                <a:cubicBezTo>
                  <a:pt x="6057622" y="2558893"/>
                  <a:pt x="5862415" y="2519848"/>
                  <a:pt x="5726243" y="2526855"/>
                </a:cubicBezTo>
                <a:cubicBezTo>
                  <a:pt x="5590071" y="2533862"/>
                  <a:pt x="5308790" y="2504324"/>
                  <a:pt x="4924584" y="2526855"/>
                </a:cubicBezTo>
                <a:cubicBezTo>
                  <a:pt x="4540378" y="2549386"/>
                  <a:pt x="4658930" y="2517363"/>
                  <a:pt x="4441231" y="2526855"/>
                </a:cubicBezTo>
                <a:cubicBezTo>
                  <a:pt x="4223532" y="2536347"/>
                  <a:pt x="4282739" y="2507062"/>
                  <a:pt x="4170082" y="2526855"/>
                </a:cubicBezTo>
                <a:cubicBezTo>
                  <a:pt x="4057425" y="2546648"/>
                  <a:pt x="3865729" y="2520374"/>
                  <a:pt x="3580628" y="2526855"/>
                </a:cubicBezTo>
                <a:cubicBezTo>
                  <a:pt x="3295527" y="2533336"/>
                  <a:pt x="3206364" y="2516241"/>
                  <a:pt x="3097275" y="2526855"/>
                </a:cubicBezTo>
                <a:cubicBezTo>
                  <a:pt x="2988186" y="2537469"/>
                  <a:pt x="2475553" y="2477766"/>
                  <a:pt x="2295617" y="2526855"/>
                </a:cubicBezTo>
                <a:cubicBezTo>
                  <a:pt x="2115681" y="2575944"/>
                  <a:pt x="2006558" y="2485640"/>
                  <a:pt x="1918366" y="2526855"/>
                </a:cubicBezTo>
                <a:cubicBezTo>
                  <a:pt x="1830174" y="2568070"/>
                  <a:pt x="1600886" y="2475337"/>
                  <a:pt x="1328911" y="2526855"/>
                </a:cubicBezTo>
                <a:cubicBezTo>
                  <a:pt x="1056937" y="2578373"/>
                  <a:pt x="849805" y="2506912"/>
                  <a:pt x="421151" y="2526855"/>
                </a:cubicBezTo>
                <a:cubicBezTo>
                  <a:pt x="195600" y="2507944"/>
                  <a:pt x="27017" y="2372876"/>
                  <a:pt x="0" y="2105704"/>
                </a:cubicBezTo>
                <a:cubicBezTo>
                  <a:pt x="-19306" y="1959710"/>
                  <a:pt x="36266" y="1671110"/>
                  <a:pt x="0" y="1510495"/>
                </a:cubicBezTo>
                <a:cubicBezTo>
                  <a:pt x="-36266" y="1349880"/>
                  <a:pt x="17399" y="1079664"/>
                  <a:pt x="0" y="932132"/>
                </a:cubicBezTo>
                <a:cubicBezTo>
                  <a:pt x="-17399" y="784600"/>
                  <a:pt x="43482" y="537163"/>
                  <a:pt x="0" y="421151"/>
                </a:cubicBezTo>
                <a:close/>
              </a:path>
              <a:path w="11452485" h="2526855" stroke="0" extrusionOk="0">
                <a:moveTo>
                  <a:pt x="0" y="421151"/>
                </a:moveTo>
                <a:cubicBezTo>
                  <a:pt x="-41555" y="147284"/>
                  <a:pt x="216737" y="-35146"/>
                  <a:pt x="421151" y="0"/>
                </a:cubicBezTo>
                <a:cubicBezTo>
                  <a:pt x="698278" y="-64857"/>
                  <a:pt x="918774" y="56978"/>
                  <a:pt x="1116707" y="0"/>
                </a:cubicBezTo>
                <a:cubicBezTo>
                  <a:pt x="1314640" y="-56978"/>
                  <a:pt x="1316151" y="8741"/>
                  <a:pt x="1387857" y="0"/>
                </a:cubicBezTo>
                <a:cubicBezTo>
                  <a:pt x="1459563" y="-8741"/>
                  <a:pt x="1687414" y="34707"/>
                  <a:pt x="1871209" y="0"/>
                </a:cubicBezTo>
                <a:cubicBezTo>
                  <a:pt x="2055004" y="-34707"/>
                  <a:pt x="2035116" y="2977"/>
                  <a:pt x="2142358" y="0"/>
                </a:cubicBezTo>
                <a:cubicBezTo>
                  <a:pt x="2249600" y="-2977"/>
                  <a:pt x="2487837" y="23125"/>
                  <a:pt x="2625711" y="0"/>
                </a:cubicBezTo>
                <a:cubicBezTo>
                  <a:pt x="2763585" y="-23125"/>
                  <a:pt x="2778525" y="16437"/>
                  <a:pt x="2896860" y="0"/>
                </a:cubicBezTo>
                <a:cubicBezTo>
                  <a:pt x="3015195" y="-16437"/>
                  <a:pt x="3294291" y="4430"/>
                  <a:pt x="3592417" y="0"/>
                </a:cubicBezTo>
                <a:cubicBezTo>
                  <a:pt x="3890543" y="-4430"/>
                  <a:pt x="4030565" y="38226"/>
                  <a:pt x="4287973" y="0"/>
                </a:cubicBezTo>
                <a:cubicBezTo>
                  <a:pt x="4545381" y="-38226"/>
                  <a:pt x="4722634" y="7469"/>
                  <a:pt x="4983530" y="0"/>
                </a:cubicBezTo>
                <a:cubicBezTo>
                  <a:pt x="5244426" y="-7469"/>
                  <a:pt x="5181255" y="19847"/>
                  <a:pt x="5254679" y="0"/>
                </a:cubicBezTo>
                <a:cubicBezTo>
                  <a:pt x="5328103" y="-19847"/>
                  <a:pt x="5500459" y="10174"/>
                  <a:pt x="5631930" y="0"/>
                </a:cubicBezTo>
                <a:cubicBezTo>
                  <a:pt x="5763401" y="-10174"/>
                  <a:pt x="5954545" y="14919"/>
                  <a:pt x="6115283" y="0"/>
                </a:cubicBezTo>
                <a:cubicBezTo>
                  <a:pt x="6276021" y="-14919"/>
                  <a:pt x="6547302" y="31461"/>
                  <a:pt x="6810839" y="0"/>
                </a:cubicBezTo>
                <a:cubicBezTo>
                  <a:pt x="7074376" y="-31461"/>
                  <a:pt x="6986056" y="31733"/>
                  <a:pt x="7081988" y="0"/>
                </a:cubicBezTo>
                <a:cubicBezTo>
                  <a:pt x="7177920" y="-31733"/>
                  <a:pt x="7353613" y="20839"/>
                  <a:pt x="7459239" y="0"/>
                </a:cubicBezTo>
                <a:cubicBezTo>
                  <a:pt x="7564865" y="-20839"/>
                  <a:pt x="7922421" y="52022"/>
                  <a:pt x="8048694" y="0"/>
                </a:cubicBezTo>
                <a:cubicBezTo>
                  <a:pt x="8174967" y="-52022"/>
                  <a:pt x="8246878" y="11615"/>
                  <a:pt x="8319843" y="0"/>
                </a:cubicBezTo>
                <a:cubicBezTo>
                  <a:pt x="8392808" y="-11615"/>
                  <a:pt x="8540748" y="25559"/>
                  <a:pt x="8697094" y="0"/>
                </a:cubicBezTo>
                <a:cubicBezTo>
                  <a:pt x="8853440" y="-25559"/>
                  <a:pt x="9234444" y="25324"/>
                  <a:pt x="9392650" y="0"/>
                </a:cubicBezTo>
                <a:cubicBezTo>
                  <a:pt x="9550856" y="-25324"/>
                  <a:pt x="9606870" y="39301"/>
                  <a:pt x="9769901" y="0"/>
                </a:cubicBezTo>
                <a:cubicBezTo>
                  <a:pt x="9932932" y="-39301"/>
                  <a:pt x="10593268" y="111187"/>
                  <a:pt x="11031334" y="0"/>
                </a:cubicBezTo>
                <a:cubicBezTo>
                  <a:pt x="11258270" y="4877"/>
                  <a:pt x="11420469" y="194069"/>
                  <a:pt x="11452485" y="421151"/>
                </a:cubicBezTo>
                <a:cubicBezTo>
                  <a:pt x="11468837" y="710754"/>
                  <a:pt x="11433336" y="747464"/>
                  <a:pt x="11452485" y="1016360"/>
                </a:cubicBezTo>
                <a:cubicBezTo>
                  <a:pt x="11471634" y="1285256"/>
                  <a:pt x="11394859" y="1429523"/>
                  <a:pt x="11452485" y="1577877"/>
                </a:cubicBezTo>
                <a:cubicBezTo>
                  <a:pt x="11510111" y="1726231"/>
                  <a:pt x="11391592" y="1973293"/>
                  <a:pt x="11452485" y="2105704"/>
                </a:cubicBezTo>
                <a:cubicBezTo>
                  <a:pt x="11492671" y="2297171"/>
                  <a:pt x="11272819" y="2546546"/>
                  <a:pt x="11031334" y="2526855"/>
                </a:cubicBezTo>
                <a:cubicBezTo>
                  <a:pt x="10836793" y="2597530"/>
                  <a:pt x="10573476" y="2477232"/>
                  <a:pt x="10441879" y="2526855"/>
                </a:cubicBezTo>
                <a:cubicBezTo>
                  <a:pt x="10310283" y="2576478"/>
                  <a:pt x="10281402" y="2512478"/>
                  <a:pt x="10170730" y="2526855"/>
                </a:cubicBezTo>
                <a:cubicBezTo>
                  <a:pt x="10060058" y="2541232"/>
                  <a:pt x="9890695" y="2485870"/>
                  <a:pt x="9687377" y="2526855"/>
                </a:cubicBezTo>
                <a:cubicBezTo>
                  <a:pt x="9484059" y="2567840"/>
                  <a:pt x="9232135" y="2463612"/>
                  <a:pt x="9097923" y="2526855"/>
                </a:cubicBezTo>
                <a:cubicBezTo>
                  <a:pt x="8963711" y="2590098"/>
                  <a:pt x="8837695" y="2494670"/>
                  <a:pt x="8614570" y="2526855"/>
                </a:cubicBezTo>
                <a:cubicBezTo>
                  <a:pt x="8391445" y="2559040"/>
                  <a:pt x="8193743" y="2460625"/>
                  <a:pt x="7919014" y="2526855"/>
                </a:cubicBezTo>
                <a:cubicBezTo>
                  <a:pt x="7644285" y="2593085"/>
                  <a:pt x="7471664" y="2450382"/>
                  <a:pt x="7223457" y="2526855"/>
                </a:cubicBezTo>
                <a:cubicBezTo>
                  <a:pt x="6975250" y="2603328"/>
                  <a:pt x="6966208" y="2484414"/>
                  <a:pt x="6740104" y="2526855"/>
                </a:cubicBezTo>
                <a:cubicBezTo>
                  <a:pt x="6514000" y="2569296"/>
                  <a:pt x="6601640" y="2506782"/>
                  <a:pt x="6468955" y="2526855"/>
                </a:cubicBezTo>
                <a:cubicBezTo>
                  <a:pt x="6336270" y="2546928"/>
                  <a:pt x="6252728" y="2516569"/>
                  <a:pt x="6091704" y="2526855"/>
                </a:cubicBezTo>
                <a:cubicBezTo>
                  <a:pt x="5930680" y="2537141"/>
                  <a:pt x="5661042" y="2484397"/>
                  <a:pt x="5502250" y="2526855"/>
                </a:cubicBezTo>
                <a:cubicBezTo>
                  <a:pt x="5343458" y="2569313"/>
                  <a:pt x="5176924" y="2526525"/>
                  <a:pt x="5018897" y="2526855"/>
                </a:cubicBezTo>
                <a:cubicBezTo>
                  <a:pt x="4860870" y="2527185"/>
                  <a:pt x="4663722" y="2498629"/>
                  <a:pt x="4429442" y="2526855"/>
                </a:cubicBezTo>
                <a:cubicBezTo>
                  <a:pt x="4195163" y="2555081"/>
                  <a:pt x="4253438" y="2509002"/>
                  <a:pt x="4158293" y="2526855"/>
                </a:cubicBezTo>
                <a:cubicBezTo>
                  <a:pt x="4063148" y="2544708"/>
                  <a:pt x="3786766" y="2475955"/>
                  <a:pt x="3674940" y="2526855"/>
                </a:cubicBezTo>
                <a:cubicBezTo>
                  <a:pt x="3563114" y="2577755"/>
                  <a:pt x="3256327" y="2507952"/>
                  <a:pt x="2979384" y="2526855"/>
                </a:cubicBezTo>
                <a:cubicBezTo>
                  <a:pt x="2702441" y="2545758"/>
                  <a:pt x="2766064" y="2496470"/>
                  <a:pt x="2708235" y="2526855"/>
                </a:cubicBezTo>
                <a:cubicBezTo>
                  <a:pt x="2650406" y="2557240"/>
                  <a:pt x="2386949" y="2509764"/>
                  <a:pt x="2224882" y="2526855"/>
                </a:cubicBezTo>
                <a:cubicBezTo>
                  <a:pt x="2062815" y="2543946"/>
                  <a:pt x="1674455" y="2470913"/>
                  <a:pt x="1529326" y="2526855"/>
                </a:cubicBezTo>
                <a:cubicBezTo>
                  <a:pt x="1384197" y="2582797"/>
                  <a:pt x="1168767" y="2515839"/>
                  <a:pt x="1045973" y="2526855"/>
                </a:cubicBezTo>
                <a:cubicBezTo>
                  <a:pt x="923179" y="2537871"/>
                  <a:pt x="674317" y="2476517"/>
                  <a:pt x="421151" y="2526855"/>
                </a:cubicBezTo>
                <a:cubicBezTo>
                  <a:pt x="212982" y="2575192"/>
                  <a:pt x="-57027" y="2362857"/>
                  <a:pt x="0" y="2105704"/>
                </a:cubicBezTo>
                <a:cubicBezTo>
                  <a:pt x="-14251" y="1969722"/>
                  <a:pt x="13980" y="1705613"/>
                  <a:pt x="0" y="1577877"/>
                </a:cubicBezTo>
                <a:cubicBezTo>
                  <a:pt x="-13980" y="1450141"/>
                  <a:pt x="17044" y="1143062"/>
                  <a:pt x="0" y="1033205"/>
                </a:cubicBezTo>
                <a:cubicBezTo>
                  <a:pt x="-17044" y="923348"/>
                  <a:pt x="25237" y="564473"/>
                  <a:pt x="0" y="421151"/>
                </a:cubicBezTo>
                <a:close/>
              </a:path>
            </a:pathLst>
          </a:custGeom>
          <a:solidFill>
            <a:schemeClr val="bg2">
              <a:lumMod val="90000"/>
            </a:schemeClr>
          </a:solidFill>
          <a:ln>
            <a:extLst>
              <a:ext uri="{C807C97D-BFC1-408E-A445-0C87EB9F89A2}">
                <ask:lineSketchStyleProps xmlns:ask="http://schemas.microsoft.com/office/drawing/2018/sketchyshapes" sd="4249085426">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5- اذكر ثلاثة فوائد للعمل</a:t>
            </a:r>
            <a:r>
              <a:rPr kumimoji="0" lang="ar-BH" sz="3200" b="1" i="0" u="none" strike="noStrike" kern="1200" cap="none" spc="0" normalizeH="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التطوعي</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p>
          <a:p>
            <a:pPr lvl="0" algn="just" rtl="1">
              <a:defRPr/>
            </a:pPr>
            <a:r>
              <a:rPr kumimoji="0" lang="ar-BH"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 </a:t>
            </a:r>
            <a:r>
              <a:rPr lang="ar-BH" sz="3200" dirty="0">
                <a:solidFill>
                  <a:prstClr val="black"/>
                </a:solidFill>
                <a:latin typeface="Sakkal Majalla" panose="02000000000000000000" pitchFamily="2" charset="-78"/>
                <a:cs typeface="Sakkal Majalla" panose="02000000000000000000" pitchFamily="2" charset="-78"/>
              </a:rPr>
              <a:t>.....................................................................................................................................................................</a:t>
            </a:r>
            <a:endParaRPr kumimoji="0" lang="fr-FR" sz="18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7" name="TextBox 6">
            <a:extLst>
              <a:ext uri="{FF2B5EF4-FFF2-40B4-BE49-F238E27FC236}">
                <a16:creationId xmlns:a16="http://schemas.microsoft.com/office/drawing/2014/main" id="{5934FBCD-8E6D-47B4-BEA2-EEE6BB0F67CB}"/>
              </a:ext>
            </a:extLst>
          </p:cNvPr>
          <p:cNvSpPr txBox="1"/>
          <p:nvPr/>
        </p:nvSpPr>
        <p:spPr>
          <a:xfrm>
            <a:off x="515580" y="1804278"/>
            <a:ext cx="11214730" cy="523220"/>
          </a:xfrm>
          <a:prstGeom prst="rect">
            <a:avLst/>
          </a:prstGeom>
          <a:solidFill>
            <a:schemeClr val="accent2">
              <a:lumMod val="20000"/>
              <a:lumOff val="80000"/>
            </a:schemeClr>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أ- بناء الكعبة.                      ب- حلف الفضول</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sym typeface="AGA Arabesque" panose="05010101010101010101" pitchFamily="2" charset="2"/>
              </a:rPr>
              <a:t>.                ج- بناء المسجد النبوي</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0" name="TextBox 9">
            <a:extLst>
              <a:ext uri="{FF2B5EF4-FFF2-40B4-BE49-F238E27FC236}">
                <a16:creationId xmlns:a16="http://schemas.microsoft.com/office/drawing/2014/main" id="{370C29C0-41EA-4E3B-91D0-2E6FAB922DD1}"/>
              </a:ext>
            </a:extLst>
          </p:cNvPr>
          <p:cNvSpPr txBox="1"/>
          <p:nvPr/>
        </p:nvSpPr>
        <p:spPr>
          <a:xfrm>
            <a:off x="515578" y="3267292"/>
            <a:ext cx="11214732" cy="1384995"/>
          </a:xfrm>
          <a:prstGeom prst="rect">
            <a:avLst/>
          </a:prstGeom>
          <a:solidFill>
            <a:schemeClr val="bg2">
              <a:lumMod val="90000"/>
            </a:schemeClr>
          </a:solid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أ- وعد الله</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sym typeface="AGA Arabesque" panose="05010101010101010101" pitchFamily="2" charset="2"/>
              </a:rPr>
              <a:t> المنفقين بالخَلَفِ أضعافا مضاعفة</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ب- نيل البر.    ج- اكتساب الحسنات حتى</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بعد الممات</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د- العمل</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التطوعي طريق إلى الجنة</a:t>
            </a: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هـ- الأمن وعدم الخوف</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مما يُستقبل من أمر الآخرة</a:t>
            </a:r>
            <a:r>
              <a:rPr lang="ar-BH" sz="2800" b="1" dirty="0">
                <a:solidFill>
                  <a:srgbClr val="FF0000"/>
                </a:solidFill>
                <a:latin typeface="Sakkal Majalla" panose="02000000000000000000" pitchFamily="2" charset="-78"/>
                <a:cs typeface="Sakkal Majalla" panose="02000000000000000000" pitchFamily="2" charset="-78"/>
              </a:rPr>
              <a:t>، وعدم الحزن على ما فات من أمور الدنيا.</a:t>
            </a:r>
            <a:endPar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8" name="Cloud 27">
            <a:extLst>
              <a:ext uri="{FF2B5EF4-FFF2-40B4-BE49-F238E27FC236}">
                <a16:creationId xmlns:a16="http://schemas.microsoft.com/office/drawing/2014/main" id="{57D86063-73AC-434D-8AE5-3FFAB51FEDEF}"/>
              </a:ext>
            </a:extLst>
          </p:cNvPr>
          <p:cNvSpPr/>
          <p:nvPr/>
        </p:nvSpPr>
        <p:spPr>
          <a:xfrm>
            <a:off x="4937759" y="168838"/>
            <a:ext cx="2308827" cy="829752"/>
          </a:xfrm>
          <a:prstGeom prst="cloud">
            <a:avLst/>
          </a:prstGeom>
          <a:solidFill>
            <a:schemeClr val="accent2">
              <a:lumMod val="20000"/>
              <a:lumOff val="80000"/>
            </a:schemeClr>
          </a:solid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الإجابة</a:t>
            </a:r>
            <a:endParaRPr kumimoji="0" lang="fr-FR"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2" name="Rectangle: Rounded Corners 3">
            <a:extLst>
              <a:ext uri="{FF2B5EF4-FFF2-40B4-BE49-F238E27FC236}">
                <a16:creationId xmlns:a16="http://schemas.microsoft.com/office/drawing/2014/main" id="{49C8E28A-9DAB-4239-B3FE-375737D3D253}"/>
              </a:ext>
            </a:extLst>
          </p:cNvPr>
          <p:cNvSpPr/>
          <p:nvPr/>
        </p:nvSpPr>
        <p:spPr>
          <a:xfrm>
            <a:off x="359146" y="5087869"/>
            <a:ext cx="11452485" cy="1258949"/>
          </a:xfrm>
          <a:custGeom>
            <a:avLst/>
            <a:gdLst>
              <a:gd name="connsiteX0" fmla="*/ 0 w 11452485"/>
              <a:gd name="connsiteY0" fmla="*/ 209829 h 1258949"/>
              <a:gd name="connsiteX1" fmla="*/ 209829 w 11452485"/>
              <a:gd name="connsiteY1" fmla="*/ 0 h 1258949"/>
              <a:gd name="connsiteX2" fmla="*/ 900832 w 11452485"/>
              <a:gd name="connsiteY2" fmla="*/ 0 h 1258949"/>
              <a:gd name="connsiteX3" fmla="*/ 1591836 w 11452485"/>
              <a:gd name="connsiteY3" fmla="*/ 0 h 1258949"/>
              <a:gd name="connsiteX4" fmla="*/ 1951854 w 11452485"/>
              <a:gd name="connsiteY4" fmla="*/ 0 h 1258949"/>
              <a:gd name="connsiteX5" fmla="*/ 2642858 w 11452485"/>
              <a:gd name="connsiteY5" fmla="*/ 0 h 1258949"/>
              <a:gd name="connsiteX6" fmla="*/ 3333861 w 11452485"/>
              <a:gd name="connsiteY6" fmla="*/ 0 h 1258949"/>
              <a:gd name="connsiteX7" fmla="*/ 3693880 w 11452485"/>
              <a:gd name="connsiteY7" fmla="*/ 0 h 1258949"/>
              <a:gd name="connsiteX8" fmla="*/ 3943570 w 11452485"/>
              <a:gd name="connsiteY8" fmla="*/ 0 h 1258949"/>
              <a:gd name="connsiteX9" fmla="*/ 4634573 w 11452485"/>
              <a:gd name="connsiteY9" fmla="*/ 0 h 1258949"/>
              <a:gd name="connsiteX10" fmla="*/ 4884264 w 11452485"/>
              <a:gd name="connsiteY10" fmla="*/ 0 h 1258949"/>
              <a:gd name="connsiteX11" fmla="*/ 5354610 w 11452485"/>
              <a:gd name="connsiteY11" fmla="*/ 0 h 1258949"/>
              <a:gd name="connsiteX12" fmla="*/ 5714629 w 11452485"/>
              <a:gd name="connsiteY12" fmla="*/ 0 h 1258949"/>
              <a:gd name="connsiteX13" fmla="*/ 6184976 w 11452485"/>
              <a:gd name="connsiteY13" fmla="*/ 0 h 1258949"/>
              <a:gd name="connsiteX14" fmla="*/ 6655323 w 11452485"/>
              <a:gd name="connsiteY14" fmla="*/ 0 h 1258949"/>
              <a:gd name="connsiteX15" fmla="*/ 7346326 w 11452485"/>
              <a:gd name="connsiteY15" fmla="*/ 0 h 1258949"/>
              <a:gd name="connsiteX16" fmla="*/ 7706345 w 11452485"/>
              <a:gd name="connsiteY16" fmla="*/ 0 h 1258949"/>
              <a:gd name="connsiteX17" fmla="*/ 8176691 w 11452485"/>
              <a:gd name="connsiteY17" fmla="*/ 0 h 1258949"/>
              <a:gd name="connsiteX18" fmla="*/ 8536710 w 11452485"/>
              <a:gd name="connsiteY18" fmla="*/ 0 h 1258949"/>
              <a:gd name="connsiteX19" fmla="*/ 8896729 w 11452485"/>
              <a:gd name="connsiteY19" fmla="*/ 0 h 1258949"/>
              <a:gd name="connsiteX20" fmla="*/ 9367075 w 11452485"/>
              <a:gd name="connsiteY20" fmla="*/ 0 h 1258949"/>
              <a:gd name="connsiteX21" fmla="*/ 9837422 w 11452485"/>
              <a:gd name="connsiteY21" fmla="*/ 0 h 1258949"/>
              <a:gd name="connsiteX22" fmla="*/ 10307769 w 11452485"/>
              <a:gd name="connsiteY22" fmla="*/ 0 h 1258949"/>
              <a:gd name="connsiteX23" fmla="*/ 10667788 w 11452485"/>
              <a:gd name="connsiteY23" fmla="*/ 0 h 1258949"/>
              <a:gd name="connsiteX24" fmla="*/ 11242656 w 11452485"/>
              <a:gd name="connsiteY24" fmla="*/ 0 h 1258949"/>
              <a:gd name="connsiteX25" fmla="*/ 11452485 w 11452485"/>
              <a:gd name="connsiteY25" fmla="*/ 209829 h 1258949"/>
              <a:gd name="connsiteX26" fmla="*/ 11452485 w 11452485"/>
              <a:gd name="connsiteY26" fmla="*/ 629475 h 1258949"/>
              <a:gd name="connsiteX27" fmla="*/ 11452485 w 11452485"/>
              <a:gd name="connsiteY27" fmla="*/ 1049120 h 1258949"/>
              <a:gd name="connsiteX28" fmla="*/ 11242656 w 11452485"/>
              <a:gd name="connsiteY28" fmla="*/ 1258949 h 1258949"/>
              <a:gd name="connsiteX29" fmla="*/ 10661981 w 11452485"/>
              <a:gd name="connsiteY29" fmla="*/ 1258949 h 1258949"/>
              <a:gd name="connsiteX30" fmla="*/ 10081306 w 11452485"/>
              <a:gd name="connsiteY30" fmla="*/ 1258949 h 1258949"/>
              <a:gd name="connsiteX31" fmla="*/ 9721287 w 11452485"/>
              <a:gd name="connsiteY31" fmla="*/ 1258949 h 1258949"/>
              <a:gd name="connsiteX32" fmla="*/ 9471597 w 11452485"/>
              <a:gd name="connsiteY32" fmla="*/ 1258949 h 1258949"/>
              <a:gd name="connsiteX33" fmla="*/ 8890922 w 11452485"/>
              <a:gd name="connsiteY33" fmla="*/ 1258949 h 1258949"/>
              <a:gd name="connsiteX34" fmla="*/ 8641232 w 11452485"/>
              <a:gd name="connsiteY34" fmla="*/ 1258949 h 1258949"/>
              <a:gd name="connsiteX35" fmla="*/ 8170885 w 11452485"/>
              <a:gd name="connsiteY35" fmla="*/ 1258949 h 1258949"/>
              <a:gd name="connsiteX36" fmla="*/ 7810866 w 11452485"/>
              <a:gd name="connsiteY36" fmla="*/ 1258949 h 1258949"/>
              <a:gd name="connsiteX37" fmla="*/ 7340519 w 11452485"/>
              <a:gd name="connsiteY37" fmla="*/ 1258949 h 1258949"/>
              <a:gd name="connsiteX38" fmla="*/ 6980501 w 11452485"/>
              <a:gd name="connsiteY38" fmla="*/ 1258949 h 1258949"/>
              <a:gd name="connsiteX39" fmla="*/ 6399826 w 11452485"/>
              <a:gd name="connsiteY39" fmla="*/ 1258949 h 1258949"/>
              <a:gd name="connsiteX40" fmla="*/ 5819151 w 11452485"/>
              <a:gd name="connsiteY40" fmla="*/ 1258949 h 1258949"/>
              <a:gd name="connsiteX41" fmla="*/ 5569460 w 11452485"/>
              <a:gd name="connsiteY41" fmla="*/ 1258949 h 1258949"/>
              <a:gd name="connsiteX42" fmla="*/ 4878457 w 11452485"/>
              <a:gd name="connsiteY42" fmla="*/ 1258949 h 1258949"/>
              <a:gd name="connsiteX43" fmla="*/ 4628767 w 11452485"/>
              <a:gd name="connsiteY43" fmla="*/ 1258949 h 1258949"/>
              <a:gd name="connsiteX44" fmla="*/ 4379076 w 11452485"/>
              <a:gd name="connsiteY44" fmla="*/ 1258949 h 1258949"/>
              <a:gd name="connsiteX45" fmla="*/ 3908729 w 11452485"/>
              <a:gd name="connsiteY45" fmla="*/ 1258949 h 1258949"/>
              <a:gd name="connsiteX46" fmla="*/ 3548711 w 11452485"/>
              <a:gd name="connsiteY46" fmla="*/ 1258949 h 1258949"/>
              <a:gd name="connsiteX47" fmla="*/ 2747379 w 11452485"/>
              <a:gd name="connsiteY47" fmla="*/ 1258949 h 1258949"/>
              <a:gd name="connsiteX48" fmla="*/ 2277032 w 11452485"/>
              <a:gd name="connsiteY48" fmla="*/ 1258949 h 1258949"/>
              <a:gd name="connsiteX49" fmla="*/ 2027342 w 11452485"/>
              <a:gd name="connsiteY49" fmla="*/ 1258949 h 1258949"/>
              <a:gd name="connsiteX50" fmla="*/ 1336339 w 11452485"/>
              <a:gd name="connsiteY50" fmla="*/ 1258949 h 1258949"/>
              <a:gd name="connsiteX51" fmla="*/ 209829 w 11452485"/>
              <a:gd name="connsiteY51" fmla="*/ 1258949 h 1258949"/>
              <a:gd name="connsiteX52" fmla="*/ 0 w 11452485"/>
              <a:gd name="connsiteY52" fmla="*/ 1049120 h 1258949"/>
              <a:gd name="connsiteX53" fmla="*/ 0 w 11452485"/>
              <a:gd name="connsiteY53" fmla="*/ 637867 h 1258949"/>
              <a:gd name="connsiteX54" fmla="*/ 0 w 11452485"/>
              <a:gd name="connsiteY54" fmla="*/ 209829 h 125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1452485" h="1258949" fill="none" extrusionOk="0">
                <a:moveTo>
                  <a:pt x="0" y="209829"/>
                </a:moveTo>
                <a:cubicBezTo>
                  <a:pt x="-199" y="112360"/>
                  <a:pt x="71347" y="666"/>
                  <a:pt x="209829" y="0"/>
                </a:cubicBezTo>
                <a:cubicBezTo>
                  <a:pt x="351759" y="-27035"/>
                  <a:pt x="685289" y="75213"/>
                  <a:pt x="900832" y="0"/>
                </a:cubicBezTo>
                <a:cubicBezTo>
                  <a:pt x="1116375" y="-75213"/>
                  <a:pt x="1375857" y="68994"/>
                  <a:pt x="1591836" y="0"/>
                </a:cubicBezTo>
                <a:cubicBezTo>
                  <a:pt x="1807815" y="-68994"/>
                  <a:pt x="1787913" y="3215"/>
                  <a:pt x="1951854" y="0"/>
                </a:cubicBezTo>
                <a:cubicBezTo>
                  <a:pt x="2115795" y="-3215"/>
                  <a:pt x="2327103" y="37982"/>
                  <a:pt x="2642858" y="0"/>
                </a:cubicBezTo>
                <a:cubicBezTo>
                  <a:pt x="2958613" y="-37982"/>
                  <a:pt x="3026055" y="12531"/>
                  <a:pt x="3333861" y="0"/>
                </a:cubicBezTo>
                <a:cubicBezTo>
                  <a:pt x="3641667" y="-12531"/>
                  <a:pt x="3527965" y="5119"/>
                  <a:pt x="3693880" y="0"/>
                </a:cubicBezTo>
                <a:cubicBezTo>
                  <a:pt x="3859795" y="-5119"/>
                  <a:pt x="3836417" y="4836"/>
                  <a:pt x="3943570" y="0"/>
                </a:cubicBezTo>
                <a:cubicBezTo>
                  <a:pt x="4050723" y="-4836"/>
                  <a:pt x="4442788" y="79856"/>
                  <a:pt x="4634573" y="0"/>
                </a:cubicBezTo>
                <a:cubicBezTo>
                  <a:pt x="4826358" y="-79856"/>
                  <a:pt x="4817079" y="17163"/>
                  <a:pt x="4884264" y="0"/>
                </a:cubicBezTo>
                <a:cubicBezTo>
                  <a:pt x="4951449" y="-17163"/>
                  <a:pt x="5235202" y="20832"/>
                  <a:pt x="5354610" y="0"/>
                </a:cubicBezTo>
                <a:cubicBezTo>
                  <a:pt x="5474018" y="-20832"/>
                  <a:pt x="5584482" y="24232"/>
                  <a:pt x="5714629" y="0"/>
                </a:cubicBezTo>
                <a:cubicBezTo>
                  <a:pt x="5844776" y="-24232"/>
                  <a:pt x="5973820" y="17232"/>
                  <a:pt x="6184976" y="0"/>
                </a:cubicBezTo>
                <a:cubicBezTo>
                  <a:pt x="6396132" y="-17232"/>
                  <a:pt x="6452728" y="10467"/>
                  <a:pt x="6655323" y="0"/>
                </a:cubicBezTo>
                <a:cubicBezTo>
                  <a:pt x="6857918" y="-10467"/>
                  <a:pt x="7197358" y="51619"/>
                  <a:pt x="7346326" y="0"/>
                </a:cubicBezTo>
                <a:cubicBezTo>
                  <a:pt x="7495294" y="-51619"/>
                  <a:pt x="7544762" y="14813"/>
                  <a:pt x="7706345" y="0"/>
                </a:cubicBezTo>
                <a:cubicBezTo>
                  <a:pt x="7867928" y="-14813"/>
                  <a:pt x="8014493" y="42794"/>
                  <a:pt x="8176691" y="0"/>
                </a:cubicBezTo>
                <a:cubicBezTo>
                  <a:pt x="8338889" y="-42794"/>
                  <a:pt x="8376597" y="22019"/>
                  <a:pt x="8536710" y="0"/>
                </a:cubicBezTo>
                <a:cubicBezTo>
                  <a:pt x="8696823" y="-22019"/>
                  <a:pt x="8733630" y="7964"/>
                  <a:pt x="8896729" y="0"/>
                </a:cubicBezTo>
                <a:cubicBezTo>
                  <a:pt x="9059828" y="-7964"/>
                  <a:pt x="9213972" y="34596"/>
                  <a:pt x="9367075" y="0"/>
                </a:cubicBezTo>
                <a:cubicBezTo>
                  <a:pt x="9520178" y="-34596"/>
                  <a:pt x="9710229" y="40860"/>
                  <a:pt x="9837422" y="0"/>
                </a:cubicBezTo>
                <a:cubicBezTo>
                  <a:pt x="9964615" y="-40860"/>
                  <a:pt x="10184793" y="43418"/>
                  <a:pt x="10307769" y="0"/>
                </a:cubicBezTo>
                <a:cubicBezTo>
                  <a:pt x="10430745" y="-43418"/>
                  <a:pt x="10531113" y="35676"/>
                  <a:pt x="10667788" y="0"/>
                </a:cubicBezTo>
                <a:cubicBezTo>
                  <a:pt x="10804463" y="-35676"/>
                  <a:pt x="11097220" y="32742"/>
                  <a:pt x="11242656" y="0"/>
                </a:cubicBezTo>
                <a:cubicBezTo>
                  <a:pt x="11366610" y="6536"/>
                  <a:pt x="11420609" y="87602"/>
                  <a:pt x="11452485" y="209829"/>
                </a:cubicBezTo>
                <a:cubicBezTo>
                  <a:pt x="11490474" y="300335"/>
                  <a:pt x="11438371" y="464614"/>
                  <a:pt x="11452485" y="629475"/>
                </a:cubicBezTo>
                <a:cubicBezTo>
                  <a:pt x="11466599" y="794336"/>
                  <a:pt x="11450580" y="941998"/>
                  <a:pt x="11452485" y="1049120"/>
                </a:cubicBezTo>
                <a:cubicBezTo>
                  <a:pt x="11475057" y="1172270"/>
                  <a:pt x="11358294" y="1286778"/>
                  <a:pt x="11242656" y="1258949"/>
                </a:cubicBezTo>
                <a:cubicBezTo>
                  <a:pt x="10954835" y="1287295"/>
                  <a:pt x="10936596" y="1207220"/>
                  <a:pt x="10661981" y="1258949"/>
                </a:cubicBezTo>
                <a:cubicBezTo>
                  <a:pt x="10387366" y="1310678"/>
                  <a:pt x="10237908" y="1198268"/>
                  <a:pt x="10081306" y="1258949"/>
                </a:cubicBezTo>
                <a:cubicBezTo>
                  <a:pt x="9924704" y="1319630"/>
                  <a:pt x="9819479" y="1231326"/>
                  <a:pt x="9721287" y="1258949"/>
                </a:cubicBezTo>
                <a:cubicBezTo>
                  <a:pt x="9623095" y="1286572"/>
                  <a:pt x="9560607" y="1241147"/>
                  <a:pt x="9471597" y="1258949"/>
                </a:cubicBezTo>
                <a:cubicBezTo>
                  <a:pt x="9382587" y="1276751"/>
                  <a:pt x="9090692" y="1208193"/>
                  <a:pt x="8890922" y="1258949"/>
                </a:cubicBezTo>
                <a:cubicBezTo>
                  <a:pt x="8691152" y="1309705"/>
                  <a:pt x="8732130" y="1237584"/>
                  <a:pt x="8641232" y="1258949"/>
                </a:cubicBezTo>
                <a:cubicBezTo>
                  <a:pt x="8550334" y="1280314"/>
                  <a:pt x="8297363" y="1214866"/>
                  <a:pt x="8170885" y="1258949"/>
                </a:cubicBezTo>
                <a:cubicBezTo>
                  <a:pt x="8044407" y="1303032"/>
                  <a:pt x="7907161" y="1219976"/>
                  <a:pt x="7810866" y="1258949"/>
                </a:cubicBezTo>
                <a:cubicBezTo>
                  <a:pt x="7714571" y="1297922"/>
                  <a:pt x="7562983" y="1235627"/>
                  <a:pt x="7340519" y="1258949"/>
                </a:cubicBezTo>
                <a:cubicBezTo>
                  <a:pt x="7118055" y="1282271"/>
                  <a:pt x="7068356" y="1248294"/>
                  <a:pt x="6980501" y="1258949"/>
                </a:cubicBezTo>
                <a:cubicBezTo>
                  <a:pt x="6892646" y="1269604"/>
                  <a:pt x="6537442" y="1251138"/>
                  <a:pt x="6399826" y="1258949"/>
                </a:cubicBezTo>
                <a:cubicBezTo>
                  <a:pt x="6262211" y="1266760"/>
                  <a:pt x="5938800" y="1240322"/>
                  <a:pt x="5819151" y="1258949"/>
                </a:cubicBezTo>
                <a:cubicBezTo>
                  <a:pt x="5699503" y="1277576"/>
                  <a:pt x="5624748" y="1248532"/>
                  <a:pt x="5569460" y="1258949"/>
                </a:cubicBezTo>
                <a:cubicBezTo>
                  <a:pt x="5514172" y="1269366"/>
                  <a:pt x="5103231" y="1220891"/>
                  <a:pt x="4878457" y="1258949"/>
                </a:cubicBezTo>
                <a:cubicBezTo>
                  <a:pt x="4653683" y="1297007"/>
                  <a:pt x="4726478" y="1250575"/>
                  <a:pt x="4628767" y="1258949"/>
                </a:cubicBezTo>
                <a:cubicBezTo>
                  <a:pt x="4531056" y="1267323"/>
                  <a:pt x="4463119" y="1235498"/>
                  <a:pt x="4379076" y="1258949"/>
                </a:cubicBezTo>
                <a:cubicBezTo>
                  <a:pt x="4295033" y="1282400"/>
                  <a:pt x="4024424" y="1239076"/>
                  <a:pt x="3908729" y="1258949"/>
                </a:cubicBezTo>
                <a:cubicBezTo>
                  <a:pt x="3793034" y="1278822"/>
                  <a:pt x="3683751" y="1223353"/>
                  <a:pt x="3548711" y="1258949"/>
                </a:cubicBezTo>
                <a:cubicBezTo>
                  <a:pt x="3413671" y="1294545"/>
                  <a:pt x="2944274" y="1199611"/>
                  <a:pt x="2747379" y="1258949"/>
                </a:cubicBezTo>
                <a:cubicBezTo>
                  <a:pt x="2550484" y="1318287"/>
                  <a:pt x="2466033" y="1212385"/>
                  <a:pt x="2277032" y="1258949"/>
                </a:cubicBezTo>
                <a:cubicBezTo>
                  <a:pt x="2088031" y="1305513"/>
                  <a:pt x="2150773" y="1236704"/>
                  <a:pt x="2027342" y="1258949"/>
                </a:cubicBezTo>
                <a:cubicBezTo>
                  <a:pt x="1903911" y="1281194"/>
                  <a:pt x="1571806" y="1204669"/>
                  <a:pt x="1336339" y="1258949"/>
                </a:cubicBezTo>
                <a:cubicBezTo>
                  <a:pt x="1100872" y="1313229"/>
                  <a:pt x="448122" y="1184037"/>
                  <a:pt x="209829" y="1258949"/>
                </a:cubicBezTo>
                <a:cubicBezTo>
                  <a:pt x="93769" y="1231399"/>
                  <a:pt x="27030" y="1180464"/>
                  <a:pt x="0" y="1049120"/>
                </a:cubicBezTo>
                <a:cubicBezTo>
                  <a:pt x="-27314" y="916446"/>
                  <a:pt x="18463" y="743669"/>
                  <a:pt x="0" y="637867"/>
                </a:cubicBezTo>
                <a:cubicBezTo>
                  <a:pt x="-18463" y="532065"/>
                  <a:pt x="20847" y="407011"/>
                  <a:pt x="0" y="209829"/>
                </a:cubicBezTo>
                <a:close/>
              </a:path>
              <a:path w="11452485" h="1258949" stroke="0" extrusionOk="0">
                <a:moveTo>
                  <a:pt x="0" y="209829"/>
                </a:moveTo>
                <a:cubicBezTo>
                  <a:pt x="-4877" y="93642"/>
                  <a:pt x="123144" y="343"/>
                  <a:pt x="209829" y="0"/>
                </a:cubicBezTo>
                <a:cubicBezTo>
                  <a:pt x="391911" y="-39449"/>
                  <a:pt x="670724" y="38504"/>
                  <a:pt x="900832" y="0"/>
                </a:cubicBezTo>
                <a:cubicBezTo>
                  <a:pt x="1130940" y="-38504"/>
                  <a:pt x="1155333" y="27719"/>
                  <a:pt x="1260851" y="0"/>
                </a:cubicBezTo>
                <a:cubicBezTo>
                  <a:pt x="1366369" y="-27719"/>
                  <a:pt x="1557777" y="32881"/>
                  <a:pt x="1731198" y="0"/>
                </a:cubicBezTo>
                <a:cubicBezTo>
                  <a:pt x="1904619" y="-32881"/>
                  <a:pt x="2120944" y="3129"/>
                  <a:pt x="2422201" y="0"/>
                </a:cubicBezTo>
                <a:cubicBezTo>
                  <a:pt x="2723458" y="-3129"/>
                  <a:pt x="2751302" y="9319"/>
                  <a:pt x="2892548" y="0"/>
                </a:cubicBezTo>
                <a:cubicBezTo>
                  <a:pt x="3033794" y="-9319"/>
                  <a:pt x="3509768" y="3304"/>
                  <a:pt x="3693880" y="0"/>
                </a:cubicBezTo>
                <a:cubicBezTo>
                  <a:pt x="3877992" y="-3304"/>
                  <a:pt x="3889794" y="185"/>
                  <a:pt x="3943570" y="0"/>
                </a:cubicBezTo>
                <a:cubicBezTo>
                  <a:pt x="3997346" y="-185"/>
                  <a:pt x="4349844" y="85665"/>
                  <a:pt x="4744902" y="0"/>
                </a:cubicBezTo>
                <a:cubicBezTo>
                  <a:pt x="5139960" y="-85665"/>
                  <a:pt x="5227377" y="22258"/>
                  <a:pt x="5435905" y="0"/>
                </a:cubicBezTo>
                <a:cubicBezTo>
                  <a:pt x="5644433" y="-22258"/>
                  <a:pt x="5928408" y="35149"/>
                  <a:pt x="6126908" y="0"/>
                </a:cubicBezTo>
                <a:cubicBezTo>
                  <a:pt x="6325408" y="-35149"/>
                  <a:pt x="6266398" y="5179"/>
                  <a:pt x="6376599" y="0"/>
                </a:cubicBezTo>
                <a:cubicBezTo>
                  <a:pt x="6486800" y="-5179"/>
                  <a:pt x="6778719" y="29000"/>
                  <a:pt x="7067602" y="0"/>
                </a:cubicBezTo>
                <a:cubicBezTo>
                  <a:pt x="7356485" y="-29000"/>
                  <a:pt x="7513965" y="12398"/>
                  <a:pt x="7868934" y="0"/>
                </a:cubicBezTo>
                <a:cubicBezTo>
                  <a:pt x="8223903" y="-12398"/>
                  <a:pt x="8224438" y="53699"/>
                  <a:pt x="8339280" y="0"/>
                </a:cubicBezTo>
                <a:cubicBezTo>
                  <a:pt x="8454122" y="-53699"/>
                  <a:pt x="8656851" y="11162"/>
                  <a:pt x="8809627" y="0"/>
                </a:cubicBezTo>
                <a:cubicBezTo>
                  <a:pt x="8962403" y="-11162"/>
                  <a:pt x="9031568" y="2513"/>
                  <a:pt x="9169646" y="0"/>
                </a:cubicBezTo>
                <a:cubicBezTo>
                  <a:pt x="9307724" y="-2513"/>
                  <a:pt x="9672770" y="7897"/>
                  <a:pt x="9860649" y="0"/>
                </a:cubicBezTo>
                <a:cubicBezTo>
                  <a:pt x="10048528" y="-7897"/>
                  <a:pt x="10258242" y="8995"/>
                  <a:pt x="10551653" y="0"/>
                </a:cubicBezTo>
                <a:cubicBezTo>
                  <a:pt x="10845064" y="-8995"/>
                  <a:pt x="10972104" y="79240"/>
                  <a:pt x="11242656" y="0"/>
                </a:cubicBezTo>
                <a:cubicBezTo>
                  <a:pt x="11343194" y="6494"/>
                  <a:pt x="11430047" y="102155"/>
                  <a:pt x="11452485" y="209829"/>
                </a:cubicBezTo>
                <a:cubicBezTo>
                  <a:pt x="11488011" y="396330"/>
                  <a:pt x="11451220" y="514435"/>
                  <a:pt x="11452485" y="612689"/>
                </a:cubicBezTo>
                <a:cubicBezTo>
                  <a:pt x="11453750" y="710943"/>
                  <a:pt x="11444025" y="876039"/>
                  <a:pt x="11452485" y="1049120"/>
                </a:cubicBezTo>
                <a:cubicBezTo>
                  <a:pt x="11448818" y="1188344"/>
                  <a:pt x="11360734" y="1262863"/>
                  <a:pt x="11242656" y="1258949"/>
                </a:cubicBezTo>
                <a:cubicBezTo>
                  <a:pt x="10938204" y="1323919"/>
                  <a:pt x="10770361" y="1234547"/>
                  <a:pt x="10551653" y="1258949"/>
                </a:cubicBezTo>
                <a:cubicBezTo>
                  <a:pt x="10332945" y="1283351"/>
                  <a:pt x="10406187" y="1252365"/>
                  <a:pt x="10301962" y="1258949"/>
                </a:cubicBezTo>
                <a:cubicBezTo>
                  <a:pt x="10197737" y="1265533"/>
                  <a:pt x="9750102" y="1177921"/>
                  <a:pt x="9610959" y="1258949"/>
                </a:cubicBezTo>
                <a:cubicBezTo>
                  <a:pt x="9471816" y="1339977"/>
                  <a:pt x="9293857" y="1206021"/>
                  <a:pt x="9140612" y="1258949"/>
                </a:cubicBezTo>
                <a:cubicBezTo>
                  <a:pt x="8987367" y="1311877"/>
                  <a:pt x="8649322" y="1228620"/>
                  <a:pt x="8449609" y="1258949"/>
                </a:cubicBezTo>
                <a:cubicBezTo>
                  <a:pt x="8249896" y="1289278"/>
                  <a:pt x="8260233" y="1252374"/>
                  <a:pt x="8199918" y="1258949"/>
                </a:cubicBezTo>
                <a:cubicBezTo>
                  <a:pt x="8139603" y="1265524"/>
                  <a:pt x="7894779" y="1252808"/>
                  <a:pt x="7729572" y="1258949"/>
                </a:cubicBezTo>
                <a:cubicBezTo>
                  <a:pt x="7564365" y="1265090"/>
                  <a:pt x="7575518" y="1254086"/>
                  <a:pt x="7479881" y="1258949"/>
                </a:cubicBezTo>
                <a:cubicBezTo>
                  <a:pt x="7384244" y="1263812"/>
                  <a:pt x="7153218" y="1243237"/>
                  <a:pt x="6899206" y="1258949"/>
                </a:cubicBezTo>
                <a:cubicBezTo>
                  <a:pt x="6645195" y="1274661"/>
                  <a:pt x="6710002" y="1256674"/>
                  <a:pt x="6649516" y="1258949"/>
                </a:cubicBezTo>
                <a:cubicBezTo>
                  <a:pt x="6589030" y="1261224"/>
                  <a:pt x="6236567" y="1230175"/>
                  <a:pt x="5848184" y="1258949"/>
                </a:cubicBezTo>
                <a:cubicBezTo>
                  <a:pt x="5459801" y="1287723"/>
                  <a:pt x="5422485" y="1172746"/>
                  <a:pt x="5046853" y="1258949"/>
                </a:cubicBezTo>
                <a:cubicBezTo>
                  <a:pt x="4671221" y="1345152"/>
                  <a:pt x="4657357" y="1258512"/>
                  <a:pt x="4355849" y="1258949"/>
                </a:cubicBezTo>
                <a:cubicBezTo>
                  <a:pt x="4054341" y="1259386"/>
                  <a:pt x="3909420" y="1214685"/>
                  <a:pt x="3664846" y="1258949"/>
                </a:cubicBezTo>
                <a:cubicBezTo>
                  <a:pt x="3420272" y="1303213"/>
                  <a:pt x="3153644" y="1204787"/>
                  <a:pt x="2863514" y="1258949"/>
                </a:cubicBezTo>
                <a:cubicBezTo>
                  <a:pt x="2573384" y="1313111"/>
                  <a:pt x="2571861" y="1223386"/>
                  <a:pt x="2282839" y="1258949"/>
                </a:cubicBezTo>
                <a:cubicBezTo>
                  <a:pt x="1993818" y="1294512"/>
                  <a:pt x="1969086" y="1216916"/>
                  <a:pt x="1702164" y="1258949"/>
                </a:cubicBezTo>
                <a:cubicBezTo>
                  <a:pt x="1435242" y="1300982"/>
                  <a:pt x="1095305" y="1187524"/>
                  <a:pt x="900832" y="1258949"/>
                </a:cubicBezTo>
                <a:cubicBezTo>
                  <a:pt x="706359" y="1330374"/>
                  <a:pt x="428297" y="1221350"/>
                  <a:pt x="209829" y="1258949"/>
                </a:cubicBezTo>
                <a:cubicBezTo>
                  <a:pt x="89606" y="1289688"/>
                  <a:pt x="30746" y="1173526"/>
                  <a:pt x="0" y="1049120"/>
                </a:cubicBezTo>
                <a:cubicBezTo>
                  <a:pt x="-1337" y="898861"/>
                  <a:pt x="31207" y="730742"/>
                  <a:pt x="0" y="621082"/>
                </a:cubicBezTo>
                <a:cubicBezTo>
                  <a:pt x="-31207" y="511422"/>
                  <a:pt x="4277" y="398768"/>
                  <a:pt x="0" y="209829"/>
                </a:cubicBezTo>
                <a:close/>
              </a:path>
            </a:pathLst>
          </a:custGeom>
          <a:solidFill>
            <a:srgbClr val="FFFFFF"/>
          </a:solidFill>
          <a:ln>
            <a:extLst>
              <a:ext uri="{C807C97D-BFC1-408E-A445-0C87EB9F89A2}">
                <ask:lineSketchStyleProps xmlns:ask="http://schemas.microsoft.com/office/drawing/2018/sketchyshapes" sd="2001002053">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6- </a:t>
            </a:r>
            <a:r>
              <a:rPr lang="ar-BH" sz="3200" b="1" noProof="0" dirty="0">
                <a:solidFill>
                  <a:prstClr val="black"/>
                </a:solidFill>
                <a:latin typeface="Sakkal Majalla" panose="02000000000000000000" pitchFamily="2" charset="-78"/>
                <a:cs typeface="Sakkal Majalla" panose="02000000000000000000" pitchFamily="2" charset="-78"/>
              </a:rPr>
              <a:t>ما العمل التطوعي الذي اشتهرت به بعض الصحابيات رضي الله عنهنّ</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sym typeface="AGA Arabesque" panose="05010101010101010101" pitchFamily="2" charset="2"/>
              </a:rPr>
              <a:t>.</a:t>
            </a:r>
            <a:endPar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endParaRPr kumimoji="0" lang="fr-FR" sz="1800" b="0"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13" name="TextBox 12">
            <a:extLst>
              <a:ext uri="{FF2B5EF4-FFF2-40B4-BE49-F238E27FC236}">
                <a16:creationId xmlns:a16="http://schemas.microsoft.com/office/drawing/2014/main" id="{370C29C0-41EA-4E3B-91D0-2E6FAB922DD1}"/>
              </a:ext>
            </a:extLst>
          </p:cNvPr>
          <p:cNvSpPr txBox="1"/>
          <p:nvPr/>
        </p:nvSpPr>
        <p:spPr>
          <a:xfrm>
            <a:off x="454033" y="5754816"/>
            <a:ext cx="11276277" cy="523220"/>
          </a:xfrm>
          <a:prstGeom prst="rect">
            <a:avLst/>
          </a:prstGeom>
          <a:solidFill>
            <a:srgbClr val="FFFFFF"/>
          </a:solid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مداوة الجرحى</a:t>
            </a:r>
            <a:r>
              <a:rPr kumimoji="0" lang="ar-BH" sz="2800" b="1" i="0" u="none" strike="noStrike" kern="1200" cap="none" spc="0" normalizeH="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 في المعارك.</a:t>
            </a:r>
            <a:endPar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1" name="Title 1">
            <a:extLst>
              <a:ext uri="{FF2B5EF4-FFF2-40B4-BE49-F238E27FC236}">
                <a16:creationId xmlns:a16="http://schemas.microsoft.com/office/drawing/2014/main" id="{325B873E-9D90-4A87-85C7-36A4E60357B8}"/>
              </a:ext>
            </a:extLst>
          </p:cNvPr>
          <p:cNvSpPr txBox="1">
            <a:spLocks/>
          </p:cNvSpPr>
          <p:nvPr/>
        </p:nvSpPr>
        <p:spPr>
          <a:xfrm>
            <a:off x="149226" y="76448"/>
            <a:ext cx="3466171" cy="397907"/>
          </a:xfrm>
          <a:custGeom>
            <a:avLst/>
            <a:gdLst>
              <a:gd name="connsiteX0" fmla="*/ 0 w 5086042"/>
              <a:gd name="connsiteY0" fmla="*/ 0 h 362817"/>
              <a:gd name="connsiteX1" fmla="*/ 483174 w 5086042"/>
              <a:gd name="connsiteY1" fmla="*/ 0 h 362817"/>
              <a:gd name="connsiteX2" fmla="*/ 966348 w 5086042"/>
              <a:gd name="connsiteY2" fmla="*/ 0 h 362817"/>
              <a:gd name="connsiteX3" fmla="*/ 1500382 w 5086042"/>
              <a:gd name="connsiteY3" fmla="*/ 0 h 362817"/>
              <a:gd name="connsiteX4" fmla="*/ 2085277 w 5086042"/>
              <a:gd name="connsiteY4" fmla="*/ 0 h 362817"/>
              <a:gd name="connsiteX5" fmla="*/ 2721032 w 5086042"/>
              <a:gd name="connsiteY5" fmla="*/ 0 h 362817"/>
              <a:gd name="connsiteX6" fmla="*/ 3407648 w 5086042"/>
              <a:gd name="connsiteY6" fmla="*/ 0 h 362817"/>
              <a:gd name="connsiteX7" fmla="*/ 3890822 w 5086042"/>
              <a:gd name="connsiteY7" fmla="*/ 0 h 362817"/>
              <a:gd name="connsiteX8" fmla="*/ 4526577 w 5086042"/>
              <a:gd name="connsiteY8" fmla="*/ 0 h 362817"/>
              <a:gd name="connsiteX9" fmla="*/ 5086042 w 5086042"/>
              <a:gd name="connsiteY9" fmla="*/ 0 h 362817"/>
              <a:gd name="connsiteX10" fmla="*/ 5086042 w 5086042"/>
              <a:gd name="connsiteY10" fmla="*/ 362817 h 362817"/>
              <a:gd name="connsiteX11" fmla="*/ 4450287 w 5086042"/>
              <a:gd name="connsiteY11" fmla="*/ 362817 h 362817"/>
              <a:gd name="connsiteX12" fmla="*/ 3967113 w 5086042"/>
              <a:gd name="connsiteY12" fmla="*/ 362817 h 362817"/>
              <a:gd name="connsiteX13" fmla="*/ 3280497 w 5086042"/>
              <a:gd name="connsiteY13" fmla="*/ 362817 h 362817"/>
              <a:gd name="connsiteX14" fmla="*/ 2593881 w 5086042"/>
              <a:gd name="connsiteY14" fmla="*/ 362817 h 362817"/>
              <a:gd name="connsiteX15" fmla="*/ 2008987 w 5086042"/>
              <a:gd name="connsiteY15" fmla="*/ 362817 h 362817"/>
              <a:gd name="connsiteX16" fmla="*/ 1525813 w 5086042"/>
              <a:gd name="connsiteY16" fmla="*/ 362817 h 362817"/>
              <a:gd name="connsiteX17" fmla="*/ 839197 w 5086042"/>
              <a:gd name="connsiteY17" fmla="*/ 362817 h 362817"/>
              <a:gd name="connsiteX18" fmla="*/ 0 w 5086042"/>
              <a:gd name="connsiteY18" fmla="*/ 362817 h 362817"/>
              <a:gd name="connsiteX19" fmla="*/ 0 w 5086042"/>
              <a:gd name="connsiteY19" fmla="*/ 0 h 362817"/>
              <a:gd name="connsiteX0" fmla="*/ 5555 w 5096506"/>
              <a:gd name="connsiteY0" fmla="*/ 17851 h 397907"/>
              <a:gd name="connsiteX1" fmla="*/ 488729 w 5096506"/>
              <a:gd name="connsiteY1" fmla="*/ 17851 h 397907"/>
              <a:gd name="connsiteX2" fmla="*/ 971903 w 5096506"/>
              <a:gd name="connsiteY2" fmla="*/ 17851 h 397907"/>
              <a:gd name="connsiteX3" fmla="*/ 1505937 w 5096506"/>
              <a:gd name="connsiteY3" fmla="*/ 17851 h 397907"/>
              <a:gd name="connsiteX4" fmla="*/ 2090832 w 5096506"/>
              <a:gd name="connsiteY4" fmla="*/ 17851 h 397907"/>
              <a:gd name="connsiteX5" fmla="*/ 2726587 w 5096506"/>
              <a:gd name="connsiteY5" fmla="*/ 17851 h 397907"/>
              <a:gd name="connsiteX6" fmla="*/ 3413203 w 5096506"/>
              <a:gd name="connsiteY6" fmla="*/ 17851 h 397907"/>
              <a:gd name="connsiteX7" fmla="*/ 3896377 w 5096506"/>
              <a:gd name="connsiteY7" fmla="*/ 17851 h 397907"/>
              <a:gd name="connsiteX8" fmla="*/ 4532132 w 5096506"/>
              <a:gd name="connsiteY8" fmla="*/ 17851 h 397907"/>
              <a:gd name="connsiteX9" fmla="*/ 5091597 w 5096506"/>
              <a:gd name="connsiteY9" fmla="*/ 17851 h 397907"/>
              <a:gd name="connsiteX10" fmla="*/ 5091597 w 5096506"/>
              <a:gd name="connsiteY10" fmla="*/ 380668 h 397907"/>
              <a:gd name="connsiteX11" fmla="*/ 4455842 w 5096506"/>
              <a:gd name="connsiteY11" fmla="*/ 380668 h 397907"/>
              <a:gd name="connsiteX12" fmla="*/ 3972668 w 5096506"/>
              <a:gd name="connsiteY12" fmla="*/ 380668 h 397907"/>
              <a:gd name="connsiteX13" fmla="*/ 3286052 w 5096506"/>
              <a:gd name="connsiteY13" fmla="*/ 380668 h 397907"/>
              <a:gd name="connsiteX14" fmla="*/ 2599436 w 5096506"/>
              <a:gd name="connsiteY14" fmla="*/ 380668 h 397907"/>
              <a:gd name="connsiteX15" fmla="*/ 2014542 w 5096506"/>
              <a:gd name="connsiteY15" fmla="*/ 380668 h 397907"/>
              <a:gd name="connsiteX16" fmla="*/ 1531368 w 5096506"/>
              <a:gd name="connsiteY16" fmla="*/ 380668 h 397907"/>
              <a:gd name="connsiteX17" fmla="*/ 880261 w 5096506"/>
              <a:gd name="connsiteY17" fmla="*/ 393900 h 397907"/>
              <a:gd name="connsiteX18" fmla="*/ 5555 w 5096506"/>
              <a:gd name="connsiteY18" fmla="*/ 380668 h 397907"/>
              <a:gd name="connsiteX19" fmla="*/ 5555 w 5096506"/>
              <a:gd name="connsiteY19" fmla="*/ 17851 h 39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506" h="397907" extrusionOk="0">
                <a:moveTo>
                  <a:pt x="5555" y="17851"/>
                </a:moveTo>
                <a:cubicBezTo>
                  <a:pt x="219198" y="10132"/>
                  <a:pt x="340178" y="231"/>
                  <a:pt x="488729" y="17851"/>
                </a:cubicBezTo>
                <a:cubicBezTo>
                  <a:pt x="637280" y="35471"/>
                  <a:pt x="814740" y="20754"/>
                  <a:pt x="971903" y="17851"/>
                </a:cubicBezTo>
                <a:cubicBezTo>
                  <a:pt x="1129066" y="14948"/>
                  <a:pt x="1283268" y="34802"/>
                  <a:pt x="1505937" y="17851"/>
                </a:cubicBezTo>
                <a:cubicBezTo>
                  <a:pt x="1728606" y="900"/>
                  <a:pt x="1809676" y="42549"/>
                  <a:pt x="2090832" y="17851"/>
                </a:cubicBezTo>
                <a:cubicBezTo>
                  <a:pt x="2371988" y="-6847"/>
                  <a:pt x="2468664" y="-5037"/>
                  <a:pt x="2726587" y="17851"/>
                </a:cubicBezTo>
                <a:cubicBezTo>
                  <a:pt x="2984510" y="40739"/>
                  <a:pt x="3115459" y="17099"/>
                  <a:pt x="3413203" y="17851"/>
                </a:cubicBezTo>
                <a:cubicBezTo>
                  <a:pt x="3710947" y="18603"/>
                  <a:pt x="3666223" y="12487"/>
                  <a:pt x="3896377" y="17851"/>
                </a:cubicBezTo>
                <a:cubicBezTo>
                  <a:pt x="4126531" y="23215"/>
                  <a:pt x="4301620" y="30822"/>
                  <a:pt x="4532132" y="17851"/>
                </a:cubicBezTo>
                <a:cubicBezTo>
                  <a:pt x="4762644" y="4880"/>
                  <a:pt x="4924692" y="26553"/>
                  <a:pt x="5091597" y="17851"/>
                </a:cubicBezTo>
                <a:cubicBezTo>
                  <a:pt x="5083485" y="180179"/>
                  <a:pt x="5105937" y="226824"/>
                  <a:pt x="5091597" y="380668"/>
                </a:cubicBezTo>
                <a:cubicBezTo>
                  <a:pt x="4874658" y="392338"/>
                  <a:pt x="4583582" y="381276"/>
                  <a:pt x="4455842" y="380668"/>
                </a:cubicBezTo>
                <a:cubicBezTo>
                  <a:pt x="4328102" y="380060"/>
                  <a:pt x="4125650" y="392936"/>
                  <a:pt x="3972668" y="380668"/>
                </a:cubicBezTo>
                <a:cubicBezTo>
                  <a:pt x="3819686" y="368400"/>
                  <a:pt x="3435501" y="388369"/>
                  <a:pt x="3286052" y="380668"/>
                </a:cubicBezTo>
                <a:cubicBezTo>
                  <a:pt x="3136603" y="372967"/>
                  <a:pt x="2924658" y="369257"/>
                  <a:pt x="2599436" y="380668"/>
                </a:cubicBezTo>
                <a:cubicBezTo>
                  <a:pt x="2274214" y="392079"/>
                  <a:pt x="2230054" y="352050"/>
                  <a:pt x="2014542" y="380668"/>
                </a:cubicBezTo>
                <a:cubicBezTo>
                  <a:pt x="1799030" y="409286"/>
                  <a:pt x="1720415" y="378463"/>
                  <a:pt x="1531368" y="380668"/>
                </a:cubicBezTo>
                <a:cubicBezTo>
                  <a:pt x="1342321" y="382873"/>
                  <a:pt x="1106492" y="407334"/>
                  <a:pt x="880261" y="393900"/>
                </a:cubicBezTo>
                <a:cubicBezTo>
                  <a:pt x="654030" y="380466"/>
                  <a:pt x="360468" y="413421"/>
                  <a:pt x="5555" y="380668"/>
                </a:cubicBezTo>
                <a:cubicBezTo>
                  <a:pt x="11106" y="259495"/>
                  <a:pt x="-9360" y="162249"/>
                  <a:pt x="5555" y="17851"/>
                </a:cubicBezTo>
                <a:close/>
              </a:path>
            </a:pathLst>
          </a:custGeom>
          <a:solidFill>
            <a:srgbClr val="6FB19B"/>
          </a:solidFill>
          <a:ln>
            <a:solidFill>
              <a:schemeClr val="tx1"/>
            </a:solidFill>
            <a:prstDash val="dash"/>
            <a:extLst>
              <a:ext uri="{C807C97D-BFC1-408E-A445-0C87EB9F89A2}">
                <ask:lineSketchStyleProps xmlns:ask="http://schemas.microsoft.com/office/drawing/2018/sketchyshapes" sd="680792322">
                  <a:custGeom>
                    <a:avLst/>
                    <a:gdLst>
                      <a:gd name="connsiteX0" fmla="*/ 5087 w 4667251"/>
                      <a:gd name="connsiteY0" fmla="*/ 17851 h 397907"/>
                      <a:gd name="connsiteX1" fmla="*/ 447565 w 4667251"/>
                      <a:gd name="connsiteY1" fmla="*/ 17851 h 397907"/>
                      <a:gd name="connsiteX2" fmla="*/ 890044 w 4667251"/>
                      <a:gd name="connsiteY2" fmla="*/ 17851 h 397907"/>
                      <a:gd name="connsiteX3" fmla="*/ 1379098 w 4667251"/>
                      <a:gd name="connsiteY3" fmla="*/ 17851 h 397907"/>
                      <a:gd name="connsiteX4" fmla="*/ 1914730 w 4667251"/>
                      <a:gd name="connsiteY4" fmla="*/ 17851 h 397907"/>
                      <a:gd name="connsiteX5" fmla="*/ 2496939 w 4667251"/>
                      <a:gd name="connsiteY5" fmla="*/ 17851 h 397907"/>
                      <a:gd name="connsiteX6" fmla="*/ 3125724 w 4667251"/>
                      <a:gd name="connsiteY6" fmla="*/ 17851 h 397907"/>
                      <a:gd name="connsiteX7" fmla="*/ 3568203 w 4667251"/>
                      <a:gd name="connsiteY7" fmla="*/ 17851 h 397907"/>
                      <a:gd name="connsiteX8" fmla="*/ 4150411 w 4667251"/>
                      <a:gd name="connsiteY8" fmla="*/ 17851 h 397907"/>
                      <a:gd name="connsiteX9" fmla="*/ 4662755 w 4667251"/>
                      <a:gd name="connsiteY9" fmla="*/ 17851 h 397907"/>
                      <a:gd name="connsiteX10" fmla="*/ 4662755 w 4667251"/>
                      <a:gd name="connsiteY10" fmla="*/ 380668 h 397907"/>
                      <a:gd name="connsiteX11" fmla="*/ 4080547 w 4667251"/>
                      <a:gd name="connsiteY11" fmla="*/ 380668 h 397907"/>
                      <a:gd name="connsiteX12" fmla="*/ 3638068 w 4667251"/>
                      <a:gd name="connsiteY12" fmla="*/ 380668 h 397907"/>
                      <a:gd name="connsiteX13" fmla="*/ 3009283 w 4667251"/>
                      <a:gd name="connsiteY13" fmla="*/ 380668 h 397907"/>
                      <a:gd name="connsiteX14" fmla="*/ 2380497 w 4667251"/>
                      <a:gd name="connsiteY14" fmla="*/ 380668 h 397907"/>
                      <a:gd name="connsiteX15" fmla="*/ 1844866 w 4667251"/>
                      <a:gd name="connsiteY15" fmla="*/ 380668 h 397907"/>
                      <a:gd name="connsiteX16" fmla="*/ 1402387 w 4667251"/>
                      <a:gd name="connsiteY16" fmla="*/ 380668 h 397907"/>
                      <a:gd name="connsiteX17" fmla="*/ 806120 w 4667251"/>
                      <a:gd name="connsiteY17" fmla="*/ 393900 h 397907"/>
                      <a:gd name="connsiteX18" fmla="*/ 5087 w 4667251"/>
                      <a:gd name="connsiteY18" fmla="*/ 380668 h 397907"/>
                      <a:gd name="connsiteX19" fmla="*/ 5087 w 4667251"/>
                      <a:gd name="connsiteY19" fmla="*/ 17851 h 39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67251" h="397907" fill="none" extrusionOk="0">
                        <a:moveTo>
                          <a:pt x="5087" y="17851"/>
                        </a:moveTo>
                        <a:cubicBezTo>
                          <a:pt x="194365" y="13555"/>
                          <a:pt x="319371" y="-23050"/>
                          <a:pt x="447565" y="17851"/>
                        </a:cubicBezTo>
                        <a:cubicBezTo>
                          <a:pt x="595447" y="63059"/>
                          <a:pt x="747838" y="-9711"/>
                          <a:pt x="890044" y="17851"/>
                        </a:cubicBezTo>
                        <a:cubicBezTo>
                          <a:pt x="1036852" y="21452"/>
                          <a:pt x="1166008" y="24874"/>
                          <a:pt x="1379098" y="17851"/>
                        </a:cubicBezTo>
                        <a:cubicBezTo>
                          <a:pt x="1579311" y="-6208"/>
                          <a:pt x="1649834" y="41165"/>
                          <a:pt x="1914730" y="17851"/>
                        </a:cubicBezTo>
                        <a:cubicBezTo>
                          <a:pt x="2167793" y="-30234"/>
                          <a:pt x="2243699" y="-2717"/>
                          <a:pt x="2496939" y="17851"/>
                        </a:cubicBezTo>
                        <a:cubicBezTo>
                          <a:pt x="2745850" y="65340"/>
                          <a:pt x="2848997" y="29788"/>
                          <a:pt x="3125724" y="17851"/>
                        </a:cubicBezTo>
                        <a:cubicBezTo>
                          <a:pt x="3404357" y="19506"/>
                          <a:pt x="3352168" y="11145"/>
                          <a:pt x="3568203" y="17851"/>
                        </a:cubicBezTo>
                        <a:cubicBezTo>
                          <a:pt x="3805398" y="51491"/>
                          <a:pt x="3966775" y="35516"/>
                          <a:pt x="4150411" y="17851"/>
                        </a:cubicBezTo>
                        <a:cubicBezTo>
                          <a:pt x="4382009" y="15139"/>
                          <a:pt x="4512345" y="21377"/>
                          <a:pt x="4662755" y="17851"/>
                        </a:cubicBezTo>
                        <a:cubicBezTo>
                          <a:pt x="4650222" y="194530"/>
                          <a:pt x="4678061" y="231004"/>
                          <a:pt x="4662755" y="380668"/>
                        </a:cubicBezTo>
                        <a:cubicBezTo>
                          <a:pt x="4468916" y="405723"/>
                          <a:pt x="4190105" y="398967"/>
                          <a:pt x="4080547" y="380668"/>
                        </a:cubicBezTo>
                        <a:cubicBezTo>
                          <a:pt x="3961480" y="345249"/>
                          <a:pt x="3810660" y="374737"/>
                          <a:pt x="3638068" y="380668"/>
                        </a:cubicBezTo>
                        <a:cubicBezTo>
                          <a:pt x="3494282" y="349152"/>
                          <a:pt x="3142214" y="357748"/>
                          <a:pt x="3009283" y="380668"/>
                        </a:cubicBezTo>
                        <a:cubicBezTo>
                          <a:pt x="2867656" y="350242"/>
                          <a:pt x="2667487" y="370016"/>
                          <a:pt x="2380497" y="380668"/>
                        </a:cubicBezTo>
                        <a:cubicBezTo>
                          <a:pt x="2068033" y="394924"/>
                          <a:pt x="2040994" y="342224"/>
                          <a:pt x="1844866" y="380668"/>
                        </a:cubicBezTo>
                        <a:cubicBezTo>
                          <a:pt x="1654157" y="404857"/>
                          <a:pt x="1579413" y="380475"/>
                          <a:pt x="1402387" y="380668"/>
                        </a:cubicBezTo>
                        <a:cubicBezTo>
                          <a:pt x="1254033" y="392385"/>
                          <a:pt x="1037942" y="463763"/>
                          <a:pt x="806120" y="393900"/>
                        </a:cubicBezTo>
                        <a:cubicBezTo>
                          <a:pt x="527276" y="344979"/>
                          <a:pt x="401390" y="397316"/>
                          <a:pt x="5087" y="380668"/>
                        </a:cubicBezTo>
                        <a:cubicBezTo>
                          <a:pt x="33752" y="254859"/>
                          <a:pt x="-12111" y="159101"/>
                          <a:pt x="5087" y="17851"/>
                        </a:cubicBezTo>
                        <a:close/>
                      </a:path>
                      <a:path w="4667251" h="397907" stroke="0" extrusionOk="0">
                        <a:moveTo>
                          <a:pt x="5087" y="17851"/>
                        </a:moveTo>
                        <a:cubicBezTo>
                          <a:pt x="177554" y="3884"/>
                          <a:pt x="291946" y="-17471"/>
                          <a:pt x="447565" y="17851"/>
                        </a:cubicBezTo>
                        <a:cubicBezTo>
                          <a:pt x="579038" y="54514"/>
                          <a:pt x="728682" y="18483"/>
                          <a:pt x="890044" y="17851"/>
                        </a:cubicBezTo>
                        <a:cubicBezTo>
                          <a:pt x="1023104" y="38878"/>
                          <a:pt x="1206260" y="59481"/>
                          <a:pt x="1379098" y="17851"/>
                        </a:cubicBezTo>
                        <a:cubicBezTo>
                          <a:pt x="1599121" y="5753"/>
                          <a:pt x="1649677" y="58350"/>
                          <a:pt x="1914730" y="17851"/>
                        </a:cubicBezTo>
                        <a:cubicBezTo>
                          <a:pt x="2171316" y="-3815"/>
                          <a:pt x="2265071" y="-2980"/>
                          <a:pt x="2496939" y="17851"/>
                        </a:cubicBezTo>
                        <a:cubicBezTo>
                          <a:pt x="2729547" y="24257"/>
                          <a:pt x="2859677" y="47803"/>
                          <a:pt x="3125724" y="17851"/>
                        </a:cubicBezTo>
                        <a:cubicBezTo>
                          <a:pt x="3389049" y="16062"/>
                          <a:pt x="3367530" y="12841"/>
                          <a:pt x="3568203" y="17851"/>
                        </a:cubicBezTo>
                        <a:cubicBezTo>
                          <a:pt x="3790551" y="60157"/>
                          <a:pt x="3916620" y="50681"/>
                          <a:pt x="4150411" y="17851"/>
                        </a:cubicBezTo>
                        <a:cubicBezTo>
                          <a:pt x="4367319" y="12653"/>
                          <a:pt x="4497187" y="16249"/>
                          <a:pt x="4662755" y="17851"/>
                        </a:cubicBezTo>
                        <a:cubicBezTo>
                          <a:pt x="4665926" y="183825"/>
                          <a:pt x="4683110" y="224745"/>
                          <a:pt x="4662755" y="380668"/>
                        </a:cubicBezTo>
                        <a:cubicBezTo>
                          <a:pt x="4454556" y="392110"/>
                          <a:pt x="4196306" y="383829"/>
                          <a:pt x="4080547" y="380668"/>
                        </a:cubicBezTo>
                        <a:cubicBezTo>
                          <a:pt x="3985880" y="385063"/>
                          <a:pt x="3764215" y="376582"/>
                          <a:pt x="3638068" y="380668"/>
                        </a:cubicBezTo>
                        <a:cubicBezTo>
                          <a:pt x="3486745" y="358003"/>
                          <a:pt x="3153691" y="391033"/>
                          <a:pt x="3009283" y="380668"/>
                        </a:cubicBezTo>
                        <a:cubicBezTo>
                          <a:pt x="2840618" y="387632"/>
                          <a:pt x="2690467" y="362638"/>
                          <a:pt x="2380497" y="380668"/>
                        </a:cubicBezTo>
                        <a:cubicBezTo>
                          <a:pt x="2078915" y="395921"/>
                          <a:pt x="2049089" y="366581"/>
                          <a:pt x="1844866" y="380668"/>
                        </a:cubicBezTo>
                        <a:cubicBezTo>
                          <a:pt x="1642929" y="410836"/>
                          <a:pt x="1582281" y="378738"/>
                          <a:pt x="1402387" y="380668"/>
                        </a:cubicBezTo>
                        <a:cubicBezTo>
                          <a:pt x="1192486" y="413167"/>
                          <a:pt x="1025496" y="360502"/>
                          <a:pt x="806120" y="393900"/>
                        </a:cubicBezTo>
                        <a:cubicBezTo>
                          <a:pt x="607280" y="352112"/>
                          <a:pt x="335995" y="409738"/>
                          <a:pt x="5087" y="380668"/>
                        </a:cubicBezTo>
                        <a:cubicBezTo>
                          <a:pt x="18120" y="248281"/>
                          <a:pt x="-8353" y="150432"/>
                          <a:pt x="5087" y="17851"/>
                        </a:cubicBezTo>
                        <a:close/>
                      </a:path>
                    </a:pathLst>
                  </a:custGeom>
                  <ask:type>
                    <ask:lineSketchNone/>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BH" sz="2000" b="1" i="0" u="none" strike="noStrike" kern="1200" cap="none" spc="0" normalizeH="0" baseline="0" noProof="0" dirty="0">
                <a:ln>
                  <a:noFill/>
                </a:ln>
                <a:solidFill>
                  <a:prstClr val="white"/>
                </a:solidFill>
                <a:effectLst/>
                <a:uLnTx/>
                <a:uFillTx/>
                <a:latin typeface="Sakkal Majalla" panose="02000000000000000000" pitchFamily="2" charset="-78"/>
                <a:ea typeface="+mj-ea"/>
                <a:cs typeface="Sakkal Majalla" panose="02000000000000000000" pitchFamily="2" charset="-78"/>
              </a:rPr>
              <a:t>العمل التطوعي وخدمة الوطن (دين 302)</a:t>
            </a:r>
          </a:p>
        </p:txBody>
      </p:sp>
      <p:grpSp>
        <p:nvGrpSpPr>
          <p:cNvPr id="14" name="Group 13">
            <a:extLst>
              <a:ext uri="{FF2B5EF4-FFF2-40B4-BE49-F238E27FC236}">
                <a16:creationId xmlns:a16="http://schemas.microsoft.com/office/drawing/2014/main" id="{4D467676-6F97-4A2C-B507-1E61D2116D07}"/>
              </a:ext>
            </a:extLst>
          </p:cNvPr>
          <p:cNvGrpSpPr/>
          <p:nvPr/>
        </p:nvGrpSpPr>
        <p:grpSpPr>
          <a:xfrm>
            <a:off x="309489" y="6418912"/>
            <a:ext cx="11459469" cy="423042"/>
            <a:chOff x="309489" y="6418912"/>
            <a:chExt cx="11459469" cy="423042"/>
          </a:xfrm>
        </p:grpSpPr>
        <p:cxnSp>
          <p:nvCxnSpPr>
            <p:cNvPr id="15" name="Straight Connector 14">
              <a:extLst>
                <a:ext uri="{FF2B5EF4-FFF2-40B4-BE49-F238E27FC236}">
                  <a16:creationId xmlns:a16="http://schemas.microsoft.com/office/drawing/2014/main" id="{570D8E64-EEC7-4839-84D7-D085ACBCA53D}"/>
                </a:ext>
              </a:extLst>
            </p:cNvPr>
            <p:cNvCxnSpPr>
              <a:cxnSpLocks/>
            </p:cNvCxnSpPr>
            <p:nvPr/>
          </p:nvCxnSpPr>
          <p:spPr>
            <a:xfrm>
              <a:off x="309489" y="6418912"/>
              <a:ext cx="1145946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72CC7DD-AD3D-4A50-922E-EBB59B9D9B82}"/>
                </a:ext>
              </a:extLst>
            </p:cNvPr>
            <p:cNvSpPr>
              <a:spLocks/>
            </p:cNvSpPr>
            <p:nvPr/>
          </p:nvSpPr>
          <p:spPr>
            <a:xfrm>
              <a:off x="8349483" y="646095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102673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000"/>
                                        <p:tgtEl>
                                          <p:spTgt spid="9"/>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4000"/>
                            </p:stCondLst>
                            <p:childTnLst>
                              <p:par>
                                <p:cTn id="15" presetID="4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ppt_x</p:attrName>
                                        </p:attrNameLst>
                                      </p:cBhvr>
                                      <p:tavLst>
                                        <p:tav tm="0">
                                          <p:val>
                                            <p:strVal val="#ppt_x"/>
                                          </p:val>
                                        </p:tav>
                                        <p:tav tm="100000">
                                          <p:val>
                                            <p:strVal val="#ppt_x"/>
                                          </p:val>
                                        </p:tav>
                                      </p:tavLst>
                                    </p:anim>
                                    <p:anim calcmode="lin" valueType="num">
                                      <p:cBhvr>
                                        <p:cTn id="19" dur="2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6000"/>
                            </p:stCondLst>
                            <p:childTnLst>
                              <p:par>
                                <p:cTn id="21" presetID="47"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anim calcmode="lin" valueType="num">
                                      <p:cBhvr>
                                        <p:cTn id="24" dur="2000" fill="hold"/>
                                        <p:tgtEl>
                                          <p:spTgt spid="12"/>
                                        </p:tgtEl>
                                        <p:attrNameLst>
                                          <p:attrName>ppt_x</p:attrName>
                                        </p:attrNameLst>
                                      </p:cBhvr>
                                      <p:tavLst>
                                        <p:tav tm="0">
                                          <p:val>
                                            <p:strVal val="#ppt_x"/>
                                          </p:val>
                                        </p:tav>
                                        <p:tav tm="100000">
                                          <p:val>
                                            <p:strVal val="#ppt_x"/>
                                          </p:val>
                                        </p:tav>
                                      </p:tavLst>
                                    </p:anim>
                                    <p:anim calcmode="lin" valueType="num">
                                      <p:cBhvr>
                                        <p:cTn id="25"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2000"/>
                                        <p:tgtEl>
                                          <p:spTgt spid="28"/>
                                        </p:tgtEl>
                                      </p:cBhvr>
                                    </p:animEffect>
                                    <p:anim calcmode="lin" valueType="num">
                                      <p:cBhvr>
                                        <p:cTn id="31" dur="2000" fill="hold"/>
                                        <p:tgtEl>
                                          <p:spTgt spid="28"/>
                                        </p:tgtEl>
                                        <p:attrNameLst>
                                          <p:attrName>ppt_w</p:attrName>
                                        </p:attrNameLst>
                                      </p:cBhvr>
                                      <p:tavLst>
                                        <p:tav tm="0" fmla="#ppt_w*sin(2.5*pi*$)">
                                          <p:val>
                                            <p:fltVal val="0"/>
                                          </p:val>
                                        </p:tav>
                                        <p:tav tm="100000">
                                          <p:val>
                                            <p:fltVal val="1"/>
                                          </p:val>
                                        </p:tav>
                                      </p:tavLst>
                                    </p:anim>
                                    <p:anim calcmode="lin" valueType="num">
                                      <p:cBhvr>
                                        <p:cTn id="32"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in)">
                                      <p:cBhvr>
                                        <p:cTn id="37" dur="2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2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circle(in)">
                                      <p:cBhvr>
                                        <p:cTn id="4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7" grpId="0" animBg="1"/>
      <p:bldP spid="10" grpId="0" animBg="1"/>
      <p:bldP spid="28"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Horizontal Scroll 2">
            <a:extLst>
              <a:ext uri="{FF2B5EF4-FFF2-40B4-BE49-F238E27FC236}">
                <a16:creationId xmlns:a16="http://schemas.microsoft.com/office/drawing/2014/main" id="{D6A273C3-C973-42BC-A9F8-D8396B39661E}"/>
              </a:ext>
            </a:extLst>
          </p:cNvPr>
          <p:cNvSpPr/>
          <p:nvPr/>
        </p:nvSpPr>
        <p:spPr>
          <a:xfrm>
            <a:off x="313386" y="4280989"/>
            <a:ext cx="11565228" cy="1778142"/>
          </a:xfrm>
          <a:prstGeom prst="roundRect">
            <a:avLst/>
          </a:prstGeom>
          <a:solidFill>
            <a:schemeClr val="accent2">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a:lnSpc>
                <a:spcPct val="150000"/>
              </a:lnSpc>
            </a:pPr>
            <a:r>
              <a:rPr lang="ar-BH" sz="2800" dirty="0">
                <a:solidFill>
                  <a:schemeClr val="tx1"/>
                </a:solidFill>
                <a:latin typeface="Sakkal Majalla" panose="02000000000000000000" pitchFamily="2" charset="-78"/>
                <a:cs typeface="Sakkal Majalla" panose="02000000000000000000" pitchFamily="2" charset="-78"/>
              </a:rPr>
              <a:t>2. استدل بآية أو حديث على الوسطية والاعتدال في الإسلام.</a:t>
            </a:r>
          </a:p>
          <a:p>
            <a:pPr algn="ctr" rtl="1"/>
            <a:r>
              <a:rPr lang="ar-BH" sz="2800" dirty="0">
                <a:solidFill>
                  <a:schemeClr val="tx1"/>
                </a:solidFill>
                <a:latin typeface="Sakkal Majalla" panose="02000000000000000000" pitchFamily="2" charset="-78"/>
                <a:cs typeface="Sakkal Majalla" panose="02000000000000000000" pitchFamily="2" charset="-78"/>
              </a:rPr>
              <a:t>..........................................................................................................................................................................................................................................................................................................................................................................................</a:t>
            </a:r>
            <a:endParaRPr lang="en-US" sz="2800" dirty="0">
              <a:solidFill>
                <a:schemeClr val="tx1"/>
              </a:solidFill>
              <a:latin typeface="Sakkal Majalla" panose="02000000000000000000" pitchFamily="2" charset="-78"/>
              <a:cs typeface="Sakkal Majalla" panose="02000000000000000000" pitchFamily="2" charset="-78"/>
            </a:endParaRPr>
          </a:p>
        </p:txBody>
      </p:sp>
      <p:sp>
        <p:nvSpPr>
          <p:cNvPr id="8" name="Horizontal Scroll 7"/>
          <p:cNvSpPr/>
          <p:nvPr/>
        </p:nvSpPr>
        <p:spPr>
          <a:xfrm>
            <a:off x="4369071" y="0"/>
            <a:ext cx="3509668" cy="1133341"/>
          </a:xfrm>
          <a:prstGeom prst="horizontalScroll">
            <a:avLst/>
          </a:prstGeom>
          <a:solidFill>
            <a:schemeClr val="accent2">
              <a:lumMod val="20000"/>
              <a:lumOff val="80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التقييم الختامي</a:t>
            </a:r>
            <a:endParaRPr lang="ar-BH" sz="1200" b="1" dirty="0">
              <a:solidFill>
                <a:schemeClr val="tx1"/>
              </a:solidFill>
              <a:latin typeface="Sakkal Majalla" panose="02000000000000000000" pitchFamily="2" charset="-78"/>
              <a:cs typeface="Sakkal Majalla" panose="02000000000000000000" pitchFamily="2" charset="-78"/>
            </a:endParaRPr>
          </a:p>
        </p:txBody>
      </p:sp>
      <p:sp>
        <p:nvSpPr>
          <p:cNvPr id="3" name="Horizontal Scroll 2"/>
          <p:cNvSpPr/>
          <p:nvPr/>
        </p:nvSpPr>
        <p:spPr>
          <a:xfrm>
            <a:off x="267286" y="1644408"/>
            <a:ext cx="11565228" cy="2427818"/>
          </a:xfrm>
          <a:prstGeom prst="roundRect">
            <a:avLst/>
          </a:prstGeom>
          <a:solidFill>
            <a:schemeClr val="accent6">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a:lnSpc>
                <a:spcPct val="150000"/>
              </a:lnSpc>
            </a:pPr>
            <a:r>
              <a:rPr lang="ar-BH" sz="2800" dirty="0">
                <a:solidFill>
                  <a:schemeClr val="tx1"/>
                </a:solidFill>
                <a:latin typeface="Sakkal Majalla" panose="02000000000000000000" pitchFamily="2" charset="-78"/>
                <a:cs typeface="Sakkal Majalla" panose="02000000000000000000" pitchFamily="2" charset="-78"/>
              </a:rPr>
              <a:t>1. عن أبي هريرة </a:t>
            </a:r>
            <a:r>
              <a:rPr lang="ar-BH" sz="2800" dirty="0">
                <a:solidFill>
                  <a:schemeClr val="tx1"/>
                </a:solidFill>
                <a:latin typeface="Sakkal Majalla" panose="02000000000000000000" pitchFamily="2" charset="-78"/>
                <a:cs typeface="Sakkal Majalla" panose="02000000000000000000" pitchFamily="2" charset="-78"/>
                <a:sym typeface="AGA Arabesque" panose="05010101010101010101" pitchFamily="2" charset="2"/>
              </a:rPr>
              <a:t> عن النّبي</a:t>
            </a:r>
            <a:r>
              <a:rPr lang="en-US" sz="2800" dirty="0">
                <a:solidFill>
                  <a:schemeClr val="tx1"/>
                </a:solidFill>
                <a:latin typeface="Sakkal Majalla" panose="02000000000000000000" pitchFamily="2" charset="-78"/>
                <a:cs typeface="Sakkal Majalla" panose="02000000000000000000" pitchFamily="2" charset="-78"/>
                <a:sym typeface="AGA Arabesque" panose="05010101010101010101" pitchFamily="2" charset="2"/>
              </a:rPr>
              <a:t> </a:t>
            </a:r>
            <a:r>
              <a:rPr lang="ar-BH" sz="2800" dirty="0">
                <a:solidFill>
                  <a:schemeClr val="tx1"/>
                </a:solidFill>
                <a:latin typeface="Sakkal Majalla" panose="02000000000000000000" pitchFamily="2" charset="-78"/>
                <a:cs typeface="Sakkal Majalla" panose="02000000000000000000" pitchFamily="2" charset="-78"/>
                <a:sym typeface="AGA Arabesque" panose="05010101010101010101" pitchFamily="2" charset="2"/>
              </a:rPr>
              <a:t> قال: "</a:t>
            </a:r>
            <a:r>
              <a:rPr lang="ar-SA" sz="2800" dirty="0">
                <a:solidFill>
                  <a:schemeClr val="tx1"/>
                </a:solidFill>
                <a:latin typeface="Sakkal Majalla" panose="02000000000000000000" pitchFamily="2" charset="-78"/>
                <a:cs typeface="Sakkal Majalla" panose="02000000000000000000" pitchFamily="2" charset="-78"/>
              </a:rPr>
              <a:t>إنَّ الدِّينَ يُسرٌ ولن يُشادَّ الدِّينَ أحدٌ إلا غَلَبَهُ فَسَدِّدُوا وَقَارِبُوا وَأَبْشِروا واسْتَعينوا بِالغَدْوةِ والرَّوحةِ وَشيءٍ مِنَ الدُّلْجةِ</a:t>
            </a:r>
            <a:r>
              <a:rPr lang="ar-BH" sz="2800" dirty="0">
                <a:solidFill>
                  <a:schemeClr val="tx1"/>
                </a:solidFill>
                <a:latin typeface="Sakkal Majalla" panose="02000000000000000000" pitchFamily="2" charset="-78"/>
                <a:cs typeface="Sakkal Majalla" panose="02000000000000000000" pitchFamily="2" charset="-78"/>
                <a:sym typeface="AGA Arabesque" panose="05010101010101010101" pitchFamily="2" charset="2"/>
              </a:rPr>
              <a:t>".</a:t>
            </a:r>
            <a:endParaRPr lang="en-US" sz="2800" b="1" dirty="0">
              <a:solidFill>
                <a:schemeClr val="tx1"/>
              </a:solidFill>
              <a:latin typeface="Sakkal Majalla" panose="02000000000000000000" pitchFamily="2" charset="-78"/>
              <a:cs typeface="Sakkal Majalla" panose="02000000000000000000" pitchFamily="2" charset="-78"/>
            </a:endParaRPr>
          </a:p>
          <a:p>
            <a:pPr algn="just" rtl="1"/>
            <a:r>
              <a:rPr lang="ar-BH" sz="2800" b="1" dirty="0">
                <a:solidFill>
                  <a:schemeClr val="tx1"/>
                </a:solidFill>
                <a:latin typeface="Sakkal Majalla" panose="02000000000000000000" pitchFamily="2" charset="-78"/>
                <a:cs typeface="Sakkal Majalla" panose="02000000000000000000" pitchFamily="2" charset="-78"/>
              </a:rPr>
              <a:t>- </a:t>
            </a:r>
            <a:r>
              <a:rPr lang="ar-BH" sz="2800" dirty="0">
                <a:solidFill>
                  <a:prstClr val="black"/>
                </a:solidFill>
                <a:latin typeface="Sakkal Majalla" panose="02000000000000000000" pitchFamily="2" charset="-78"/>
                <a:cs typeface="Sakkal Majalla" panose="02000000000000000000" pitchFamily="2" charset="-78"/>
              </a:rPr>
              <a:t>استنتج مجال الوسطية الذي دلّ عليه الحديث الشريف.</a:t>
            </a:r>
            <a:endParaRPr lang="en-US" sz="2800" dirty="0">
              <a:solidFill>
                <a:prstClr val="black"/>
              </a:solidFill>
              <a:latin typeface="Sakkal Majalla" panose="02000000000000000000" pitchFamily="2" charset="-78"/>
              <a:cs typeface="Sakkal Majalla" panose="02000000000000000000" pitchFamily="2" charset="-78"/>
            </a:endParaRPr>
          </a:p>
          <a:p>
            <a:pPr algn="ctr" rtl="1"/>
            <a:r>
              <a:rPr lang="ar-BH" sz="2800" dirty="0">
                <a:solidFill>
                  <a:schemeClr val="tx1"/>
                </a:solidFill>
                <a:latin typeface="Sakkal Majalla" panose="02000000000000000000" pitchFamily="2" charset="-78"/>
                <a:cs typeface="Sakkal Majalla" panose="02000000000000000000" pitchFamily="2" charset="-78"/>
              </a:rPr>
              <a:t>......................................................................................................................................................................................</a:t>
            </a:r>
          </a:p>
          <a:p>
            <a:pPr algn="just" rtl="1"/>
            <a:endParaRPr lang="ar-BH" sz="2400" dirty="0">
              <a:solidFill>
                <a:schemeClr val="tx1"/>
              </a:solidFill>
              <a:latin typeface="Sakkal Majalla" panose="02000000000000000000" pitchFamily="2" charset="-78"/>
              <a:cs typeface="Sakkal Majalla" panose="02000000000000000000" pitchFamily="2" charset="-78"/>
            </a:endParaRPr>
          </a:p>
        </p:txBody>
      </p:sp>
      <p:sp>
        <p:nvSpPr>
          <p:cNvPr id="6" name="Rectangle: Diagonal Corners Snipped 1">
            <a:extLst>
              <a:ext uri="{FF2B5EF4-FFF2-40B4-BE49-F238E27FC236}">
                <a16:creationId xmlns:a16="http://schemas.microsoft.com/office/drawing/2014/main" id="{17A693D1-4E1B-440E-9786-BD0B3570F711}"/>
              </a:ext>
            </a:extLst>
          </p:cNvPr>
          <p:cNvSpPr/>
          <p:nvPr/>
        </p:nvSpPr>
        <p:spPr>
          <a:xfrm>
            <a:off x="66506" y="51317"/>
            <a:ext cx="2972908" cy="428106"/>
          </a:xfrm>
          <a:prstGeom prst="snip2DiagRect">
            <a:avLst/>
          </a:prstGeom>
          <a:solidFill>
            <a:schemeClr val="accent4">
              <a:lumMod val="40000"/>
              <a:lumOff val="60000"/>
            </a:schemeClr>
          </a:solidFill>
          <a:ln>
            <a:noFill/>
            <a:prstDash val="lgDashDotDot"/>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000" b="1" kern="0" dirty="0">
                <a:solidFill>
                  <a:prstClr val="black"/>
                </a:solidFill>
                <a:latin typeface="Sakkal Majalla" panose="02000000000000000000" pitchFamily="2" charset="-78"/>
                <a:ea typeface="+mj-ea"/>
                <a:cs typeface="Sakkal Majalla" panose="02000000000000000000" pitchFamily="2" charset="-78"/>
              </a:rPr>
              <a:t>الوسطيّة والاعتدال / ( دين302 )</a:t>
            </a:r>
          </a:p>
        </p:txBody>
      </p:sp>
      <p:sp>
        <p:nvSpPr>
          <p:cNvPr id="7" name="Horizontal Scroll 6"/>
          <p:cNvSpPr/>
          <p:nvPr/>
        </p:nvSpPr>
        <p:spPr>
          <a:xfrm>
            <a:off x="4377618" y="21020"/>
            <a:ext cx="3509667" cy="1133341"/>
          </a:xfrm>
          <a:prstGeom prst="horizontalScroll">
            <a:avLst/>
          </a:prstGeom>
          <a:solidFill>
            <a:schemeClr val="accent2">
              <a:lumMod val="20000"/>
              <a:lumOff val="80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3200" b="1" dirty="0">
                <a:solidFill>
                  <a:schemeClr val="tx1"/>
                </a:solidFill>
                <a:latin typeface="Sakkal Majalla" panose="02000000000000000000" pitchFamily="2" charset="-78"/>
                <a:cs typeface="Sakkal Majalla" panose="02000000000000000000" pitchFamily="2" charset="-78"/>
              </a:rPr>
              <a:t>الإجابة</a:t>
            </a:r>
            <a:endParaRPr lang="ar-BH" sz="1200" b="1" dirty="0">
              <a:solidFill>
                <a:schemeClr val="tx1"/>
              </a:solidFill>
              <a:latin typeface="Sakkal Majalla" panose="02000000000000000000" pitchFamily="2" charset="-78"/>
              <a:cs typeface="Sakkal Majalla" panose="02000000000000000000" pitchFamily="2" charset="-78"/>
            </a:endParaRPr>
          </a:p>
        </p:txBody>
      </p:sp>
      <p:cxnSp>
        <p:nvCxnSpPr>
          <p:cNvPr id="9" name="Straight Connector 8">
            <a:extLst>
              <a:ext uri="{FF2B5EF4-FFF2-40B4-BE49-F238E27FC236}">
                <a16:creationId xmlns:a16="http://schemas.microsoft.com/office/drawing/2014/main" id="{AA31E405-5245-4810-A576-4FA8BBD61E6E}"/>
              </a:ext>
            </a:extLst>
          </p:cNvPr>
          <p:cNvCxnSpPr>
            <a:cxnSpLocks/>
          </p:cNvCxnSpPr>
          <p:nvPr/>
        </p:nvCxnSpPr>
        <p:spPr>
          <a:xfrm>
            <a:off x="267286" y="6418913"/>
            <a:ext cx="1150167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695520A-DE92-4320-A083-9DA0119B3C1D}"/>
              </a:ext>
            </a:extLst>
          </p:cNvPr>
          <p:cNvSpPr>
            <a:spLocks/>
          </p:cNvSpPr>
          <p:nvPr/>
        </p:nvSpPr>
        <p:spPr>
          <a:xfrm>
            <a:off x="8349483" y="6460955"/>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CF28555-85D8-4387-93CF-0EA02D04C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5817" y="-1"/>
            <a:ext cx="1646183" cy="1342103"/>
          </a:xfrm>
          <a:prstGeom prst="rect">
            <a:avLst/>
          </a:prstGeom>
        </p:spPr>
      </p:pic>
      <p:sp>
        <p:nvSpPr>
          <p:cNvPr id="4" name="Rectangle 3">
            <a:extLst>
              <a:ext uri="{FF2B5EF4-FFF2-40B4-BE49-F238E27FC236}">
                <a16:creationId xmlns:a16="http://schemas.microsoft.com/office/drawing/2014/main" id="{E9ED19D2-4EE6-4B27-BE14-07E97630A837}"/>
              </a:ext>
            </a:extLst>
          </p:cNvPr>
          <p:cNvSpPr/>
          <p:nvPr/>
        </p:nvSpPr>
        <p:spPr>
          <a:xfrm>
            <a:off x="718088" y="3358676"/>
            <a:ext cx="10755824" cy="61347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الوسطيّة في مجال العبادة</a:t>
            </a:r>
            <a:endParaRPr kumimoji="0" lang="en-US" sz="2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3" name="Rectangle 12">
            <a:extLst>
              <a:ext uri="{FF2B5EF4-FFF2-40B4-BE49-F238E27FC236}">
                <a16:creationId xmlns:a16="http://schemas.microsoft.com/office/drawing/2014/main" id="{5243D274-6F2D-437E-B729-91D365E0AFCA}"/>
              </a:ext>
            </a:extLst>
          </p:cNvPr>
          <p:cNvSpPr/>
          <p:nvPr/>
        </p:nvSpPr>
        <p:spPr>
          <a:xfrm>
            <a:off x="495946" y="5044143"/>
            <a:ext cx="11273012" cy="902049"/>
          </a:xfrm>
          <a:prstGeom prst="rect">
            <a:avLst/>
          </a:prstGeom>
          <a:solidFill>
            <a:schemeClr val="accent2">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قال تعالى</a:t>
            </a:r>
            <a:r>
              <a:rPr lang="en-US"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a:t>
            </a:r>
            <a:r>
              <a:rPr lang="ar-BH"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 </a:t>
            </a:r>
            <a:r>
              <a:rPr lang="ar-SA" sz="2800" b="1" dirty="0">
                <a:solidFill>
                  <a:srgbClr val="FF0000"/>
                </a:solidFill>
                <a:latin typeface="Sakkal Majalla" panose="02000000000000000000" pitchFamily="2" charset="-78"/>
                <a:cs typeface="Sakkal Majalla" panose="02000000000000000000" pitchFamily="2" charset="-78"/>
              </a:rPr>
              <a:t>﴿لاَ يُكَلِّفُ اللّهُ نَفْسًا إِلاَّ وُسْعَهَا لَهَا مَا كَسَبَتْ وَعَلَيْهَا مَا اكْتَسَبَت﴾</a:t>
            </a:r>
            <a:r>
              <a:rPr lang="ar-BH"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a:t>
            </a:r>
          </a:p>
          <a:p>
            <a:pPr lvl="0" algn="ctr" rtl="1"/>
            <a:r>
              <a:rPr lang="ar-BH" sz="2800" b="1" dirty="0">
                <a:solidFill>
                  <a:srgbClr val="FF0000"/>
                </a:solidFill>
                <a:latin typeface="Sakkal Majalla" panose="02000000000000000000" pitchFamily="2" charset="-78"/>
                <a:cs typeface="Sakkal Majalla" panose="02000000000000000000" pitchFamily="2" charset="-78"/>
              </a:rPr>
              <a:t>وَقَالَ </a:t>
            </a:r>
            <a:r>
              <a:rPr lang="ar-BH" sz="2800" b="1" dirty="0">
                <a:solidFill>
                  <a:srgbClr val="FF0000"/>
                </a:solidFill>
                <a:latin typeface="Sakkal Majalla" panose="02000000000000000000" pitchFamily="2" charset="-78"/>
                <a:cs typeface="Sakkal Majalla" panose="02000000000000000000" pitchFamily="2" charset="-78"/>
                <a:sym typeface="AGA Arabesque" panose="05010101010101010101" pitchFamily="2" charset="2"/>
              </a:rPr>
              <a:t></a:t>
            </a:r>
            <a:r>
              <a:rPr lang="ar-BH" sz="2800" b="1" dirty="0">
                <a:solidFill>
                  <a:srgbClr val="FF0000"/>
                </a:solidFill>
                <a:latin typeface="Sakkal Majalla" panose="02000000000000000000" pitchFamily="2" charset="-78"/>
                <a:cs typeface="Sakkal Majalla" panose="02000000000000000000" pitchFamily="2" charset="-78"/>
              </a:rPr>
              <a:t>: "إِذَا سَقَطَتْ لُقْمَةُ أَحَدِكُمْ فَلْيُمِطْ عَنْهَا الْأَذَى وَلْيَأْكُلْهَا، وَلَا يَدَعْهَا لِلشَّيْطَانِ:". </a:t>
            </a:r>
            <a:endParaRPr lang="en-US" sz="28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53730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80">
                                          <p:stCondLst>
                                            <p:cond delay="0"/>
                                          </p:stCondLst>
                                        </p:cTn>
                                        <p:tgtEl>
                                          <p:spTgt spid="7"/>
                                        </p:tgtEl>
                                      </p:cBhvr>
                                    </p:animEffect>
                                    <p:anim calcmode="lin" valueType="num">
                                      <p:cBhvr>
                                        <p:cTn id="2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6" dur="26">
                                          <p:stCondLst>
                                            <p:cond delay="650"/>
                                          </p:stCondLst>
                                        </p:cTn>
                                        <p:tgtEl>
                                          <p:spTgt spid="7"/>
                                        </p:tgtEl>
                                      </p:cBhvr>
                                      <p:to x="100000" y="60000"/>
                                    </p:animScale>
                                    <p:animScale>
                                      <p:cBhvr>
                                        <p:cTn id="27" dur="166" decel="50000">
                                          <p:stCondLst>
                                            <p:cond delay="676"/>
                                          </p:stCondLst>
                                        </p:cTn>
                                        <p:tgtEl>
                                          <p:spTgt spid="7"/>
                                        </p:tgtEl>
                                      </p:cBhvr>
                                      <p:to x="100000" y="100000"/>
                                    </p:animScale>
                                    <p:animScale>
                                      <p:cBhvr>
                                        <p:cTn id="28" dur="26">
                                          <p:stCondLst>
                                            <p:cond delay="1312"/>
                                          </p:stCondLst>
                                        </p:cTn>
                                        <p:tgtEl>
                                          <p:spTgt spid="7"/>
                                        </p:tgtEl>
                                      </p:cBhvr>
                                      <p:to x="100000" y="80000"/>
                                    </p:animScale>
                                    <p:animScale>
                                      <p:cBhvr>
                                        <p:cTn id="29" dur="166" decel="50000">
                                          <p:stCondLst>
                                            <p:cond delay="1338"/>
                                          </p:stCondLst>
                                        </p:cTn>
                                        <p:tgtEl>
                                          <p:spTgt spid="7"/>
                                        </p:tgtEl>
                                      </p:cBhvr>
                                      <p:to x="100000" y="100000"/>
                                    </p:animScale>
                                    <p:animScale>
                                      <p:cBhvr>
                                        <p:cTn id="30" dur="26">
                                          <p:stCondLst>
                                            <p:cond delay="1642"/>
                                          </p:stCondLst>
                                        </p:cTn>
                                        <p:tgtEl>
                                          <p:spTgt spid="7"/>
                                        </p:tgtEl>
                                      </p:cBhvr>
                                      <p:to x="100000" y="90000"/>
                                    </p:animScale>
                                    <p:animScale>
                                      <p:cBhvr>
                                        <p:cTn id="31" dur="166" decel="50000">
                                          <p:stCondLst>
                                            <p:cond delay="1668"/>
                                          </p:stCondLst>
                                        </p:cTn>
                                        <p:tgtEl>
                                          <p:spTgt spid="7"/>
                                        </p:tgtEl>
                                      </p:cBhvr>
                                      <p:to x="100000" y="100000"/>
                                    </p:animScale>
                                    <p:animScale>
                                      <p:cBhvr>
                                        <p:cTn id="32" dur="26">
                                          <p:stCondLst>
                                            <p:cond delay="1808"/>
                                          </p:stCondLst>
                                        </p:cTn>
                                        <p:tgtEl>
                                          <p:spTgt spid="7"/>
                                        </p:tgtEl>
                                      </p:cBhvr>
                                      <p:to x="100000" y="95000"/>
                                    </p:animScale>
                                    <p:animScale>
                                      <p:cBhvr>
                                        <p:cTn id="33" dur="166" decel="50000">
                                          <p:stCondLst>
                                            <p:cond delay="1834"/>
                                          </p:stCondLst>
                                        </p:cTn>
                                        <p:tgtEl>
                                          <p:spTgt spid="7"/>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circle(in)">
                                      <p:cBhvr>
                                        <p:cTn id="38" dur="2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circle(in)">
                                      <p:cBhvr>
                                        <p:cTn id="4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7" grpId="0" animBg="1"/>
      <p:bldP spid="4"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p:cNvCxnSpPr>
          <p:nvPr/>
        </p:nvCxnSpPr>
        <p:spPr>
          <a:xfrm>
            <a:off x="309489" y="6418912"/>
            <a:ext cx="1145946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46095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Rounded Corners 8">
            <a:extLst>
              <a:ext uri="{FF2B5EF4-FFF2-40B4-BE49-F238E27FC236}">
                <a16:creationId xmlns:a16="http://schemas.microsoft.com/office/drawing/2014/main" id="{6665D228-919F-4AF2-BCFA-1BA849A3DAF0}"/>
              </a:ext>
            </a:extLst>
          </p:cNvPr>
          <p:cNvSpPr/>
          <p:nvPr/>
        </p:nvSpPr>
        <p:spPr>
          <a:xfrm>
            <a:off x="9328008" y="86960"/>
            <a:ext cx="2568033" cy="676523"/>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أقوِّم مُكتسباتي</a:t>
            </a:r>
            <a:r>
              <a:rPr kumimoji="0" lang="en-US" sz="36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a:t>
            </a:r>
          </a:p>
        </p:txBody>
      </p:sp>
      <p:sp>
        <p:nvSpPr>
          <p:cNvPr id="9" name="Rectangle: Rounded Corners 2">
            <a:extLst>
              <a:ext uri="{FF2B5EF4-FFF2-40B4-BE49-F238E27FC236}">
                <a16:creationId xmlns:a16="http://schemas.microsoft.com/office/drawing/2014/main" id="{D6686134-B6C4-4193-A817-EC9C2D407563}"/>
              </a:ext>
            </a:extLst>
          </p:cNvPr>
          <p:cNvSpPr/>
          <p:nvPr/>
        </p:nvSpPr>
        <p:spPr>
          <a:xfrm>
            <a:off x="330944" y="1122765"/>
            <a:ext cx="11452485" cy="2247680"/>
          </a:xfrm>
          <a:custGeom>
            <a:avLst/>
            <a:gdLst>
              <a:gd name="connsiteX0" fmla="*/ 0 w 11452485"/>
              <a:gd name="connsiteY0" fmla="*/ 374621 h 2247680"/>
              <a:gd name="connsiteX1" fmla="*/ 374621 w 11452485"/>
              <a:gd name="connsiteY1" fmla="*/ 0 h 2247680"/>
              <a:gd name="connsiteX2" fmla="*/ 1043574 w 11452485"/>
              <a:gd name="connsiteY2" fmla="*/ 0 h 2247680"/>
              <a:gd name="connsiteX3" fmla="*/ 1605494 w 11452485"/>
              <a:gd name="connsiteY3" fmla="*/ 0 h 2247680"/>
              <a:gd name="connsiteX4" fmla="*/ 2274447 w 11452485"/>
              <a:gd name="connsiteY4" fmla="*/ 0 h 2247680"/>
              <a:gd name="connsiteX5" fmla="*/ 2943399 w 11452485"/>
              <a:gd name="connsiteY5" fmla="*/ 0 h 2247680"/>
              <a:gd name="connsiteX6" fmla="*/ 3398287 w 11452485"/>
              <a:gd name="connsiteY6" fmla="*/ 0 h 2247680"/>
              <a:gd name="connsiteX7" fmla="*/ 4174272 w 11452485"/>
              <a:gd name="connsiteY7" fmla="*/ 0 h 2247680"/>
              <a:gd name="connsiteX8" fmla="*/ 4736193 w 11452485"/>
              <a:gd name="connsiteY8" fmla="*/ 0 h 2247680"/>
              <a:gd name="connsiteX9" fmla="*/ 5512178 w 11452485"/>
              <a:gd name="connsiteY9" fmla="*/ 0 h 2247680"/>
              <a:gd name="connsiteX10" fmla="*/ 5967065 w 11452485"/>
              <a:gd name="connsiteY10" fmla="*/ 0 h 2247680"/>
              <a:gd name="connsiteX11" fmla="*/ 6850083 w 11452485"/>
              <a:gd name="connsiteY11" fmla="*/ 0 h 2247680"/>
              <a:gd name="connsiteX12" fmla="*/ 7626068 w 11452485"/>
              <a:gd name="connsiteY12" fmla="*/ 0 h 2247680"/>
              <a:gd name="connsiteX13" fmla="*/ 8080956 w 11452485"/>
              <a:gd name="connsiteY13" fmla="*/ 0 h 2247680"/>
              <a:gd name="connsiteX14" fmla="*/ 8856941 w 11452485"/>
              <a:gd name="connsiteY14" fmla="*/ 0 h 2247680"/>
              <a:gd name="connsiteX15" fmla="*/ 9418861 w 11452485"/>
              <a:gd name="connsiteY15" fmla="*/ 0 h 2247680"/>
              <a:gd name="connsiteX16" fmla="*/ 9766717 w 11452485"/>
              <a:gd name="connsiteY16" fmla="*/ 0 h 2247680"/>
              <a:gd name="connsiteX17" fmla="*/ 10114572 w 11452485"/>
              <a:gd name="connsiteY17" fmla="*/ 0 h 2247680"/>
              <a:gd name="connsiteX18" fmla="*/ 10462428 w 11452485"/>
              <a:gd name="connsiteY18" fmla="*/ 0 h 2247680"/>
              <a:gd name="connsiteX19" fmla="*/ 11077864 w 11452485"/>
              <a:gd name="connsiteY19" fmla="*/ 0 h 2247680"/>
              <a:gd name="connsiteX20" fmla="*/ 11452485 w 11452485"/>
              <a:gd name="connsiteY20" fmla="*/ 374621 h 2247680"/>
              <a:gd name="connsiteX21" fmla="*/ 11452485 w 11452485"/>
              <a:gd name="connsiteY21" fmla="*/ 889085 h 2247680"/>
              <a:gd name="connsiteX22" fmla="*/ 11452485 w 11452485"/>
              <a:gd name="connsiteY22" fmla="*/ 1358595 h 2247680"/>
              <a:gd name="connsiteX23" fmla="*/ 11452485 w 11452485"/>
              <a:gd name="connsiteY23" fmla="*/ 1873059 h 2247680"/>
              <a:gd name="connsiteX24" fmla="*/ 11077864 w 11452485"/>
              <a:gd name="connsiteY24" fmla="*/ 2247680 h 2247680"/>
              <a:gd name="connsiteX25" fmla="*/ 10408911 w 11452485"/>
              <a:gd name="connsiteY25" fmla="*/ 2247680 h 2247680"/>
              <a:gd name="connsiteX26" fmla="*/ 9739959 w 11452485"/>
              <a:gd name="connsiteY26" fmla="*/ 2247680 h 2247680"/>
              <a:gd name="connsiteX27" fmla="*/ 9392103 w 11452485"/>
              <a:gd name="connsiteY27" fmla="*/ 2247680 h 2247680"/>
              <a:gd name="connsiteX28" fmla="*/ 8937215 w 11452485"/>
              <a:gd name="connsiteY28" fmla="*/ 2247680 h 2247680"/>
              <a:gd name="connsiteX29" fmla="*/ 8054198 w 11452485"/>
              <a:gd name="connsiteY29" fmla="*/ 2247680 h 2247680"/>
              <a:gd name="connsiteX30" fmla="*/ 7492278 w 11452485"/>
              <a:gd name="connsiteY30" fmla="*/ 2247680 h 2247680"/>
              <a:gd name="connsiteX31" fmla="*/ 6609260 w 11452485"/>
              <a:gd name="connsiteY31" fmla="*/ 2247680 h 2247680"/>
              <a:gd name="connsiteX32" fmla="*/ 5833275 w 11452485"/>
              <a:gd name="connsiteY32" fmla="*/ 2247680 h 2247680"/>
              <a:gd name="connsiteX33" fmla="*/ 5164322 w 11452485"/>
              <a:gd name="connsiteY33" fmla="*/ 2247680 h 2247680"/>
              <a:gd name="connsiteX34" fmla="*/ 4602402 w 11452485"/>
              <a:gd name="connsiteY34" fmla="*/ 2247680 h 2247680"/>
              <a:gd name="connsiteX35" fmla="*/ 4040482 w 11452485"/>
              <a:gd name="connsiteY35" fmla="*/ 2247680 h 2247680"/>
              <a:gd name="connsiteX36" fmla="*/ 3478561 w 11452485"/>
              <a:gd name="connsiteY36" fmla="*/ 2247680 h 2247680"/>
              <a:gd name="connsiteX37" fmla="*/ 3130706 w 11452485"/>
              <a:gd name="connsiteY37" fmla="*/ 2247680 h 2247680"/>
              <a:gd name="connsiteX38" fmla="*/ 2675818 w 11452485"/>
              <a:gd name="connsiteY38" fmla="*/ 2247680 h 2247680"/>
              <a:gd name="connsiteX39" fmla="*/ 2327963 w 11452485"/>
              <a:gd name="connsiteY39" fmla="*/ 2247680 h 2247680"/>
              <a:gd name="connsiteX40" fmla="*/ 1980107 w 11452485"/>
              <a:gd name="connsiteY40" fmla="*/ 2247680 h 2247680"/>
              <a:gd name="connsiteX41" fmla="*/ 1311155 w 11452485"/>
              <a:gd name="connsiteY41" fmla="*/ 2247680 h 2247680"/>
              <a:gd name="connsiteX42" fmla="*/ 374621 w 11452485"/>
              <a:gd name="connsiteY42" fmla="*/ 2247680 h 2247680"/>
              <a:gd name="connsiteX43" fmla="*/ 0 w 11452485"/>
              <a:gd name="connsiteY43" fmla="*/ 1873059 h 2247680"/>
              <a:gd name="connsiteX44" fmla="*/ 0 w 11452485"/>
              <a:gd name="connsiteY44" fmla="*/ 1358595 h 2247680"/>
              <a:gd name="connsiteX45" fmla="*/ 0 w 11452485"/>
              <a:gd name="connsiteY45" fmla="*/ 889085 h 2247680"/>
              <a:gd name="connsiteX46" fmla="*/ 0 w 11452485"/>
              <a:gd name="connsiteY46" fmla="*/ 374621 h 224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452485" h="2247680" fill="none" extrusionOk="0">
                <a:moveTo>
                  <a:pt x="0" y="374621"/>
                </a:moveTo>
                <a:cubicBezTo>
                  <a:pt x="7331" y="169626"/>
                  <a:pt x="187179" y="43367"/>
                  <a:pt x="374621" y="0"/>
                </a:cubicBezTo>
                <a:cubicBezTo>
                  <a:pt x="542289" y="1201"/>
                  <a:pt x="761601" y="-20718"/>
                  <a:pt x="1043574" y="0"/>
                </a:cubicBezTo>
                <a:cubicBezTo>
                  <a:pt x="1325547" y="20718"/>
                  <a:pt x="1404139" y="25429"/>
                  <a:pt x="1605494" y="0"/>
                </a:cubicBezTo>
                <a:cubicBezTo>
                  <a:pt x="1806849" y="-25429"/>
                  <a:pt x="2002856" y="30938"/>
                  <a:pt x="2274447" y="0"/>
                </a:cubicBezTo>
                <a:cubicBezTo>
                  <a:pt x="2546038" y="-30938"/>
                  <a:pt x="2674494" y="10945"/>
                  <a:pt x="2943399" y="0"/>
                </a:cubicBezTo>
                <a:cubicBezTo>
                  <a:pt x="3212304" y="-10945"/>
                  <a:pt x="3173057" y="-14588"/>
                  <a:pt x="3398287" y="0"/>
                </a:cubicBezTo>
                <a:cubicBezTo>
                  <a:pt x="3623517" y="14588"/>
                  <a:pt x="3969982" y="32783"/>
                  <a:pt x="4174272" y="0"/>
                </a:cubicBezTo>
                <a:cubicBezTo>
                  <a:pt x="4378562" y="-32783"/>
                  <a:pt x="4581591" y="20327"/>
                  <a:pt x="4736193" y="0"/>
                </a:cubicBezTo>
                <a:cubicBezTo>
                  <a:pt x="4890795" y="-20327"/>
                  <a:pt x="5133084" y="-10907"/>
                  <a:pt x="5512178" y="0"/>
                </a:cubicBezTo>
                <a:cubicBezTo>
                  <a:pt x="5891273" y="10907"/>
                  <a:pt x="5774522" y="21703"/>
                  <a:pt x="5967065" y="0"/>
                </a:cubicBezTo>
                <a:cubicBezTo>
                  <a:pt x="6159608" y="-21703"/>
                  <a:pt x="6442975" y="-19940"/>
                  <a:pt x="6850083" y="0"/>
                </a:cubicBezTo>
                <a:cubicBezTo>
                  <a:pt x="7257191" y="19940"/>
                  <a:pt x="7427583" y="1669"/>
                  <a:pt x="7626068" y="0"/>
                </a:cubicBezTo>
                <a:cubicBezTo>
                  <a:pt x="7824553" y="-1669"/>
                  <a:pt x="7861106" y="-12737"/>
                  <a:pt x="8080956" y="0"/>
                </a:cubicBezTo>
                <a:cubicBezTo>
                  <a:pt x="8300806" y="12737"/>
                  <a:pt x="8489556" y="22233"/>
                  <a:pt x="8856941" y="0"/>
                </a:cubicBezTo>
                <a:cubicBezTo>
                  <a:pt x="9224326" y="-22233"/>
                  <a:pt x="9184692" y="4879"/>
                  <a:pt x="9418861" y="0"/>
                </a:cubicBezTo>
                <a:cubicBezTo>
                  <a:pt x="9653030" y="-4879"/>
                  <a:pt x="9602352" y="-9234"/>
                  <a:pt x="9766717" y="0"/>
                </a:cubicBezTo>
                <a:cubicBezTo>
                  <a:pt x="9931082" y="9234"/>
                  <a:pt x="10007583" y="134"/>
                  <a:pt x="10114572" y="0"/>
                </a:cubicBezTo>
                <a:cubicBezTo>
                  <a:pt x="10221562" y="-134"/>
                  <a:pt x="10310378" y="10841"/>
                  <a:pt x="10462428" y="0"/>
                </a:cubicBezTo>
                <a:cubicBezTo>
                  <a:pt x="10614478" y="-10841"/>
                  <a:pt x="10827084" y="-16307"/>
                  <a:pt x="11077864" y="0"/>
                </a:cubicBezTo>
                <a:cubicBezTo>
                  <a:pt x="11307069" y="8522"/>
                  <a:pt x="11473107" y="175683"/>
                  <a:pt x="11452485" y="374621"/>
                </a:cubicBezTo>
                <a:cubicBezTo>
                  <a:pt x="11448801" y="577454"/>
                  <a:pt x="11466742" y="736734"/>
                  <a:pt x="11452485" y="889085"/>
                </a:cubicBezTo>
                <a:cubicBezTo>
                  <a:pt x="11438228" y="1041436"/>
                  <a:pt x="11447199" y="1169705"/>
                  <a:pt x="11452485" y="1358595"/>
                </a:cubicBezTo>
                <a:cubicBezTo>
                  <a:pt x="11457772" y="1547485"/>
                  <a:pt x="11439887" y="1732430"/>
                  <a:pt x="11452485" y="1873059"/>
                </a:cubicBezTo>
                <a:cubicBezTo>
                  <a:pt x="11479497" y="2061444"/>
                  <a:pt x="11297513" y="2207957"/>
                  <a:pt x="11077864" y="2247680"/>
                </a:cubicBezTo>
                <a:cubicBezTo>
                  <a:pt x="10758329" y="2259982"/>
                  <a:pt x="10731252" y="2227831"/>
                  <a:pt x="10408911" y="2247680"/>
                </a:cubicBezTo>
                <a:cubicBezTo>
                  <a:pt x="10086570" y="2267529"/>
                  <a:pt x="10063587" y="2228883"/>
                  <a:pt x="9739959" y="2247680"/>
                </a:cubicBezTo>
                <a:cubicBezTo>
                  <a:pt x="9416331" y="2266477"/>
                  <a:pt x="9482805" y="2250156"/>
                  <a:pt x="9392103" y="2247680"/>
                </a:cubicBezTo>
                <a:cubicBezTo>
                  <a:pt x="9301401" y="2245204"/>
                  <a:pt x="9150741" y="2242232"/>
                  <a:pt x="8937215" y="2247680"/>
                </a:cubicBezTo>
                <a:cubicBezTo>
                  <a:pt x="8723689" y="2253128"/>
                  <a:pt x="8328896" y="2280578"/>
                  <a:pt x="8054198" y="2247680"/>
                </a:cubicBezTo>
                <a:cubicBezTo>
                  <a:pt x="7779500" y="2214782"/>
                  <a:pt x="7675594" y="2252213"/>
                  <a:pt x="7492278" y="2247680"/>
                </a:cubicBezTo>
                <a:cubicBezTo>
                  <a:pt x="7308962" y="2243147"/>
                  <a:pt x="6885046" y="2213820"/>
                  <a:pt x="6609260" y="2247680"/>
                </a:cubicBezTo>
                <a:cubicBezTo>
                  <a:pt x="6333474" y="2281540"/>
                  <a:pt x="6126454" y="2276280"/>
                  <a:pt x="5833275" y="2247680"/>
                </a:cubicBezTo>
                <a:cubicBezTo>
                  <a:pt x="5540097" y="2219080"/>
                  <a:pt x="5435283" y="2251090"/>
                  <a:pt x="5164322" y="2247680"/>
                </a:cubicBezTo>
                <a:cubicBezTo>
                  <a:pt x="4893361" y="2244270"/>
                  <a:pt x="4804296" y="2260449"/>
                  <a:pt x="4602402" y="2247680"/>
                </a:cubicBezTo>
                <a:cubicBezTo>
                  <a:pt x="4400508" y="2234911"/>
                  <a:pt x="4191859" y="2229251"/>
                  <a:pt x="4040482" y="2247680"/>
                </a:cubicBezTo>
                <a:cubicBezTo>
                  <a:pt x="3889105" y="2266109"/>
                  <a:pt x="3603496" y="2232569"/>
                  <a:pt x="3478561" y="2247680"/>
                </a:cubicBezTo>
                <a:cubicBezTo>
                  <a:pt x="3353626" y="2262791"/>
                  <a:pt x="3257247" y="2247455"/>
                  <a:pt x="3130706" y="2247680"/>
                </a:cubicBezTo>
                <a:cubicBezTo>
                  <a:pt x="3004166" y="2247905"/>
                  <a:pt x="2784196" y="2229062"/>
                  <a:pt x="2675818" y="2247680"/>
                </a:cubicBezTo>
                <a:cubicBezTo>
                  <a:pt x="2567440" y="2266298"/>
                  <a:pt x="2497634" y="2250795"/>
                  <a:pt x="2327963" y="2247680"/>
                </a:cubicBezTo>
                <a:cubicBezTo>
                  <a:pt x="2158292" y="2244565"/>
                  <a:pt x="2123934" y="2261624"/>
                  <a:pt x="1980107" y="2247680"/>
                </a:cubicBezTo>
                <a:cubicBezTo>
                  <a:pt x="1836280" y="2233736"/>
                  <a:pt x="1582878" y="2263622"/>
                  <a:pt x="1311155" y="2247680"/>
                </a:cubicBezTo>
                <a:cubicBezTo>
                  <a:pt x="1039432" y="2231738"/>
                  <a:pt x="606987" y="2203835"/>
                  <a:pt x="374621" y="2247680"/>
                </a:cubicBezTo>
                <a:cubicBezTo>
                  <a:pt x="157868" y="2204941"/>
                  <a:pt x="-32326" y="2056443"/>
                  <a:pt x="0" y="1873059"/>
                </a:cubicBezTo>
                <a:cubicBezTo>
                  <a:pt x="2616" y="1740905"/>
                  <a:pt x="15364" y="1523268"/>
                  <a:pt x="0" y="1358595"/>
                </a:cubicBezTo>
                <a:cubicBezTo>
                  <a:pt x="-15364" y="1193922"/>
                  <a:pt x="-13425" y="1034729"/>
                  <a:pt x="0" y="889085"/>
                </a:cubicBezTo>
                <a:cubicBezTo>
                  <a:pt x="13425" y="743441"/>
                  <a:pt x="16961" y="579312"/>
                  <a:pt x="0" y="374621"/>
                </a:cubicBezTo>
                <a:close/>
              </a:path>
              <a:path w="11452485" h="2247680" stroke="0" extrusionOk="0">
                <a:moveTo>
                  <a:pt x="0" y="374621"/>
                </a:moveTo>
                <a:cubicBezTo>
                  <a:pt x="29834" y="191521"/>
                  <a:pt x="174839" y="-9178"/>
                  <a:pt x="374621" y="0"/>
                </a:cubicBezTo>
                <a:cubicBezTo>
                  <a:pt x="745057" y="19129"/>
                  <a:pt x="948945" y="-33458"/>
                  <a:pt x="1257639" y="0"/>
                </a:cubicBezTo>
                <a:cubicBezTo>
                  <a:pt x="1566333" y="33458"/>
                  <a:pt x="1469124" y="-1472"/>
                  <a:pt x="1605494" y="0"/>
                </a:cubicBezTo>
                <a:cubicBezTo>
                  <a:pt x="1741865" y="1472"/>
                  <a:pt x="2078734" y="35911"/>
                  <a:pt x="2488511" y="0"/>
                </a:cubicBezTo>
                <a:cubicBezTo>
                  <a:pt x="2898288" y="-35911"/>
                  <a:pt x="2734539" y="-8128"/>
                  <a:pt x="2836367" y="0"/>
                </a:cubicBezTo>
                <a:cubicBezTo>
                  <a:pt x="2938195" y="8128"/>
                  <a:pt x="3084617" y="3764"/>
                  <a:pt x="3184222" y="0"/>
                </a:cubicBezTo>
                <a:cubicBezTo>
                  <a:pt x="3283827" y="-3764"/>
                  <a:pt x="3783783" y="-34691"/>
                  <a:pt x="3960207" y="0"/>
                </a:cubicBezTo>
                <a:cubicBezTo>
                  <a:pt x="4136632" y="34691"/>
                  <a:pt x="4395365" y="-9217"/>
                  <a:pt x="4522128" y="0"/>
                </a:cubicBezTo>
                <a:cubicBezTo>
                  <a:pt x="4648891" y="9217"/>
                  <a:pt x="4705647" y="-15492"/>
                  <a:pt x="4869983" y="0"/>
                </a:cubicBezTo>
                <a:cubicBezTo>
                  <a:pt x="5034320" y="15492"/>
                  <a:pt x="5368495" y="-32224"/>
                  <a:pt x="5645968" y="0"/>
                </a:cubicBezTo>
                <a:cubicBezTo>
                  <a:pt x="5923442" y="32224"/>
                  <a:pt x="6009245" y="-3306"/>
                  <a:pt x="6100856" y="0"/>
                </a:cubicBezTo>
                <a:cubicBezTo>
                  <a:pt x="6192467" y="3306"/>
                  <a:pt x="6734811" y="-31294"/>
                  <a:pt x="6983874" y="0"/>
                </a:cubicBezTo>
                <a:cubicBezTo>
                  <a:pt x="7232937" y="31294"/>
                  <a:pt x="7629860" y="16171"/>
                  <a:pt x="7866891" y="0"/>
                </a:cubicBezTo>
                <a:cubicBezTo>
                  <a:pt x="8103922" y="-16171"/>
                  <a:pt x="8061398" y="-14091"/>
                  <a:pt x="8214746" y="0"/>
                </a:cubicBezTo>
                <a:cubicBezTo>
                  <a:pt x="8368095" y="14091"/>
                  <a:pt x="8582156" y="8461"/>
                  <a:pt x="8883699" y="0"/>
                </a:cubicBezTo>
                <a:cubicBezTo>
                  <a:pt x="9185242" y="-8461"/>
                  <a:pt x="9150181" y="-5403"/>
                  <a:pt x="9338587" y="0"/>
                </a:cubicBezTo>
                <a:cubicBezTo>
                  <a:pt x="9526993" y="5403"/>
                  <a:pt x="9886733" y="26614"/>
                  <a:pt x="10114572" y="0"/>
                </a:cubicBezTo>
                <a:cubicBezTo>
                  <a:pt x="10342411" y="-26614"/>
                  <a:pt x="10831021" y="18631"/>
                  <a:pt x="11077864" y="0"/>
                </a:cubicBezTo>
                <a:cubicBezTo>
                  <a:pt x="11320738" y="8681"/>
                  <a:pt x="11437974" y="144929"/>
                  <a:pt x="11452485" y="374621"/>
                </a:cubicBezTo>
                <a:cubicBezTo>
                  <a:pt x="11442211" y="603450"/>
                  <a:pt x="11453045" y="719029"/>
                  <a:pt x="11452485" y="859116"/>
                </a:cubicBezTo>
                <a:cubicBezTo>
                  <a:pt x="11451925" y="999203"/>
                  <a:pt x="11460015" y="1194646"/>
                  <a:pt x="11452485" y="1388564"/>
                </a:cubicBezTo>
                <a:cubicBezTo>
                  <a:pt x="11444955" y="1582482"/>
                  <a:pt x="11465873" y="1722451"/>
                  <a:pt x="11452485" y="1873059"/>
                </a:cubicBezTo>
                <a:cubicBezTo>
                  <a:pt x="11496873" y="2100035"/>
                  <a:pt x="11311031" y="2241955"/>
                  <a:pt x="11077864" y="2247680"/>
                </a:cubicBezTo>
                <a:cubicBezTo>
                  <a:pt x="10915307" y="2233592"/>
                  <a:pt x="10737957" y="2248144"/>
                  <a:pt x="10622976" y="2247680"/>
                </a:cubicBezTo>
                <a:cubicBezTo>
                  <a:pt x="10507995" y="2247216"/>
                  <a:pt x="10149438" y="2240116"/>
                  <a:pt x="9954023" y="2247680"/>
                </a:cubicBezTo>
                <a:cubicBezTo>
                  <a:pt x="9758608" y="2255244"/>
                  <a:pt x="9590033" y="2262502"/>
                  <a:pt x="9392103" y="2247680"/>
                </a:cubicBezTo>
                <a:cubicBezTo>
                  <a:pt x="9194173" y="2232858"/>
                  <a:pt x="8885777" y="2259850"/>
                  <a:pt x="8509086" y="2247680"/>
                </a:cubicBezTo>
                <a:cubicBezTo>
                  <a:pt x="8132395" y="2235510"/>
                  <a:pt x="8084856" y="2247455"/>
                  <a:pt x="7947165" y="2247680"/>
                </a:cubicBezTo>
                <a:cubicBezTo>
                  <a:pt x="7809474" y="2247905"/>
                  <a:pt x="7691016" y="2225771"/>
                  <a:pt x="7492278" y="2247680"/>
                </a:cubicBezTo>
                <a:cubicBezTo>
                  <a:pt x="7293540" y="2269589"/>
                  <a:pt x="6995397" y="2215558"/>
                  <a:pt x="6823325" y="2247680"/>
                </a:cubicBezTo>
                <a:cubicBezTo>
                  <a:pt x="6651253" y="2279802"/>
                  <a:pt x="6559779" y="2265618"/>
                  <a:pt x="6368437" y="2247680"/>
                </a:cubicBezTo>
                <a:cubicBezTo>
                  <a:pt x="6177095" y="2229742"/>
                  <a:pt x="6113993" y="2256255"/>
                  <a:pt x="6020582" y="2247680"/>
                </a:cubicBezTo>
                <a:cubicBezTo>
                  <a:pt x="5927171" y="2239105"/>
                  <a:pt x="5504427" y="2240371"/>
                  <a:pt x="5351629" y="2247680"/>
                </a:cubicBezTo>
                <a:cubicBezTo>
                  <a:pt x="5198831" y="2254989"/>
                  <a:pt x="4954782" y="2273982"/>
                  <a:pt x="4789709" y="2247680"/>
                </a:cubicBezTo>
                <a:cubicBezTo>
                  <a:pt x="4624636" y="2221378"/>
                  <a:pt x="4598290" y="2237821"/>
                  <a:pt x="4441853" y="2247680"/>
                </a:cubicBezTo>
                <a:cubicBezTo>
                  <a:pt x="4285416" y="2257539"/>
                  <a:pt x="4089909" y="2265699"/>
                  <a:pt x="3986966" y="2247680"/>
                </a:cubicBezTo>
                <a:cubicBezTo>
                  <a:pt x="3884023" y="2229661"/>
                  <a:pt x="3755538" y="2243853"/>
                  <a:pt x="3639110" y="2247680"/>
                </a:cubicBezTo>
                <a:cubicBezTo>
                  <a:pt x="3522682" y="2251507"/>
                  <a:pt x="3138570" y="2209704"/>
                  <a:pt x="2863125" y="2247680"/>
                </a:cubicBezTo>
                <a:cubicBezTo>
                  <a:pt x="2587680" y="2285656"/>
                  <a:pt x="2624487" y="2263665"/>
                  <a:pt x="2515270" y="2247680"/>
                </a:cubicBezTo>
                <a:cubicBezTo>
                  <a:pt x="2406053" y="2231695"/>
                  <a:pt x="1922858" y="2239768"/>
                  <a:pt x="1632252" y="2247680"/>
                </a:cubicBezTo>
                <a:cubicBezTo>
                  <a:pt x="1341646" y="2255592"/>
                  <a:pt x="1312699" y="2255780"/>
                  <a:pt x="1070332" y="2247680"/>
                </a:cubicBezTo>
                <a:cubicBezTo>
                  <a:pt x="827965" y="2239580"/>
                  <a:pt x="707906" y="2262844"/>
                  <a:pt x="374621" y="2247680"/>
                </a:cubicBezTo>
                <a:cubicBezTo>
                  <a:pt x="173926" y="2236180"/>
                  <a:pt x="22904" y="2125905"/>
                  <a:pt x="0" y="1873059"/>
                </a:cubicBezTo>
                <a:cubicBezTo>
                  <a:pt x="2302" y="1672634"/>
                  <a:pt x="22207" y="1510339"/>
                  <a:pt x="0" y="1373580"/>
                </a:cubicBezTo>
                <a:cubicBezTo>
                  <a:pt x="-22207" y="1236821"/>
                  <a:pt x="-21375" y="1022891"/>
                  <a:pt x="0" y="844132"/>
                </a:cubicBezTo>
                <a:cubicBezTo>
                  <a:pt x="21375" y="665373"/>
                  <a:pt x="-17854" y="495225"/>
                  <a:pt x="0" y="374621"/>
                </a:cubicBezTo>
                <a:close/>
              </a:path>
            </a:pathLst>
          </a:custGeom>
          <a:solidFill>
            <a:schemeClr val="accent6">
              <a:lumMod val="20000"/>
              <a:lumOff val="80000"/>
            </a:schemeClr>
          </a:solidFill>
          <a:ln>
            <a:extLst>
              <a:ext uri="{C807C97D-BFC1-408E-A445-0C87EB9F89A2}">
                <ask:lineSketchStyleProps xmlns:ask="http://schemas.microsoft.com/office/drawing/2018/sketchyshapes" sd="407316553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1- </a:t>
            </a:r>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أُعرّفُ التّسامح والتّعايش</a:t>
            </a:r>
            <a:r>
              <a:rPr kumimoji="0" lang="ar-SA"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a:t>
            </a:r>
            <a:endPar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endParaRP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التّسامح: ............................................................................................................................</a:t>
            </a: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التّعايش: ............................................................................................................................</a:t>
            </a:r>
            <a:endParaRPr kumimoji="0" lang="en-US"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endParaRPr>
          </a:p>
        </p:txBody>
      </p:sp>
      <p:sp>
        <p:nvSpPr>
          <p:cNvPr id="10" name="Rectangle: Rounded Corners 3">
            <a:extLst>
              <a:ext uri="{FF2B5EF4-FFF2-40B4-BE49-F238E27FC236}">
                <a16:creationId xmlns:a16="http://schemas.microsoft.com/office/drawing/2014/main" id="{49C8E28A-9DAB-4239-B3FE-375737D3D253}"/>
              </a:ext>
            </a:extLst>
          </p:cNvPr>
          <p:cNvSpPr/>
          <p:nvPr/>
        </p:nvSpPr>
        <p:spPr>
          <a:xfrm>
            <a:off x="369754" y="3429001"/>
            <a:ext cx="11452485" cy="2777636"/>
          </a:xfrm>
          <a:custGeom>
            <a:avLst/>
            <a:gdLst>
              <a:gd name="connsiteX0" fmla="*/ 0 w 11452485"/>
              <a:gd name="connsiteY0" fmla="*/ 462949 h 2777636"/>
              <a:gd name="connsiteX1" fmla="*/ 462949 w 11452485"/>
              <a:gd name="connsiteY1" fmla="*/ 0 h 2777636"/>
              <a:gd name="connsiteX2" fmla="*/ 910329 w 11452485"/>
              <a:gd name="connsiteY2" fmla="*/ 0 h 2777636"/>
              <a:gd name="connsiteX3" fmla="*/ 1462975 w 11452485"/>
              <a:gd name="connsiteY3" fmla="*/ 0 h 2777636"/>
              <a:gd name="connsiteX4" fmla="*/ 2226152 w 11452485"/>
              <a:gd name="connsiteY4" fmla="*/ 0 h 2777636"/>
              <a:gd name="connsiteX5" fmla="*/ 2568266 w 11452485"/>
              <a:gd name="connsiteY5" fmla="*/ 0 h 2777636"/>
              <a:gd name="connsiteX6" fmla="*/ 3226178 w 11452485"/>
              <a:gd name="connsiteY6" fmla="*/ 0 h 2777636"/>
              <a:gd name="connsiteX7" fmla="*/ 4094622 w 11452485"/>
              <a:gd name="connsiteY7" fmla="*/ 0 h 2777636"/>
              <a:gd name="connsiteX8" fmla="*/ 4436736 w 11452485"/>
              <a:gd name="connsiteY8" fmla="*/ 0 h 2777636"/>
              <a:gd name="connsiteX9" fmla="*/ 5199913 w 11452485"/>
              <a:gd name="connsiteY9" fmla="*/ 0 h 2777636"/>
              <a:gd name="connsiteX10" fmla="*/ 6068357 w 11452485"/>
              <a:gd name="connsiteY10" fmla="*/ 0 h 2777636"/>
              <a:gd name="connsiteX11" fmla="*/ 6621002 w 11452485"/>
              <a:gd name="connsiteY11" fmla="*/ 0 h 2777636"/>
              <a:gd name="connsiteX12" fmla="*/ 6963116 w 11452485"/>
              <a:gd name="connsiteY12" fmla="*/ 0 h 2777636"/>
              <a:gd name="connsiteX13" fmla="*/ 7621028 w 11452485"/>
              <a:gd name="connsiteY13" fmla="*/ 0 h 2777636"/>
              <a:gd name="connsiteX14" fmla="*/ 8173674 w 11452485"/>
              <a:gd name="connsiteY14" fmla="*/ 0 h 2777636"/>
              <a:gd name="connsiteX15" fmla="*/ 8936852 w 11452485"/>
              <a:gd name="connsiteY15" fmla="*/ 0 h 2777636"/>
              <a:gd name="connsiteX16" fmla="*/ 9278966 w 11452485"/>
              <a:gd name="connsiteY16" fmla="*/ 0 h 2777636"/>
              <a:gd name="connsiteX17" fmla="*/ 10042143 w 11452485"/>
              <a:gd name="connsiteY17" fmla="*/ 0 h 2777636"/>
              <a:gd name="connsiteX18" fmla="*/ 10989536 w 11452485"/>
              <a:gd name="connsiteY18" fmla="*/ 0 h 2777636"/>
              <a:gd name="connsiteX19" fmla="*/ 11452485 w 11452485"/>
              <a:gd name="connsiteY19" fmla="*/ 462949 h 2777636"/>
              <a:gd name="connsiteX20" fmla="*/ 11452485 w 11452485"/>
              <a:gd name="connsiteY20" fmla="*/ 1098712 h 2777636"/>
              <a:gd name="connsiteX21" fmla="*/ 11452485 w 11452485"/>
              <a:gd name="connsiteY21" fmla="*/ 1752993 h 2777636"/>
              <a:gd name="connsiteX22" fmla="*/ 11452485 w 11452485"/>
              <a:gd name="connsiteY22" fmla="*/ 2314687 h 2777636"/>
              <a:gd name="connsiteX23" fmla="*/ 10989536 w 11452485"/>
              <a:gd name="connsiteY23" fmla="*/ 2777636 h 2777636"/>
              <a:gd name="connsiteX24" fmla="*/ 10331624 w 11452485"/>
              <a:gd name="connsiteY24" fmla="*/ 2777636 h 2777636"/>
              <a:gd name="connsiteX25" fmla="*/ 9673713 w 11452485"/>
              <a:gd name="connsiteY25" fmla="*/ 2777636 h 2777636"/>
              <a:gd name="connsiteX26" fmla="*/ 8910535 w 11452485"/>
              <a:gd name="connsiteY26" fmla="*/ 2777636 h 2777636"/>
              <a:gd name="connsiteX27" fmla="*/ 8568421 w 11452485"/>
              <a:gd name="connsiteY27" fmla="*/ 2777636 h 2777636"/>
              <a:gd name="connsiteX28" fmla="*/ 8015775 w 11452485"/>
              <a:gd name="connsiteY28" fmla="*/ 2777636 h 2777636"/>
              <a:gd name="connsiteX29" fmla="*/ 7463129 w 11452485"/>
              <a:gd name="connsiteY29" fmla="*/ 2777636 h 2777636"/>
              <a:gd name="connsiteX30" fmla="*/ 7121015 w 11452485"/>
              <a:gd name="connsiteY30" fmla="*/ 2777636 h 2777636"/>
              <a:gd name="connsiteX31" fmla="*/ 6673635 w 11452485"/>
              <a:gd name="connsiteY31" fmla="*/ 2777636 h 2777636"/>
              <a:gd name="connsiteX32" fmla="*/ 5805192 w 11452485"/>
              <a:gd name="connsiteY32" fmla="*/ 2777636 h 2777636"/>
              <a:gd name="connsiteX33" fmla="*/ 5147280 w 11452485"/>
              <a:gd name="connsiteY33" fmla="*/ 2777636 h 2777636"/>
              <a:gd name="connsiteX34" fmla="*/ 4489369 w 11452485"/>
              <a:gd name="connsiteY34" fmla="*/ 2777636 h 2777636"/>
              <a:gd name="connsiteX35" fmla="*/ 3936723 w 11452485"/>
              <a:gd name="connsiteY35" fmla="*/ 2777636 h 2777636"/>
              <a:gd name="connsiteX36" fmla="*/ 3594609 w 11452485"/>
              <a:gd name="connsiteY36" fmla="*/ 2777636 h 2777636"/>
              <a:gd name="connsiteX37" fmla="*/ 3147229 w 11452485"/>
              <a:gd name="connsiteY37" fmla="*/ 2777636 h 2777636"/>
              <a:gd name="connsiteX38" fmla="*/ 2489317 w 11452485"/>
              <a:gd name="connsiteY38" fmla="*/ 2777636 h 2777636"/>
              <a:gd name="connsiteX39" fmla="*/ 1726139 w 11452485"/>
              <a:gd name="connsiteY39" fmla="*/ 2777636 h 2777636"/>
              <a:gd name="connsiteX40" fmla="*/ 1278759 w 11452485"/>
              <a:gd name="connsiteY40" fmla="*/ 2777636 h 2777636"/>
              <a:gd name="connsiteX41" fmla="*/ 462949 w 11452485"/>
              <a:gd name="connsiteY41" fmla="*/ 2777636 h 2777636"/>
              <a:gd name="connsiteX42" fmla="*/ 0 w 11452485"/>
              <a:gd name="connsiteY42" fmla="*/ 2314687 h 2777636"/>
              <a:gd name="connsiteX43" fmla="*/ 0 w 11452485"/>
              <a:gd name="connsiteY43" fmla="*/ 1752993 h 2777636"/>
              <a:gd name="connsiteX44" fmla="*/ 0 w 11452485"/>
              <a:gd name="connsiteY44" fmla="*/ 1117230 h 2777636"/>
              <a:gd name="connsiteX45" fmla="*/ 0 w 11452485"/>
              <a:gd name="connsiteY45" fmla="*/ 462949 h 277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452485" h="2777636" fill="none" extrusionOk="0">
                <a:moveTo>
                  <a:pt x="0" y="462949"/>
                </a:moveTo>
                <a:cubicBezTo>
                  <a:pt x="42506" y="242842"/>
                  <a:pt x="210096" y="8880"/>
                  <a:pt x="462949" y="0"/>
                </a:cubicBezTo>
                <a:cubicBezTo>
                  <a:pt x="639107" y="-627"/>
                  <a:pt x="811369" y="11385"/>
                  <a:pt x="910329" y="0"/>
                </a:cubicBezTo>
                <a:cubicBezTo>
                  <a:pt x="1009289" y="-11385"/>
                  <a:pt x="1255531" y="-18690"/>
                  <a:pt x="1462975" y="0"/>
                </a:cubicBezTo>
                <a:cubicBezTo>
                  <a:pt x="1670419" y="18690"/>
                  <a:pt x="1915672" y="35358"/>
                  <a:pt x="2226152" y="0"/>
                </a:cubicBezTo>
                <a:cubicBezTo>
                  <a:pt x="2536632" y="-35358"/>
                  <a:pt x="2438777" y="-2860"/>
                  <a:pt x="2568266" y="0"/>
                </a:cubicBezTo>
                <a:cubicBezTo>
                  <a:pt x="2697755" y="2860"/>
                  <a:pt x="3071563" y="20063"/>
                  <a:pt x="3226178" y="0"/>
                </a:cubicBezTo>
                <a:cubicBezTo>
                  <a:pt x="3380793" y="-20063"/>
                  <a:pt x="3870996" y="4419"/>
                  <a:pt x="4094622" y="0"/>
                </a:cubicBezTo>
                <a:cubicBezTo>
                  <a:pt x="4318248" y="-4419"/>
                  <a:pt x="4267829" y="6359"/>
                  <a:pt x="4436736" y="0"/>
                </a:cubicBezTo>
                <a:cubicBezTo>
                  <a:pt x="4605643" y="-6359"/>
                  <a:pt x="4842079" y="-30214"/>
                  <a:pt x="5199913" y="0"/>
                </a:cubicBezTo>
                <a:cubicBezTo>
                  <a:pt x="5557747" y="30214"/>
                  <a:pt x="5752969" y="461"/>
                  <a:pt x="6068357" y="0"/>
                </a:cubicBezTo>
                <a:cubicBezTo>
                  <a:pt x="6383745" y="-461"/>
                  <a:pt x="6463943" y="13502"/>
                  <a:pt x="6621002" y="0"/>
                </a:cubicBezTo>
                <a:cubicBezTo>
                  <a:pt x="6778061" y="-13502"/>
                  <a:pt x="6853731" y="3555"/>
                  <a:pt x="6963116" y="0"/>
                </a:cubicBezTo>
                <a:cubicBezTo>
                  <a:pt x="7072501" y="-3555"/>
                  <a:pt x="7408192" y="9748"/>
                  <a:pt x="7621028" y="0"/>
                </a:cubicBezTo>
                <a:cubicBezTo>
                  <a:pt x="7833864" y="-9748"/>
                  <a:pt x="7915808" y="-20126"/>
                  <a:pt x="8173674" y="0"/>
                </a:cubicBezTo>
                <a:cubicBezTo>
                  <a:pt x="8431540" y="20126"/>
                  <a:pt x="8614610" y="37810"/>
                  <a:pt x="8936852" y="0"/>
                </a:cubicBezTo>
                <a:cubicBezTo>
                  <a:pt x="9259094" y="-37810"/>
                  <a:pt x="9192208" y="-12714"/>
                  <a:pt x="9278966" y="0"/>
                </a:cubicBezTo>
                <a:cubicBezTo>
                  <a:pt x="9365724" y="12714"/>
                  <a:pt x="9806622" y="12974"/>
                  <a:pt x="10042143" y="0"/>
                </a:cubicBezTo>
                <a:cubicBezTo>
                  <a:pt x="10277664" y="-12974"/>
                  <a:pt x="10670458" y="12733"/>
                  <a:pt x="10989536" y="0"/>
                </a:cubicBezTo>
                <a:cubicBezTo>
                  <a:pt x="11199461" y="34339"/>
                  <a:pt x="11435554" y="255078"/>
                  <a:pt x="11452485" y="462949"/>
                </a:cubicBezTo>
                <a:cubicBezTo>
                  <a:pt x="11472189" y="734831"/>
                  <a:pt x="11456168" y="798984"/>
                  <a:pt x="11452485" y="1098712"/>
                </a:cubicBezTo>
                <a:cubicBezTo>
                  <a:pt x="11448802" y="1398440"/>
                  <a:pt x="11441344" y="1458410"/>
                  <a:pt x="11452485" y="1752993"/>
                </a:cubicBezTo>
                <a:cubicBezTo>
                  <a:pt x="11463626" y="2047576"/>
                  <a:pt x="11458745" y="2125048"/>
                  <a:pt x="11452485" y="2314687"/>
                </a:cubicBezTo>
                <a:cubicBezTo>
                  <a:pt x="11464594" y="2582146"/>
                  <a:pt x="11254469" y="2774684"/>
                  <a:pt x="10989536" y="2777636"/>
                </a:cubicBezTo>
                <a:cubicBezTo>
                  <a:pt x="10692542" y="2755073"/>
                  <a:pt x="10631793" y="2808500"/>
                  <a:pt x="10331624" y="2777636"/>
                </a:cubicBezTo>
                <a:cubicBezTo>
                  <a:pt x="10031455" y="2746772"/>
                  <a:pt x="9959628" y="2786309"/>
                  <a:pt x="9673713" y="2777636"/>
                </a:cubicBezTo>
                <a:cubicBezTo>
                  <a:pt x="9387798" y="2768963"/>
                  <a:pt x="9212446" y="2791358"/>
                  <a:pt x="8910535" y="2777636"/>
                </a:cubicBezTo>
                <a:cubicBezTo>
                  <a:pt x="8608624" y="2763914"/>
                  <a:pt x="8739055" y="2761742"/>
                  <a:pt x="8568421" y="2777636"/>
                </a:cubicBezTo>
                <a:cubicBezTo>
                  <a:pt x="8397787" y="2793530"/>
                  <a:pt x="8156789" y="2758056"/>
                  <a:pt x="8015775" y="2777636"/>
                </a:cubicBezTo>
                <a:cubicBezTo>
                  <a:pt x="7874761" y="2797216"/>
                  <a:pt x="7657671" y="2797940"/>
                  <a:pt x="7463129" y="2777636"/>
                </a:cubicBezTo>
                <a:cubicBezTo>
                  <a:pt x="7268587" y="2757332"/>
                  <a:pt x="7287996" y="2779308"/>
                  <a:pt x="7121015" y="2777636"/>
                </a:cubicBezTo>
                <a:cubicBezTo>
                  <a:pt x="6954034" y="2775964"/>
                  <a:pt x="6764959" y="2776457"/>
                  <a:pt x="6673635" y="2777636"/>
                </a:cubicBezTo>
                <a:cubicBezTo>
                  <a:pt x="6582311" y="2778815"/>
                  <a:pt x="6177160" y="2795089"/>
                  <a:pt x="5805192" y="2777636"/>
                </a:cubicBezTo>
                <a:cubicBezTo>
                  <a:pt x="5433224" y="2760183"/>
                  <a:pt x="5416260" y="2769468"/>
                  <a:pt x="5147280" y="2777636"/>
                </a:cubicBezTo>
                <a:cubicBezTo>
                  <a:pt x="4878300" y="2785804"/>
                  <a:pt x="4628963" y="2778336"/>
                  <a:pt x="4489369" y="2777636"/>
                </a:cubicBezTo>
                <a:cubicBezTo>
                  <a:pt x="4349775" y="2776936"/>
                  <a:pt x="4047530" y="2752469"/>
                  <a:pt x="3936723" y="2777636"/>
                </a:cubicBezTo>
                <a:cubicBezTo>
                  <a:pt x="3825916" y="2802803"/>
                  <a:pt x="3747081" y="2793174"/>
                  <a:pt x="3594609" y="2777636"/>
                </a:cubicBezTo>
                <a:cubicBezTo>
                  <a:pt x="3442137" y="2762098"/>
                  <a:pt x="3332474" y="2765465"/>
                  <a:pt x="3147229" y="2777636"/>
                </a:cubicBezTo>
                <a:cubicBezTo>
                  <a:pt x="2961984" y="2789807"/>
                  <a:pt x="2740717" y="2777095"/>
                  <a:pt x="2489317" y="2777636"/>
                </a:cubicBezTo>
                <a:cubicBezTo>
                  <a:pt x="2237917" y="2778177"/>
                  <a:pt x="1900557" y="2798532"/>
                  <a:pt x="1726139" y="2777636"/>
                </a:cubicBezTo>
                <a:cubicBezTo>
                  <a:pt x="1551721" y="2756740"/>
                  <a:pt x="1412447" y="2771279"/>
                  <a:pt x="1278759" y="2777636"/>
                </a:cubicBezTo>
                <a:cubicBezTo>
                  <a:pt x="1145071" y="2783993"/>
                  <a:pt x="682273" y="2775978"/>
                  <a:pt x="462949" y="2777636"/>
                </a:cubicBezTo>
                <a:cubicBezTo>
                  <a:pt x="251210" y="2809472"/>
                  <a:pt x="-47964" y="2569748"/>
                  <a:pt x="0" y="2314687"/>
                </a:cubicBezTo>
                <a:cubicBezTo>
                  <a:pt x="18978" y="2038451"/>
                  <a:pt x="5978" y="1960461"/>
                  <a:pt x="0" y="1752993"/>
                </a:cubicBezTo>
                <a:cubicBezTo>
                  <a:pt x="-5978" y="1545525"/>
                  <a:pt x="3305" y="1265098"/>
                  <a:pt x="0" y="1117230"/>
                </a:cubicBezTo>
                <a:cubicBezTo>
                  <a:pt x="-3305" y="969362"/>
                  <a:pt x="14870" y="703015"/>
                  <a:pt x="0" y="462949"/>
                </a:cubicBezTo>
                <a:close/>
              </a:path>
              <a:path w="11452485" h="2777636" stroke="0" extrusionOk="0">
                <a:moveTo>
                  <a:pt x="0" y="462949"/>
                </a:moveTo>
                <a:cubicBezTo>
                  <a:pt x="-1911" y="214191"/>
                  <a:pt x="165874" y="13183"/>
                  <a:pt x="462949" y="0"/>
                </a:cubicBezTo>
                <a:cubicBezTo>
                  <a:pt x="699158" y="-12979"/>
                  <a:pt x="866360" y="-4419"/>
                  <a:pt x="1015595" y="0"/>
                </a:cubicBezTo>
                <a:cubicBezTo>
                  <a:pt x="1164830" y="4419"/>
                  <a:pt x="1512752" y="2551"/>
                  <a:pt x="1884038" y="0"/>
                </a:cubicBezTo>
                <a:cubicBezTo>
                  <a:pt x="2255324" y="-2551"/>
                  <a:pt x="2208478" y="16442"/>
                  <a:pt x="2331418" y="0"/>
                </a:cubicBezTo>
                <a:cubicBezTo>
                  <a:pt x="2454358" y="-16442"/>
                  <a:pt x="2529712" y="12664"/>
                  <a:pt x="2673532" y="0"/>
                </a:cubicBezTo>
                <a:cubicBezTo>
                  <a:pt x="2817352" y="-12664"/>
                  <a:pt x="3186570" y="3801"/>
                  <a:pt x="3541976" y="0"/>
                </a:cubicBezTo>
                <a:cubicBezTo>
                  <a:pt x="3897382" y="-3801"/>
                  <a:pt x="4081341" y="562"/>
                  <a:pt x="4410419" y="0"/>
                </a:cubicBezTo>
                <a:cubicBezTo>
                  <a:pt x="4739497" y="-562"/>
                  <a:pt x="4615388" y="-3179"/>
                  <a:pt x="4752533" y="0"/>
                </a:cubicBezTo>
                <a:cubicBezTo>
                  <a:pt x="4889678" y="3179"/>
                  <a:pt x="5433990" y="25359"/>
                  <a:pt x="5620977" y="0"/>
                </a:cubicBezTo>
                <a:cubicBezTo>
                  <a:pt x="5807964" y="-25359"/>
                  <a:pt x="6249309" y="7534"/>
                  <a:pt x="6489420" y="0"/>
                </a:cubicBezTo>
                <a:cubicBezTo>
                  <a:pt x="6729531" y="-7534"/>
                  <a:pt x="6885020" y="-21622"/>
                  <a:pt x="7042066" y="0"/>
                </a:cubicBezTo>
                <a:cubicBezTo>
                  <a:pt x="7199112" y="21622"/>
                  <a:pt x="7464077" y="-11133"/>
                  <a:pt x="7805243" y="0"/>
                </a:cubicBezTo>
                <a:cubicBezTo>
                  <a:pt x="8146409" y="11133"/>
                  <a:pt x="8216171" y="-17254"/>
                  <a:pt x="8463155" y="0"/>
                </a:cubicBezTo>
                <a:cubicBezTo>
                  <a:pt x="8710139" y="17254"/>
                  <a:pt x="9064150" y="-3827"/>
                  <a:pt x="9331599" y="0"/>
                </a:cubicBezTo>
                <a:cubicBezTo>
                  <a:pt x="9599048" y="3827"/>
                  <a:pt x="9912083" y="1512"/>
                  <a:pt x="10094776" y="0"/>
                </a:cubicBezTo>
                <a:cubicBezTo>
                  <a:pt x="10277469" y="-1512"/>
                  <a:pt x="10600970" y="26309"/>
                  <a:pt x="10989536" y="0"/>
                </a:cubicBezTo>
                <a:cubicBezTo>
                  <a:pt x="11271884" y="-56175"/>
                  <a:pt x="11425328" y="235966"/>
                  <a:pt x="11452485" y="462949"/>
                </a:cubicBezTo>
                <a:cubicBezTo>
                  <a:pt x="11466245" y="714240"/>
                  <a:pt x="11466015" y="798747"/>
                  <a:pt x="11452485" y="1080195"/>
                </a:cubicBezTo>
                <a:cubicBezTo>
                  <a:pt x="11438955" y="1361643"/>
                  <a:pt x="11468606" y="1542948"/>
                  <a:pt x="11452485" y="1697441"/>
                </a:cubicBezTo>
                <a:cubicBezTo>
                  <a:pt x="11436364" y="1851934"/>
                  <a:pt x="11428141" y="2061021"/>
                  <a:pt x="11452485" y="2314687"/>
                </a:cubicBezTo>
                <a:cubicBezTo>
                  <a:pt x="11418391" y="2567651"/>
                  <a:pt x="11293368" y="2784378"/>
                  <a:pt x="10989536" y="2777636"/>
                </a:cubicBezTo>
                <a:cubicBezTo>
                  <a:pt x="10727117" y="2788216"/>
                  <a:pt x="10355608" y="2757221"/>
                  <a:pt x="10121093" y="2777636"/>
                </a:cubicBezTo>
                <a:cubicBezTo>
                  <a:pt x="9886578" y="2798051"/>
                  <a:pt x="9614454" y="2779725"/>
                  <a:pt x="9252649" y="2777636"/>
                </a:cubicBezTo>
                <a:cubicBezTo>
                  <a:pt x="8890844" y="2775547"/>
                  <a:pt x="8977083" y="2774849"/>
                  <a:pt x="8805269" y="2777636"/>
                </a:cubicBezTo>
                <a:cubicBezTo>
                  <a:pt x="8633455" y="2780423"/>
                  <a:pt x="8219580" y="2760504"/>
                  <a:pt x="7936826" y="2777636"/>
                </a:cubicBezTo>
                <a:cubicBezTo>
                  <a:pt x="7654072" y="2794768"/>
                  <a:pt x="7724263" y="2761894"/>
                  <a:pt x="7594712" y="2777636"/>
                </a:cubicBezTo>
                <a:cubicBezTo>
                  <a:pt x="7465161" y="2793378"/>
                  <a:pt x="7171157" y="2798632"/>
                  <a:pt x="6831534" y="2777636"/>
                </a:cubicBezTo>
                <a:cubicBezTo>
                  <a:pt x="6491911" y="2756640"/>
                  <a:pt x="6377121" y="2767084"/>
                  <a:pt x="6173622" y="2777636"/>
                </a:cubicBezTo>
                <a:cubicBezTo>
                  <a:pt x="5970123" y="2788188"/>
                  <a:pt x="5565483" y="2752121"/>
                  <a:pt x="5410445" y="2777636"/>
                </a:cubicBezTo>
                <a:cubicBezTo>
                  <a:pt x="5255407" y="2803151"/>
                  <a:pt x="5169813" y="2789071"/>
                  <a:pt x="4963065" y="2777636"/>
                </a:cubicBezTo>
                <a:cubicBezTo>
                  <a:pt x="4756317" y="2766201"/>
                  <a:pt x="4356938" y="2747358"/>
                  <a:pt x="4199887" y="2777636"/>
                </a:cubicBezTo>
                <a:cubicBezTo>
                  <a:pt x="4042836" y="2807914"/>
                  <a:pt x="3612717" y="2767809"/>
                  <a:pt x="3331444" y="2777636"/>
                </a:cubicBezTo>
                <a:cubicBezTo>
                  <a:pt x="3050171" y="2787463"/>
                  <a:pt x="2962702" y="2786164"/>
                  <a:pt x="2673532" y="2777636"/>
                </a:cubicBezTo>
                <a:cubicBezTo>
                  <a:pt x="2384362" y="2769108"/>
                  <a:pt x="2094508" y="2777137"/>
                  <a:pt x="1910355" y="2777636"/>
                </a:cubicBezTo>
                <a:cubicBezTo>
                  <a:pt x="1726202" y="2778135"/>
                  <a:pt x="1717893" y="2766260"/>
                  <a:pt x="1568241" y="2777636"/>
                </a:cubicBezTo>
                <a:cubicBezTo>
                  <a:pt x="1418589" y="2789012"/>
                  <a:pt x="719583" y="2753111"/>
                  <a:pt x="462949" y="2777636"/>
                </a:cubicBezTo>
                <a:cubicBezTo>
                  <a:pt x="229795" y="2788721"/>
                  <a:pt x="-22188" y="2600662"/>
                  <a:pt x="0" y="2314687"/>
                </a:cubicBezTo>
                <a:cubicBezTo>
                  <a:pt x="29388" y="2128915"/>
                  <a:pt x="5354" y="1972980"/>
                  <a:pt x="0" y="1660406"/>
                </a:cubicBezTo>
                <a:cubicBezTo>
                  <a:pt x="-5354" y="1347832"/>
                  <a:pt x="2028" y="1266331"/>
                  <a:pt x="0" y="1043160"/>
                </a:cubicBezTo>
                <a:cubicBezTo>
                  <a:pt x="-2028" y="819989"/>
                  <a:pt x="-1336" y="694643"/>
                  <a:pt x="0" y="462949"/>
                </a:cubicBezTo>
                <a:close/>
              </a:path>
            </a:pathLst>
          </a:custGeom>
          <a:solidFill>
            <a:schemeClr val="accent5">
              <a:lumMod val="20000"/>
              <a:lumOff val="80000"/>
            </a:schemeClr>
          </a:solidFill>
          <a:ln>
            <a:extLst>
              <a:ext uri="{C807C97D-BFC1-408E-A445-0C87EB9F89A2}">
                <ask:lineSketchStyleProps xmlns:ask="http://schemas.microsoft.com/office/drawing/2018/sketchyshapes" sd="357999745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lnSpc>
                <a:spcPct val="150000"/>
              </a:lnSpc>
            </a:pPr>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2- أبيّن أهميّة التّسامح والتّعايش في إرساء ركائز السّلم المجْتمعي.</a:t>
            </a:r>
          </a:p>
          <a:p>
            <a:pPr lvl="0" algn="just" rtl="1">
              <a:defRPr/>
            </a:pPr>
            <a:r>
              <a:rPr lang="ar-BH" sz="3200" dirty="0">
                <a:solidFill>
                  <a:prstClr val="black"/>
                </a:solidFill>
                <a:latin typeface="Sakkal Majalla" panose="02000000000000000000" pitchFamily="2" charset="-78"/>
                <a:cs typeface="Sakkal Majalla" panose="02000000000000000000" pitchFamily="2" charset="-78"/>
              </a:rPr>
              <a:t>.................................................................................................................................................................... .................................................................................................................................................................... </a:t>
            </a:r>
            <a:endParaRPr lang="fr-FR" dirty="0">
              <a:solidFill>
                <a:prstClr val="white"/>
              </a:solidFill>
              <a:latin typeface="Sakkal Majalla" panose="02000000000000000000" pitchFamily="2" charset="-78"/>
              <a:cs typeface="Sakkal Majalla" panose="02000000000000000000" pitchFamily="2" charset="-78"/>
            </a:endParaRPr>
          </a:p>
          <a:p>
            <a:pPr lvl="0" algn="just" rtl="1">
              <a:defRPr/>
            </a:pPr>
            <a:r>
              <a:rPr lang="ar-BH" sz="3200" dirty="0">
                <a:solidFill>
                  <a:prstClr val="black"/>
                </a:solidFill>
                <a:latin typeface="Sakkal Majalla" panose="02000000000000000000" pitchFamily="2" charset="-78"/>
                <a:cs typeface="Sakkal Majalla" panose="02000000000000000000" pitchFamily="2" charset="-78"/>
              </a:rPr>
              <a:t>....................................................................................................................................................................</a:t>
            </a:r>
          </a:p>
          <a:p>
            <a:pPr lvl="0" algn="just" rtl="1">
              <a:defRPr/>
            </a:pPr>
            <a:r>
              <a:rPr lang="ar-BH" sz="3200" dirty="0">
                <a:solidFill>
                  <a:prstClr val="black"/>
                </a:solidFill>
                <a:latin typeface="Sakkal Majalla" panose="02000000000000000000" pitchFamily="2" charset="-78"/>
                <a:cs typeface="Sakkal Majalla" panose="02000000000000000000" pitchFamily="2" charset="-78"/>
              </a:rPr>
              <a:t>.................................................................................................................................................................. </a:t>
            </a:r>
            <a:endParaRPr lang="fr-FR" dirty="0">
              <a:solidFill>
                <a:prstClr val="white"/>
              </a:solidFill>
              <a:latin typeface="Sakkal Majalla" panose="02000000000000000000" pitchFamily="2" charset="-78"/>
              <a:cs typeface="Sakkal Majalla" panose="02000000000000000000" pitchFamily="2" charset="-78"/>
            </a:endParaRPr>
          </a:p>
        </p:txBody>
      </p:sp>
      <p:sp>
        <p:nvSpPr>
          <p:cNvPr id="11" name="TextBox 10">
            <a:extLst>
              <a:ext uri="{FF2B5EF4-FFF2-40B4-BE49-F238E27FC236}">
                <a16:creationId xmlns:a16="http://schemas.microsoft.com/office/drawing/2014/main" id="{5934FBCD-8E6D-47B4-BEA2-EEE6BB0F67CB}"/>
              </a:ext>
            </a:extLst>
          </p:cNvPr>
          <p:cNvSpPr txBox="1"/>
          <p:nvPr/>
        </p:nvSpPr>
        <p:spPr>
          <a:xfrm>
            <a:off x="563495" y="1802509"/>
            <a:ext cx="11090417" cy="1384995"/>
          </a:xfrm>
          <a:prstGeom prst="rect">
            <a:avLst/>
          </a:prstGeom>
          <a:solidFill>
            <a:schemeClr val="accent6">
              <a:lumMod val="20000"/>
              <a:lumOff val="80000"/>
            </a:schemeClr>
          </a:solidFill>
        </p:spPr>
        <p:txBody>
          <a:bodyPr wrap="square" rtlCol="0">
            <a:spAutoFit/>
          </a:bodyPr>
          <a:lstStyle/>
          <a:p>
            <a:pPr algn="just" rtl="1"/>
            <a:r>
              <a:rPr lang="ar-BH" sz="2800" b="1" dirty="0">
                <a:solidFill>
                  <a:srgbClr val="FF0000"/>
                </a:solidFill>
                <a:latin typeface="Sakkal Majalla" panose="02000000000000000000" pitchFamily="2" charset="-78"/>
                <a:cs typeface="Sakkal Majalla" panose="02000000000000000000" pitchFamily="2" charset="-78"/>
              </a:rPr>
              <a:t>التّسامح: هو</a:t>
            </a:r>
            <a:r>
              <a:rPr lang="ar-BH"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تفاهم جماعي متبادل بين مختلف مكونات المجتمعات والشّعوب لقبول الاختلاف والتّنوّع، وإدارته بعيدًا عن التّعصب والتّنابذ والعنف.</a:t>
            </a:r>
            <a:endParaRPr lang="en-US"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endParaRPr>
          </a:p>
          <a:p>
            <a:pPr algn="r" rtl="1"/>
            <a:r>
              <a:rPr lang="ar-BH" sz="2800" b="1" dirty="0">
                <a:solidFill>
                  <a:srgbClr val="FF0000"/>
                </a:solidFill>
                <a:latin typeface="Sakkal Majalla" panose="02000000000000000000" pitchFamily="2" charset="-78"/>
                <a:cs typeface="Sakkal Majalla" panose="02000000000000000000" pitchFamily="2" charset="-78"/>
              </a:rPr>
              <a:t>التّعايش: هو </a:t>
            </a:r>
            <a:r>
              <a:rPr lang="ar-BH"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التّواصل مع الآخر بجميع أشكال التّفاعل والتّعاون والتّكامل الإيجابي البنّاء.</a:t>
            </a:r>
            <a:endParaRPr lang="en-US"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endParaRPr>
          </a:p>
        </p:txBody>
      </p:sp>
      <p:sp>
        <p:nvSpPr>
          <p:cNvPr id="12" name="Cloud 11">
            <a:extLst>
              <a:ext uri="{FF2B5EF4-FFF2-40B4-BE49-F238E27FC236}">
                <a16:creationId xmlns:a16="http://schemas.microsoft.com/office/drawing/2014/main" id="{57D86063-73AC-434D-8AE5-3FFAB51FEDEF}"/>
              </a:ext>
            </a:extLst>
          </p:cNvPr>
          <p:cNvSpPr/>
          <p:nvPr/>
        </p:nvSpPr>
        <p:spPr>
          <a:xfrm>
            <a:off x="4937761" y="0"/>
            <a:ext cx="2308827" cy="829752"/>
          </a:xfrm>
          <a:prstGeom prst="cloud">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الإجابة</a:t>
            </a:r>
            <a:endParaRPr kumimoji="0" lang="fr-FR"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3" name="TextBox 12">
            <a:extLst>
              <a:ext uri="{FF2B5EF4-FFF2-40B4-BE49-F238E27FC236}">
                <a16:creationId xmlns:a16="http://schemas.microsoft.com/office/drawing/2014/main" id="{370C29C0-41EA-4E3B-91D0-2E6FAB922DD1}"/>
              </a:ext>
            </a:extLst>
          </p:cNvPr>
          <p:cNvSpPr txBox="1"/>
          <p:nvPr/>
        </p:nvSpPr>
        <p:spPr>
          <a:xfrm>
            <a:off x="569510" y="4175312"/>
            <a:ext cx="11199448" cy="2031325"/>
          </a:xfrm>
          <a:prstGeom prst="rect">
            <a:avLst/>
          </a:prstGeom>
          <a:solidFill>
            <a:schemeClr val="accent5">
              <a:lumMod val="20000"/>
              <a:lumOff val="80000"/>
            </a:schemeClr>
          </a:solidFill>
        </p:spPr>
        <p:txBody>
          <a:bodyPr wrap="square" rtlCol="0">
            <a:spAutoFit/>
          </a:bodyPr>
          <a:lstStyle/>
          <a:p>
            <a:pPr marL="514350" indent="-514350" algn="just" rtl="1">
              <a:lnSpc>
                <a:spcPct val="150000"/>
              </a:lnSpc>
              <a:buAutoNum type="arabicPeriod"/>
            </a:pPr>
            <a:r>
              <a:rPr lang="ar-BH"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أنّهما من القِيم الإسلاميّة الرّفيعة.                                        2. تحظيان بأهميّة بالغة في حياة الفرد والمجتمع.</a:t>
            </a:r>
          </a:p>
          <a:p>
            <a:pPr algn="just" rtl="1">
              <a:lnSpc>
                <a:spcPct val="150000"/>
              </a:lnSpc>
            </a:pPr>
            <a:r>
              <a:rPr lang="ar-BH"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3. تُعدّان لبِنة راسخة وفضيلة أخلاقيّة وضرورة بشريّة.    4. تمثلان ركيزة العيش المُشْترك في مجتمع متعدّد الأطياف الدّينيّة والثّقافيّة.                       5. تنهيان عن الظّلم والعُنف وتُرْسيان دعائم الأمن والسّلامة في الأرض.</a:t>
            </a:r>
            <a:endParaRPr lang="en-US" sz="28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endParaRPr>
          </a:p>
        </p:txBody>
      </p:sp>
      <p:sp>
        <p:nvSpPr>
          <p:cNvPr id="14" name="Rectangle: Diagonal Corners Snipped 1">
            <a:extLst>
              <a:ext uri="{FF2B5EF4-FFF2-40B4-BE49-F238E27FC236}">
                <a16:creationId xmlns:a16="http://schemas.microsoft.com/office/drawing/2014/main" id="{7C77A34D-58A8-42AB-9669-6D91CEF0ED84}"/>
              </a:ext>
            </a:extLst>
          </p:cNvPr>
          <p:cNvSpPr/>
          <p:nvPr/>
        </p:nvSpPr>
        <p:spPr>
          <a:xfrm>
            <a:off x="149225" y="108071"/>
            <a:ext cx="2707116" cy="428106"/>
          </a:xfrm>
          <a:prstGeom prst="snip2DiagRect">
            <a:avLst/>
          </a:prstGeom>
          <a:solidFill>
            <a:schemeClr val="accent1">
              <a:lumMod val="20000"/>
              <a:lumOff val="80000"/>
            </a:schemeClr>
          </a:solidFill>
          <a:ln>
            <a:noFill/>
            <a:prstDash val="lgDashDotDot"/>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kern="0" dirty="0">
                <a:solidFill>
                  <a:prstClr val="black"/>
                </a:solidFill>
                <a:latin typeface="Sakkal Majalla" panose="02000000000000000000" pitchFamily="2" charset="-78"/>
                <a:ea typeface="+mj-ea"/>
                <a:cs typeface="Sakkal Majalla" panose="02000000000000000000" pitchFamily="2" charset="-78"/>
              </a:rPr>
              <a:t>التّسامح والتّعايش/ ( دين 302)</a:t>
            </a:r>
          </a:p>
        </p:txBody>
      </p:sp>
    </p:spTree>
    <p:extLst>
      <p:ext uri="{BB962C8B-B14F-4D97-AF65-F5344CB8AC3E}">
        <p14:creationId xmlns:p14="http://schemas.microsoft.com/office/powerpoint/2010/main" val="3159085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80">
                                          <p:stCondLst>
                                            <p:cond delay="0"/>
                                          </p:stCondLst>
                                        </p:cTn>
                                        <p:tgtEl>
                                          <p:spTgt spid="12"/>
                                        </p:tgtEl>
                                      </p:cBhvr>
                                    </p:animEffect>
                                    <p:anim calcmode="lin" valueType="num">
                                      <p:cBhvr>
                                        <p:cTn id="2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2" dur="26">
                                          <p:stCondLst>
                                            <p:cond delay="650"/>
                                          </p:stCondLst>
                                        </p:cTn>
                                        <p:tgtEl>
                                          <p:spTgt spid="12"/>
                                        </p:tgtEl>
                                      </p:cBhvr>
                                      <p:to x="100000" y="60000"/>
                                    </p:animScale>
                                    <p:animScale>
                                      <p:cBhvr>
                                        <p:cTn id="33" dur="166" decel="50000">
                                          <p:stCondLst>
                                            <p:cond delay="676"/>
                                          </p:stCondLst>
                                        </p:cTn>
                                        <p:tgtEl>
                                          <p:spTgt spid="12"/>
                                        </p:tgtEl>
                                      </p:cBhvr>
                                      <p:to x="100000" y="100000"/>
                                    </p:animScale>
                                    <p:animScale>
                                      <p:cBhvr>
                                        <p:cTn id="34" dur="26">
                                          <p:stCondLst>
                                            <p:cond delay="1312"/>
                                          </p:stCondLst>
                                        </p:cTn>
                                        <p:tgtEl>
                                          <p:spTgt spid="12"/>
                                        </p:tgtEl>
                                      </p:cBhvr>
                                      <p:to x="100000" y="80000"/>
                                    </p:animScale>
                                    <p:animScale>
                                      <p:cBhvr>
                                        <p:cTn id="35" dur="166" decel="50000">
                                          <p:stCondLst>
                                            <p:cond delay="1338"/>
                                          </p:stCondLst>
                                        </p:cTn>
                                        <p:tgtEl>
                                          <p:spTgt spid="12"/>
                                        </p:tgtEl>
                                      </p:cBhvr>
                                      <p:to x="100000" y="100000"/>
                                    </p:animScale>
                                    <p:animScale>
                                      <p:cBhvr>
                                        <p:cTn id="36" dur="26">
                                          <p:stCondLst>
                                            <p:cond delay="1642"/>
                                          </p:stCondLst>
                                        </p:cTn>
                                        <p:tgtEl>
                                          <p:spTgt spid="12"/>
                                        </p:tgtEl>
                                      </p:cBhvr>
                                      <p:to x="100000" y="90000"/>
                                    </p:animScale>
                                    <p:animScale>
                                      <p:cBhvr>
                                        <p:cTn id="37" dur="166" decel="50000">
                                          <p:stCondLst>
                                            <p:cond delay="1668"/>
                                          </p:stCondLst>
                                        </p:cTn>
                                        <p:tgtEl>
                                          <p:spTgt spid="12"/>
                                        </p:tgtEl>
                                      </p:cBhvr>
                                      <p:to x="100000" y="100000"/>
                                    </p:animScale>
                                    <p:animScale>
                                      <p:cBhvr>
                                        <p:cTn id="38" dur="26">
                                          <p:stCondLst>
                                            <p:cond delay="1808"/>
                                          </p:stCondLst>
                                        </p:cTn>
                                        <p:tgtEl>
                                          <p:spTgt spid="12"/>
                                        </p:tgtEl>
                                      </p:cBhvr>
                                      <p:to x="100000" y="95000"/>
                                    </p:animScale>
                                    <p:animScale>
                                      <p:cBhvr>
                                        <p:cTn id="39" dur="166" decel="50000">
                                          <p:stCondLst>
                                            <p:cond delay="1834"/>
                                          </p:stCondLst>
                                        </p:cTn>
                                        <p:tgtEl>
                                          <p:spTgt spid="12"/>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circle(in)">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circle(in)">
                                      <p:cBhvr>
                                        <p:cTn id="4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loud 27">
            <a:extLst>
              <a:ext uri="{FF2B5EF4-FFF2-40B4-BE49-F238E27FC236}">
                <a16:creationId xmlns:a16="http://schemas.microsoft.com/office/drawing/2014/main" id="{57D86063-73AC-434D-8AE5-3FFAB51FEDEF}"/>
              </a:ext>
            </a:extLst>
          </p:cNvPr>
          <p:cNvSpPr/>
          <p:nvPr/>
        </p:nvSpPr>
        <p:spPr>
          <a:xfrm>
            <a:off x="4937759" y="68368"/>
            <a:ext cx="2308827" cy="829752"/>
          </a:xfrm>
          <a:prstGeom prst="cloud">
            <a:avLst/>
          </a:prstGeom>
          <a:solidFill>
            <a:schemeClr val="accent2">
              <a:lumMod val="20000"/>
              <a:lumOff val="80000"/>
            </a:schemeClr>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الإجابة</a:t>
            </a:r>
            <a:endParaRPr kumimoji="0" lang="fr-FR"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2" name="Rectangle: Rounded Corners 3">
            <a:extLst>
              <a:ext uri="{FF2B5EF4-FFF2-40B4-BE49-F238E27FC236}">
                <a16:creationId xmlns:a16="http://schemas.microsoft.com/office/drawing/2014/main" id="{49C8E28A-9DAB-4239-B3FE-375737D3D253}"/>
              </a:ext>
            </a:extLst>
          </p:cNvPr>
          <p:cNvSpPr/>
          <p:nvPr/>
        </p:nvSpPr>
        <p:spPr>
          <a:xfrm>
            <a:off x="153045" y="1131751"/>
            <a:ext cx="11669194" cy="5073106"/>
          </a:xfrm>
          <a:prstGeom prst="roundRect">
            <a:avLst/>
          </a:prstGeom>
          <a:solidFill>
            <a:schemeClr val="accent4">
              <a:lumMod val="20000"/>
              <a:lumOff val="80000"/>
            </a:schemeClr>
          </a:solidFill>
          <a:ln>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3200" b="1" dirty="0">
                <a:solidFill>
                  <a:schemeClr val="tx1"/>
                </a:solidFill>
                <a:latin typeface="Sakkal Majalla" panose="02000000000000000000" pitchFamily="2" charset="-78"/>
                <a:cs typeface="Sakkal Majalla" panose="02000000000000000000" pitchFamily="2" charset="-78"/>
              </a:rPr>
              <a:t>3-  اذكر أهمّ وسائل التواصل الاجتماعي.</a:t>
            </a:r>
          </a:p>
          <a:p>
            <a:pPr algn="r" rtl="1">
              <a:lnSpc>
                <a:spcPct val="150000"/>
              </a:lnSpc>
            </a:pPr>
            <a:r>
              <a:rPr lang="ar-BH" sz="3200" b="1" dirty="0">
                <a:solidFill>
                  <a:schemeClr val="tx1"/>
                </a:solidFill>
                <a:latin typeface="Sakkal Majalla" panose="02000000000000000000" pitchFamily="2" charset="-78"/>
                <a:cs typeface="Sakkal Majalla" panose="02000000000000000000" pitchFamily="2" charset="-78"/>
              </a:rPr>
              <a:t>    ---------------------------------------------------------------------------------------------------</a:t>
            </a:r>
          </a:p>
          <a:p>
            <a:pPr algn="r" rtl="1">
              <a:lnSpc>
                <a:spcPct val="150000"/>
              </a:lnSpc>
            </a:pPr>
            <a:endParaRPr lang="ar-SA" sz="3200" b="1" dirty="0">
              <a:solidFill>
                <a:schemeClr val="tx1"/>
              </a:solidFill>
              <a:latin typeface="Sakkal Majalla" panose="02000000000000000000" pitchFamily="2" charset="-78"/>
              <a:cs typeface="Sakkal Majalla" panose="02000000000000000000" pitchFamily="2" charset="-78"/>
            </a:endParaRPr>
          </a:p>
          <a:p>
            <a:pPr algn="r" rtl="1">
              <a:lnSpc>
                <a:spcPct val="150000"/>
              </a:lnSpc>
            </a:pPr>
            <a:r>
              <a:rPr lang="ar-BH" sz="3200" b="1" dirty="0">
                <a:solidFill>
                  <a:schemeClr val="tx1"/>
                </a:solidFill>
                <a:latin typeface="Sakkal Majalla" panose="02000000000000000000" pitchFamily="2" charset="-78"/>
                <a:cs typeface="Sakkal Majalla" panose="02000000000000000000" pitchFamily="2" charset="-78"/>
              </a:rPr>
              <a:t>4- بيّن الآداب التي يجب أن يتحلّى بها مُستعملُ وسائل التواصل الاجتماعي.</a:t>
            </a:r>
          </a:p>
          <a:p>
            <a:pPr algn="r" rtl="1">
              <a:lnSpc>
                <a:spcPct val="150000"/>
              </a:lnSpc>
            </a:pPr>
            <a:r>
              <a:rPr lang="ar-BH" sz="3200" b="1" dirty="0">
                <a:solidFill>
                  <a:schemeClr val="tx1"/>
                </a:solidFill>
                <a:latin typeface="Sakkal Majalla" panose="02000000000000000000" pitchFamily="2" charset="-78"/>
                <a:cs typeface="Sakkal Majalla" panose="02000000000000000000" pitchFamily="2" charset="-78"/>
              </a:rPr>
              <a:t>     -------------------------------------------------------------------------------------------------</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BH" sz="3200" b="0" i="0" u="none" strike="noStrike" kern="1200" cap="none" spc="0" normalizeH="0" baseline="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BH" sz="3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nvGrpSpPr>
          <p:cNvPr id="14" name="Group 13">
            <a:extLst>
              <a:ext uri="{FF2B5EF4-FFF2-40B4-BE49-F238E27FC236}">
                <a16:creationId xmlns:a16="http://schemas.microsoft.com/office/drawing/2014/main" id="{2D3F27DE-3B94-4EBC-BFCE-25493D407336}"/>
              </a:ext>
            </a:extLst>
          </p:cNvPr>
          <p:cNvGrpSpPr/>
          <p:nvPr/>
        </p:nvGrpSpPr>
        <p:grpSpPr>
          <a:xfrm>
            <a:off x="309489" y="6418912"/>
            <a:ext cx="11459469" cy="423042"/>
            <a:chOff x="309489" y="6418912"/>
            <a:chExt cx="11459469" cy="423042"/>
          </a:xfrm>
        </p:grpSpPr>
        <p:cxnSp>
          <p:nvCxnSpPr>
            <p:cNvPr id="15" name="Straight Connector 14">
              <a:extLst>
                <a:ext uri="{FF2B5EF4-FFF2-40B4-BE49-F238E27FC236}">
                  <a16:creationId xmlns:a16="http://schemas.microsoft.com/office/drawing/2014/main" id="{8AEA751F-4A49-4351-9979-57F288193E8C}"/>
                </a:ext>
              </a:extLst>
            </p:cNvPr>
            <p:cNvCxnSpPr>
              <a:cxnSpLocks/>
            </p:cNvCxnSpPr>
            <p:nvPr/>
          </p:nvCxnSpPr>
          <p:spPr>
            <a:xfrm>
              <a:off x="309489" y="6418912"/>
              <a:ext cx="1145946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1E38FA7-2EEA-4FE0-A4D3-0DE64136A728}"/>
                </a:ext>
              </a:extLst>
            </p:cNvPr>
            <p:cNvSpPr>
              <a:spLocks/>
            </p:cNvSpPr>
            <p:nvPr/>
          </p:nvSpPr>
          <p:spPr>
            <a:xfrm>
              <a:off x="8349483" y="646095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0" name="Rectangle: Rounded Corners 8">
            <a:extLst>
              <a:ext uri="{FF2B5EF4-FFF2-40B4-BE49-F238E27FC236}">
                <a16:creationId xmlns:a16="http://schemas.microsoft.com/office/drawing/2014/main" id="{6665D228-919F-4AF2-BCFA-1BA849A3DAF0}"/>
              </a:ext>
            </a:extLst>
          </p:cNvPr>
          <p:cNvSpPr/>
          <p:nvPr/>
        </p:nvSpPr>
        <p:spPr>
          <a:xfrm>
            <a:off x="9254206" y="152347"/>
            <a:ext cx="2568033" cy="676523"/>
          </a:xfrm>
          <a:prstGeom prst="roundRect">
            <a:avLst/>
          </a:prstGeom>
          <a:solidFill>
            <a:schemeClr val="accent1">
              <a:lumMod val="40000"/>
              <a:lumOff val="60000"/>
            </a:schemeClr>
          </a:solidFill>
          <a:ln w="28575">
            <a:solidFill>
              <a:schemeClr val="tx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ar-BH" sz="3600" b="1" dirty="0">
                <a:solidFill>
                  <a:schemeClr val="tx1"/>
                </a:solidFill>
                <a:latin typeface="Sakkal Majalla" panose="02000000000000000000" pitchFamily="2" charset="-78"/>
                <a:cs typeface="Sakkal Majalla" panose="02000000000000000000" pitchFamily="2" charset="-78"/>
              </a:rPr>
              <a:t>التقويم الختامي</a:t>
            </a:r>
            <a:endParaRPr lang="en-US" sz="3600" b="1" dirty="0">
              <a:solidFill>
                <a:schemeClr val="tx1"/>
              </a:solidFill>
              <a:latin typeface="Sakkal Majalla" panose="02000000000000000000" pitchFamily="2" charset="-78"/>
              <a:cs typeface="Sakkal Majalla" panose="02000000000000000000" pitchFamily="2" charset="-78"/>
            </a:endParaRPr>
          </a:p>
        </p:txBody>
      </p:sp>
      <p:sp>
        <p:nvSpPr>
          <p:cNvPr id="19" name="TextBox 18">
            <a:extLst>
              <a:ext uri="{FF2B5EF4-FFF2-40B4-BE49-F238E27FC236}">
                <a16:creationId xmlns:a16="http://schemas.microsoft.com/office/drawing/2014/main" id="{370C29C0-41EA-4E3B-91D0-2E6FAB922DD1}"/>
              </a:ext>
            </a:extLst>
          </p:cNvPr>
          <p:cNvSpPr txBox="1"/>
          <p:nvPr/>
        </p:nvSpPr>
        <p:spPr>
          <a:xfrm>
            <a:off x="309487" y="2176625"/>
            <a:ext cx="11116435" cy="738664"/>
          </a:xfrm>
          <a:prstGeom prst="rect">
            <a:avLst/>
          </a:prstGeom>
          <a:solidFill>
            <a:schemeClr val="accent4">
              <a:lumMod val="20000"/>
              <a:lumOff val="80000"/>
            </a:schemeClr>
          </a:solidFill>
        </p:spPr>
        <p:txBody>
          <a:bodyPr wrap="square" rtlCol="0">
            <a:spAutoFit/>
          </a:bodyPr>
          <a:lstStyle/>
          <a:p>
            <a:pPr algn="r" rtl="1">
              <a:lnSpc>
                <a:spcPct val="150000"/>
              </a:lnSpc>
            </a:pPr>
            <a:r>
              <a:rPr lang="ar-BH" sz="2800" dirty="0">
                <a:latin typeface="Sakkal Majalla" panose="02000000000000000000" pitchFamily="2" charset="-78"/>
                <a:cs typeface="Sakkal Majalla" panose="02000000000000000000" pitchFamily="2" charset="-78"/>
              </a:rPr>
              <a:t> </a:t>
            </a:r>
            <a:r>
              <a:rPr lang="ar-BH" sz="2800" b="1" dirty="0">
                <a:solidFill>
                  <a:srgbClr val="FF0000"/>
                </a:solidFill>
                <a:latin typeface="Sakkal Majalla" panose="02000000000000000000" pitchFamily="2" charset="-78"/>
                <a:cs typeface="Sakkal Majalla" panose="02000000000000000000" pitchFamily="2" charset="-78"/>
              </a:rPr>
              <a:t>الحوار</a:t>
            </a:r>
            <a:r>
              <a:rPr lang="ar-SA" sz="2800" b="1" dirty="0">
                <a:solidFill>
                  <a:srgbClr val="FF0000"/>
                </a:solidFill>
                <a:latin typeface="Sakkal Majalla" panose="02000000000000000000" pitchFamily="2" charset="-78"/>
                <a:cs typeface="Sakkal Majalla" panose="02000000000000000000" pitchFamily="2" charset="-78"/>
              </a:rPr>
              <a:t>- الزيارة – وسائل الاتصال الحديثة</a:t>
            </a:r>
            <a:r>
              <a:rPr lang="ar-SA" sz="2800" dirty="0">
                <a:solidFill>
                  <a:srgbClr val="FF0000"/>
                </a:solidFill>
                <a:latin typeface="Sakkal Majalla" panose="02000000000000000000" pitchFamily="2" charset="-78"/>
                <a:cs typeface="Sakkal Majalla" panose="02000000000000000000" pitchFamily="2" charset="-78"/>
              </a:rPr>
              <a:t>.</a:t>
            </a:r>
            <a:endParaRPr lang="ar-BH" sz="2800" b="1" dirty="0">
              <a:solidFill>
                <a:srgbClr val="FF0000"/>
              </a:solidFill>
              <a:latin typeface="Sakkal Majalla" panose="02000000000000000000" pitchFamily="2" charset="-78"/>
              <a:cs typeface="Sakkal Majalla" panose="02000000000000000000" pitchFamily="2" charset="-78"/>
            </a:endParaRPr>
          </a:p>
        </p:txBody>
      </p:sp>
      <p:sp>
        <p:nvSpPr>
          <p:cNvPr id="18" name="TextBox 17">
            <a:extLst>
              <a:ext uri="{FF2B5EF4-FFF2-40B4-BE49-F238E27FC236}">
                <a16:creationId xmlns:a16="http://schemas.microsoft.com/office/drawing/2014/main" id="{370C29C0-41EA-4E3B-91D0-2E6FAB922DD1}"/>
              </a:ext>
            </a:extLst>
          </p:cNvPr>
          <p:cNvSpPr txBox="1"/>
          <p:nvPr/>
        </p:nvSpPr>
        <p:spPr>
          <a:xfrm>
            <a:off x="309487" y="4438935"/>
            <a:ext cx="11116435" cy="523220"/>
          </a:xfrm>
          <a:prstGeom prst="rect">
            <a:avLst/>
          </a:prstGeom>
          <a:solidFill>
            <a:schemeClr val="accent4">
              <a:lumMod val="20000"/>
              <a:lumOff val="80000"/>
            </a:schemeClr>
          </a:solidFill>
        </p:spPr>
        <p:txBody>
          <a:bodyPr wrap="square" rtlCol="0">
            <a:spAutoFit/>
          </a:bodyPr>
          <a:lstStyle/>
          <a:p>
            <a:pPr lvl="0" algn="r" rtl="1"/>
            <a:r>
              <a:rPr lang="ar-BH" sz="2800" b="1" dirty="0">
                <a:solidFill>
                  <a:srgbClr val="FF0000"/>
                </a:solidFill>
                <a:latin typeface="Sakkal Majalla" panose="02000000000000000000" pitchFamily="2" charset="-78"/>
                <a:cs typeface="Sakkal Majalla" panose="02000000000000000000" pitchFamily="2" charset="-78"/>
              </a:rPr>
              <a:t>الصّدق، الأمانة، التواضع، عدم الاستهزاء بالآخرين، احترام آرائهم ...</a:t>
            </a:r>
            <a:endParaRPr lang="ar-SA" sz="2800" b="1" dirty="0">
              <a:solidFill>
                <a:srgbClr val="FF0000"/>
              </a:solidFill>
              <a:latin typeface="Sakkal Majalla" panose="02000000000000000000" pitchFamily="2" charset="-78"/>
              <a:cs typeface="Sakkal Majalla" panose="02000000000000000000" pitchFamily="2" charset="-78"/>
            </a:endParaRPr>
          </a:p>
        </p:txBody>
      </p:sp>
      <p:sp>
        <p:nvSpPr>
          <p:cNvPr id="11" name="Title 1">
            <a:extLst>
              <a:ext uri="{FF2B5EF4-FFF2-40B4-BE49-F238E27FC236}">
                <a16:creationId xmlns:a16="http://schemas.microsoft.com/office/drawing/2014/main" id="{24E9CB8E-38F4-4612-A629-A305D403A3EE}"/>
              </a:ext>
            </a:extLst>
          </p:cNvPr>
          <p:cNvSpPr txBox="1">
            <a:spLocks/>
          </p:cNvSpPr>
          <p:nvPr/>
        </p:nvSpPr>
        <p:spPr>
          <a:xfrm>
            <a:off x="149226" y="76449"/>
            <a:ext cx="2917531" cy="590064"/>
          </a:xfrm>
          <a:custGeom>
            <a:avLst/>
            <a:gdLst>
              <a:gd name="connsiteX0" fmla="*/ 0 w 5086042"/>
              <a:gd name="connsiteY0" fmla="*/ 0 h 362817"/>
              <a:gd name="connsiteX1" fmla="*/ 483174 w 5086042"/>
              <a:gd name="connsiteY1" fmla="*/ 0 h 362817"/>
              <a:gd name="connsiteX2" fmla="*/ 966348 w 5086042"/>
              <a:gd name="connsiteY2" fmla="*/ 0 h 362817"/>
              <a:gd name="connsiteX3" fmla="*/ 1500382 w 5086042"/>
              <a:gd name="connsiteY3" fmla="*/ 0 h 362817"/>
              <a:gd name="connsiteX4" fmla="*/ 2085277 w 5086042"/>
              <a:gd name="connsiteY4" fmla="*/ 0 h 362817"/>
              <a:gd name="connsiteX5" fmla="*/ 2721032 w 5086042"/>
              <a:gd name="connsiteY5" fmla="*/ 0 h 362817"/>
              <a:gd name="connsiteX6" fmla="*/ 3407648 w 5086042"/>
              <a:gd name="connsiteY6" fmla="*/ 0 h 362817"/>
              <a:gd name="connsiteX7" fmla="*/ 3890822 w 5086042"/>
              <a:gd name="connsiteY7" fmla="*/ 0 h 362817"/>
              <a:gd name="connsiteX8" fmla="*/ 4526577 w 5086042"/>
              <a:gd name="connsiteY8" fmla="*/ 0 h 362817"/>
              <a:gd name="connsiteX9" fmla="*/ 5086042 w 5086042"/>
              <a:gd name="connsiteY9" fmla="*/ 0 h 362817"/>
              <a:gd name="connsiteX10" fmla="*/ 5086042 w 5086042"/>
              <a:gd name="connsiteY10" fmla="*/ 362817 h 362817"/>
              <a:gd name="connsiteX11" fmla="*/ 4450287 w 5086042"/>
              <a:gd name="connsiteY11" fmla="*/ 362817 h 362817"/>
              <a:gd name="connsiteX12" fmla="*/ 3967113 w 5086042"/>
              <a:gd name="connsiteY12" fmla="*/ 362817 h 362817"/>
              <a:gd name="connsiteX13" fmla="*/ 3280497 w 5086042"/>
              <a:gd name="connsiteY13" fmla="*/ 362817 h 362817"/>
              <a:gd name="connsiteX14" fmla="*/ 2593881 w 5086042"/>
              <a:gd name="connsiteY14" fmla="*/ 362817 h 362817"/>
              <a:gd name="connsiteX15" fmla="*/ 2008987 w 5086042"/>
              <a:gd name="connsiteY15" fmla="*/ 362817 h 362817"/>
              <a:gd name="connsiteX16" fmla="*/ 1525813 w 5086042"/>
              <a:gd name="connsiteY16" fmla="*/ 362817 h 362817"/>
              <a:gd name="connsiteX17" fmla="*/ 839197 w 5086042"/>
              <a:gd name="connsiteY17" fmla="*/ 362817 h 362817"/>
              <a:gd name="connsiteX18" fmla="*/ 0 w 5086042"/>
              <a:gd name="connsiteY18" fmla="*/ 362817 h 362817"/>
              <a:gd name="connsiteX19" fmla="*/ 0 w 5086042"/>
              <a:gd name="connsiteY19" fmla="*/ 0 h 362817"/>
              <a:gd name="connsiteX0" fmla="*/ 5555 w 5096506"/>
              <a:gd name="connsiteY0" fmla="*/ 17851 h 397907"/>
              <a:gd name="connsiteX1" fmla="*/ 488729 w 5096506"/>
              <a:gd name="connsiteY1" fmla="*/ 17851 h 397907"/>
              <a:gd name="connsiteX2" fmla="*/ 971903 w 5096506"/>
              <a:gd name="connsiteY2" fmla="*/ 17851 h 397907"/>
              <a:gd name="connsiteX3" fmla="*/ 1505937 w 5096506"/>
              <a:gd name="connsiteY3" fmla="*/ 17851 h 397907"/>
              <a:gd name="connsiteX4" fmla="*/ 2090832 w 5096506"/>
              <a:gd name="connsiteY4" fmla="*/ 17851 h 397907"/>
              <a:gd name="connsiteX5" fmla="*/ 2726587 w 5096506"/>
              <a:gd name="connsiteY5" fmla="*/ 17851 h 397907"/>
              <a:gd name="connsiteX6" fmla="*/ 3413203 w 5096506"/>
              <a:gd name="connsiteY6" fmla="*/ 17851 h 397907"/>
              <a:gd name="connsiteX7" fmla="*/ 3896377 w 5096506"/>
              <a:gd name="connsiteY7" fmla="*/ 17851 h 397907"/>
              <a:gd name="connsiteX8" fmla="*/ 4532132 w 5096506"/>
              <a:gd name="connsiteY8" fmla="*/ 17851 h 397907"/>
              <a:gd name="connsiteX9" fmla="*/ 5091597 w 5096506"/>
              <a:gd name="connsiteY9" fmla="*/ 17851 h 397907"/>
              <a:gd name="connsiteX10" fmla="*/ 5091597 w 5096506"/>
              <a:gd name="connsiteY10" fmla="*/ 380668 h 397907"/>
              <a:gd name="connsiteX11" fmla="*/ 4455842 w 5096506"/>
              <a:gd name="connsiteY11" fmla="*/ 380668 h 397907"/>
              <a:gd name="connsiteX12" fmla="*/ 3972668 w 5096506"/>
              <a:gd name="connsiteY12" fmla="*/ 380668 h 397907"/>
              <a:gd name="connsiteX13" fmla="*/ 3286052 w 5096506"/>
              <a:gd name="connsiteY13" fmla="*/ 380668 h 397907"/>
              <a:gd name="connsiteX14" fmla="*/ 2599436 w 5096506"/>
              <a:gd name="connsiteY14" fmla="*/ 380668 h 397907"/>
              <a:gd name="connsiteX15" fmla="*/ 2014542 w 5096506"/>
              <a:gd name="connsiteY15" fmla="*/ 380668 h 397907"/>
              <a:gd name="connsiteX16" fmla="*/ 1531368 w 5096506"/>
              <a:gd name="connsiteY16" fmla="*/ 380668 h 397907"/>
              <a:gd name="connsiteX17" fmla="*/ 880261 w 5096506"/>
              <a:gd name="connsiteY17" fmla="*/ 393900 h 397907"/>
              <a:gd name="connsiteX18" fmla="*/ 5555 w 5096506"/>
              <a:gd name="connsiteY18" fmla="*/ 380668 h 397907"/>
              <a:gd name="connsiteX19" fmla="*/ 5555 w 5096506"/>
              <a:gd name="connsiteY19" fmla="*/ 17851 h 39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506" h="397907" extrusionOk="0">
                <a:moveTo>
                  <a:pt x="5555" y="17851"/>
                </a:moveTo>
                <a:cubicBezTo>
                  <a:pt x="219198" y="10132"/>
                  <a:pt x="340178" y="231"/>
                  <a:pt x="488729" y="17851"/>
                </a:cubicBezTo>
                <a:cubicBezTo>
                  <a:pt x="637280" y="35471"/>
                  <a:pt x="814740" y="20754"/>
                  <a:pt x="971903" y="17851"/>
                </a:cubicBezTo>
                <a:cubicBezTo>
                  <a:pt x="1129066" y="14948"/>
                  <a:pt x="1283268" y="34802"/>
                  <a:pt x="1505937" y="17851"/>
                </a:cubicBezTo>
                <a:cubicBezTo>
                  <a:pt x="1728606" y="900"/>
                  <a:pt x="1809676" y="42549"/>
                  <a:pt x="2090832" y="17851"/>
                </a:cubicBezTo>
                <a:cubicBezTo>
                  <a:pt x="2371988" y="-6847"/>
                  <a:pt x="2468664" y="-5037"/>
                  <a:pt x="2726587" y="17851"/>
                </a:cubicBezTo>
                <a:cubicBezTo>
                  <a:pt x="2984510" y="40739"/>
                  <a:pt x="3115459" y="17099"/>
                  <a:pt x="3413203" y="17851"/>
                </a:cubicBezTo>
                <a:cubicBezTo>
                  <a:pt x="3710947" y="18603"/>
                  <a:pt x="3666223" y="12487"/>
                  <a:pt x="3896377" y="17851"/>
                </a:cubicBezTo>
                <a:cubicBezTo>
                  <a:pt x="4126531" y="23215"/>
                  <a:pt x="4301620" y="30822"/>
                  <a:pt x="4532132" y="17851"/>
                </a:cubicBezTo>
                <a:cubicBezTo>
                  <a:pt x="4762644" y="4880"/>
                  <a:pt x="4924692" y="26553"/>
                  <a:pt x="5091597" y="17851"/>
                </a:cubicBezTo>
                <a:cubicBezTo>
                  <a:pt x="5083485" y="180179"/>
                  <a:pt x="5105937" y="226824"/>
                  <a:pt x="5091597" y="380668"/>
                </a:cubicBezTo>
                <a:cubicBezTo>
                  <a:pt x="4874658" y="392338"/>
                  <a:pt x="4583582" y="381276"/>
                  <a:pt x="4455842" y="380668"/>
                </a:cubicBezTo>
                <a:cubicBezTo>
                  <a:pt x="4328102" y="380060"/>
                  <a:pt x="4125650" y="392936"/>
                  <a:pt x="3972668" y="380668"/>
                </a:cubicBezTo>
                <a:cubicBezTo>
                  <a:pt x="3819686" y="368400"/>
                  <a:pt x="3435501" y="388369"/>
                  <a:pt x="3286052" y="380668"/>
                </a:cubicBezTo>
                <a:cubicBezTo>
                  <a:pt x="3136603" y="372967"/>
                  <a:pt x="2924658" y="369257"/>
                  <a:pt x="2599436" y="380668"/>
                </a:cubicBezTo>
                <a:cubicBezTo>
                  <a:pt x="2274214" y="392079"/>
                  <a:pt x="2230054" y="352050"/>
                  <a:pt x="2014542" y="380668"/>
                </a:cubicBezTo>
                <a:cubicBezTo>
                  <a:pt x="1799030" y="409286"/>
                  <a:pt x="1720415" y="378463"/>
                  <a:pt x="1531368" y="380668"/>
                </a:cubicBezTo>
                <a:cubicBezTo>
                  <a:pt x="1342321" y="382873"/>
                  <a:pt x="1106492" y="407334"/>
                  <a:pt x="880261" y="393900"/>
                </a:cubicBezTo>
                <a:cubicBezTo>
                  <a:pt x="654030" y="380466"/>
                  <a:pt x="360468" y="413421"/>
                  <a:pt x="5555" y="380668"/>
                </a:cubicBezTo>
                <a:cubicBezTo>
                  <a:pt x="11106" y="259495"/>
                  <a:pt x="-9360" y="162249"/>
                  <a:pt x="5555" y="17851"/>
                </a:cubicBezTo>
                <a:close/>
              </a:path>
            </a:pathLst>
          </a:custGeom>
          <a:solidFill>
            <a:srgbClr val="6FB19B"/>
          </a:solidFill>
          <a:ln>
            <a:solidFill>
              <a:schemeClr val="tx1"/>
            </a:solidFill>
            <a:prstDash val="dash"/>
            <a:extLst>
              <a:ext uri="{C807C97D-BFC1-408E-A445-0C87EB9F89A2}">
                <ask:lineSketchStyleProps xmlns:ask="http://schemas.microsoft.com/office/drawing/2018/sketchyshapes" sd="680792322">
                  <a:custGeom>
                    <a:avLst/>
                    <a:gdLst>
                      <a:gd name="connsiteX0" fmla="*/ 5087 w 4667251"/>
                      <a:gd name="connsiteY0" fmla="*/ 17851 h 397907"/>
                      <a:gd name="connsiteX1" fmla="*/ 447565 w 4667251"/>
                      <a:gd name="connsiteY1" fmla="*/ 17851 h 397907"/>
                      <a:gd name="connsiteX2" fmla="*/ 890044 w 4667251"/>
                      <a:gd name="connsiteY2" fmla="*/ 17851 h 397907"/>
                      <a:gd name="connsiteX3" fmla="*/ 1379098 w 4667251"/>
                      <a:gd name="connsiteY3" fmla="*/ 17851 h 397907"/>
                      <a:gd name="connsiteX4" fmla="*/ 1914730 w 4667251"/>
                      <a:gd name="connsiteY4" fmla="*/ 17851 h 397907"/>
                      <a:gd name="connsiteX5" fmla="*/ 2496939 w 4667251"/>
                      <a:gd name="connsiteY5" fmla="*/ 17851 h 397907"/>
                      <a:gd name="connsiteX6" fmla="*/ 3125724 w 4667251"/>
                      <a:gd name="connsiteY6" fmla="*/ 17851 h 397907"/>
                      <a:gd name="connsiteX7" fmla="*/ 3568203 w 4667251"/>
                      <a:gd name="connsiteY7" fmla="*/ 17851 h 397907"/>
                      <a:gd name="connsiteX8" fmla="*/ 4150411 w 4667251"/>
                      <a:gd name="connsiteY8" fmla="*/ 17851 h 397907"/>
                      <a:gd name="connsiteX9" fmla="*/ 4662755 w 4667251"/>
                      <a:gd name="connsiteY9" fmla="*/ 17851 h 397907"/>
                      <a:gd name="connsiteX10" fmla="*/ 4662755 w 4667251"/>
                      <a:gd name="connsiteY10" fmla="*/ 380668 h 397907"/>
                      <a:gd name="connsiteX11" fmla="*/ 4080547 w 4667251"/>
                      <a:gd name="connsiteY11" fmla="*/ 380668 h 397907"/>
                      <a:gd name="connsiteX12" fmla="*/ 3638068 w 4667251"/>
                      <a:gd name="connsiteY12" fmla="*/ 380668 h 397907"/>
                      <a:gd name="connsiteX13" fmla="*/ 3009283 w 4667251"/>
                      <a:gd name="connsiteY13" fmla="*/ 380668 h 397907"/>
                      <a:gd name="connsiteX14" fmla="*/ 2380497 w 4667251"/>
                      <a:gd name="connsiteY14" fmla="*/ 380668 h 397907"/>
                      <a:gd name="connsiteX15" fmla="*/ 1844866 w 4667251"/>
                      <a:gd name="connsiteY15" fmla="*/ 380668 h 397907"/>
                      <a:gd name="connsiteX16" fmla="*/ 1402387 w 4667251"/>
                      <a:gd name="connsiteY16" fmla="*/ 380668 h 397907"/>
                      <a:gd name="connsiteX17" fmla="*/ 806120 w 4667251"/>
                      <a:gd name="connsiteY17" fmla="*/ 393900 h 397907"/>
                      <a:gd name="connsiteX18" fmla="*/ 5087 w 4667251"/>
                      <a:gd name="connsiteY18" fmla="*/ 380668 h 397907"/>
                      <a:gd name="connsiteX19" fmla="*/ 5087 w 4667251"/>
                      <a:gd name="connsiteY19" fmla="*/ 17851 h 39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67251" h="397907" fill="none" extrusionOk="0">
                        <a:moveTo>
                          <a:pt x="5087" y="17851"/>
                        </a:moveTo>
                        <a:cubicBezTo>
                          <a:pt x="194365" y="13555"/>
                          <a:pt x="319371" y="-23050"/>
                          <a:pt x="447565" y="17851"/>
                        </a:cubicBezTo>
                        <a:cubicBezTo>
                          <a:pt x="595447" y="63059"/>
                          <a:pt x="747838" y="-9711"/>
                          <a:pt x="890044" y="17851"/>
                        </a:cubicBezTo>
                        <a:cubicBezTo>
                          <a:pt x="1036852" y="21452"/>
                          <a:pt x="1166008" y="24874"/>
                          <a:pt x="1379098" y="17851"/>
                        </a:cubicBezTo>
                        <a:cubicBezTo>
                          <a:pt x="1579311" y="-6208"/>
                          <a:pt x="1649834" y="41165"/>
                          <a:pt x="1914730" y="17851"/>
                        </a:cubicBezTo>
                        <a:cubicBezTo>
                          <a:pt x="2167793" y="-30234"/>
                          <a:pt x="2243699" y="-2717"/>
                          <a:pt x="2496939" y="17851"/>
                        </a:cubicBezTo>
                        <a:cubicBezTo>
                          <a:pt x="2745850" y="65340"/>
                          <a:pt x="2848997" y="29788"/>
                          <a:pt x="3125724" y="17851"/>
                        </a:cubicBezTo>
                        <a:cubicBezTo>
                          <a:pt x="3404357" y="19506"/>
                          <a:pt x="3352168" y="11145"/>
                          <a:pt x="3568203" y="17851"/>
                        </a:cubicBezTo>
                        <a:cubicBezTo>
                          <a:pt x="3805398" y="51491"/>
                          <a:pt x="3966775" y="35516"/>
                          <a:pt x="4150411" y="17851"/>
                        </a:cubicBezTo>
                        <a:cubicBezTo>
                          <a:pt x="4382009" y="15139"/>
                          <a:pt x="4512345" y="21377"/>
                          <a:pt x="4662755" y="17851"/>
                        </a:cubicBezTo>
                        <a:cubicBezTo>
                          <a:pt x="4650222" y="194530"/>
                          <a:pt x="4678061" y="231004"/>
                          <a:pt x="4662755" y="380668"/>
                        </a:cubicBezTo>
                        <a:cubicBezTo>
                          <a:pt x="4468916" y="405723"/>
                          <a:pt x="4190105" y="398967"/>
                          <a:pt x="4080547" y="380668"/>
                        </a:cubicBezTo>
                        <a:cubicBezTo>
                          <a:pt x="3961480" y="345249"/>
                          <a:pt x="3810660" y="374737"/>
                          <a:pt x="3638068" y="380668"/>
                        </a:cubicBezTo>
                        <a:cubicBezTo>
                          <a:pt x="3494282" y="349152"/>
                          <a:pt x="3142214" y="357748"/>
                          <a:pt x="3009283" y="380668"/>
                        </a:cubicBezTo>
                        <a:cubicBezTo>
                          <a:pt x="2867656" y="350242"/>
                          <a:pt x="2667487" y="370016"/>
                          <a:pt x="2380497" y="380668"/>
                        </a:cubicBezTo>
                        <a:cubicBezTo>
                          <a:pt x="2068033" y="394924"/>
                          <a:pt x="2040994" y="342224"/>
                          <a:pt x="1844866" y="380668"/>
                        </a:cubicBezTo>
                        <a:cubicBezTo>
                          <a:pt x="1654157" y="404857"/>
                          <a:pt x="1579413" y="380475"/>
                          <a:pt x="1402387" y="380668"/>
                        </a:cubicBezTo>
                        <a:cubicBezTo>
                          <a:pt x="1254033" y="392385"/>
                          <a:pt x="1037942" y="463763"/>
                          <a:pt x="806120" y="393900"/>
                        </a:cubicBezTo>
                        <a:cubicBezTo>
                          <a:pt x="527276" y="344979"/>
                          <a:pt x="401390" y="397316"/>
                          <a:pt x="5087" y="380668"/>
                        </a:cubicBezTo>
                        <a:cubicBezTo>
                          <a:pt x="33752" y="254859"/>
                          <a:pt x="-12111" y="159101"/>
                          <a:pt x="5087" y="17851"/>
                        </a:cubicBezTo>
                        <a:close/>
                      </a:path>
                      <a:path w="4667251" h="397907" stroke="0" extrusionOk="0">
                        <a:moveTo>
                          <a:pt x="5087" y="17851"/>
                        </a:moveTo>
                        <a:cubicBezTo>
                          <a:pt x="177554" y="3884"/>
                          <a:pt x="291946" y="-17471"/>
                          <a:pt x="447565" y="17851"/>
                        </a:cubicBezTo>
                        <a:cubicBezTo>
                          <a:pt x="579038" y="54514"/>
                          <a:pt x="728682" y="18483"/>
                          <a:pt x="890044" y="17851"/>
                        </a:cubicBezTo>
                        <a:cubicBezTo>
                          <a:pt x="1023104" y="38878"/>
                          <a:pt x="1206260" y="59481"/>
                          <a:pt x="1379098" y="17851"/>
                        </a:cubicBezTo>
                        <a:cubicBezTo>
                          <a:pt x="1599121" y="5753"/>
                          <a:pt x="1649677" y="58350"/>
                          <a:pt x="1914730" y="17851"/>
                        </a:cubicBezTo>
                        <a:cubicBezTo>
                          <a:pt x="2171316" y="-3815"/>
                          <a:pt x="2265071" y="-2980"/>
                          <a:pt x="2496939" y="17851"/>
                        </a:cubicBezTo>
                        <a:cubicBezTo>
                          <a:pt x="2729547" y="24257"/>
                          <a:pt x="2859677" y="47803"/>
                          <a:pt x="3125724" y="17851"/>
                        </a:cubicBezTo>
                        <a:cubicBezTo>
                          <a:pt x="3389049" y="16062"/>
                          <a:pt x="3367530" y="12841"/>
                          <a:pt x="3568203" y="17851"/>
                        </a:cubicBezTo>
                        <a:cubicBezTo>
                          <a:pt x="3790551" y="60157"/>
                          <a:pt x="3916620" y="50681"/>
                          <a:pt x="4150411" y="17851"/>
                        </a:cubicBezTo>
                        <a:cubicBezTo>
                          <a:pt x="4367319" y="12653"/>
                          <a:pt x="4497187" y="16249"/>
                          <a:pt x="4662755" y="17851"/>
                        </a:cubicBezTo>
                        <a:cubicBezTo>
                          <a:pt x="4665926" y="183825"/>
                          <a:pt x="4683110" y="224745"/>
                          <a:pt x="4662755" y="380668"/>
                        </a:cubicBezTo>
                        <a:cubicBezTo>
                          <a:pt x="4454556" y="392110"/>
                          <a:pt x="4196306" y="383829"/>
                          <a:pt x="4080547" y="380668"/>
                        </a:cubicBezTo>
                        <a:cubicBezTo>
                          <a:pt x="3985880" y="385063"/>
                          <a:pt x="3764215" y="376582"/>
                          <a:pt x="3638068" y="380668"/>
                        </a:cubicBezTo>
                        <a:cubicBezTo>
                          <a:pt x="3486745" y="358003"/>
                          <a:pt x="3153691" y="391033"/>
                          <a:pt x="3009283" y="380668"/>
                        </a:cubicBezTo>
                        <a:cubicBezTo>
                          <a:pt x="2840618" y="387632"/>
                          <a:pt x="2690467" y="362638"/>
                          <a:pt x="2380497" y="380668"/>
                        </a:cubicBezTo>
                        <a:cubicBezTo>
                          <a:pt x="2078915" y="395921"/>
                          <a:pt x="2049089" y="366581"/>
                          <a:pt x="1844866" y="380668"/>
                        </a:cubicBezTo>
                        <a:cubicBezTo>
                          <a:pt x="1642929" y="410836"/>
                          <a:pt x="1582281" y="378738"/>
                          <a:pt x="1402387" y="380668"/>
                        </a:cubicBezTo>
                        <a:cubicBezTo>
                          <a:pt x="1192486" y="413167"/>
                          <a:pt x="1025496" y="360502"/>
                          <a:pt x="806120" y="393900"/>
                        </a:cubicBezTo>
                        <a:cubicBezTo>
                          <a:pt x="607280" y="352112"/>
                          <a:pt x="335995" y="409738"/>
                          <a:pt x="5087" y="380668"/>
                        </a:cubicBezTo>
                        <a:cubicBezTo>
                          <a:pt x="18120" y="248281"/>
                          <a:pt x="-8353" y="150432"/>
                          <a:pt x="5087" y="17851"/>
                        </a:cubicBezTo>
                        <a:close/>
                      </a:path>
                    </a:pathLst>
                  </a:custGeom>
                  <ask:type>
                    <ask:lineSketchNone/>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defTabSz="457200" rtl="1">
              <a:lnSpc>
                <a:spcPct val="100000"/>
              </a:lnSpc>
              <a:spcBef>
                <a:spcPts val="0"/>
              </a:spcBef>
              <a:defRPr/>
            </a:pPr>
            <a:r>
              <a:rPr lang="ar-BH" sz="2000" b="1" dirty="0">
                <a:solidFill>
                  <a:prstClr val="white"/>
                </a:solidFill>
                <a:latin typeface="Sakkal Majalla" panose="02000000000000000000" pitchFamily="2" charset="-78"/>
                <a:cs typeface="Sakkal Majalla" panose="02000000000000000000" pitchFamily="2" charset="-78"/>
              </a:rPr>
              <a:t>التواصل الاجتماعي وآدابه </a:t>
            </a:r>
            <a:r>
              <a:rPr kumimoji="0" lang="ar-BH" sz="2000" b="1" i="0" u="none" strike="noStrike" kern="1200" cap="none" spc="0" normalizeH="0" baseline="0" noProof="0" dirty="0">
                <a:ln>
                  <a:noFill/>
                </a:ln>
                <a:solidFill>
                  <a:prstClr val="white"/>
                </a:solidFill>
                <a:effectLst/>
                <a:uLnTx/>
                <a:uFillTx/>
                <a:latin typeface="Sakkal Majalla" panose="02000000000000000000" pitchFamily="2" charset="-78"/>
                <a:ea typeface="+mj-ea"/>
                <a:cs typeface="Sakkal Majalla" panose="02000000000000000000" pitchFamily="2" charset="-78"/>
              </a:rPr>
              <a:t>(دين </a:t>
            </a: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mj-ea"/>
                <a:cs typeface="Sakkal Majalla" panose="02000000000000000000" pitchFamily="2" charset="-78"/>
              </a:rPr>
              <a:t>302</a:t>
            </a:r>
            <a:r>
              <a:rPr kumimoji="0" lang="ar-BH" sz="2000" b="1" i="0" u="none" strike="noStrike" kern="1200" cap="none" spc="0" normalizeH="0" baseline="0" noProof="0" dirty="0">
                <a:ln>
                  <a:noFill/>
                </a:ln>
                <a:solidFill>
                  <a:prstClr val="white"/>
                </a:solidFill>
                <a:effectLst/>
                <a:uLnTx/>
                <a:uFillTx/>
                <a:latin typeface="Sakkal Majalla" panose="02000000000000000000" pitchFamily="2" charset="-78"/>
                <a:ea typeface="+mj-ea"/>
                <a:cs typeface="Sakkal Majalla" panose="02000000000000000000" pitchFamily="2" charset="-78"/>
              </a:rPr>
              <a:t>)</a:t>
            </a:r>
          </a:p>
        </p:txBody>
      </p:sp>
    </p:spTree>
    <p:extLst>
      <p:ext uri="{BB962C8B-B14F-4D97-AF65-F5344CB8AC3E}">
        <p14:creationId xmlns:p14="http://schemas.microsoft.com/office/powerpoint/2010/main" val="2338122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2000"/>
                                        <p:tgtEl>
                                          <p:spTgt spid="10"/>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anim calcmode="lin" valueType="num">
                                      <p:cBhvr>
                                        <p:cTn id="12" dur="2000" fill="hold"/>
                                        <p:tgtEl>
                                          <p:spTgt spid="12"/>
                                        </p:tgtEl>
                                        <p:attrNameLst>
                                          <p:attrName>ppt_x</p:attrName>
                                        </p:attrNameLst>
                                      </p:cBhvr>
                                      <p:tavLst>
                                        <p:tav tm="0">
                                          <p:val>
                                            <p:strVal val="#ppt_x"/>
                                          </p:val>
                                        </p:tav>
                                        <p:tav tm="100000">
                                          <p:val>
                                            <p:strVal val="#ppt_x"/>
                                          </p:val>
                                        </p:tav>
                                      </p:tavLst>
                                    </p:anim>
                                    <p:anim calcmode="lin" valueType="num">
                                      <p:cBhvr>
                                        <p:cTn id="13"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2000"/>
                                        <p:tgtEl>
                                          <p:spTgt spid="28"/>
                                        </p:tgtEl>
                                      </p:cBhvr>
                                    </p:animEffect>
                                    <p:anim calcmode="lin" valueType="num">
                                      <p:cBhvr>
                                        <p:cTn id="19" dur="2000" fill="hold"/>
                                        <p:tgtEl>
                                          <p:spTgt spid="28"/>
                                        </p:tgtEl>
                                        <p:attrNameLst>
                                          <p:attrName>ppt_w</p:attrName>
                                        </p:attrNameLst>
                                      </p:cBhvr>
                                      <p:tavLst>
                                        <p:tav tm="0" fmla="#ppt_w*sin(2.5*pi*$)">
                                          <p:val>
                                            <p:fltVal val="0"/>
                                          </p:val>
                                        </p:tav>
                                        <p:tav tm="100000">
                                          <p:val>
                                            <p:fltVal val="1"/>
                                          </p:val>
                                        </p:tav>
                                      </p:tavLst>
                                    </p:anim>
                                    <p:anim calcmode="lin" valueType="num">
                                      <p:cBhvr>
                                        <p:cTn id="20"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circle(in)">
                                      <p:cBhvr>
                                        <p:cTn id="25" dur="20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circle(in)">
                                      <p:cBhvr>
                                        <p:cTn id="3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2" grpId="0" animBg="1"/>
      <p:bldP spid="10" grpId="0" animBg="1"/>
      <p:bldP spid="19"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2"/>
          <p:cNvCxnSpPr>
            <a:cxnSpLocks/>
          </p:cNvCxnSpPr>
          <p:nvPr/>
        </p:nvCxnSpPr>
        <p:spPr>
          <a:xfrm>
            <a:off x="335043" y="6264165"/>
            <a:ext cx="114339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a:t>
            </a:r>
            <a:r>
              <a:rPr lang="ar-SA"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 </a:t>
            </a: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itle 1">
            <a:extLst>
              <a:ext uri="{FF2B5EF4-FFF2-40B4-BE49-F238E27FC236}">
                <a16:creationId xmlns:a16="http://schemas.microsoft.com/office/drawing/2014/main" id="{6DD3F820-C0CD-429B-9E0A-46EFD97EFD21}"/>
              </a:ext>
            </a:extLst>
          </p:cNvPr>
          <p:cNvSpPr txBox="1">
            <a:spLocks/>
          </p:cNvSpPr>
          <p:nvPr/>
        </p:nvSpPr>
        <p:spPr>
          <a:xfrm>
            <a:off x="3733342" y="60448"/>
            <a:ext cx="4637315" cy="547254"/>
          </a:xfrm>
          <a:prstGeom prst="rect">
            <a:avLst/>
          </a:prstGeom>
          <a:solidFill>
            <a:schemeClr val="accent2">
              <a:lumMod val="60000"/>
              <a:lumOff val="4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90000"/>
              </a:lnSpc>
              <a:spcBef>
                <a:spcPct val="0"/>
              </a:spcBef>
              <a:spcAft>
                <a:spcPts val="0"/>
              </a:spcAft>
              <a:buClrTx/>
              <a:buSzTx/>
              <a:buFontTx/>
              <a:buNone/>
              <a:tabLst/>
              <a:defRPr/>
            </a:pPr>
            <a:r>
              <a:rPr kumimoji="0" lang="ar-BH" sz="2800" b="1" i="0" u="none" strike="noStrike" kern="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تقويم </a:t>
            </a:r>
            <a:r>
              <a:rPr kumimoji="0" lang="ar-SA" sz="2800" b="1" i="0" u="none" strike="noStrike" kern="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ختامي </a:t>
            </a:r>
            <a:endParaRPr kumimoji="0" lang="en-US" sz="2800" b="1" i="0" u="none" strike="noStrike" kern="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 name="Flowchart: Magnetic Disk 7">
            <a:extLst>
              <a:ext uri="{FF2B5EF4-FFF2-40B4-BE49-F238E27FC236}">
                <a16:creationId xmlns:a16="http://schemas.microsoft.com/office/drawing/2014/main" id="{85017B4D-9424-405B-9499-AE2EB8122228}"/>
              </a:ext>
            </a:extLst>
          </p:cNvPr>
          <p:cNvSpPr/>
          <p:nvPr/>
        </p:nvSpPr>
        <p:spPr>
          <a:xfrm>
            <a:off x="5104277" y="1280622"/>
            <a:ext cx="2407023" cy="1160323"/>
          </a:xfrm>
          <a:prstGeom prst="flowChartMagneticDisk">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ar-SA" sz="2800" b="1">
                <a:solidFill>
                  <a:prstClr val="white"/>
                </a:solidFill>
              </a:rPr>
              <a:t>الحوار</a:t>
            </a:r>
            <a:r>
              <a:rPr lang="ar-SA" sz="1400" b="1">
                <a:solidFill>
                  <a:prstClr val="white"/>
                </a:solidFill>
              </a:rPr>
              <a:t> </a:t>
            </a:r>
            <a:endParaRPr lang="en-US" sz="1400" b="1" dirty="0">
              <a:solidFill>
                <a:prstClr val="white"/>
              </a:solidFill>
            </a:endParaRPr>
          </a:p>
        </p:txBody>
      </p:sp>
      <p:sp>
        <p:nvSpPr>
          <p:cNvPr id="9" name="Rectangle: Top Corners Rounded 20">
            <a:extLst>
              <a:ext uri="{FF2B5EF4-FFF2-40B4-BE49-F238E27FC236}">
                <a16:creationId xmlns:a16="http://schemas.microsoft.com/office/drawing/2014/main" id="{BE71D76D-6958-47FA-BEB5-D45EBFE248D5}"/>
              </a:ext>
            </a:extLst>
          </p:cNvPr>
          <p:cNvSpPr/>
          <p:nvPr/>
        </p:nvSpPr>
        <p:spPr>
          <a:xfrm>
            <a:off x="1300482" y="1327039"/>
            <a:ext cx="2837329" cy="486034"/>
          </a:xfrm>
          <a:prstGeom prst="round2SameRect">
            <a:avLst/>
          </a:prstGeom>
          <a:solidFill>
            <a:schemeClr val="accent4">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marR="0" lvl="0" indent="0" algn="ctr" defTabSz="457200" rtl="1" fontAlgn="auto">
              <a:lnSpc>
                <a:spcPct val="90000"/>
              </a:lnSpc>
              <a:spcBef>
                <a:spcPct val="0"/>
              </a:spcBef>
              <a:spcAft>
                <a:spcPts val="0"/>
              </a:spcAft>
              <a:buClrTx/>
              <a:buSzTx/>
              <a:buFontTx/>
              <a:buNone/>
              <a:tabLst/>
              <a:defRPr/>
            </a:pPr>
            <a:r>
              <a:rPr lang="ar-SA" sz="2400" b="1" kern="0" dirty="0">
                <a:solidFill>
                  <a:prstClr val="black"/>
                </a:solidFill>
                <a:latin typeface="Sakkal Majalla" panose="02000000000000000000" pitchFamily="2" charset="-78"/>
                <a:ea typeface="+mj-ea"/>
                <a:cs typeface="Sakkal Majalla" panose="02000000000000000000" pitchFamily="2" charset="-78"/>
              </a:rPr>
              <a:t>من آداب الحوار </a:t>
            </a:r>
            <a:endParaRPr lang="en-US" sz="2400" b="1" kern="0" dirty="0">
              <a:solidFill>
                <a:prstClr val="black"/>
              </a:solidFill>
              <a:latin typeface="Sakkal Majalla" panose="02000000000000000000" pitchFamily="2" charset="-78"/>
              <a:ea typeface="+mj-ea"/>
              <a:cs typeface="Sakkal Majalla" panose="02000000000000000000" pitchFamily="2" charset="-78"/>
            </a:endParaRPr>
          </a:p>
        </p:txBody>
      </p:sp>
      <p:sp>
        <p:nvSpPr>
          <p:cNvPr id="12" name="Rectangle: Top Corners Rounded 21">
            <a:extLst>
              <a:ext uri="{FF2B5EF4-FFF2-40B4-BE49-F238E27FC236}">
                <a16:creationId xmlns:a16="http://schemas.microsoft.com/office/drawing/2014/main" id="{2E0B0253-57FA-437A-86A0-5525331C4353}"/>
              </a:ext>
            </a:extLst>
          </p:cNvPr>
          <p:cNvSpPr/>
          <p:nvPr/>
        </p:nvSpPr>
        <p:spPr>
          <a:xfrm>
            <a:off x="8288991" y="1327039"/>
            <a:ext cx="2837329" cy="553269"/>
          </a:xfrm>
          <a:prstGeom prst="round2SameRect">
            <a:avLst/>
          </a:prstGeom>
          <a:solidFill>
            <a:schemeClr val="accent4">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rtl="1">
              <a:lnSpc>
                <a:spcPct val="90000"/>
              </a:lnSpc>
              <a:spcBef>
                <a:spcPct val="0"/>
              </a:spcBef>
              <a:defRPr/>
            </a:pPr>
            <a:r>
              <a:rPr lang="ar-SA" sz="2400" b="1" kern="0" dirty="0">
                <a:solidFill>
                  <a:prstClr val="black"/>
                </a:solidFill>
                <a:latin typeface="Sakkal Majalla" panose="02000000000000000000" pitchFamily="2" charset="-78"/>
                <a:ea typeface="+mj-ea"/>
                <a:cs typeface="Sakkal Majalla" panose="02000000000000000000" pitchFamily="2" charset="-78"/>
              </a:rPr>
              <a:t>من فوائد الحوار </a:t>
            </a:r>
            <a:endParaRPr lang="en-US" sz="2400" b="1" kern="0" dirty="0">
              <a:solidFill>
                <a:prstClr val="black"/>
              </a:solidFill>
              <a:latin typeface="Sakkal Majalla" panose="02000000000000000000" pitchFamily="2" charset="-78"/>
              <a:ea typeface="+mj-ea"/>
              <a:cs typeface="Sakkal Majalla" panose="02000000000000000000" pitchFamily="2" charset="-78"/>
            </a:endParaRPr>
          </a:p>
        </p:txBody>
      </p:sp>
      <p:sp>
        <p:nvSpPr>
          <p:cNvPr id="13" name="Rectangle: Top Corners Rounded 22">
            <a:extLst>
              <a:ext uri="{FF2B5EF4-FFF2-40B4-BE49-F238E27FC236}">
                <a16:creationId xmlns:a16="http://schemas.microsoft.com/office/drawing/2014/main" id="{545BB94F-EA56-4B04-AB83-6E9729700184}"/>
              </a:ext>
            </a:extLst>
          </p:cNvPr>
          <p:cNvSpPr/>
          <p:nvPr/>
        </p:nvSpPr>
        <p:spPr>
          <a:xfrm>
            <a:off x="8250332" y="2077684"/>
            <a:ext cx="3133165" cy="4087985"/>
          </a:xfrm>
          <a:prstGeom prst="round2Same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marL="0" marR="0" lvl="0" indent="0" algn="r" defTabSz="914400" rtl="1" eaLnBrk="1" fontAlgn="auto" latinLnBrk="0" hangingPunct="1">
              <a:lnSpc>
                <a:spcPct val="90000"/>
              </a:lnSpc>
              <a:spcBef>
                <a:spcPts val="1000"/>
              </a:spcBef>
              <a:spcAft>
                <a:spcPts val="0"/>
              </a:spcAft>
              <a:buClrTx/>
              <a:buSzTx/>
              <a:buFontTx/>
              <a:buNone/>
              <a:tabLst/>
              <a:defRPr/>
            </a:pPr>
            <a:endParaRPr lang="ar-BH" sz="2800" b="1" dirty="0">
              <a:solidFill>
                <a:prstClr val="black"/>
              </a:solidFill>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90000"/>
              </a:lnSpc>
              <a:spcBef>
                <a:spcPts val="1000"/>
              </a:spcBef>
              <a:spcAft>
                <a:spcPts val="0"/>
              </a:spcAft>
              <a:buClrTx/>
              <a:buSzTx/>
              <a:buFontTx/>
              <a:buNone/>
              <a:tabLst/>
              <a:defRPr/>
            </a:pPr>
            <a:endParaRPr lang="ar-BH" sz="2800" b="1" dirty="0">
              <a:solidFill>
                <a:prstClr val="black"/>
              </a:solidFill>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90000"/>
              </a:lnSpc>
              <a:spcBef>
                <a:spcPts val="1000"/>
              </a:spcBef>
              <a:spcAft>
                <a:spcPts val="0"/>
              </a:spcAft>
              <a:buClrTx/>
              <a:buSzTx/>
              <a:buFontTx/>
              <a:buNone/>
              <a:tabLst/>
              <a:defRPr/>
            </a:pPr>
            <a:r>
              <a:rPr lang="ar-SA" sz="2800" b="1" dirty="0">
                <a:solidFill>
                  <a:prstClr val="black"/>
                </a:solidFill>
                <a:latin typeface="Sakkal Majalla" panose="02000000000000000000" pitchFamily="2" charset="-78"/>
                <a:cs typeface="Sakkal Majalla" panose="02000000000000000000" pitchFamily="2" charset="-78"/>
              </a:rPr>
              <a:t>-</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p>
          <a:p>
            <a:pPr marL="0" marR="0" lvl="0" indent="0" algn="r" defTabSz="914400" rtl="1" eaLnBrk="1" fontAlgn="auto" latinLnBrk="0" hangingPunct="1">
              <a:lnSpc>
                <a:spcPct val="200000"/>
              </a:lnSpc>
              <a:spcBef>
                <a:spcPts val="0"/>
              </a:spcBef>
              <a:spcAft>
                <a:spcPts val="0"/>
              </a:spcAft>
              <a:buClrTx/>
              <a:buSzTx/>
              <a:buFontTx/>
              <a:buNone/>
              <a:tabLst/>
              <a:defRPr/>
            </a:pPr>
            <a:r>
              <a:rPr lang="ar-SA" sz="2400" b="1" dirty="0">
                <a:solidFill>
                  <a:prstClr val="black"/>
                </a:solidFill>
                <a:latin typeface="Sakkal Majalla" panose="02000000000000000000" pitchFamily="2" charset="-78"/>
                <a:cs typeface="Sakkal Majalla" panose="02000000000000000000" pitchFamily="2" charset="-78"/>
              </a:rPr>
              <a:t>-........................................</a:t>
            </a:r>
          </a:p>
          <a:p>
            <a:pPr marL="0" marR="0" lvl="0" indent="0" algn="r" defTabSz="914400" rtl="1" eaLnBrk="1" fontAlgn="auto" latinLnBrk="0" hangingPunct="1">
              <a:lnSpc>
                <a:spcPct val="200000"/>
              </a:lnSpc>
              <a:spcBef>
                <a:spcPts val="0"/>
              </a:spcBef>
              <a:spcAft>
                <a:spcPts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endPar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algn="r" rtl="1">
              <a:lnSpc>
                <a:spcPct val="200000"/>
              </a:lnSpc>
              <a:defRPr/>
            </a:pPr>
            <a:r>
              <a:rPr lang="ar-SA" sz="2400" b="1" dirty="0">
                <a:solidFill>
                  <a:prstClr val="black"/>
                </a:solidFill>
                <a:latin typeface="Sakkal Majalla" panose="02000000000000000000" pitchFamily="2" charset="-78"/>
                <a:cs typeface="Sakkal Majalla" panose="02000000000000000000" pitchFamily="2" charset="-78"/>
              </a:rPr>
              <a:t>-........................................</a:t>
            </a:r>
          </a:p>
          <a:p>
            <a:pPr algn="r" rtl="1">
              <a:lnSpc>
                <a:spcPct val="200000"/>
              </a:lnSpc>
              <a:defRPr/>
            </a:pPr>
            <a:r>
              <a:rPr lang="ar-SA" sz="2400" b="1" dirty="0">
                <a:solidFill>
                  <a:prstClr val="black"/>
                </a:solidFill>
                <a:latin typeface="Sakkal Majalla" panose="02000000000000000000" pitchFamily="2" charset="-78"/>
                <a:cs typeface="Sakkal Majalla" panose="02000000000000000000" pitchFamily="2" charset="-78"/>
              </a:rPr>
              <a:t>-........................................</a:t>
            </a:r>
          </a:p>
          <a:p>
            <a:pPr marL="0" marR="0" lvl="0" indent="0" algn="r" defTabSz="914400" rtl="1" eaLnBrk="1" fontAlgn="auto" latinLnBrk="0" hangingPunct="1">
              <a:lnSpc>
                <a:spcPct val="200000"/>
              </a:lnSpc>
              <a:spcBef>
                <a:spcPts val="0"/>
              </a:spcBef>
              <a:spcAft>
                <a:spcPts val="0"/>
              </a:spcAft>
              <a:buClrTx/>
              <a:buSzTx/>
              <a:buFontTx/>
              <a:buNone/>
              <a:tabLst/>
              <a:defRPr/>
            </a:pPr>
            <a:endPar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ar-SA"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15" name="Arrow: Left-Right-Up 18">
            <a:extLst>
              <a:ext uri="{FF2B5EF4-FFF2-40B4-BE49-F238E27FC236}">
                <a16:creationId xmlns:a16="http://schemas.microsoft.com/office/drawing/2014/main" id="{53FCA8F5-6E45-4F44-8134-01F7C9A67C2C}"/>
              </a:ext>
            </a:extLst>
          </p:cNvPr>
          <p:cNvSpPr/>
          <p:nvPr/>
        </p:nvSpPr>
        <p:spPr>
          <a:xfrm rot="10800000">
            <a:off x="4349041" y="2515726"/>
            <a:ext cx="3901290" cy="830579"/>
          </a:xfrm>
          <a:prstGeom prst="leftRightUp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Top Corners Rounded 25">
            <a:extLst>
              <a:ext uri="{FF2B5EF4-FFF2-40B4-BE49-F238E27FC236}">
                <a16:creationId xmlns:a16="http://schemas.microsoft.com/office/drawing/2014/main" id="{97B4A0AE-FFD9-4763-BC19-9F80CF35C1CF}"/>
              </a:ext>
            </a:extLst>
          </p:cNvPr>
          <p:cNvSpPr/>
          <p:nvPr/>
        </p:nvSpPr>
        <p:spPr>
          <a:xfrm>
            <a:off x="4693592" y="4190587"/>
            <a:ext cx="3133165" cy="1521659"/>
          </a:xfrm>
          <a:prstGeom prst="round2Same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algn="ctr" rtl="1">
              <a:lnSpc>
                <a:spcPct val="200000"/>
              </a:lnSpc>
              <a:defRPr/>
            </a:pPr>
            <a:r>
              <a:rPr lang="ar-SA" sz="2400" b="1" dirty="0">
                <a:solidFill>
                  <a:prstClr val="black"/>
                </a:solidFill>
                <a:latin typeface="Sakkal Majalla" panose="02000000000000000000" pitchFamily="2" charset="-78"/>
                <a:cs typeface="Sakkal Majalla" panose="02000000000000000000" pitchFamily="2" charset="-78"/>
              </a:rPr>
              <a:t>-........................................</a:t>
            </a:r>
          </a:p>
          <a:p>
            <a:pPr algn="ctr" rtl="1">
              <a:lnSpc>
                <a:spcPct val="200000"/>
              </a:lnSpc>
              <a:defRPr/>
            </a:pPr>
            <a:r>
              <a:rPr lang="ar-SA" sz="2400" b="1" dirty="0">
                <a:solidFill>
                  <a:prstClr val="black"/>
                </a:solidFill>
                <a:latin typeface="Sakkal Majalla" panose="02000000000000000000" pitchFamily="2" charset="-78"/>
                <a:cs typeface="Sakkal Majalla" panose="02000000000000000000" pitchFamily="2" charset="-78"/>
              </a:rPr>
              <a:t>-........................................</a:t>
            </a:r>
          </a:p>
        </p:txBody>
      </p:sp>
      <p:sp>
        <p:nvSpPr>
          <p:cNvPr id="18" name="Rectangle: Top Corners Rounded 27">
            <a:extLst>
              <a:ext uri="{FF2B5EF4-FFF2-40B4-BE49-F238E27FC236}">
                <a16:creationId xmlns:a16="http://schemas.microsoft.com/office/drawing/2014/main" id="{FF7CFFD1-2865-4128-A268-C4ACA660EF53}"/>
              </a:ext>
            </a:extLst>
          </p:cNvPr>
          <p:cNvSpPr/>
          <p:nvPr/>
        </p:nvSpPr>
        <p:spPr>
          <a:xfrm>
            <a:off x="4989428" y="3421089"/>
            <a:ext cx="2837329" cy="486034"/>
          </a:xfrm>
          <a:prstGeom prst="round2SameRect">
            <a:avLst/>
          </a:prstGeom>
          <a:solidFill>
            <a:schemeClr val="accent4">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rtl="1">
              <a:lnSpc>
                <a:spcPct val="90000"/>
              </a:lnSpc>
              <a:spcBef>
                <a:spcPct val="0"/>
              </a:spcBef>
              <a:defRPr/>
            </a:pPr>
            <a:r>
              <a:rPr lang="ar-SA" sz="2400" b="1" kern="0" dirty="0">
                <a:solidFill>
                  <a:prstClr val="black"/>
                </a:solidFill>
                <a:latin typeface="Sakkal Majalla" panose="02000000000000000000" pitchFamily="2" charset="-78"/>
                <a:ea typeface="+mj-ea"/>
                <a:cs typeface="Sakkal Majalla" panose="02000000000000000000" pitchFamily="2" charset="-78"/>
              </a:rPr>
              <a:t>المقصود ب</a:t>
            </a:r>
            <a:r>
              <a:rPr lang="ar-BH" sz="2400" b="1" kern="0" dirty="0">
                <a:solidFill>
                  <a:prstClr val="black"/>
                </a:solidFill>
                <a:latin typeface="Sakkal Majalla" panose="02000000000000000000" pitchFamily="2" charset="-78"/>
                <a:ea typeface="+mj-ea"/>
                <a:cs typeface="Sakkal Majalla" panose="02000000000000000000" pitchFamily="2" charset="-78"/>
              </a:rPr>
              <a:t>ـ</a:t>
            </a:r>
            <a:r>
              <a:rPr lang="ar-SA" sz="2400" b="1" kern="0" dirty="0">
                <a:solidFill>
                  <a:prstClr val="black"/>
                </a:solidFill>
                <a:latin typeface="Sakkal Majalla" panose="02000000000000000000" pitchFamily="2" charset="-78"/>
                <a:ea typeface="+mj-ea"/>
                <a:cs typeface="Sakkal Majalla" panose="02000000000000000000" pitchFamily="2" charset="-78"/>
              </a:rPr>
              <a:t>: الحوار/ المحاورة</a:t>
            </a:r>
            <a:endParaRPr lang="en-US" sz="2400" b="1" kern="0" dirty="0">
              <a:solidFill>
                <a:prstClr val="black"/>
              </a:solidFill>
              <a:latin typeface="Sakkal Majalla" panose="02000000000000000000" pitchFamily="2" charset="-78"/>
              <a:ea typeface="+mj-ea"/>
              <a:cs typeface="Sakkal Majalla" panose="02000000000000000000" pitchFamily="2" charset="-78"/>
            </a:endParaRPr>
          </a:p>
        </p:txBody>
      </p:sp>
      <p:sp>
        <p:nvSpPr>
          <p:cNvPr id="19" name="Title 1">
            <a:extLst>
              <a:ext uri="{FF2B5EF4-FFF2-40B4-BE49-F238E27FC236}">
                <a16:creationId xmlns:a16="http://schemas.microsoft.com/office/drawing/2014/main" id="{EE3C0664-BD1D-444A-BE8C-23A0D73F8D61}"/>
              </a:ext>
            </a:extLst>
          </p:cNvPr>
          <p:cNvSpPr txBox="1">
            <a:spLocks/>
          </p:cNvSpPr>
          <p:nvPr/>
        </p:nvSpPr>
        <p:spPr>
          <a:xfrm>
            <a:off x="3934587" y="759298"/>
            <a:ext cx="4234823" cy="5134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90000"/>
              </a:lnSpc>
              <a:spcBef>
                <a:spcPct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 </a:t>
            </a:r>
            <a:r>
              <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املأ الخريطة المفاهمية بما يناسب</a:t>
            </a: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a:t>
            </a:r>
            <a:endParaRPr kumimoji="0" lang="en-US" sz="32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20" name="مستطيل 1">
            <a:extLst>
              <a:ext uri="{FF2B5EF4-FFF2-40B4-BE49-F238E27FC236}">
                <a16:creationId xmlns:a16="http://schemas.microsoft.com/office/drawing/2014/main" id="{E333413B-A2FD-4038-BAB8-6BE2EFCD968C}"/>
              </a:ext>
            </a:extLst>
          </p:cNvPr>
          <p:cNvSpPr/>
          <p:nvPr/>
        </p:nvSpPr>
        <p:spPr>
          <a:xfrm>
            <a:off x="123986" y="74211"/>
            <a:ext cx="2183785" cy="487680"/>
          </a:xfrm>
          <a:prstGeom prst="rect">
            <a:avLst/>
          </a:prstGeom>
          <a:solidFill>
            <a:schemeClr val="accent1">
              <a:lumMod val="20000"/>
              <a:lumOff val="80000"/>
            </a:schemeClr>
          </a:solid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800" b="1" dirty="0">
                <a:solidFill>
                  <a:schemeClr val="tx1"/>
                </a:solidFill>
                <a:latin typeface="Sakkal Majalla" panose="02000000000000000000" pitchFamily="2" charset="-78"/>
                <a:cs typeface="Sakkal Majalla" panose="02000000000000000000" pitchFamily="2" charset="-78"/>
              </a:rPr>
              <a:t> الحوار (دين 302)</a:t>
            </a:r>
            <a:endParaRPr lang="en-US" sz="2800" dirty="0">
              <a:solidFill>
                <a:schemeClr val="tx1"/>
              </a:solidFill>
              <a:latin typeface="Sakkal Majalla" panose="02000000000000000000" pitchFamily="2" charset="-78"/>
              <a:cs typeface="Sakkal Majalla" panose="02000000000000000000" pitchFamily="2" charset="-78"/>
            </a:endParaRPr>
          </a:p>
        </p:txBody>
      </p:sp>
      <p:sp>
        <p:nvSpPr>
          <p:cNvPr id="22" name="Rectangle: Top Corners Rounded 22">
            <a:extLst>
              <a:ext uri="{FF2B5EF4-FFF2-40B4-BE49-F238E27FC236}">
                <a16:creationId xmlns:a16="http://schemas.microsoft.com/office/drawing/2014/main" id="{545BB94F-EA56-4B04-AB83-6E9729700184}"/>
              </a:ext>
            </a:extLst>
          </p:cNvPr>
          <p:cNvSpPr/>
          <p:nvPr/>
        </p:nvSpPr>
        <p:spPr>
          <a:xfrm>
            <a:off x="1215878" y="2077684"/>
            <a:ext cx="3133165" cy="4087985"/>
          </a:xfrm>
          <a:prstGeom prst="round2Same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marL="0" marR="0" lvl="0" indent="0" algn="r" defTabSz="914400" rtl="1" eaLnBrk="1" fontAlgn="auto" latinLnBrk="0" hangingPunct="1">
              <a:lnSpc>
                <a:spcPct val="90000"/>
              </a:lnSpc>
              <a:spcBef>
                <a:spcPts val="1000"/>
              </a:spcBef>
              <a:spcAft>
                <a:spcPts val="0"/>
              </a:spcAft>
              <a:buClrTx/>
              <a:buSzTx/>
              <a:buFontTx/>
              <a:buNone/>
              <a:tabLst/>
              <a:defRPr/>
            </a:pPr>
            <a:endParaRPr lang="ar-BH" sz="2800" b="1" dirty="0">
              <a:solidFill>
                <a:prstClr val="black"/>
              </a:solidFill>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90000"/>
              </a:lnSpc>
              <a:spcBef>
                <a:spcPts val="1000"/>
              </a:spcBef>
              <a:spcAft>
                <a:spcPts val="0"/>
              </a:spcAft>
              <a:buClrTx/>
              <a:buSzTx/>
              <a:buFontTx/>
              <a:buNone/>
              <a:tabLst/>
              <a:defRPr/>
            </a:pPr>
            <a:endParaRPr lang="ar-BH" sz="2800" b="1" dirty="0">
              <a:solidFill>
                <a:prstClr val="black"/>
              </a:solidFill>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90000"/>
              </a:lnSpc>
              <a:spcBef>
                <a:spcPts val="1000"/>
              </a:spcBef>
              <a:spcAft>
                <a:spcPts val="0"/>
              </a:spcAft>
              <a:buClrTx/>
              <a:buSzTx/>
              <a:buFontTx/>
              <a:buNone/>
              <a:tabLst/>
              <a:defRPr/>
            </a:pPr>
            <a:r>
              <a:rPr lang="ar-SA" sz="2800" b="1" dirty="0">
                <a:solidFill>
                  <a:prstClr val="black"/>
                </a:solidFill>
                <a:latin typeface="Sakkal Majalla" panose="02000000000000000000" pitchFamily="2" charset="-78"/>
                <a:cs typeface="Sakkal Majalla" panose="02000000000000000000" pitchFamily="2" charset="-78"/>
              </a:rPr>
              <a:t>-</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p>
          <a:p>
            <a:pPr marL="0" marR="0" lvl="0" indent="0" algn="r" defTabSz="914400" rtl="1" eaLnBrk="1" fontAlgn="auto" latinLnBrk="0" hangingPunct="1">
              <a:lnSpc>
                <a:spcPct val="200000"/>
              </a:lnSpc>
              <a:spcBef>
                <a:spcPts val="0"/>
              </a:spcBef>
              <a:spcAft>
                <a:spcPts val="0"/>
              </a:spcAft>
              <a:buClrTx/>
              <a:buSzTx/>
              <a:buFontTx/>
              <a:buNone/>
              <a:tabLst/>
              <a:defRPr/>
            </a:pPr>
            <a:r>
              <a:rPr lang="ar-SA" sz="2400" b="1" dirty="0">
                <a:solidFill>
                  <a:prstClr val="black"/>
                </a:solidFill>
                <a:latin typeface="Sakkal Majalla" panose="02000000000000000000" pitchFamily="2" charset="-78"/>
                <a:cs typeface="Sakkal Majalla" panose="02000000000000000000" pitchFamily="2" charset="-78"/>
              </a:rPr>
              <a:t>-........................................</a:t>
            </a:r>
          </a:p>
          <a:p>
            <a:pPr marL="0" marR="0" lvl="0" indent="0" algn="r" defTabSz="914400" rtl="1" eaLnBrk="1" fontAlgn="auto" latinLnBrk="0" hangingPunct="1">
              <a:lnSpc>
                <a:spcPct val="200000"/>
              </a:lnSpc>
              <a:spcBef>
                <a:spcPts val="0"/>
              </a:spcBef>
              <a:spcAft>
                <a:spcPts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endPar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algn="r" rtl="1">
              <a:lnSpc>
                <a:spcPct val="200000"/>
              </a:lnSpc>
              <a:defRPr/>
            </a:pPr>
            <a:r>
              <a:rPr lang="ar-SA" sz="2400" b="1" dirty="0">
                <a:solidFill>
                  <a:prstClr val="black"/>
                </a:solidFill>
                <a:latin typeface="Sakkal Majalla" panose="02000000000000000000" pitchFamily="2" charset="-78"/>
                <a:cs typeface="Sakkal Majalla" panose="02000000000000000000" pitchFamily="2" charset="-78"/>
              </a:rPr>
              <a:t>-........................................</a:t>
            </a:r>
          </a:p>
          <a:p>
            <a:pPr algn="r" rtl="1">
              <a:lnSpc>
                <a:spcPct val="200000"/>
              </a:lnSpc>
              <a:defRPr/>
            </a:pPr>
            <a:r>
              <a:rPr lang="ar-SA" sz="2400" b="1" dirty="0">
                <a:solidFill>
                  <a:prstClr val="black"/>
                </a:solidFill>
                <a:latin typeface="Sakkal Majalla" panose="02000000000000000000" pitchFamily="2" charset="-78"/>
                <a:cs typeface="Sakkal Majalla" panose="02000000000000000000" pitchFamily="2" charset="-78"/>
              </a:rPr>
              <a:t>-........................................</a:t>
            </a:r>
          </a:p>
          <a:p>
            <a:pPr marL="0" marR="0" lvl="0" indent="0" algn="r" defTabSz="914400" rtl="1" eaLnBrk="1" fontAlgn="auto" latinLnBrk="0" hangingPunct="1">
              <a:lnSpc>
                <a:spcPct val="200000"/>
              </a:lnSpc>
              <a:spcBef>
                <a:spcPts val="0"/>
              </a:spcBef>
              <a:spcAft>
                <a:spcPts val="0"/>
              </a:spcAft>
              <a:buClrTx/>
              <a:buSzTx/>
              <a:buFontTx/>
              <a:buNone/>
              <a:tabLst/>
              <a:defRPr/>
            </a:pPr>
            <a:endPar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ar-SA"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23" name="Rectangle: Top Corners Rounded 22">
            <a:extLst>
              <a:ext uri="{FF2B5EF4-FFF2-40B4-BE49-F238E27FC236}">
                <a16:creationId xmlns:a16="http://schemas.microsoft.com/office/drawing/2014/main" id="{545BB94F-EA56-4B04-AB83-6E9729700184}"/>
              </a:ext>
            </a:extLst>
          </p:cNvPr>
          <p:cNvSpPr/>
          <p:nvPr/>
        </p:nvSpPr>
        <p:spPr>
          <a:xfrm>
            <a:off x="8250332" y="2116873"/>
            <a:ext cx="3133165" cy="3852854"/>
          </a:xfrm>
          <a:prstGeom prst="round2Same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lvl="0" algn="just" rtl="1">
              <a:lnSpc>
                <a:spcPct val="90000"/>
              </a:lnSpc>
              <a:spcBef>
                <a:spcPts val="1000"/>
              </a:spcBef>
              <a:defRPr/>
            </a:pPr>
            <a:endParaRPr lang="ar-SA" b="1" dirty="0"/>
          </a:p>
          <a:p>
            <a:pPr lvl="0" algn="r" rtl="1">
              <a:lnSpc>
                <a:spcPct val="90000"/>
              </a:lnSpc>
              <a:spcBef>
                <a:spcPts val="1000"/>
              </a:spcBef>
              <a:defRPr/>
            </a:pPr>
            <a:r>
              <a:rPr lang="ar-SA" b="1" dirty="0">
                <a:latin typeface="Sakkal Majalla" panose="02000000000000000000" pitchFamily="2" charset="-78"/>
                <a:cs typeface="Sakkal Majalla" panose="02000000000000000000" pitchFamily="2" charset="-78"/>
              </a:rPr>
              <a:t>- يساعد المتحاورين على معرفة الحقيقة و التوصل إليها.</a:t>
            </a:r>
          </a:p>
          <a:p>
            <a:pPr marL="285750" indent="-285750" algn="r" rtl="1">
              <a:lnSpc>
                <a:spcPct val="90000"/>
              </a:lnSpc>
              <a:spcBef>
                <a:spcPts val="1000"/>
              </a:spcBef>
              <a:buFontTx/>
              <a:buChar char="-"/>
              <a:defRPr/>
            </a:pPr>
            <a:r>
              <a:rPr lang="ar-SA" b="1" dirty="0">
                <a:latin typeface="Sakkal Majalla" panose="02000000000000000000" pitchFamily="2" charset="-78"/>
                <a:cs typeface="Sakkal Majalla" panose="02000000000000000000" pitchFamily="2" charset="-78"/>
              </a:rPr>
              <a:t>التعرف إلى وجهات النظر المختلفة </a:t>
            </a:r>
            <a:r>
              <a:rPr lang="en-US" b="1" dirty="0">
                <a:latin typeface="Sakkal Majalla" panose="02000000000000000000" pitchFamily="2" charset="-78"/>
                <a:cs typeface="Sakkal Majalla" panose="02000000000000000000" pitchFamily="2" charset="-78"/>
              </a:rPr>
              <a:t>والمتنوعة</a:t>
            </a:r>
            <a:r>
              <a:rPr lang="ar-SA" b="1" dirty="0">
                <a:latin typeface="Sakkal Majalla" panose="02000000000000000000" pitchFamily="2" charset="-78"/>
                <a:cs typeface="Sakkal Majalla" panose="02000000000000000000" pitchFamily="2" charset="-78"/>
              </a:rPr>
              <a:t>.</a:t>
            </a:r>
          </a:p>
          <a:p>
            <a:pPr marL="285750" indent="-285750" algn="r" rtl="1">
              <a:lnSpc>
                <a:spcPct val="90000"/>
              </a:lnSpc>
              <a:spcBef>
                <a:spcPts val="1000"/>
              </a:spcBef>
              <a:buFontTx/>
              <a:buChar char="-"/>
              <a:defRPr/>
            </a:pPr>
            <a:r>
              <a:rPr lang="ar-SA" b="1" dirty="0">
                <a:latin typeface="Sakkal Majalla" panose="02000000000000000000" pitchFamily="2" charset="-78"/>
                <a:cs typeface="Sakkal Majalla" panose="02000000000000000000" pitchFamily="2" charset="-78"/>
              </a:rPr>
              <a:t>دفع الشبه والمغالطات التي تشوه الدين الإسلامي.</a:t>
            </a:r>
          </a:p>
          <a:p>
            <a:pPr lvl="0" algn="r" rtl="1">
              <a:defRPr/>
            </a:pPr>
            <a:r>
              <a:rPr lang="ar-SA" b="1" dirty="0">
                <a:latin typeface="Sakkal Majalla" panose="02000000000000000000" pitchFamily="2" charset="-78"/>
                <a:cs typeface="Sakkal Majalla" panose="02000000000000000000" pitchFamily="2" charset="-78"/>
              </a:rPr>
              <a:t>- ينقل الحقائق والمشاعر ويساعد </a:t>
            </a:r>
          </a:p>
          <a:p>
            <a:pPr algn="r" rtl="1">
              <a:defRPr/>
            </a:pPr>
            <a:r>
              <a:rPr lang="ar-SA" b="1" dirty="0">
                <a:latin typeface="Sakkal Majalla" panose="02000000000000000000" pitchFamily="2" charset="-78"/>
                <a:cs typeface="Sakkal Majalla" panose="02000000000000000000" pitchFamily="2" charset="-78"/>
              </a:rPr>
              <a:t>    على تبادلها مع الآخرين. </a:t>
            </a:r>
          </a:p>
          <a:p>
            <a:pPr algn="r" rtl="1">
              <a:defRPr/>
            </a:pPr>
            <a:r>
              <a:rPr lang="ar-SA" b="1" dirty="0">
                <a:latin typeface="Sakkal Majalla" panose="02000000000000000000" pitchFamily="2" charset="-78"/>
                <a:cs typeface="Sakkal Majalla" panose="02000000000000000000" pitchFamily="2" charset="-78"/>
              </a:rPr>
              <a:t>- وسيلة للدعوة إلى الله على بينة بإقامة الحجة، ونشر الخير والفضيلة،والمجادلة بالتي هي أحسن.</a:t>
            </a:r>
            <a:endParaRPr lang="en-US" b="1" dirty="0">
              <a:latin typeface="Sakkal Majalla" panose="02000000000000000000" pitchFamily="2" charset="-78"/>
              <a:cs typeface="Sakkal Majalla" panose="02000000000000000000" pitchFamily="2" charset="-78"/>
            </a:endParaRPr>
          </a:p>
          <a:p>
            <a:pPr lvl="0" algn="r" rtl="1">
              <a:defRPr/>
            </a:pPr>
            <a:endParaRPr lang="en-US" b="1" dirty="0">
              <a:cs typeface="Arial" panose="020B060402020202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ar-SA"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
        <p:nvSpPr>
          <p:cNvPr id="24" name="Rectangle: Top Corners Rounded 25">
            <a:extLst>
              <a:ext uri="{FF2B5EF4-FFF2-40B4-BE49-F238E27FC236}">
                <a16:creationId xmlns:a16="http://schemas.microsoft.com/office/drawing/2014/main" id="{97B4A0AE-FFD9-4763-BC19-9F80CF35C1CF}"/>
              </a:ext>
            </a:extLst>
          </p:cNvPr>
          <p:cNvSpPr/>
          <p:nvPr/>
        </p:nvSpPr>
        <p:spPr>
          <a:xfrm>
            <a:off x="4708235" y="4121676"/>
            <a:ext cx="3133165" cy="1707179"/>
          </a:xfrm>
          <a:prstGeom prst="round2Same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lvl="0" algn="r" rtl="1">
              <a:defRPr/>
            </a:pPr>
            <a:r>
              <a:rPr lang="ar-SA" sz="2400" b="1" dirty="0">
                <a:solidFill>
                  <a:srgbClr val="000000"/>
                </a:solidFill>
                <a:latin typeface="Sakkal Majalla" panose="02000000000000000000" pitchFamily="2" charset="-78"/>
                <a:ea typeface="Times New Roman" panose="02020603050405020304" pitchFamily="18" charset="0"/>
                <a:cs typeface="Sakkal Majalla" panose="02000000000000000000" pitchFamily="2" charset="-78"/>
              </a:rPr>
              <a:t>-الحوار: </a:t>
            </a:r>
            <a:r>
              <a:rPr lang="ar-SA" sz="2400" b="1" dirty="0">
                <a:solidFill>
                  <a:schemeClr val="tx1"/>
                </a:solidFill>
                <a:latin typeface="Sakkal Majalla" panose="02000000000000000000" pitchFamily="2" charset="-78"/>
                <a:ea typeface="Times New Roman" panose="02020603050405020304" pitchFamily="18" charset="0"/>
                <a:cs typeface="Sakkal Majalla" panose="02000000000000000000" pitchFamily="2" charset="-78"/>
              </a:rPr>
              <a:t>تراجع الكلام</a:t>
            </a:r>
          </a:p>
          <a:p>
            <a:pPr lvl="0" algn="r" rtl="1">
              <a:defRPr/>
            </a:pPr>
            <a:r>
              <a:rPr lang="ar-SA" sz="2400" b="1" dirty="0">
                <a:solidFill>
                  <a:schemeClr val="tx1"/>
                </a:solidFill>
                <a:latin typeface="Sakkal Majalla" panose="02000000000000000000" pitchFamily="2" charset="-78"/>
                <a:cs typeface="Sakkal Majalla" panose="02000000000000000000" pitchFamily="2" charset="-78"/>
              </a:rPr>
              <a:t>- المحاورة: المجادلة </a:t>
            </a:r>
          </a:p>
          <a:p>
            <a:pPr lvl="0" algn="r" rtl="1">
              <a:defRPr/>
            </a:pPr>
            <a:r>
              <a:rPr kumimoji="0" lang="ar-SA" sz="24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rPr>
              <a:t>- التحاور</a:t>
            </a:r>
            <a:r>
              <a:rPr kumimoji="0" lang="ar-BH" sz="24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rPr>
              <a:t>: </a:t>
            </a:r>
            <a:r>
              <a:rPr kumimoji="0" lang="ar-SA" sz="24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rPr>
              <a:t>التجاوب </a:t>
            </a:r>
            <a:endParaRPr kumimoji="0" lang="en-US" sz="24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
        <p:nvSpPr>
          <p:cNvPr id="25" name="Rectangle: Top Corners Rounded 26">
            <a:extLst>
              <a:ext uri="{FF2B5EF4-FFF2-40B4-BE49-F238E27FC236}">
                <a16:creationId xmlns:a16="http://schemas.microsoft.com/office/drawing/2014/main" id="{B7A07D76-2279-4A4C-BE38-A179382D1F62}"/>
              </a:ext>
            </a:extLst>
          </p:cNvPr>
          <p:cNvSpPr/>
          <p:nvPr/>
        </p:nvSpPr>
        <p:spPr>
          <a:xfrm>
            <a:off x="1152565" y="2077683"/>
            <a:ext cx="3133165" cy="4021020"/>
          </a:xfrm>
          <a:prstGeom prst="round2Same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rtlCol="0" anchor="ctr"/>
          <a:lstStyle/>
          <a:p>
            <a:pPr algn="ctr" rtl="1"/>
            <a:endParaRPr lang="ar-SA" b="1" dirty="0"/>
          </a:p>
          <a:p>
            <a:pPr algn="ctr" rtl="1"/>
            <a:endParaRPr lang="ar-SA" b="1" dirty="0"/>
          </a:p>
          <a:p>
            <a:pPr algn="ctr" rtl="1"/>
            <a:endParaRPr lang="ar-SA" b="1" dirty="0"/>
          </a:p>
          <a:p>
            <a:pPr algn="ctr" rtl="1"/>
            <a:endParaRPr lang="ar-SA" b="1" dirty="0"/>
          </a:p>
          <a:p>
            <a:pPr algn="r" rtl="1"/>
            <a:r>
              <a:rPr lang="ar-SA" b="1" dirty="0">
                <a:latin typeface="Sakkal Majalla" panose="02000000000000000000" pitchFamily="2" charset="-78"/>
                <a:cs typeface="Sakkal Majalla" panose="02000000000000000000" pitchFamily="2" charset="-78"/>
              </a:rPr>
              <a:t>- الإخلاص لله وحسن النية.  والابتعاد عن الرياء والإعجاب بالنفس .</a:t>
            </a:r>
          </a:p>
          <a:p>
            <a:pPr algn="r" rtl="1"/>
            <a:r>
              <a:rPr lang="ar-SA" b="1" dirty="0">
                <a:solidFill>
                  <a:prstClr val="black"/>
                </a:solidFill>
                <a:latin typeface="Sakkal Majalla" panose="02000000000000000000" pitchFamily="2" charset="-78"/>
                <a:cs typeface="Sakkal Majalla" panose="02000000000000000000" pitchFamily="2" charset="-78"/>
              </a:rPr>
              <a:t>- الاحترام والمحبة بين المتحاورين مهما بلغت حدة الاختلاف.</a:t>
            </a:r>
          </a:p>
          <a:p>
            <a:pPr algn="r" rtl="1"/>
            <a:r>
              <a:rPr lang="ar-SA" b="1" dirty="0">
                <a:latin typeface="Sakkal Majalla" panose="02000000000000000000" pitchFamily="2" charset="-78"/>
                <a:cs typeface="Sakkal Majalla" panose="02000000000000000000" pitchFamily="2" charset="-78"/>
              </a:rPr>
              <a:t>- </a:t>
            </a:r>
            <a:r>
              <a:rPr lang="ar-SA" b="1" dirty="0">
                <a:solidFill>
                  <a:prstClr val="black"/>
                </a:solidFill>
                <a:latin typeface="Sakkal Majalla" panose="02000000000000000000" pitchFamily="2" charset="-78"/>
                <a:cs typeface="Sakkal Majalla" panose="02000000000000000000" pitchFamily="2" charset="-78"/>
              </a:rPr>
              <a:t>تجنب المحاور الخوض فيما لا يعلم وعدم الدفاع عن فكرة غير واضحة المعالم. </a:t>
            </a:r>
          </a:p>
          <a:p>
            <a:pPr algn="r" rtl="1"/>
            <a:r>
              <a:rPr lang="ar-SA" b="1" dirty="0">
                <a:solidFill>
                  <a:prstClr val="black"/>
                </a:solidFill>
                <a:latin typeface="Sakkal Majalla" panose="02000000000000000000" pitchFamily="2" charset="-78"/>
                <a:cs typeface="Sakkal Majalla" panose="02000000000000000000" pitchFamily="2" charset="-78"/>
              </a:rPr>
              <a:t>- حسن الاستماع وأدب الإنصات لإفساح المجال للطرف الثاني لذكر كل حججه وبراهينه.</a:t>
            </a:r>
          </a:p>
          <a:p>
            <a:pPr algn="r" rtl="1"/>
            <a:r>
              <a:rPr lang="ar-SA" b="1" dirty="0">
                <a:solidFill>
                  <a:srgbClr val="000000"/>
                </a:solidFill>
                <a:latin typeface="Sakkal Majalla" panose="02000000000000000000" pitchFamily="2" charset="-78"/>
                <a:ea typeface="Times New Roman" panose="02020603050405020304" pitchFamily="18" charset="0"/>
                <a:cs typeface="Sakkal Majalla" panose="02000000000000000000" pitchFamily="2" charset="-78"/>
              </a:rPr>
              <a:t>- الحيطة والحذر في انتقاء الألفاظ.</a:t>
            </a:r>
          </a:p>
          <a:p>
            <a:pPr lvl="0" algn="r"/>
            <a:r>
              <a:rPr lang="ar-SA" b="1" dirty="0">
                <a:solidFill>
                  <a:prstClr val="black"/>
                </a:solidFill>
                <a:latin typeface="Sakkal Majalla" panose="02000000000000000000" pitchFamily="2" charset="-78"/>
                <a:cs typeface="Sakkal Majalla" panose="02000000000000000000" pitchFamily="2" charset="-78"/>
              </a:rPr>
              <a:t>- تجنب الغضب والانفعال .</a:t>
            </a:r>
            <a:endParaRPr lang="en-US" b="1" dirty="0">
              <a:solidFill>
                <a:prstClr val="black"/>
              </a:solidFill>
              <a:latin typeface="Sakkal Majalla" panose="02000000000000000000" pitchFamily="2" charset="-78"/>
              <a:cs typeface="Sakkal Majalla" panose="02000000000000000000" pitchFamily="2" charset="-78"/>
            </a:endParaRPr>
          </a:p>
          <a:p>
            <a:pPr lvl="0" algn="r" rtl="1">
              <a:lnSpc>
                <a:spcPct val="115000"/>
              </a:lnSpc>
              <a:spcAft>
                <a:spcPts val="500"/>
              </a:spcAft>
              <a:defRPr/>
            </a:pPr>
            <a:r>
              <a:rPr lang="ar-SA" b="1" dirty="0">
                <a:solidFill>
                  <a:srgbClr val="000000"/>
                </a:solidFill>
                <a:latin typeface="Sakkal Majalla" panose="02000000000000000000" pitchFamily="2" charset="-78"/>
                <a:ea typeface="Times New Roman" panose="02020603050405020304" pitchFamily="18" charset="0"/>
                <a:cs typeface="Sakkal Majalla" panose="02000000000000000000" pitchFamily="2" charset="-78"/>
              </a:rPr>
              <a:t>- </a:t>
            </a:r>
            <a:r>
              <a:rPr lang="ar-SA" b="1" dirty="0">
                <a:solidFill>
                  <a:prstClr val="black"/>
                </a:solidFill>
                <a:latin typeface="Sakkal Majalla" panose="02000000000000000000" pitchFamily="2" charset="-78"/>
                <a:cs typeface="Sakkal Majalla" panose="02000000000000000000" pitchFamily="2" charset="-78"/>
              </a:rPr>
              <a:t>توقير الكبير والعطف على الصغير</a:t>
            </a:r>
            <a:r>
              <a:rPr lang="ar-BH" b="1" dirty="0">
                <a:solidFill>
                  <a:prstClr val="black"/>
                </a:solidFill>
                <a:latin typeface="Sakkal Majalla" panose="02000000000000000000" pitchFamily="2" charset="-78"/>
                <a:cs typeface="Sakkal Majalla" panose="02000000000000000000" pitchFamily="2" charset="-78"/>
              </a:rPr>
              <a:t>.</a:t>
            </a:r>
            <a:endParaRPr lang="ar-SA" b="1" dirty="0">
              <a:solidFill>
                <a:srgbClr val="000000"/>
              </a:solidFill>
              <a:latin typeface="Sakkal Majalla" panose="02000000000000000000" pitchFamily="2" charset="-78"/>
              <a:ea typeface="Times New Roman" panose="02020603050405020304" pitchFamily="18" charset="0"/>
              <a:cs typeface="Sakkal Majalla" panose="02000000000000000000" pitchFamily="2" charset="-78"/>
            </a:endParaRPr>
          </a:p>
          <a:p>
            <a:pPr algn="ctr" rtl="1"/>
            <a:endParaRPr lang="en-US" b="1" dirty="0">
              <a:solidFill>
                <a:prstClr val="black"/>
              </a:solidFill>
            </a:endParaRPr>
          </a:p>
          <a:p>
            <a:pPr algn="ctr" rtl="1"/>
            <a:r>
              <a:rPr lang="ar-SA" b="1" dirty="0">
                <a:solidFill>
                  <a:prstClr val="black"/>
                </a:solidFill>
              </a:rPr>
              <a:t>  </a:t>
            </a:r>
            <a:endParaRPr lang="en-US" b="1" dirty="0">
              <a:solidFill>
                <a:prstClr val="black"/>
              </a:solidFill>
            </a:endParaRPr>
          </a:p>
          <a:p>
            <a:pPr algn="ctr" rtl="1"/>
            <a:endParaRPr lang="ar-SA" b="1" dirty="0"/>
          </a:p>
          <a:p>
            <a:pPr algn="ctr" rtl="1"/>
            <a:endParaRPr lang="en-US" b="1" dirty="0"/>
          </a:p>
        </p:txBody>
      </p:sp>
    </p:spTree>
    <p:extLst>
      <p:ext uri="{BB962C8B-B14F-4D97-AF65-F5344CB8AC3E}">
        <p14:creationId xmlns:p14="http://schemas.microsoft.com/office/powerpoint/2010/main" val="28533080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0" fill="hold"/>
                                        <p:tgtEl>
                                          <p:spTgt spid="23"/>
                                        </p:tgtEl>
                                        <p:attrNameLst>
                                          <p:attrName>ppt_w</p:attrName>
                                        </p:attrNameLst>
                                      </p:cBhvr>
                                      <p:tavLst>
                                        <p:tav tm="0">
                                          <p:val>
                                            <p:fltVal val="0"/>
                                          </p:val>
                                        </p:tav>
                                        <p:tav tm="100000">
                                          <p:val>
                                            <p:strVal val="#ppt_w"/>
                                          </p:val>
                                        </p:tav>
                                      </p:tavLst>
                                    </p:anim>
                                    <p:anim calcmode="lin" valueType="num">
                                      <p:cBhvr>
                                        <p:cTn id="57" dur="1000" fill="hold"/>
                                        <p:tgtEl>
                                          <p:spTgt spid="23"/>
                                        </p:tgtEl>
                                        <p:attrNameLst>
                                          <p:attrName>ppt_h</p:attrName>
                                        </p:attrNameLst>
                                      </p:cBhvr>
                                      <p:tavLst>
                                        <p:tav tm="0">
                                          <p:val>
                                            <p:fltVal val="0"/>
                                          </p:val>
                                        </p:tav>
                                        <p:tav tm="100000">
                                          <p:val>
                                            <p:strVal val="#ppt_h"/>
                                          </p:val>
                                        </p:tav>
                                      </p:tavLst>
                                    </p:anim>
                                    <p:anim calcmode="lin" valueType="num">
                                      <p:cBhvr>
                                        <p:cTn id="58" dur="1000" fill="hold"/>
                                        <p:tgtEl>
                                          <p:spTgt spid="23"/>
                                        </p:tgtEl>
                                        <p:attrNameLst>
                                          <p:attrName>style.rotation</p:attrName>
                                        </p:attrNameLst>
                                      </p:cBhvr>
                                      <p:tavLst>
                                        <p:tav tm="0">
                                          <p:val>
                                            <p:fltVal val="90"/>
                                          </p:val>
                                        </p:tav>
                                        <p:tav tm="100000">
                                          <p:val>
                                            <p:fltVal val="0"/>
                                          </p:val>
                                        </p:tav>
                                      </p:tavLst>
                                    </p:anim>
                                    <p:animEffect transition="in" filter="fade">
                                      <p:cBhvr>
                                        <p:cTn id="59" dur="10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1000" fill="hold"/>
                                        <p:tgtEl>
                                          <p:spTgt spid="24"/>
                                        </p:tgtEl>
                                        <p:attrNameLst>
                                          <p:attrName>ppt_w</p:attrName>
                                        </p:attrNameLst>
                                      </p:cBhvr>
                                      <p:tavLst>
                                        <p:tav tm="0">
                                          <p:val>
                                            <p:fltVal val="0"/>
                                          </p:val>
                                        </p:tav>
                                        <p:tav tm="100000">
                                          <p:val>
                                            <p:strVal val="#ppt_w"/>
                                          </p:val>
                                        </p:tav>
                                      </p:tavLst>
                                    </p:anim>
                                    <p:anim calcmode="lin" valueType="num">
                                      <p:cBhvr>
                                        <p:cTn id="65" dur="1000" fill="hold"/>
                                        <p:tgtEl>
                                          <p:spTgt spid="24"/>
                                        </p:tgtEl>
                                        <p:attrNameLst>
                                          <p:attrName>ppt_h</p:attrName>
                                        </p:attrNameLst>
                                      </p:cBhvr>
                                      <p:tavLst>
                                        <p:tav tm="0">
                                          <p:val>
                                            <p:fltVal val="0"/>
                                          </p:val>
                                        </p:tav>
                                        <p:tav tm="100000">
                                          <p:val>
                                            <p:strVal val="#ppt_h"/>
                                          </p:val>
                                        </p:tav>
                                      </p:tavLst>
                                    </p:anim>
                                    <p:anim calcmode="lin" valueType="num">
                                      <p:cBhvr>
                                        <p:cTn id="66" dur="1000" fill="hold"/>
                                        <p:tgtEl>
                                          <p:spTgt spid="24"/>
                                        </p:tgtEl>
                                        <p:attrNameLst>
                                          <p:attrName>style.rotation</p:attrName>
                                        </p:attrNameLst>
                                      </p:cBhvr>
                                      <p:tavLst>
                                        <p:tav tm="0">
                                          <p:val>
                                            <p:fltVal val="90"/>
                                          </p:val>
                                        </p:tav>
                                        <p:tav tm="100000">
                                          <p:val>
                                            <p:fltVal val="0"/>
                                          </p:val>
                                        </p:tav>
                                      </p:tavLst>
                                    </p:anim>
                                    <p:animEffect transition="in" filter="fade">
                                      <p:cBhvr>
                                        <p:cTn id="67" dur="10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31" presetClass="entr" presetSubtype="0"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1000" fill="hold"/>
                                        <p:tgtEl>
                                          <p:spTgt spid="25"/>
                                        </p:tgtEl>
                                        <p:attrNameLst>
                                          <p:attrName>ppt_w</p:attrName>
                                        </p:attrNameLst>
                                      </p:cBhvr>
                                      <p:tavLst>
                                        <p:tav tm="0">
                                          <p:val>
                                            <p:fltVal val="0"/>
                                          </p:val>
                                        </p:tav>
                                        <p:tav tm="100000">
                                          <p:val>
                                            <p:strVal val="#ppt_w"/>
                                          </p:val>
                                        </p:tav>
                                      </p:tavLst>
                                    </p:anim>
                                    <p:anim calcmode="lin" valueType="num">
                                      <p:cBhvr>
                                        <p:cTn id="73" dur="1000" fill="hold"/>
                                        <p:tgtEl>
                                          <p:spTgt spid="25"/>
                                        </p:tgtEl>
                                        <p:attrNameLst>
                                          <p:attrName>ppt_h</p:attrName>
                                        </p:attrNameLst>
                                      </p:cBhvr>
                                      <p:tavLst>
                                        <p:tav tm="0">
                                          <p:val>
                                            <p:fltVal val="0"/>
                                          </p:val>
                                        </p:tav>
                                        <p:tav tm="100000">
                                          <p:val>
                                            <p:strVal val="#ppt_h"/>
                                          </p:val>
                                        </p:tav>
                                      </p:tavLst>
                                    </p:anim>
                                    <p:anim calcmode="lin" valueType="num">
                                      <p:cBhvr>
                                        <p:cTn id="74" dur="1000" fill="hold"/>
                                        <p:tgtEl>
                                          <p:spTgt spid="25"/>
                                        </p:tgtEl>
                                        <p:attrNameLst>
                                          <p:attrName>style.rotation</p:attrName>
                                        </p:attrNameLst>
                                      </p:cBhvr>
                                      <p:tavLst>
                                        <p:tav tm="0">
                                          <p:val>
                                            <p:fltVal val="90"/>
                                          </p:val>
                                        </p:tav>
                                        <p:tav tm="100000">
                                          <p:val>
                                            <p:fltVal val="0"/>
                                          </p:val>
                                        </p:tav>
                                      </p:tavLst>
                                    </p:anim>
                                    <p:animEffect transition="in" filter="fade">
                                      <p:cBhvr>
                                        <p:cTn id="7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P spid="15" grpId="0" animBg="1"/>
      <p:bldP spid="16" grpId="0" animBg="1"/>
      <p:bldP spid="18" grpId="0" animBg="1"/>
      <p:bldP spid="19" grpId="0"/>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AutoShape 2">
            <a:extLst>
              <a:ext uri="{FF2B5EF4-FFF2-40B4-BE49-F238E27FC236}">
                <a16:creationId xmlns:a16="http://schemas.microsoft.com/office/drawing/2014/main" id="{9B5AED1C-C545-4C5D-B813-EF42500D4D3C}"/>
              </a:ext>
            </a:extLst>
          </p:cNvPr>
          <p:cNvSpPr>
            <a:spLocks noChangeArrowheads="1"/>
          </p:cNvSpPr>
          <p:nvPr/>
        </p:nvSpPr>
        <p:spPr bwMode="auto">
          <a:xfrm rot="5400000">
            <a:off x="7771074" y="2487560"/>
            <a:ext cx="3569244" cy="2273771"/>
          </a:xfrm>
          <a:prstGeom prst="triangle">
            <a:avLst>
              <a:gd name="adj" fmla="val 47162"/>
            </a:avLst>
          </a:prstGeom>
          <a:gradFill rotWithShape="0">
            <a:gsLst>
              <a:gs pos="0">
                <a:srgbClr val="8EAADB"/>
              </a:gs>
              <a:gs pos="50000">
                <a:srgbClr val="D9E2F3"/>
              </a:gs>
              <a:gs pos="100000">
                <a:srgbClr val="8EAADB"/>
              </a:gs>
            </a:gsLst>
            <a:lin ang="18900000" scaled="1"/>
          </a:gradFill>
          <a:ln w="12700">
            <a:solidFill>
              <a:srgbClr val="8EAADB"/>
            </a:solidFill>
            <a:miter lim="800000"/>
            <a:headEnd/>
            <a:tailEnd/>
          </a:ln>
          <a:effectLst>
            <a:outerShdw dist="28398" dir="3806097" algn="ctr" rotWithShape="0">
              <a:srgbClr val="1F376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ar-MA" altLang="en-US" sz="1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2" name="AutoShape 3">
            <a:extLst>
              <a:ext uri="{FF2B5EF4-FFF2-40B4-BE49-F238E27FC236}">
                <a16:creationId xmlns:a16="http://schemas.microsoft.com/office/drawing/2014/main" id="{8B2412EC-2856-4942-81B1-33890B0B66F0}"/>
              </a:ext>
            </a:extLst>
          </p:cNvPr>
          <p:cNvSpPr>
            <a:spLocks noChangeShapeType="1"/>
          </p:cNvSpPr>
          <p:nvPr/>
        </p:nvSpPr>
        <p:spPr bwMode="auto">
          <a:xfrm flipH="1" flipV="1">
            <a:off x="2008867" y="3683452"/>
            <a:ext cx="6409942" cy="7915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3" name="AutoShape 4">
            <a:extLst>
              <a:ext uri="{FF2B5EF4-FFF2-40B4-BE49-F238E27FC236}">
                <a16:creationId xmlns:a16="http://schemas.microsoft.com/office/drawing/2014/main" id="{32C3EC45-8123-4CF3-AF0B-04BE92369C79}"/>
              </a:ext>
            </a:extLst>
          </p:cNvPr>
          <p:cNvSpPr>
            <a:spLocks noChangeShapeType="1"/>
          </p:cNvSpPr>
          <p:nvPr/>
        </p:nvSpPr>
        <p:spPr bwMode="auto">
          <a:xfrm flipH="1" flipV="1">
            <a:off x="6293531" y="1943554"/>
            <a:ext cx="1450975" cy="180816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4" name="AutoShape 6">
            <a:extLst>
              <a:ext uri="{FF2B5EF4-FFF2-40B4-BE49-F238E27FC236}">
                <a16:creationId xmlns:a16="http://schemas.microsoft.com/office/drawing/2014/main" id="{C7458527-BEB5-49FB-98C2-002EF9E28CB2}"/>
              </a:ext>
            </a:extLst>
          </p:cNvPr>
          <p:cNvSpPr>
            <a:spLocks noChangeShapeType="1"/>
          </p:cNvSpPr>
          <p:nvPr/>
        </p:nvSpPr>
        <p:spPr bwMode="auto">
          <a:xfrm flipH="1" flipV="1">
            <a:off x="3477306" y="1911804"/>
            <a:ext cx="1450975" cy="180816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5" name="AutoShape 7">
            <a:extLst>
              <a:ext uri="{FF2B5EF4-FFF2-40B4-BE49-F238E27FC236}">
                <a16:creationId xmlns:a16="http://schemas.microsoft.com/office/drawing/2014/main" id="{FBEFFE43-E51D-41D2-B7C6-3EEFF4732A10}"/>
              </a:ext>
            </a:extLst>
          </p:cNvPr>
          <p:cNvSpPr>
            <a:spLocks noChangeShapeType="1"/>
          </p:cNvSpPr>
          <p:nvPr/>
        </p:nvSpPr>
        <p:spPr bwMode="auto">
          <a:xfrm flipV="1">
            <a:off x="3401106" y="3692979"/>
            <a:ext cx="1484312" cy="15811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6" name="AutoShape 8">
            <a:extLst>
              <a:ext uri="{FF2B5EF4-FFF2-40B4-BE49-F238E27FC236}">
                <a16:creationId xmlns:a16="http://schemas.microsoft.com/office/drawing/2014/main" id="{7075D5D8-7FFD-45A2-8A02-DB47ED6DBD63}"/>
              </a:ext>
            </a:extLst>
          </p:cNvPr>
          <p:cNvSpPr>
            <a:spLocks noChangeShapeType="1"/>
          </p:cNvSpPr>
          <p:nvPr/>
        </p:nvSpPr>
        <p:spPr bwMode="auto">
          <a:xfrm flipH="1">
            <a:off x="6091918" y="3732667"/>
            <a:ext cx="1639888" cy="16192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7" name="AutoShape 9">
            <a:extLst>
              <a:ext uri="{FF2B5EF4-FFF2-40B4-BE49-F238E27FC236}">
                <a16:creationId xmlns:a16="http://schemas.microsoft.com/office/drawing/2014/main" id="{EA98E19A-666B-49D4-AE59-B8E6D505A855}"/>
              </a:ext>
            </a:extLst>
          </p:cNvPr>
          <p:cNvSpPr>
            <a:spLocks noChangeShapeType="1"/>
          </p:cNvSpPr>
          <p:nvPr/>
        </p:nvSpPr>
        <p:spPr bwMode="auto">
          <a:xfrm flipH="1" flipV="1">
            <a:off x="4742543" y="2034042"/>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8" name="AutoShape 10">
            <a:extLst>
              <a:ext uri="{FF2B5EF4-FFF2-40B4-BE49-F238E27FC236}">
                <a16:creationId xmlns:a16="http://schemas.microsoft.com/office/drawing/2014/main" id="{70006B0A-D395-4719-B22E-E5F3C88CFAA7}"/>
              </a:ext>
            </a:extLst>
          </p:cNvPr>
          <p:cNvSpPr>
            <a:spLocks noChangeShapeType="1"/>
          </p:cNvSpPr>
          <p:nvPr/>
        </p:nvSpPr>
        <p:spPr bwMode="auto">
          <a:xfrm flipH="1" flipV="1">
            <a:off x="2907393" y="322625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69" name="AutoShape 11">
            <a:extLst>
              <a:ext uri="{FF2B5EF4-FFF2-40B4-BE49-F238E27FC236}">
                <a16:creationId xmlns:a16="http://schemas.microsoft.com/office/drawing/2014/main" id="{D54EE5E8-B01A-44BC-AE32-A287E0910F3E}"/>
              </a:ext>
            </a:extLst>
          </p:cNvPr>
          <p:cNvSpPr>
            <a:spLocks noChangeShapeType="1"/>
          </p:cNvSpPr>
          <p:nvPr/>
        </p:nvSpPr>
        <p:spPr bwMode="auto">
          <a:xfrm flipH="1" flipV="1">
            <a:off x="5614081" y="3116717"/>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0" name="AutoShape 12">
            <a:extLst>
              <a:ext uri="{FF2B5EF4-FFF2-40B4-BE49-F238E27FC236}">
                <a16:creationId xmlns:a16="http://schemas.microsoft.com/office/drawing/2014/main" id="{0C3BDC1F-A15E-4108-AA88-4CB0A16ACE47}"/>
              </a:ext>
            </a:extLst>
          </p:cNvPr>
          <p:cNvSpPr>
            <a:spLocks noChangeShapeType="1"/>
          </p:cNvSpPr>
          <p:nvPr/>
        </p:nvSpPr>
        <p:spPr bwMode="auto">
          <a:xfrm flipH="1" flipV="1">
            <a:off x="2072368" y="217215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1" name="AutoShape 13">
            <a:extLst>
              <a:ext uri="{FF2B5EF4-FFF2-40B4-BE49-F238E27FC236}">
                <a16:creationId xmlns:a16="http://schemas.microsoft.com/office/drawing/2014/main" id="{94616114-C82A-420A-B849-F1AD3561B9EB}"/>
              </a:ext>
            </a:extLst>
          </p:cNvPr>
          <p:cNvSpPr>
            <a:spLocks noChangeShapeType="1"/>
          </p:cNvSpPr>
          <p:nvPr/>
        </p:nvSpPr>
        <p:spPr bwMode="auto">
          <a:xfrm flipH="1" flipV="1">
            <a:off x="2462893" y="2659517"/>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2" name="AutoShape 14">
            <a:extLst>
              <a:ext uri="{FF2B5EF4-FFF2-40B4-BE49-F238E27FC236}">
                <a16:creationId xmlns:a16="http://schemas.microsoft.com/office/drawing/2014/main" id="{2491FFD9-1924-4E2E-A4CA-F4E679DE3B57}"/>
              </a:ext>
            </a:extLst>
          </p:cNvPr>
          <p:cNvSpPr>
            <a:spLocks noChangeShapeType="1"/>
          </p:cNvSpPr>
          <p:nvPr/>
        </p:nvSpPr>
        <p:spPr bwMode="auto">
          <a:xfrm flipH="1" flipV="1">
            <a:off x="5215618" y="259125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3" name="AutoShape 15">
            <a:extLst>
              <a:ext uri="{FF2B5EF4-FFF2-40B4-BE49-F238E27FC236}">
                <a16:creationId xmlns:a16="http://schemas.microsoft.com/office/drawing/2014/main" id="{A13892C1-B6B2-41D3-89D8-827B47A157CE}"/>
              </a:ext>
            </a:extLst>
          </p:cNvPr>
          <p:cNvSpPr>
            <a:spLocks noChangeShapeType="1"/>
          </p:cNvSpPr>
          <p:nvPr/>
        </p:nvSpPr>
        <p:spPr bwMode="auto">
          <a:xfrm flipH="1" flipV="1">
            <a:off x="5595031" y="4220029"/>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4" name="AutoShape 16">
            <a:extLst>
              <a:ext uri="{FF2B5EF4-FFF2-40B4-BE49-F238E27FC236}">
                <a16:creationId xmlns:a16="http://schemas.microsoft.com/office/drawing/2014/main" id="{32A45E15-6854-41EF-98DD-8D945A6D44E5}"/>
              </a:ext>
            </a:extLst>
          </p:cNvPr>
          <p:cNvSpPr>
            <a:spLocks noChangeShapeType="1"/>
          </p:cNvSpPr>
          <p:nvPr/>
        </p:nvSpPr>
        <p:spPr bwMode="auto">
          <a:xfrm flipH="1" flipV="1">
            <a:off x="5123543" y="468675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5" name="AutoShape 17">
            <a:extLst>
              <a:ext uri="{FF2B5EF4-FFF2-40B4-BE49-F238E27FC236}">
                <a16:creationId xmlns:a16="http://schemas.microsoft.com/office/drawing/2014/main" id="{DA2033E1-2B4B-44C1-BD0C-1BC2836E860E}"/>
              </a:ext>
            </a:extLst>
          </p:cNvPr>
          <p:cNvSpPr>
            <a:spLocks noChangeShapeType="1"/>
          </p:cNvSpPr>
          <p:nvPr/>
        </p:nvSpPr>
        <p:spPr bwMode="auto">
          <a:xfrm flipH="1" flipV="1">
            <a:off x="4620306" y="517570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6" name="AutoShape 18">
            <a:extLst>
              <a:ext uri="{FF2B5EF4-FFF2-40B4-BE49-F238E27FC236}">
                <a16:creationId xmlns:a16="http://schemas.microsoft.com/office/drawing/2014/main" id="{4F560865-EE20-40CC-A02F-3F4282543F5A}"/>
              </a:ext>
            </a:extLst>
          </p:cNvPr>
          <p:cNvSpPr>
            <a:spLocks noChangeShapeType="1"/>
          </p:cNvSpPr>
          <p:nvPr/>
        </p:nvSpPr>
        <p:spPr bwMode="auto">
          <a:xfrm flipH="1" flipV="1">
            <a:off x="2847068" y="412160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7" name="AutoShape 19">
            <a:extLst>
              <a:ext uri="{FF2B5EF4-FFF2-40B4-BE49-F238E27FC236}">
                <a16:creationId xmlns:a16="http://schemas.microsoft.com/office/drawing/2014/main" id="{0711A525-519F-4030-9C43-EE9EE2DDF235}"/>
              </a:ext>
            </a:extLst>
          </p:cNvPr>
          <p:cNvSpPr>
            <a:spLocks noChangeShapeType="1"/>
          </p:cNvSpPr>
          <p:nvPr/>
        </p:nvSpPr>
        <p:spPr bwMode="auto">
          <a:xfrm flipH="1" flipV="1">
            <a:off x="2389868" y="4588329"/>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8" name="AutoShape 20">
            <a:extLst>
              <a:ext uri="{FF2B5EF4-FFF2-40B4-BE49-F238E27FC236}">
                <a16:creationId xmlns:a16="http://schemas.microsoft.com/office/drawing/2014/main" id="{987EE9E1-C9C1-4035-912E-5631D94EBF2C}"/>
              </a:ext>
            </a:extLst>
          </p:cNvPr>
          <p:cNvSpPr>
            <a:spLocks noChangeShapeType="1"/>
          </p:cNvSpPr>
          <p:nvPr/>
        </p:nvSpPr>
        <p:spPr bwMode="auto">
          <a:xfrm flipH="1" flipV="1">
            <a:off x="1916793" y="5105854"/>
            <a:ext cx="1590675" cy="19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0" name="AutoShape 28">
            <a:extLst>
              <a:ext uri="{FF2B5EF4-FFF2-40B4-BE49-F238E27FC236}">
                <a16:creationId xmlns:a16="http://schemas.microsoft.com/office/drawing/2014/main" id="{9B20AF3A-9D15-4B9F-9AF2-2D6C79531EFB}"/>
              </a:ext>
            </a:extLst>
          </p:cNvPr>
          <p:cNvSpPr>
            <a:spLocks noChangeArrowheads="1"/>
          </p:cNvSpPr>
          <p:nvPr/>
        </p:nvSpPr>
        <p:spPr bwMode="auto">
          <a:xfrm rot="19815008">
            <a:off x="6742793" y="1322364"/>
            <a:ext cx="1390650" cy="673100"/>
          </a:xfrm>
          <a:prstGeom prst="leftArrow">
            <a:avLst>
              <a:gd name="adj1" fmla="val 50000"/>
              <a:gd name="adj2" fmla="val 62632"/>
            </a:avLst>
          </a:prstGeom>
          <a:solidFill>
            <a:srgbClr val="FFFFFF"/>
          </a:solidFill>
          <a:ln w="63500" cmpd="thickThin">
            <a:solidFill>
              <a:srgbClr val="5B9BD5"/>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altLang="en-US" sz="2400" b="1" i="0" u="none" strike="noStrike" kern="1200" cap="none" spc="0" normalizeH="0" baseline="0" noProof="0" dirty="0">
                <a:ln>
                  <a:noFill/>
                </a:ln>
                <a:solidFill>
                  <a:schemeClr val="accent4">
                    <a:lumMod val="75000"/>
                  </a:schemeClr>
                </a:solidFill>
                <a:effectLst/>
                <a:uLnTx/>
                <a:uFillTx/>
                <a:latin typeface="Sakkal Majalla" panose="02000000000000000000" pitchFamily="2" charset="-78"/>
                <a:ea typeface="Calibri" panose="020F0502020204030204" pitchFamily="34" charset="0"/>
                <a:cs typeface="Sakkal Majalla" panose="02000000000000000000" pitchFamily="2" charset="-78"/>
              </a:rPr>
              <a:t>أنواعها</a:t>
            </a:r>
            <a:r>
              <a:rPr kumimoji="0" lang="ar-SA" altLang="en-US" sz="24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 </a:t>
            </a:r>
            <a:endParaRPr kumimoji="0" lang="ar-MA" altLang="en-US" sz="2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1" name="AutoShape 78">
            <a:extLst>
              <a:ext uri="{FF2B5EF4-FFF2-40B4-BE49-F238E27FC236}">
                <a16:creationId xmlns:a16="http://schemas.microsoft.com/office/drawing/2014/main" id="{D0AA096F-26C4-4BC7-9014-85BF14A9530D}"/>
              </a:ext>
            </a:extLst>
          </p:cNvPr>
          <p:cNvSpPr>
            <a:spLocks noChangeArrowheads="1"/>
          </p:cNvSpPr>
          <p:nvPr/>
        </p:nvSpPr>
        <p:spPr bwMode="auto">
          <a:xfrm rot="817181">
            <a:off x="1420729" y="5564735"/>
            <a:ext cx="3298919" cy="635000"/>
          </a:xfrm>
          <a:prstGeom prst="leftArrow">
            <a:avLst>
              <a:gd name="adj1" fmla="val 50000"/>
              <a:gd name="adj2" fmla="val 62638"/>
            </a:avLst>
          </a:prstGeom>
          <a:solidFill>
            <a:srgbClr val="FFFFFF"/>
          </a:solidFill>
          <a:ln w="63500" cmpd="thickThin">
            <a:solidFill>
              <a:srgbClr val="5B9BD5"/>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lang="ar-SA" altLang="en-US" sz="2400" b="1" dirty="0">
                <a:solidFill>
                  <a:schemeClr val="accent6">
                    <a:lumMod val="75000"/>
                  </a:schemeClr>
                </a:solidFill>
                <a:latin typeface="Sakkal Majalla" panose="02000000000000000000" pitchFamily="2" charset="-78"/>
                <a:cs typeface="Sakkal Majalla" panose="02000000000000000000" pitchFamily="2" charset="-78"/>
              </a:rPr>
              <a:t>من مخاطر عدم الالتزام بالعف</a:t>
            </a:r>
            <a:r>
              <a:rPr lang="ar-BH" altLang="en-US" sz="2400" b="1" dirty="0">
                <a:solidFill>
                  <a:schemeClr val="accent6">
                    <a:lumMod val="75000"/>
                  </a:schemeClr>
                </a:solidFill>
                <a:latin typeface="Sakkal Majalla" panose="02000000000000000000" pitchFamily="2" charset="-78"/>
                <a:cs typeface="Sakkal Majalla" panose="02000000000000000000" pitchFamily="2" charset="-78"/>
              </a:rPr>
              <a:t>ّ</a:t>
            </a:r>
            <a:r>
              <a:rPr lang="ar-SA" altLang="en-US" sz="2400" b="1" dirty="0">
                <a:solidFill>
                  <a:schemeClr val="accent6">
                    <a:lumMod val="75000"/>
                  </a:schemeClr>
                </a:solidFill>
                <a:latin typeface="Sakkal Majalla" panose="02000000000000000000" pitchFamily="2" charset="-78"/>
                <a:cs typeface="Sakkal Majalla" panose="02000000000000000000" pitchFamily="2" charset="-78"/>
              </a:rPr>
              <a:t>ة </a:t>
            </a:r>
            <a:endParaRPr kumimoji="0" lang="ar-MA" altLang="en-US" sz="3200" b="0" i="0" u="none" strike="noStrike" kern="1200" cap="none" spc="0" normalizeH="0" baseline="0" noProof="0" dirty="0">
              <a:ln>
                <a:noFill/>
              </a:ln>
              <a:solidFill>
                <a:schemeClr val="accent6">
                  <a:lumMod val="75000"/>
                </a:schemeClr>
              </a:solidFill>
              <a:effectLst/>
              <a:uLnTx/>
              <a:uFillTx/>
              <a:latin typeface="Sakkal Majalla" panose="02000000000000000000" pitchFamily="2" charset="-78"/>
              <a:cs typeface="Sakkal Majalla" panose="02000000000000000000" pitchFamily="2" charset="-78"/>
            </a:endParaRPr>
          </a:p>
        </p:txBody>
      </p:sp>
      <p:sp>
        <p:nvSpPr>
          <p:cNvPr id="86" name="AutoShape 29">
            <a:extLst>
              <a:ext uri="{FF2B5EF4-FFF2-40B4-BE49-F238E27FC236}">
                <a16:creationId xmlns:a16="http://schemas.microsoft.com/office/drawing/2014/main" id="{335EE672-29A1-4F00-9A54-D617016135A3}"/>
              </a:ext>
            </a:extLst>
          </p:cNvPr>
          <p:cNvSpPr>
            <a:spLocks noChangeArrowheads="1"/>
          </p:cNvSpPr>
          <p:nvPr/>
        </p:nvSpPr>
        <p:spPr bwMode="auto">
          <a:xfrm>
            <a:off x="10175097" y="2560104"/>
            <a:ext cx="1642642" cy="635000"/>
          </a:xfrm>
          <a:prstGeom prst="leftArrow">
            <a:avLst>
              <a:gd name="adj1" fmla="val 50000"/>
              <a:gd name="adj2" fmla="val 62638"/>
            </a:avLst>
          </a:prstGeom>
          <a:solidFill>
            <a:srgbClr val="FFFFFF"/>
          </a:solidFill>
          <a:ln w="63500" cmpd="thickThin">
            <a:solidFill>
              <a:srgbClr val="5B9BD5"/>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altLang="en-US" sz="24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تعريف العف</a:t>
            </a:r>
            <a:r>
              <a:rPr kumimoji="0" lang="ar-BH" altLang="en-US" sz="24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a:t>
            </a:r>
            <a:r>
              <a:rPr kumimoji="0" lang="ar-SA" altLang="en-US" sz="24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ة </a:t>
            </a:r>
            <a:endParaRPr kumimoji="0" lang="ar-MA" altLang="en-US" sz="4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7" name="Rectangle 101">
            <a:extLst>
              <a:ext uri="{FF2B5EF4-FFF2-40B4-BE49-F238E27FC236}">
                <a16:creationId xmlns:a16="http://schemas.microsoft.com/office/drawing/2014/main" id="{7417F249-6745-4281-B91E-0BF060DFE72B}"/>
              </a:ext>
            </a:extLst>
          </p:cNvPr>
          <p:cNvSpPr>
            <a:spLocks noChangeArrowheads="1"/>
          </p:cNvSpPr>
          <p:nvPr/>
        </p:nvSpPr>
        <p:spPr bwMode="auto">
          <a:xfrm>
            <a:off x="2716702" y="2280811"/>
            <a:ext cx="119776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r"/>
            <a:r>
              <a:rPr lang="ar-SA" sz="2000" b="1" dirty="0">
                <a:solidFill>
                  <a:schemeClr val="accent4">
                    <a:lumMod val="75000"/>
                  </a:schemeClr>
                </a:solidFill>
                <a:latin typeface="Sakkal Majalla" panose="02000000000000000000" pitchFamily="2" charset="-78"/>
                <a:cs typeface="Sakkal Majalla" panose="02000000000000000000" pitchFamily="2" charset="-78"/>
              </a:rPr>
              <a:t>- عف</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ة البصر</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endParaRPr lang="en-US" sz="2000" b="1" dirty="0">
              <a:solidFill>
                <a:schemeClr val="accent4">
                  <a:lumMod val="75000"/>
                </a:schemeClr>
              </a:solidFill>
              <a:latin typeface="Sakkal Majalla" panose="02000000000000000000" pitchFamily="2" charset="-78"/>
              <a:cs typeface="Sakkal Majalla" panose="02000000000000000000" pitchFamily="2" charset="-78"/>
            </a:endParaRPr>
          </a:p>
        </p:txBody>
      </p:sp>
      <p:sp>
        <p:nvSpPr>
          <p:cNvPr id="92" name="Arrow: Chevron 91">
            <a:extLst>
              <a:ext uri="{FF2B5EF4-FFF2-40B4-BE49-F238E27FC236}">
                <a16:creationId xmlns:a16="http://schemas.microsoft.com/office/drawing/2014/main" id="{D038C706-308C-4303-8BAE-6AC071162484}"/>
              </a:ext>
            </a:extLst>
          </p:cNvPr>
          <p:cNvSpPr/>
          <p:nvPr/>
        </p:nvSpPr>
        <p:spPr>
          <a:xfrm>
            <a:off x="-31749" y="2036084"/>
            <a:ext cx="3034393" cy="3273878"/>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cxnSp>
        <p:nvCxnSpPr>
          <p:cNvPr id="97" name="Straight Connector 96">
            <a:extLst>
              <a:ext uri="{FF2B5EF4-FFF2-40B4-BE49-F238E27FC236}">
                <a16:creationId xmlns:a16="http://schemas.microsoft.com/office/drawing/2014/main" id="{707BCBCD-5072-43B0-B86F-273280DB52B9}"/>
              </a:ext>
            </a:extLst>
          </p:cNvPr>
          <p:cNvCxnSpPr>
            <a:cxnSpLocks/>
            <a:stCxn id="92" idx="1"/>
            <a:endCxn id="92" idx="3"/>
          </p:cNvCxnSpPr>
          <p:nvPr/>
        </p:nvCxnSpPr>
        <p:spPr>
          <a:xfrm>
            <a:off x="1485448" y="3673023"/>
            <a:ext cx="1517196"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103" name="AutoShape 28">
            <a:extLst>
              <a:ext uri="{FF2B5EF4-FFF2-40B4-BE49-F238E27FC236}">
                <a16:creationId xmlns:a16="http://schemas.microsoft.com/office/drawing/2014/main" id="{184747D2-1EB1-4EB2-A06A-C218DF73D745}"/>
              </a:ext>
            </a:extLst>
          </p:cNvPr>
          <p:cNvSpPr>
            <a:spLocks noChangeArrowheads="1"/>
          </p:cNvSpPr>
          <p:nvPr/>
        </p:nvSpPr>
        <p:spPr bwMode="auto">
          <a:xfrm rot="19693143">
            <a:off x="1436358" y="1022191"/>
            <a:ext cx="1927435" cy="788429"/>
          </a:xfrm>
          <a:prstGeom prst="leftArrow">
            <a:avLst>
              <a:gd name="adj1" fmla="val 50000"/>
              <a:gd name="adj2" fmla="val 62632"/>
            </a:avLst>
          </a:prstGeom>
          <a:solidFill>
            <a:srgbClr val="FFFFFF"/>
          </a:solidFill>
          <a:ln w="63500" cmpd="thickThin">
            <a:solidFill>
              <a:srgbClr val="5B9BD5"/>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altLang="en-US" sz="2400" b="1" i="0" u="none" strike="noStrike" kern="1200" cap="none" spc="0" normalizeH="0" baseline="0" noProof="0" dirty="0">
                <a:ln>
                  <a:noFill/>
                </a:ln>
                <a:solidFill>
                  <a:schemeClr val="accent3">
                    <a:lumMod val="50000"/>
                  </a:schemeClr>
                </a:solidFill>
                <a:effectLst/>
                <a:uLnTx/>
                <a:uFillTx/>
                <a:latin typeface="Sakkal Majalla" panose="02000000000000000000" pitchFamily="2" charset="-78"/>
                <a:ea typeface="Calibri" panose="020F0502020204030204" pitchFamily="34" charset="0"/>
                <a:cs typeface="Sakkal Majalla" panose="02000000000000000000" pitchFamily="2" charset="-78"/>
              </a:rPr>
              <a:t>من ثمرات العف</a:t>
            </a:r>
            <a:r>
              <a:rPr kumimoji="0" lang="ar-BH" altLang="en-US" sz="2400" b="1" i="0" u="none" strike="noStrike" kern="1200" cap="none" spc="0" normalizeH="0" baseline="0" noProof="0" dirty="0">
                <a:ln>
                  <a:noFill/>
                </a:ln>
                <a:solidFill>
                  <a:schemeClr val="accent3">
                    <a:lumMod val="50000"/>
                  </a:schemeClr>
                </a:solidFill>
                <a:effectLst/>
                <a:uLnTx/>
                <a:uFillTx/>
                <a:latin typeface="Sakkal Majalla" panose="02000000000000000000" pitchFamily="2" charset="-78"/>
                <a:ea typeface="Calibri" panose="020F0502020204030204" pitchFamily="34" charset="0"/>
                <a:cs typeface="Sakkal Majalla" panose="02000000000000000000" pitchFamily="2" charset="-78"/>
              </a:rPr>
              <a:t>ّ</a:t>
            </a:r>
            <a:r>
              <a:rPr kumimoji="0" lang="ar-SA" altLang="en-US" sz="2400" b="1" i="0" u="none" strike="noStrike" kern="1200" cap="none" spc="0" normalizeH="0" baseline="0" noProof="0" dirty="0">
                <a:ln>
                  <a:noFill/>
                </a:ln>
                <a:solidFill>
                  <a:schemeClr val="accent3">
                    <a:lumMod val="50000"/>
                  </a:schemeClr>
                </a:solidFill>
                <a:effectLst/>
                <a:uLnTx/>
                <a:uFillTx/>
                <a:latin typeface="Sakkal Majalla" panose="02000000000000000000" pitchFamily="2" charset="-78"/>
                <a:ea typeface="Calibri" panose="020F0502020204030204" pitchFamily="34" charset="0"/>
                <a:cs typeface="Sakkal Majalla" panose="02000000000000000000" pitchFamily="2" charset="-78"/>
              </a:rPr>
              <a:t>ة </a:t>
            </a:r>
            <a:endParaRPr kumimoji="0" lang="ar-MA" altLang="en-US" sz="3200" b="0" i="0" u="none" strike="noStrike" kern="1200" cap="none" spc="0" normalizeH="0" baseline="0" noProof="0" dirty="0">
              <a:ln>
                <a:noFill/>
              </a:ln>
              <a:solidFill>
                <a:schemeClr val="accent3">
                  <a:lumMod val="50000"/>
                </a:schemeClr>
              </a:solidFill>
              <a:effectLst/>
              <a:uLnTx/>
              <a:uFillTx/>
              <a:latin typeface="Sakkal Majalla" panose="02000000000000000000" pitchFamily="2" charset="-78"/>
              <a:cs typeface="Sakkal Majalla" panose="02000000000000000000" pitchFamily="2" charset="-78"/>
            </a:endParaRPr>
          </a:p>
        </p:txBody>
      </p:sp>
      <p:sp>
        <p:nvSpPr>
          <p:cNvPr id="104" name="AutoShape 78">
            <a:extLst>
              <a:ext uri="{FF2B5EF4-FFF2-40B4-BE49-F238E27FC236}">
                <a16:creationId xmlns:a16="http://schemas.microsoft.com/office/drawing/2014/main" id="{3F5EB4EF-FE80-49D8-906C-421F1A71EE62}"/>
              </a:ext>
            </a:extLst>
          </p:cNvPr>
          <p:cNvSpPr>
            <a:spLocks noChangeArrowheads="1"/>
          </p:cNvSpPr>
          <p:nvPr/>
        </p:nvSpPr>
        <p:spPr bwMode="auto">
          <a:xfrm rot="1137104">
            <a:off x="6587256" y="5363203"/>
            <a:ext cx="2230707" cy="635000"/>
          </a:xfrm>
          <a:prstGeom prst="leftArrow">
            <a:avLst>
              <a:gd name="adj1" fmla="val 50000"/>
              <a:gd name="adj2" fmla="val 62638"/>
            </a:avLst>
          </a:prstGeom>
          <a:solidFill>
            <a:srgbClr val="FFFFFF"/>
          </a:solidFill>
          <a:ln w="63500" cmpd="thickThin">
            <a:solidFill>
              <a:srgbClr val="5B9BD5"/>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altLang="en-US" sz="2400" b="1" i="0" u="none" strike="noStrike" kern="1200" cap="none" spc="0" normalizeH="0" baseline="0" noProof="0" dirty="0">
                <a:ln>
                  <a:noFill/>
                </a:ln>
                <a:solidFill>
                  <a:srgbClr val="C00000"/>
                </a:solidFill>
                <a:effectLst/>
                <a:uLnTx/>
                <a:uFillTx/>
                <a:latin typeface="Sakkal Majalla" panose="02000000000000000000" pitchFamily="2" charset="-78"/>
                <a:ea typeface="Calibri" panose="020F0502020204030204" pitchFamily="34" charset="0"/>
                <a:cs typeface="Sakkal Majalla" panose="02000000000000000000" pitchFamily="2" charset="-78"/>
              </a:rPr>
              <a:t>من وسائل تحقيقها</a:t>
            </a:r>
            <a:endParaRPr kumimoji="0" lang="ar-MA" altLang="en-US" sz="3200" b="0"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6E07D899-970C-4FEE-9157-0D0187903DED}"/>
              </a:ext>
            </a:extLst>
          </p:cNvPr>
          <p:cNvSpPr/>
          <p:nvPr/>
        </p:nvSpPr>
        <p:spPr>
          <a:xfrm>
            <a:off x="4757623" y="3749525"/>
            <a:ext cx="2793925" cy="400110"/>
          </a:xfrm>
          <a:prstGeom prst="rect">
            <a:avLst/>
          </a:prstGeom>
        </p:spPr>
        <p:txBody>
          <a:bodyPr wrap="square">
            <a:spAutoFit/>
          </a:bodyPr>
          <a:lstStyle/>
          <a:p>
            <a:pPr lvl="0" algn="ctr"/>
            <a:r>
              <a:rPr lang="ar-SA" sz="2000" b="1" dirty="0">
                <a:solidFill>
                  <a:srgbClr val="C00000"/>
                </a:solidFill>
                <a:latin typeface="Sakkal Majalla" panose="02000000000000000000" pitchFamily="2" charset="-78"/>
                <a:cs typeface="Sakkal Majalla" panose="02000000000000000000" pitchFamily="2" charset="-78"/>
              </a:rPr>
              <a:t>- الاستقامة على شرع الله</a:t>
            </a:r>
            <a:r>
              <a:rPr lang="ar-BH" sz="2000" b="1" dirty="0">
                <a:solidFill>
                  <a:srgbClr val="C00000"/>
                </a:solidFill>
                <a:latin typeface="Sakkal Majalla" panose="02000000000000000000" pitchFamily="2" charset="-78"/>
                <a:cs typeface="Sakkal Majalla" panose="02000000000000000000" pitchFamily="2" charset="-78"/>
              </a:rPr>
              <a:t>.</a:t>
            </a:r>
            <a:endParaRPr lang="en-US" sz="2000" b="1" dirty="0">
              <a:solidFill>
                <a:srgbClr val="C00000"/>
              </a:solidFill>
              <a:latin typeface="Sakkal Majalla" panose="02000000000000000000" pitchFamily="2" charset="-78"/>
              <a:cs typeface="Sakkal Majalla" panose="02000000000000000000" pitchFamily="2" charset="-78"/>
            </a:endParaRPr>
          </a:p>
        </p:txBody>
      </p:sp>
      <p:sp>
        <p:nvSpPr>
          <p:cNvPr id="4" name="Rectangle 3">
            <a:extLst>
              <a:ext uri="{FF2B5EF4-FFF2-40B4-BE49-F238E27FC236}">
                <a16:creationId xmlns:a16="http://schemas.microsoft.com/office/drawing/2014/main" id="{B26BDF4F-4E33-4E8D-91D1-D2C3A5E974AA}"/>
              </a:ext>
            </a:extLst>
          </p:cNvPr>
          <p:cNvSpPr/>
          <p:nvPr/>
        </p:nvSpPr>
        <p:spPr>
          <a:xfrm>
            <a:off x="3357313" y="3690736"/>
            <a:ext cx="1639889" cy="400110"/>
          </a:xfrm>
          <a:prstGeom prst="rect">
            <a:avLst/>
          </a:prstGeom>
        </p:spPr>
        <p:txBody>
          <a:bodyPr wrap="square">
            <a:spAutoFit/>
          </a:bodyPr>
          <a:lstStyle/>
          <a:p>
            <a:r>
              <a:rPr lang="ar-SA" sz="2000" b="1" dirty="0">
                <a:solidFill>
                  <a:srgbClr val="C00000"/>
                </a:solidFill>
                <a:latin typeface="Sakkal Majalla" panose="02000000000000000000" pitchFamily="2" charset="-78"/>
                <a:cs typeface="Sakkal Majalla" panose="02000000000000000000" pitchFamily="2" charset="-78"/>
              </a:rPr>
              <a:t>- الزواج</a:t>
            </a:r>
            <a:r>
              <a:rPr lang="ar-BH" sz="2000" b="1" dirty="0">
                <a:solidFill>
                  <a:srgbClr val="C00000"/>
                </a:solidFill>
                <a:latin typeface="Sakkal Majalla" panose="02000000000000000000" pitchFamily="2" charset="-78"/>
                <a:cs typeface="Sakkal Majalla" panose="02000000000000000000" pitchFamily="2" charset="-78"/>
              </a:rPr>
              <a:t>.</a:t>
            </a:r>
            <a:endParaRPr lang="en-US" sz="2000" dirty="0">
              <a:solidFill>
                <a:srgbClr val="C00000"/>
              </a:solidFill>
              <a:latin typeface="Sakkal Majalla" panose="02000000000000000000" pitchFamily="2" charset="-78"/>
              <a:cs typeface="Sakkal Majalla" panose="02000000000000000000" pitchFamily="2" charset="-78"/>
            </a:endParaRPr>
          </a:p>
        </p:txBody>
      </p:sp>
      <p:sp>
        <p:nvSpPr>
          <p:cNvPr id="5" name="Rectangle 4">
            <a:extLst>
              <a:ext uri="{FF2B5EF4-FFF2-40B4-BE49-F238E27FC236}">
                <a16:creationId xmlns:a16="http://schemas.microsoft.com/office/drawing/2014/main" id="{BA0EEDAB-E7F7-4411-80EB-E4E6B4E4FA5E}"/>
              </a:ext>
            </a:extLst>
          </p:cNvPr>
          <p:cNvSpPr/>
          <p:nvPr/>
        </p:nvSpPr>
        <p:spPr>
          <a:xfrm>
            <a:off x="3041359" y="4173747"/>
            <a:ext cx="885179" cy="400110"/>
          </a:xfrm>
          <a:prstGeom prst="rect">
            <a:avLst/>
          </a:prstGeom>
        </p:spPr>
        <p:txBody>
          <a:bodyPr wrap="none">
            <a:spAutoFit/>
          </a:bodyPr>
          <a:lstStyle/>
          <a:p>
            <a:r>
              <a:rPr lang="ar-SA" sz="2000" b="1" dirty="0">
                <a:solidFill>
                  <a:srgbClr val="C00000"/>
                </a:solidFill>
                <a:latin typeface="Sakkal Majalla" panose="02000000000000000000" pitchFamily="2" charset="-78"/>
                <a:cs typeface="Sakkal Majalla" panose="02000000000000000000" pitchFamily="2" charset="-78"/>
              </a:rPr>
              <a:t>-  الصوم</a:t>
            </a:r>
            <a:r>
              <a:rPr lang="ar-BH" sz="2000" b="1" dirty="0">
                <a:solidFill>
                  <a:srgbClr val="C00000"/>
                </a:solidFill>
                <a:latin typeface="Sakkal Majalla" panose="02000000000000000000" pitchFamily="2" charset="-78"/>
                <a:cs typeface="Sakkal Majalla" panose="02000000000000000000" pitchFamily="2" charset="-78"/>
              </a:rPr>
              <a:t>.</a:t>
            </a:r>
            <a:endParaRPr lang="en-US" b="1" dirty="0">
              <a:solidFill>
                <a:srgbClr val="C00000"/>
              </a:solidFill>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58D3570E-7E5B-446D-8C88-F5E69889D42F}"/>
              </a:ext>
            </a:extLst>
          </p:cNvPr>
          <p:cNvSpPr/>
          <p:nvPr/>
        </p:nvSpPr>
        <p:spPr>
          <a:xfrm>
            <a:off x="3985356" y="4755017"/>
            <a:ext cx="1893467" cy="400110"/>
          </a:xfrm>
          <a:prstGeom prst="rect">
            <a:avLst/>
          </a:prstGeom>
        </p:spPr>
        <p:txBody>
          <a:bodyPr wrap="none">
            <a:spAutoFit/>
          </a:bodyPr>
          <a:lstStyle/>
          <a:p>
            <a:r>
              <a:rPr lang="ar-SA" sz="2000" b="1" dirty="0">
                <a:solidFill>
                  <a:srgbClr val="C00000"/>
                </a:solidFill>
                <a:latin typeface="Sakkal Majalla" panose="02000000000000000000" pitchFamily="2" charset="-78"/>
                <a:cs typeface="Sakkal Majalla" panose="02000000000000000000" pitchFamily="2" charset="-78"/>
              </a:rPr>
              <a:t>-</a:t>
            </a:r>
            <a:r>
              <a:rPr lang="ar-SA" sz="2000" b="1" kern="0" dirty="0">
                <a:solidFill>
                  <a:srgbClr val="C00000"/>
                </a:solidFill>
                <a:latin typeface="Sakkal Majalla" panose="02000000000000000000" pitchFamily="2" charset="-78"/>
                <a:cs typeface="Sakkal Majalla" panose="02000000000000000000" pitchFamily="2" charset="-78"/>
              </a:rPr>
              <a:t> ملء الفراغ بما ينفع</a:t>
            </a:r>
            <a:r>
              <a:rPr lang="ar-BH" sz="2000" b="1" kern="0" dirty="0">
                <a:solidFill>
                  <a:srgbClr val="C00000"/>
                </a:solidFill>
                <a:latin typeface="Sakkal Majalla" panose="02000000000000000000" pitchFamily="2" charset="-78"/>
                <a:cs typeface="Sakkal Majalla" panose="02000000000000000000" pitchFamily="2" charset="-78"/>
              </a:rPr>
              <a:t>.</a:t>
            </a:r>
            <a:r>
              <a:rPr lang="ar-SA" sz="2000" b="1" kern="0" dirty="0">
                <a:solidFill>
                  <a:srgbClr val="C00000"/>
                </a:solidFill>
                <a:latin typeface="Sakkal Majalla" panose="02000000000000000000" pitchFamily="2" charset="-78"/>
                <a:cs typeface="Sakkal Majalla" panose="02000000000000000000" pitchFamily="2" charset="-78"/>
              </a:rPr>
              <a:t> </a:t>
            </a:r>
            <a:endParaRPr lang="en-US" b="1" kern="0" dirty="0">
              <a:solidFill>
                <a:srgbClr val="C00000"/>
              </a:solidFill>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E78942CA-DDAD-45EF-B102-9DAEABAD7605}"/>
              </a:ext>
            </a:extLst>
          </p:cNvPr>
          <p:cNvSpPr/>
          <p:nvPr/>
        </p:nvSpPr>
        <p:spPr>
          <a:xfrm>
            <a:off x="3329469" y="4256617"/>
            <a:ext cx="3692216" cy="400110"/>
          </a:xfrm>
          <a:prstGeom prst="rect">
            <a:avLst/>
          </a:prstGeom>
        </p:spPr>
        <p:txBody>
          <a:bodyPr wrap="square">
            <a:spAutoFit/>
          </a:bodyPr>
          <a:lstStyle/>
          <a:p>
            <a:pPr lvl="0" algn="r" rtl="1"/>
            <a:r>
              <a:rPr lang="ar-SA" sz="2000" b="1" dirty="0">
                <a:solidFill>
                  <a:srgbClr val="C00000"/>
                </a:solidFill>
                <a:latin typeface="Sakkal Majalla" panose="02000000000000000000" pitchFamily="2" charset="-78"/>
                <a:cs typeface="Sakkal Majalla" panose="02000000000000000000" pitchFamily="2" charset="-78"/>
              </a:rPr>
              <a:t>- منع البصر من النظر الحرام</a:t>
            </a:r>
            <a:r>
              <a:rPr lang="ar-BH" sz="2000" b="1" dirty="0">
                <a:solidFill>
                  <a:srgbClr val="C00000"/>
                </a:solidFill>
                <a:latin typeface="Sakkal Majalla" panose="02000000000000000000" pitchFamily="2" charset="-78"/>
                <a:cs typeface="Sakkal Majalla" panose="02000000000000000000" pitchFamily="2" charset="-78"/>
              </a:rPr>
              <a:t>.</a:t>
            </a:r>
            <a:endParaRPr lang="ar-SA" sz="2000" b="1" dirty="0">
              <a:solidFill>
                <a:srgbClr val="C00000"/>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10" name="Rectangle 9">
            <a:extLst>
              <a:ext uri="{FF2B5EF4-FFF2-40B4-BE49-F238E27FC236}">
                <a16:creationId xmlns:a16="http://schemas.microsoft.com/office/drawing/2014/main" id="{54359099-412D-4B0A-AE7E-E74175423959}"/>
              </a:ext>
            </a:extLst>
          </p:cNvPr>
          <p:cNvSpPr/>
          <p:nvPr/>
        </p:nvSpPr>
        <p:spPr>
          <a:xfrm>
            <a:off x="5207849" y="2107530"/>
            <a:ext cx="1276310" cy="400110"/>
          </a:xfrm>
          <a:prstGeom prst="rect">
            <a:avLst/>
          </a:prstGeom>
        </p:spPr>
        <p:txBody>
          <a:bodyPr wrap="none">
            <a:spAutoFit/>
          </a:bodyPr>
          <a:lstStyle/>
          <a:p>
            <a:pPr algn="r"/>
            <a:r>
              <a:rPr lang="ar-SA" sz="2000" b="1" dirty="0">
                <a:solidFill>
                  <a:schemeClr val="accent4">
                    <a:lumMod val="75000"/>
                  </a:schemeClr>
                </a:solidFill>
                <a:latin typeface="Sakkal Majalla" panose="02000000000000000000" pitchFamily="2" charset="-78"/>
                <a:cs typeface="Sakkal Majalla" panose="02000000000000000000" pitchFamily="2" charset="-78"/>
              </a:rPr>
              <a:t>- عف</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ة اللسان</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 </a:t>
            </a:r>
            <a:endParaRPr lang="en-US" sz="2000" b="1" dirty="0">
              <a:solidFill>
                <a:schemeClr val="accent4">
                  <a:lumMod val="75000"/>
                </a:schemeClr>
              </a:solidFill>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8ABB1E68-7D48-47B7-B748-53594CE15CC3}"/>
              </a:ext>
            </a:extLst>
          </p:cNvPr>
          <p:cNvSpPr/>
          <p:nvPr/>
        </p:nvSpPr>
        <p:spPr>
          <a:xfrm>
            <a:off x="5943406" y="3217432"/>
            <a:ext cx="1234633" cy="400110"/>
          </a:xfrm>
          <a:prstGeom prst="rect">
            <a:avLst/>
          </a:prstGeom>
        </p:spPr>
        <p:txBody>
          <a:bodyPr wrap="none">
            <a:spAutoFit/>
          </a:bodyPr>
          <a:lstStyle/>
          <a:p>
            <a:pPr lvl="0" algn="r"/>
            <a:r>
              <a:rPr lang="ar-SA" sz="2000" b="1" dirty="0">
                <a:solidFill>
                  <a:schemeClr val="accent4">
                    <a:lumMod val="75000"/>
                  </a:schemeClr>
                </a:solidFill>
                <a:latin typeface="Sakkal Majalla" panose="02000000000000000000" pitchFamily="2" charset="-78"/>
                <a:cs typeface="Sakkal Majalla" panose="02000000000000000000" pitchFamily="2" charset="-78"/>
              </a:rPr>
              <a:t>- عف</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ة السمع</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 </a:t>
            </a:r>
            <a:endParaRPr lang="en-US" sz="2000" b="1" dirty="0">
              <a:solidFill>
                <a:schemeClr val="accent4">
                  <a:lumMod val="75000"/>
                </a:schemeClr>
              </a:solidFill>
              <a:latin typeface="Sakkal Majalla" panose="02000000000000000000" pitchFamily="2" charset="-78"/>
              <a:cs typeface="Sakkal Majalla" panose="02000000000000000000" pitchFamily="2" charset="-78"/>
            </a:endParaRPr>
          </a:p>
        </p:txBody>
      </p:sp>
      <p:sp>
        <p:nvSpPr>
          <p:cNvPr id="12" name="Rectangle 11">
            <a:extLst>
              <a:ext uri="{FF2B5EF4-FFF2-40B4-BE49-F238E27FC236}">
                <a16:creationId xmlns:a16="http://schemas.microsoft.com/office/drawing/2014/main" id="{5EDFA98D-A796-4FD8-947C-F65ACD9B097B}"/>
              </a:ext>
            </a:extLst>
          </p:cNvPr>
          <p:cNvSpPr/>
          <p:nvPr/>
        </p:nvSpPr>
        <p:spPr>
          <a:xfrm>
            <a:off x="5650423" y="2636508"/>
            <a:ext cx="1202572" cy="400110"/>
          </a:xfrm>
          <a:prstGeom prst="rect">
            <a:avLst/>
          </a:prstGeom>
        </p:spPr>
        <p:txBody>
          <a:bodyPr wrap="none">
            <a:spAutoFit/>
          </a:bodyPr>
          <a:lstStyle/>
          <a:p>
            <a:pPr lvl="0" algn="r"/>
            <a:r>
              <a:rPr lang="ar-SA" sz="2000" b="1" dirty="0">
                <a:solidFill>
                  <a:schemeClr val="accent4">
                    <a:lumMod val="75000"/>
                  </a:schemeClr>
                </a:solidFill>
                <a:latin typeface="Sakkal Majalla" panose="02000000000000000000" pitchFamily="2" charset="-78"/>
                <a:cs typeface="Sakkal Majalla" panose="02000000000000000000" pitchFamily="2" charset="-78"/>
              </a:rPr>
              <a:t>- عف</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ة القلب</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 </a:t>
            </a:r>
            <a:endParaRPr lang="en-US" sz="2000" b="1" dirty="0">
              <a:solidFill>
                <a:schemeClr val="accent4">
                  <a:lumMod val="75000"/>
                </a:schemeClr>
              </a:solidFill>
              <a:latin typeface="Sakkal Majalla" panose="02000000000000000000" pitchFamily="2" charset="-78"/>
              <a:cs typeface="Sakkal Majalla" panose="02000000000000000000" pitchFamily="2" charset="-78"/>
            </a:endParaRPr>
          </a:p>
        </p:txBody>
      </p:sp>
      <p:sp>
        <p:nvSpPr>
          <p:cNvPr id="13" name="Rectangle 12">
            <a:extLst>
              <a:ext uri="{FF2B5EF4-FFF2-40B4-BE49-F238E27FC236}">
                <a16:creationId xmlns:a16="http://schemas.microsoft.com/office/drawing/2014/main" id="{D85C566E-A70B-45C2-B5AF-733B97FAE872}"/>
              </a:ext>
            </a:extLst>
          </p:cNvPr>
          <p:cNvSpPr/>
          <p:nvPr/>
        </p:nvSpPr>
        <p:spPr>
          <a:xfrm>
            <a:off x="2944412" y="2804536"/>
            <a:ext cx="1287532" cy="400110"/>
          </a:xfrm>
          <a:prstGeom prst="rect">
            <a:avLst/>
          </a:prstGeom>
        </p:spPr>
        <p:txBody>
          <a:bodyPr wrap="none">
            <a:spAutoFit/>
          </a:bodyPr>
          <a:lstStyle/>
          <a:p>
            <a:pPr lvl="0" algn="r"/>
            <a:r>
              <a:rPr lang="ar-SA" sz="2000" b="1" dirty="0">
                <a:solidFill>
                  <a:schemeClr val="accent4">
                    <a:lumMod val="75000"/>
                  </a:schemeClr>
                </a:solidFill>
                <a:latin typeface="Sakkal Majalla" panose="02000000000000000000" pitchFamily="2" charset="-78"/>
                <a:cs typeface="Sakkal Majalla" panose="02000000000000000000" pitchFamily="2" charset="-78"/>
              </a:rPr>
              <a:t>- عف</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ة الشهوة</a:t>
            </a:r>
            <a:r>
              <a:rPr lang="ar-BH" sz="2000" b="1" dirty="0">
                <a:solidFill>
                  <a:schemeClr val="accent4">
                    <a:lumMod val="75000"/>
                  </a:schemeClr>
                </a:solidFill>
                <a:latin typeface="Sakkal Majalla" panose="02000000000000000000" pitchFamily="2" charset="-78"/>
                <a:cs typeface="Sakkal Majalla" panose="02000000000000000000" pitchFamily="2" charset="-78"/>
              </a:rPr>
              <a:t>.</a:t>
            </a:r>
            <a:r>
              <a:rPr lang="ar-SA" sz="2000" b="1" dirty="0">
                <a:solidFill>
                  <a:schemeClr val="accent4">
                    <a:lumMod val="75000"/>
                  </a:schemeClr>
                </a:solidFill>
                <a:latin typeface="Sakkal Majalla" panose="02000000000000000000" pitchFamily="2" charset="-78"/>
                <a:cs typeface="Sakkal Majalla" panose="02000000000000000000" pitchFamily="2" charset="-78"/>
              </a:rPr>
              <a:t> </a:t>
            </a:r>
            <a:endParaRPr lang="en-US" sz="2000" b="1" dirty="0">
              <a:solidFill>
                <a:schemeClr val="accent4">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2F753D21-FEDA-4147-BCF7-88FE09A4B93A}"/>
              </a:ext>
            </a:extLst>
          </p:cNvPr>
          <p:cNvSpPr/>
          <p:nvPr/>
        </p:nvSpPr>
        <p:spPr>
          <a:xfrm>
            <a:off x="1121494" y="3790585"/>
            <a:ext cx="1639889" cy="584775"/>
          </a:xfrm>
          <a:prstGeom prst="rect">
            <a:avLst/>
          </a:prstGeom>
        </p:spPr>
        <p:txBody>
          <a:bodyPr wrap="square">
            <a:spAutoFit/>
          </a:bodyPr>
          <a:lstStyle/>
          <a:p>
            <a:pPr lvl="0" algn="ctr">
              <a:defRPr/>
            </a:pPr>
            <a:r>
              <a:rPr lang="ar-SA" sz="1600" b="1" kern="0" dirty="0">
                <a:solidFill>
                  <a:schemeClr val="accent6">
                    <a:lumMod val="75000"/>
                  </a:schemeClr>
                </a:solidFill>
                <a:latin typeface="Sakkal Majalla" panose="02000000000000000000" pitchFamily="2" charset="-78"/>
                <a:cs typeface="Sakkal Majalla" panose="02000000000000000000" pitchFamily="2" charset="-78"/>
              </a:rPr>
              <a:t>-</a:t>
            </a:r>
            <a:r>
              <a:rPr lang="ar-BH" sz="1600" b="1" kern="0" dirty="0">
                <a:solidFill>
                  <a:schemeClr val="accent6">
                    <a:lumMod val="75000"/>
                  </a:schemeClr>
                </a:solidFill>
                <a:latin typeface="Sakkal Majalla" panose="02000000000000000000" pitchFamily="2" charset="-78"/>
                <a:cs typeface="Sakkal Majalla" panose="02000000000000000000" pitchFamily="2" charset="-78"/>
              </a:rPr>
              <a:t> </a:t>
            </a:r>
            <a:r>
              <a:rPr lang="ar-SA" sz="1600" b="1" kern="0" dirty="0">
                <a:solidFill>
                  <a:schemeClr val="accent6">
                    <a:lumMod val="75000"/>
                  </a:schemeClr>
                </a:solidFill>
                <a:latin typeface="Sakkal Majalla" panose="02000000000000000000" pitchFamily="2" charset="-78"/>
                <a:cs typeface="Sakkal Majalla" panose="02000000000000000000" pitchFamily="2" charset="-78"/>
              </a:rPr>
              <a:t>سقوط منزلة لإنسان</a:t>
            </a:r>
          </a:p>
          <a:p>
            <a:pPr lvl="0" algn="ctr">
              <a:defRPr/>
            </a:pPr>
            <a:r>
              <a:rPr lang="ar-SA" sz="1600" b="1" kern="0" dirty="0">
                <a:solidFill>
                  <a:schemeClr val="accent6">
                    <a:lumMod val="75000"/>
                  </a:schemeClr>
                </a:solidFill>
                <a:latin typeface="Sakkal Majalla" panose="02000000000000000000" pitchFamily="2" charset="-78"/>
                <a:cs typeface="Sakkal Majalla" panose="02000000000000000000" pitchFamily="2" charset="-78"/>
              </a:rPr>
              <a:t> عند ربه</a:t>
            </a:r>
            <a:r>
              <a:rPr lang="ar-BH" sz="1600" b="1" kern="0" dirty="0">
                <a:solidFill>
                  <a:schemeClr val="accent6">
                    <a:lumMod val="75000"/>
                  </a:schemeClr>
                </a:solidFill>
                <a:latin typeface="Sakkal Majalla" panose="02000000000000000000" pitchFamily="2" charset="-78"/>
                <a:cs typeface="Sakkal Majalla" panose="02000000000000000000" pitchFamily="2" charset="-78"/>
              </a:rPr>
              <a:t>.</a:t>
            </a:r>
            <a:endParaRPr lang="ar-SA" sz="1600" b="1" kern="0" dirty="0">
              <a:solidFill>
                <a:schemeClr val="accent6">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EF46AC8E-FB1A-425F-B65F-A9C608673780}"/>
              </a:ext>
            </a:extLst>
          </p:cNvPr>
          <p:cNvSpPr/>
          <p:nvPr/>
        </p:nvSpPr>
        <p:spPr>
          <a:xfrm>
            <a:off x="1001211" y="4327442"/>
            <a:ext cx="1087157" cy="338554"/>
          </a:xfrm>
          <a:prstGeom prst="rect">
            <a:avLst/>
          </a:prstGeom>
        </p:spPr>
        <p:txBody>
          <a:bodyPr wrap="none">
            <a:spAutoFit/>
          </a:bodyPr>
          <a:lstStyle/>
          <a:p>
            <a:r>
              <a:rPr lang="ar-SA" sz="1600" b="1" kern="0" dirty="0">
                <a:solidFill>
                  <a:schemeClr val="accent6">
                    <a:lumMod val="75000"/>
                  </a:schemeClr>
                </a:solidFill>
                <a:latin typeface="Sakkal Majalla" panose="02000000000000000000" pitchFamily="2" charset="-78"/>
                <a:cs typeface="Sakkal Majalla" panose="02000000000000000000" pitchFamily="2" charset="-78"/>
              </a:rPr>
              <a:t>- تصد</a:t>
            </a:r>
            <a:r>
              <a:rPr lang="ar-BH" sz="1600" b="1" kern="0" dirty="0">
                <a:solidFill>
                  <a:schemeClr val="accent6">
                    <a:lumMod val="75000"/>
                  </a:schemeClr>
                </a:solidFill>
                <a:latin typeface="Sakkal Majalla" panose="02000000000000000000" pitchFamily="2" charset="-78"/>
                <a:cs typeface="Sakkal Majalla" panose="02000000000000000000" pitchFamily="2" charset="-78"/>
              </a:rPr>
              <a:t>ّ</a:t>
            </a:r>
            <a:r>
              <a:rPr lang="ar-SA" sz="1600" b="1" kern="0" dirty="0">
                <a:solidFill>
                  <a:schemeClr val="accent6">
                    <a:lumMod val="75000"/>
                  </a:schemeClr>
                </a:solidFill>
                <a:latin typeface="Sakkal Majalla" panose="02000000000000000000" pitchFamily="2" charset="-78"/>
                <a:cs typeface="Sakkal Majalla" panose="02000000000000000000" pitchFamily="2" charset="-78"/>
              </a:rPr>
              <a:t>ع القيم</a:t>
            </a:r>
            <a:r>
              <a:rPr lang="ar-BH" sz="1600" b="1" kern="0" dirty="0">
                <a:solidFill>
                  <a:schemeClr val="accent6">
                    <a:lumMod val="75000"/>
                  </a:schemeClr>
                </a:solidFill>
                <a:latin typeface="Sakkal Majalla" panose="02000000000000000000" pitchFamily="2" charset="-78"/>
                <a:cs typeface="Sakkal Majalla" panose="02000000000000000000" pitchFamily="2" charset="-78"/>
              </a:rPr>
              <a:t>.</a:t>
            </a:r>
            <a:r>
              <a:rPr lang="ar-SA" sz="1600" b="1" kern="0" dirty="0">
                <a:solidFill>
                  <a:schemeClr val="accent6">
                    <a:lumMod val="75000"/>
                  </a:schemeClr>
                </a:solidFill>
                <a:latin typeface="Sakkal Majalla" panose="02000000000000000000" pitchFamily="2" charset="-78"/>
                <a:cs typeface="Sakkal Majalla" panose="02000000000000000000" pitchFamily="2" charset="-78"/>
              </a:rPr>
              <a:t> </a:t>
            </a:r>
            <a:endParaRPr lang="en-US" dirty="0">
              <a:solidFill>
                <a:schemeClr val="accent6">
                  <a:lumMod val="75000"/>
                </a:schemeClr>
              </a:solidFill>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2C8D26DF-C1D2-47B3-97D5-3C38C1FC9FDE}"/>
              </a:ext>
            </a:extLst>
          </p:cNvPr>
          <p:cNvSpPr/>
          <p:nvPr/>
        </p:nvSpPr>
        <p:spPr>
          <a:xfrm>
            <a:off x="321568" y="4588329"/>
            <a:ext cx="1685078" cy="338554"/>
          </a:xfrm>
          <a:prstGeom prst="rect">
            <a:avLst/>
          </a:prstGeom>
        </p:spPr>
        <p:txBody>
          <a:bodyPr wrap="none">
            <a:spAutoFit/>
          </a:bodyPr>
          <a:lstStyle/>
          <a:p>
            <a:pPr lvl="0" algn="ctr">
              <a:defRPr/>
            </a:pPr>
            <a:r>
              <a:rPr lang="ar-SA" sz="1600" b="1" kern="0" dirty="0">
                <a:solidFill>
                  <a:schemeClr val="accent6">
                    <a:lumMod val="75000"/>
                  </a:schemeClr>
                </a:solidFill>
                <a:latin typeface="Sakkal Majalla" panose="02000000000000000000" pitchFamily="2" charset="-78"/>
                <a:cs typeface="Sakkal Majalla" panose="02000000000000000000" pitchFamily="2" charset="-78"/>
              </a:rPr>
              <a:t>- سيطرة الكآبة والضيق</a:t>
            </a:r>
            <a:r>
              <a:rPr lang="ar-BH" sz="1600" b="1" kern="0" dirty="0">
                <a:solidFill>
                  <a:schemeClr val="accent6">
                    <a:lumMod val="75000"/>
                  </a:schemeClr>
                </a:solidFill>
                <a:latin typeface="Sakkal Majalla" panose="02000000000000000000" pitchFamily="2" charset="-78"/>
                <a:cs typeface="Sakkal Majalla" panose="02000000000000000000" pitchFamily="2" charset="-78"/>
              </a:rPr>
              <a:t>.</a:t>
            </a:r>
            <a:r>
              <a:rPr lang="ar-SA" sz="1600" b="1" kern="0" dirty="0">
                <a:solidFill>
                  <a:schemeClr val="accent6">
                    <a:lumMod val="75000"/>
                  </a:schemeClr>
                </a:solidFill>
                <a:latin typeface="Sakkal Majalla" panose="02000000000000000000" pitchFamily="2" charset="-78"/>
                <a:cs typeface="Sakkal Majalla" panose="02000000000000000000" pitchFamily="2" charset="-78"/>
              </a:rPr>
              <a:t> </a:t>
            </a:r>
          </a:p>
        </p:txBody>
      </p:sp>
      <p:sp>
        <p:nvSpPr>
          <p:cNvPr id="15" name="Rectangle 14">
            <a:extLst>
              <a:ext uri="{FF2B5EF4-FFF2-40B4-BE49-F238E27FC236}">
                <a16:creationId xmlns:a16="http://schemas.microsoft.com/office/drawing/2014/main" id="{B73F6E30-E752-4A3C-ACA1-1A0FD2A751A2}"/>
              </a:ext>
            </a:extLst>
          </p:cNvPr>
          <p:cNvSpPr/>
          <p:nvPr/>
        </p:nvSpPr>
        <p:spPr>
          <a:xfrm>
            <a:off x="127053" y="4946102"/>
            <a:ext cx="1468672" cy="338554"/>
          </a:xfrm>
          <a:prstGeom prst="rect">
            <a:avLst/>
          </a:prstGeom>
        </p:spPr>
        <p:txBody>
          <a:bodyPr wrap="none">
            <a:spAutoFit/>
          </a:bodyPr>
          <a:lstStyle/>
          <a:p>
            <a:pPr lvl="0" algn="ctr">
              <a:defRPr/>
            </a:pPr>
            <a:r>
              <a:rPr lang="ar-SA" sz="1600" b="1" kern="0" dirty="0">
                <a:solidFill>
                  <a:schemeClr val="accent6">
                    <a:lumMod val="75000"/>
                  </a:schemeClr>
                </a:solidFill>
                <a:latin typeface="Sakkal Majalla" panose="02000000000000000000" pitchFamily="2" charset="-78"/>
                <a:cs typeface="Sakkal Majalla" panose="02000000000000000000" pitchFamily="2" charset="-78"/>
              </a:rPr>
              <a:t>- نيل الوعيد الشديد</a:t>
            </a:r>
            <a:r>
              <a:rPr lang="ar-BH" sz="1600" b="1" kern="0" dirty="0">
                <a:solidFill>
                  <a:schemeClr val="accent6">
                    <a:lumMod val="75000"/>
                  </a:schemeClr>
                </a:solidFill>
                <a:latin typeface="Sakkal Majalla" panose="02000000000000000000" pitchFamily="2" charset="-78"/>
                <a:cs typeface="Sakkal Majalla" panose="02000000000000000000" pitchFamily="2" charset="-78"/>
              </a:rPr>
              <a:t>.</a:t>
            </a:r>
            <a:endParaRPr lang="ar-SA" sz="1600" b="1" kern="0" dirty="0">
              <a:solidFill>
                <a:schemeClr val="accent6">
                  <a:lumMod val="75000"/>
                </a:schemeClr>
              </a:solidFill>
              <a:latin typeface="Sakkal Majalla" panose="02000000000000000000" pitchFamily="2" charset="-78"/>
              <a:cs typeface="Sakkal Majalla" panose="02000000000000000000" pitchFamily="2" charset="-78"/>
            </a:endParaRPr>
          </a:p>
        </p:txBody>
      </p:sp>
      <p:sp>
        <p:nvSpPr>
          <p:cNvPr id="46" name="Rectangle 45">
            <a:extLst>
              <a:ext uri="{FF2B5EF4-FFF2-40B4-BE49-F238E27FC236}">
                <a16:creationId xmlns:a16="http://schemas.microsoft.com/office/drawing/2014/main" id="{399AE5D4-BCA5-46F2-8A7F-2A83D19BBC4F}"/>
              </a:ext>
            </a:extLst>
          </p:cNvPr>
          <p:cNvSpPr/>
          <p:nvPr/>
        </p:nvSpPr>
        <p:spPr>
          <a:xfrm>
            <a:off x="125720" y="2008913"/>
            <a:ext cx="1426994"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BH" sz="1600" b="1" i="0" u="none" strike="noStrike" kern="0" cap="none" spc="0" normalizeH="0" baseline="0" noProof="0" dirty="0">
                <a:ln>
                  <a:noFill/>
                </a:ln>
                <a:solidFill>
                  <a:schemeClr val="accent3">
                    <a:lumMod val="50000"/>
                  </a:schemeClr>
                </a:solidFill>
                <a:effectLst/>
                <a:uLnTx/>
                <a:uFillTx/>
                <a:latin typeface="Sakkal Majalla" panose="02000000000000000000" pitchFamily="2" charset="-78"/>
                <a:cs typeface="Sakkal Majalla" panose="02000000000000000000" pitchFamily="2" charset="-78"/>
              </a:rPr>
              <a:t>- </a:t>
            </a:r>
            <a:r>
              <a:rPr kumimoji="0" lang="ar-SA" sz="1600" b="1" i="0" u="none" strike="noStrike" kern="0" cap="none" spc="0" normalizeH="0" baseline="0" noProof="0" dirty="0">
                <a:ln>
                  <a:noFill/>
                </a:ln>
                <a:solidFill>
                  <a:schemeClr val="accent3">
                    <a:lumMod val="50000"/>
                  </a:schemeClr>
                </a:solidFill>
                <a:effectLst/>
                <a:uLnTx/>
                <a:uFillTx/>
                <a:latin typeface="Sakkal Majalla" panose="02000000000000000000" pitchFamily="2" charset="-78"/>
                <a:cs typeface="Sakkal Majalla" panose="02000000000000000000" pitchFamily="2" charset="-78"/>
              </a:rPr>
              <a:t>نيل رضا الله والبعد</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schemeClr val="accent3">
                    <a:lumMod val="50000"/>
                  </a:schemeClr>
                </a:solidFill>
                <a:effectLst/>
                <a:uLnTx/>
                <a:uFillTx/>
                <a:latin typeface="Sakkal Majalla" panose="02000000000000000000" pitchFamily="2" charset="-78"/>
                <a:cs typeface="Sakkal Majalla" panose="02000000000000000000" pitchFamily="2" charset="-78"/>
              </a:rPr>
              <a:t> عن سخطه</a:t>
            </a:r>
            <a:r>
              <a:rPr kumimoji="0" lang="ar-BH" sz="1600" b="1" i="0" u="none" strike="noStrike" kern="0" cap="none" spc="0" normalizeH="0" baseline="0" noProof="0" dirty="0">
                <a:ln>
                  <a:noFill/>
                </a:ln>
                <a:solidFill>
                  <a:schemeClr val="accent3">
                    <a:lumMod val="50000"/>
                  </a:schemeClr>
                </a:solidFill>
                <a:effectLst/>
                <a:uLnTx/>
                <a:uFillTx/>
                <a:latin typeface="Sakkal Majalla" panose="02000000000000000000" pitchFamily="2" charset="-78"/>
                <a:cs typeface="Sakkal Majalla" panose="02000000000000000000" pitchFamily="2" charset="-78"/>
              </a:rPr>
              <a:t>.</a:t>
            </a:r>
            <a:endParaRPr kumimoji="0" lang="en-US" sz="1100" b="0" i="0" u="none" strike="noStrike" kern="0" cap="none" spc="0" normalizeH="0" baseline="0" noProof="0" dirty="0">
              <a:ln>
                <a:noFill/>
              </a:ln>
              <a:solidFill>
                <a:schemeClr val="accent3">
                  <a:lumMod val="50000"/>
                </a:schemeClr>
              </a:solidFill>
              <a:effectLst/>
              <a:uLnTx/>
              <a:uFillTx/>
              <a:latin typeface="Sakkal Majalla" panose="02000000000000000000" pitchFamily="2" charset="-78"/>
              <a:cs typeface="Sakkal Majalla" panose="02000000000000000000" pitchFamily="2" charset="-78"/>
            </a:endParaRPr>
          </a:p>
        </p:txBody>
      </p:sp>
      <p:sp>
        <p:nvSpPr>
          <p:cNvPr id="16" name="Rectangle 15">
            <a:extLst>
              <a:ext uri="{FF2B5EF4-FFF2-40B4-BE49-F238E27FC236}">
                <a16:creationId xmlns:a16="http://schemas.microsoft.com/office/drawing/2014/main" id="{88CB6E9F-C3E6-43F3-9DC5-92FC7487582E}"/>
              </a:ext>
            </a:extLst>
          </p:cNvPr>
          <p:cNvSpPr/>
          <p:nvPr/>
        </p:nvSpPr>
        <p:spPr>
          <a:xfrm>
            <a:off x="774232" y="2549038"/>
            <a:ext cx="1236236" cy="338554"/>
          </a:xfrm>
          <a:prstGeom prst="rect">
            <a:avLst/>
          </a:prstGeom>
        </p:spPr>
        <p:txBody>
          <a:bodyPr wrap="none">
            <a:spAutoFit/>
          </a:bodyPr>
          <a:lstStyle/>
          <a:p>
            <a:pPr lvl="0" algn="ctr">
              <a:defRPr/>
            </a:pPr>
            <a:r>
              <a:rPr lang="ar-BH" sz="1600" b="1" kern="0" dirty="0">
                <a:solidFill>
                  <a:schemeClr val="accent3">
                    <a:lumMod val="50000"/>
                  </a:schemeClr>
                </a:solidFill>
                <a:latin typeface="Sakkal Majalla" panose="02000000000000000000" pitchFamily="2" charset="-78"/>
                <a:cs typeface="Sakkal Majalla" panose="02000000000000000000" pitchFamily="2" charset="-78"/>
              </a:rPr>
              <a:t>- </a:t>
            </a:r>
            <a:r>
              <a:rPr lang="ar-SA" sz="1600" b="1" kern="0" dirty="0">
                <a:solidFill>
                  <a:schemeClr val="accent3">
                    <a:lumMod val="50000"/>
                  </a:schemeClr>
                </a:solidFill>
                <a:latin typeface="Sakkal Majalla" panose="02000000000000000000" pitchFamily="2" charset="-78"/>
                <a:cs typeface="Sakkal Majalla" panose="02000000000000000000" pitchFamily="2" charset="-78"/>
              </a:rPr>
              <a:t>حفظ الأعراض</a:t>
            </a:r>
            <a:r>
              <a:rPr lang="ar-BH" sz="1600" b="1" kern="0" dirty="0">
                <a:solidFill>
                  <a:schemeClr val="accent3">
                    <a:lumMod val="50000"/>
                  </a:schemeClr>
                </a:solidFill>
                <a:latin typeface="Sakkal Majalla" panose="02000000000000000000" pitchFamily="2" charset="-78"/>
                <a:cs typeface="Sakkal Majalla" panose="02000000000000000000" pitchFamily="2" charset="-78"/>
              </a:rPr>
              <a:t>.</a:t>
            </a:r>
            <a:r>
              <a:rPr lang="ar-SA" sz="1600" b="1" kern="0" dirty="0">
                <a:solidFill>
                  <a:schemeClr val="accent3">
                    <a:lumMod val="50000"/>
                  </a:schemeClr>
                </a:solidFill>
                <a:latin typeface="Sakkal Majalla" panose="02000000000000000000" pitchFamily="2" charset="-78"/>
                <a:cs typeface="Sakkal Majalla" panose="02000000000000000000" pitchFamily="2" charset="-78"/>
              </a:rPr>
              <a:t> </a:t>
            </a:r>
            <a:endParaRPr lang="ar-SA" sz="1400" b="1" kern="0" dirty="0">
              <a:solidFill>
                <a:schemeClr val="accent3">
                  <a:lumMod val="50000"/>
                </a:schemeClr>
              </a:solidFill>
              <a:latin typeface="Sakkal Majalla" panose="02000000000000000000" pitchFamily="2" charset="-78"/>
              <a:cs typeface="Sakkal Majalla" panose="02000000000000000000" pitchFamily="2" charset="-78"/>
            </a:endParaRPr>
          </a:p>
        </p:txBody>
      </p:sp>
      <p:sp>
        <p:nvSpPr>
          <p:cNvPr id="17" name="Rectangle 16">
            <a:extLst>
              <a:ext uri="{FF2B5EF4-FFF2-40B4-BE49-F238E27FC236}">
                <a16:creationId xmlns:a16="http://schemas.microsoft.com/office/drawing/2014/main" id="{68922A5E-6452-4DF1-A6FC-964FA1AA8C85}"/>
              </a:ext>
            </a:extLst>
          </p:cNvPr>
          <p:cNvSpPr/>
          <p:nvPr/>
        </p:nvSpPr>
        <p:spPr>
          <a:xfrm>
            <a:off x="1032185" y="2925185"/>
            <a:ext cx="1476686" cy="338554"/>
          </a:xfrm>
          <a:prstGeom prst="rect">
            <a:avLst/>
          </a:prstGeom>
        </p:spPr>
        <p:txBody>
          <a:bodyPr wrap="none">
            <a:spAutoFit/>
          </a:bodyPr>
          <a:lstStyle/>
          <a:p>
            <a:pPr lvl="0" algn="ctr">
              <a:defRPr/>
            </a:pPr>
            <a:r>
              <a:rPr lang="ar-SA" sz="1600" b="1" kern="0" dirty="0">
                <a:latin typeface="Sakkal Majalla" panose="02000000000000000000" pitchFamily="2" charset="-78"/>
                <a:cs typeface="Sakkal Majalla" panose="02000000000000000000" pitchFamily="2" charset="-78"/>
              </a:rPr>
              <a:t> </a:t>
            </a:r>
            <a:r>
              <a:rPr lang="ar-BH" sz="1600" b="1" kern="0" dirty="0">
                <a:solidFill>
                  <a:schemeClr val="accent3">
                    <a:lumMod val="50000"/>
                  </a:schemeClr>
                </a:solidFill>
                <a:latin typeface="Sakkal Majalla" panose="02000000000000000000" pitchFamily="2" charset="-78"/>
                <a:cs typeface="Sakkal Majalla" panose="02000000000000000000" pitchFamily="2" charset="-78"/>
              </a:rPr>
              <a:t>- </a:t>
            </a:r>
            <a:r>
              <a:rPr lang="ar-SA" sz="1600" b="1" kern="0" dirty="0">
                <a:solidFill>
                  <a:schemeClr val="accent3">
                    <a:lumMod val="50000"/>
                  </a:schemeClr>
                </a:solidFill>
                <a:latin typeface="Sakkal Majalla" panose="02000000000000000000" pitchFamily="2" charset="-78"/>
                <a:cs typeface="Sakkal Majalla" panose="02000000000000000000" pitchFamily="2" charset="-78"/>
              </a:rPr>
              <a:t>عف</a:t>
            </a:r>
            <a:r>
              <a:rPr lang="ar-BH" sz="1600" b="1" kern="0" dirty="0">
                <a:solidFill>
                  <a:schemeClr val="accent3">
                    <a:lumMod val="50000"/>
                  </a:schemeClr>
                </a:solidFill>
                <a:latin typeface="Sakkal Majalla" panose="02000000000000000000" pitchFamily="2" charset="-78"/>
                <a:cs typeface="Sakkal Majalla" panose="02000000000000000000" pitchFamily="2" charset="-78"/>
              </a:rPr>
              <a:t>ّ</a:t>
            </a:r>
            <a:r>
              <a:rPr lang="ar-SA" sz="1600" b="1" kern="0" dirty="0">
                <a:solidFill>
                  <a:schemeClr val="accent3">
                    <a:lumMod val="50000"/>
                  </a:schemeClr>
                </a:solidFill>
                <a:latin typeface="Sakkal Majalla" panose="02000000000000000000" pitchFamily="2" charset="-78"/>
                <a:cs typeface="Sakkal Majalla" panose="02000000000000000000" pitchFamily="2" charset="-78"/>
              </a:rPr>
              <a:t>ة الأهل والمحارم</a:t>
            </a:r>
            <a:r>
              <a:rPr lang="ar-BH" sz="1600" b="1" kern="0" dirty="0">
                <a:solidFill>
                  <a:schemeClr val="accent3">
                    <a:lumMod val="50000"/>
                  </a:schemeClr>
                </a:solidFill>
                <a:latin typeface="Sakkal Majalla" panose="02000000000000000000" pitchFamily="2" charset="-78"/>
                <a:cs typeface="Sakkal Majalla" panose="02000000000000000000" pitchFamily="2" charset="-78"/>
              </a:rPr>
              <a:t>.</a:t>
            </a:r>
            <a:endParaRPr lang="ar-SA" sz="1600" b="1" kern="0" dirty="0">
              <a:solidFill>
                <a:schemeClr val="accent3">
                  <a:lumMod val="50000"/>
                </a:schemeClr>
              </a:solidFill>
              <a:latin typeface="Sakkal Majalla" panose="02000000000000000000" pitchFamily="2" charset="-78"/>
              <a:cs typeface="Sakkal Majalla" panose="02000000000000000000" pitchFamily="2" charset="-78"/>
            </a:endParaRPr>
          </a:p>
        </p:txBody>
      </p:sp>
      <p:sp>
        <p:nvSpPr>
          <p:cNvPr id="18" name="Rectangle 17">
            <a:extLst>
              <a:ext uri="{FF2B5EF4-FFF2-40B4-BE49-F238E27FC236}">
                <a16:creationId xmlns:a16="http://schemas.microsoft.com/office/drawing/2014/main" id="{C25060CD-B106-4D94-B408-A60DD0BC8D96}"/>
              </a:ext>
            </a:extLst>
          </p:cNvPr>
          <p:cNvSpPr/>
          <p:nvPr/>
        </p:nvSpPr>
        <p:spPr>
          <a:xfrm>
            <a:off x="1279888" y="3316895"/>
            <a:ext cx="1441420" cy="338554"/>
          </a:xfrm>
          <a:prstGeom prst="rect">
            <a:avLst/>
          </a:prstGeom>
        </p:spPr>
        <p:txBody>
          <a:bodyPr wrap="none">
            <a:spAutoFit/>
          </a:bodyPr>
          <a:lstStyle/>
          <a:p>
            <a:pPr lvl="0" algn="ctr">
              <a:defRPr/>
            </a:pPr>
            <a:r>
              <a:rPr lang="ar-BH" sz="1600" b="1" kern="0" dirty="0">
                <a:solidFill>
                  <a:schemeClr val="accent3">
                    <a:lumMod val="50000"/>
                  </a:schemeClr>
                </a:solidFill>
                <a:latin typeface="Sakkal Majalla" panose="02000000000000000000" pitchFamily="2" charset="-78"/>
                <a:cs typeface="Sakkal Majalla" panose="02000000000000000000" pitchFamily="2" charset="-78"/>
              </a:rPr>
              <a:t>- </a:t>
            </a:r>
            <a:r>
              <a:rPr lang="ar-SA" sz="1600" b="1" kern="0" dirty="0">
                <a:solidFill>
                  <a:schemeClr val="accent3">
                    <a:lumMod val="50000"/>
                  </a:schemeClr>
                </a:solidFill>
                <a:latin typeface="Sakkal Majalla" panose="02000000000000000000" pitchFamily="2" charset="-78"/>
                <a:cs typeface="Sakkal Majalla" panose="02000000000000000000" pitchFamily="2" charset="-78"/>
              </a:rPr>
              <a:t>سبب دخول الجنة</a:t>
            </a:r>
            <a:r>
              <a:rPr lang="ar-BH" sz="1600" b="1" kern="0" dirty="0">
                <a:solidFill>
                  <a:schemeClr val="accent3">
                    <a:lumMod val="50000"/>
                  </a:schemeClr>
                </a:solidFill>
                <a:latin typeface="Sakkal Majalla" panose="02000000000000000000" pitchFamily="2" charset="-78"/>
                <a:cs typeface="Sakkal Majalla" panose="02000000000000000000" pitchFamily="2" charset="-78"/>
              </a:rPr>
              <a:t>.</a:t>
            </a:r>
            <a:r>
              <a:rPr lang="ar-SA" sz="1600" b="1" kern="0" dirty="0">
                <a:solidFill>
                  <a:schemeClr val="accent3">
                    <a:lumMod val="50000"/>
                  </a:schemeClr>
                </a:solidFill>
                <a:latin typeface="Sakkal Majalla" panose="02000000000000000000" pitchFamily="2" charset="-78"/>
                <a:cs typeface="Sakkal Majalla" panose="02000000000000000000" pitchFamily="2" charset="-78"/>
              </a:rPr>
              <a:t> </a:t>
            </a:r>
          </a:p>
        </p:txBody>
      </p:sp>
      <p:sp>
        <p:nvSpPr>
          <p:cNvPr id="47" name="Title 1">
            <a:extLst>
              <a:ext uri="{FF2B5EF4-FFF2-40B4-BE49-F238E27FC236}">
                <a16:creationId xmlns:a16="http://schemas.microsoft.com/office/drawing/2014/main" id="{A74ACFBB-6450-4B6F-BF2C-20CD22F15C3B}"/>
              </a:ext>
            </a:extLst>
          </p:cNvPr>
          <p:cNvSpPr txBox="1">
            <a:spLocks/>
          </p:cNvSpPr>
          <p:nvPr/>
        </p:nvSpPr>
        <p:spPr>
          <a:xfrm>
            <a:off x="8857504" y="386690"/>
            <a:ext cx="2805578" cy="635000"/>
          </a:xfrm>
          <a:prstGeom prst="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defTabSz="457200" rtl="1">
              <a:defRPr/>
            </a:pPr>
            <a:r>
              <a:rPr lang="ar-SA" sz="4100" b="1" kern="0" dirty="0">
                <a:solidFill>
                  <a:prstClr val="black"/>
                </a:solidFill>
                <a:latin typeface="Sakkal Majalla" panose="02000000000000000000" pitchFamily="2" charset="-78"/>
                <a:ea typeface="+mn-ea"/>
                <a:cs typeface="Sakkal Majalla" panose="02000000000000000000" pitchFamily="2" charset="-78"/>
              </a:rPr>
              <a:t>نموذج الإجابة  </a:t>
            </a:r>
            <a:endParaRPr lang="en-US" sz="4100" b="1" dirty="0">
              <a:solidFill>
                <a:prstClr val="black"/>
              </a:solidFill>
              <a:latin typeface="Sakkal Majalla" panose="02000000000000000000" pitchFamily="2" charset="-78"/>
              <a:ea typeface="+mn-ea"/>
              <a:cs typeface="Sakkal Majalla" panose="02000000000000000000" pitchFamily="2" charset="-78"/>
            </a:endParaRPr>
          </a:p>
        </p:txBody>
      </p:sp>
      <p:sp>
        <p:nvSpPr>
          <p:cNvPr id="20" name="مستطيل 19"/>
          <p:cNvSpPr/>
          <p:nvPr/>
        </p:nvSpPr>
        <p:spPr>
          <a:xfrm>
            <a:off x="8183549" y="2385259"/>
            <a:ext cx="1347911" cy="2478371"/>
          </a:xfrm>
          <a:prstGeom prst="rect">
            <a:avLst/>
          </a:prstGeom>
        </p:spPr>
        <p:txBody>
          <a:bodyPr wrap="square">
            <a:spAutoFit/>
          </a:bodyPr>
          <a:lstStyle/>
          <a:p>
            <a:pPr lvl="0" algn="r" rtl="1">
              <a:lnSpc>
                <a:spcPct val="90000"/>
              </a:lnSpc>
              <a:spcBef>
                <a:spcPts val="1000"/>
              </a:spcBef>
            </a:pPr>
            <a:r>
              <a:rPr lang="ar-BH"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كف</a:t>
            </a:r>
            <a:r>
              <a:rPr lang="ar-BH" b="1" dirty="0">
                <a:latin typeface="Sakkal Majalla" panose="02000000000000000000" pitchFamily="2" charset="-78"/>
                <a:cs typeface="Sakkal Majalla" panose="02000000000000000000" pitchFamily="2" charset="-78"/>
              </a:rPr>
              <a:t>ّ</a:t>
            </a:r>
            <a:r>
              <a:rPr lang="ar-SA" b="1" dirty="0">
                <a:latin typeface="Sakkal Majalla" panose="02000000000000000000" pitchFamily="2" charset="-78"/>
                <a:cs typeface="Sakkal Majalla" panose="02000000000000000000" pitchFamily="2" charset="-78"/>
              </a:rPr>
              <a:t> النفس </a:t>
            </a:r>
            <a:br>
              <a:rPr lang="ar-BH" b="1" dirty="0">
                <a:latin typeface="Sakkal Majalla" panose="02000000000000000000" pitchFamily="2" charset="-78"/>
                <a:cs typeface="Sakkal Majalla" panose="02000000000000000000" pitchFamily="2" charset="-78"/>
              </a:rPr>
            </a:br>
            <a:r>
              <a:rPr lang="ar-SA" b="1" dirty="0">
                <a:latin typeface="Sakkal Majalla" panose="02000000000000000000" pitchFamily="2" charset="-78"/>
                <a:cs typeface="Sakkal Majalla" panose="02000000000000000000" pitchFamily="2" charset="-78"/>
              </a:rPr>
              <a:t>عن المحرمات </a:t>
            </a:r>
            <a:br>
              <a:rPr lang="ar-BH" b="1" dirty="0">
                <a:latin typeface="Sakkal Majalla" panose="02000000000000000000" pitchFamily="2" charset="-78"/>
                <a:cs typeface="Sakkal Majalla" panose="02000000000000000000" pitchFamily="2" charset="-78"/>
              </a:rPr>
            </a:br>
            <a:r>
              <a:rPr lang="ar-SA" b="1" dirty="0">
                <a:latin typeface="Sakkal Majalla" panose="02000000000000000000" pitchFamily="2" charset="-78"/>
                <a:cs typeface="Sakkal Majalla" panose="02000000000000000000" pitchFamily="2" charset="-78"/>
              </a:rPr>
              <a:t>وعما لا</a:t>
            </a:r>
            <a:r>
              <a:rPr lang="en-US"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يليق </a:t>
            </a:r>
            <a:endParaRPr lang="en-US" b="1" dirty="0">
              <a:latin typeface="Sakkal Majalla" panose="02000000000000000000" pitchFamily="2" charset="-78"/>
              <a:cs typeface="Sakkal Majalla" panose="02000000000000000000" pitchFamily="2" charset="-78"/>
            </a:endParaRPr>
          </a:p>
          <a:p>
            <a:pPr lvl="0" algn="r" rtl="1">
              <a:lnSpc>
                <a:spcPct val="90000"/>
              </a:lnSpc>
              <a:spcBef>
                <a:spcPts val="1000"/>
              </a:spcBef>
            </a:pPr>
            <a:r>
              <a:rPr lang="ar-SA" b="1" dirty="0">
                <a:latin typeface="Sakkal Majalla" panose="02000000000000000000" pitchFamily="2" charset="-78"/>
                <a:cs typeface="Sakkal Majalla" panose="02000000000000000000" pitchFamily="2" charset="-78"/>
              </a:rPr>
              <a:t>بالإنسان فعله </a:t>
            </a:r>
            <a:endParaRPr lang="en-US" b="1" dirty="0">
              <a:latin typeface="Sakkal Majalla" panose="02000000000000000000" pitchFamily="2" charset="-78"/>
              <a:cs typeface="Sakkal Majalla" panose="02000000000000000000" pitchFamily="2" charset="-78"/>
            </a:endParaRPr>
          </a:p>
          <a:p>
            <a:pPr lvl="0" algn="r" rtl="1">
              <a:lnSpc>
                <a:spcPct val="90000"/>
              </a:lnSpc>
              <a:spcBef>
                <a:spcPts val="1000"/>
              </a:spcBef>
            </a:pPr>
            <a:r>
              <a:rPr lang="ar-SA" b="1" dirty="0">
                <a:latin typeface="Sakkal Majalla" panose="02000000000000000000" pitchFamily="2" charset="-78"/>
                <a:cs typeface="Sakkal Majalla" panose="02000000000000000000" pitchFamily="2" charset="-78"/>
              </a:rPr>
              <a:t>أو</a:t>
            </a:r>
            <a:r>
              <a:rPr lang="en-US"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قوله،</a:t>
            </a:r>
            <a:r>
              <a:rPr lang="ar-BH"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وصون </a:t>
            </a:r>
            <a:endParaRPr lang="en-US" b="1" dirty="0">
              <a:latin typeface="Sakkal Majalla" panose="02000000000000000000" pitchFamily="2" charset="-78"/>
              <a:cs typeface="Sakkal Majalla" panose="02000000000000000000" pitchFamily="2" charset="-78"/>
            </a:endParaRPr>
          </a:p>
          <a:p>
            <a:pPr lvl="0" algn="r" rtl="1">
              <a:lnSpc>
                <a:spcPct val="90000"/>
              </a:lnSpc>
              <a:spcBef>
                <a:spcPts val="1000"/>
              </a:spcBef>
            </a:pPr>
            <a:r>
              <a:rPr lang="ar-SA" b="1" dirty="0">
                <a:latin typeface="Sakkal Majalla" panose="02000000000000000000" pitchFamily="2" charset="-78"/>
                <a:cs typeface="Sakkal Majalla" panose="02000000000000000000" pitchFamily="2" charset="-78"/>
              </a:rPr>
              <a:t>النفس عما </a:t>
            </a:r>
            <a:br>
              <a:rPr lang="ar-BH" b="1" dirty="0">
                <a:latin typeface="Sakkal Majalla" panose="02000000000000000000" pitchFamily="2" charset="-78"/>
                <a:cs typeface="Sakkal Majalla" panose="02000000000000000000" pitchFamily="2" charset="-78"/>
              </a:rPr>
            </a:br>
            <a:r>
              <a:rPr lang="ar-SA" b="1" dirty="0">
                <a:latin typeface="Sakkal Majalla" panose="02000000000000000000" pitchFamily="2" charset="-78"/>
                <a:cs typeface="Sakkal Majalla" panose="02000000000000000000" pitchFamily="2" charset="-78"/>
              </a:rPr>
              <a:t>يدنسها</a:t>
            </a:r>
            <a:br>
              <a:rPr lang="ar-BH" b="1" dirty="0">
                <a:latin typeface="Sakkal Majalla" panose="02000000000000000000" pitchFamily="2" charset="-78"/>
                <a:cs typeface="Sakkal Majalla" panose="02000000000000000000" pitchFamily="2" charset="-78"/>
              </a:rPr>
            </a:br>
            <a:r>
              <a:rPr lang="ar-SA" b="1" dirty="0">
                <a:latin typeface="Sakkal Majalla" panose="02000000000000000000" pitchFamily="2" charset="-78"/>
                <a:cs typeface="Sakkal Majalla" panose="02000000000000000000" pitchFamily="2" charset="-78"/>
              </a:rPr>
              <a:t> </a:t>
            </a:r>
            <a:r>
              <a:rPr lang="ar-BH"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من المعصية</a:t>
            </a:r>
            <a:r>
              <a:rPr lang="ar-BH" b="1" dirty="0">
                <a:latin typeface="Sakkal Majalla" panose="02000000000000000000" pitchFamily="2" charset="-78"/>
                <a:cs typeface="Sakkal Majalla" panose="02000000000000000000" pitchFamily="2" charset="-78"/>
              </a:rPr>
              <a:t>.</a:t>
            </a:r>
            <a:r>
              <a:rPr lang="ar-SA" b="1" dirty="0">
                <a:latin typeface="Sakkal Majalla" panose="02000000000000000000" pitchFamily="2" charset="-78"/>
                <a:cs typeface="Sakkal Majalla" panose="02000000000000000000" pitchFamily="2" charset="-78"/>
              </a:rPr>
              <a:t> </a:t>
            </a:r>
            <a:endParaRPr lang="en-US" sz="1400" dirty="0">
              <a:latin typeface="Sakkal Majalla" panose="02000000000000000000" pitchFamily="2" charset="-78"/>
              <a:cs typeface="Sakkal Majalla" panose="02000000000000000000" pitchFamily="2" charset="-78"/>
            </a:endParaRPr>
          </a:p>
        </p:txBody>
      </p:sp>
      <p:sp>
        <p:nvSpPr>
          <p:cNvPr id="49" name="مستطيل: زوايا مستديرة 48">
            <a:extLst>
              <a:ext uri="{FF2B5EF4-FFF2-40B4-BE49-F238E27FC236}">
                <a16:creationId xmlns:a16="http://schemas.microsoft.com/office/drawing/2014/main" id="{F30A8F77-9E01-4988-8B4F-6138F876AEDE}"/>
              </a:ext>
            </a:extLst>
          </p:cNvPr>
          <p:cNvSpPr/>
          <p:nvPr/>
        </p:nvSpPr>
        <p:spPr>
          <a:xfrm>
            <a:off x="149959" y="147864"/>
            <a:ext cx="3868681" cy="527997"/>
          </a:xfrm>
          <a:prstGeom prst="round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ar-BH" sz="2000" b="1" dirty="0">
                <a:latin typeface="Sakkal Majalla" panose="02000000000000000000" pitchFamily="2" charset="-78"/>
                <a:cs typeface="Sakkal Majalla" panose="02000000000000000000" pitchFamily="2" charset="-78"/>
              </a:rPr>
              <a:t>العفّة في الإسلام / التربية الإسلامية 5 (دين 302 )</a:t>
            </a:r>
            <a:endParaRPr lang="en-US" sz="2000" b="1" dirty="0">
              <a:latin typeface="Sakkal Majalla" panose="02000000000000000000" pitchFamily="2" charset="-78"/>
              <a:cs typeface="Sakkal Majalla" panose="02000000000000000000" pitchFamily="2" charset="-78"/>
            </a:endParaRPr>
          </a:p>
        </p:txBody>
      </p:sp>
      <p:cxnSp>
        <p:nvCxnSpPr>
          <p:cNvPr id="48" name="Straight Connector 2">
            <a:extLst>
              <a:ext uri="{FF2B5EF4-FFF2-40B4-BE49-F238E27FC236}">
                <a16:creationId xmlns:a16="http://schemas.microsoft.com/office/drawing/2014/main" id="{3277C14C-FE67-4254-AFCF-B0693A7D8E28}"/>
              </a:ext>
            </a:extLst>
          </p:cNvPr>
          <p:cNvCxnSpPr/>
          <p:nvPr/>
        </p:nvCxnSpPr>
        <p:spPr>
          <a:xfrm flipV="1">
            <a:off x="270641" y="6477000"/>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0" name="Rectangle 5">
            <a:extLst>
              <a:ext uri="{FF2B5EF4-FFF2-40B4-BE49-F238E27FC236}">
                <a16:creationId xmlns:a16="http://schemas.microsoft.com/office/drawing/2014/main" id="{8B33B569-809B-4A29-999D-A1E8CD652137}"/>
              </a:ext>
            </a:extLst>
          </p:cNvPr>
          <p:cNvSpPr>
            <a:spLocks/>
          </p:cNvSpPr>
          <p:nvPr/>
        </p:nvSpPr>
        <p:spPr>
          <a:xfrm>
            <a:off x="8349483" y="6477000"/>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1537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heel(1)">
                                      <p:cBhvr>
                                        <p:cTn id="7" dur="20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down)">
                                      <p:cBhvr>
                                        <p:cTn id="12" dur="500"/>
                                        <p:tgtEl>
                                          <p:spTgt spid="8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wipe(down)">
                                      <p:cBhvr>
                                        <p:cTn id="20" dur="500"/>
                                        <p:tgtEl>
                                          <p:spTgt spid="80"/>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down)">
                                      <p:cBhvr>
                                        <p:cTn id="35" dur="500"/>
                                        <p:tgtEl>
                                          <p:spTgt spid="8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down)">
                                      <p:cBhvr>
                                        <p:cTn id="40" dur="500"/>
                                        <p:tgtEl>
                                          <p:spTgt spid="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00"/>
                                        <p:tgtEl>
                                          <p:spTgt spid="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down)">
                                      <p:cBhvr>
                                        <p:cTn id="46" dur="500"/>
                                        <p:tgtEl>
                                          <p:spTgt spid="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500"/>
                                        <p:tgtEl>
                                          <p:spTgt spid="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down)">
                                      <p:cBhvr>
                                        <p:cTn id="52" dur="500"/>
                                        <p:tgtEl>
                                          <p:spTgt spid="2"/>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4"/>
                                        </p:tgtEl>
                                        <p:attrNameLst>
                                          <p:attrName>style.visibility</p:attrName>
                                        </p:attrNameLst>
                                      </p:cBhvr>
                                      <p:to>
                                        <p:strVal val="visible"/>
                                      </p:to>
                                    </p:set>
                                    <p:animEffect transition="in" filter="wipe(down)">
                                      <p:cBhvr>
                                        <p:cTn id="55" dur="500"/>
                                        <p:tgtEl>
                                          <p:spTgt spid="10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03"/>
                                        </p:tgtEl>
                                        <p:attrNameLst>
                                          <p:attrName>style.visibility</p:attrName>
                                        </p:attrNameLst>
                                      </p:cBhvr>
                                      <p:to>
                                        <p:strVal val="visible"/>
                                      </p:to>
                                    </p:set>
                                    <p:animEffect transition="in" filter="wipe(down)">
                                      <p:cBhvr>
                                        <p:cTn id="60" dur="500"/>
                                        <p:tgtEl>
                                          <p:spTgt spid="10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500"/>
                                        <p:tgtEl>
                                          <p:spTgt spid="16"/>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down)">
                                      <p:cBhvr>
                                        <p:cTn id="66" dur="500"/>
                                        <p:tgtEl>
                                          <p:spTgt spid="4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500"/>
                                        <p:tgtEl>
                                          <p:spTgt spid="17"/>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down)">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down)">
                                      <p:cBhvr>
                                        <p:cTn id="80" dur="500"/>
                                        <p:tgtEl>
                                          <p:spTgt spid="15"/>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down)">
                                      <p:cBhvr>
                                        <p:cTn id="83" dur="500"/>
                                        <p:tgtEl>
                                          <p:spTgt spid="9"/>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wipe(down)">
                                      <p:cBhvr>
                                        <p:cTn id="86" dur="500"/>
                                        <p:tgtEl>
                                          <p:spTgt spid="7"/>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Effect transition="in" filter="wipe(down)">
                                      <p:cBhvr>
                                        <p:cTn id="8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6" grpId="0" animBg="1"/>
      <p:bldP spid="87" grpId="0"/>
      <p:bldP spid="103" grpId="0" animBg="1"/>
      <p:bldP spid="104" grpId="0" animBg="1"/>
      <p:bldP spid="2" grpId="0"/>
      <p:bldP spid="4" grpId="0"/>
      <p:bldP spid="5" grpId="0"/>
      <p:bldP spid="6" grpId="0"/>
      <p:bldP spid="8" grpId="0"/>
      <p:bldP spid="10" grpId="0"/>
      <p:bldP spid="11" grpId="0"/>
      <p:bldP spid="12" grpId="0"/>
      <p:bldP spid="13" grpId="0"/>
      <p:bldP spid="7" grpId="0"/>
      <p:bldP spid="9" grpId="0"/>
      <p:bldP spid="14" grpId="0"/>
      <p:bldP spid="15" grpId="0"/>
      <p:bldP spid="46" grpId="0"/>
      <p:bldP spid="16" grpId="0"/>
      <p:bldP spid="17" grpId="0"/>
      <p:bldP spid="18" grpId="0"/>
      <p:bldP spid="47" grpId="0" animBg="1"/>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8" name="Rectangle: Rounded Corners 3">
            <a:extLst>
              <a:ext uri="{FF2B5EF4-FFF2-40B4-BE49-F238E27FC236}">
                <a16:creationId xmlns:a16="http://schemas.microsoft.com/office/drawing/2014/main" id="{42B6D74D-FB5A-4C11-9D64-8DDFD8AB16D8}"/>
              </a:ext>
            </a:extLst>
          </p:cNvPr>
          <p:cNvSpPr/>
          <p:nvPr/>
        </p:nvSpPr>
        <p:spPr>
          <a:xfrm>
            <a:off x="198780" y="1325217"/>
            <a:ext cx="11794435" cy="485486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30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3- أستدلُّ على وجوب طاعة وليّ أمري في المعروف من القرآن الكريم أو السنة النبوية.</a:t>
            </a:r>
            <a:endParaRPr lang="ar-BH" sz="30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endParaRPr>
          </a:p>
          <a:p>
            <a:pPr algn="just" rtl="1"/>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p>
          <a:p>
            <a:pPr algn="just" rtl="1"/>
            <a:endParaRPr lang="ar-BH" sz="14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endParaRPr>
          </a:p>
          <a:p>
            <a:pPr algn="just" rtl="1"/>
            <a:r>
              <a:rPr lang="ar-BH" sz="30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4- أُبيّنُ موقفي تُجاه وطني ووليِّ أمري.</a:t>
            </a:r>
          </a:p>
          <a:p>
            <a:pPr algn="just" rtl="1"/>
            <a:r>
              <a:rPr lang="ar-BH" sz="3200" b="1" u="sng"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موقفي تُجاه  وطني</a:t>
            </a:r>
            <a:r>
              <a:rPr lang="ar-BH" sz="32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 </a:t>
            </a:r>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p>
          <a:p>
            <a:pPr algn="just" rtl="1"/>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p>
          <a:p>
            <a:pPr algn="just" rtl="1"/>
            <a:r>
              <a:rPr lang="ar-BH" sz="3200" b="1" u="sng" dirty="0">
                <a:solidFill>
                  <a:schemeClr val="tx1"/>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موقفي تُجاه وليّ أمري</a:t>
            </a:r>
            <a:r>
              <a:rPr lang="ar-BH" sz="32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 </a:t>
            </a:r>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p>
          <a:p>
            <a:pPr algn="just" rtl="1"/>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p>
        </p:txBody>
      </p:sp>
      <p:sp>
        <p:nvSpPr>
          <p:cNvPr id="9" name="TextBox 12">
            <a:extLst>
              <a:ext uri="{FF2B5EF4-FFF2-40B4-BE49-F238E27FC236}">
                <a16:creationId xmlns:a16="http://schemas.microsoft.com/office/drawing/2014/main" id="{BD7E9E07-02A8-4254-9558-FE2976D737C1}"/>
              </a:ext>
            </a:extLst>
          </p:cNvPr>
          <p:cNvSpPr txBox="1"/>
          <p:nvPr/>
        </p:nvSpPr>
        <p:spPr>
          <a:xfrm>
            <a:off x="227950" y="2000345"/>
            <a:ext cx="11583698" cy="1477328"/>
          </a:xfrm>
          <a:prstGeom prst="rect">
            <a:avLst/>
          </a:prstGeom>
          <a:solidFill>
            <a:schemeClr val="accent5">
              <a:lumMod val="20000"/>
              <a:lumOff val="80000"/>
            </a:schemeClr>
          </a:solidFill>
        </p:spPr>
        <p:txBody>
          <a:bodyPr wrap="square" rtlCol="0">
            <a:spAutoFit/>
          </a:bodyPr>
          <a:lstStyle/>
          <a:p>
            <a:pPr algn="just" rtl="1"/>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قال تعالى: (يَا أَيُّهَا الَّذِينَ آمَنُوا أَطِيعُوا اللَّهَ وَأَطِيعُوا الرَّسُولَ وَأُولِي الْأَمْرِ مِنْكُمْ). سورة النساء، الآية 59.</a:t>
            </a:r>
          </a:p>
          <a:p>
            <a:pPr algn="just" rtl="1"/>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عن أبي هريرة</a:t>
            </a:r>
            <a:r>
              <a:rPr lang="en-US"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r>
              <a:rPr lang="en-US"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a:t>
            </a:r>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عَنْ رَسُولِ اللهِ</a:t>
            </a:r>
            <a:r>
              <a:rPr lang="en-US"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 </a:t>
            </a:r>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 </a:t>
            </a:r>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قَالَ: "مَنْ أَطَاعَنِي فَقَدْ أَطَاعَ اللهَ، وَمَنْ عَصَانِي فَقَدْ عَصَى اللهَ، وَمَنْ أَطَاعَ أَمِيرِي فَقَدْ أَطَاعَنِي، وَمَنْ عَصَى أَمِيرِي فَقَدْ عَصَانِي". </a:t>
            </a:r>
            <a:r>
              <a:rPr lang="ar-BH" sz="24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متّفق عليه.   </a:t>
            </a:r>
            <a:endParaRPr lang="ar-BH" sz="32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endParaRPr>
          </a:p>
        </p:txBody>
      </p:sp>
      <p:sp>
        <p:nvSpPr>
          <p:cNvPr id="10" name="Cloud 17">
            <a:extLst>
              <a:ext uri="{FF2B5EF4-FFF2-40B4-BE49-F238E27FC236}">
                <a16:creationId xmlns:a16="http://schemas.microsoft.com/office/drawing/2014/main" id="{5FAD54BD-FAC9-4409-956A-5D9FB9C323E8}"/>
              </a:ext>
            </a:extLst>
          </p:cNvPr>
          <p:cNvSpPr/>
          <p:nvPr/>
        </p:nvSpPr>
        <p:spPr>
          <a:xfrm>
            <a:off x="3909391" y="133623"/>
            <a:ext cx="2933647" cy="915287"/>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600" b="1" dirty="0">
                <a:solidFill>
                  <a:schemeClr val="tx1"/>
                </a:solidFill>
                <a:latin typeface="Sakkal Majalla" panose="02000000000000000000" pitchFamily="2" charset="-78"/>
                <a:cs typeface="Sakkal Majalla" panose="02000000000000000000" pitchFamily="2" charset="-78"/>
              </a:rPr>
              <a:t>الإجابة</a:t>
            </a:r>
            <a:endParaRPr lang="fr-FR" sz="2800" b="1" dirty="0">
              <a:solidFill>
                <a:schemeClr val="tx1"/>
              </a:solidFill>
              <a:latin typeface="Sakkal Majalla" panose="02000000000000000000" pitchFamily="2" charset="-78"/>
              <a:cs typeface="Sakkal Majalla" panose="02000000000000000000" pitchFamily="2" charset="-78"/>
            </a:endParaRPr>
          </a:p>
        </p:txBody>
      </p:sp>
      <p:sp>
        <p:nvSpPr>
          <p:cNvPr id="11" name="Rectangle: Rounded Corners 18">
            <a:extLst>
              <a:ext uri="{FF2B5EF4-FFF2-40B4-BE49-F238E27FC236}">
                <a16:creationId xmlns:a16="http://schemas.microsoft.com/office/drawing/2014/main" id="{A3357263-AB1E-40D7-8623-89F1EECD596C}"/>
              </a:ext>
            </a:extLst>
          </p:cNvPr>
          <p:cNvSpPr/>
          <p:nvPr/>
        </p:nvSpPr>
        <p:spPr>
          <a:xfrm>
            <a:off x="7827824" y="591545"/>
            <a:ext cx="2568033" cy="676523"/>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600" b="1" dirty="0">
                <a:solidFill>
                  <a:prstClr val="white"/>
                </a:solidFill>
                <a:latin typeface="Sakkal Majalla" panose="02000000000000000000" pitchFamily="2" charset="-78"/>
                <a:cs typeface="Sakkal Majalla" panose="02000000000000000000" pitchFamily="2" charset="-78"/>
              </a:rPr>
              <a:t>أقوِّم مُكتسباتي</a:t>
            </a:r>
            <a:r>
              <a:rPr lang="en-US" sz="3600" b="1" dirty="0">
                <a:solidFill>
                  <a:prstClr val="white"/>
                </a:solidFill>
                <a:latin typeface="Sakkal Majalla" panose="02000000000000000000" pitchFamily="2" charset="-78"/>
                <a:cs typeface="Sakkal Majalla" panose="02000000000000000000" pitchFamily="2" charset="-78"/>
              </a:rPr>
              <a:t>:</a:t>
            </a:r>
          </a:p>
        </p:txBody>
      </p:sp>
      <p:sp>
        <p:nvSpPr>
          <p:cNvPr id="12" name="مستطيل 8">
            <a:extLst>
              <a:ext uri="{FF2B5EF4-FFF2-40B4-BE49-F238E27FC236}">
                <a16:creationId xmlns:a16="http://schemas.microsoft.com/office/drawing/2014/main" id="{21B82C58-5AB4-4EE5-854E-A535205C745E}"/>
              </a:ext>
            </a:extLst>
          </p:cNvPr>
          <p:cNvSpPr/>
          <p:nvPr/>
        </p:nvSpPr>
        <p:spPr>
          <a:xfrm>
            <a:off x="198782" y="133623"/>
            <a:ext cx="3154018" cy="400110"/>
          </a:xfrm>
          <a:prstGeom prst="rect">
            <a:avLst/>
          </a:prstGeom>
          <a:solidFill>
            <a:srgbClr val="D6FCEF"/>
          </a:solidFill>
          <a:ln>
            <a:solidFill>
              <a:schemeClr val="tx1"/>
            </a:solidFill>
            <a:prstDash val="lgDash"/>
          </a:ln>
        </p:spPr>
        <p:txBody>
          <a:bodyPr wrap="square">
            <a:spAutoFit/>
          </a:bodyPr>
          <a:lstStyle/>
          <a:p>
            <a:pPr algn="ctr" rtl="1"/>
            <a:r>
              <a:rPr lang="ar-BH" sz="2000" b="1" dirty="0">
                <a:latin typeface="Sakkal Majalla" panose="02000000000000000000" pitchFamily="2" charset="-78"/>
                <a:cs typeface="Sakkal Majalla" panose="02000000000000000000" pitchFamily="2" charset="-78"/>
              </a:rPr>
              <a:t>الانتماء للوطن والولاء له ( دين 302 )</a:t>
            </a:r>
          </a:p>
        </p:txBody>
      </p:sp>
      <p:sp>
        <p:nvSpPr>
          <p:cNvPr id="13" name="TextBox 12">
            <a:extLst>
              <a:ext uri="{FF2B5EF4-FFF2-40B4-BE49-F238E27FC236}">
                <a16:creationId xmlns:a16="http://schemas.microsoft.com/office/drawing/2014/main" id="{A22E25ED-3A1A-4A43-84E8-23C23DA32186}"/>
              </a:ext>
            </a:extLst>
          </p:cNvPr>
          <p:cNvSpPr txBox="1"/>
          <p:nvPr/>
        </p:nvSpPr>
        <p:spPr>
          <a:xfrm>
            <a:off x="527710" y="4064907"/>
            <a:ext cx="11136573" cy="1938992"/>
          </a:xfrm>
          <a:prstGeom prst="rect">
            <a:avLst/>
          </a:prstGeom>
          <a:solidFill>
            <a:schemeClr val="accent5">
              <a:lumMod val="20000"/>
              <a:lumOff val="80000"/>
            </a:schemeClr>
          </a:solidFill>
        </p:spPr>
        <p:txBody>
          <a:bodyPr wrap="square" rtlCol="0">
            <a:spAutoFit/>
          </a:bodyPr>
          <a:lstStyle/>
          <a:p>
            <a:pPr algn="just" rtl="1"/>
            <a:r>
              <a:rPr lang="ar-BH" sz="3000" b="1" u="sng" dirty="0">
                <a:latin typeface="Sakkal Majalla" panose="02000000000000000000" pitchFamily="2" charset="-78"/>
                <a:ea typeface="Calibri" panose="020F0502020204030204" pitchFamily="34" charset="0"/>
                <a:cs typeface="Sakkal Majalla" panose="02000000000000000000" pitchFamily="2" charset="-78"/>
              </a:rPr>
              <a:t>موقفي تُجاه وطني</a:t>
            </a:r>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أتفانى في خدمته، وأفديه بروحي ودمي، وأحميه من كلّ مُخرّب وعابث، وأحافظ على ثرواته، وأُسهم في بنائه ورقيّه.</a:t>
            </a:r>
          </a:p>
          <a:p>
            <a:pPr algn="just" rtl="1"/>
            <a:r>
              <a:rPr lang="ar-BH" sz="3000" b="1" u="sng" dirty="0">
                <a:latin typeface="Sakkal Majalla" panose="02000000000000000000" pitchFamily="2" charset="-78"/>
                <a:ea typeface="Calibri" panose="020F0502020204030204" pitchFamily="34" charset="0"/>
                <a:cs typeface="Sakkal Majalla" panose="02000000000000000000" pitchFamily="2" charset="-78"/>
              </a:rPr>
              <a:t>موقفي تُجاه وليّ أمري</a:t>
            </a:r>
            <a:r>
              <a:rPr lang="ar-BH" sz="3000" b="1" dirty="0">
                <a:solidFill>
                  <a:srgbClr val="FF0000"/>
                </a:solidFill>
                <a:latin typeface="Sakkal Majalla" panose="02000000000000000000" pitchFamily="2" charset="-78"/>
                <a:ea typeface="Calibri" panose="020F0502020204030204" pitchFamily="34" charset="0"/>
                <a:cs typeface="Sakkal Majalla" panose="02000000000000000000" pitchFamily="2" charset="-78"/>
              </a:rPr>
              <a:t>: أسمع وأطيع وليّ أمري؛ لأنّ في طاعته سعادة الدنيا والآخرة، وبها تنتظم مصالح العباد في معاشهم، وبها يستعينون على إقامة دينهم وطاعة ربّهم.</a:t>
            </a:r>
          </a:p>
        </p:txBody>
      </p:sp>
    </p:spTree>
    <p:extLst>
      <p:ext uri="{BB962C8B-B14F-4D97-AF65-F5344CB8AC3E}">
        <p14:creationId xmlns:p14="http://schemas.microsoft.com/office/powerpoint/2010/main" val="4249373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000"/>
                                        <p:tgtEl>
                                          <p:spTgt spid="11"/>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anim calcmode="lin" valueType="num">
                                      <p:cBhvr>
                                        <p:cTn id="19" dur="2000" fill="hold"/>
                                        <p:tgtEl>
                                          <p:spTgt spid="10"/>
                                        </p:tgtEl>
                                        <p:attrNameLst>
                                          <p:attrName>ppt_w</p:attrName>
                                        </p:attrNameLst>
                                      </p:cBhvr>
                                      <p:tavLst>
                                        <p:tav tm="0" fmla="#ppt_w*sin(2.5*pi*$)">
                                          <p:val>
                                            <p:fltVal val="0"/>
                                          </p:val>
                                        </p:tav>
                                        <p:tav tm="100000">
                                          <p:val>
                                            <p:fltVal val="1"/>
                                          </p:val>
                                        </p:tav>
                                      </p:tavLst>
                                    </p:anim>
                                    <p:anim calcmode="lin" valueType="num">
                                      <p:cBhvr>
                                        <p:cTn id="20"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in)">
                                      <p:cBhvr>
                                        <p:cTn id="25" dur="2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circle(in)">
                                      <p:cBhvr>
                                        <p:cTn id="3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855F588-C97E-4409-932A-6F2480869C31}"/>
              </a:ext>
            </a:extLst>
          </p:cNvPr>
          <p:cNvSpPr/>
          <p:nvPr/>
        </p:nvSpPr>
        <p:spPr>
          <a:xfrm>
            <a:off x="4724400" y="568230"/>
            <a:ext cx="2286000" cy="584775"/>
          </a:xfrm>
          <a:prstGeom prst="rect">
            <a:avLst/>
          </a:prstGeom>
          <a:solidFill>
            <a:schemeClr val="bg2">
              <a:lumMod val="9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3200" b="1" i="0" u="none" strike="noStrike" kern="1200" cap="none" spc="0" normalizeH="0" baseline="0" noProof="0" dirty="0">
                <a:ln w="1905">
                  <a:noFill/>
                </a:ln>
                <a:solidFill>
                  <a:sysClr val="windowText" lastClr="000000"/>
                </a:solidFill>
                <a:effectLst>
                  <a:innerShdw blurRad="69850" dist="43180" dir="5400000">
                    <a:srgbClr val="000000">
                      <a:alpha val="65000"/>
                    </a:srgbClr>
                  </a:innerShdw>
                </a:effectLst>
                <a:uLnTx/>
                <a:uFillTx/>
                <a:latin typeface="Calibri" panose="020F0502020204030204"/>
                <a:ea typeface="+mn-ea"/>
                <a:cs typeface="Arial" panose="020B0604020202020204" pitchFamily="34" charset="0"/>
              </a:rPr>
              <a:t>ا</a:t>
            </a:r>
            <a:r>
              <a:rPr kumimoji="0" lang="ar-SA" sz="3200" b="1" i="0" u="none" strike="noStrike" kern="1200" cap="none" spc="0" normalizeH="0" baseline="0" noProof="0" dirty="0">
                <a:ln w="1905">
                  <a:noFill/>
                </a:ln>
                <a:solidFill>
                  <a:sysClr val="windowText" lastClr="0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rPr>
              <a:t>لإشاعة</a:t>
            </a:r>
            <a:r>
              <a:rPr kumimoji="0" lang="ar-SA" sz="2400" b="1" i="0" u="none" strike="noStrike" kern="1200" cap="none" spc="0" normalizeH="0" baseline="0" noProof="0" dirty="0">
                <a:ln w="1905">
                  <a:noFill/>
                </a:ln>
                <a:solidFill>
                  <a:sysClr val="windowText" lastClr="0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rPr>
              <a:t> </a:t>
            </a:r>
            <a:endParaRPr kumimoji="0" lang="en-US" sz="2400" b="1" i="0" u="none" strike="noStrike" kern="1200" cap="none" spc="0" normalizeH="0" baseline="0" noProof="0" dirty="0">
              <a:ln w="1905">
                <a:noFill/>
              </a:ln>
              <a:solidFill>
                <a:sysClr val="windowText" lastClr="0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endParaRPr>
          </a:p>
        </p:txBody>
      </p:sp>
      <p:cxnSp>
        <p:nvCxnSpPr>
          <p:cNvPr id="5" name="Straight Connector 4">
            <a:extLst>
              <a:ext uri="{FF2B5EF4-FFF2-40B4-BE49-F238E27FC236}">
                <a16:creationId xmlns:a16="http://schemas.microsoft.com/office/drawing/2014/main" id="{F9AA17D4-A0E4-49B9-AFD0-CC93B3801438}"/>
              </a:ext>
            </a:extLst>
          </p:cNvPr>
          <p:cNvCxnSpPr>
            <a:cxnSpLocks/>
          </p:cNvCxnSpPr>
          <p:nvPr/>
        </p:nvCxnSpPr>
        <p:spPr>
          <a:xfrm>
            <a:off x="5867400" y="1069145"/>
            <a:ext cx="0" cy="3129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3B86C5B-603E-4731-8886-7C2E97E4061F}"/>
              </a:ext>
            </a:extLst>
          </p:cNvPr>
          <p:cNvCxnSpPr>
            <a:cxnSpLocks/>
          </p:cNvCxnSpPr>
          <p:nvPr/>
        </p:nvCxnSpPr>
        <p:spPr>
          <a:xfrm flipV="1">
            <a:off x="2743200" y="1372024"/>
            <a:ext cx="7237707" cy="100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889A938-045D-459B-8EEA-4BCB7D0F4468}"/>
              </a:ext>
            </a:extLst>
          </p:cNvPr>
          <p:cNvCxnSpPr/>
          <p:nvPr/>
        </p:nvCxnSpPr>
        <p:spPr>
          <a:xfrm>
            <a:off x="9980907" y="1382071"/>
            <a:ext cx="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87ABD37-222D-4EBF-AB54-A3B79495440A}"/>
              </a:ext>
            </a:extLst>
          </p:cNvPr>
          <p:cNvCxnSpPr/>
          <p:nvPr/>
        </p:nvCxnSpPr>
        <p:spPr>
          <a:xfrm>
            <a:off x="2738120" y="1382071"/>
            <a:ext cx="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BF88977-0D87-4AD3-B9E7-A5708ECF1207}"/>
              </a:ext>
            </a:extLst>
          </p:cNvPr>
          <p:cNvCxnSpPr>
            <a:cxnSpLocks/>
          </p:cNvCxnSpPr>
          <p:nvPr/>
        </p:nvCxnSpPr>
        <p:spPr>
          <a:xfrm>
            <a:off x="7123765" y="1392233"/>
            <a:ext cx="0" cy="3948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21B6A7B-2F3D-4B9C-9D77-77C76EA28D7A}"/>
              </a:ext>
            </a:extLst>
          </p:cNvPr>
          <p:cNvCxnSpPr>
            <a:cxnSpLocks/>
          </p:cNvCxnSpPr>
          <p:nvPr/>
        </p:nvCxnSpPr>
        <p:spPr>
          <a:xfrm>
            <a:off x="5105400" y="1356985"/>
            <a:ext cx="0" cy="127922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7F8AF01-4046-4F01-AF86-35F2A5252579}"/>
              </a:ext>
            </a:extLst>
          </p:cNvPr>
          <p:cNvSpPr/>
          <p:nvPr/>
        </p:nvSpPr>
        <p:spPr>
          <a:xfrm>
            <a:off x="9269034" y="2267451"/>
            <a:ext cx="2301629" cy="2308324"/>
          </a:xfrm>
          <a:prstGeom prst="rect">
            <a:avLst/>
          </a:prstGeom>
          <a:solidFill>
            <a:schemeClr val="bg2">
              <a:lumMod val="90000"/>
            </a:schemeClr>
          </a:solidFill>
          <a:ln w="28575"/>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انتشار الخبر دون التثبت فيه.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خبر أو مجموعة أخبار زائفة تنتشر في المجتمع وتتداول بين العامة ظنا منهم صحتها</a:t>
            </a:r>
            <a:r>
              <a:rPr kumimoji="0" lang="ar-SA" sz="18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p>
        </p:txBody>
      </p:sp>
      <p:sp>
        <p:nvSpPr>
          <p:cNvPr id="16" name="Rectangle 15">
            <a:extLst>
              <a:ext uri="{FF2B5EF4-FFF2-40B4-BE49-F238E27FC236}">
                <a16:creationId xmlns:a16="http://schemas.microsoft.com/office/drawing/2014/main" id="{1B78163C-795C-4C6E-8E13-5F7B204F7268}"/>
              </a:ext>
            </a:extLst>
          </p:cNvPr>
          <p:cNvSpPr/>
          <p:nvPr/>
        </p:nvSpPr>
        <p:spPr>
          <a:xfrm>
            <a:off x="6418149" y="2314503"/>
            <a:ext cx="2498163" cy="1697901"/>
          </a:xfrm>
          <a:prstGeom prst="rect">
            <a:avLst/>
          </a:prstGeom>
          <a:solidFill>
            <a:schemeClr val="accent3">
              <a:lumMod val="20000"/>
              <a:lumOff val="80000"/>
            </a:schemeClr>
          </a:solidFill>
          <a:ln w="28575">
            <a:solidFill>
              <a:schemeClr val="accent1"/>
            </a:solidFill>
          </a:ln>
        </p:spPr>
        <p:txBody>
          <a:bodyPr wrap="square">
            <a:spAutoFit/>
          </a:bodyPr>
          <a:lstStyle/>
          <a:p>
            <a:pPr marL="0" marR="0" lvl="0" indent="0" algn="r" defTabSz="914400" rtl="1" eaLnBrk="1" fontAlgn="auto" latinLnBrk="0" hangingPunct="1">
              <a:spcBef>
                <a:spcPts val="1000"/>
              </a:spcBef>
              <a:spcAft>
                <a:spcPts val="0"/>
              </a:spcAft>
              <a:buClrTx/>
              <a:buSzTx/>
              <a:buFontTx/>
              <a:buNone/>
              <a:tabLst/>
              <a:defRPr/>
            </a:pPr>
            <a:r>
              <a:rPr kumimoji="0" lang="ar-SA"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ar-BH"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الكراهية لمن ي</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شاع عنه.</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p>
          <a:p>
            <a:pPr marL="0" marR="0" lvl="0" indent="0" algn="r" defTabSz="914400" rtl="1" eaLnBrk="1" fontAlgn="auto" latinLnBrk="0" hangingPunct="1">
              <a:spcBef>
                <a:spcPts val="1000"/>
              </a:spcBef>
              <a:spcAft>
                <a:spcPts val="0"/>
              </a:spcAft>
              <a:buClrTx/>
              <a:buSzTx/>
              <a:buFontTx/>
              <a:buNone/>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حب الظهور بالسبق إلى معرفة ما لا يعرفه الآخرون</a:t>
            </a:r>
            <a:r>
              <a:rPr kumimoji="0" lang="ar-BH" sz="2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endParaRPr kumimoji="0" lang="ar-SA" sz="2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23" name="Rectangle 22">
            <a:extLst>
              <a:ext uri="{FF2B5EF4-FFF2-40B4-BE49-F238E27FC236}">
                <a16:creationId xmlns:a16="http://schemas.microsoft.com/office/drawing/2014/main" id="{7BD886C7-6942-4A4B-A7C1-B61E31427BA3}"/>
              </a:ext>
            </a:extLst>
          </p:cNvPr>
          <p:cNvSpPr/>
          <p:nvPr/>
        </p:nvSpPr>
        <p:spPr>
          <a:xfrm>
            <a:off x="390050" y="2940779"/>
            <a:ext cx="3169641" cy="766364"/>
          </a:xfrm>
          <a:prstGeom prst="rect">
            <a:avLst/>
          </a:prstGeom>
          <a:solidFill>
            <a:schemeClr val="accent6">
              <a:lumMod val="20000"/>
              <a:lumOff val="80000"/>
            </a:schemeClr>
          </a:solidFill>
          <a:ln w="28575"/>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r" defTabSz="914400" rtl="1" eaLnBrk="1" fontAlgn="auto" latinLnBrk="0" hangingPunct="1">
              <a:lnSpc>
                <a:spcPct val="90000"/>
              </a:lnSpc>
              <a:spcBef>
                <a:spcPts val="1000"/>
              </a:spcBef>
              <a:spcAft>
                <a:spcPts val="0"/>
              </a:spcAft>
              <a:buClrTx/>
              <a:buSzTx/>
              <a:buFontTx/>
              <a:buNone/>
              <a:tabLst/>
              <a:defRPr/>
            </a:pP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تقديم  المسلم حسن الظن بأخيه</a:t>
            </a:r>
            <a:r>
              <a:rPr kumimoji="0" lang="ar-SA" sz="2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endParaRPr kumimoji="0" lang="en-US" sz="20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24" name="Rectangle 23">
            <a:extLst>
              <a:ext uri="{FF2B5EF4-FFF2-40B4-BE49-F238E27FC236}">
                <a16:creationId xmlns:a16="http://schemas.microsoft.com/office/drawing/2014/main" id="{C1034BCE-C19B-4342-A2C3-BC5EAD0AE60E}"/>
              </a:ext>
            </a:extLst>
          </p:cNvPr>
          <p:cNvSpPr/>
          <p:nvPr/>
        </p:nvSpPr>
        <p:spPr>
          <a:xfrm>
            <a:off x="411666" y="2306587"/>
            <a:ext cx="3180928" cy="523220"/>
          </a:xfrm>
          <a:prstGeom prst="rect">
            <a:avLst/>
          </a:prstGeom>
          <a:solidFill>
            <a:schemeClr val="accent6">
              <a:lumMod val="20000"/>
              <a:lumOff val="80000"/>
            </a:schemeClr>
          </a:solidFill>
          <a:ln w="28575"/>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التثبت من أية إشاعة  يسمعها</a:t>
            </a:r>
            <a:r>
              <a:rPr kumimoji="0" lang="ar-SA" sz="28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endParaRPr kumimoji="0" lang="en-US" sz="28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25" name="Rectangle 24">
            <a:extLst>
              <a:ext uri="{FF2B5EF4-FFF2-40B4-BE49-F238E27FC236}">
                <a16:creationId xmlns:a16="http://schemas.microsoft.com/office/drawing/2014/main" id="{4A08CC7C-4990-495F-9793-241A71986DE4}"/>
              </a:ext>
            </a:extLst>
          </p:cNvPr>
          <p:cNvSpPr/>
          <p:nvPr/>
        </p:nvSpPr>
        <p:spPr>
          <a:xfrm>
            <a:off x="376575" y="3818115"/>
            <a:ext cx="3180927" cy="766364"/>
          </a:xfrm>
          <a:prstGeom prst="rect">
            <a:avLst/>
          </a:prstGeom>
          <a:solidFill>
            <a:schemeClr val="accent6">
              <a:lumMod val="20000"/>
              <a:lumOff val="80000"/>
            </a:schemeClr>
          </a:solidFill>
          <a:ln w="28575"/>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r" defTabSz="914400" rtl="1" eaLnBrk="1" fontAlgn="auto" latinLnBrk="0" hangingPunct="1">
              <a:lnSpc>
                <a:spcPct val="90000"/>
              </a:lnSpc>
              <a:spcBef>
                <a:spcPts val="1000"/>
              </a:spcBef>
              <a:spcAft>
                <a:spcPts val="0"/>
              </a:spcAft>
              <a:buClrTx/>
              <a:buSzTx/>
              <a:buFontTx/>
              <a:buNone/>
              <a:tabLst/>
              <a:defRPr/>
            </a:pPr>
            <a:r>
              <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عدم التحدث بما سمعه ولا ينشره</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endParaRPr kumimoji="0" lang="en-US" sz="20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28" name="Rectangle 27">
            <a:extLst>
              <a:ext uri="{FF2B5EF4-FFF2-40B4-BE49-F238E27FC236}">
                <a16:creationId xmlns:a16="http://schemas.microsoft.com/office/drawing/2014/main" id="{B7353DB3-C0C5-4683-A613-B7BEEAEABF41}"/>
              </a:ext>
            </a:extLst>
          </p:cNvPr>
          <p:cNvSpPr/>
          <p:nvPr/>
        </p:nvSpPr>
        <p:spPr>
          <a:xfrm>
            <a:off x="9166402" y="1694664"/>
            <a:ext cx="1941163"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rPr>
              <a:t>تعريفها</a:t>
            </a:r>
            <a:endParaRPr kumimoji="0" lang="en-US" sz="20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endParaRPr>
          </a:p>
        </p:txBody>
      </p:sp>
      <p:sp>
        <p:nvSpPr>
          <p:cNvPr id="29" name="Rectangle 28">
            <a:extLst>
              <a:ext uri="{FF2B5EF4-FFF2-40B4-BE49-F238E27FC236}">
                <a16:creationId xmlns:a16="http://schemas.microsoft.com/office/drawing/2014/main" id="{4558BE67-010E-4332-8D35-8A3F14566415}"/>
              </a:ext>
            </a:extLst>
          </p:cNvPr>
          <p:cNvSpPr/>
          <p:nvPr/>
        </p:nvSpPr>
        <p:spPr>
          <a:xfrm>
            <a:off x="5564531" y="1706854"/>
            <a:ext cx="316580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Calibri" panose="020F0502020204030204"/>
                <a:ea typeface="+mn-ea"/>
                <a:cs typeface="Arial" panose="020B0604020202020204" pitchFamily="34" charset="0"/>
              </a:rPr>
              <a:t>أسباب لظهور الإشاعة </a:t>
            </a:r>
            <a:endParaRPr kumimoji="0" lang="en-US" sz="24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Calibri" panose="020F0502020204030204"/>
              <a:ea typeface="+mn-ea"/>
            </a:endParaRPr>
          </a:p>
        </p:txBody>
      </p:sp>
      <p:sp>
        <p:nvSpPr>
          <p:cNvPr id="30" name="Rectangle 29">
            <a:extLst>
              <a:ext uri="{FF2B5EF4-FFF2-40B4-BE49-F238E27FC236}">
                <a16:creationId xmlns:a16="http://schemas.microsoft.com/office/drawing/2014/main" id="{1F6F4FEE-E676-49A2-8F16-EEAE81B92887}"/>
              </a:ext>
            </a:extLst>
          </p:cNvPr>
          <p:cNvSpPr/>
          <p:nvPr/>
        </p:nvSpPr>
        <p:spPr>
          <a:xfrm>
            <a:off x="3559691" y="2624607"/>
            <a:ext cx="2703145"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2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Calibri" panose="020F0502020204030204"/>
                <a:ea typeface="+mn-ea"/>
                <a:cs typeface="Arial" panose="020B0604020202020204" pitchFamily="34" charset="0"/>
              </a:rPr>
              <a:t>الآثار المترتبة عن الإشاعة </a:t>
            </a:r>
            <a:endParaRPr kumimoji="0" lang="en-US" sz="22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Calibri" panose="020F0502020204030204"/>
              <a:ea typeface="+mn-ea"/>
            </a:endParaRPr>
          </a:p>
        </p:txBody>
      </p:sp>
      <p:sp>
        <p:nvSpPr>
          <p:cNvPr id="32" name="Rectangle 31">
            <a:extLst>
              <a:ext uri="{FF2B5EF4-FFF2-40B4-BE49-F238E27FC236}">
                <a16:creationId xmlns:a16="http://schemas.microsoft.com/office/drawing/2014/main" id="{B55CBF1D-0258-409C-A60E-65677EC13F3B}"/>
              </a:ext>
            </a:extLst>
          </p:cNvPr>
          <p:cNvSpPr/>
          <p:nvPr/>
        </p:nvSpPr>
        <p:spPr>
          <a:xfrm>
            <a:off x="340966" y="1805212"/>
            <a:ext cx="3802953" cy="4462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3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Calibri" panose="020F0502020204030204"/>
                <a:ea typeface="+mn-ea"/>
                <a:cs typeface="Arial" panose="020B0604020202020204" pitchFamily="34" charset="0"/>
              </a:rPr>
              <a:t>ثلاثة سبل لتعامل المسلم مع الإشاعة </a:t>
            </a:r>
            <a:endParaRPr kumimoji="0" lang="en-US" sz="23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Calibri" panose="020F0502020204030204"/>
              <a:ea typeface="+mn-ea"/>
            </a:endParaRPr>
          </a:p>
        </p:txBody>
      </p:sp>
      <p:cxnSp>
        <p:nvCxnSpPr>
          <p:cNvPr id="22" name="Straight Arrow Connector 21">
            <a:extLst>
              <a:ext uri="{FF2B5EF4-FFF2-40B4-BE49-F238E27FC236}">
                <a16:creationId xmlns:a16="http://schemas.microsoft.com/office/drawing/2014/main" id="{3F44E08D-8E5E-4AA8-BAFF-FB5BA0A64E76}"/>
              </a:ext>
            </a:extLst>
          </p:cNvPr>
          <p:cNvCxnSpPr>
            <a:cxnSpLocks/>
          </p:cNvCxnSpPr>
          <p:nvPr/>
        </p:nvCxnSpPr>
        <p:spPr>
          <a:xfrm>
            <a:off x="9015234" y="1382071"/>
            <a:ext cx="0" cy="35730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347B8EE-31E3-44BE-8558-A1AC6C0CD045}"/>
              </a:ext>
            </a:extLst>
          </p:cNvPr>
          <p:cNvSpPr/>
          <p:nvPr/>
        </p:nvSpPr>
        <p:spPr>
          <a:xfrm>
            <a:off x="7569936" y="5276207"/>
            <a:ext cx="2665707" cy="830997"/>
          </a:xfrm>
          <a:prstGeom prst="rect">
            <a:avLst/>
          </a:prstGeom>
          <a:solidFill>
            <a:schemeClr val="bg1">
              <a:lumMod val="75000"/>
            </a:schemeClr>
          </a:solidFill>
          <a:ln w="28575">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حرام </a:t>
            </a:r>
            <a:r>
              <a:rPr kumimoji="0" lang="ar-BH" sz="2400" b="1" i="0" u="none" strike="noStrike" kern="1200" cap="none" spc="0" normalizeH="0" baseline="0" noProof="0" dirty="0" err="1">
                <a:ln>
                  <a:noFill/>
                </a:ln>
                <a:solidFill>
                  <a:prstClr val="black"/>
                </a:solidFill>
                <a:effectLst/>
                <a:uLnTx/>
                <a:uFillTx/>
                <a:latin typeface="Sakkal Majalla" panose="02000000000000000000" pitchFamily="2" charset="-78"/>
                <a:cs typeface="Sakkal Majalla" panose="02000000000000000000" pitchFamily="2" charset="-78"/>
              </a:rPr>
              <a:t>لأ</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نها منافية للفضائل والآداب الإسلامية</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endPar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4" name="Rectangle 3">
            <a:extLst>
              <a:ext uri="{FF2B5EF4-FFF2-40B4-BE49-F238E27FC236}">
                <a16:creationId xmlns:a16="http://schemas.microsoft.com/office/drawing/2014/main" id="{EF6D4E81-0889-4470-8D1F-410F0084D08A}"/>
              </a:ext>
            </a:extLst>
          </p:cNvPr>
          <p:cNvSpPr/>
          <p:nvPr/>
        </p:nvSpPr>
        <p:spPr>
          <a:xfrm>
            <a:off x="7679278" y="4789371"/>
            <a:ext cx="216525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w="1905">
                  <a:noFill/>
                </a:ln>
                <a:solidFill>
                  <a:sysClr val="windowText" lastClr="000000"/>
                </a:solidFill>
                <a:effectLst>
                  <a:innerShdw blurRad="69850" dist="43180" dir="5400000">
                    <a:srgbClr val="000000">
                      <a:alpha val="65000"/>
                    </a:srgbClr>
                  </a:innerShdw>
                </a:effectLst>
                <a:uLnTx/>
                <a:uFillTx/>
                <a:latin typeface="Calibri" panose="020F0502020204030204"/>
                <a:ea typeface="+mn-ea"/>
                <a:cs typeface="Arial" panose="020B0604020202020204" pitchFamily="34" charset="0"/>
              </a:rPr>
              <a:t> </a:t>
            </a:r>
            <a:r>
              <a:rPr kumimoji="0" lang="ar-SA" sz="24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rPr>
              <a:t>حكم ترويج الإشاعة </a:t>
            </a:r>
            <a:endParaRPr kumimoji="0" lang="en-US" sz="2000" b="1" i="0" u="none" strike="noStrike" kern="1200" cap="none" spc="0" normalizeH="0" baseline="0" noProof="0" dirty="0">
              <a:ln w="1905">
                <a:noFill/>
              </a:ln>
              <a:solidFill>
                <a:srgbClr val="C00000"/>
              </a:solidFill>
              <a:effectLst>
                <a:innerShdw blurRad="69850" dist="43180" dir="5400000">
                  <a:srgbClr val="000000">
                    <a:alpha val="65000"/>
                  </a:srgbClr>
                </a:innerShdw>
              </a:effectLst>
              <a:uLnTx/>
              <a:uFillTx/>
              <a:latin typeface="Sakkal Majalla" panose="02000000000000000000" pitchFamily="2" charset="-78"/>
              <a:cs typeface="Sakkal Majalla" panose="02000000000000000000" pitchFamily="2" charset="-78"/>
            </a:endParaRPr>
          </a:p>
        </p:txBody>
      </p:sp>
      <p:sp>
        <p:nvSpPr>
          <p:cNvPr id="34" name="Rectangle 33">
            <a:extLst>
              <a:ext uri="{FF2B5EF4-FFF2-40B4-BE49-F238E27FC236}">
                <a16:creationId xmlns:a16="http://schemas.microsoft.com/office/drawing/2014/main" id="{8BDA67E4-E52B-4FC6-8226-9E1CFA01381F}"/>
              </a:ext>
            </a:extLst>
          </p:cNvPr>
          <p:cNvSpPr/>
          <p:nvPr/>
        </p:nvSpPr>
        <p:spPr>
          <a:xfrm>
            <a:off x="4054793" y="3341556"/>
            <a:ext cx="1981395" cy="2675604"/>
          </a:xfrm>
          <a:prstGeom prst="rect">
            <a:avLst/>
          </a:prstGeom>
          <a:solidFill>
            <a:schemeClr val="accent5">
              <a:lumMod val="40000"/>
              <a:lumOff val="60000"/>
            </a:schemeClr>
          </a:solidFill>
          <a:ln w="28575">
            <a:solidFill>
              <a:schemeClr val="accent1"/>
            </a:solidFill>
          </a:ln>
        </p:spPr>
        <p:txBody>
          <a:bodyPr wrap="square">
            <a:spAutoFit/>
          </a:bodyPr>
          <a:lstStyle/>
          <a:p>
            <a:pPr marR="0" lvl="0" algn="r" defTabSz="914400" rtl="1" eaLnBrk="1" fontAlgn="auto" latinLnBrk="0" hangingPunct="1">
              <a:lnSpc>
                <a:spcPct val="90000"/>
              </a:lnSpc>
              <a:spcBef>
                <a:spcPts val="1000"/>
              </a:spcBef>
              <a:spcAft>
                <a:spcPts val="0"/>
              </a:spcAft>
              <a:buClrTx/>
              <a:buSzTx/>
              <a:tabLst/>
              <a:defRPr/>
            </a:pP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النيل من عقييدة الشخص ودينه</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endPar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R="0" lvl="0" algn="r" defTabSz="914400" rtl="1" eaLnBrk="1" fontAlgn="auto" latinLnBrk="0" hangingPunct="1">
              <a:lnSpc>
                <a:spcPct val="90000"/>
              </a:lnSpc>
              <a:spcBef>
                <a:spcPts val="1000"/>
              </a:spcBef>
              <a:spcAft>
                <a:spcPts val="0"/>
              </a:spcAft>
              <a:buClrTx/>
              <a:buSzTx/>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إضعاف الروح المعنوية للمسلمين</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p>
          <a:p>
            <a:pPr marR="0" lvl="0" algn="r" defTabSz="914400" rtl="1" eaLnBrk="1" fontAlgn="auto" latinLnBrk="0" hangingPunct="1">
              <a:lnSpc>
                <a:spcPct val="90000"/>
              </a:lnSpc>
              <a:spcBef>
                <a:spcPts val="1000"/>
              </a:spcBef>
              <a:spcAft>
                <a:spcPts val="0"/>
              </a:spcAft>
              <a:buClrTx/>
              <a:buSzTx/>
              <a:tabLst/>
              <a:defRPr/>
            </a:pP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تشويه سم</a:t>
            </a:r>
            <a:r>
              <a:rPr kumimoji="0" lang="ar-BH"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ع</a:t>
            </a:r>
            <a:r>
              <a:rPr kumimoji="0" lang="ar-SA" sz="24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ة الأشخاص وزعزعة الثقة بهم. </a:t>
            </a:r>
          </a:p>
        </p:txBody>
      </p:sp>
      <p:sp>
        <p:nvSpPr>
          <p:cNvPr id="27" name="مستطيل 26"/>
          <p:cNvSpPr/>
          <p:nvPr/>
        </p:nvSpPr>
        <p:spPr>
          <a:xfrm>
            <a:off x="185980" y="139483"/>
            <a:ext cx="2247731" cy="46495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BH" sz="2400" b="1" dirty="0">
                <a:solidFill>
                  <a:schemeClr val="tx1"/>
                </a:solidFill>
                <a:latin typeface="Sakkal Majalla" panose="02000000000000000000" pitchFamily="2" charset="-78"/>
                <a:cs typeface="Sakkal Majalla" panose="02000000000000000000" pitchFamily="2" charset="-78"/>
              </a:rPr>
              <a:t>درس الاشاعة دين 302</a:t>
            </a:r>
          </a:p>
        </p:txBody>
      </p:sp>
      <p:sp>
        <p:nvSpPr>
          <p:cNvPr id="2" name="مستطيل 1">
            <a:extLst>
              <a:ext uri="{FF2B5EF4-FFF2-40B4-BE49-F238E27FC236}">
                <a16:creationId xmlns:a16="http://schemas.microsoft.com/office/drawing/2014/main" id="{B8565967-A30E-441B-8345-6B9F35DCE490}"/>
              </a:ext>
            </a:extLst>
          </p:cNvPr>
          <p:cNvSpPr/>
          <p:nvPr/>
        </p:nvSpPr>
        <p:spPr>
          <a:xfrm>
            <a:off x="7679278" y="216376"/>
            <a:ext cx="2301629" cy="58477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a:solidFill>
                  <a:schemeClr val="tx1"/>
                </a:solidFill>
                <a:latin typeface="Sakkal Majalla" panose="02000000000000000000" pitchFamily="2" charset="-78"/>
                <a:cs typeface="Sakkal Majalla" panose="02000000000000000000" pitchFamily="2" charset="-78"/>
              </a:rPr>
              <a:t>الإجــــابـــة</a:t>
            </a:r>
            <a:endParaRPr lang="en-US" b="1" dirty="0">
              <a:solidFill>
                <a:schemeClr val="tx1"/>
              </a:solidFill>
              <a:latin typeface="Sakkal Majalla" panose="02000000000000000000" pitchFamily="2" charset="-78"/>
              <a:cs typeface="Sakkal Majalla" panose="02000000000000000000" pitchFamily="2" charset="-78"/>
            </a:endParaRPr>
          </a:p>
        </p:txBody>
      </p:sp>
      <p:sp>
        <p:nvSpPr>
          <p:cNvPr id="7" name="مستطيل 6">
            <a:extLst>
              <a:ext uri="{FF2B5EF4-FFF2-40B4-BE49-F238E27FC236}">
                <a16:creationId xmlns:a16="http://schemas.microsoft.com/office/drawing/2014/main" id="{13755C15-8FF5-4D2D-B29D-044FAC1C0416}"/>
              </a:ext>
            </a:extLst>
          </p:cNvPr>
          <p:cNvSpPr/>
          <p:nvPr/>
        </p:nvSpPr>
        <p:spPr>
          <a:xfrm>
            <a:off x="352254" y="4723515"/>
            <a:ext cx="3205248" cy="799206"/>
          </a:xfrm>
          <a:prstGeom prst="rect">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400" b="1" dirty="0">
                <a:solidFill>
                  <a:schemeClr val="tx1"/>
                </a:solidFill>
                <a:latin typeface="Sakkal Majalla" panose="02000000000000000000" pitchFamily="2" charset="-78"/>
                <a:cs typeface="Sakkal Majalla" panose="02000000000000000000" pitchFamily="2" charset="-78"/>
              </a:rPr>
              <a:t>- رد الأمر إلى أولي الأمر من أهل العلم والفضل</a:t>
            </a:r>
            <a:r>
              <a:rPr lang="ar-SA" sz="2400" dirty="0">
                <a:solidFill>
                  <a:schemeClr val="tx1"/>
                </a:solidFill>
                <a:latin typeface="Sakkal Majalla" panose="02000000000000000000" pitchFamily="2" charset="-78"/>
                <a:cs typeface="Sakkal Majalla" panose="02000000000000000000" pitchFamily="2" charset="-78"/>
              </a:rPr>
              <a:t>.</a:t>
            </a:r>
            <a:endParaRPr lang="en-US" sz="2400" dirty="0">
              <a:solidFill>
                <a:schemeClr val="tx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98057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42"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1000" fill="hold"/>
                                        <p:tgtEl>
                                          <p:spTgt spid="28"/>
                                        </p:tgtEl>
                                        <p:attrNameLst>
                                          <p:attrName>ppt_w</p:attrName>
                                        </p:attrNameLst>
                                      </p:cBhvr>
                                      <p:tavLst>
                                        <p:tav tm="0">
                                          <p:val>
                                            <p:fltVal val="0"/>
                                          </p:val>
                                        </p:tav>
                                        <p:tav tm="100000">
                                          <p:val>
                                            <p:strVal val="#ppt_w"/>
                                          </p:val>
                                        </p:tav>
                                      </p:tavLst>
                                    </p:anim>
                                    <p:anim calcmode="lin" valueType="num">
                                      <p:cBhvr>
                                        <p:cTn id="68" dur="1000" fill="hold"/>
                                        <p:tgtEl>
                                          <p:spTgt spid="28"/>
                                        </p:tgtEl>
                                        <p:attrNameLst>
                                          <p:attrName>ppt_h</p:attrName>
                                        </p:attrNameLst>
                                      </p:cBhvr>
                                      <p:tavLst>
                                        <p:tav tm="0">
                                          <p:val>
                                            <p:fltVal val="0"/>
                                          </p:val>
                                        </p:tav>
                                        <p:tav tm="100000">
                                          <p:val>
                                            <p:strVal val="#ppt_h"/>
                                          </p:val>
                                        </p:tav>
                                      </p:tavLst>
                                    </p:anim>
                                    <p:anim calcmode="lin" valueType="num">
                                      <p:cBhvr>
                                        <p:cTn id="69" dur="1000" fill="hold"/>
                                        <p:tgtEl>
                                          <p:spTgt spid="28"/>
                                        </p:tgtEl>
                                        <p:attrNameLst>
                                          <p:attrName>style.rotation</p:attrName>
                                        </p:attrNameLst>
                                      </p:cBhvr>
                                      <p:tavLst>
                                        <p:tav tm="0">
                                          <p:val>
                                            <p:fltVal val="90"/>
                                          </p:val>
                                        </p:tav>
                                        <p:tav tm="100000">
                                          <p:val>
                                            <p:fltVal val="0"/>
                                          </p:val>
                                        </p:tav>
                                      </p:tavLst>
                                    </p:anim>
                                    <p:animEffect transition="in" filter="fade">
                                      <p:cBhvr>
                                        <p:cTn id="70" dur="1000"/>
                                        <p:tgtEl>
                                          <p:spTgt spid="2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000" fill="hold"/>
                                        <p:tgtEl>
                                          <p:spTgt spid="15"/>
                                        </p:tgtEl>
                                        <p:attrNameLst>
                                          <p:attrName>ppt_w</p:attrName>
                                        </p:attrNameLst>
                                      </p:cBhvr>
                                      <p:tavLst>
                                        <p:tav tm="0">
                                          <p:val>
                                            <p:fltVal val="0"/>
                                          </p:val>
                                        </p:tav>
                                        <p:tav tm="100000">
                                          <p:val>
                                            <p:strVal val="#ppt_w"/>
                                          </p:val>
                                        </p:tav>
                                      </p:tavLst>
                                    </p:anim>
                                    <p:anim calcmode="lin" valueType="num">
                                      <p:cBhvr>
                                        <p:cTn id="74" dur="1000" fill="hold"/>
                                        <p:tgtEl>
                                          <p:spTgt spid="15"/>
                                        </p:tgtEl>
                                        <p:attrNameLst>
                                          <p:attrName>ppt_h</p:attrName>
                                        </p:attrNameLst>
                                      </p:cBhvr>
                                      <p:tavLst>
                                        <p:tav tm="0">
                                          <p:val>
                                            <p:fltVal val="0"/>
                                          </p:val>
                                        </p:tav>
                                        <p:tav tm="100000">
                                          <p:val>
                                            <p:strVal val="#ppt_h"/>
                                          </p:val>
                                        </p:tav>
                                      </p:tavLst>
                                    </p:anim>
                                    <p:anim calcmode="lin" valueType="num">
                                      <p:cBhvr>
                                        <p:cTn id="75" dur="1000" fill="hold"/>
                                        <p:tgtEl>
                                          <p:spTgt spid="15"/>
                                        </p:tgtEl>
                                        <p:attrNameLst>
                                          <p:attrName>style.rotation</p:attrName>
                                        </p:attrNameLst>
                                      </p:cBhvr>
                                      <p:tavLst>
                                        <p:tav tm="0">
                                          <p:val>
                                            <p:fltVal val="90"/>
                                          </p:val>
                                        </p:tav>
                                        <p:tav tm="100000">
                                          <p:val>
                                            <p:fltVal val="0"/>
                                          </p:val>
                                        </p:tav>
                                      </p:tavLst>
                                    </p:anim>
                                    <p:animEffect transition="in" filter="fade">
                                      <p:cBhvr>
                                        <p:cTn id="76" dur="1000"/>
                                        <p:tgtEl>
                                          <p:spTgt spid="15"/>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4"/>
                                        </p:tgtEl>
                                        <p:attrNameLst>
                                          <p:attrName>style.visibility</p:attrName>
                                        </p:attrNameLst>
                                      </p:cBhvr>
                                      <p:to>
                                        <p:strVal val="visible"/>
                                      </p:to>
                                    </p:set>
                                    <p:anim calcmode="lin" valueType="num">
                                      <p:cBhvr>
                                        <p:cTn id="81" dur="1000" fill="hold"/>
                                        <p:tgtEl>
                                          <p:spTgt spid="4"/>
                                        </p:tgtEl>
                                        <p:attrNameLst>
                                          <p:attrName>ppt_w</p:attrName>
                                        </p:attrNameLst>
                                      </p:cBhvr>
                                      <p:tavLst>
                                        <p:tav tm="0">
                                          <p:val>
                                            <p:fltVal val="0"/>
                                          </p:val>
                                        </p:tav>
                                        <p:tav tm="100000">
                                          <p:val>
                                            <p:strVal val="#ppt_w"/>
                                          </p:val>
                                        </p:tav>
                                      </p:tavLst>
                                    </p:anim>
                                    <p:anim calcmode="lin" valueType="num">
                                      <p:cBhvr>
                                        <p:cTn id="82" dur="1000" fill="hold"/>
                                        <p:tgtEl>
                                          <p:spTgt spid="4"/>
                                        </p:tgtEl>
                                        <p:attrNameLst>
                                          <p:attrName>ppt_h</p:attrName>
                                        </p:attrNameLst>
                                      </p:cBhvr>
                                      <p:tavLst>
                                        <p:tav tm="0">
                                          <p:val>
                                            <p:fltVal val="0"/>
                                          </p:val>
                                        </p:tav>
                                        <p:tav tm="100000">
                                          <p:val>
                                            <p:strVal val="#ppt_h"/>
                                          </p:val>
                                        </p:tav>
                                      </p:tavLst>
                                    </p:anim>
                                    <p:anim calcmode="lin" valueType="num">
                                      <p:cBhvr>
                                        <p:cTn id="83" dur="1000" fill="hold"/>
                                        <p:tgtEl>
                                          <p:spTgt spid="4"/>
                                        </p:tgtEl>
                                        <p:attrNameLst>
                                          <p:attrName>style.rotation</p:attrName>
                                        </p:attrNameLst>
                                      </p:cBhvr>
                                      <p:tavLst>
                                        <p:tav tm="0">
                                          <p:val>
                                            <p:fltVal val="90"/>
                                          </p:val>
                                        </p:tav>
                                        <p:tav tm="100000">
                                          <p:val>
                                            <p:fltVal val="0"/>
                                          </p:val>
                                        </p:tav>
                                      </p:tavLst>
                                    </p:anim>
                                    <p:animEffect transition="in" filter="fade">
                                      <p:cBhvr>
                                        <p:cTn id="84" dur="1000"/>
                                        <p:tgtEl>
                                          <p:spTgt spid="4"/>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1000" fill="hold"/>
                                        <p:tgtEl>
                                          <p:spTgt spid="26"/>
                                        </p:tgtEl>
                                        <p:attrNameLst>
                                          <p:attrName>ppt_w</p:attrName>
                                        </p:attrNameLst>
                                      </p:cBhvr>
                                      <p:tavLst>
                                        <p:tav tm="0">
                                          <p:val>
                                            <p:fltVal val="0"/>
                                          </p:val>
                                        </p:tav>
                                        <p:tav tm="100000">
                                          <p:val>
                                            <p:strVal val="#ppt_w"/>
                                          </p:val>
                                        </p:tav>
                                      </p:tavLst>
                                    </p:anim>
                                    <p:anim calcmode="lin" valueType="num">
                                      <p:cBhvr>
                                        <p:cTn id="88" dur="1000" fill="hold"/>
                                        <p:tgtEl>
                                          <p:spTgt spid="26"/>
                                        </p:tgtEl>
                                        <p:attrNameLst>
                                          <p:attrName>ppt_h</p:attrName>
                                        </p:attrNameLst>
                                      </p:cBhvr>
                                      <p:tavLst>
                                        <p:tav tm="0">
                                          <p:val>
                                            <p:fltVal val="0"/>
                                          </p:val>
                                        </p:tav>
                                        <p:tav tm="100000">
                                          <p:val>
                                            <p:strVal val="#ppt_h"/>
                                          </p:val>
                                        </p:tav>
                                      </p:tavLst>
                                    </p:anim>
                                    <p:anim calcmode="lin" valueType="num">
                                      <p:cBhvr>
                                        <p:cTn id="89" dur="1000" fill="hold"/>
                                        <p:tgtEl>
                                          <p:spTgt spid="26"/>
                                        </p:tgtEl>
                                        <p:attrNameLst>
                                          <p:attrName>style.rotation</p:attrName>
                                        </p:attrNameLst>
                                      </p:cBhvr>
                                      <p:tavLst>
                                        <p:tav tm="0">
                                          <p:val>
                                            <p:fltVal val="90"/>
                                          </p:val>
                                        </p:tav>
                                        <p:tav tm="100000">
                                          <p:val>
                                            <p:fltVal val="0"/>
                                          </p:val>
                                        </p:tav>
                                      </p:tavLst>
                                    </p:anim>
                                    <p:animEffect transition="in" filter="fade">
                                      <p:cBhvr>
                                        <p:cTn id="90" dur="1000"/>
                                        <p:tgtEl>
                                          <p:spTgt spid="26"/>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1000" fill="hold"/>
                                        <p:tgtEl>
                                          <p:spTgt spid="29"/>
                                        </p:tgtEl>
                                        <p:attrNameLst>
                                          <p:attrName>ppt_w</p:attrName>
                                        </p:attrNameLst>
                                      </p:cBhvr>
                                      <p:tavLst>
                                        <p:tav tm="0">
                                          <p:val>
                                            <p:fltVal val="0"/>
                                          </p:val>
                                        </p:tav>
                                        <p:tav tm="100000">
                                          <p:val>
                                            <p:strVal val="#ppt_w"/>
                                          </p:val>
                                        </p:tav>
                                      </p:tavLst>
                                    </p:anim>
                                    <p:anim calcmode="lin" valueType="num">
                                      <p:cBhvr>
                                        <p:cTn id="96" dur="1000" fill="hold"/>
                                        <p:tgtEl>
                                          <p:spTgt spid="29"/>
                                        </p:tgtEl>
                                        <p:attrNameLst>
                                          <p:attrName>ppt_h</p:attrName>
                                        </p:attrNameLst>
                                      </p:cBhvr>
                                      <p:tavLst>
                                        <p:tav tm="0">
                                          <p:val>
                                            <p:fltVal val="0"/>
                                          </p:val>
                                        </p:tav>
                                        <p:tav tm="100000">
                                          <p:val>
                                            <p:strVal val="#ppt_h"/>
                                          </p:val>
                                        </p:tav>
                                      </p:tavLst>
                                    </p:anim>
                                    <p:anim calcmode="lin" valueType="num">
                                      <p:cBhvr>
                                        <p:cTn id="97" dur="1000" fill="hold"/>
                                        <p:tgtEl>
                                          <p:spTgt spid="29"/>
                                        </p:tgtEl>
                                        <p:attrNameLst>
                                          <p:attrName>style.rotation</p:attrName>
                                        </p:attrNameLst>
                                      </p:cBhvr>
                                      <p:tavLst>
                                        <p:tav tm="0">
                                          <p:val>
                                            <p:fltVal val="90"/>
                                          </p:val>
                                        </p:tav>
                                        <p:tav tm="100000">
                                          <p:val>
                                            <p:fltVal val="0"/>
                                          </p:val>
                                        </p:tav>
                                      </p:tavLst>
                                    </p:anim>
                                    <p:animEffect transition="in" filter="fade">
                                      <p:cBhvr>
                                        <p:cTn id="98" dur="1000"/>
                                        <p:tgtEl>
                                          <p:spTgt spid="29"/>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1000" fill="hold"/>
                                        <p:tgtEl>
                                          <p:spTgt spid="16"/>
                                        </p:tgtEl>
                                        <p:attrNameLst>
                                          <p:attrName>ppt_w</p:attrName>
                                        </p:attrNameLst>
                                      </p:cBhvr>
                                      <p:tavLst>
                                        <p:tav tm="0">
                                          <p:val>
                                            <p:fltVal val="0"/>
                                          </p:val>
                                        </p:tav>
                                        <p:tav tm="100000">
                                          <p:val>
                                            <p:strVal val="#ppt_w"/>
                                          </p:val>
                                        </p:tav>
                                      </p:tavLst>
                                    </p:anim>
                                    <p:anim calcmode="lin" valueType="num">
                                      <p:cBhvr>
                                        <p:cTn id="102" dur="1000" fill="hold"/>
                                        <p:tgtEl>
                                          <p:spTgt spid="16"/>
                                        </p:tgtEl>
                                        <p:attrNameLst>
                                          <p:attrName>ppt_h</p:attrName>
                                        </p:attrNameLst>
                                      </p:cBhvr>
                                      <p:tavLst>
                                        <p:tav tm="0">
                                          <p:val>
                                            <p:fltVal val="0"/>
                                          </p:val>
                                        </p:tav>
                                        <p:tav tm="100000">
                                          <p:val>
                                            <p:strVal val="#ppt_h"/>
                                          </p:val>
                                        </p:tav>
                                      </p:tavLst>
                                    </p:anim>
                                    <p:anim calcmode="lin" valueType="num">
                                      <p:cBhvr>
                                        <p:cTn id="103" dur="1000" fill="hold"/>
                                        <p:tgtEl>
                                          <p:spTgt spid="16"/>
                                        </p:tgtEl>
                                        <p:attrNameLst>
                                          <p:attrName>style.rotation</p:attrName>
                                        </p:attrNameLst>
                                      </p:cBhvr>
                                      <p:tavLst>
                                        <p:tav tm="0">
                                          <p:val>
                                            <p:fltVal val="90"/>
                                          </p:val>
                                        </p:tav>
                                        <p:tav tm="100000">
                                          <p:val>
                                            <p:fltVal val="0"/>
                                          </p:val>
                                        </p:tav>
                                      </p:tavLst>
                                    </p:anim>
                                    <p:animEffect transition="in" filter="fade">
                                      <p:cBhvr>
                                        <p:cTn id="104" dur="1000"/>
                                        <p:tgtEl>
                                          <p:spTgt spid="16"/>
                                        </p:tgtEl>
                                      </p:cBhvr>
                                    </p:animEffect>
                                  </p:childTnLst>
                                </p:cTn>
                              </p:par>
                            </p:childTnLst>
                          </p:cTn>
                        </p:par>
                      </p:childTnLst>
                    </p:cTn>
                  </p:par>
                  <p:par>
                    <p:cTn id="105" fill="hold">
                      <p:stCondLst>
                        <p:cond delay="indefinite"/>
                      </p:stCondLst>
                      <p:childTnLst>
                        <p:par>
                          <p:cTn id="106" fill="hold">
                            <p:stCondLst>
                              <p:cond delay="0"/>
                            </p:stCondLst>
                            <p:childTnLst>
                              <p:par>
                                <p:cTn id="107" presetID="31" presetClass="entr" presetSubtype="0" fill="hold" grpId="0" nodeType="clickEffect">
                                  <p:stCondLst>
                                    <p:cond delay="0"/>
                                  </p:stCondLst>
                                  <p:childTnLst>
                                    <p:set>
                                      <p:cBhvr>
                                        <p:cTn id="108" dur="1" fill="hold">
                                          <p:stCondLst>
                                            <p:cond delay="0"/>
                                          </p:stCondLst>
                                        </p:cTn>
                                        <p:tgtEl>
                                          <p:spTgt spid="30"/>
                                        </p:tgtEl>
                                        <p:attrNameLst>
                                          <p:attrName>style.visibility</p:attrName>
                                        </p:attrNameLst>
                                      </p:cBhvr>
                                      <p:to>
                                        <p:strVal val="visible"/>
                                      </p:to>
                                    </p:set>
                                    <p:anim calcmode="lin" valueType="num">
                                      <p:cBhvr>
                                        <p:cTn id="109" dur="1000" fill="hold"/>
                                        <p:tgtEl>
                                          <p:spTgt spid="30"/>
                                        </p:tgtEl>
                                        <p:attrNameLst>
                                          <p:attrName>ppt_w</p:attrName>
                                        </p:attrNameLst>
                                      </p:cBhvr>
                                      <p:tavLst>
                                        <p:tav tm="0">
                                          <p:val>
                                            <p:fltVal val="0"/>
                                          </p:val>
                                        </p:tav>
                                        <p:tav tm="100000">
                                          <p:val>
                                            <p:strVal val="#ppt_w"/>
                                          </p:val>
                                        </p:tav>
                                      </p:tavLst>
                                    </p:anim>
                                    <p:anim calcmode="lin" valueType="num">
                                      <p:cBhvr>
                                        <p:cTn id="110" dur="1000" fill="hold"/>
                                        <p:tgtEl>
                                          <p:spTgt spid="30"/>
                                        </p:tgtEl>
                                        <p:attrNameLst>
                                          <p:attrName>ppt_h</p:attrName>
                                        </p:attrNameLst>
                                      </p:cBhvr>
                                      <p:tavLst>
                                        <p:tav tm="0">
                                          <p:val>
                                            <p:fltVal val="0"/>
                                          </p:val>
                                        </p:tav>
                                        <p:tav tm="100000">
                                          <p:val>
                                            <p:strVal val="#ppt_h"/>
                                          </p:val>
                                        </p:tav>
                                      </p:tavLst>
                                    </p:anim>
                                    <p:anim calcmode="lin" valueType="num">
                                      <p:cBhvr>
                                        <p:cTn id="111" dur="1000" fill="hold"/>
                                        <p:tgtEl>
                                          <p:spTgt spid="30"/>
                                        </p:tgtEl>
                                        <p:attrNameLst>
                                          <p:attrName>style.rotation</p:attrName>
                                        </p:attrNameLst>
                                      </p:cBhvr>
                                      <p:tavLst>
                                        <p:tav tm="0">
                                          <p:val>
                                            <p:fltVal val="90"/>
                                          </p:val>
                                        </p:tav>
                                        <p:tav tm="100000">
                                          <p:val>
                                            <p:fltVal val="0"/>
                                          </p:val>
                                        </p:tav>
                                      </p:tavLst>
                                    </p:anim>
                                    <p:animEffect transition="in" filter="fade">
                                      <p:cBhvr>
                                        <p:cTn id="112" dur="1000"/>
                                        <p:tgtEl>
                                          <p:spTgt spid="30"/>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34"/>
                                        </p:tgtEl>
                                        <p:attrNameLst>
                                          <p:attrName>style.visibility</p:attrName>
                                        </p:attrNameLst>
                                      </p:cBhvr>
                                      <p:to>
                                        <p:strVal val="visible"/>
                                      </p:to>
                                    </p:set>
                                    <p:anim calcmode="lin" valueType="num">
                                      <p:cBhvr>
                                        <p:cTn id="115" dur="1000" fill="hold"/>
                                        <p:tgtEl>
                                          <p:spTgt spid="34"/>
                                        </p:tgtEl>
                                        <p:attrNameLst>
                                          <p:attrName>ppt_w</p:attrName>
                                        </p:attrNameLst>
                                      </p:cBhvr>
                                      <p:tavLst>
                                        <p:tav tm="0">
                                          <p:val>
                                            <p:fltVal val="0"/>
                                          </p:val>
                                        </p:tav>
                                        <p:tav tm="100000">
                                          <p:val>
                                            <p:strVal val="#ppt_w"/>
                                          </p:val>
                                        </p:tav>
                                      </p:tavLst>
                                    </p:anim>
                                    <p:anim calcmode="lin" valueType="num">
                                      <p:cBhvr>
                                        <p:cTn id="116" dur="1000" fill="hold"/>
                                        <p:tgtEl>
                                          <p:spTgt spid="34"/>
                                        </p:tgtEl>
                                        <p:attrNameLst>
                                          <p:attrName>ppt_h</p:attrName>
                                        </p:attrNameLst>
                                      </p:cBhvr>
                                      <p:tavLst>
                                        <p:tav tm="0">
                                          <p:val>
                                            <p:fltVal val="0"/>
                                          </p:val>
                                        </p:tav>
                                        <p:tav tm="100000">
                                          <p:val>
                                            <p:strVal val="#ppt_h"/>
                                          </p:val>
                                        </p:tav>
                                      </p:tavLst>
                                    </p:anim>
                                    <p:anim calcmode="lin" valueType="num">
                                      <p:cBhvr>
                                        <p:cTn id="117" dur="1000" fill="hold"/>
                                        <p:tgtEl>
                                          <p:spTgt spid="34"/>
                                        </p:tgtEl>
                                        <p:attrNameLst>
                                          <p:attrName>style.rotation</p:attrName>
                                        </p:attrNameLst>
                                      </p:cBhvr>
                                      <p:tavLst>
                                        <p:tav tm="0">
                                          <p:val>
                                            <p:fltVal val="90"/>
                                          </p:val>
                                        </p:tav>
                                        <p:tav tm="100000">
                                          <p:val>
                                            <p:fltVal val="0"/>
                                          </p:val>
                                        </p:tav>
                                      </p:tavLst>
                                    </p:anim>
                                    <p:animEffect transition="in" filter="fade">
                                      <p:cBhvr>
                                        <p:cTn id="118" dur="1000"/>
                                        <p:tgtEl>
                                          <p:spTgt spid="34"/>
                                        </p:tgtEl>
                                      </p:cBhvr>
                                    </p:animEffect>
                                  </p:childTnLst>
                                </p:cTn>
                              </p:par>
                            </p:childTnLst>
                          </p:cTn>
                        </p:par>
                      </p:childTnLst>
                    </p:cTn>
                  </p:par>
                  <p:par>
                    <p:cTn id="119" fill="hold">
                      <p:stCondLst>
                        <p:cond delay="indefinite"/>
                      </p:stCondLst>
                      <p:childTnLst>
                        <p:par>
                          <p:cTn id="120" fill="hold">
                            <p:stCondLst>
                              <p:cond delay="0"/>
                            </p:stCondLst>
                            <p:childTnLst>
                              <p:par>
                                <p:cTn id="121" presetID="31" presetClass="entr" presetSubtype="0" fill="hold" grpId="0" nodeType="clickEffect">
                                  <p:stCondLst>
                                    <p:cond delay="0"/>
                                  </p:stCondLst>
                                  <p:childTnLst>
                                    <p:set>
                                      <p:cBhvr>
                                        <p:cTn id="122" dur="1" fill="hold">
                                          <p:stCondLst>
                                            <p:cond delay="0"/>
                                          </p:stCondLst>
                                        </p:cTn>
                                        <p:tgtEl>
                                          <p:spTgt spid="32"/>
                                        </p:tgtEl>
                                        <p:attrNameLst>
                                          <p:attrName>style.visibility</p:attrName>
                                        </p:attrNameLst>
                                      </p:cBhvr>
                                      <p:to>
                                        <p:strVal val="visible"/>
                                      </p:to>
                                    </p:set>
                                    <p:anim calcmode="lin" valueType="num">
                                      <p:cBhvr>
                                        <p:cTn id="123" dur="1000" fill="hold"/>
                                        <p:tgtEl>
                                          <p:spTgt spid="32"/>
                                        </p:tgtEl>
                                        <p:attrNameLst>
                                          <p:attrName>ppt_w</p:attrName>
                                        </p:attrNameLst>
                                      </p:cBhvr>
                                      <p:tavLst>
                                        <p:tav tm="0">
                                          <p:val>
                                            <p:fltVal val="0"/>
                                          </p:val>
                                        </p:tav>
                                        <p:tav tm="100000">
                                          <p:val>
                                            <p:strVal val="#ppt_w"/>
                                          </p:val>
                                        </p:tav>
                                      </p:tavLst>
                                    </p:anim>
                                    <p:anim calcmode="lin" valueType="num">
                                      <p:cBhvr>
                                        <p:cTn id="124" dur="1000" fill="hold"/>
                                        <p:tgtEl>
                                          <p:spTgt spid="32"/>
                                        </p:tgtEl>
                                        <p:attrNameLst>
                                          <p:attrName>ppt_h</p:attrName>
                                        </p:attrNameLst>
                                      </p:cBhvr>
                                      <p:tavLst>
                                        <p:tav tm="0">
                                          <p:val>
                                            <p:fltVal val="0"/>
                                          </p:val>
                                        </p:tav>
                                        <p:tav tm="100000">
                                          <p:val>
                                            <p:strVal val="#ppt_h"/>
                                          </p:val>
                                        </p:tav>
                                      </p:tavLst>
                                    </p:anim>
                                    <p:anim calcmode="lin" valueType="num">
                                      <p:cBhvr>
                                        <p:cTn id="125" dur="1000" fill="hold"/>
                                        <p:tgtEl>
                                          <p:spTgt spid="32"/>
                                        </p:tgtEl>
                                        <p:attrNameLst>
                                          <p:attrName>style.rotation</p:attrName>
                                        </p:attrNameLst>
                                      </p:cBhvr>
                                      <p:tavLst>
                                        <p:tav tm="0">
                                          <p:val>
                                            <p:fltVal val="90"/>
                                          </p:val>
                                        </p:tav>
                                        <p:tav tm="100000">
                                          <p:val>
                                            <p:fltVal val="0"/>
                                          </p:val>
                                        </p:tav>
                                      </p:tavLst>
                                    </p:anim>
                                    <p:animEffect transition="in" filter="fade">
                                      <p:cBhvr>
                                        <p:cTn id="126" dur="1000"/>
                                        <p:tgtEl>
                                          <p:spTgt spid="32"/>
                                        </p:tgtEl>
                                      </p:cBhvr>
                                    </p:animEffect>
                                  </p:childTnLst>
                                </p:cTn>
                              </p:par>
                            </p:childTnLst>
                          </p:cTn>
                        </p:par>
                      </p:childTnLst>
                    </p:cTn>
                  </p:par>
                  <p:par>
                    <p:cTn id="127" fill="hold">
                      <p:stCondLst>
                        <p:cond delay="indefinite"/>
                      </p:stCondLst>
                      <p:childTnLst>
                        <p:par>
                          <p:cTn id="128" fill="hold">
                            <p:stCondLst>
                              <p:cond delay="0"/>
                            </p:stCondLst>
                            <p:childTnLst>
                              <p:par>
                                <p:cTn id="129" presetID="25" presetClass="entr" presetSubtype="0" fill="hold" grpId="0" nodeType="clickEffect">
                                  <p:stCondLst>
                                    <p:cond delay="0"/>
                                  </p:stCondLst>
                                  <p:childTnLst>
                                    <p:set>
                                      <p:cBhvr>
                                        <p:cTn id="130" dur="1" fill="hold">
                                          <p:stCondLst>
                                            <p:cond delay="0"/>
                                          </p:stCondLst>
                                        </p:cTn>
                                        <p:tgtEl>
                                          <p:spTgt spid="24"/>
                                        </p:tgtEl>
                                        <p:attrNameLst>
                                          <p:attrName>style.visibility</p:attrName>
                                        </p:attrNameLst>
                                      </p:cBhvr>
                                      <p:to>
                                        <p:strVal val="visible"/>
                                      </p:to>
                                    </p:set>
                                    <p:anim calcmode="lin" valueType="num">
                                      <p:cBhvr>
                                        <p:cTn id="131"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32"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33"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34" dur="1000" fill="hold"/>
                                        <p:tgtEl>
                                          <p:spTgt spid="24"/>
                                        </p:tgtEl>
                                        <p:attrNameLst>
                                          <p:attrName>ppt_h</p:attrName>
                                        </p:attrNameLst>
                                      </p:cBhvr>
                                      <p:tavLst>
                                        <p:tav tm="0">
                                          <p:val>
                                            <p:strVal val="#ppt_h"/>
                                          </p:val>
                                        </p:tav>
                                        <p:tav tm="100000">
                                          <p:val>
                                            <p:strVal val="#ppt_h"/>
                                          </p:val>
                                        </p:tav>
                                      </p:tavLst>
                                    </p:anim>
                                    <p:anim calcmode="lin" valueType="num">
                                      <p:cBhvr>
                                        <p:cTn id="135"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136"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137"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138" dur="1000" decel="50000">
                                          <p:stCondLst>
                                            <p:cond delay="0"/>
                                          </p:stCondLst>
                                        </p:cTn>
                                        <p:tgtEl>
                                          <p:spTgt spid="24"/>
                                        </p:tgtEl>
                                      </p:cBhvr>
                                    </p:animEffect>
                                  </p:childTnLst>
                                </p:cTn>
                              </p:par>
                              <p:par>
                                <p:cTn id="139" presetID="25" presetClass="entr" presetSubtype="0" fill="hold" grpId="0" nodeType="withEffect">
                                  <p:stCondLst>
                                    <p:cond delay="0"/>
                                  </p:stCondLst>
                                  <p:childTnLst>
                                    <p:set>
                                      <p:cBhvr>
                                        <p:cTn id="140" dur="1" fill="hold">
                                          <p:stCondLst>
                                            <p:cond delay="0"/>
                                          </p:stCondLst>
                                        </p:cTn>
                                        <p:tgtEl>
                                          <p:spTgt spid="23"/>
                                        </p:tgtEl>
                                        <p:attrNameLst>
                                          <p:attrName>style.visibility</p:attrName>
                                        </p:attrNameLst>
                                      </p:cBhvr>
                                      <p:to>
                                        <p:strVal val="visible"/>
                                      </p:to>
                                    </p:set>
                                    <p:anim calcmode="lin" valueType="num">
                                      <p:cBhvr>
                                        <p:cTn id="141"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42"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43"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44" dur="1000" fill="hold"/>
                                        <p:tgtEl>
                                          <p:spTgt spid="23"/>
                                        </p:tgtEl>
                                        <p:attrNameLst>
                                          <p:attrName>ppt_h</p:attrName>
                                        </p:attrNameLst>
                                      </p:cBhvr>
                                      <p:tavLst>
                                        <p:tav tm="0">
                                          <p:val>
                                            <p:strVal val="#ppt_h"/>
                                          </p:val>
                                        </p:tav>
                                        <p:tav tm="100000">
                                          <p:val>
                                            <p:strVal val="#ppt_h"/>
                                          </p:val>
                                        </p:tav>
                                      </p:tavLst>
                                    </p:anim>
                                    <p:anim calcmode="lin" valueType="num">
                                      <p:cBhvr>
                                        <p:cTn id="145"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46"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47"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148" dur="1000" decel="50000">
                                          <p:stCondLst>
                                            <p:cond delay="0"/>
                                          </p:stCondLst>
                                        </p:cTn>
                                        <p:tgtEl>
                                          <p:spTgt spid="23"/>
                                        </p:tgtEl>
                                      </p:cBhvr>
                                    </p:animEffect>
                                  </p:childTnLst>
                                </p:cTn>
                              </p:par>
                              <p:par>
                                <p:cTn id="149" presetID="25" presetClass="entr" presetSubtype="0" fill="hold" grpId="0" nodeType="withEffect">
                                  <p:stCondLst>
                                    <p:cond delay="0"/>
                                  </p:stCondLst>
                                  <p:childTnLst>
                                    <p:set>
                                      <p:cBhvr>
                                        <p:cTn id="150" dur="1" fill="hold">
                                          <p:stCondLst>
                                            <p:cond delay="0"/>
                                          </p:stCondLst>
                                        </p:cTn>
                                        <p:tgtEl>
                                          <p:spTgt spid="25"/>
                                        </p:tgtEl>
                                        <p:attrNameLst>
                                          <p:attrName>style.visibility</p:attrName>
                                        </p:attrNameLst>
                                      </p:cBhvr>
                                      <p:to>
                                        <p:strVal val="visible"/>
                                      </p:to>
                                    </p:set>
                                    <p:anim calcmode="lin" valueType="num">
                                      <p:cBhvr>
                                        <p:cTn id="151"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52"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53"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154" dur="1000" fill="hold"/>
                                        <p:tgtEl>
                                          <p:spTgt spid="25"/>
                                        </p:tgtEl>
                                        <p:attrNameLst>
                                          <p:attrName>ppt_h</p:attrName>
                                        </p:attrNameLst>
                                      </p:cBhvr>
                                      <p:tavLst>
                                        <p:tav tm="0">
                                          <p:val>
                                            <p:strVal val="#ppt_h"/>
                                          </p:val>
                                        </p:tav>
                                        <p:tav tm="100000">
                                          <p:val>
                                            <p:strVal val="#ppt_h"/>
                                          </p:val>
                                        </p:tav>
                                      </p:tavLst>
                                    </p:anim>
                                    <p:anim calcmode="lin" valueType="num">
                                      <p:cBhvr>
                                        <p:cTn id="155"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156"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157"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158" dur="1000" decel="50000">
                                          <p:stCondLst>
                                            <p:cond delay="0"/>
                                          </p:stCondLst>
                                        </p:cTn>
                                        <p:tgtEl>
                                          <p:spTgt spid="25"/>
                                        </p:tgtEl>
                                      </p:cBhvr>
                                    </p:animEffect>
                                  </p:childTnLst>
                                </p:cTn>
                              </p:par>
                              <p:par>
                                <p:cTn id="159" presetID="25" presetClass="entr" presetSubtype="0" fill="hold" grpId="0" nodeType="withEffect">
                                  <p:stCondLst>
                                    <p:cond delay="0"/>
                                  </p:stCondLst>
                                  <p:childTnLst>
                                    <p:set>
                                      <p:cBhvr>
                                        <p:cTn id="160" dur="1" fill="hold">
                                          <p:stCondLst>
                                            <p:cond delay="0"/>
                                          </p:stCondLst>
                                        </p:cTn>
                                        <p:tgtEl>
                                          <p:spTgt spid="7"/>
                                        </p:tgtEl>
                                        <p:attrNameLst>
                                          <p:attrName>style.visibility</p:attrName>
                                        </p:attrNameLst>
                                      </p:cBhvr>
                                      <p:to>
                                        <p:strVal val="visible"/>
                                      </p:to>
                                    </p:set>
                                    <p:anim calcmode="lin" valueType="num">
                                      <p:cBhvr>
                                        <p:cTn id="16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6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6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64" dur="1000" fill="hold"/>
                                        <p:tgtEl>
                                          <p:spTgt spid="7"/>
                                        </p:tgtEl>
                                        <p:attrNameLst>
                                          <p:attrName>ppt_h</p:attrName>
                                        </p:attrNameLst>
                                      </p:cBhvr>
                                      <p:tavLst>
                                        <p:tav tm="0">
                                          <p:val>
                                            <p:strVal val="#ppt_h"/>
                                          </p:val>
                                        </p:tav>
                                        <p:tav tm="100000">
                                          <p:val>
                                            <p:strVal val="#ppt_h"/>
                                          </p:val>
                                        </p:tav>
                                      </p:tavLst>
                                    </p:anim>
                                    <p:anim calcmode="lin" valueType="num">
                                      <p:cBhvr>
                                        <p:cTn id="16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6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6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6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23" grpId="0" animBg="1"/>
      <p:bldP spid="24" grpId="0" animBg="1"/>
      <p:bldP spid="25" grpId="0" animBg="1"/>
      <p:bldP spid="28" grpId="0"/>
      <p:bldP spid="29" grpId="0"/>
      <p:bldP spid="30" grpId="0"/>
      <p:bldP spid="32" grpId="0"/>
      <p:bldP spid="26" grpId="0" animBg="1"/>
      <p:bldP spid="4" grpId="0"/>
      <p:bldP spid="34" grpId="0" animBg="1"/>
      <p:bldP spid="2"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1124744"/>
            <a:ext cx="8712968" cy="5256584"/>
          </a:xfrm>
        </p:spPr>
        <p:txBody>
          <a:bodyPr>
            <a:normAutofit fontScale="55000" lnSpcReduction="20000"/>
          </a:bodyPr>
          <a:lstStyle/>
          <a:p>
            <a:pPr algn="r" rtl="1">
              <a:lnSpc>
                <a:spcPct val="150000"/>
              </a:lnSpc>
              <a:buFont typeface="Wingdings" panose="05000000000000000000" pitchFamily="2" charset="2"/>
              <a:buChar char="§"/>
            </a:pPr>
            <a:r>
              <a:rPr lang="ar-BH" sz="3800" b="1" dirty="0">
                <a:latin typeface="Sakkal Majalla" panose="02000000000000000000" pitchFamily="2" charset="-78"/>
                <a:cs typeface="Sakkal Majalla" panose="02000000000000000000" pitchFamily="2" charset="-78"/>
              </a:rPr>
              <a:t> </a:t>
            </a:r>
            <a:r>
              <a:rPr lang="ar-BH" sz="4500" b="1" dirty="0">
                <a:latin typeface="Sakkal Majalla" panose="02000000000000000000" pitchFamily="2" charset="-78"/>
                <a:cs typeface="Sakkal Majalla" panose="02000000000000000000" pitchFamily="2" charset="-78"/>
              </a:rPr>
              <a:t>عرّف الاختلاف والخلاف.</a:t>
            </a:r>
          </a:p>
          <a:p>
            <a:pPr marL="0" indent="0" algn="r" rtl="1">
              <a:lnSpc>
                <a:spcPct val="100000"/>
              </a:lnSpc>
              <a:buNone/>
            </a:pPr>
            <a:r>
              <a:rPr lang="ar-BH" sz="3600" b="1" dirty="0">
                <a:solidFill>
                  <a:srgbClr val="FF0000"/>
                </a:solidFill>
                <a:latin typeface="Sakkal Majalla" panose="02000000000000000000" pitchFamily="2" charset="-78"/>
                <a:cs typeface="Sakkal Majalla" panose="02000000000000000000" pitchFamily="2" charset="-78"/>
              </a:rPr>
              <a:t>الاختلاف</a:t>
            </a:r>
            <a:r>
              <a:rPr lang="en-US" sz="3600" b="1" dirty="0">
                <a:solidFill>
                  <a:srgbClr val="FF0000"/>
                </a:solidFill>
                <a:latin typeface="Sakkal Majalla" panose="02000000000000000000" pitchFamily="2" charset="-78"/>
                <a:cs typeface="Sakkal Majalla" panose="02000000000000000000" pitchFamily="2" charset="-78"/>
              </a:rPr>
              <a:t>: </a:t>
            </a:r>
            <a:r>
              <a:rPr lang="ar-BH" sz="3600" b="1" dirty="0">
                <a:solidFill>
                  <a:srgbClr val="FF0000"/>
                </a:solidFill>
                <a:latin typeface="Sakkal Majalla" panose="02000000000000000000" pitchFamily="2" charset="-78"/>
                <a:cs typeface="Sakkal Majalla" panose="02000000000000000000" pitchFamily="2" charset="-78"/>
              </a:rPr>
              <a:t> هو عدم الاتفاق في الرأي بين طرفين أو أكثر بسبب تفاوت الأفهام.</a:t>
            </a:r>
          </a:p>
          <a:p>
            <a:pPr marL="0" indent="0" algn="r" rtl="1">
              <a:lnSpc>
                <a:spcPct val="100000"/>
              </a:lnSpc>
              <a:buNone/>
            </a:pPr>
            <a:r>
              <a:rPr lang="ar-BH" sz="3600" b="1" dirty="0">
                <a:solidFill>
                  <a:srgbClr val="FF0000"/>
                </a:solidFill>
                <a:latin typeface="Sakkal Majalla" panose="02000000000000000000" pitchFamily="2" charset="-78"/>
                <a:cs typeface="Sakkal Majalla" panose="02000000000000000000" pitchFamily="2" charset="-78"/>
              </a:rPr>
              <a:t>الخلاف </a:t>
            </a:r>
            <a:r>
              <a:rPr lang="en-US" sz="3600" b="1" dirty="0">
                <a:solidFill>
                  <a:srgbClr val="FF0000"/>
                </a:solidFill>
                <a:latin typeface="Sakkal Majalla" panose="02000000000000000000" pitchFamily="2" charset="-78"/>
                <a:cs typeface="Sakkal Majalla" panose="02000000000000000000" pitchFamily="2" charset="-78"/>
              </a:rPr>
              <a:t>: </a:t>
            </a:r>
            <a:r>
              <a:rPr lang="ar-BH" sz="3600" b="1" dirty="0">
                <a:solidFill>
                  <a:srgbClr val="FF0000"/>
                </a:solidFill>
                <a:latin typeface="Sakkal Majalla" panose="02000000000000000000" pitchFamily="2" charset="-78"/>
                <a:cs typeface="Sakkal Majalla" panose="02000000000000000000" pitchFamily="2" charset="-78"/>
              </a:rPr>
              <a:t>هو عدم الاتفاق في الرأي بين طرفين أو أكثر بسبب اختلاف الوسائل والغايات معًا.</a:t>
            </a:r>
          </a:p>
          <a:p>
            <a:pPr algn="r" rtl="1">
              <a:lnSpc>
                <a:spcPct val="150000"/>
              </a:lnSpc>
              <a:buFont typeface="Wingdings" panose="05000000000000000000" pitchFamily="2" charset="2"/>
              <a:buChar char="§"/>
            </a:pPr>
            <a:r>
              <a:rPr lang="ar-BH" sz="3600" b="1" dirty="0">
                <a:latin typeface="Sakkal Majalla" panose="02000000000000000000" pitchFamily="2" charset="-78"/>
                <a:cs typeface="Sakkal Majalla" panose="02000000000000000000" pitchFamily="2" charset="-78"/>
              </a:rPr>
              <a:t> </a:t>
            </a:r>
            <a:r>
              <a:rPr lang="ar-BH" sz="4500" b="1" dirty="0">
                <a:latin typeface="Sakkal Majalla" panose="02000000000000000000" pitchFamily="2" charset="-78"/>
                <a:cs typeface="Sakkal Majalla" panose="02000000000000000000" pitchFamily="2" charset="-78"/>
              </a:rPr>
              <a:t>عدّد أسباب الاختلاف. </a:t>
            </a:r>
            <a:endParaRPr lang="ar-BH" sz="3600" b="1" dirty="0">
              <a:latin typeface="Sakkal Majalla" panose="02000000000000000000" pitchFamily="2" charset="-78"/>
              <a:cs typeface="Sakkal Majalla" panose="02000000000000000000" pitchFamily="2" charset="-78"/>
            </a:endParaRPr>
          </a:p>
          <a:p>
            <a:pPr marL="0" indent="0" algn="just" rtl="1">
              <a:lnSpc>
                <a:spcPct val="120000"/>
              </a:lnSpc>
              <a:buNone/>
            </a:pPr>
            <a:r>
              <a:rPr lang="ar-BH" sz="3600" b="1" dirty="0">
                <a:solidFill>
                  <a:srgbClr val="FF0000"/>
                </a:solidFill>
                <a:latin typeface="Sakkal Majalla" panose="02000000000000000000" pitchFamily="2" charset="-78"/>
                <a:cs typeface="Sakkal Majalla" panose="02000000000000000000" pitchFamily="2" charset="-78"/>
              </a:rPr>
              <a:t>أ- النزعة الفردية للإنسان.        ب- تفاوت أفهام الناس ومداركهم.         ج- تباين الغايات والمقاصد.</a:t>
            </a:r>
          </a:p>
          <a:p>
            <a:pPr algn="just" rtl="1">
              <a:lnSpc>
                <a:spcPct val="120000"/>
              </a:lnSpc>
              <a:buFont typeface="Wingdings" panose="05000000000000000000" pitchFamily="2" charset="2"/>
              <a:buChar char="§"/>
            </a:pPr>
            <a:r>
              <a:rPr lang="ar-BH" sz="3600" b="1" dirty="0">
                <a:latin typeface="Sakkal Majalla" panose="02000000000000000000" pitchFamily="2" charset="-78"/>
                <a:cs typeface="Sakkal Majalla" panose="02000000000000000000" pitchFamily="2" charset="-78"/>
              </a:rPr>
              <a:t> </a:t>
            </a:r>
            <a:r>
              <a:rPr lang="ar-BH" sz="4500" b="1" dirty="0">
                <a:latin typeface="Sakkal Majalla" panose="02000000000000000000" pitchFamily="2" charset="-78"/>
                <a:cs typeface="Sakkal Majalla" panose="02000000000000000000" pitchFamily="2" charset="-78"/>
              </a:rPr>
              <a:t>اذكر آداب الاختلاف</a:t>
            </a:r>
            <a:r>
              <a:rPr lang="ar-BH" sz="3600" b="1" dirty="0">
                <a:latin typeface="Sakkal Majalla" panose="02000000000000000000" pitchFamily="2" charset="-78"/>
                <a:cs typeface="Sakkal Majalla" panose="02000000000000000000" pitchFamily="2" charset="-78"/>
              </a:rPr>
              <a:t>.</a:t>
            </a:r>
          </a:p>
          <a:p>
            <a:pPr marL="514350" indent="-514350" algn="just" rtl="1">
              <a:lnSpc>
                <a:spcPct val="120000"/>
              </a:lnSpc>
              <a:buAutoNum type="arabic1Minus"/>
            </a:pPr>
            <a:r>
              <a:rPr lang="ar-BH" sz="3600" b="1" dirty="0">
                <a:solidFill>
                  <a:srgbClr val="FF0000"/>
                </a:solidFill>
                <a:latin typeface="Sakkal Majalla" panose="02000000000000000000" pitchFamily="2" charset="-78"/>
                <a:cs typeface="Sakkal Majalla" panose="02000000000000000000" pitchFamily="2" charset="-78"/>
              </a:rPr>
              <a:t>التسامح.           ب- قبول الآخر.               ج- الحياء.                د- الإنصاف.</a:t>
            </a:r>
          </a:p>
          <a:p>
            <a:pPr algn="just" rtl="1">
              <a:lnSpc>
                <a:spcPct val="120000"/>
              </a:lnSpc>
              <a:buFont typeface="Wingdings" panose="05000000000000000000" pitchFamily="2" charset="2"/>
              <a:buChar char="§"/>
            </a:pPr>
            <a:r>
              <a:rPr lang="ar-BH" sz="3600" b="1" dirty="0">
                <a:latin typeface="Sakkal Majalla" panose="02000000000000000000" pitchFamily="2" charset="-78"/>
                <a:cs typeface="Sakkal Majalla" panose="02000000000000000000" pitchFamily="2" charset="-78"/>
              </a:rPr>
              <a:t> </a:t>
            </a:r>
            <a:r>
              <a:rPr lang="ar-BH" sz="4800" b="1" dirty="0">
                <a:latin typeface="Sakkal Majalla" panose="02000000000000000000" pitchFamily="2" charset="-78"/>
                <a:cs typeface="Sakkal Majalla" panose="02000000000000000000" pitchFamily="2" charset="-78"/>
              </a:rPr>
              <a:t>بيّن ثلاثا من القواعد والأسس التي ينبغي التقيّد بها لإدارة الاختلاف</a:t>
            </a:r>
            <a:r>
              <a:rPr lang="ar-BH" sz="3600" b="1" dirty="0">
                <a:latin typeface="Sakkal Majalla" panose="02000000000000000000" pitchFamily="2" charset="-78"/>
                <a:cs typeface="Sakkal Majalla" panose="02000000000000000000" pitchFamily="2" charset="-78"/>
              </a:rPr>
              <a:t>.</a:t>
            </a:r>
          </a:p>
          <a:p>
            <a:pPr marL="0" indent="0" algn="just" rtl="1">
              <a:lnSpc>
                <a:spcPct val="120000"/>
              </a:lnSpc>
              <a:buNone/>
            </a:pPr>
            <a:r>
              <a:rPr lang="ar-BH" sz="3600" b="1" dirty="0">
                <a:solidFill>
                  <a:srgbClr val="FF0000"/>
                </a:solidFill>
                <a:latin typeface="Sakkal Majalla" panose="02000000000000000000" pitchFamily="2" charset="-78"/>
                <a:cs typeface="Sakkal Majalla" panose="02000000000000000000" pitchFamily="2" charset="-78"/>
              </a:rPr>
              <a:t>أ- تقديم الدليل الصحيح على الرأي البشري.          ب- التخلق بأخلاق العلماء.</a:t>
            </a:r>
          </a:p>
          <a:p>
            <a:pPr marL="0" indent="0" algn="r" rtl="1">
              <a:lnSpc>
                <a:spcPct val="100000"/>
              </a:lnSpc>
              <a:buNone/>
            </a:pPr>
            <a:r>
              <a:rPr lang="ar-BH" sz="3600" b="1" dirty="0">
                <a:solidFill>
                  <a:srgbClr val="FF0000"/>
                </a:solidFill>
                <a:latin typeface="Sakkal Majalla" panose="02000000000000000000" pitchFamily="2" charset="-78"/>
                <a:cs typeface="Sakkal Majalla" panose="02000000000000000000" pitchFamily="2" charset="-78"/>
              </a:rPr>
              <a:t>ج- التزام الحلم وضبط النفس.         د- الإلمام بموضوع الاختلاف.         هـ- التفاوض والإصغاء.</a:t>
            </a:r>
          </a:p>
          <a:p>
            <a:pPr marL="0" indent="0" algn="r" rtl="1">
              <a:lnSpc>
                <a:spcPct val="100000"/>
              </a:lnSpc>
              <a:buNone/>
            </a:pPr>
            <a:r>
              <a:rPr lang="ar-BH" sz="3600" b="1" dirty="0">
                <a:solidFill>
                  <a:srgbClr val="FF0000"/>
                </a:solidFill>
                <a:latin typeface="Sakkal Majalla" panose="02000000000000000000" pitchFamily="2" charset="-78"/>
                <a:cs typeface="Sakkal Majalla" panose="02000000000000000000" pitchFamily="2" charset="-78"/>
              </a:rPr>
              <a:t>و- التحكيم. </a:t>
            </a:r>
          </a:p>
          <a:p>
            <a:pPr marL="0" indent="0" algn="just">
              <a:lnSpc>
                <a:spcPct val="100000"/>
              </a:lnSpc>
              <a:buNone/>
            </a:pPr>
            <a:endParaRPr lang="ar-BH" sz="2800" dirty="0">
              <a:latin typeface="Traditional Arabic" panose="02020603050405020304" pitchFamily="18" charset="-78"/>
              <a:cs typeface="Traditional Arabic" panose="02020603050405020304" pitchFamily="18" charset="-78"/>
            </a:endParaRPr>
          </a:p>
          <a:p>
            <a:pPr marL="0" indent="0" algn="just">
              <a:lnSpc>
                <a:spcPct val="100000"/>
              </a:lnSpc>
              <a:buNone/>
            </a:pPr>
            <a:endParaRPr lang="ar-BH" sz="2800" dirty="0">
              <a:latin typeface="Traditional Arabic" panose="02020603050405020304" pitchFamily="18" charset="-78"/>
              <a:cs typeface="Traditional Arabic" panose="02020603050405020304" pitchFamily="18" charset="-78"/>
            </a:endParaRPr>
          </a:p>
          <a:p>
            <a:pPr marL="0" indent="0" algn="just">
              <a:lnSpc>
                <a:spcPct val="100000"/>
              </a:lnSpc>
              <a:buNone/>
            </a:pPr>
            <a:endParaRPr lang="ar-BH" sz="2800" dirty="0">
              <a:solidFill>
                <a:srgbClr val="FF0000"/>
              </a:solidFill>
              <a:latin typeface="Traditional Arabic" panose="02020603050405020304" pitchFamily="18" charset="-78"/>
              <a:cs typeface="Traditional Arabic" panose="02020603050405020304" pitchFamily="18" charset="-78"/>
            </a:endParaRPr>
          </a:p>
          <a:p>
            <a:pPr marL="514350" indent="-514350" algn="ctr">
              <a:lnSpc>
                <a:spcPct val="150000"/>
              </a:lnSpc>
              <a:buAutoNum type="arabicPeriod"/>
            </a:pPr>
            <a:endParaRPr lang="ar-BH" sz="2800" dirty="0">
              <a:solidFill>
                <a:srgbClr val="FF0000"/>
              </a:solidFill>
              <a:latin typeface="Traditional Arabic" panose="02020603050405020304" pitchFamily="18" charset="-78"/>
              <a:cs typeface="Traditional Arabic" panose="02020603050405020304" pitchFamily="18" charset="-78"/>
            </a:endParaRPr>
          </a:p>
          <a:p>
            <a:pPr algn="r" rtl="1">
              <a:lnSpc>
                <a:spcPct val="150000"/>
              </a:lnSpc>
              <a:buFont typeface="Wingdings" panose="05000000000000000000" pitchFamily="2" charset="2"/>
              <a:buChar char="§"/>
            </a:pPr>
            <a:endParaRPr lang="ar-BH" dirty="0"/>
          </a:p>
        </p:txBody>
      </p:sp>
      <p:grpSp>
        <p:nvGrpSpPr>
          <p:cNvPr id="5" name="مجموعة 4"/>
          <p:cNvGrpSpPr/>
          <p:nvPr/>
        </p:nvGrpSpPr>
        <p:grpSpPr>
          <a:xfrm>
            <a:off x="1430230" y="1052736"/>
            <a:ext cx="9756678" cy="609146"/>
            <a:chOff x="1430230" y="1235678"/>
            <a:chExt cx="9756678" cy="609146"/>
          </a:xfrm>
        </p:grpSpPr>
        <p:sp>
          <p:nvSpPr>
            <p:cNvPr id="6" name="مستطيل مستدير الزوايا 5"/>
            <p:cNvSpPr/>
            <p:nvPr/>
          </p:nvSpPr>
          <p:spPr>
            <a:xfrm>
              <a:off x="1430230" y="1296184"/>
              <a:ext cx="9407862" cy="548640"/>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latin typeface="Sakkal Majalla" panose="02000000000000000000" pitchFamily="2" charset="-78"/>
                <a:cs typeface="Sakkal Majalla" panose="02000000000000000000" pitchFamily="2" charset="-78"/>
              </a:endParaRPr>
            </a:p>
          </p:txBody>
        </p:sp>
        <p:grpSp>
          <p:nvGrpSpPr>
            <p:cNvPr id="7" name="Group 185">
              <a:extLst>
                <a:ext uri="{FF2B5EF4-FFF2-40B4-BE49-F238E27FC236}">
                  <a16:creationId xmlns:a16="http://schemas.microsoft.com/office/drawing/2014/main" id="{4D09F630-D61E-48ED-98FC-204BE102CFCE}"/>
                </a:ext>
              </a:extLst>
            </p:cNvPr>
            <p:cNvGrpSpPr/>
            <p:nvPr/>
          </p:nvGrpSpPr>
          <p:grpSpPr>
            <a:xfrm>
              <a:off x="10577762" y="1235678"/>
              <a:ext cx="609146" cy="609146"/>
              <a:chOff x="2410349" y="1708285"/>
              <a:chExt cx="609146" cy="609146"/>
            </a:xfrm>
          </p:grpSpPr>
          <p:sp>
            <p:nvSpPr>
              <p:cNvPr id="8" name="Oval 186">
                <a:extLst>
                  <a:ext uri="{FF2B5EF4-FFF2-40B4-BE49-F238E27FC236}">
                    <a16:creationId xmlns:a16="http://schemas.microsoft.com/office/drawing/2014/main" id="{967B7EAD-2E56-42CB-A210-208019B4C4E2}"/>
                  </a:ext>
                </a:extLst>
              </p:cNvPr>
              <p:cNvSpPr/>
              <p:nvPr/>
            </p:nvSpPr>
            <p:spPr>
              <a:xfrm>
                <a:off x="2410349" y="1708285"/>
                <a:ext cx="609146" cy="609146"/>
              </a:xfrm>
              <a:prstGeom prst="ellipse">
                <a:avLst/>
              </a:pr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r"/>
                <a:endParaRPr lang="ko-KR" altLang="en-US" sz="1200">
                  <a:latin typeface="Sakkal Majalla" panose="02000000000000000000" pitchFamily="2" charset="-78"/>
                  <a:cs typeface="Sakkal Majalla" panose="02000000000000000000" pitchFamily="2" charset="-78"/>
                </a:endParaRPr>
              </a:p>
            </p:txBody>
          </p:sp>
          <p:sp>
            <p:nvSpPr>
              <p:cNvPr id="9" name="Oval 187">
                <a:extLst>
                  <a:ext uri="{FF2B5EF4-FFF2-40B4-BE49-F238E27FC236}">
                    <a16:creationId xmlns:a16="http://schemas.microsoft.com/office/drawing/2014/main" id="{F06D34C0-8C6F-412A-AD4A-6E9A8C1BA0FF}"/>
                  </a:ext>
                </a:extLst>
              </p:cNvPr>
              <p:cNvSpPr/>
              <p:nvPr/>
            </p:nvSpPr>
            <p:spPr>
              <a:xfrm>
                <a:off x="2511230" y="1798533"/>
                <a:ext cx="428650" cy="4286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dirty="0">
                  <a:latin typeface="Sakkal Majalla" panose="02000000000000000000" pitchFamily="2" charset="-78"/>
                  <a:cs typeface="Sakkal Majalla" panose="02000000000000000000" pitchFamily="2" charset="-78"/>
                </a:endParaRPr>
              </a:p>
            </p:txBody>
          </p:sp>
        </p:grpSp>
      </p:grpSp>
      <p:grpSp>
        <p:nvGrpSpPr>
          <p:cNvPr id="10" name="مجموعة 9"/>
          <p:cNvGrpSpPr/>
          <p:nvPr/>
        </p:nvGrpSpPr>
        <p:grpSpPr>
          <a:xfrm>
            <a:off x="1430230" y="2381962"/>
            <a:ext cx="9756678" cy="609146"/>
            <a:chOff x="1430230" y="2564904"/>
            <a:chExt cx="9756678" cy="609146"/>
          </a:xfrm>
        </p:grpSpPr>
        <p:sp>
          <p:nvSpPr>
            <p:cNvPr id="11" name="مستطيل مستدير الزوايا 10"/>
            <p:cNvSpPr/>
            <p:nvPr/>
          </p:nvSpPr>
          <p:spPr>
            <a:xfrm>
              <a:off x="1430230" y="2625410"/>
              <a:ext cx="9407862" cy="548640"/>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latin typeface="Sakkal Majalla" panose="02000000000000000000" pitchFamily="2" charset="-78"/>
                <a:cs typeface="Sakkal Majalla" panose="02000000000000000000" pitchFamily="2" charset="-78"/>
              </a:endParaRPr>
            </a:p>
          </p:txBody>
        </p:sp>
        <p:grpSp>
          <p:nvGrpSpPr>
            <p:cNvPr id="12" name="Group 185">
              <a:extLst>
                <a:ext uri="{FF2B5EF4-FFF2-40B4-BE49-F238E27FC236}">
                  <a16:creationId xmlns:a16="http://schemas.microsoft.com/office/drawing/2014/main" id="{4D09F630-D61E-48ED-98FC-204BE102CFCE}"/>
                </a:ext>
              </a:extLst>
            </p:cNvPr>
            <p:cNvGrpSpPr/>
            <p:nvPr/>
          </p:nvGrpSpPr>
          <p:grpSpPr>
            <a:xfrm>
              <a:off x="10577762" y="2564904"/>
              <a:ext cx="609146" cy="609146"/>
              <a:chOff x="2410349" y="1708285"/>
              <a:chExt cx="609146" cy="609146"/>
            </a:xfrm>
          </p:grpSpPr>
          <p:sp>
            <p:nvSpPr>
              <p:cNvPr id="13" name="Oval 186">
                <a:extLst>
                  <a:ext uri="{FF2B5EF4-FFF2-40B4-BE49-F238E27FC236}">
                    <a16:creationId xmlns:a16="http://schemas.microsoft.com/office/drawing/2014/main" id="{967B7EAD-2E56-42CB-A210-208019B4C4E2}"/>
                  </a:ext>
                </a:extLst>
              </p:cNvPr>
              <p:cNvSpPr/>
              <p:nvPr/>
            </p:nvSpPr>
            <p:spPr>
              <a:xfrm>
                <a:off x="2410349" y="1708285"/>
                <a:ext cx="609146" cy="609146"/>
              </a:xfrm>
              <a:prstGeom prst="ellipse">
                <a:avLst/>
              </a:pr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r"/>
                <a:endParaRPr lang="ko-KR" altLang="en-US" sz="1200">
                  <a:latin typeface="Sakkal Majalla" panose="02000000000000000000" pitchFamily="2" charset="-78"/>
                  <a:cs typeface="Sakkal Majalla" panose="02000000000000000000" pitchFamily="2" charset="-78"/>
                </a:endParaRPr>
              </a:p>
            </p:txBody>
          </p:sp>
          <p:sp>
            <p:nvSpPr>
              <p:cNvPr id="14" name="Oval 187">
                <a:extLst>
                  <a:ext uri="{FF2B5EF4-FFF2-40B4-BE49-F238E27FC236}">
                    <a16:creationId xmlns:a16="http://schemas.microsoft.com/office/drawing/2014/main" id="{F06D34C0-8C6F-412A-AD4A-6E9A8C1BA0FF}"/>
                  </a:ext>
                </a:extLst>
              </p:cNvPr>
              <p:cNvSpPr/>
              <p:nvPr/>
            </p:nvSpPr>
            <p:spPr>
              <a:xfrm>
                <a:off x="2511230" y="1798533"/>
                <a:ext cx="428650" cy="4286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dirty="0">
                  <a:latin typeface="Sakkal Majalla" panose="02000000000000000000" pitchFamily="2" charset="-78"/>
                  <a:cs typeface="Sakkal Majalla" panose="02000000000000000000" pitchFamily="2" charset="-78"/>
                </a:endParaRPr>
              </a:p>
            </p:txBody>
          </p:sp>
        </p:grpSp>
      </p:grpSp>
      <p:grpSp>
        <p:nvGrpSpPr>
          <p:cNvPr id="15" name="مجموعة 14"/>
          <p:cNvGrpSpPr/>
          <p:nvPr/>
        </p:nvGrpSpPr>
        <p:grpSpPr>
          <a:xfrm>
            <a:off x="1430230" y="3284984"/>
            <a:ext cx="9756678" cy="609146"/>
            <a:chOff x="1430230" y="3467926"/>
            <a:chExt cx="9756678" cy="609146"/>
          </a:xfrm>
        </p:grpSpPr>
        <p:sp>
          <p:nvSpPr>
            <p:cNvPr id="16" name="مستطيل مستدير الزوايا 15"/>
            <p:cNvSpPr/>
            <p:nvPr/>
          </p:nvSpPr>
          <p:spPr>
            <a:xfrm>
              <a:off x="1430230" y="3528432"/>
              <a:ext cx="9407862" cy="548640"/>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latin typeface="Sakkal Majalla" panose="02000000000000000000" pitchFamily="2" charset="-78"/>
                <a:cs typeface="Sakkal Majalla" panose="02000000000000000000" pitchFamily="2" charset="-78"/>
              </a:endParaRPr>
            </a:p>
          </p:txBody>
        </p:sp>
        <p:grpSp>
          <p:nvGrpSpPr>
            <p:cNvPr id="17" name="Group 185">
              <a:extLst>
                <a:ext uri="{FF2B5EF4-FFF2-40B4-BE49-F238E27FC236}">
                  <a16:creationId xmlns:a16="http://schemas.microsoft.com/office/drawing/2014/main" id="{4D09F630-D61E-48ED-98FC-204BE102CFCE}"/>
                </a:ext>
              </a:extLst>
            </p:cNvPr>
            <p:cNvGrpSpPr/>
            <p:nvPr/>
          </p:nvGrpSpPr>
          <p:grpSpPr>
            <a:xfrm>
              <a:off x="10577762" y="3467926"/>
              <a:ext cx="609146" cy="609146"/>
              <a:chOff x="2410349" y="1708285"/>
              <a:chExt cx="609146" cy="609146"/>
            </a:xfrm>
          </p:grpSpPr>
          <p:sp>
            <p:nvSpPr>
              <p:cNvPr id="18" name="Oval 186">
                <a:extLst>
                  <a:ext uri="{FF2B5EF4-FFF2-40B4-BE49-F238E27FC236}">
                    <a16:creationId xmlns:a16="http://schemas.microsoft.com/office/drawing/2014/main" id="{967B7EAD-2E56-42CB-A210-208019B4C4E2}"/>
                  </a:ext>
                </a:extLst>
              </p:cNvPr>
              <p:cNvSpPr/>
              <p:nvPr/>
            </p:nvSpPr>
            <p:spPr>
              <a:xfrm>
                <a:off x="2410349" y="1708285"/>
                <a:ext cx="609146" cy="609146"/>
              </a:xfrm>
              <a:prstGeom prst="ellipse">
                <a:avLst/>
              </a:pr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r"/>
                <a:endParaRPr lang="ko-KR" altLang="en-US" sz="1200">
                  <a:latin typeface="Sakkal Majalla" panose="02000000000000000000" pitchFamily="2" charset="-78"/>
                  <a:cs typeface="Sakkal Majalla" panose="02000000000000000000" pitchFamily="2" charset="-78"/>
                </a:endParaRPr>
              </a:p>
            </p:txBody>
          </p:sp>
          <p:sp>
            <p:nvSpPr>
              <p:cNvPr id="19" name="Oval 187">
                <a:extLst>
                  <a:ext uri="{FF2B5EF4-FFF2-40B4-BE49-F238E27FC236}">
                    <a16:creationId xmlns:a16="http://schemas.microsoft.com/office/drawing/2014/main" id="{F06D34C0-8C6F-412A-AD4A-6E9A8C1BA0FF}"/>
                  </a:ext>
                </a:extLst>
              </p:cNvPr>
              <p:cNvSpPr/>
              <p:nvPr/>
            </p:nvSpPr>
            <p:spPr>
              <a:xfrm>
                <a:off x="2511230" y="1798533"/>
                <a:ext cx="428650" cy="4286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dirty="0">
                  <a:latin typeface="Sakkal Majalla" panose="02000000000000000000" pitchFamily="2" charset="-78"/>
                  <a:cs typeface="Sakkal Majalla" panose="02000000000000000000" pitchFamily="2" charset="-78"/>
                </a:endParaRPr>
              </a:p>
            </p:txBody>
          </p:sp>
        </p:grpSp>
      </p:grpSp>
      <p:grpSp>
        <p:nvGrpSpPr>
          <p:cNvPr id="20" name="مجموعة 19"/>
          <p:cNvGrpSpPr/>
          <p:nvPr/>
        </p:nvGrpSpPr>
        <p:grpSpPr>
          <a:xfrm>
            <a:off x="1430230" y="4182162"/>
            <a:ext cx="9756678" cy="609146"/>
            <a:chOff x="1430230" y="4365104"/>
            <a:chExt cx="9756678" cy="609146"/>
          </a:xfrm>
        </p:grpSpPr>
        <p:sp>
          <p:nvSpPr>
            <p:cNvPr id="21" name="مستطيل مستدير الزوايا 20"/>
            <p:cNvSpPr/>
            <p:nvPr/>
          </p:nvSpPr>
          <p:spPr>
            <a:xfrm>
              <a:off x="1430230" y="4425610"/>
              <a:ext cx="9407862" cy="548640"/>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latin typeface="Sakkal Majalla" panose="02000000000000000000" pitchFamily="2" charset="-78"/>
                <a:cs typeface="Sakkal Majalla" panose="02000000000000000000" pitchFamily="2" charset="-78"/>
              </a:endParaRPr>
            </a:p>
          </p:txBody>
        </p:sp>
        <p:grpSp>
          <p:nvGrpSpPr>
            <p:cNvPr id="22" name="Group 185">
              <a:extLst>
                <a:ext uri="{FF2B5EF4-FFF2-40B4-BE49-F238E27FC236}">
                  <a16:creationId xmlns:a16="http://schemas.microsoft.com/office/drawing/2014/main" id="{4D09F630-D61E-48ED-98FC-204BE102CFCE}"/>
                </a:ext>
              </a:extLst>
            </p:cNvPr>
            <p:cNvGrpSpPr/>
            <p:nvPr/>
          </p:nvGrpSpPr>
          <p:grpSpPr>
            <a:xfrm>
              <a:off x="10577762" y="4365104"/>
              <a:ext cx="609146" cy="609146"/>
              <a:chOff x="2410349" y="1708285"/>
              <a:chExt cx="609146" cy="609146"/>
            </a:xfrm>
          </p:grpSpPr>
          <p:sp>
            <p:nvSpPr>
              <p:cNvPr id="23" name="Oval 186">
                <a:extLst>
                  <a:ext uri="{FF2B5EF4-FFF2-40B4-BE49-F238E27FC236}">
                    <a16:creationId xmlns:a16="http://schemas.microsoft.com/office/drawing/2014/main" id="{967B7EAD-2E56-42CB-A210-208019B4C4E2}"/>
                  </a:ext>
                </a:extLst>
              </p:cNvPr>
              <p:cNvSpPr/>
              <p:nvPr/>
            </p:nvSpPr>
            <p:spPr>
              <a:xfrm>
                <a:off x="2410349" y="1708285"/>
                <a:ext cx="609146" cy="609146"/>
              </a:xfrm>
              <a:prstGeom prst="ellipse">
                <a:avLst/>
              </a:pr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algn="r"/>
                <a:endParaRPr lang="ko-KR" altLang="en-US" sz="1200">
                  <a:latin typeface="Sakkal Majalla" panose="02000000000000000000" pitchFamily="2" charset="-78"/>
                  <a:cs typeface="Sakkal Majalla" panose="02000000000000000000" pitchFamily="2" charset="-78"/>
                </a:endParaRPr>
              </a:p>
            </p:txBody>
          </p:sp>
          <p:sp>
            <p:nvSpPr>
              <p:cNvPr id="24" name="Oval 187">
                <a:extLst>
                  <a:ext uri="{FF2B5EF4-FFF2-40B4-BE49-F238E27FC236}">
                    <a16:creationId xmlns:a16="http://schemas.microsoft.com/office/drawing/2014/main" id="{F06D34C0-8C6F-412A-AD4A-6E9A8C1BA0FF}"/>
                  </a:ext>
                </a:extLst>
              </p:cNvPr>
              <p:cNvSpPr/>
              <p:nvPr/>
            </p:nvSpPr>
            <p:spPr>
              <a:xfrm>
                <a:off x="2511230" y="1798533"/>
                <a:ext cx="428650" cy="4286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dirty="0">
                  <a:latin typeface="Sakkal Majalla" panose="02000000000000000000" pitchFamily="2" charset="-78"/>
                  <a:cs typeface="Sakkal Majalla" panose="02000000000000000000" pitchFamily="2" charset="-78"/>
                </a:endParaRPr>
              </a:p>
            </p:txBody>
          </p:sp>
        </p:grpSp>
      </p:grpSp>
      <p:sp>
        <p:nvSpPr>
          <p:cNvPr id="25" name="Title 1"/>
          <p:cNvSpPr txBox="1">
            <a:spLocks/>
          </p:cNvSpPr>
          <p:nvPr/>
        </p:nvSpPr>
        <p:spPr>
          <a:xfrm>
            <a:off x="5575007" y="107076"/>
            <a:ext cx="4845642" cy="903634"/>
          </a:xfrm>
          <a:prstGeom prst="rect">
            <a:avLst/>
          </a:prstGeom>
          <a:solidFill>
            <a:schemeClr val="accent1">
              <a:lumMod val="60000"/>
              <a:lumOff val="40000"/>
            </a:schemeClr>
          </a:solidFill>
        </p:spPr>
        <p:txBody>
          <a:bodyPr vert="horz" lIns="91440" tIns="45720" rIns="91440" bIns="45720" rtlCol="0" anchor="ctr">
            <a:norm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algn="r"/>
            <a:r>
              <a:rPr lang="ar-BH" b="1" dirty="0">
                <a:solidFill>
                  <a:prstClr val="black"/>
                </a:solidFill>
                <a:latin typeface="Sakkal Majalla" panose="02000000000000000000" pitchFamily="2" charset="-78"/>
                <a:cs typeface="Sakkal Majalla" panose="02000000000000000000" pitchFamily="2" charset="-78"/>
              </a:rPr>
              <a:t>                  </a:t>
            </a:r>
            <a:r>
              <a:rPr lang="ar-BH" b="1" u="sng" dirty="0">
                <a:solidFill>
                  <a:prstClr val="black"/>
                </a:solidFill>
                <a:latin typeface="Sakkal Majalla" panose="02000000000000000000" pitchFamily="2" charset="-78"/>
                <a:cs typeface="Sakkal Majalla" panose="02000000000000000000" pitchFamily="2" charset="-78"/>
              </a:rPr>
              <a:t>إجابة ال</a:t>
            </a:r>
            <a:r>
              <a:rPr lang="ar-SA" b="1" u="sng" dirty="0">
                <a:solidFill>
                  <a:prstClr val="black"/>
                </a:solidFill>
                <a:latin typeface="Sakkal Majalla" panose="02000000000000000000" pitchFamily="2" charset="-78"/>
                <a:cs typeface="Sakkal Majalla" panose="02000000000000000000" pitchFamily="2" charset="-78"/>
              </a:rPr>
              <a:t>تقييم </a:t>
            </a:r>
            <a:r>
              <a:rPr lang="ar-BH" b="1" u="sng" dirty="0">
                <a:solidFill>
                  <a:prstClr val="black"/>
                </a:solidFill>
                <a:latin typeface="Sakkal Majalla" panose="02000000000000000000" pitchFamily="2" charset="-78"/>
                <a:cs typeface="Sakkal Majalla" panose="02000000000000000000" pitchFamily="2" charset="-78"/>
              </a:rPr>
              <a:t>ال</a:t>
            </a:r>
            <a:r>
              <a:rPr lang="ar-SA" b="1" u="sng" dirty="0">
                <a:solidFill>
                  <a:prstClr val="black"/>
                </a:solidFill>
                <a:latin typeface="Sakkal Majalla" panose="02000000000000000000" pitchFamily="2" charset="-78"/>
                <a:cs typeface="Sakkal Majalla" panose="02000000000000000000" pitchFamily="2" charset="-78"/>
              </a:rPr>
              <a:t>ختامي</a:t>
            </a:r>
            <a:r>
              <a:rPr lang="ar-BH" b="1" u="sng" dirty="0">
                <a:solidFill>
                  <a:prstClr val="black"/>
                </a:solidFill>
                <a:latin typeface="Sakkal Majalla" panose="02000000000000000000" pitchFamily="2" charset="-78"/>
                <a:cs typeface="Sakkal Majalla" panose="02000000000000000000" pitchFamily="2" charset="-78"/>
              </a:rPr>
              <a:t> </a:t>
            </a:r>
            <a:endParaRPr lang="en-US" sz="2400" b="1" u="sng" dirty="0">
              <a:latin typeface="Sakkal Majalla" panose="02000000000000000000" pitchFamily="2" charset="-78"/>
              <a:cs typeface="Sakkal Majalla" panose="02000000000000000000" pitchFamily="2" charset="-78"/>
            </a:endParaRPr>
          </a:p>
        </p:txBody>
      </p:sp>
      <p:sp>
        <p:nvSpPr>
          <p:cNvPr id="29" name="مستطيل 8">
            <a:extLst>
              <a:ext uri="{FF2B5EF4-FFF2-40B4-BE49-F238E27FC236}">
                <a16:creationId xmlns:a16="http://schemas.microsoft.com/office/drawing/2014/main" id="{1FCC1FB5-18C8-4C53-9503-40D1F47AEBFA}"/>
              </a:ext>
            </a:extLst>
          </p:cNvPr>
          <p:cNvSpPr/>
          <p:nvPr/>
        </p:nvSpPr>
        <p:spPr>
          <a:xfrm>
            <a:off x="198781" y="133623"/>
            <a:ext cx="3837191" cy="400110"/>
          </a:xfrm>
          <a:prstGeom prst="rect">
            <a:avLst/>
          </a:prstGeom>
          <a:solidFill>
            <a:schemeClr val="accent6">
              <a:lumMod val="60000"/>
              <a:lumOff val="40000"/>
            </a:schemeClr>
          </a:solidFill>
          <a:ln>
            <a:solidFill>
              <a:schemeClr val="tx1"/>
            </a:solidFill>
            <a:prstDash val="lgDash"/>
          </a:ln>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BH" sz="20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درس الاختلاف، آدابه وتدبيره / (دين 302)</a:t>
            </a:r>
          </a:p>
        </p:txBody>
      </p:sp>
      <p:sp>
        <p:nvSpPr>
          <p:cNvPr id="30" name="Rectangle 6">
            <a:extLst>
              <a:ext uri="{FF2B5EF4-FFF2-40B4-BE49-F238E27FC236}">
                <a16:creationId xmlns:a16="http://schemas.microsoft.com/office/drawing/2014/main" id="{6B1C7737-6484-4471-A621-D57E45BD5348}"/>
              </a:ext>
            </a:extLst>
          </p:cNvPr>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cxnSp>
        <p:nvCxnSpPr>
          <p:cNvPr id="31" name="Straight Connector 4">
            <a:extLst>
              <a:ext uri="{FF2B5EF4-FFF2-40B4-BE49-F238E27FC236}">
                <a16:creationId xmlns:a16="http://schemas.microsoft.com/office/drawing/2014/main" id="{41C116C2-EDA5-4D7F-8FD4-477DF8DA98E8}"/>
              </a:ext>
            </a:extLst>
          </p:cNvPr>
          <p:cNvCxnSpPr/>
          <p:nvPr/>
        </p:nvCxnSpPr>
        <p:spPr>
          <a:xfrm flipV="1">
            <a:off x="346841" y="635754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43F3FD5D-B37F-4623-9E8B-ACD3342E7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4980" y="29572"/>
            <a:ext cx="1646183" cy="1268068"/>
          </a:xfrm>
          <a:prstGeom prst="rect">
            <a:avLst/>
          </a:prstGeom>
        </p:spPr>
      </p:pic>
    </p:spTree>
    <p:extLst>
      <p:ext uri="{BB962C8B-B14F-4D97-AF65-F5344CB8AC3E}">
        <p14:creationId xmlns:p14="http://schemas.microsoft.com/office/powerpoint/2010/main" val="41753736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1000"/>
                                        <p:tgtEl>
                                          <p:spTgt spid="3">
                                            <p:txEl>
                                              <p:pRg st="8" end="8"/>
                                            </p:txEl>
                                          </p:spTgt>
                                        </p:tgtEl>
                                      </p:cBhvr>
                                    </p:animEffect>
                                    <p:anim calcmode="lin" valueType="num">
                                      <p:cBhvr>
                                        <p:cTn id="3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1000"/>
                                        <p:tgtEl>
                                          <p:spTgt spid="3">
                                            <p:txEl>
                                              <p:pRg st="10" end="10"/>
                                            </p:txEl>
                                          </p:spTgt>
                                        </p:tgtEl>
                                      </p:cBhvr>
                                    </p:animEffect>
                                    <p:anim calcmode="lin" valueType="num">
                                      <p:cBhvr>
                                        <p:cTn id="4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1000"/>
                                        <p:tgtEl>
                                          <p:spTgt spid="3">
                                            <p:txEl>
                                              <p:pRg st="9" end="9"/>
                                            </p:txEl>
                                          </p:spTgt>
                                        </p:tgtEl>
                                      </p:cBhvr>
                                    </p:animEffect>
                                    <p:anim calcmode="lin" valueType="num">
                                      <p:cBhvr>
                                        <p:cTn id="4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ingle Corner Rectangle 2"/>
          <p:cNvSpPr/>
          <p:nvPr/>
        </p:nvSpPr>
        <p:spPr>
          <a:xfrm>
            <a:off x="7618180" y="1268068"/>
            <a:ext cx="4356404" cy="2160931"/>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rtl="1">
              <a:defRPr/>
            </a:pPr>
            <a:r>
              <a:rPr lang="ar-BH" sz="2800" b="1" dirty="0">
                <a:solidFill>
                  <a:srgbClr val="FF0000"/>
                </a:solidFill>
                <a:latin typeface="Sakkal Majalla" pitchFamily="2" charset="-78"/>
                <a:cs typeface="Sakkal Majalla" pitchFamily="2" charset="-78"/>
              </a:rPr>
              <a:t>تعريف البطاقات المصرفية: </a:t>
            </a:r>
          </a:p>
          <a:p>
            <a:pPr lvl="0" algn="ctr" rtl="1">
              <a:defRPr/>
            </a:pPr>
            <a:r>
              <a:rPr lang="ar-BH" sz="2800" b="1" dirty="0">
                <a:solidFill>
                  <a:schemeClr val="tx1"/>
                </a:solidFill>
                <a:latin typeface="Sakkal Majalla" pitchFamily="2" charset="-78"/>
                <a:cs typeface="Sakkal Majalla" pitchFamily="2" charset="-78"/>
              </a:rPr>
              <a:t>........................................................................................................................................................................................................................................</a:t>
            </a:r>
            <a:endParaRPr lang="ar-SA" sz="2800" b="1" dirty="0">
              <a:solidFill>
                <a:schemeClr val="tx1"/>
              </a:solidFill>
              <a:latin typeface="Sakkal Majalla" pitchFamily="2" charset="-78"/>
              <a:cs typeface="Sakkal Majalla" pitchFamily="2" charset="-78"/>
            </a:endParaRPr>
          </a:p>
        </p:txBody>
      </p:sp>
      <p:sp>
        <p:nvSpPr>
          <p:cNvPr id="3" name="Round Single Corner Rectangle 4"/>
          <p:cNvSpPr/>
          <p:nvPr/>
        </p:nvSpPr>
        <p:spPr>
          <a:xfrm>
            <a:off x="285831" y="795241"/>
            <a:ext cx="4356401" cy="2633758"/>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BH" sz="2000" b="0"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a:p>
            <a:pPr lvl="0" algn="ctr">
              <a:defRPr/>
            </a:pPr>
            <a:r>
              <a:rPr lang="ar-BH" sz="2800" b="1" dirty="0">
                <a:ln w="1905"/>
                <a:solidFill>
                  <a:srgbClr val="FF0000"/>
                </a:solidFill>
                <a:latin typeface="Sakkal Majalla" pitchFamily="2" charset="-78"/>
                <a:cs typeface="Sakkal Majalla" pitchFamily="2" charset="-78"/>
              </a:rPr>
              <a:t>المراد ببطاقة الائتمان المتجدد:</a:t>
            </a: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baseline="0" dirty="0">
                <a:solidFill>
                  <a:schemeClr val="tx1"/>
                </a:solidFill>
                <a:latin typeface="Sakkal Majalla" panose="02000000000000000000" pitchFamily="2" charset="-78"/>
                <a:cs typeface="Sakkal Majalla" panose="02000000000000000000" pitchFamily="2" charset="-78"/>
              </a:rPr>
              <a:t>...................................................................................................................................................................................................................................</a:t>
            </a:r>
            <a:endParaRPr kumimoji="0" lang="ar-SA" sz="28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
        <p:nvSpPr>
          <p:cNvPr id="4" name="Round Single Corner Rectangle 5"/>
          <p:cNvSpPr/>
          <p:nvPr/>
        </p:nvSpPr>
        <p:spPr>
          <a:xfrm>
            <a:off x="7618180" y="3668600"/>
            <a:ext cx="4356404" cy="2513958"/>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BH" sz="2800" b="1" dirty="0">
                <a:ln w="1905"/>
                <a:solidFill>
                  <a:srgbClr val="FF0000"/>
                </a:solidFill>
                <a:latin typeface="Sakkal Majalla" pitchFamily="2" charset="-78"/>
                <a:cs typeface="Sakkal Majalla" pitchFamily="2" charset="-78"/>
              </a:rPr>
              <a:t>أنواع البطاقات المصرفية: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noProof="0" dirty="0">
                <a:ln w="1905"/>
                <a:solidFill>
                  <a:schemeClr val="tx1"/>
                </a:solidFill>
                <a:uLnTx/>
                <a:uFillTx/>
                <a:latin typeface="Sakkal Majalla" pitchFamily="2" charset="-78"/>
                <a:cs typeface="Sakkal Majalla" pitchFamily="2" charset="-78"/>
              </a:rPr>
              <a:t>....................................................................................................................................................................................................................................</a:t>
            </a:r>
            <a:endParaRPr kumimoji="0" lang="ar-SA" sz="2800" b="1" i="0" u="none" strike="noStrike" kern="1200" cap="none" spc="0" normalizeH="0" noProof="0" dirty="0">
              <a:ln w="1905"/>
              <a:solidFill>
                <a:schemeClr val="tx1"/>
              </a:solidFill>
              <a:uLnTx/>
              <a:uFillTx/>
              <a:latin typeface="Sakkal Majalla" pitchFamily="2" charset="-78"/>
              <a:cs typeface="Sakkal Majalla" pitchFamily="2" charset="-78"/>
            </a:endParaRPr>
          </a:p>
        </p:txBody>
      </p:sp>
      <p:sp>
        <p:nvSpPr>
          <p:cNvPr id="5" name="Round Single Corner Rectangle 6"/>
          <p:cNvSpPr/>
          <p:nvPr/>
        </p:nvSpPr>
        <p:spPr>
          <a:xfrm>
            <a:off x="285831" y="3548801"/>
            <a:ext cx="4356405" cy="2633757"/>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rtl="1">
              <a:defRPr/>
            </a:pPr>
            <a:r>
              <a:rPr lang="ar-BH" sz="2800" b="1" dirty="0">
                <a:solidFill>
                  <a:srgbClr val="FF0000"/>
                </a:solidFill>
                <a:latin typeface="Sakkal Majalla" panose="02000000000000000000" pitchFamily="2" charset="-78"/>
                <a:cs typeface="Sakkal Majalla" panose="02000000000000000000" pitchFamily="2" charset="-78"/>
              </a:rPr>
              <a:t>حكم بطاقة الحسم الآجل: </a:t>
            </a: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baseline="0" dirty="0">
                <a:solidFill>
                  <a:schemeClr val="tx1"/>
                </a:solidFill>
                <a:latin typeface="Sakkal Majalla" panose="02000000000000000000" pitchFamily="2" charset="-78"/>
                <a:cs typeface="Sakkal Majalla" panose="02000000000000000000" pitchFamily="2" charset="-78"/>
              </a:rPr>
              <a:t>...................................................................................................................................................................................................................................</a:t>
            </a:r>
            <a:endParaRPr kumimoji="0" lang="ar-SA" sz="28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
        <p:nvSpPr>
          <p:cNvPr id="6" name="Right Arrow 8"/>
          <p:cNvSpPr/>
          <p:nvPr/>
        </p:nvSpPr>
        <p:spPr>
          <a:xfrm>
            <a:off x="6745721" y="2475333"/>
            <a:ext cx="531165" cy="800100"/>
          </a:xfrm>
          <a:prstGeom prst="righ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 name="Right Arrow 9"/>
          <p:cNvSpPr/>
          <p:nvPr/>
        </p:nvSpPr>
        <p:spPr>
          <a:xfrm>
            <a:off x="6745721" y="4003813"/>
            <a:ext cx="531165" cy="838200"/>
          </a:xfrm>
          <a:prstGeom prst="righ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 name="Left Arrow 10"/>
          <p:cNvSpPr/>
          <p:nvPr/>
        </p:nvSpPr>
        <p:spPr>
          <a:xfrm>
            <a:off x="4915112" y="2475333"/>
            <a:ext cx="537817" cy="800100"/>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9" name="Left Arrow 11"/>
          <p:cNvSpPr/>
          <p:nvPr/>
        </p:nvSpPr>
        <p:spPr>
          <a:xfrm>
            <a:off x="4915112" y="4003813"/>
            <a:ext cx="531165" cy="838200"/>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10" name="Rounded Rectangle 13"/>
          <p:cNvSpPr/>
          <p:nvPr/>
        </p:nvSpPr>
        <p:spPr>
          <a:xfrm>
            <a:off x="5446277" y="2055246"/>
            <a:ext cx="1306096" cy="2741770"/>
          </a:xfrm>
          <a:prstGeom prst="roundRect">
            <a:avLst/>
          </a:prstGeom>
          <a:ln/>
        </p:spPr>
        <p:style>
          <a:lnRef idx="1">
            <a:schemeClr val="accent6"/>
          </a:lnRef>
          <a:fillRef idx="2">
            <a:schemeClr val="accent6"/>
          </a:fillRef>
          <a:effectRef idx="1">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البطاقات</a:t>
            </a:r>
            <a:r>
              <a:rPr kumimoji="0" lang="ar-BH" sz="2800" b="1" i="0" u="none" strike="noStrike" kern="1200" cap="none" spc="0" normalizeH="0" noProof="0" dirty="0">
                <a:ln>
                  <a:noFill/>
                </a:ln>
                <a:solidFill>
                  <a:srgbClr val="C00000"/>
                </a:solidFill>
                <a:effectLst/>
                <a:uLnTx/>
                <a:uFillTx/>
                <a:latin typeface="Sakkal Majalla" panose="02000000000000000000" pitchFamily="2" charset="-78"/>
                <a:cs typeface="Sakkal Majalla" panose="02000000000000000000" pitchFamily="2" charset="-78"/>
              </a:rPr>
              <a:t> المصرفية</a:t>
            </a:r>
            <a:endParaRPr lang="en-US" sz="2800" b="1" dirty="0">
              <a:solidFill>
                <a:srgbClr val="C00000"/>
              </a:solidFill>
              <a:latin typeface="Sakkal Majalla" panose="02000000000000000000" pitchFamily="2" charset="-78"/>
              <a:cs typeface="Sakkal Majalla" panose="02000000000000000000" pitchFamily="2" charset="-78"/>
            </a:endParaRPr>
          </a:p>
        </p:txBody>
      </p:sp>
      <p:sp>
        <p:nvSpPr>
          <p:cNvPr id="15" name="Title 1"/>
          <p:cNvSpPr txBox="1">
            <a:spLocks/>
          </p:cNvSpPr>
          <p:nvPr/>
        </p:nvSpPr>
        <p:spPr>
          <a:xfrm>
            <a:off x="4749800" y="98912"/>
            <a:ext cx="2794000" cy="50879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685800" rtl="1" eaLnBrk="1" fontAlgn="base" latinLnBrk="0" hangingPunct="1">
              <a:lnSpc>
                <a:spcPct val="90000"/>
              </a:lnSpc>
              <a:spcBef>
                <a:spcPct val="0"/>
              </a:spcBef>
              <a:spcAft>
                <a:spcPct val="0"/>
              </a:spcAft>
              <a:buNone/>
              <a:defRPr sz="3300" kern="1200">
                <a:solidFill>
                  <a:schemeClr val="tx1"/>
                </a:solidFill>
                <a:latin typeface="+mj-lt"/>
                <a:ea typeface="+mj-ea"/>
                <a:cs typeface="+mj-cs"/>
              </a:defRPr>
            </a:lvl1pPr>
            <a:lvl2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2pPr>
            <a:lvl3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3pPr>
            <a:lvl4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4pPr>
            <a:lvl5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5pPr>
            <a:lvl6pPr marL="4572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6pPr>
            <a:lvl7pPr marL="9144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7pPr>
            <a:lvl8pPr marL="13716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8pPr>
            <a:lvl9pPr marL="18288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9pPr>
          </a:lstStyle>
          <a:p>
            <a:pPr algn="ctr">
              <a:defRPr/>
            </a:pPr>
            <a:r>
              <a:rPr lang="ar-BH" sz="3600" b="1" dirty="0">
                <a:latin typeface="Sakkal Majalla" panose="02000000000000000000" pitchFamily="2" charset="-78"/>
                <a:cs typeface="Sakkal Majalla" panose="02000000000000000000" pitchFamily="2" charset="-78"/>
              </a:rPr>
              <a:t>التقويم الختاميّ</a:t>
            </a:r>
            <a:endParaRPr lang="ar-SA" sz="3600" b="1" dirty="0">
              <a:latin typeface="Sakkal Majalla" panose="02000000000000000000" pitchFamily="2" charset="-78"/>
              <a:cs typeface="Sakkal Majalla" panose="02000000000000000000" pitchFamily="2" charset="-78"/>
            </a:endParaRPr>
          </a:p>
        </p:txBody>
      </p:sp>
      <p:sp>
        <p:nvSpPr>
          <p:cNvPr id="16" name="Round Single Corner Rectangle 3"/>
          <p:cNvSpPr/>
          <p:nvPr/>
        </p:nvSpPr>
        <p:spPr>
          <a:xfrm>
            <a:off x="4904330" y="792114"/>
            <a:ext cx="2383337" cy="1113252"/>
          </a:xfrm>
          <a:prstGeom prst="round2SameRect">
            <a:avLst/>
          </a:prstGeom>
          <a:solidFill>
            <a:schemeClr val="accent1">
              <a:lumMod val="40000"/>
              <a:lumOff val="6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ctr"/>
            <a:r>
              <a:rPr lang="ar-BH" sz="2400" b="1" dirty="0">
                <a:solidFill>
                  <a:srgbClr val="C00000"/>
                </a:solidFill>
                <a:latin typeface="Sakkal Majalla" panose="02000000000000000000" pitchFamily="2" charset="-78"/>
                <a:cs typeface="Sakkal Majalla" panose="02000000000000000000" pitchFamily="2" charset="-78"/>
              </a:rPr>
              <a:t>عزيزي الطّالب، املأ الخريطة المعرفية بما هو مطلوب</a:t>
            </a:r>
            <a:r>
              <a:rPr lang="ar-BH" sz="2000" b="1" dirty="0">
                <a:solidFill>
                  <a:srgbClr val="C00000"/>
                </a:solidFill>
                <a:latin typeface="Sakkal Majalla" panose="02000000000000000000" pitchFamily="2" charset="-78"/>
                <a:cs typeface="Sakkal Majalla" panose="02000000000000000000" pitchFamily="2" charset="-78"/>
              </a:rPr>
              <a:t>.</a:t>
            </a:r>
            <a:endParaRPr lang="ar-SA" sz="2000" b="1" dirty="0">
              <a:solidFill>
                <a:srgbClr val="C00000"/>
              </a:solidFill>
              <a:latin typeface="Sakkal Majalla" panose="02000000000000000000" pitchFamily="2" charset="-78"/>
              <a:cs typeface="Sakkal Majalla" panose="02000000000000000000" pitchFamily="2" charset="-78"/>
            </a:endParaRPr>
          </a:p>
        </p:txBody>
      </p:sp>
      <p:grpSp>
        <p:nvGrpSpPr>
          <p:cNvPr id="18" name="Group 3">
            <a:extLst>
              <a:ext uri="{FF2B5EF4-FFF2-40B4-BE49-F238E27FC236}">
                <a16:creationId xmlns:a16="http://schemas.microsoft.com/office/drawing/2014/main" id="{C9B672E9-27A5-4AF0-AB2E-8406649BB3D1}"/>
              </a:ext>
            </a:extLst>
          </p:cNvPr>
          <p:cNvGrpSpPr/>
          <p:nvPr/>
        </p:nvGrpSpPr>
        <p:grpSpPr>
          <a:xfrm>
            <a:off x="151339" y="6255025"/>
            <a:ext cx="11823245" cy="383445"/>
            <a:chOff x="-2797871" y="6165304"/>
            <a:chExt cx="11823245" cy="383445"/>
          </a:xfrm>
        </p:grpSpPr>
        <p:cxnSp>
          <p:nvCxnSpPr>
            <p:cNvPr id="19" name="Straight Connector 4">
              <a:extLst>
                <a:ext uri="{FF2B5EF4-FFF2-40B4-BE49-F238E27FC236}">
                  <a16:creationId xmlns:a16="http://schemas.microsoft.com/office/drawing/2014/main" id="{ED528B09-DA64-403F-B798-705312243FE3}"/>
                </a:ext>
              </a:extLst>
            </p:cNvPr>
            <p:cNvCxnSpPr>
              <a:cxnSpLocks/>
            </p:cNvCxnSpPr>
            <p:nvPr/>
          </p:nvCxnSpPr>
          <p:spPr bwMode="auto">
            <a:xfrm flipH="1">
              <a:off x="-2797871" y="6165304"/>
              <a:ext cx="11823245" cy="0"/>
            </a:xfrm>
            <a:prstGeom prst="line">
              <a:avLst/>
            </a:prstGeom>
            <a:ln w="28575">
              <a:solidFill>
                <a:srgbClr val="C0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TextBox 5">
              <a:extLst>
                <a:ext uri="{FF2B5EF4-FFF2-40B4-BE49-F238E27FC236}">
                  <a16:creationId xmlns:a16="http://schemas.microsoft.com/office/drawing/2014/main" id="{A7B124EF-2C10-4A5F-8A36-3A52994B02FD}"/>
                </a:ext>
              </a:extLst>
            </p:cNvPr>
            <p:cNvSpPr txBox="1"/>
            <p:nvPr/>
          </p:nvSpPr>
          <p:spPr>
            <a:xfrm>
              <a:off x="5508990" y="6228020"/>
              <a:ext cx="3383490" cy="320729"/>
            </a:xfrm>
            <a:prstGeom prst="rect">
              <a:avLst/>
            </a:prstGeom>
            <a:noFill/>
          </p:spPr>
          <p:txBody>
            <a:bodyPr wrap="square" rtlCol="0">
              <a:spAutoFit/>
            </a:bodyPr>
            <a:lstStyle/>
            <a:p>
              <a:pPr lvl="0" algn="r">
                <a:lnSpc>
                  <a:spcPct val="106000"/>
                </a:lnSpc>
                <a:spcAft>
                  <a:spcPts val="800"/>
                </a:spcAft>
              </a:pPr>
              <a:r>
                <a:rPr lang="ar-BH" sz="1400" b="1" dirty="0">
                  <a:solidFill>
                    <a:srgbClr val="000000"/>
                  </a:solidFill>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grpSp>
      <p:sp>
        <p:nvSpPr>
          <p:cNvPr id="21" name="Title 1">
            <a:extLst>
              <a:ext uri="{FF2B5EF4-FFF2-40B4-BE49-F238E27FC236}">
                <a16:creationId xmlns:a16="http://schemas.microsoft.com/office/drawing/2014/main" id="{5C0E7B5F-BFC2-445F-A91C-8EEE5B031CDA}"/>
              </a:ext>
            </a:extLst>
          </p:cNvPr>
          <p:cNvSpPr txBox="1">
            <a:spLocks/>
          </p:cNvSpPr>
          <p:nvPr/>
        </p:nvSpPr>
        <p:spPr>
          <a:xfrm>
            <a:off x="151339" y="113940"/>
            <a:ext cx="2231932" cy="478736"/>
          </a:xfrm>
          <a:prstGeom prst="rect">
            <a:avLst/>
          </a:prstGeom>
          <a:solidFill>
            <a:schemeClr val="bg1">
              <a:lumMod val="95000"/>
            </a:schemeClr>
          </a:solidFill>
          <a:ln>
            <a:solidFill>
              <a:schemeClr val="tx1"/>
            </a:solidFill>
            <a:prstDash val="sysDash"/>
          </a:ln>
          <a:effectLst>
            <a:glow rad="139700">
              <a:schemeClr val="accent5">
                <a:satMod val="175000"/>
                <a:alpha val="40000"/>
              </a:schemeClr>
            </a:glow>
          </a:effectLst>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90000"/>
              </a:lnSpc>
              <a:spcBef>
                <a:spcPct val="0"/>
              </a:spcBef>
              <a:spcAft>
                <a:spcPts val="0"/>
              </a:spcAft>
              <a:buClrTx/>
              <a:buSzTx/>
              <a:buFontTx/>
              <a:buNone/>
              <a:tabLst/>
              <a:defRPr/>
            </a:pPr>
            <a:r>
              <a:rPr kumimoji="0" lang="ar-BH"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البطاقات المصرفية</a:t>
            </a:r>
            <a:r>
              <a:rPr kumimoji="0" lang="ar-SA"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 – دين </a:t>
            </a:r>
            <a:r>
              <a:rPr kumimoji="0" lang="ar-BH"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302</a:t>
            </a:r>
            <a:endParaRPr kumimoji="0" lang="ar-SA"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3131785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ppt_w</p:attrName>
                                        </p:attrNameLst>
                                      </p:cBhvr>
                                      <p:tavLst>
                                        <p:tav tm="0" fmla="#ppt_w*sin(2.5*pi*$)">
                                          <p:val>
                                            <p:fltVal val="0"/>
                                          </p:val>
                                        </p:tav>
                                        <p:tav tm="100000">
                                          <p:val>
                                            <p:fltVal val="1"/>
                                          </p:val>
                                        </p:tav>
                                      </p:tavLst>
                                    </p:anim>
                                    <p:anim calcmode="lin" valueType="num">
                                      <p:cBhvr>
                                        <p:cTn id="9" dur="1000" fill="hold"/>
                                        <p:tgtEl>
                                          <p:spTgt spid="10"/>
                                        </p:tgtEl>
                                        <p:attrNameLst>
                                          <p:attrName>ppt_h</p:attrName>
                                        </p:attrNameLst>
                                      </p:cBhvr>
                                      <p:tavLst>
                                        <p:tav tm="0">
                                          <p:val>
                                            <p:strVal val="#ppt_h"/>
                                          </p:val>
                                        </p:tav>
                                        <p:tav tm="100000">
                                          <p:val>
                                            <p:strVal val="#ppt_h"/>
                                          </p:val>
                                        </p:tav>
                                      </p:tavLst>
                                    </p:anim>
                                  </p:childTnLst>
                                </p:cTn>
                              </p:par>
                            </p:childTnLst>
                          </p:cTn>
                        </p:par>
                        <p:par>
                          <p:cTn id="10" fill="hold">
                            <p:stCondLst>
                              <p:cond delay="25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3000"/>
                            </p:stCondLst>
                            <p:childTnLst>
                              <p:par>
                                <p:cTn id="15" presetID="6"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par>
                          <p:cTn id="18" fill="hold">
                            <p:stCondLst>
                              <p:cond delay="5000"/>
                            </p:stCondLst>
                            <p:childTnLst>
                              <p:par>
                                <p:cTn id="19" presetID="16" presetClass="entr" presetSubtype="2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5500"/>
                            </p:stCondLst>
                            <p:childTnLst>
                              <p:par>
                                <p:cTn id="23" presetID="6"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par>
                          <p:cTn id="26" fill="hold">
                            <p:stCondLst>
                              <p:cond delay="7500"/>
                            </p:stCondLst>
                            <p:childTnLst>
                              <p:par>
                                <p:cTn id="27" presetID="16" presetClass="entr" presetSubtype="2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par>
                          <p:cTn id="30" fill="hold">
                            <p:stCondLst>
                              <p:cond delay="8000"/>
                            </p:stCondLst>
                            <p:childTnLst>
                              <p:par>
                                <p:cTn id="31" presetID="6" presetClass="entr" presetSubtype="16"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circle(in)">
                                      <p:cBhvr>
                                        <p:cTn id="33" dur="2000"/>
                                        <p:tgtEl>
                                          <p:spTgt spid="3"/>
                                        </p:tgtEl>
                                      </p:cBhvr>
                                    </p:animEffect>
                                  </p:childTnLst>
                                </p:cTn>
                              </p:par>
                            </p:childTnLst>
                          </p:cTn>
                        </p:par>
                        <p:par>
                          <p:cTn id="34" fill="hold">
                            <p:stCondLst>
                              <p:cond delay="10000"/>
                            </p:stCondLst>
                            <p:childTnLst>
                              <p:par>
                                <p:cTn id="35" presetID="16" presetClass="entr" presetSubtype="2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par>
                          <p:cTn id="38" fill="hold">
                            <p:stCondLst>
                              <p:cond delay="10500"/>
                            </p:stCondLst>
                            <p:childTnLst>
                              <p:par>
                                <p:cTn id="39" presetID="6" presetClass="entr" presetSubtype="16"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circle(in)">
                                      <p:cBhvr>
                                        <p:cTn id="4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ingle Corner Rectangle 2"/>
          <p:cNvSpPr/>
          <p:nvPr/>
        </p:nvSpPr>
        <p:spPr>
          <a:xfrm>
            <a:off x="7618180" y="1268068"/>
            <a:ext cx="4356404" cy="2160931"/>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rtl="1">
              <a:defRPr/>
            </a:pPr>
            <a:r>
              <a:rPr lang="ar-BH" sz="2800" b="1" dirty="0">
                <a:solidFill>
                  <a:srgbClr val="FF0000"/>
                </a:solidFill>
                <a:latin typeface="Sakkal Majalla" pitchFamily="2" charset="-78"/>
                <a:cs typeface="Sakkal Majalla" pitchFamily="2" charset="-78"/>
              </a:rPr>
              <a:t>تعريف البطاقات المصرفية: </a:t>
            </a:r>
          </a:p>
          <a:p>
            <a:pPr lvl="0" algn="ctr" rtl="1">
              <a:defRPr/>
            </a:pPr>
            <a:r>
              <a:rPr lang="ar-BH" sz="2800" b="1" dirty="0">
                <a:solidFill>
                  <a:schemeClr val="tx1"/>
                </a:solidFill>
                <a:latin typeface="Sakkal Majalla" pitchFamily="2" charset="-78"/>
                <a:cs typeface="Sakkal Majalla" pitchFamily="2" charset="-78"/>
              </a:rPr>
              <a:t>........................................................................................................................................................................................................................................</a:t>
            </a:r>
            <a:endParaRPr lang="ar-SA" sz="2800" b="1" dirty="0">
              <a:solidFill>
                <a:schemeClr val="tx1"/>
              </a:solidFill>
              <a:latin typeface="Sakkal Majalla" pitchFamily="2" charset="-78"/>
              <a:cs typeface="Sakkal Majalla" pitchFamily="2" charset="-78"/>
            </a:endParaRPr>
          </a:p>
        </p:txBody>
      </p:sp>
      <p:sp>
        <p:nvSpPr>
          <p:cNvPr id="3" name="Round Single Corner Rectangle 4"/>
          <p:cNvSpPr/>
          <p:nvPr/>
        </p:nvSpPr>
        <p:spPr>
          <a:xfrm>
            <a:off x="285831" y="795241"/>
            <a:ext cx="4356401" cy="2633758"/>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BH" sz="2000" b="0"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a:p>
            <a:pPr lvl="0" algn="ctr">
              <a:defRPr/>
            </a:pPr>
            <a:r>
              <a:rPr lang="ar-BH" sz="2800" b="1" dirty="0">
                <a:ln w="1905"/>
                <a:solidFill>
                  <a:srgbClr val="FF0000"/>
                </a:solidFill>
                <a:latin typeface="Sakkal Majalla" pitchFamily="2" charset="-78"/>
                <a:cs typeface="Sakkal Majalla" pitchFamily="2" charset="-78"/>
              </a:rPr>
              <a:t>المراد ببطاقة الائتمان المتجدد:</a:t>
            </a: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baseline="0" dirty="0">
                <a:solidFill>
                  <a:schemeClr val="tx1"/>
                </a:solidFill>
                <a:latin typeface="Sakkal Majalla" panose="02000000000000000000" pitchFamily="2" charset="-78"/>
                <a:cs typeface="Sakkal Majalla" panose="02000000000000000000" pitchFamily="2" charset="-78"/>
              </a:rPr>
              <a:t>...................................................................................................................................................................................................................................</a:t>
            </a:r>
            <a:endParaRPr kumimoji="0" lang="ar-SA" sz="28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
        <p:nvSpPr>
          <p:cNvPr id="4" name="Round Single Corner Rectangle 5"/>
          <p:cNvSpPr/>
          <p:nvPr/>
        </p:nvSpPr>
        <p:spPr>
          <a:xfrm>
            <a:off x="7618180" y="3668600"/>
            <a:ext cx="4356404" cy="2513958"/>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BH" sz="2800" b="1" dirty="0">
                <a:ln w="1905"/>
                <a:solidFill>
                  <a:srgbClr val="FF0000"/>
                </a:solidFill>
                <a:latin typeface="Sakkal Majalla" pitchFamily="2" charset="-78"/>
                <a:cs typeface="Sakkal Majalla" pitchFamily="2" charset="-78"/>
              </a:rPr>
              <a:t>أنواع البطاقات المصرفية: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noProof="0" dirty="0">
                <a:ln w="1905"/>
                <a:solidFill>
                  <a:schemeClr val="tx1"/>
                </a:solidFill>
                <a:uLnTx/>
                <a:uFillTx/>
                <a:latin typeface="Sakkal Majalla" pitchFamily="2" charset="-78"/>
                <a:cs typeface="Sakkal Majalla" pitchFamily="2" charset="-78"/>
              </a:rPr>
              <a:t>....................................................................................................................................................................................................................................</a:t>
            </a:r>
            <a:endParaRPr kumimoji="0" lang="ar-SA" sz="2800" b="1" i="0" u="none" strike="noStrike" kern="1200" cap="none" spc="0" normalizeH="0" noProof="0" dirty="0">
              <a:ln w="1905"/>
              <a:solidFill>
                <a:schemeClr val="tx1"/>
              </a:solidFill>
              <a:uLnTx/>
              <a:uFillTx/>
              <a:latin typeface="Sakkal Majalla" pitchFamily="2" charset="-78"/>
              <a:cs typeface="Sakkal Majalla" pitchFamily="2" charset="-78"/>
            </a:endParaRPr>
          </a:p>
        </p:txBody>
      </p:sp>
      <p:sp>
        <p:nvSpPr>
          <p:cNvPr id="5" name="Round Single Corner Rectangle 6"/>
          <p:cNvSpPr/>
          <p:nvPr/>
        </p:nvSpPr>
        <p:spPr>
          <a:xfrm>
            <a:off x="285831" y="3548801"/>
            <a:ext cx="4356405" cy="2633757"/>
          </a:xfrm>
          <a:prstGeom prst="round1Rect">
            <a:avLst/>
          </a:prstGeom>
          <a:noFill/>
          <a:ln w="28575">
            <a:solidFill>
              <a:schemeClr val="accent2">
                <a:lumMod val="50000"/>
              </a:schemeClr>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rtl="1">
              <a:defRPr/>
            </a:pPr>
            <a:r>
              <a:rPr lang="ar-BH" sz="2800" b="1" dirty="0">
                <a:solidFill>
                  <a:srgbClr val="FF0000"/>
                </a:solidFill>
                <a:latin typeface="Sakkal Majalla" panose="02000000000000000000" pitchFamily="2" charset="-78"/>
                <a:cs typeface="Sakkal Majalla" panose="02000000000000000000" pitchFamily="2" charset="-78"/>
              </a:rPr>
              <a:t>حكم بطاقة الحسم الآجل: </a:t>
            </a: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baseline="0" dirty="0">
                <a:solidFill>
                  <a:schemeClr val="tx1"/>
                </a:solidFill>
                <a:latin typeface="Sakkal Majalla" panose="02000000000000000000" pitchFamily="2" charset="-78"/>
                <a:cs typeface="Sakkal Majalla" panose="02000000000000000000" pitchFamily="2" charset="-78"/>
              </a:rPr>
              <a:t>...................................................................................................................................................................................................................................</a:t>
            </a:r>
            <a:endParaRPr kumimoji="0" lang="ar-SA" sz="2800" b="1" i="0" u="none" strike="noStrike" kern="1200" cap="none" spc="0" normalizeH="0" baseline="0" noProof="0" dirty="0">
              <a:ln>
                <a:noFill/>
              </a:ln>
              <a:solidFill>
                <a:schemeClr val="tx1"/>
              </a:solidFill>
              <a:effectLst/>
              <a:uLnTx/>
              <a:uFillTx/>
              <a:latin typeface="Sakkal Majalla" panose="02000000000000000000" pitchFamily="2" charset="-78"/>
              <a:cs typeface="Sakkal Majalla" panose="02000000000000000000" pitchFamily="2" charset="-78"/>
            </a:endParaRPr>
          </a:p>
        </p:txBody>
      </p:sp>
      <p:sp>
        <p:nvSpPr>
          <p:cNvPr id="6" name="Right Arrow 8"/>
          <p:cNvSpPr/>
          <p:nvPr/>
        </p:nvSpPr>
        <p:spPr>
          <a:xfrm>
            <a:off x="6745721" y="2475333"/>
            <a:ext cx="531165" cy="800100"/>
          </a:xfrm>
          <a:prstGeom prst="righ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 name="Right Arrow 9"/>
          <p:cNvSpPr/>
          <p:nvPr/>
        </p:nvSpPr>
        <p:spPr>
          <a:xfrm>
            <a:off x="6745721" y="4003813"/>
            <a:ext cx="531165" cy="838200"/>
          </a:xfrm>
          <a:prstGeom prst="righ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 name="Left Arrow 10"/>
          <p:cNvSpPr/>
          <p:nvPr/>
        </p:nvSpPr>
        <p:spPr>
          <a:xfrm>
            <a:off x="4915112" y="2475333"/>
            <a:ext cx="537817" cy="800100"/>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9" name="Left Arrow 11"/>
          <p:cNvSpPr/>
          <p:nvPr/>
        </p:nvSpPr>
        <p:spPr>
          <a:xfrm>
            <a:off x="4915112" y="4003813"/>
            <a:ext cx="531165" cy="838200"/>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10" name="Rounded Rectangle 13"/>
          <p:cNvSpPr/>
          <p:nvPr/>
        </p:nvSpPr>
        <p:spPr>
          <a:xfrm>
            <a:off x="5446277" y="2055246"/>
            <a:ext cx="1306096" cy="2741770"/>
          </a:xfrm>
          <a:prstGeom prst="roundRect">
            <a:avLst/>
          </a:prstGeom>
          <a:ln/>
        </p:spPr>
        <p:style>
          <a:lnRef idx="1">
            <a:schemeClr val="accent6"/>
          </a:lnRef>
          <a:fillRef idx="2">
            <a:schemeClr val="accent6"/>
          </a:fillRef>
          <a:effectRef idx="1">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rPr>
              <a:t>البطاقات</a:t>
            </a:r>
            <a:r>
              <a:rPr kumimoji="0" lang="ar-BH" sz="2800" b="1" i="0" u="none" strike="noStrike" kern="1200" cap="none" spc="0" normalizeH="0" noProof="0" dirty="0">
                <a:ln>
                  <a:noFill/>
                </a:ln>
                <a:solidFill>
                  <a:srgbClr val="C00000"/>
                </a:solidFill>
                <a:effectLst/>
                <a:uLnTx/>
                <a:uFillTx/>
                <a:latin typeface="Sakkal Majalla" panose="02000000000000000000" pitchFamily="2" charset="-78"/>
                <a:cs typeface="Sakkal Majalla" panose="02000000000000000000" pitchFamily="2" charset="-78"/>
              </a:rPr>
              <a:t> المصرفية</a:t>
            </a:r>
            <a:endParaRPr lang="en-US" sz="2800" b="1" dirty="0">
              <a:solidFill>
                <a:srgbClr val="C00000"/>
              </a:solidFill>
              <a:latin typeface="Sakkal Majalla" panose="02000000000000000000" pitchFamily="2" charset="-78"/>
              <a:cs typeface="Sakkal Majalla" panose="02000000000000000000" pitchFamily="2" charset="-78"/>
            </a:endParaRPr>
          </a:p>
        </p:txBody>
      </p:sp>
      <p:sp>
        <p:nvSpPr>
          <p:cNvPr id="15" name="Title 1"/>
          <p:cNvSpPr txBox="1">
            <a:spLocks/>
          </p:cNvSpPr>
          <p:nvPr/>
        </p:nvSpPr>
        <p:spPr>
          <a:xfrm>
            <a:off x="4749800" y="98912"/>
            <a:ext cx="2794000" cy="50879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685800" rtl="1" eaLnBrk="1" fontAlgn="base" latinLnBrk="0" hangingPunct="1">
              <a:lnSpc>
                <a:spcPct val="90000"/>
              </a:lnSpc>
              <a:spcBef>
                <a:spcPct val="0"/>
              </a:spcBef>
              <a:spcAft>
                <a:spcPct val="0"/>
              </a:spcAft>
              <a:buNone/>
              <a:defRPr sz="3300" kern="1200">
                <a:solidFill>
                  <a:schemeClr val="tx1"/>
                </a:solidFill>
                <a:latin typeface="+mj-lt"/>
                <a:ea typeface="+mj-ea"/>
                <a:cs typeface="+mj-cs"/>
              </a:defRPr>
            </a:lvl1pPr>
            <a:lvl2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2pPr>
            <a:lvl3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3pPr>
            <a:lvl4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4pPr>
            <a:lvl5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5pPr>
            <a:lvl6pPr marL="4572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6pPr>
            <a:lvl7pPr marL="9144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7pPr>
            <a:lvl8pPr marL="13716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8pPr>
            <a:lvl9pPr marL="18288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9pPr>
          </a:lstStyle>
          <a:p>
            <a:pPr algn="ctr">
              <a:defRPr/>
            </a:pPr>
            <a:r>
              <a:rPr lang="ar-BH" sz="3600" b="1" dirty="0">
                <a:latin typeface="Sakkal Majalla" panose="02000000000000000000" pitchFamily="2" charset="-78"/>
                <a:cs typeface="Sakkal Majalla" panose="02000000000000000000" pitchFamily="2" charset="-78"/>
              </a:rPr>
              <a:t>التقويم الختاميّ</a:t>
            </a:r>
            <a:endParaRPr lang="ar-SA" sz="3600" b="1" dirty="0">
              <a:latin typeface="Sakkal Majalla" panose="02000000000000000000" pitchFamily="2" charset="-78"/>
              <a:cs typeface="Sakkal Majalla" panose="02000000000000000000" pitchFamily="2" charset="-78"/>
            </a:endParaRPr>
          </a:p>
        </p:txBody>
      </p:sp>
      <p:sp>
        <p:nvSpPr>
          <p:cNvPr id="16" name="Round Single Corner Rectangle 3"/>
          <p:cNvSpPr/>
          <p:nvPr/>
        </p:nvSpPr>
        <p:spPr>
          <a:xfrm>
            <a:off x="4904330" y="792114"/>
            <a:ext cx="2383337" cy="1113252"/>
          </a:xfrm>
          <a:prstGeom prst="round2SameRect">
            <a:avLst/>
          </a:prstGeom>
          <a:solidFill>
            <a:schemeClr val="accent1">
              <a:lumMod val="40000"/>
              <a:lumOff val="6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ctr"/>
            <a:r>
              <a:rPr lang="ar-BH" sz="2400" b="1" dirty="0">
                <a:solidFill>
                  <a:srgbClr val="C00000"/>
                </a:solidFill>
                <a:latin typeface="Sakkal Majalla" panose="02000000000000000000" pitchFamily="2" charset="-78"/>
                <a:cs typeface="Sakkal Majalla" panose="02000000000000000000" pitchFamily="2" charset="-78"/>
              </a:rPr>
              <a:t>عزيزي الطّالب، املأ الخريطة المعرفية بما هو مطلوب</a:t>
            </a:r>
            <a:r>
              <a:rPr lang="ar-BH" sz="2000" b="1" dirty="0">
                <a:solidFill>
                  <a:srgbClr val="C00000"/>
                </a:solidFill>
                <a:latin typeface="Sakkal Majalla" panose="02000000000000000000" pitchFamily="2" charset="-78"/>
                <a:cs typeface="Sakkal Majalla" panose="02000000000000000000" pitchFamily="2" charset="-78"/>
              </a:rPr>
              <a:t>.</a:t>
            </a:r>
            <a:endParaRPr lang="ar-SA" sz="2000" b="1" dirty="0">
              <a:solidFill>
                <a:srgbClr val="C00000"/>
              </a:solidFill>
              <a:latin typeface="Sakkal Majalla" panose="02000000000000000000" pitchFamily="2" charset="-78"/>
              <a:cs typeface="Sakkal Majalla" panose="02000000000000000000" pitchFamily="2" charset="-78"/>
            </a:endParaRPr>
          </a:p>
        </p:txBody>
      </p:sp>
      <p:grpSp>
        <p:nvGrpSpPr>
          <p:cNvPr id="18" name="Group 3">
            <a:extLst>
              <a:ext uri="{FF2B5EF4-FFF2-40B4-BE49-F238E27FC236}">
                <a16:creationId xmlns:a16="http://schemas.microsoft.com/office/drawing/2014/main" id="{C9B672E9-27A5-4AF0-AB2E-8406649BB3D1}"/>
              </a:ext>
            </a:extLst>
          </p:cNvPr>
          <p:cNvGrpSpPr/>
          <p:nvPr/>
        </p:nvGrpSpPr>
        <p:grpSpPr>
          <a:xfrm>
            <a:off x="151339" y="6255025"/>
            <a:ext cx="11823245" cy="383445"/>
            <a:chOff x="-2797871" y="6165304"/>
            <a:chExt cx="11823245" cy="383445"/>
          </a:xfrm>
        </p:grpSpPr>
        <p:cxnSp>
          <p:nvCxnSpPr>
            <p:cNvPr id="19" name="Straight Connector 4">
              <a:extLst>
                <a:ext uri="{FF2B5EF4-FFF2-40B4-BE49-F238E27FC236}">
                  <a16:creationId xmlns:a16="http://schemas.microsoft.com/office/drawing/2014/main" id="{ED528B09-DA64-403F-B798-705312243FE3}"/>
                </a:ext>
              </a:extLst>
            </p:cNvPr>
            <p:cNvCxnSpPr>
              <a:cxnSpLocks/>
            </p:cNvCxnSpPr>
            <p:nvPr/>
          </p:nvCxnSpPr>
          <p:spPr bwMode="auto">
            <a:xfrm flipH="1">
              <a:off x="-2797871" y="6165304"/>
              <a:ext cx="11823245" cy="0"/>
            </a:xfrm>
            <a:prstGeom prst="line">
              <a:avLst/>
            </a:prstGeom>
            <a:ln w="28575">
              <a:solidFill>
                <a:srgbClr val="C0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TextBox 5">
              <a:extLst>
                <a:ext uri="{FF2B5EF4-FFF2-40B4-BE49-F238E27FC236}">
                  <a16:creationId xmlns:a16="http://schemas.microsoft.com/office/drawing/2014/main" id="{A7B124EF-2C10-4A5F-8A36-3A52994B02FD}"/>
                </a:ext>
              </a:extLst>
            </p:cNvPr>
            <p:cNvSpPr txBox="1"/>
            <p:nvPr/>
          </p:nvSpPr>
          <p:spPr>
            <a:xfrm>
              <a:off x="5508990" y="6228020"/>
              <a:ext cx="3383490" cy="320729"/>
            </a:xfrm>
            <a:prstGeom prst="rect">
              <a:avLst/>
            </a:prstGeom>
            <a:noFill/>
          </p:spPr>
          <p:txBody>
            <a:bodyPr wrap="square" rtlCol="0">
              <a:spAutoFit/>
            </a:bodyPr>
            <a:lstStyle/>
            <a:p>
              <a:pPr lvl="0" algn="r">
                <a:lnSpc>
                  <a:spcPct val="106000"/>
                </a:lnSpc>
                <a:spcAft>
                  <a:spcPts val="800"/>
                </a:spcAft>
              </a:pPr>
              <a:r>
                <a:rPr lang="ar-BH" sz="1400" b="1" dirty="0">
                  <a:solidFill>
                    <a:srgbClr val="000000"/>
                  </a:solidFill>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grpSp>
      <p:sp>
        <p:nvSpPr>
          <p:cNvPr id="21" name="Title 1">
            <a:extLst>
              <a:ext uri="{FF2B5EF4-FFF2-40B4-BE49-F238E27FC236}">
                <a16:creationId xmlns:a16="http://schemas.microsoft.com/office/drawing/2014/main" id="{5C0E7B5F-BFC2-445F-A91C-8EEE5B031CDA}"/>
              </a:ext>
            </a:extLst>
          </p:cNvPr>
          <p:cNvSpPr txBox="1">
            <a:spLocks/>
          </p:cNvSpPr>
          <p:nvPr/>
        </p:nvSpPr>
        <p:spPr>
          <a:xfrm>
            <a:off x="151339" y="113940"/>
            <a:ext cx="2231932" cy="478736"/>
          </a:xfrm>
          <a:prstGeom prst="rect">
            <a:avLst/>
          </a:prstGeom>
          <a:solidFill>
            <a:schemeClr val="bg1">
              <a:lumMod val="95000"/>
            </a:schemeClr>
          </a:solidFill>
          <a:ln>
            <a:solidFill>
              <a:schemeClr val="tx1"/>
            </a:solidFill>
            <a:prstDash val="sysDash"/>
          </a:ln>
          <a:effectLst>
            <a:glow rad="139700">
              <a:schemeClr val="accent5">
                <a:satMod val="175000"/>
                <a:alpha val="40000"/>
              </a:schemeClr>
            </a:glow>
          </a:effectLst>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90000"/>
              </a:lnSpc>
              <a:spcBef>
                <a:spcPct val="0"/>
              </a:spcBef>
              <a:spcAft>
                <a:spcPts val="0"/>
              </a:spcAft>
              <a:buClrTx/>
              <a:buSzTx/>
              <a:buFontTx/>
              <a:buNone/>
              <a:tabLst/>
              <a:defRPr/>
            </a:pPr>
            <a:r>
              <a:rPr kumimoji="0" lang="ar-BH"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البطاقات المصرفية</a:t>
            </a:r>
            <a:r>
              <a:rPr kumimoji="0" lang="ar-SA"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 – دين </a:t>
            </a:r>
            <a:r>
              <a:rPr kumimoji="0" lang="ar-BH"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302</a:t>
            </a:r>
            <a:endParaRPr kumimoji="0" lang="ar-SA"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772756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ppt_w</p:attrName>
                                        </p:attrNameLst>
                                      </p:cBhvr>
                                      <p:tavLst>
                                        <p:tav tm="0" fmla="#ppt_w*sin(2.5*pi*$)">
                                          <p:val>
                                            <p:fltVal val="0"/>
                                          </p:val>
                                        </p:tav>
                                        <p:tav tm="100000">
                                          <p:val>
                                            <p:fltVal val="1"/>
                                          </p:val>
                                        </p:tav>
                                      </p:tavLst>
                                    </p:anim>
                                    <p:anim calcmode="lin" valueType="num">
                                      <p:cBhvr>
                                        <p:cTn id="9" dur="1000" fill="hold"/>
                                        <p:tgtEl>
                                          <p:spTgt spid="10"/>
                                        </p:tgtEl>
                                        <p:attrNameLst>
                                          <p:attrName>ppt_h</p:attrName>
                                        </p:attrNameLst>
                                      </p:cBhvr>
                                      <p:tavLst>
                                        <p:tav tm="0">
                                          <p:val>
                                            <p:strVal val="#ppt_h"/>
                                          </p:val>
                                        </p:tav>
                                        <p:tav tm="100000">
                                          <p:val>
                                            <p:strVal val="#ppt_h"/>
                                          </p:val>
                                        </p:tav>
                                      </p:tavLst>
                                    </p:anim>
                                  </p:childTnLst>
                                </p:cTn>
                              </p:par>
                            </p:childTnLst>
                          </p:cTn>
                        </p:par>
                        <p:par>
                          <p:cTn id="10" fill="hold">
                            <p:stCondLst>
                              <p:cond delay="25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3000"/>
                            </p:stCondLst>
                            <p:childTnLst>
                              <p:par>
                                <p:cTn id="15" presetID="6"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par>
                          <p:cTn id="18" fill="hold">
                            <p:stCondLst>
                              <p:cond delay="5000"/>
                            </p:stCondLst>
                            <p:childTnLst>
                              <p:par>
                                <p:cTn id="19" presetID="16" presetClass="entr" presetSubtype="2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5500"/>
                            </p:stCondLst>
                            <p:childTnLst>
                              <p:par>
                                <p:cTn id="23" presetID="6"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par>
                          <p:cTn id="26" fill="hold">
                            <p:stCondLst>
                              <p:cond delay="7500"/>
                            </p:stCondLst>
                            <p:childTnLst>
                              <p:par>
                                <p:cTn id="27" presetID="16" presetClass="entr" presetSubtype="2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par>
                          <p:cTn id="30" fill="hold">
                            <p:stCondLst>
                              <p:cond delay="8000"/>
                            </p:stCondLst>
                            <p:childTnLst>
                              <p:par>
                                <p:cTn id="31" presetID="6" presetClass="entr" presetSubtype="16"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circle(in)">
                                      <p:cBhvr>
                                        <p:cTn id="33" dur="2000"/>
                                        <p:tgtEl>
                                          <p:spTgt spid="3"/>
                                        </p:tgtEl>
                                      </p:cBhvr>
                                    </p:animEffect>
                                  </p:childTnLst>
                                </p:cTn>
                              </p:par>
                            </p:childTnLst>
                          </p:cTn>
                        </p:par>
                        <p:par>
                          <p:cTn id="34" fill="hold">
                            <p:stCondLst>
                              <p:cond delay="10000"/>
                            </p:stCondLst>
                            <p:childTnLst>
                              <p:par>
                                <p:cTn id="35" presetID="16" presetClass="entr" presetSubtype="2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par>
                          <p:cTn id="38" fill="hold">
                            <p:stCondLst>
                              <p:cond delay="10500"/>
                            </p:stCondLst>
                            <p:childTnLst>
                              <p:par>
                                <p:cTn id="39" presetID="6" presetClass="entr" presetSubtype="16"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circle(in)">
                                      <p:cBhvr>
                                        <p:cTn id="4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ingle Corner Rectangle 2"/>
          <p:cNvSpPr/>
          <p:nvPr/>
        </p:nvSpPr>
        <p:spPr>
          <a:xfrm>
            <a:off x="7565892" y="804774"/>
            <a:ext cx="4388660" cy="2547634"/>
          </a:xfrm>
          <a:prstGeom prst="round1Rect">
            <a:avLst/>
          </a:prstGeom>
          <a:noFill/>
          <a:ln w="28575">
            <a:solidFill>
              <a:schemeClr val="tx1"/>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rtl="1">
              <a:defRPr/>
            </a:pPr>
            <a:r>
              <a:rPr lang="ar-BH" sz="2800" b="1" dirty="0">
                <a:solidFill>
                  <a:srgbClr val="FF0000"/>
                </a:solidFill>
                <a:latin typeface="Sakkal Majalla" pitchFamily="2" charset="-78"/>
                <a:cs typeface="Sakkal Majalla" pitchFamily="2" charset="-78"/>
              </a:rPr>
              <a:t>تعريف البطاقات المصرفية: </a:t>
            </a:r>
          </a:p>
          <a:p>
            <a:pPr lvl="0" algn="justLow" rtl="1"/>
            <a:r>
              <a:rPr lang="ar-BH" sz="2800" dirty="0">
                <a:ln w="1905"/>
                <a:solidFill>
                  <a:prstClr val="black"/>
                </a:solidFill>
                <a:effectLst>
                  <a:innerShdw blurRad="69850" dist="43180" dir="5400000">
                    <a:srgbClr val="000000">
                      <a:alpha val="65000"/>
                    </a:srgbClr>
                  </a:innerShdw>
                </a:effectLst>
                <a:latin typeface="Sakkal Majalla" pitchFamily="2" charset="-78"/>
                <a:cs typeface="Sakkal Majalla" pitchFamily="2" charset="-78"/>
              </a:rPr>
              <a:t>هي بطاقات بنكية تستعمل في سحب النقود، وفي عمليات الدفع والشراء.</a:t>
            </a:r>
          </a:p>
        </p:txBody>
      </p:sp>
      <p:sp>
        <p:nvSpPr>
          <p:cNvPr id="3" name="Round Single Corner Rectangle 4"/>
          <p:cNvSpPr/>
          <p:nvPr/>
        </p:nvSpPr>
        <p:spPr>
          <a:xfrm>
            <a:off x="182880" y="804774"/>
            <a:ext cx="4802330" cy="2547634"/>
          </a:xfrm>
          <a:prstGeom prst="round1Rect">
            <a:avLst/>
          </a:prstGeom>
          <a:noFill/>
          <a:ln w="28575">
            <a:solidFill>
              <a:schemeClr val="tx1"/>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a:defRPr/>
            </a:pPr>
            <a:r>
              <a:rPr lang="ar-BH" sz="2800" b="1" dirty="0">
                <a:ln w="1905"/>
                <a:solidFill>
                  <a:srgbClr val="FF0000"/>
                </a:solidFill>
                <a:latin typeface="Sakkal Majalla" pitchFamily="2" charset="-78"/>
                <a:cs typeface="Sakkal Majalla" pitchFamily="2" charset="-78"/>
              </a:rPr>
              <a:t>المراد ببطاقة الائتمان المتجدد :</a:t>
            </a:r>
          </a:p>
          <a:p>
            <a:pPr lvl="0" algn="ctr" rtl="1">
              <a:defRPr/>
            </a:pPr>
            <a:r>
              <a:rPr lang="ar-BH" sz="2400" b="1" dirty="0">
                <a:solidFill>
                  <a:prstClr val="black"/>
                </a:solidFill>
                <a:latin typeface="Sakkal Majalla" pitchFamily="2" charset="-78"/>
                <a:cs typeface="Sakkal Majalla" pitchFamily="2" charset="-78"/>
              </a:rPr>
              <a:t>بطاقة يصدرها البنك لزبونه، تمكنه من حق الشراء والسحب نقدًا في حدود مبلغ معين ويسدد القرض على أقساط شهرية، وتحتسب البنوك التقليدية على الزبون فوائد ربوية على إجمالي المبالغ المسددة.</a:t>
            </a:r>
            <a:endParaRPr kumimoji="0" lang="ar-BH" sz="2600" b="0"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4" name="Round Single Corner Rectangle 5"/>
          <p:cNvSpPr/>
          <p:nvPr/>
        </p:nvSpPr>
        <p:spPr>
          <a:xfrm>
            <a:off x="7618180" y="3549477"/>
            <a:ext cx="4356404" cy="2553028"/>
          </a:xfrm>
          <a:prstGeom prst="round1Rect">
            <a:avLst/>
          </a:prstGeom>
          <a:noFill/>
          <a:ln w="28575">
            <a:solidFill>
              <a:schemeClr val="tx1"/>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a:defRPr/>
            </a:pPr>
            <a:r>
              <a:rPr lang="ar-BH" sz="2800" b="1" dirty="0">
                <a:ln w="1905"/>
                <a:solidFill>
                  <a:srgbClr val="FF0000"/>
                </a:solidFill>
                <a:latin typeface="Sakkal Majalla" pitchFamily="2" charset="-78"/>
                <a:cs typeface="Sakkal Majalla" pitchFamily="2" charset="-78"/>
              </a:rPr>
              <a:t>أنواع البطاقات المصرفية:</a:t>
            </a:r>
          </a:p>
          <a:p>
            <a:pPr lvl="0" algn="ctr" rtl="1">
              <a:defRPr/>
            </a:pPr>
            <a:r>
              <a:rPr lang="ar-BH" sz="2600" b="1" baseline="0" dirty="0">
                <a:ln w="1905"/>
                <a:solidFill>
                  <a:schemeClr val="tx1"/>
                </a:solidFill>
                <a:latin typeface="Sakkal Majalla" pitchFamily="2" charset="-78"/>
                <a:cs typeface="Sakkal Majalla" pitchFamily="2" charset="-78"/>
              </a:rPr>
              <a:t>1 – بطاقة الحسم</a:t>
            </a:r>
            <a:r>
              <a:rPr lang="ar-BH" sz="2600" b="1" dirty="0">
                <a:ln w="1905"/>
                <a:solidFill>
                  <a:schemeClr val="tx1"/>
                </a:solidFill>
                <a:latin typeface="Sakkal Majalla" pitchFamily="2" charset="-78"/>
                <a:cs typeface="Sakkal Majalla" pitchFamily="2" charset="-78"/>
              </a:rPr>
              <a:t> الفوري (بطاقة الصرّاف) </a:t>
            </a:r>
          </a:p>
          <a:p>
            <a:pPr lvl="0" algn="ctr" rtl="1">
              <a:defRPr/>
            </a:pPr>
            <a:r>
              <a:rPr lang="ar-BH" sz="2600" b="1" dirty="0">
                <a:ln w="1905"/>
                <a:solidFill>
                  <a:schemeClr val="tx1"/>
                </a:solidFill>
                <a:latin typeface="Sakkal Majalla" pitchFamily="2" charset="-78"/>
                <a:cs typeface="Sakkal Majalla" pitchFamily="2" charset="-78"/>
              </a:rPr>
              <a:t>2- بطاقة الحسم الآجل.</a:t>
            </a:r>
          </a:p>
          <a:p>
            <a:pPr lvl="0" algn="ctr" rtl="1">
              <a:defRPr/>
            </a:pPr>
            <a:r>
              <a:rPr lang="ar-BH" sz="2600" b="1" dirty="0">
                <a:ln w="1905"/>
                <a:solidFill>
                  <a:schemeClr val="tx1"/>
                </a:solidFill>
                <a:latin typeface="Sakkal Majalla" pitchFamily="2" charset="-78"/>
                <a:cs typeface="Sakkal Majalla" pitchFamily="2" charset="-78"/>
              </a:rPr>
              <a:t>3 – بطاقة الائتمان المتجدد.</a:t>
            </a:r>
          </a:p>
          <a:p>
            <a:pPr lvl="0" algn="ctr" rtl="1">
              <a:defRPr/>
            </a:pPr>
            <a:r>
              <a:rPr lang="ar-BH" sz="2600" b="1" dirty="0">
                <a:ln w="1905"/>
                <a:solidFill>
                  <a:schemeClr val="tx1"/>
                </a:solidFill>
                <a:latin typeface="Sakkal Majalla" pitchFamily="2" charset="-78"/>
                <a:cs typeface="Sakkal Majalla" pitchFamily="2" charset="-78"/>
              </a:rPr>
              <a:t>4- بطاقة مسبقة الدفع . </a:t>
            </a:r>
            <a:endParaRPr kumimoji="0" lang="ar-SA" sz="2600" i="0" u="none" strike="noStrike" kern="1200" cap="none" spc="0" normalizeH="0" baseline="0" noProof="0" dirty="0">
              <a:ln w="1905"/>
              <a:solidFill>
                <a:srgbClr val="FF0000"/>
              </a:solidFill>
              <a:uLnTx/>
              <a:uFillTx/>
              <a:latin typeface="Sakkal Majalla" pitchFamily="2" charset="-78"/>
              <a:cs typeface="Sakkal Majalla" pitchFamily="2" charset="-78"/>
            </a:endParaRPr>
          </a:p>
        </p:txBody>
      </p:sp>
      <p:sp>
        <p:nvSpPr>
          <p:cNvPr id="5" name="Round Single Corner Rectangle 6"/>
          <p:cNvSpPr/>
          <p:nvPr/>
        </p:nvSpPr>
        <p:spPr>
          <a:xfrm>
            <a:off x="170074" y="3549477"/>
            <a:ext cx="4815136" cy="2553028"/>
          </a:xfrm>
          <a:prstGeom prst="round1Rect">
            <a:avLst/>
          </a:prstGeom>
          <a:noFill/>
          <a:ln w="28575">
            <a:solidFill>
              <a:schemeClr val="tx1"/>
            </a:solidFill>
            <a:prstDash val="dashDot"/>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1" anchor="ctr"/>
          <a:lstStyle/>
          <a:p>
            <a:pPr lvl="0" algn="ctr" rtl="1">
              <a:defRPr/>
            </a:pPr>
            <a:r>
              <a:rPr lang="ar-BH" sz="2800" b="1" dirty="0">
                <a:solidFill>
                  <a:srgbClr val="FF0000"/>
                </a:solidFill>
                <a:latin typeface="Sakkal Majalla" panose="02000000000000000000" pitchFamily="2" charset="-78"/>
                <a:cs typeface="Sakkal Majalla" panose="02000000000000000000" pitchFamily="2" charset="-78"/>
              </a:rPr>
              <a:t>حكم بطاقة الحسم الآجل : </a:t>
            </a:r>
          </a:p>
          <a:p>
            <a:pPr lvl="0" algn="ctr">
              <a:defRPr/>
            </a:pPr>
            <a:r>
              <a:rPr lang="ar-BH" sz="2400" b="1" dirty="0">
                <a:ln w="1905"/>
                <a:solidFill>
                  <a:prstClr val="black"/>
                </a:solidFill>
                <a:latin typeface="Sakkal Majalla" pitchFamily="2" charset="-78"/>
                <a:cs typeface="Sakkal Majalla" pitchFamily="2" charset="-78"/>
              </a:rPr>
              <a:t>الأصل أن هذه البطاقات أنها محطورة شرعيًا، ويحرم التعامل بها لوجود الفائدة الربوية، ويجوز إصدار البطاقات شرعًا بشرط ألا يُشترط على حاملها فائدة ربوية إذا تأخر في سداد المستحق عليه، ويجوز للبنك أن يأخذ رسمًا معينًا مقايل الإصدار أو العضوية لا يرتبط بالمبلغ المستخدم</a:t>
            </a:r>
            <a:r>
              <a:rPr lang="ar-BH" sz="2600" b="1" dirty="0">
                <a:ln w="1905"/>
                <a:solidFill>
                  <a:prstClr val="black"/>
                </a:solidFill>
                <a:latin typeface="Sakkal Majalla" pitchFamily="2" charset="-78"/>
                <a:cs typeface="Sakkal Majalla" pitchFamily="2" charset="-78"/>
              </a:rPr>
              <a:t>.</a:t>
            </a:r>
            <a:endParaRPr lang="ar-SA" sz="2600" dirty="0">
              <a:ln w="1905"/>
              <a:solidFill>
                <a:srgbClr val="FF0000"/>
              </a:solidFill>
              <a:latin typeface="Sakkal Majalla" pitchFamily="2" charset="-78"/>
              <a:cs typeface="Sakkal Majalla" pitchFamily="2" charset="-78"/>
            </a:endParaRPr>
          </a:p>
        </p:txBody>
      </p:sp>
      <p:sp>
        <p:nvSpPr>
          <p:cNvPr id="6" name="Right Arrow 8"/>
          <p:cNvSpPr/>
          <p:nvPr/>
        </p:nvSpPr>
        <p:spPr>
          <a:xfrm>
            <a:off x="6978365" y="2475333"/>
            <a:ext cx="496314" cy="800100"/>
          </a:xfrm>
          <a:prstGeom prst="righ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7" name="Right Arrow 9"/>
          <p:cNvSpPr/>
          <p:nvPr/>
        </p:nvSpPr>
        <p:spPr>
          <a:xfrm>
            <a:off x="6964718" y="4070120"/>
            <a:ext cx="496314" cy="838200"/>
          </a:xfrm>
          <a:prstGeom prst="righ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8" name="Left Arrow 10"/>
          <p:cNvSpPr/>
          <p:nvPr/>
        </p:nvSpPr>
        <p:spPr>
          <a:xfrm>
            <a:off x="5104908" y="2475333"/>
            <a:ext cx="537817" cy="800100"/>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9" name="Left Arrow 11"/>
          <p:cNvSpPr/>
          <p:nvPr/>
        </p:nvSpPr>
        <p:spPr>
          <a:xfrm>
            <a:off x="5103729" y="4070120"/>
            <a:ext cx="527050" cy="838200"/>
          </a:xfrm>
          <a:prstGeom prst="left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10" name="Rounded Rectangle 13"/>
          <p:cNvSpPr/>
          <p:nvPr/>
        </p:nvSpPr>
        <p:spPr>
          <a:xfrm>
            <a:off x="5642725" y="2475333"/>
            <a:ext cx="1321993" cy="2741770"/>
          </a:xfrm>
          <a:prstGeom prst="roundRect">
            <a:avLst/>
          </a:prstGeom>
          <a:ln/>
        </p:spPr>
        <p:style>
          <a:lnRef idx="1">
            <a:schemeClr val="accent6"/>
          </a:lnRef>
          <a:fillRef idx="2">
            <a:schemeClr val="accent6"/>
          </a:fillRef>
          <a:effectRef idx="1">
            <a:schemeClr val="accent6"/>
          </a:effectRef>
          <a:fontRef idx="minor">
            <a:schemeClr val="dk1"/>
          </a:fontRef>
        </p:style>
        <p:txBody>
          <a:bodyPr rtlCol="1" anchor="ctr"/>
          <a:lstStyle/>
          <a:p>
            <a:pPr lvl="0" algn="ctr">
              <a:defRPr/>
            </a:pPr>
            <a:r>
              <a:rPr kumimoji="0" lang="ar-BH" sz="4000" b="1" i="0" u="none" strike="noStrike" kern="1200" cap="none" spc="0" normalizeH="0" baseline="0" noProof="0" dirty="0">
                <a:ln w="10541" cmpd="sng">
                  <a:solidFill>
                    <a:sysClr val="windowText" lastClr="000000"/>
                  </a:solidFill>
                  <a:prstDash val="solid"/>
                </a:ln>
                <a:solidFill>
                  <a:sysClr val="windowText" lastClr="000000"/>
                </a:solidFill>
                <a:effectLst/>
                <a:uLnTx/>
                <a:uFillTx/>
                <a:latin typeface="Sakkal Majalla" panose="02000000000000000000" pitchFamily="2" charset="-78"/>
                <a:cs typeface="Sakkal Majalla" panose="02000000000000000000" pitchFamily="2" charset="-78"/>
              </a:rPr>
              <a:t> </a:t>
            </a:r>
            <a:r>
              <a:rPr lang="ar-BH" sz="2800" b="1" dirty="0">
                <a:solidFill>
                  <a:srgbClr val="C00000"/>
                </a:solidFill>
                <a:latin typeface="Sakkal Majalla" panose="02000000000000000000" pitchFamily="2" charset="-78"/>
                <a:cs typeface="Sakkal Majalla" panose="02000000000000000000" pitchFamily="2" charset="-78"/>
              </a:rPr>
              <a:t>البطاقات المصرفية</a:t>
            </a:r>
            <a:endParaRPr lang="en-US" sz="2800" b="1" dirty="0">
              <a:solidFill>
                <a:srgbClr val="C00000"/>
              </a:solidFill>
              <a:latin typeface="Sakkal Majalla" panose="02000000000000000000" pitchFamily="2" charset="-78"/>
              <a:cs typeface="Sakkal Majalla" panose="02000000000000000000"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2800" b="1" i="0" u="none" strike="noStrike" kern="1200" cap="none" spc="0" normalizeH="0" baseline="0" noProof="0" dirty="0">
              <a:ln>
                <a:noFill/>
              </a:ln>
              <a:solidFill>
                <a:srgbClr val="C00000"/>
              </a:solidFill>
              <a:effectLst/>
              <a:uLnTx/>
              <a:uFillTx/>
              <a:latin typeface="Sakkal Majalla" panose="02000000000000000000" pitchFamily="2" charset="-78"/>
              <a:cs typeface="Sakkal Majalla" panose="02000000000000000000" pitchFamily="2" charset="-78"/>
            </a:endParaRPr>
          </a:p>
        </p:txBody>
      </p:sp>
      <p:sp>
        <p:nvSpPr>
          <p:cNvPr id="15" name="Title 1"/>
          <p:cNvSpPr txBox="1">
            <a:spLocks/>
          </p:cNvSpPr>
          <p:nvPr/>
        </p:nvSpPr>
        <p:spPr>
          <a:xfrm>
            <a:off x="4061632" y="115602"/>
            <a:ext cx="4068736" cy="50879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685800" rtl="1" eaLnBrk="1" fontAlgn="base" latinLnBrk="0" hangingPunct="1">
              <a:lnSpc>
                <a:spcPct val="90000"/>
              </a:lnSpc>
              <a:spcBef>
                <a:spcPct val="0"/>
              </a:spcBef>
              <a:spcAft>
                <a:spcPct val="0"/>
              </a:spcAft>
              <a:buNone/>
              <a:defRPr sz="3300" kern="1200">
                <a:solidFill>
                  <a:schemeClr val="tx1"/>
                </a:solidFill>
                <a:latin typeface="+mj-lt"/>
                <a:ea typeface="+mj-ea"/>
                <a:cs typeface="+mj-cs"/>
              </a:defRPr>
            </a:lvl1pPr>
            <a:lvl2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2pPr>
            <a:lvl3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3pPr>
            <a:lvl4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4pPr>
            <a:lvl5pPr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5pPr>
            <a:lvl6pPr marL="4572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6pPr>
            <a:lvl7pPr marL="9144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7pPr>
            <a:lvl8pPr marL="13716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8pPr>
            <a:lvl9pPr marL="1828800" algn="l"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9pPr>
          </a:lstStyle>
          <a:p>
            <a:pPr algn="ctr">
              <a:lnSpc>
                <a:spcPct val="100000"/>
              </a:lnSpc>
              <a:defRPr/>
            </a:pPr>
            <a:r>
              <a:rPr lang="ar-BH" sz="3600" b="1" dirty="0">
                <a:latin typeface="Sakkal Majalla" panose="02000000000000000000" pitchFamily="2" charset="-78"/>
                <a:cs typeface="Sakkal Majalla" panose="02000000000000000000" pitchFamily="2" charset="-78"/>
              </a:rPr>
              <a:t>إجابة التقويم الختاميّ</a:t>
            </a:r>
            <a:endParaRPr lang="ar-SA" sz="3600" b="1" dirty="0">
              <a:latin typeface="Sakkal Majalla" panose="02000000000000000000" pitchFamily="2" charset="-78"/>
              <a:cs typeface="Sakkal Majalla" panose="02000000000000000000" pitchFamily="2" charset="-78"/>
            </a:endParaRPr>
          </a:p>
        </p:txBody>
      </p:sp>
      <p:sp>
        <p:nvSpPr>
          <p:cNvPr id="16" name="Round Single Corner Rectangle 3"/>
          <p:cNvSpPr/>
          <p:nvPr/>
        </p:nvSpPr>
        <p:spPr>
          <a:xfrm>
            <a:off x="5103729" y="805582"/>
            <a:ext cx="2383337" cy="1113252"/>
          </a:xfrm>
          <a:prstGeom prst="round2SameRect">
            <a:avLst/>
          </a:prstGeom>
          <a:solidFill>
            <a:schemeClr val="accent1">
              <a:lumMod val="40000"/>
              <a:lumOff val="60000"/>
            </a:schemeClr>
          </a:solidFill>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1" anchor="ctr"/>
          <a:lstStyle/>
          <a:p>
            <a:pPr algn="ctr"/>
            <a:r>
              <a:rPr lang="ar-BH" sz="2400" b="1" dirty="0">
                <a:solidFill>
                  <a:srgbClr val="C00000"/>
                </a:solidFill>
                <a:latin typeface="Sakkal Majalla" panose="02000000000000000000" pitchFamily="2" charset="-78"/>
                <a:cs typeface="Sakkal Majalla" panose="02000000000000000000" pitchFamily="2" charset="-78"/>
              </a:rPr>
              <a:t>عزيزي الطّالب املأ الخريطة المعرفية بما هو مطلوب</a:t>
            </a:r>
            <a:r>
              <a:rPr lang="ar-BH" sz="2000" b="1" dirty="0">
                <a:solidFill>
                  <a:srgbClr val="C00000"/>
                </a:solidFill>
                <a:latin typeface="Sakkal Majalla" panose="02000000000000000000" pitchFamily="2" charset="-78"/>
                <a:cs typeface="Sakkal Majalla" panose="02000000000000000000" pitchFamily="2" charset="-78"/>
              </a:rPr>
              <a:t>.</a:t>
            </a:r>
            <a:endParaRPr lang="ar-SA" sz="2000" b="1" dirty="0">
              <a:solidFill>
                <a:srgbClr val="C00000"/>
              </a:solidFill>
              <a:latin typeface="Sakkal Majalla" panose="02000000000000000000" pitchFamily="2" charset="-78"/>
              <a:cs typeface="Sakkal Majalla" panose="02000000000000000000" pitchFamily="2" charset="-78"/>
            </a:endParaRPr>
          </a:p>
        </p:txBody>
      </p:sp>
      <p:grpSp>
        <p:nvGrpSpPr>
          <p:cNvPr id="18" name="Group 3">
            <a:extLst>
              <a:ext uri="{FF2B5EF4-FFF2-40B4-BE49-F238E27FC236}">
                <a16:creationId xmlns:a16="http://schemas.microsoft.com/office/drawing/2014/main" id="{401B675D-2921-4D47-AA44-069BFB316C70}"/>
              </a:ext>
            </a:extLst>
          </p:cNvPr>
          <p:cNvGrpSpPr/>
          <p:nvPr/>
        </p:nvGrpSpPr>
        <p:grpSpPr>
          <a:xfrm>
            <a:off x="151339" y="6255025"/>
            <a:ext cx="11823245" cy="383445"/>
            <a:chOff x="-2797871" y="6165304"/>
            <a:chExt cx="11823245" cy="383445"/>
          </a:xfrm>
        </p:grpSpPr>
        <p:cxnSp>
          <p:nvCxnSpPr>
            <p:cNvPr id="19" name="Straight Connector 4">
              <a:extLst>
                <a:ext uri="{FF2B5EF4-FFF2-40B4-BE49-F238E27FC236}">
                  <a16:creationId xmlns:a16="http://schemas.microsoft.com/office/drawing/2014/main" id="{0B9A2FAE-35F4-4158-B698-E9530E22AD72}"/>
                </a:ext>
              </a:extLst>
            </p:cNvPr>
            <p:cNvCxnSpPr>
              <a:cxnSpLocks/>
            </p:cNvCxnSpPr>
            <p:nvPr/>
          </p:nvCxnSpPr>
          <p:spPr bwMode="auto">
            <a:xfrm flipH="1">
              <a:off x="-2797871" y="6165304"/>
              <a:ext cx="11823245" cy="0"/>
            </a:xfrm>
            <a:prstGeom prst="line">
              <a:avLst/>
            </a:prstGeom>
            <a:ln w="28575">
              <a:solidFill>
                <a:srgbClr val="C0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TextBox 5">
              <a:extLst>
                <a:ext uri="{FF2B5EF4-FFF2-40B4-BE49-F238E27FC236}">
                  <a16:creationId xmlns:a16="http://schemas.microsoft.com/office/drawing/2014/main" id="{A2B3C4B0-34A9-4A9B-8028-F9EEA1AAF2C1}"/>
                </a:ext>
              </a:extLst>
            </p:cNvPr>
            <p:cNvSpPr txBox="1"/>
            <p:nvPr/>
          </p:nvSpPr>
          <p:spPr>
            <a:xfrm>
              <a:off x="5445490" y="6228020"/>
              <a:ext cx="3446990" cy="320729"/>
            </a:xfrm>
            <a:prstGeom prst="rect">
              <a:avLst/>
            </a:prstGeom>
            <a:noFill/>
          </p:spPr>
          <p:txBody>
            <a:bodyPr wrap="square" rtlCol="0">
              <a:spAutoFit/>
            </a:bodyPr>
            <a:lstStyle/>
            <a:p>
              <a:pPr lvl="0" algn="r">
                <a:lnSpc>
                  <a:spcPct val="106000"/>
                </a:lnSpc>
                <a:spcAft>
                  <a:spcPts val="800"/>
                </a:spcAft>
              </a:pPr>
              <a:r>
                <a:rPr lang="ar-BH" sz="1400" b="1" dirty="0">
                  <a:solidFill>
                    <a:srgbClr val="000000"/>
                  </a:solidFill>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grpSp>
      <p:sp>
        <p:nvSpPr>
          <p:cNvPr id="21" name="Title 1">
            <a:extLst>
              <a:ext uri="{FF2B5EF4-FFF2-40B4-BE49-F238E27FC236}">
                <a16:creationId xmlns:a16="http://schemas.microsoft.com/office/drawing/2014/main" id="{5C0E7B5F-BFC2-445F-A91C-8EEE5B031CDA}"/>
              </a:ext>
            </a:extLst>
          </p:cNvPr>
          <p:cNvSpPr txBox="1">
            <a:spLocks/>
          </p:cNvSpPr>
          <p:nvPr/>
        </p:nvSpPr>
        <p:spPr>
          <a:xfrm>
            <a:off x="151339" y="113940"/>
            <a:ext cx="2231932" cy="478736"/>
          </a:xfrm>
          <a:prstGeom prst="rect">
            <a:avLst/>
          </a:prstGeom>
          <a:solidFill>
            <a:schemeClr val="bg1">
              <a:lumMod val="95000"/>
            </a:schemeClr>
          </a:solidFill>
          <a:ln>
            <a:solidFill>
              <a:schemeClr val="tx1"/>
            </a:solidFill>
            <a:prstDash val="sysDash"/>
          </a:ln>
          <a:effectLst>
            <a:glow rad="139700">
              <a:schemeClr val="accent5">
                <a:satMod val="175000"/>
                <a:alpha val="40000"/>
              </a:schemeClr>
            </a:glow>
          </a:effectLst>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457200" rtl="1" eaLnBrk="1" fontAlgn="auto" latinLnBrk="0" hangingPunct="1">
              <a:lnSpc>
                <a:spcPct val="90000"/>
              </a:lnSpc>
              <a:spcBef>
                <a:spcPct val="0"/>
              </a:spcBef>
              <a:spcAft>
                <a:spcPts val="0"/>
              </a:spcAft>
              <a:buClrTx/>
              <a:buSzTx/>
              <a:buFontTx/>
              <a:buNone/>
              <a:tabLst/>
              <a:defRPr/>
            </a:pPr>
            <a:r>
              <a:rPr kumimoji="0" lang="ar-BH"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البطاقات المصرفية</a:t>
            </a:r>
            <a:r>
              <a:rPr kumimoji="0" lang="ar-SA"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 – دين </a:t>
            </a:r>
            <a:r>
              <a:rPr kumimoji="0" lang="ar-BH"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rPr>
              <a:t>302</a:t>
            </a:r>
            <a:endParaRPr kumimoji="0" lang="ar-SA" sz="2000" b="1" i="0" u="none" strike="noStrike" kern="0" cap="none" spc="0" normalizeH="0" baseline="0" noProof="0" dirty="0">
              <a:ln>
                <a:noFill/>
              </a:ln>
              <a:solidFill>
                <a:prstClr val="black"/>
              </a:solidFill>
              <a:effectLst/>
              <a:uLnTx/>
              <a:uFillTx/>
              <a:latin typeface="Sakkal Majalla" panose="02000000000000000000" pitchFamily="2" charset="-78"/>
              <a:ea typeface="+mj-ea"/>
              <a:cs typeface="Sakkal Majalla" panose="02000000000000000000" pitchFamily="2" charset="-78"/>
            </a:endParaRPr>
          </a:p>
        </p:txBody>
      </p:sp>
    </p:spTree>
    <p:extLst>
      <p:ext uri="{BB962C8B-B14F-4D97-AF65-F5344CB8AC3E}">
        <p14:creationId xmlns:p14="http://schemas.microsoft.com/office/powerpoint/2010/main" val="3882092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ppt_w</p:attrName>
                                        </p:attrNameLst>
                                      </p:cBhvr>
                                      <p:tavLst>
                                        <p:tav tm="0" fmla="#ppt_w*sin(2.5*pi*$)">
                                          <p:val>
                                            <p:fltVal val="0"/>
                                          </p:val>
                                        </p:tav>
                                        <p:tav tm="100000">
                                          <p:val>
                                            <p:fltVal val="1"/>
                                          </p:val>
                                        </p:tav>
                                      </p:tavLst>
                                    </p:anim>
                                    <p:anim calcmode="lin" valueType="num">
                                      <p:cBhvr>
                                        <p:cTn id="9" dur="1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dissolve">
                                      <p:cBhvr>
                                        <p:cTn id="14" dur="10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dissolve">
                                      <p:cBhvr>
                                        <p:cTn id="19" dur="10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dissolve">
                                      <p:cBhvr>
                                        <p:cTn id="24" dur="100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dissolve">
                                      <p:cBhvr>
                                        <p:cTn id="29" dur="1000"/>
                                        <p:tgtEl>
                                          <p:spTgt spid="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Effect transition="in" filter="dissolve">
                                      <p:cBhvr>
                                        <p:cTn id="34" dur="1000"/>
                                        <p:tgtEl>
                                          <p:spTgt spid="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dissolve">
                                      <p:cBhvr>
                                        <p:cTn id="39" dur="1000"/>
                                        <p:tgtEl>
                                          <p:spTgt spid="4">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3">
                                            <p:txEl>
                                              <p:pRg st="0" end="0"/>
                                            </p:txEl>
                                          </p:spTgt>
                                        </p:tgtEl>
                                        <p:attrNameLst>
                                          <p:attrName>style.visibility</p:attrName>
                                        </p:attrNameLst>
                                      </p:cBhvr>
                                      <p:to>
                                        <p:strVal val="visible"/>
                                      </p:to>
                                    </p:set>
                                    <p:animEffect transition="in" filter="slide(fromBottom)">
                                      <p:cBhvr>
                                        <p:cTn id="44" dur="500"/>
                                        <p:tgtEl>
                                          <p:spTgt spid="3">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Effect transition="in" filter="dissolve">
                                      <p:cBhvr>
                                        <p:cTn id="4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p:cNvCxnSpPr>
          <p:nvPr/>
        </p:nvCxnSpPr>
        <p:spPr>
          <a:xfrm>
            <a:off x="309489" y="6418912"/>
            <a:ext cx="1145946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460954"/>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Rounded Corners 8">
            <a:extLst>
              <a:ext uri="{FF2B5EF4-FFF2-40B4-BE49-F238E27FC236}">
                <a16:creationId xmlns:a16="http://schemas.microsoft.com/office/drawing/2014/main" id="{6665D228-919F-4AF2-BCFA-1BA849A3DAF0}"/>
              </a:ext>
            </a:extLst>
          </p:cNvPr>
          <p:cNvSpPr/>
          <p:nvPr/>
        </p:nvSpPr>
        <p:spPr>
          <a:xfrm>
            <a:off x="7948172" y="169829"/>
            <a:ext cx="2568033" cy="67652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أقوِّم مُكتسباتي</a:t>
            </a:r>
            <a:r>
              <a:rPr kumimoji="0" lang="en-US" sz="3600" b="1" i="0" u="none" strike="noStrike" kern="1200" cap="none" spc="0" normalizeH="0" baseline="0" noProof="0" dirty="0">
                <a:ln>
                  <a:noFill/>
                </a:ln>
                <a:solidFill>
                  <a:schemeClr val="tx1"/>
                </a:solidFill>
                <a:effectLst/>
                <a:uLnTx/>
                <a:uFillTx/>
                <a:latin typeface="Sakkal Majalla" panose="02000000000000000000" pitchFamily="2" charset="-78"/>
                <a:ea typeface="+mn-ea"/>
                <a:cs typeface="Sakkal Majalla" panose="02000000000000000000" pitchFamily="2" charset="-78"/>
              </a:rPr>
              <a:t>:</a:t>
            </a:r>
          </a:p>
        </p:txBody>
      </p:sp>
      <p:sp>
        <p:nvSpPr>
          <p:cNvPr id="9" name="Rectangle: Rounded Corners 2">
            <a:extLst>
              <a:ext uri="{FF2B5EF4-FFF2-40B4-BE49-F238E27FC236}">
                <a16:creationId xmlns:a16="http://schemas.microsoft.com/office/drawing/2014/main" id="{D6686134-B6C4-4193-A817-EC9C2D407563}"/>
              </a:ext>
            </a:extLst>
          </p:cNvPr>
          <p:cNvSpPr/>
          <p:nvPr/>
        </p:nvSpPr>
        <p:spPr>
          <a:xfrm>
            <a:off x="149225" y="1225978"/>
            <a:ext cx="11817514" cy="1534447"/>
          </a:xfrm>
          <a:custGeom>
            <a:avLst/>
            <a:gdLst>
              <a:gd name="connsiteX0" fmla="*/ 0 w 11817514"/>
              <a:gd name="connsiteY0" fmla="*/ 255746 h 1534447"/>
              <a:gd name="connsiteX1" fmla="*/ 255746 w 11817514"/>
              <a:gd name="connsiteY1" fmla="*/ 0 h 1534447"/>
              <a:gd name="connsiteX2" fmla="*/ 511619 w 11817514"/>
              <a:gd name="connsiteY2" fmla="*/ 0 h 1534447"/>
              <a:gd name="connsiteX3" fmla="*/ 1332793 w 11817514"/>
              <a:gd name="connsiteY3" fmla="*/ 0 h 1534447"/>
              <a:gd name="connsiteX4" fmla="*/ 1927847 w 11817514"/>
              <a:gd name="connsiteY4" fmla="*/ 0 h 1534447"/>
              <a:gd name="connsiteX5" fmla="*/ 2409841 w 11817514"/>
              <a:gd name="connsiteY5" fmla="*/ 0 h 1534447"/>
              <a:gd name="connsiteX6" fmla="*/ 3231015 w 11817514"/>
              <a:gd name="connsiteY6" fmla="*/ 0 h 1534447"/>
              <a:gd name="connsiteX7" fmla="*/ 3713009 w 11817514"/>
              <a:gd name="connsiteY7" fmla="*/ 0 h 1534447"/>
              <a:gd name="connsiteX8" fmla="*/ 3968882 w 11817514"/>
              <a:gd name="connsiteY8" fmla="*/ 0 h 1534447"/>
              <a:gd name="connsiteX9" fmla="*/ 4563935 w 11817514"/>
              <a:gd name="connsiteY9" fmla="*/ 0 h 1534447"/>
              <a:gd name="connsiteX10" fmla="*/ 4932869 w 11817514"/>
              <a:gd name="connsiteY10" fmla="*/ 0 h 1534447"/>
              <a:gd name="connsiteX11" fmla="*/ 5640983 w 11817514"/>
              <a:gd name="connsiteY11" fmla="*/ 0 h 1534447"/>
              <a:gd name="connsiteX12" fmla="*/ 6009916 w 11817514"/>
              <a:gd name="connsiteY12" fmla="*/ 0 h 1534447"/>
              <a:gd name="connsiteX13" fmla="*/ 6491910 w 11817514"/>
              <a:gd name="connsiteY13" fmla="*/ 0 h 1534447"/>
              <a:gd name="connsiteX14" fmla="*/ 7086964 w 11817514"/>
              <a:gd name="connsiteY14" fmla="*/ 0 h 1534447"/>
              <a:gd name="connsiteX15" fmla="*/ 7908138 w 11817514"/>
              <a:gd name="connsiteY15" fmla="*/ 0 h 1534447"/>
              <a:gd name="connsiteX16" fmla="*/ 8164011 w 11817514"/>
              <a:gd name="connsiteY16" fmla="*/ 0 h 1534447"/>
              <a:gd name="connsiteX17" fmla="*/ 8646004 w 11817514"/>
              <a:gd name="connsiteY17" fmla="*/ 0 h 1534447"/>
              <a:gd name="connsiteX18" fmla="*/ 8901878 w 11817514"/>
              <a:gd name="connsiteY18" fmla="*/ 0 h 1534447"/>
              <a:gd name="connsiteX19" fmla="*/ 9270811 w 11817514"/>
              <a:gd name="connsiteY19" fmla="*/ 0 h 1534447"/>
              <a:gd name="connsiteX20" fmla="*/ 10091985 w 11817514"/>
              <a:gd name="connsiteY20" fmla="*/ 0 h 1534447"/>
              <a:gd name="connsiteX21" fmla="*/ 10573979 w 11817514"/>
              <a:gd name="connsiteY21" fmla="*/ 0 h 1534447"/>
              <a:gd name="connsiteX22" fmla="*/ 11561768 w 11817514"/>
              <a:gd name="connsiteY22" fmla="*/ 0 h 1534447"/>
              <a:gd name="connsiteX23" fmla="*/ 11817514 w 11817514"/>
              <a:gd name="connsiteY23" fmla="*/ 255746 h 1534447"/>
              <a:gd name="connsiteX24" fmla="*/ 11817514 w 11817514"/>
              <a:gd name="connsiteY24" fmla="*/ 756994 h 1534447"/>
              <a:gd name="connsiteX25" fmla="*/ 11817514 w 11817514"/>
              <a:gd name="connsiteY25" fmla="*/ 1278701 h 1534447"/>
              <a:gd name="connsiteX26" fmla="*/ 11561768 w 11817514"/>
              <a:gd name="connsiteY26" fmla="*/ 1534447 h 1534447"/>
              <a:gd name="connsiteX27" fmla="*/ 11079774 w 11817514"/>
              <a:gd name="connsiteY27" fmla="*/ 1534447 h 1534447"/>
              <a:gd name="connsiteX28" fmla="*/ 10484721 w 11817514"/>
              <a:gd name="connsiteY28" fmla="*/ 1534447 h 1534447"/>
              <a:gd name="connsiteX29" fmla="*/ 9776607 w 11817514"/>
              <a:gd name="connsiteY29" fmla="*/ 1534447 h 1534447"/>
              <a:gd name="connsiteX30" fmla="*/ 9068493 w 11817514"/>
              <a:gd name="connsiteY30" fmla="*/ 1534447 h 1534447"/>
              <a:gd name="connsiteX31" fmla="*/ 8473439 w 11817514"/>
              <a:gd name="connsiteY31" fmla="*/ 1534447 h 1534447"/>
              <a:gd name="connsiteX32" fmla="*/ 7765325 w 11817514"/>
              <a:gd name="connsiteY32" fmla="*/ 1534447 h 1534447"/>
              <a:gd name="connsiteX33" fmla="*/ 7057211 w 11817514"/>
              <a:gd name="connsiteY33" fmla="*/ 1534447 h 1534447"/>
              <a:gd name="connsiteX34" fmla="*/ 6575217 w 11817514"/>
              <a:gd name="connsiteY34" fmla="*/ 1534447 h 1534447"/>
              <a:gd name="connsiteX35" fmla="*/ 6206284 w 11817514"/>
              <a:gd name="connsiteY35" fmla="*/ 1534447 h 1534447"/>
              <a:gd name="connsiteX36" fmla="*/ 5724290 w 11817514"/>
              <a:gd name="connsiteY36" fmla="*/ 1534447 h 1534447"/>
              <a:gd name="connsiteX37" fmla="*/ 5242297 w 11817514"/>
              <a:gd name="connsiteY37" fmla="*/ 1534447 h 1534447"/>
              <a:gd name="connsiteX38" fmla="*/ 4421123 w 11817514"/>
              <a:gd name="connsiteY38" fmla="*/ 1534447 h 1534447"/>
              <a:gd name="connsiteX39" fmla="*/ 3826069 w 11817514"/>
              <a:gd name="connsiteY39" fmla="*/ 1534447 h 1534447"/>
              <a:gd name="connsiteX40" fmla="*/ 3004895 w 11817514"/>
              <a:gd name="connsiteY40" fmla="*/ 1534447 h 1534447"/>
              <a:gd name="connsiteX41" fmla="*/ 2635961 w 11817514"/>
              <a:gd name="connsiteY41" fmla="*/ 1534447 h 1534447"/>
              <a:gd name="connsiteX42" fmla="*/ 2380088 w 11817514"/>
              <a:gd name="connsiteY42" fmla="*/ 1534447 h 1534447"/>
              <a:gd name="connsiteX43" fmla="*/ 1785034 w 11817514"/>
              <a:gd name="connsiteY43" fmla="*/ 1534447 h 1534447"/>
              <a:gd name="connsiteX44" fmla="*/ 963860 w 11817514"/>
              <a:gd name="connsiteY44" fmla="*/ 1534447 h 1534447"/>
              <a:gd name="connsiteX45" fmla="*/ 255746 w 11817514"/>
              <a:gd name="connsiteY45" fmla="*/ 1534447 h 1534447"/>
              <a:gd name="connsiteX46" fmla="*/ 0 w 11817514"/>
              <a:gd name="connsiteY46" fmla="*/ 1278701 h 1534447"/>
              <a:gd name="connsiteX47" fmla="*/ 0 w 11817514"/>
              <a:gd name="connsiteY47" fmla="*/ 767224 h 1534447"/>
              <a:gd name="connsiteX48" fmla="*/ 0 w 11817514"/>
              <a:gd name="connsiteY48" fmla="*/ 255746 h 153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817514" h="1534447" fill="none" extrusionOk="0">
                <a:moveTo>
                  <a:pt x="0" y="255746"/>
                </a:moveTo>
                <a:cubicBezTo>
                  <a:pt x="-10628" y="88469"/>
                  <a:pt x="86823" y="9895"/>
                  <a:pt x="255746" y="0"/>
                </a:cubicBezTo>
                <a:cubicBezTo>
                  <a:pt x="358004" y="-6958"/>
                  <a:pt x="415913" y="22147"/>
                  <a:pt x="511619" y="0"/>
                </a:cubicBezTo>
                <a:cubicBezTo>
                  <a:pt x="607325" y="-22147"/>
                  <a:pt x="1132691" y="1697"/>
                  <a:pt x="1332793" y="0"/>
                </a:cubicBezTo>
                <a:cubicBezTo>
                  <a:pt x="1532895" y="-1697"/>
                  <a:pt x="1684500" y="56430"/>
                  <a:pt x="1927847" y="0"/>
                </a:cubicBezTo>
                <a:cubicBezTo>
                  <a:pt x="2171194" y="-56430"/>
                  <a:pt x="2202378" y="55874"/>
                  <a:pt x="2409841" y="0"/>
                </a:cubicBezTo>
                <a:cubicBezTo>
                  <a:pt x="2617304" y="-55874"/>
                  <a:pt x="3034967" y="94902"/>
                  <a:pt x="3231015" y="0"/>
                </a:cubicBezTo>
                <a:cubicBezTo>
                  <a:pt x="3427063" y="-94902"/>
                  <a:pt x="3542115" y="20594"/>
                  <a:pt x="3713009" y="0"/>
                </a:cubicBezTo>
                <a:cubicBezTo>
                  <a:pt x="3883903" y="-20594"/>
                  <a:pt x="3876997" y="22536"/>
                  <a:pt x="3968882" y="0"/>
                </a:cubicBezTo>
                <a:cubicBezTo>
                  <a:pt x="4060767" y="-22536"/>
                  <a:pt x="4402418" y="69974"/>
                  <a:pt x="4563935" y="0"/>
                </a:cubicBezTo>
                <a:cubicBezTo>
                  <a:pt x="4725452" y="-69974"/>
                  <a:pt x="4753534" y="39673"/>
                  <a:pt x="4932869" y="0"/>
                </a:cubicBezTo>
                <a:cubicBezTo>
                  <a:pt x="5112204" y="-39673"/>
                  <a:pt x="5350218" y="69164"/>
                  <a:pt x="5640983" y="0"/>
                </a:cubicBezTo>
                <a:cubicBezTo>
                  <a:pt x="5931748" y="-69164"/>
                  <a:pt x="5902354" y="34701"/>
                  <a:pt x="6009916" y="0"/>
                </a:cubicBezTo>
                <a:cubicBezTo>
                  <a:pt x="6117478" y="-34701"/>
                  <a:pt x="6361514" y="12913"/>
                  <a:pt x="6491910" y="0"/>
                </a:cubicBezTo>
                <a:cubicBezTo>
                  <a:pt x="6622306" y="-12913"/>
                  <a:pt x="6825998" y="4334"/>
                  <a:pt x="7086964" y="0"/>
                </a:cubicBezTo>
                <a:cubicBezTo>
                  <a:pt x="7347930" y="-4334"/>
                  <a:pt x="7532714" y="42560"/>
                  <a:pt x="7908138" y="0"/>
                </a:cubicBezTo>
                <a:cubicBezTo>
                  <a:pt x="8283562" y="-42560"/>
                  <a:pt x="8065061" y="20807"/>
                  <a:pt x="8164011" y="0"/>
                </a:cubicBezTo>
                <a:cubicBezTo>
                  <a:pt x="8262961" y="-20807"/>
                  <a:pt x="8510784" y="25845"/>
                  <a:pt x="8646004" y="0"/>
                </a:cubicBezTo>
                <a:cubicBezTo>
                  <a:pt x="8781224" y="-25845"/>
                  <a:pt x="8787389" y="29258"/>
                  <a:pt x="8901878" y="0"/>
                </a:cubicBezTo>
                <a:cubicBezTo>
                  <a:pt x="9016367" y="-29258"/>
                  <a:pt x="9134201" y="10080"/>
                  <a:pt x="9270811" y="0"/>
                </a:cubicBezTo>
                <a:cubicBezTo>
                  <a:pt x="9407421" y="-10080"/>
                  <a:pt x="9867325" y="44776"/>
                  <a:pt x="10091985" y="0"/>
                </a:cubicBezTo>
                <a:cubicBezTo>
                  <a:pt x="10316645" y="-44776"/>
                  <a:pt x="10454394" y="40001"/>
                  <a:pt x="10573979" y="0"/>
                </a:cubicBezTo>
                <a:cubicBezTo>
                  <a:pt x="10693564" y="-40001"/>
                  <a:pt x="11303513" y="69523"/>
                  <a:pt x="11561768" y="0"/>
                </a:cubicBezTo>
                <a:cubicBezTo>
                  <a:pt x="11695061" y="21359"/>
                  <a:pt x="11803033" y="135381"/>
                  <a:pt x="11817514" y="255746"/>
                </a:cubicBezTo>
                <a:cubicBezTo>
                  <a:pt x="11877161" y="369489"/>
                  <a:pt x="11786295" y="624020"/>
                  <a:pt x="11817514" y="756994"/>
                </a:cubicBezTo>
                <a:cubicBezTo>
                  <a:pt x="11848733" y="889968"/>
                  <a:pt x="11790320" y="1061235"/>
                  <a:pt x="11817514" y="1278701"/>
                </a:cubicBezTo>
                <a:cubicBezTo>
                  <a:pt x="11838807" y="1402235"/>
                  <a:pt x="11738401" y="1556115"/>
                  <a:pt x="11561768" y="1534447"/>
                </a:cubicBezTo>
                <a:cubicBezTo>
                  <a:pt x="11412331" y="1566149"/>
                  <a:pt x="11199234" y="1500388"/>
                  <a:pt x="11079774" y="1534447"/>
                </a:cubicBezTo>
                <a:cubicBezTo>
                  <a:pt x="10960314" y="1568506"/>
                  <a:pt x="10781310" y="1483830"/>
                  <a:pt x="10484721" y="1534447"/>
                </a:cubicBezTo>
                <a:cubicBezTo>
                  <a:pt x="10188132" y="1585064"/>
                  <a:pt x="9997014" y="1531720"/>
                  <a:pt x="9776607" y="1534447"/>
                </a:cubicBezTo>
                <a:cubicBezTo>
                  <a:pt x="9556200" y="1537174"/>
                  <a:pt x="9347617" y="1521767"/>
                  <a:pt x="9068493" y="1534447"/>
                </a:cubicBezTo>
                <a:cubicBezTo>
                  <a:pt x="8789369" y="1547127"/>
                  <a:pt x="8630417" y="1481004"/>
                  <a:pt x="8473439" y="1534447"/>
                </a:cubicBezTo>
                <a:cubicBezTo>
                  <a:pt x="8316461" y="1587890"/>
                  <a:pt x="7963761" y="1470460"/>
                  <a:pt x="7765325" y="1534447"/>
                </a:cubicBezTo>
                <a:cubicBezTo>
                  <a:pt x="7566889" y="1598434"/>
                  <a:pt x="7373150" y="1490069"/>
                  <a:pt x="7057211" y="1534447"/>
                </a:cubicBezTo>
                <a:cubicBezTo>
                  <a:pt x="6741272" y="1578825"/>
                  <a:pt x="6673841" y="1512051"/>
                  <a:pt x="6575217" y="1534447"/>
                </a:cubicBezTo>
                <a:cubicBezTo>
                  <a:pt x="6476593" y="1556843"/>
                  <a:pt x="6365842" y="1519582"/>
                  <a:pt x="6206284" y="1534447"/>
                </a:cubicBezTo>
                <a:cubicBezTo>
                  <a:pt x="6046726" y="1549312"/>
                  <a:pt x="5823524" y="1491498"/>
                  <a:pt x="5724290" y="1534447"/>
                </a:cubicBezTo>
                <a:cubicBezTo>
                  <a:pt x="5625056" y="1577396"/>
                  <a:pt x="5461973" y="1482387"/>
                  <a:pt x="5242297" y="1534447"/>
                </a:cubicBezTo>
                <a:cubicBezTo>
                  <a:pt x="5022621" y="1586507"/>
                  <a:pt x="4614709" y="1475596"/>
                  <a:pt x="4421123" y="1534447"/>
                </a:cubicBezTo>
                <a:cubicBezTo>
                  <a:pt x="4227537" y="1593298"/>
                  <a:pt x="4012944" y="1471835"/>
                  <a:pt x="3826069" y="1534447"/>
                </a:cubicBezTo>
                <a:cubicBezTo>
                  <a:pt x="3639194" y="1597059"/>
                  <a:pt x="3211085" y="1459336"/>
                  <a:pt x="3004895" y="1534447"/>
                </a:cubicBezTo>
                <a:cubicBezTo>
                  <a:pt x="2798705" y="1609558"/>
                  <a:pt x="2713962" y="1518175"/>
                  <a:pt x="2635961" y="1534447"/>
                </a:cubicBezTo>
                <a:cubicBezTo>
                  <a:pt x="2557960" y="1550719"/>
                  <a:pt x="2475749" y="1527919"/>
                  <a:pt x="2380088" y="1534447"/>
                </a:cubicBezTo>
                <a:cubicBezTo>
                  <a:pt x="2284427" y="1540975"/>
                  <a:pt x="1962429" y="1502575"/>
                  <a:pt x="1785034" y="1534447"/>
                </a:cubicBezTo>
                <a:cubicBezTo>
                  <a:pt x="1607639" y="1566319"/>
                  <a:pt x="1349138" y="1447356"/>
                  <a:pt x="963860" y="1534447"/>
                </a:cubicBezTo>
                <a:cubicBezTo>
                  <a:pt x="578582" y="1621538"/>
                  <a:pt x="506098" y="1468020"/>
                  <a:pt x="255746" y="1534447"/>
                </a:cubicBezTo>
                <a:cubicBezTo>
                  <a:pt x="109612" y="1541977"/>
                  <a:pt x="9649" y="1378770"/>
                  <a:pt x="0" y="1278701"/>
                </a:cubicBezTo>
                <a:cubicBezTo>
                  <a:pt x="-27558" y="1063653"/>
                  <a:pt x="29209" y="937244"/>
                  <a:pt x="0" y="767224"/>
                </a:cubicBezTo>
                <a:cubicBezTo>
                  <a:pt x="-29209" y="597204"/>
                  <a:pt x="10677" y="457633"/>
                  <a:pt x="0" y="255746"/>
                </a:cubicBezTo>
                <a:close/>
              </a:path>
              <a:path w="11817514" h="1534447" stroke="0" extrusionOk="0">
                <a:moveTo>
                  <a:pt x="0" y="255746"/>
                </a:moveTo>
                <a:cubicBezTo>
                  <a:pt x="38621" y="124286"/>
                  <a:pt x="139462" y="-21569"/>
                  <a:pt x="255746" y="0"/>
                </a:cubicBezTo>
                <a:cubicBezTo>
                  <a:pt x="381235" y="-33209"/>
                  <a:pt x="628283" y="42694"/>
                  <a:pt x="737740" y="0"/>
                </a:cubicBezTo>
                <a:cubicBezTo>
                  <a:pt x="847197" y="-42694"/>
                  <a:pt x="1065923" y="44794"/>
                  <a:pt x="1332793" y="0"/>
                </a:cubicBezTo>
                <a:cubicBezTo>
                  <a:pt x="1599663" y="-44794"/>
                  <a:pt x="1516932" y="29571"/>
                  <a:pt x="1588666" y="0"/>
                </a:cubicBezTo>
                <a:cubicBezTo>
                  <a:pt x="1660400" y="-29571"/>
                  <a:pt x="2112832" y="23887"/>
                  <a:pt x="2296780" y="0"/>
                </a:cubicBezTo>
                <a:cubicBezTo>
                  <a:pt x="2480728" y="-23887"/>
                  <a:pt x="2755972" y="34679"/>
                  <a:pt x="3004895" y="0"/>
                </a:cubicBezTo>
                <a:cubicBezTo>
                  <a:pt x="3253818" y="-34679"/>
                  <a:pt x="3432233" y="55100"/>
                  <a:pt x="3599948" y="0"/>
                </a:cubicBezTo>
                <a:cubicBezTo>
                  <a:pt x="3767663" y="-55100"/>
                  <a:pt x="3932616" y="36820"/>
                  <a:pt x="4195002" y="0"/>
                </a:cubicBezTo>
                <a:cubicBezTo>
                  <a:pt x="4457388" y="-36820"/>
                  <a:pt x="4436223" y="42996"/>
                  <a:pt x="4676996" y="0"/>
                </a:cubicBezTo>
                <a:cubicBezTo>
                  <a:pt x="4917769" y="-42996"/>
                  <a:pt x="4944122" y="41698"/>
                  <a:pt x="5045929" y="0"/>
                </a:cubicBezTo>
                <a:cubicBezTo>
                  <a:pt x="5147736" y="-41698"/>
                  <a:pt x="5249602" y="2624"/>
                  <a:pt x="5414862" y="0"/>
                </a:cubicBezTo>
                <a:cubicBezTo>
                  <a:pt x="5580122" y="-2624"/>
                  <a:pt x="5788164" y="11095"/>
                  <a:pt x="6009916" y="0"/>
                </a:cubicBezTo>
                <a:cubicBezTo>
                  <a:pt x="6231668" y="-11095"/>
                  <a:pt x="6172304" y="6238"/>
                  <a:pt x="6265789" y="0"/>
                </a:cubicBezTo>
                <a:cubicBezTo>
                  <a:pt x="6359274" y="-6238"/>
                  <a:pt x="6828478" y="58075"/>
                  <a:pt x="7086964" y="0"/>
                </a:cubicBezTo>
                <a:cubicBezTo>
                  <a:pt x="7345450" y="-58075"/>
                  <a:pt x="7469838" y="54376"/>
                  <a:pt x="7795078" y="0"/>
                </a:cubicBezTo>
                <a:cubicBezTo>
                  <a:pt x="8120318" y="-54376"/>
                  <a:pt x="7983297" y="28458"/>
                  <a:pt x="8050951" y="0"/>
                </a:cubicBezTo>
                <a:cubicBezTo>
                  <a:pt x="8118605" y="-28458"/>
                  <a:pt x="8215252" y="533"/>
                  <a:pt x="8306824" y="0"/>
                </a:cubicBezTo>
                <a:cubicBezTo>
                  <a:pt x="8398396" y="-533"/>
                  <a:pt x="8845986" y="54652"/>
                  <a:pt x="9127998" y="0"/>
                </a:cubicBezTo>
                <a:cubicBezTo>
                  <a:pt x="9410010" y="-54652"/>
                  <a:pt x="9505893" y="38518"/>
                  <a:pt x="9609992" y="0"/>
                </a:cubicBezTo>
                <a:cubicBezTo>
                  <a:pt x="9714091" y="-38518"/>
                  <a:pt x="9865916" y="3650"/>
                  <a:pt x="10091985" y="0"/>
                </a:cubicBezTo>
                <a:cubicBezTo>
                  <a:pt x="10318054" y="-3650"/>
                  <a:pt x="10334509" y="8644"/>
                  <a:pt x="10460918" y="0"/>
                </a:cubicBezTo>
                <a:cubicBezTo>
                  <a:pt x="10587327" y="-8644"/>
                  <a:pt x="10873655" y="40739"/>
                  <a:pt x="11055972" y="0"/>
                </a:cubicBezTo>
                <a:cubicBezTo>
                  <a:pt x="11238289" y="-40739"/>
                  <a:pt x="11322147" y="38127"/>
                  <a:pt x="11561768" y="0"/>
                </a:cubicBezTo>
                <a:cubicBezTo>
                  <a:pt x="11718094" y="13340"/>
                  <a:pt x="11807527" y="100306"/>
                  <a:pt x="11817514" y="255746"/>
                </a:cubicBezTo>
                <a:cubicBezTo>
                  <a:pt x="11872686" y="414324"/>
                  <a:pt x="11807873" y="642022"/>
                  <a:pt x="11817514" y="756994"/>
                </a:cubicBezTo>
                <a:cubicBezTo>
                  <a:pt x="11827155" y="871966"/>
                  <a:pt x="11775505" y="1131186"/>
                  <a:pt x="11817514" y="1278701"/>
                </a:cubicBezTo>
                <a:cubicBezTo>
                  <a:pt x="11826809" y="1429735"/>
                  <a:pt x="11665279" y="1522788"/>
                  <a:pt x="11561768" y="1534447"/>
                </a:cubicBezTo>
                <a:cubicBezTo>
                  <a:pt x="11359410" y="1581555"/>
                  <a:pt x="11183081" y="1474028"/>
                  <a:pt x="10853654" y="1534447"/>
                </a:cubicBezTo>
                <a:cubicBezTo>
                  <a:pt x="10524227" y="1594866"/>
                  <a:pt x="10405322" y="1494727"/>
                  <a:pt x="10258600" y="1534447"/>
                </a:cubicBezTo>
                <a:cubicBezTo>
                  <a:pt x="10111878" y="1574167"/>
                  <a:pt x="9696082" y="1533410"/>
                  <a:pt x="9550486" y="1534447"/>
                </a:cubicBezTo>
                <a:cubicBezTo>
                  <a:pt x="9404890" y="1535484"/>
                  <a:pt x="9084267" y="1466820"/>
                  <a:pt x="8955432" y="1534447"/>
                </a:cubicBezTo>
                <a:cubicBezTo>
                  <a:pt x="8826597" y="1602074"/>
                  <a:pt x="8640497" y="1480887"/>
                  <a:pt x="8360379" y="1534447"/>
                </a:cubicBezTo>
                <a:cubicBezTo>
                  <a:pt x="8080261" y="1588007"/>
                  <a:pt x="7850462" y="1520382"/>
                  <a:pt x="7652265" y="1534447"/>
                </a:cubicBezTo>
                <a:cubicBezTo>
                  <a:pt x="7454068" y="1548512"/>
                  <a:pt x="7234522" y="1467519"/>
                  <a:pt x="6831090" y="1534447"/>
                </a:cubicBezTo>
                <a:cubicBezTo>
                  <a:pt x="6427658" y="1601375"/>
                  <a:pt x="6697549" y="1512708"/>
                  <a:pt x="6575217" y="1534447"/>
                </a:cubicBezTo>
                <a:cubicBezTo>
                  <a:pt x="6452885" y="1556186"/>
                  <a:pt x="6195464" y="1531933"/>
                  <a:pt x="5980163" y="1534447"/>
                </a:cubicBezTo>
                <a:cubicBezTo>
                  <a:pt x="5764862" y="1536961"/>
                  <a:pt x="5465441" y="1460923"/>
                  <a:pt x="5272049" y="1534447"/>
                </a:cubicBezTo>
                <a:cubicBezTo>
                  <a:pt x="5078657" y="1607971"/>
                  <a:pt x="4745288" y="1503530"/>
                  <a:pt x="4450875" y="1534447"/>
                </a:cubicBezTo>
                <a:cubicBezTo>
                  <a:pt x="4156462" y="1565364"/>
                  <a:pt x="4189947" y="1490212"/>
                  <a:pt x="3968882" y="1534447"/>
                </a:cubicBezTo>
                <a:cubicBezTo>
                  <a:pt x="3747817" y="1578682"/>
                  <a:pt x="3675527" y="1508305"/>
                  <a:pt x="3486888" y="1534447"/>
                </a:cubicBezTo>
                <a:cubicBezTo>
                  <a:pt x="3298249" y="1560589"/>
                  <a:pt x="3246878" y="1507304"/>
                  <a:pt x="3117955" y="1534447"/>
                </a:cubicBezTo>
                <a:cubicBezTo>
                  <a:pt x="2989032" y="1561590"/>
                  <a:pt x="2740026" y="1534114"/>
                  <a:pt x="2635961" y="1534447"/>
                </a:cubicBezTo>
                <a:cubicBezTo>
                  <a:pt x="2531896" y="1534780"/>
                  <a:pt x="2467137" y="1510060"/>
                  <a:pt x="2380088" y="1534447"/>
                </a:cubicBezTo>
                <a:cubicBezTo>
                  <a:pt x="2293039" y="1558834"/>
                  <a:pt x="1971708" y="1527224"/>
                  <a:pt x="1785034" y="1534447"/>
                </a:cubicBezTo>
                <a:cubicBezTo>
                  <a:pt x="1598360" y="1541670"/>
                  <a:pt x="1260693" y="1450218"/>
                  <a:pt x="1076920" y="1534447"/>
                </a:cubicBezTo>
                <a:cubicBezTo>
                  <a:pt x="893147" y="1618676"/>
                  <a:pt x="890351" y="1505691"/>
                  <a:pt x="821047" y="1534447"/>
                </a:cubicBezTo>
                <a:cubicBezTo>
                  <a:pt x="751743" y="1563203"/>
                  <a:pt x="535797" y="1472856"/>
                  <a:pt x="255746" y="1534447"/>
                </a:cubicBezTo>
                <a:cubicBezTo>
                  <a:pt x="101073" y="1528578"/>
                  <a:pt x="-18259" y="1423379"/>
                  <a:pt x="0" y="1278701"/>
                </a:cubicBezTo>
                <a:cubicBezTo>
                  <a:pt x="-47418" y="1065883"/>
                  <a:pt x="37352" y="878259"/>
                  <a:pt x="0" y="756994"/>
                </a:cubicBezTo>
                <a:cubicBezTo>
                  <a:pt x="-37352" y="635729"/>
                  <a:pt x="41714" y="390803"/>
                  <a:pt x="0" y="255746"/>
                </a:cubicBezTo>
                <a:close/>
              </a:path>
            </a:pathLst>
          </a:custGeom>
          <a:solidFill>
            <a:schemeClr val="accent2">
              <a:lumMod val="20000"/>
              <a:lumOff val="80000"/>
            </a:schemeClr>
          </a:solidFill>
          <a:ln>
            <a:extLst>
              <a:ext uri="{C807C97D-BFC1-408E-A445-0C87EB9F89A2}">
                <ask:lineSketchStyleProps xmlns:ask="http://schemas.microsoft.com/office/drawing/2018/sketchyshapes" sd="904733399">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 </a:t>
            </a: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3. أُبيّن حُكم الإسلام في البيع بالتّقسيط.</a:t>
            </a:r>
          </a:p>
          <a:p>
            <a:pPr algn="ctr" rtl="1">
              <a:lnSpc>
                <a:spcPct val="150000"/>
              </a:lnSpc>
            </a:pPr>
            <a:r>
              <a:rPr kumimoji="0" lang="ar-BH" sz="3200" b="1" i="0" u="none" strike="noStrike" kern="1200" cap="none" spc="0" normalizeH="0" baseline="0" noProof="0" dirty="0">
                <a:ln>
                  <a:noFill/>
                </a:ln>
                <a:solidFill>
                  <a:prstClr val="black"/>
                </a:solidFill>
                <a:effectLst/>
                <a:uLnTx/>
                <a:uFillTx/>
                <a:latin typeface="Sakkal Majalla" panose="02000000000000000000" pitchFamily="2" charset="-78"/>
                <a:ea typeface="Calibri" panose="020F0502020204030204" pitchFamily="34" charset="0"/>
                <a:cs typeface="Sakkal Majalla" panose="02000000000000000000" pitchFamily="2" charset="-78"/>
              </a:rPr>
              <a:t>...................................................................................................................................</a:t>
            </a:r>
          </a:p>
        </p:txBody>
      </p:sp>
      <p:sp>
        <p:nvSpPr>
          <p:cNvPr id="10" name="Rectangle: Rounded Corners 3">
            <a:extLst>
              <a:ext uri="{FF2B5EF4-FFF2-40B4-BE49-F238E27FC236}">
                <a16:creationId xmlns:a16="http://schemas.microsoft.com/office/drawing/2014/main" id="{49C8E28A-9DAB-4239-B3FE-375737D3D253}"/>
              </a:ext>
            </a:extLst>
          </p:cNvPr>
          <p:cNvSpPr/>
          <p:nvPr/>
        </p:nvSpPr>
        <p:spPr>
          <a:xfrm>
            <a:off x="163553" y="2833120"/>
            <a:ext cx="11817515" cy="3501425"/>
          </a:xfrm>
          <a:custGeom>
            <a:avLst/>
            <a:gdLst>
              <a:gd name="connsiteX0" fmla="*/ 0 w 11817515"/>
              <a:gd name="connsiteY0" fmla="*/ 583583 h 3501425"/>
              <a:gd name="connsiteX1" fmla="*/ 583583 w 11817515"/>
              <a:gd name="connsiteY1" fmla="*/ 0 h 3501425"/>
              <a:gd name="connsiteX2" fmla="*/ 1068766 w 11817515"/>
              <a:gd name="connsiteY2" fmla="*/ 0 h 3501425"/>
              <a:gd name="connsiteX3" fmla="*/ 1447445 w 11817515"/>
              <a:gd name="connsiteY3" fmla="*/ 0 h 3501425"/>
              <a:gd name="connsiteX4" fmla="*/ 1932627 w 11817515"/>
              <a:gd name="connsiteY4" fmla="*/ 0 h 3501425"/>
              <a:gd name="connsiteX5" fmla="*/ 2630817 w 11817515"/>
              <a:gd name="connsiteY5" fmla="*/ 0 h 3501425"/>
              <a:gd name="connsiteX6" fmla="*/ 2902992 w 11817515"/>
              <a:gd name="connsiteY6" fmla="*/ 0 h 3501425"/>
              <a:gd name="connsiteX7" fmla="*/ 3281671 w 11817515"/>
              <a:gd name="connsiteY7" fmla="*/ 0 h 3501425"/>
              <a:gd name="connsiteX8" fmla="*/ 3873357 w 11817515"/>
              <a:gd name="connsiteY8" fmla="*/ 0 h 3501425"/>
              <a:gd name="connsiteX9" fmla="*/ 4465044 w 11817515"/>
              <a:gd name="connsiteY9" fmla="*/ 0 h 3501425"/>
              <a:gd name="connsiteX10" fmla="*/ 4950226 w 11817515"/>
              <a:gd name="connsiteY10" fmla="*/ 0 h 3501425"/>
              <a:gd name="connsiteX11" fmla="*/ 5222402 w 11817515"/>
              <a:gd name="connsiteY11" fmla="*/ 0 h 3501425"/>
              <a:gd name="connsiteX12" fmla="*/ 5494577 w 11817515"/>
              <a:gd name="connsiteY12" fmla="*/ 0 h 3501425"/>
              <a:gd name="connsiteX13" fmla="*/ 6086263 w 11817515"/>
              <a:gd name="connsiteY13" fmla="*/ 0 h 3501425"/>
              <a:gd name="connsiteX14" fmla="*/ 6784453 w 11817515"/>
              <a:gd name="connsiteY14" fmla="*/ 0 h 3501425"/>
              <a:gd name="connsiteX15" fmla="*/ 7376139 w 11817515"/>
              <a:gd name="connsiteY15" fmla="*/ 0 h 3501425"/>
              <a:gd name="connsiteX16" fmla="*/ 8180832 w 11817515"/>
              <a:gd name="connsiteY16" fmla="*/ 0 h 3501425"/>
              <a:gd name="connsiteX17" fmla="*/ 8985525 w 11817515"/>
              <a:gd name="connsiteY17" fmla="*/ 0 h 3501425"/>
              <a:gd name="connsiteX18" fmla="*/ 9470708 w 11817515"/>
              <a:gd name="connsiteY18" fmla="*/ 0 h 3501425"/>
              <a:gd name="connsiteX19" fmla="*/ 10062394 w 11817515"/>
              <a:gd name="connsiteY19" fmla="*/ 0 h 3501425"/>
              <a:gd name="connsiteX20" fmla="*/ 11233932 w 11817515"/>
              <a:gd name="connsiteY20" fmla="*/ 0 h 3501425"/>
              <a:gd name="connsiteX21" fmla="*/ 11817515 w 11817515"/>
              <a:gd name="connsiteY21" fmla="*/ 583583 h 3501425"/>
              <a:gd name="connsiteX22" fmla="*/ 11817515 w 11817515"/>
              <a:gd name="connsiteY22" fmla="*/ 1190490 h 3501425"/>
              <a:gd name="connsiteX23" fmla="*/ 11817515 w 11817515"/>
              <a:gd name="connsiteY23" fmla="*/ 1820740 h 3501425"/>
              <a:gd name="connsiteX24" fmla="*/ 11817515 w 11817515"/>
              <a:gd name="connsiteY24" fmla="*/ 2357620 h 3501425"/>
              <a:gd name="connsiteX25" fmla="*/ 11817515 w 11817515"/>
              <a:gd name="connsiteY25" fmla="*/ 2917842 h 3501425"/>
              <a:gd name="connsiteX26" fmla="*/ 11233932 w 11817515"/>
              <a:gd name="connsiteY26" fmla="*/ 3501425 h 3501425"/>
              <a:gd name="connsiteX27" fmla="*/ 10855253 w 11817515"/>
              <a:gd name="connsiteY27" fmla="*/ 3501425 h 3501425"/>
              <a:gd name="connsiteX28" fmla="*/ 10157063 w 11817515"/>
              <a:gd name="connsiteY28" fmla="*/ 3501425 h 3501425"/>
              <a:gd name="connsiteX29" fmla="*/ 9884888 w 11817515"/>
              <a:gd name="connsiteY29" fmla="*/ 3501425 h 3501425"/>
              <a:gd name="connsiteX30" fmla="*/ 9186698 w 11817515"/>
              <a:gd name="connsiteY30" fmla="*/ 3501425 h 3501425"/>
              <a:gd name="connsiteX31" fmla="*/ 8808019 w 11817515"/>
              <a:gd name="connsiteY31" fmla="*/ 3501425 h 3501425"/>
              <a:gd name="connsiteX32" fmla="*/ 8003326 w 11817515"/>
              <a:gd name="connsiteY32" fmla="*/ 3501425 h 3501425"/>
              <a:gd name="connsiteX33" fmla="*/ 7624647 w 11817515"/>
              <a:gd name="connsiteY33" fmla="*/ 3501425 h 3501425"/>
              <a:gd name="connsiteX34" fmla="*/ 7245968 w 11817515"/>
              <a:gd name="connsiteY34" fmla="*/ 3501425 h 3501425"/>
              <a:gd name="connsiteX35" fmla="*/ 6441275 w 11817515"/>
              <a:gd name="connsiteY35" fmla="*/ 3501425 h 3501425"/>
              <a:gd name="connsiteX36" fmla="*/ 5743085 w 11817515"/>
              <a:gd name="connsiteY36" fmla="*/ 3501425 h 3501425"/>
              <a:gd name="connsiteX37" fmla="*/ 5257903 w 11817515"/>
              <a:gd name="connsiteY37" fmla="*/ 3501425 h 3501425"/>
              <a:gd name="connsiteX38" fmla="*/ 4559713 w 11817515"/>
              <a:gd name="connsiteY38" fmla="*/ 3501425 h 3501425"/>
              <a:gd name="connsiteX39" fmla="*/ 4074531 w 11817515"/>
              <a:gd name="connsiteY39" fmla="*/ 3501425 h 3501425"/>
              <a:gd name="connsiteX40" fmla="*/ 3269838 w 11817515"/>
              <a:gd name="connsiteY40" fmla="*/ 3501425 h 3501425"/>
              <a:gd name="connsiteX41" fmla="*/ 2571648 w 11817515"/>
              <a:gd name="connsiteY41" fmla="*/ 3501425 h 3501425"/>
              <a:gd name="connsiteX42" fmla="*/ 2299473 w 11817515"/>
              <a:gd name="connsiteY42" fmla="*/ 3501425 h 3501425"/>
              <a:gd name="connsiteX43" fmla="*/ 1814290 w 11817515"/>
              <a:gd name="connsiteY43" fmla="*/ 3501425 h 3501425"/>
              <a:gd name="connsiteX44" fmla="*/ 1329107 w 11817515"/>
              <a:gd name="connsiteY44" fmla="*/ 3501425 h 3501425"/>
              <a:gd name="connsiteX45" fmla="*/ 583583 w 11817515"/>
              <a:gd name="connsiteY45" fmla="*/ 3501425 h 3501425"/>
              <a:gd name="connsiteX46" fmla="*/ 0 w 11817515"/>
              <a:gd name="connsiteY46" fmla="*/ 2917842 h 3501425"/>
              <a:gd name="connsiteX47" fmla="*/ 0 w 11817515"/>
              <a:gd name="connsiteY47" fmla="*/ 2310935 h 3501425"/>
              <a:gd name="connsiteX48" fmla="*/ 0 w 11817515"/>
              <a:gd name="connsiteY48" fmla="*/ 1704027 h 3501425"/>
              <a:gd name="connsiteX49" fmla="*/ 0 w 11817515"/>
              <a:gd name="connsiteY49" fmla="*/ 1190490 h 3501425"/>
              <a:gd name="connsiteX50" fmla="*/ 0 w 11817515"/>
              <a:gd name="connsiteY50" fmla="*/ 583583 h 350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17515" h="3501425" fill="none" extrusionOk="0">
                <a:moveTo>
                  <a:pt x="0" y="583583"/>
                </a:moveTo>
                <a:cubicBezTo>
                  <a:pt x="19290" y="239960"/>
                  <a:pt x="263218" y="-9553"/>
                  <a:pt x="583583" y="0"/>
                </a:cubicBezTo>
                <a:cubicBezTo>
                  <a:pt x="718047" y="-11949"/>
                  <a:pt x="896244" y="17601"/>
                  <a:pt x="1068766" y="0"/>
                </a:cubicBezTo>
                <a:cubicBezTo>
                  <a:pt x="1241288" y="-17601"/>
                  <a:pt x="1325940" y="7209"/>
                  <a:pt x="1447445" y="0"/>
                </a:cubicBezTo>
                <a:cubicBezTo>
                  <a:pt x="1568950" y="-7209"/>
                  <a:pt x="1734453" y="10677"/>
                  <a:pt x="1932627" y="0"/>
                </a:cubicBezTo>
                <a:cubicBezTo>
                  <a:pt x="2130801" y="-10677"/>
                  <a:pt x="2377765" y="55762"/>
                  <a:pt x="2630817" y="0"/>
                </a:cubicBezTo>
                <a:cubicBezTo>
                  <a:pt x="2883869" y="-55762"/>
                  <a:pt x="2798573" y="1015"/>
                  <a:pt x="2902992" y="0"/>
                </a:cubicBezTo>
                <a:cubicBezTo>
                  <a:pt x="3007412" y="-1015"/>
                  <a:pt x="3166966" y="29843"/>
                  <a:pt x="3281671" y="0"/>
                </a:cubicBezTo>
                <a:cubicBezTo>
                  <a:pt x="3396376" y="-29843"/>
                  <a:pt x="3699890" y="5012"/>
                  <a:pt x="3873357" y="0"/>
                </a:cubicBezTo>
                <a:cubicBezTo>
                  <a:pt x="4046824" y="-5012"/>
                  <a:pt x="4287676" y="56304"/>
                  <a:pt x="4465044" y="0"/>
                </a:cubicBezTo>
                <a:cubicBezTo>
                  <a:pt x="4642412" y="-56304"/>
                  <a:pt x="4735859" y="16732"/>
                  <a:pt x="4950226" y="0"/>
                </a:cubicBezTo>
                <a:cubicBezTo>
                  <a:pt x="5164593" y="-16732"/>
                  <a:pt x="5139405" y="22135"/>
                  <a:pt x="5222402" y="0"/>
                </a:cubicBezTo>
                <a:cubicBezTo>
                  <a:pt x="5305399" y="-22135"/>
                  <a:pt x="5410988" y="26489"/>
                  <a:pt x="5494577" y="0"/>
                </a:cubicBezTo>
                <a:cubicBezTo>
                  <a:pt x="5578167" y="-26489"/>
                  <a:pt x="5835193" y="68220"/>
                  <a:pt x="6086263" y="0"/>
                </a:cubicBezTo>
                <a:cubicBezTo>
                  <a:pt x="6337333" y="-68220"/>
                  <a:pt x="6445365" y="9760"/>
                  <a:pt x="6784453" y="0"/>
                </a:cubicBezTo>
                <a:cubicBezTo>
                  <a:pt x="7123541" y="-9760"/>
                  <a:pt x="7107460" y="17805"/>
                  <a:pt x="7376139" y="0"/>
                </a:cubicBezTo>
                <a:cubicBezTo>
                  <a:pt x="7644818" y="-17805"/>
                  <a:pt x="7896681" y="95457"/>
                  <a:pt x="8180832" y="0"/>
                </a:cubicBezTo>
                <a:cubicBezTo>
                  <a:pt x="8464983" y="-95457"/>
                  <a:pt x="8690659" y="46467"/>
                  <a:pt x="8985525" y="0"/>
                </a:cubicBezTo>
                <a:cubicBezTo>
                  <a:pt x="9280391" y="-46467"/>
                  <a:pt x="9250399" y="47259"/>
                  <a:pt x="9470708" y="0"/>
                </a:cubicBezTo>
                <a:cubicBezTo>
                  <a:pt x="9691017" y="-47259"/>
                  <a:pt x="9865733" y="45678"/>
                  <a:pt x="10062394" y="0"/>
                </a:cubicBezTo>
                <a:cubicBezTo>
                  <a:pt x="10259055" y="-45678"/>
                  <a:pt x="10913133" y="94005"/>
                  <a:pt x="11233932" y="0"/>
                </a:cubicBezTo>
                <a:cubicBezTo>
                  <a:pt x="11625874" y="-18250"/>
                  <a:pt x="11860517" y="271492"/>
                  <a:pt x="11817515" y="583583"/>
                </a:cubicBezTo>
                <a:cubicBezTo>
                  <a:pt x="11867031" y="725789"/>
                  <a:pt x="11780056" y="933598"/>
                  <a:pt x="11817515" y="1190490"/>
                </a:cubicBezTo>
                <a:cubicBezTo>
                  <a:pt x="11854974" y="1447382"/>
                  <a:pt x="11771542" y="1594849"/>
                  <a:pt x="11817515" y="1820740"/>
                </a:cubicBezTo>
                <a:cubicBezTo>
                  <a:pt x="11863488" y="2046631"/>
                  <a:pt x="11754771" y="2127453"/>
                  <a:pt x="11817515" y="2357620"/>
                </a:cubicBezTo>
                <a:cubicBezTo>
                  <a:pt x="11880259" y="2587787"/>
                  <a:pt x="11799698" y="2675134"/>
                  <a:pt x="11817515" y="2917842"/>
                </a:cubicBezTo>
                <a:cubicBezTo>
                  <a:pt x="11786353" y="3238675"/>
                  <a:pt x="11498673" y="3508738"/>
                  <a:pt x="11233932" y="3501425"/>
                </a:cubicBezTo>
                <a:cubicBezTo>
                  <a:pt x="11146091" y="3506592"/>
                  <a:pt x="10942439" y="3458903"/>
                  <a:pt x="10855253" y="3501425"/>
                </a:cubicBezTo>
                <a:cubicBezTo>
                  <a:pt x="10768067" y="3543947"/>
                  <a:pt x="10357564" y="3461487"/>
                  <a:pt x="10157063" y="3501425"/>
                </a:cubicBezTo>
                <a:cubicBezTo>
                  <a:pt x="9956562" y="3541363"/>
                  <a:pt x="10013382" y="3482175"/>
                  <a:pt x="9884888" y="3501425"/>
                </a:cubicBezTo>
                <a:cubicBezTo>
                  <a:pt x="9756395" y="3520675"/>
                  <a:pt x="9464000" y="3449800"/>
                  <a:pt x="9186698" y="3501425"/>
                </a:cubicBezTo>
                <a:cubicBezTo>
                  <a:pt x="8909396" y="3553050"/>
                  <a:pt x="8980538" y="3477136"/>
                  <a:pt x="8808019" y="3501425"/>
                </a:cubicBezTo>
                <a:cubicBezTo>
                  <a:pt x="8635500" y="3525714"/>
                  <a:pt x="8224338" y="3415168"/>
                  <a:pt x="8003326" y="3501425"/>
                </a:cubicBezTo>
                <a:cubicBezTo>
                  <a:pt x="7782314" y="3587682"/>
                  <a:pt x="7716863" y="3458110"/>
                  <a:pt x="7624647" y="3501425"/>
                </a:cubicBezTo>
                <a:cubicBezTo>
                  <a:pt x="7532431" y="3544740"/>
                  <a:pt x="7431601" y="3475767"/>
                  <a:pt x="7245968" y="3501425"/>
                </a:cubicBezTo>
                <a:cubicBezTo>
                  <a:pt x="7060335" y="3527083"/>
                  <a:pt x="6635340" y="3476642"/>
                  <a:pt x="6441275" y="3501425"/>
                </a:cubicBezTo>
                <a:cubicBezTo>
                  <a:pt x="6247210" y="3526208"/>
                  <a:pt x="6079120" y="3488629"/>
                  <a:pt x="5743085" y="3501425"/>
                </a:cubicBezTo>
                <a:cubicBezTo>
                  <a:pt x="5407050" y="3514221"/>
                  <a:pt x="5437449" y="3464590"/>
                  <a:pt x="5257903" y="3501425"/>
                </a:cubicBezTo>
                <a:cubicBezTo>
                  <a:pt x="5078357" y="3538260"/>
                  <a:pt x="4790396" y="3469630"/>
                  <a:pt x="4559713" y="3501425"/>
                </a:cubicBezTo>
                <a:cubicBezTo>
                  <a:pt x="4329030" y="3533220"/>
                  <a:pt x="4244517" y="3491072"/>
                  <a:pt x="4074531" y="3501425"/>
                </a:cubicBezTo>
                <a:cubicBezTo>
                  <a:pt x="3904545" y="3511778"/>
                  <a:pt x="3572516" y="3452896"/>
                  <a:pt x="3269838" y="3501425"/>
                </a:cubicBezTo>
                <a:cubicBezTo>
                  <a:pt x="2967160" y="3549954"/>
                  <a:pt x="2843934" y="3487405"/>
                  <a:pt x="2571648" y="3501425"/>
                </a:cubicBezTo>
                <a:cubicBezTo>
                  <a:pt x="2299362" y="3515445"/>
                  <a:pt x="2403434" y="3478179"/>
                  <a:pt x="2299473" y="3501425"/>
                </a:cubicBezTo>
                <a:cubicBezTo>
                  <a:pt x="2195513" y="3524671"/>
                  <a:pt x="2015148" y="3489694"/>
                  <a:pt x="1814290" y="3501425"/>
                </a:cubicBezTo>
                <a:cubicBezTo>
                  <a:pt x="1613432" y="3513156"/>
                  <a:pt x="1531454" y="3501140"/>
                  <a:pt x="1329107" y="3501425"/>
                </a:cubicBezTo>
                <a:cubicBezTo>
                  <a:pt x="1126760" y="3501710"/>
                  <a:pt x="903666" y="3452022"/>
                  <a:pt x="583583" y="3501425"/>
                </a:cubicBezTo>
                <a:cubicBezTo>
                  <a:pt x="214375" y="3459940"/>
                  <a:pt x="-3767" y="3214062"/>
                  <a:pt x="0" y="2917842"/>
                </a:cubicBezTo>
                <a:cubicBezTo>
                  <a:pt x="-63576" y="2656962"/>
                  <a:pt x="31275" y="2604207"/>
                  <a:pt x="0" y="2310935"/>
                </a:cubicBezTo>
                <a:cubicBezTo>
                  <a:pt x="-31275" y="2017663"/>
                  <a:pt x="12546" y="1948526"/>
                  <a:pt x="0" y="1704027"/>
                </a:cubicBezTo>
                <a:cubicBezTo>
                  <a:pt x="-12546" y="1459528"/>
                  <a:pt x="48464" y="1419998"/>
                  <a:pt x="0" y="1190490"/>
                </a:cubicBezTo>
                <a:cubicBezTo>
                  <a:pt x="-48464" y="960982"/>
                  <a:pt x="56388" y="784323"/>
                  <a:pt x="0" y="583583"/>
                </a:cubicBezTo>
                <a:close/>
              </a:path>
              <a:path w="11817515" h="3501425" stroke="0" extrusionOk="0">
                <a:moveTo>
                  <a:pt x="0" y="583583"/>
                </a:moveTo>
                <a:cubicBezTo>
                  <a:pt x="-25498" y="276880"/>
                  <a:pt x="254523" y="-2572"/>
                  <a:pt x="583583" y="0"/>
                </a:cubicBezTo>
                <a:cubicBezTo>
                  <a:pt x="842084" y="-12031"/>
                  <a:pt x="1040350" y="66845"/>
                  <a:pt x="1281773" y="0"/>
                </a:cubicBezTo>
                <a:cubicBezTo>
                  <a:pt x="1523196" y="-66845"/>
                  <a:pt x="1768728" y="63423"/>
                  <a:pt x="1979962" y="0"/>
                </a:cubicBezTo>
                <a:cubicBezTo>
                  <a:pt x="2191196" y="-63423"/>
                  <a:pt x="2189050" y="4461"/>
                  <a:pt x="2252138" y="0"/>
                </a:cubicBezTo>
                <a:cubicBezTo>
                  <a:pt x="2315226" y="-4461"/>
                  <a:pt x="2552102" y="63617"/>
                  <a:pt x="2843824" y="0"/>
                </a:cubicBezTo>
                <a:cubicBezTo>
                  <a:pt x="3135546" y="-63617"/>
                  <a:pt x="3173410" y="39738"/>
                  <a:pt x="3435510" y="0"/>
                </a:cubicBezTo>
                <a:cubicBezTo>
                  <a:pt x="3697610" y="-39738"/>
                  <a:pt x="3949484" y="41260"/>
                  <a:pt x="4240203" y="0"/>
                </a:cubicBezTo>
                <a:cubicBezTo>
                  <a:pt x="4530922" y="-41260"/>
                  <a:pt x="4598613" y="66590"/>
                  <a:pt x="4831889" y="0"/>
                </a:cubicBezTo>
                <a:cubicBezTo>
                  <a:pt x="5065165" y="-66590"/>
                  <a:pt x="5439119" y="54721"/>
                  <a:pt x="5636582" y="0"/>
                </a:cubicBezTo>
                <a:cubicBezTo>
                  <a:pt x="5834045" y="-54721"/>
                  <a:pt x="6177183" y="19274"/>
                  <a:pt x="6334771" y="0"/>
                </a:cubicBezTo>
                <a:cubicBezTo>
                  <a:pt x="6492359" y="-19274"/>
                  <a:pt x="6643864" y="37843"/>
                  <a:pt x="6926458" y="0"/>
                </a:cubicBezTo>
                <a:cubicBezTo>
                  <a:pt x="7209052" y="-37843"/>
                  <a:pt x="7285362" y="61143"/>
                  <a:pt x="7518144" y="0"/>
                </a:cubicBezTo>
                <a:cubicBezTo>
                  <a:pt x="7750926" y="-61143"/>
                  <a:pt x="7875289" y="24219"/>
                  <a:pt x="8003326" y="0"/>
                </a:cubicBezTo>
                <a:cubicBezTo>
                  <a:pt x="8131363" y="-24219"/>
                  <a:pt x="8577174" y="43763"/>
                  <a:pt x="8808019" y="0"/>
                </a:cubicBezTo>
                <a:cubicBezTo>
                  <a:pt x="9038864" y="-43763"/>
                  <a:pt x="9094327" y="57117"/>
                  <a:pt x="9293202" y="0"/>
                </a:cubicBezTo>
                <a:cubicBezTo>
                  <a:pt x="9492077" y="-57117"/>
                  <a:pt x="9440104" y="1571"/>
                  <a:pt x="9565377" y="0"/>
                </a:cubicBezTo>
                <a:cubicBezTo>
                  <a:pt x="9690650" y="-1571"/>
                  <a:pt x="9758850" y="22483"/>
                  <a:pt x="9837553" y="0"/>
                </a:cubicBezTo>
                <a:cubicBezTo>
                  <a:pt x="9916256" y="-22483"/>
                  <a:pt x="9983999" y="13022"/>
                  <a:pt x="10109728" y="0"/>
                </a:cubicBezTo>
                <a:cubicBezTo>
                  <a:pt x="10235457" y="-13022"/>
                  <a:pt x="10570783" y="50243"/>
                  <a:pt x="10701415" y="0"/>
                </a:cubicBezTo>
                <a:cubicBezTo>
                  <a:pt x="10832047" y="-50243"/>
                  <a:pt x="11062997" y="49146"/>
                  <a:pt x="11233932" y="0"/>
                </a:cubicBezTo>
                <a:cubicBezTo>
                  <a:pt x="11502532" y="-7989"/>
                  <a:pt x="11762950" y="311818"/>
                  <a:pt x="11817515" y="583583"/>
                </a:cubicBezTo>
                <a:cubicBezTo>
                  <a:pt x="11848565" y="725759"/>
                  <a:pt x="11779836" y="971646"/>
                  <a:pt x="11817515" y="1143805"/>
                </a:cubicBezTo>
                <a:cubicBezTo>
                  <a:pt x="11855194" y="1315964"/>
                  <a:pt x="11792328" y="1517799"/>
                  <a:pt x="11817515" y="1727370"/>
                </a:cubicBezTo>
                <a:cubicBezTo>
                  <a:pt x="11842702" y="1936942"/>
                  <a:pt x="11809041" y="2170833"/>
                  <a:pt x="11817515" y="2287592"/>
                </a:cubicBezTo>
                <a:cubicBezTo>
                  <a:pt x="11825989" y="2404351"/>
                  <a:pt x="11790812" y="2688083"/>
                  <a:pt x="11817515" y="2917842"/>
                </a:cubicBezTo>
                <a:cubicBezTo>
                  <a:pt x="11800489" y="3214709"/>
                  <a:pt x="11601865" y="3463990"/>
                  <a:pt x="11233932" y="3501425"/>
                </a:cubicBezTo>
                <a:cubicBezTo>
                  <a:pt x="10909323" y="3579575"/>
                  <a:pt x="10830405" y="3494177"/>
                  <a:pt x="10535742" y="3501425"/>
                </a:cubicBezTo>
                <a:cubicBezTo>
                  <a:pt x="10241079" y="3508673"/>
                  <a:pt x="10373903" y="3490068"/>
                  <a:pt x="10263567" y="3501425"/>
                </a:cubicBezTo>
                <a:cubicBezTo>
                  <a:pt x="10153231" y="3512782"/>
                  <a:pt x="10010148" y="3445635"/>
                  <a:pt x="9778384" y="3501425"/>
                </a:cubicBezTo>
                <a:cubicBezTo>
                  <a:pt x="9546620" y="3557215"/>
                  <a:pt x="9563829" y="3482465"/>
                  <a:pt x="9506209" y="3501425"/>
                </a:cubicBezTo>
                <a:cubicBezTo>
                  <a:pt x="9448590" y="3520385"/>
                  <a:pt x="9030930" y="3497510"/>
                  <a:pt x="8701516" y="3501425"/>
                </a:cubicBezTo>
                <a:cubicBezTo>
                  <a:pt x="8372102" y="3505340"/>
                  <a:pt x="8273858" y="3425385"/>
                  <a:pt x="8003326" y="3501425"/>
                </a:cubicBezTo>
                <a:cubicBezTo>
                  <a:pt x="7732794" y="3577465"/>
                  <a:pt x="7467433" y="3465739"/>
                  <a:pt x="7305137" y="3501425"/>
                </a:cubicBezTo>
                <a:cubicBezTo>
                  <a:pt x="7142841" y="3537111"/>
                  <a:pt x="7163574" y="3472801"/>
                  <a:pt x="7032961" y="3501425"/>
                </a:cubicBezTo>
                <a:cubicBezTo>
                  <a:pt x="6902348" y="3530049"/>
                  <a:pt x="6703910" y="3456250"/>
                  <a:pt x="6547778" y="3501425"/>
                </a:cubicBezTo>
                <a:cubicBezTo>
                  <a:pt x="6391646" y="3546600"/>
                  <a:pt x="5921961" y="3484937"/>
                  <a:pt x="5743085" y="3501425"/>
                </a:cubicBezTo>
                <a:cubicBezTo>
                  <a:pt x="5564209" y="3517913"/>
                  <a:pt x="5234300" y="3418234"/>
                  <a:pt x="5044896" y="3501425"/>
                </a:cubicBezTo>
                <a:cubicBezTo>
                  <a:pt x="4855492" y="3584616"/>
                  <a:pt x="4688299" y="3484098"/>
                  <a:pt x="4453210" y="3501425"/>
                </a:cubicBezTo>
                <a:cubicBezTo>
                  <a:pt x="4218121" y="3518752"/>
                  <a:pt x="4152731" y="3472085"/>
                  <a:pt x="4074531" y="3501425"/>
                </a:cubicBezTo>
                <a:cubicBezTo>
                  <a:pt x="3996331" y="3530765"/>
                  <a:pt x="3616472" y="3461701"/>
                  <a:pt x="3376341" y="3501425"/>
                </a:cubicBezTo>
                <a:cubicBezTo>
                  <a:pt x="3136210" y="3541149"/>
                  <a:pt x="2895692" y="3460938"/>
                  <a:pt x="2678152" y="3501425"/>
                </a:cubicBezTo>
                <a:cubicBezTo>
                  <a:pt x="2460612" y="3541912"/>
                  <a:pt x="2056862" y="3489028"/>
                  <a:pt x="1873459" y="3501425"/>
                </a:cubicBezTo>
                <a:cubicBezTo>
                  <a:pt x="1690056" y="3513822"/>
                  <a:pt x="1680469" y="3478655"/>
                  <a:pt x="1601283" y="3501425"/>
                </a:cubicBezTo>
                <a:cubicBezTo>
                  <a:pt x="1522097" y="3524195"/>
                  <a:pt x="1402850" y="3473405"/>
                  <a:pt x="1222604" y="3501425"/>
                </a:cubicBezTo>
                <a:cubicBezTo>
                  <a:pt x="1042358" y="3529445"/>
                  <a:pt x="860543" y="3468321"/>
                  <a:pt x="583583" y="3501425"/>
                </a:cubicBezTo>
                <a:cubicBezTo>
                  <a:pt x="261783" y="3469473"/>
                  <a:pt x="-13896" y="3238337"/>
                  <a:pt x="0" y="2917842"/>
                </a:cubicBezTo>
                <a:cubicBezTo>
                  <a:pt x="-8329" y="2678642"/>
                  <a:pt x="29924" y="2489648"/>
                  <a:pt x="0" y="2334277"/>
                </a:cubicBezTo>
                <a:cubicBezTo>
                  <a:pt x="-29924" y="2178907"/>
                  <a:pt x="16122" y="1999619"/>
                  <a:pt x="0" y="1820740"/>
                </a:cubicBezTo>
                <a:cubicBezTo>
                  <a:pt x="-16122" y="1641861"/>
                  <a:pt x="42458" y="1531816"/>
                  <a:pt x="0" y="1260518"/>
                </a:cubicBezTo>
                <a:cubicBezTo>
                  <a:pt x="-42458" y="989220"/>
                  <a:pt x="63857" y="865263"/>
                  <a:pt x="0" y="583583"/>
                </a:cubicBezTo>
                <a:close/>
              </a:path>
            </a:pathLst>
          </a:custGeom>
          <a:solidFill>
            <a:schemeClr val="tx2">
              <a:lumMod val="20000"/>
              <a:lumOff val="80000"/>
            </a:schemeClr>
          </a:solidFill>
          <a:ln>
            <a:extLst>
              <a:ext uri="{C807C97D-BFC1-408E-A445-0C87EB9F89A2}">
                <ask:lineSketchStyleProps xmlns:ask="http://schemas.microsoft.com/office/drawing/2018/sketchyshapes" sd="306576918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4. أذكرُ ثلاثة آداب من الآداب التي أرساها الإسلام الحنيف عند تعامل النّاس بالتّقسيط.</a:t>
            </a:r>
            <a:endParaRPr lang="ar-BH" sz="3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endParaRPr>
          </a:p>
          <a:p>
            <a:pPr lvl="0" algn="just" rtl="1">
              <a:lnSpc>
                <a:spcPct val="150000"/>
              </a:lnSpc>
              <a:defRPr/>
            </a:pPr>
            <a:r>
              <a:rPr lang="ar-BH" sz="32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1- ................................................................................................................................</a:t>
            </a:r>
          </a:p>
          <a:p>
            <a:pPr algn="just" rtl="1">
              <a:lnSpc>
                <a:spcPct val="150000"/>
              </a:lnSpc>
              <a:defRPr/>
            </a:pPr>
            <a:r>
              <a:rPr lang="ar-BH" sz="32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2- ................................................................................................................................</a:t>
            </a:r>
            <a:endPar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endParaRPr>
          </a:p>
          <a:p>
            <a:pPr algn="just" rtl="1">
              <a:lnSpc>
                <a:spcPct val="150000"/>
              </a:lnSpc>
              <a:defRPr/>
            </a:pPr>
            <a:r>
              <a:rPr lang="ar-BH" sz="32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3- </a:t>
            </a:r>
            <a:r>
              <a:rPr lang="ar-BH" sz="3200" b="1" dirty="0">
                <a:solidFill>
                  <a:schemeClr val="tx1"/>
                </a:solidFill>
                <a:latin typeface="Sakkal Majalla" panose="02000000000000000000" pitchFamily="2" charset="-78"/>
                <a:ea typeface="Calibri" panose="020F0502020204030204" pitchFamily="34" charset="0"/>
                <a:cs typeface="Sakkal Majalla" panose="02000000000000000000" pitchFamily="2" charset="-78"/>
              </a:rPr>
              <a:t>................................................................................................................................</a:t>
            </a:r>
          </a:p>
        </p:txBody>
      </p:sp>
      <p:sp>
        <p:nvSpPr>
          <p:cNvPr id="11" name="TextBox 10">
            <a:extLst>
              <a:ext uri="{FF2B5EF4-FFF2-40B4-BE49-F238E27FC236}">
                <a16:creationId xmlns:a16="http://schemas.microsoft.com/office/drawing/2014/main" id="{5934FBCD-8E6D-47B4-BEA2-EEE6BB0F67CB}"/>
              </a:ext>
            </a:extLst>
          </p:cNvPr>
          <p:cNvSpPr txBox="1"/>
          <p:nvPr/>
        </p:nvSpPr>
        <p:spPr>
          <a:xfrm>
            <a:off x="720798" y="1920314"/>
            <a:ext cx="11031779" cy="684803"/>
          </a:xfrm>
          <a:prstGeom prst="rect">
            <a:avLst/>
          </a:prstGeom>
          <a:solidFill>
            <a:schemeClr val="accent2">
              <a:lumMod val="20000"/>
              <a:lumOff val="80000"/>
            </a:schemeClr>
          </a:solidFill>
        </p:spPr>
        <p:txBody>
          <a:bodyPr wrap="square" rtlCol="0">
            <a:spAutoFit/>
          </a:bodyPr>
          <a:lstStyle/>
          <a:p>
            <a:pPr algn="just" rtl="1">
              <a:lnSpc>
                <a:spcPct val="150000"/>
              </a:lnSpc>
            </a:pPr>
            <a:r>
              <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جائز في الإسلام ولا حرج فيه مُطلقًا؛ لأنّه بيع مقابل ثمنٍ مؤجلٍ.</a:t>
            </a:r>
            <a:endParaRPr lang="en-US"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endParaRPr>
          </a:p>
        </p:txBody>
      </p:sp>
      <p:sp>
        <p:nvSpPr>
          <p:cNvPr id="12" name="Cloud 11">
            <a:extLst>
              <a:ext uri="{FF2B5EF4-FFF2-40B4-BE49-F238E27FC236}">
                <a16:creationId xmlns:a16="http://schemas.microsoft.com/office/drawing/2014/main" id="{57D86063-73AC-434D-8AE5-3FFAB51FEDEF}"/>
              </a:ext>
            </a:extLst>
          </p:cNvPr>
          <p:cNvSpPr/>
          <p:nvPr/>
        </p:nvSpPr>
        <p:spPr>
          <a:xfrm>
            <a:off x="3995562" y="99328"/>
            <a:ext cx="2308827" cy="829752"/>
          </a:xfrm>
          <a:prstGeom prst="cloud">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الإجابة</a:t>
            </a:r>
            <a:endParaRPr kumimoji="0" lang="fr-FR" sz="28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3" name="TextBox 12">
            <a:extLst>
              <a:ext uri="{FF2B5EF4-FFF2-40B4-BE49-F238E27FC236}">
                <a16:creationId xmlns:a16="http://schemas.microsoft.com/office/drawing/2014/main" id="{370C29C0-41EA-4E3B-91D0-2E6FAB922DD1}"/>
              </a:ext>
            </a:extLst>
          </p:cNvPr>
          <p:cNvSpPr txBox="1"/>
          <p:nvPr/>
        </p:nvSpPr>
        <p:spPr>
          <a:xfrm>
            <a:off x="730209" y="3847664"/>
            <a:ext cx="11148359" cy="954107"/>
          </a:xfrm>
          <a:prstGeom prst="rect">
            <a:avLst/>
          </a:prstGeom>
          <a:solidFill>
            <a:schemeClr val="tx2">
              <a:lumMod val="20000"/>
              <a:lumOff val="80000"/>
            </a:schemeClr>
          </a:solidFill>
        </p:spPr>
        <p:txBody>
          <a:bodyPr wrap="square" rtlCol="0">
            <a:spAutoFit/>
          </a:bodyPr>
          <a:lstStyle/>
          <a:p>
            <a:pPr algn="just" rtl="1"/>
            <a:r>
              <a:rPr lang="ar-BH" sz="2800" b="1" dirty="0">
                <a:solidFill>
                  <a:prstClr val="black"/>
                </a:solidFill>
                <a:latin typeface="Sakkal Majalla" panose="02000000000000000000" pitchFamily="2" charset="-78"/>
                <a:ea typeface="Calibri" panose="020F0502020204030204" pitchFamily="34" charset="0"/>
                <a:cs typeface="Sakkal Majalla" panose="02000000000000000000" pitchFamily="2" charset="-78"/>
              </a:rPr>
              <a:t> </a:t>
            </a:r>
            <a:r>
              <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1. على البائع ألا يستغل حاجة النّاس إلى التّأجيل والتقسيط بالمغالاة في نسبة الرّبح التي يضعها. قال تعالى: </a:t>
            </a:r>
            <a:r>
              <a:rPr lang="ar-SA" sz="2800" b="1" dirty="0">
                <a:latin typeface="Sakkal Majalla" panose="02000000000000000000" pitchFamily="2" charset="-78"/>
                <a:ea typeface="Calibri" panose="020F0502020204030204" pitchFamily="34" charset="0"/>
                <a:cs typeface="Sakkal Majalla" panose="02000000000000000000" pitchFamily="2" charset="-78"/>
              </a:rPr>
              <a:t>﴿</a:t>
            </a:r>
            <a:r>
              <a:rPr lang="ar-SA"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يَا أَيُّهَا الَّذِينَ آمَنُواْ لاَ تَأْكُلُواْ أَمْوَالَكُمْ بَيْنَكُمْ بِالْبَاطِلِ إِلاَّ أَن تَكُونَ تِجَارَةً عَن تَرَاضٍ مِّنكُمْ</a:t>
            </a:r>
            <a:r>
              <a:rPr lang="ar-SA" sz="2800" b="1" dirty="0">
                <a:latin typeface="Sakkal Majalla" panose="02000000000000000000" pitchFamily="2" charset="-78"/>
                <a:ea typeface="Calibri" panose="020F0502020204030204" pitchFamily="34" charset="0"/>
                <a:cs typeface="Sakkal Majalla" panose="02000000000000000000" pitchFamily="2" charset="-78"/>
              </a:rPr>
              <a:t>﴾</a:t>
            </a:r>
            <a:r>
              <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endPar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endParaRPr>
          </a:p>
        </p:txBody>
      </p:sp>
      <p:sp>
        <p:nvSpPr>
          <p:cNvPr id="14" name="Rectangle: Diagonal Corners Snipped 1">
            <a:extLst>
              <a:ext uri="{FF2B5EF4-FFF2-40B4-BE49-F238E27FC236}">
                <a16:creationId xmlns:a16="http://schemas.microsoft.com/office/drawing/2014/main" id="{EC556A7A-F900-4A82-9261-D230084746F9}"/>
              </a:ext>
            </a:extLst>
          </p:cNvPr>
          <p:cNvSpPr/>
          <p:nvPr/>
        </p:nvSpPr>
        <p:spPr>
          <a:xfrm>
            <a:off x="149225" y="108071"/>
            <a:ext cx="2387913" cy="428106"/>
          </a:xfrm>
          <a:prstGeom prst="snip2DiagRect">
            <a:avLst/>
          </a:prstGeom>
          <a:solidFill>
            <a:schemeClr val="accent1">
              <a:lumMod val="20000"/>
              <a:lumOff val="80000"/>
            </a:schemeClr>
          </a:solidFill>
          <a:ln>
            <a:noFill/>
            <a:prstDash val="lgDashDotDot"/>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kern="0" dirty="0">
                <a:solidFill>
                  <a:prstClr val="black"/>
                </a:solidFill>
                <a:latin typeface="Sakkal Majalla" panose="02000000000000000000" pitchFamily="2" charset="-78"/>
                <a:ea typeface="+mj-ea"/>
                <a:cs typeface="Sakkal Majalla" panose="02000000000000000000" pitchFamily="2" charset="-78"/>
              </a:rPr>
              <a:t>بيع التّقسيط / (دين 302)</a:t>
            </a:r>
          </a:p>
        </p:txBody>
      </p:sp>
      <p:sp>
        <p:nvSpPr>
          <p:cNvPr id="15" name="TextBox 14">
            <a:extLst>
              <a:ext uri="{FF2B5EF4-FFF2-40B4-BE49-F238E27FC236}">
                <a16:creationId xmlns:a16="http://schemas.microsoft.com/office/drawing/2014/main" id="{973227FF-1002-4CFF-983F-74BCA2AB1BA8}"/>
              </a:ext>
            </a:extLst>
          </p:cNvPr>
          <p:cNvSpPr txBox="1"/>
          <p:nvPr/>
        </p:nvSpPr>
        <p:spPr>
          <a:xfrm>
            <a:off x="737253" y="4764970"/>
            <a:ext cx="11148359" cy="684803"/>
          </a:xfrm>
          <a:prstGeom prst="rect">
            <a:avLst/>
          </a:prstGeom>
          <a:solidFill>
            <a:schemeClr val="tx2">
              <a:lumMod val="20000"/>
              <a:lumOff val="80000"/>
            </a:schemeClr>
          </a:solidFill>
        </p:spPr>
        <p:txBody>
          <a:bodyPr wrap="square" rtlCol="0">
            <a:spAutoFit/>
          </a:bodyPr>
          <a:lstStyle/>
          <a:p>
            <a:pPr algn="just" rtl="1">
              <a:lnSpc>
                <a:spcPct val="150000"/>
              </a:lnSpc>
            </a:pPr>
            <a:r>
              <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2. على المشتري عدم الإقدام على المعاملة إلا إذا كان عازمًا على السّداد، قادرًا عليه.</a:t>
            </a:r>
          </a:p>
        </p:txBody>
      </p:sp>
      <p:sp>
        <p:nvSpPr>
          <p:cNvPr id="16" name="TextBox 15">
            <a:extLst>
              <a:ext uri="{FF2B5EF4-FFF2-40B4-BE49-F238E27FC236}">
                <a16:creationId xmlns:a16="http://schemas.microsoft.com/office/drawing/2014/main" id="{97D1177A-13BA-4E22-85CE-EE40B0DB9B64}"/>
              </a:ext>
            </a:extLst>
          </p:cNvPr>
          <p:cNvSpPr txBox="1"/>
          <p:nvPr/>
        </p:nvSpPr>
        <p:spPr>
          <a:xfrm>
            <a:off x="745694" y="5412729"/>
            <a:ext cx="11148359" cy="684803"/>
          </a:xfrm>
          <a:prstGeom prst="rect">
            <a:avLst/>
          </a:prstGeom>
          <a:solidFill>
            <a:schemeClr val="tx2">
              <a:lumMod val="20000"/>
              <a:lumOff val="80000"/>
            </a:schemeClr>
          </a:solidFill>
        </p:spPr>
        <p:txBody>
          <a:bodyPr wrap="square" rtlCol="0">
            <a:spAutoFit/>
          </a:bodyPr>
          <a:lstStyle/>
          <a:p>
            <a:pPr algn="just" rtl="1">
              <a:lnSpc>
                <a:spcPct val="150000"/>
              </a:lnSpc>
            </a:pPr>
            <a:r>
              <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3. كتابة الدّين والإشهاد عليه. قال تعالى: </a:t>
            </a:r>
            <a:r>
              <a:rPr lang="ar-SA" sz="2800" b="1" dirty="0">
                <a:latin typeface="Sakkal Majalla" panose="02000000000000000000" pitchFamily="2" charset="-78"/>
                <a:ea typeface="Calibri" panose="020F0502020204030204" pitchFamily="34" charset="0"/>
                <a:cs typeface="Sakkal Majalla" panose="02000000000000000000" pitchFamily="2" charset="-78"/>
              </a:rPr>
              <a:t>﴿</a:t>
            </a:r>
            <a:r>
              <a:rPr lang="ar-SA"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rPr>
              <a:t>يَا أَيُّهَا الَّذِينَ آمَنُواْ إِذَا تَدَايَنتُم بِدَيْنٍ إِلَى أَجَلٍ مُّسَمًّى فَاكْتُبُوهُ</a:t>
            </a:r>
            <a:r>
              <a:rPr lang="ar-SA" sz="2800" b="1" dirty="0">
                <a:latin typeface="Sakkal Majalla" panose="02000000000000000000" pitchFamily="2" charset="-78"/>
                <a:ea typeface="Calibri" panose="020F0502020204030204" pitchFamily="34" charset="0"/>
                <a:cs typeface="Sakkal Majalla" panose="02000000000000000000" pitchFamily="2" charset="-78"/>
              </a:rPr>
              <a:t>﴾</a:t>
            </a:r>
            <a:r>
              <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sym typeface="AGA Arabesque" panose="05010101010101010101" pitchFamily="2" charset="2"/>
              </a:rPr>
              <a:t>.</a:t>
            </a:r>
            <a:endParaRPr lang="ar-BH" sz="2800" b="1" dirty="0">
              <a:solidFill>
                <a:srgbClr val="C00000"/>
              </a:solidFill>
              <a:latin typeface="Sakkal Majalla" panose="02000000000000000000" pitchFamily="2" charset="-78"/>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2331277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80">
                                          <p:stCondLst>
                                            <p:cond delay="0"/>
                                          </p:stCondLst>
                                        </p:cTn>
                                        <p:tgtEl>
                                          <p:spTgt spid="12"/>
                                        </p:tgtEl>
                                      </p:cBhvr>
                                    </p:animEffect>
                                    <p:anim calcmode="lin" valueType="num">
                                      <p:cBhvr>
                                        <p:cTn id="2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2" dur="26">
                                          <p:stCondLst>
                                            <p:cond delay="650"/>
                                          </p:stCondLst>
                                        </p:cTn>
                                        <p:tgtEl>
                                          <p:spTgt spid="12"/>
                                        </p:tgtEl>
                                      </p:cBhvr>
                                      <p:to x="100000" y="60000"/>
                                    </p:animScale>
                                    <p:animScale>
                                      <p:cBhvr>
                                        <p:cTn id="33" dur="166" decel="50000">
                                          <p:stCondLst>
                                            <p:cond delay="676"/>
                                          </p:stCondLst>
                                        </p:cTn>
                                        <p:tgtEl>
                                          <p:spTgt spid="12"/>
                                        </p:tgtEl>
                                      </p:cBhvr>
                                      <p:to x="100000" y="100000"/>
                                    </p:animScale>
                                    <p:animScale>
                                      <p:cBhvr>
                                        <p:cTn id="34" dur="26">
                                          <p:stCondLst>
                                            <p:cond delay="1312"/>
                                          </p:stCondLst>
                                        </p:cTn>
                                        <p:tgtEl>
                                          <p:spTgt spid="12"/>
                                        </p:tgtEl>
                                      </p:cBhvr>
                                      <p:to x="100000" y="80000"/>
                                    </p:animScale>
                                    <p:animScale>
                                      <p:cBhvr>
                                        <p:cTn id="35" dur="166" decel="50000">
                                          <p:stCondLst>
                                            <p:cond delay="1338"/>
                                          </p:stCondLst>
                                        </p:cTn>
                                        <p:tgtEl>
                                          <p:spTgt spid="12"/>
                                        </p:tgtEl>
                                      </p:cBhvr>
                                      <p:to x="100000" y="100000"/>
                                    </p:animScale>
                                    <p:animScale>
                                      <p:cBhvr>
                                        <p:cTn id="36" dur="26">
                                          <p:stCondLst>
                                            <p:cond delay="1642"/>
                                          </p:stCondLst>
                                        </p:cTn>
                                        <p:tgtEl>
                                          <p:spTgt spid="12"/>
                                        </p:tgtEl>
                                      </p:cBhvr>
                                      <p:to x="100000" y="90000"/>
                                    </p:animScale>
                                    <p:animScale>
                                      <p:cBhvr>
                                        <p:cTn id="37" dur="166" decel="50000">
                                          <p:stCondLst>
                                            <p:cond delay="1668"/>
                                          </p:stCondLst>
                                        </p:cTn>
                                        <p:tgtEl>
                                          <p:spTgt spid="12"/>
                                        </p:tgtEl>
                                      </p:cBhvr>
                                      <p:to x="100000" y="100000"/>
                                    </p:animScale>
                                    <p:animScale>
                                      <p:cBhvr>
                                        <p:cTn id="38" dur="26">
                                          <p:stCondLst>
                                            <p:cond delay="1808"/>
                                          </p:stCondLst>
                                        </p:cTn>
                                        <p:tgtEl>
                                          <p:spTgt spid="12"/>
                                        </p:tgtEl>
                                      </p:cBhvr>
                                      <p:to x="100000" y="95000"/>
                                    </p:animScale>
                                    <p:animScale>
                                      <p:cBhvr>
                                        <p:cTn id="39" dur="166" decel="50000">
                                          <p:stCondLst>
                                            <p:cond delay="1834"/>
                                          </p:stCondLst>
                                        </p:cTn>
                                        <p:tgtEl>
                                          <p:spTgt spid="12"/>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circle(in)">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circle(in)">
                                      <p:cBhvr>
                                        <p:cTn id="49" dur="20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circle(in)">
                                      <p:cBhvr>
                                        <p:cTn id="54" dur="20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circle(in)">
                                      <p:cBhvr>
                                        <p:cTn id="5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70640" y="1724123"/>
            <a:ext cx="11676193" cy="561692"/>
          </a:xfrm>
          <a:prstGeom prst="rect">
            <a:avLst/>
          </a:prstGeom>
          <a:solidFill>
            <a:schemeClr val="accent2">
              <a:lumMod val="60000"/>
              <a:lumOff val="40000"/>
            </a:schemeClr>
          </a:solidFill>
        </p:spPr>
        <p:txBody>
          <a:bodyPr wrap="square" lIns="68580" tIns="34290" rIns="68580" bIns="3429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BH"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Sakkal Majalla" panose="02000000000000000000" pitchFamily="2" charset="-78"/>
                <a:ea typeface="+mn-ea"/>
                <a:cs typeface="Sakkal Majalla" panose="02000000000000000000" pitchFamily="2" charset="-78"/>
              </a:rPr>
              <a:t> </a:t>
            </a:r>
            <a:r>
              <a:rPr lang="ar-BH" sz="3200" b="1" noProof="0" dirty="0">
                <a:ln w="0"/>
                <a:solidFill>
                  <a:prstClr val="black"/>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ج</a:t>
            </a:r>
            <a:r>
              <a:rPr lang="ar-BH" sz="3200" b="1" dirty="0">
                <a:ln w="0"/>
                <a:solidFill>
                  <a:prstClr val="black"/>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a:t>
            </a:r>
            <a:r>
              <a:rPr kumimoji="0" lang="ar-BH" sz="3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Sakkal Majalla" panose="02000000000000000000" pitchFamily="2" charset="-78"/>
                <a:ea typeface="+mn-ea"/>
                <a:cs typeface="Sakkal Majalla" panose="02000000000000000000" pitchFamily="2" charset="-78"/>
              </a:rPr>
              <a:t> </a:t>
            </a:r>
            <a:r>
              <a:rPr kumimoji="0" lang="ar-BH"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Sakkal Majalla" panose="02000000000000000000" pitchFamily="2" charset="-78"/>
                <a:ea typeface="+mn-ea"/>
                <a:cs typeface="Sakkal Majalla" panose="02000000000000000000" pitchFamily="2" charset="-78"/>
              </a:rPr>
              <a:t>ضع علامة (</a:t>
            </a:r>
            <a:r>
              <a:rPr kumimoji="0" lang="ar-BH"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t>
            </a:r>
            <a:r>
              <a:rPr kumimoji="0" lang="ar-BH"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Sakkal Majalla" panose="02000000000000000000" pitchFamily="2" charset="-78"/>
                <a:ea typeface="+mn-ea"/>
                <a:cs typeface="Sakkal Majalla" panose="02000000000000000000" pitchFamily="2" charset="-78"/>
              </a:rPr>
              <a:t>) أمام </a:t>
            </a:r>
            <a:r>
              <a:rPr kumimoji="0" lang="ar-BH" sz="32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Sakkal Majalla" panose="02000000000000000000" pitchFamily="2" charset="-78"/>
                <a:ea typeface="+mn-ea"/>
                <a:cs typeface="Sakkal Majalla" panose="02000000000000000000" pitchFamily="2" charset="-78"/>
              </a:rPr>
              <a:t>العبارة</a:t>
            </a:r>
            <a:r>
              <a:rPr kumimoji="0" lang="ar-BH"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Sakkal Majalla" panose="02000000000000000000" pitchFamily="2" charset="-78"/>
                <a:ea typeface="+mn-ea"/>
                <a:cs typeface="Sakkal Majalla" panose="02000000000000000000" pitchFamily="2" charset="-78"/>
              </a:rPr>
              <a:t> الصحيحة، وعلامة (×) أمام العبارة غير الصحيحة فيما يأتي:</a:t>
            </a:r>
          </a:p>
        </p:txBody>
      </p:sp>
      <p:sp>
        <p:nvSpPr>
          <p:cNvPr id="11" name="Rectangle 10"/>
          <p:cNvSpPr/>
          <p:nvPr/>
        </p:nvSpPr>
        <p:spPr>
          <a:xfrm>
            <a:off x="116542" y="2506824"/>
            <a:ext cx="11676193" cy="3247043"/>
          </a:xfrm>
          <a:prstGeom prst="rect">
            <a:avLst/>
          </a:prstGeom>
          <a:noFill/>
        </p:spPr>
        <p:txBody>
          <a:bodyPr wrap="square" lIns="68580" tIns="34290" rIns="68580" bIns="34290">
            <a:spAutoFit/>
          </a:bodyPr>
          <a:lstStyle/>
          <a:p>
            <a:pPr algn="r" rtl="1">
              <a:lnSpc>
                <a:spcPct val="150000"/>
              </a:lnSpc>
              <a:defRPr/>
            </a:pPr>
            <a:r>
              <a:rPr kumimoji="0" lang="ar-BH" sz="2800" b="1"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أ</a:t>
            </a: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a:t>
            </a:r>
            <a:r>
              <a:rPr lang="ar-BH" sz="2800" b="1" dirty="0">
                <a:ln w="0"/>
                <a:solidFill>
                  <a:srgbClr val="44546A"/>
                </a:solidFill>
                <a:latin typeface="Sakkal Majalla" panose="02000000000000000000" pitchFamily="2" charset="-78"/>
                <a:cs typeface="Sakkal Majalla" panose="02000000000000000000" pitchFamily="2" charset="-78"/>
              </a:rPr>
              <a:t>لا يُلتجأُ إلى إجراء عمليات التجميل إلّا في حالة تحقيق المصلحة الملحّة شرعًا.                                         </a:t>
            </a: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                       </a:t>
            </a:r>
            <a:r>
              <a:rPr kumimoji="0" lang="ar-BH" sz="2800" b="1"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ب</a:t>
            </a: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a:t>
            </a:r>
            <a:r>
              <a:rPr lang="ar-BH" sz="2800" b="1" dirty="0">
                <a:ln w="0"/>
                <a:solidFill>
                  <a:srgbClr val="44546A"/>
                </a:solidFill>
                <a:latin typeface="Sakkal Majalla" panose="02000000000000000000" pitchFamily="2" charset="-78"/>
                <a:cs typeface="Sakkal Majalla" panose="02000000000000000000" pitchFamily="2" charset="-78"/>
              </a:rPr>
              <a:t>مِنْ أسباب تحريم عمليات التجميل الاختيارية أنّها تتضمّن في عدد من صورها الغشّ والتدليس.   </a:t>
            </a:r>
            <a:r>
              <a:rPr lang="ar-BH" sz="2800" dirty="0">
                <a:solidFill>
                  <a:srgbClr val="44546A"/>
                </a:solidFill>
                <a:latin typeface="Sakkal Majalla" panose="02000000000000000000" pitchFamily="2" charset="-78"/>
                <a:cs typeface="Sakkal Majalla" panose="02000000000000000000" pitchFamily="2" charset="-78"/>
              </a:rPr>
              <a:t>(                   )</a:t>
            </a:r>
          </a:p>
          <a:p>
            <a:pPr lvl="0" algn="r" rtl="1">
              <a:lnSpc>
                <a:spcPct val="150000"/>
              </a:lnSpc>
              <a:defRPr/>
            </a:pPr>
            <a:r>
              <a:rPr kumimoji="0" lang="ar-BH" sz="2800" b="1"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ج</a:t>
            </a: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a:t>
            </a:r>
            <a:r>
              <a:rPr lang="ar-BH" sz="2800" b="1" noProof="0" dirty="0">
                <a:ln w="0"/>
                <a:solidFill>
                  <a:srgbClr val="44546A"/>
                </a:solidFill>
                <a:latin typeface="Sakkal Majalla" panose="02000000000000000000" pitchFamily="2" charset="-78"/>
                <a:cs typeface="Sakkal Majalla" panose="02000000000000000000" pitchFamily="2" charset="-78"/>
              </a:rPr>
              <a:t>عمليات التجميل الضرورية هي التي تكون باختيار صاحبها بدافع التحسين والتجميل.</a:t>
            </a:r>
            <a:r>
              <a:rPr lang="ar-BH" sz="2800" b="1" dirty="0">
                <a:ln w="0"/>
                <a:solidFill>
                  <a:srgbClr val="44546A"/>
                </a:solidFill>
                <a:latin typeface="Sakkal Majalla" panose="02000000000000000000" pitchFamily="2" charset="-78"/>
                <a:cs typeface="Sakkal Majalla" panose="02000000000000000000" pitchFamily="2" charset="-78"/>
              </a:rPr>
              <a:t>                       </a:t>
            </a: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 </a:t>
            </a: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a:t>
            </a:r>
            <a:r>
              <a:rPr kumimoji="0" lang="ar-BH" sz="2800" b="1"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د- </a:t>
            </a:r>
            <a:r>
              <a:rPr lang="ar-BH" sz="2800" b="1" noProof="0" dirty="0">
                <a:solidFill>
                  <a:srgbClr val="44546A"/>
                </a:solidFill>
                <a:latin typeface="Sakkal Majalla" panose="02000000000000000000" pitchFamily="2" charset="-78"/>
                <a:cs typeface="Sakkal Majalla" panose="02000000000000000000" pitchFamily="2" charset="-78"/>
              </a:rPr>
              <a:t>لا تخلو عمليات التجميل الاختيارية من أضرار ومضاعفات.</a:t>
            </a:r>
            <a:r>
              <a:rPr lang="ar-BH" sz="2800" b="1" dirty="0">
                <a:solidFill>
                  <a:srgbClr val="44546A"/>
                </a:solidFill>
                <a:latin typeface="Sakkal Majalla" panose="02000000000000000000" pitchFamily="2" charset="-78"/>
                <a:cs typeface="Sakkal Majalla" panose="02000000000000000000" pitchFamily="2" charset="-78"/>
              </a:rPr>
              <a:t>                                                                       </a:t>
            </a:r>
            <a:r>
              <a:rPr kumimoji="0" lang="ar-BH" sz="2800" b="1"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a:t>
            </a:r>
            <a:r>
              <a:rPr kumimoji="0" lang="ar-BH" sz="2800" b="0" i="0" u="none" strike="noStrike" kern="1200" cap="none" spc="0" normalizeH="0" baseline="0" noProof="0" dirty="0">
                <a:ln>
                  <a:noFill/>
                </a:ln>
                <a:solidFill>
                  <a:srgbClr val="44546A"/>
                </a:solidFill>
                <a:effectLst/>
                <a:uLnTx/>
                <a:uFillTx/>
                <a:latin typeface="Sakkal Majalla" panose="02000000000000000000" pitchFamily="2" charset="-78"/>
                <a:ea typeface="+mn-ea"/>
                <a:cs typeface="Sakkal Majalla" panose="02000000000000000000" pitchFamily="2" charset="-78"/>
              </a:rPr>
              <a:t>(                    )  </a:t>
            </a:r>
          </a:p>
          <a:p>
            <a:pPr lvl="0" algn="r" rtl="1">
              <a:lnSpc>
                <a:spcPct val="150000"/>
              </a:lnSpc>
              <a:defRPr/>
            </a:pPr>
            <a:r>
              <a:rPr lang="ar-BH" sz="2800" dirty="0">
                <a:solidFill>
                  <a:srgbClr val="44546A"/>
                </a:solidFill>
                <a:latin typeface="Sakkal Majalla" panose="02000000000000000000" pitchFamily="2" charset="-78"/>
                <a:cs typeface="Sakkal Majalla" panose="02000000000000000000" pitchFamily="2" charset="-78"/>
              </a:rPr>
              <a:t>ه- </a:t>
            </a:r>
            <a:r>
              <a:rPr lang="ar-BH" sz="2800" b="1" dirty="0">
                <a:ln w="0"/>
                <a:solidFill>
                  <a:srgbClr val="44546A"/>
                </a:solidFill>
                <a:latin typeface="Sakkal Majalla" panose="02000000000000000000" pitchFamily="2" charset="-78"/>
                <a:cs typeface="Sakkal Majalla" panose="02000000000000000000" pitchFamily="2" charset="-78"/>
              </a:rPr>
              <a:t>لم يرد نصٌّ شرعيٌّ في تحريم العمليات الاختيارية التحسينية.                                                                       </a:t>
            </a:r>
            <a:r>
              <a:rPr lang="ar-BH" sz="2800" b="1" dirty="0">
                <a:solidFill>
                  <a:srgbClr val="44546A"/>
                </a:solidFill>
                <a:latin typeface="Sakkal Majalla" panose="02000000000000000000" pitchFamily="2" charset="-78"/>
                <a:cs typeface="Sakkal Majalla" panose="02000000000000000000" pitchFamily="2" charset="-78"/>
              </a:rPr>
              <a:t>(                   ) </a:t>
            </a:r>
          </a:p>
        </p:txBody>
      </p:sp>
      <p:sp>
        <p:nvSpPr>
          <p:cNvPr id="13" name="Rectangle 12"/>
          <p:cNvSpPr/>
          <p:nvPr/>
        </p:nvSpPr>
        <p:spPr>
          <a:xfrm>
            <a:off x="1743274" y="1979207"/>
            <a:ext cx="10448726" cy="4034606"/>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cxnSp>
        <p:nvCxnSpPr>
          <p:cNvPr id="19" name="Straight Connector 4">
            <a:extLst>
              <a:ext uri="{FF2B5EF4-FFF2-40B4-BE49-F238E27FC236}">
                <a16:creationId xmlns:a16="http://schemas.microsoft.com/office/drawing/2014/main" id="{52CCDB52-07CE-4C2B-A2D7-AC978A568E02}"/>
              </a:ext>
            </a:extLst>
          </p:cNvPr>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مربع نص 21">
            <a:extLst>
              <a:ext uri="{FF2B5EF4-FFF2-40B4-BE49-F238E27FC236}">
                <a16:creationId xmlns:a16="http://schemas.microsoft.com/office/drawing/2014/main" id="{3BFBD64F-7DE8-4BAC-8B6D-B4C8C054C169}"/>
              </a:ext>
            </a:extLst>
          </p:cNvPr>
          <p:cNvSpPr txBox="1"/>
          <p:nvPr/>
        </p:nvSpPr>
        <p:spPr>
          <a:xfrm>
            <a:off x="435105" y="3093652"/>
            <a:ext cx="735495" cy="76944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ar-BH" sz="32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Sakkal Majalla" panose="02000000000000000000" pitchFamily="2" charset="-78"/>
                <a:ea typeface="+mn-ea"/>
                <a:cs typeface="Sakkal Majalla" panose="02000000000000000000" pitchFamily="2" charset="-78"/>
              </a:rPr>
              <a:t>√</a:t>
            </a:r>
            <a:endParaRPr kumimoji="0" lang="en-US" sz="1800" b="0"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3" name="مربع نص 22">
            <a:extLst>
              <a:ext uri="{FF2B5EF4-FFF2-40B4-BE49-F238E27FC236}">
                <a16:creationId xmlns:a16="http://schemas.microsoft.com/office/drawing/2014/main" id="{081D1C22-7060-43F2-A313-70A43FA3BE24}"/>
              </a:ext>
            </a:extLst>
          </p:cNvPr>
          <p:cNvSpPr txBox="1"/>
          <p:nvPr/>
        </p:nvSpPr>
        <p:spPr>
          <a:xfrm>
            <a:off x="411186" y="2624928"/>
            <a:ext cx="735495" cy="584775"/>
          </a:xfrm>
          <a:prstGeom prst="rect">
            <a:avLst/>
          </a:prstGeom>
          <a:noFill/>
        </p:spPr>
        <p:txBody>
          <a:bodyPr wrap="square">
            <a:spAutoFit/>
          </a:bodyPr>
          <a:lstStyle/>
          <a:p>
            <a:pPr lvl="0" algn="ctr">
              <a:defRPr/>
            </a:pPr>
            <a:r>
              <a:rPr lang="ar-BH" sz="3200" b="1" dirty="0">
                <a:ln w="0"/>
                <a:solidFill>
                  <a:srgbClr val="FF0000"/>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a:t>
            </a:r>
            <a:endParaRPr kumimoji="0" lang="en-US" sz="2800" b="0"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4" name="مربع نص 23">
            <a:extLst>
              <a:ext uri="{FF2B5EF4-FFF2-40B4-BE49-F238E27FC236}">
                <a16:creationId xmlns:a16="http://schemas.microsoft.com/office/drawing/2014/main" id="{C5DA712B-D333-4FDD-8361-300F8C167ECF}"/>
              </a:ext>
            </a:extLst>
          </p:cNvPr>
          <p:cNvSpPr txBox="1"/>
          <p:nvPr/>
        </p:nvSpPr>
        <p:spPr>
          <a:xfrm>
            <a:off x="498751" y="3700514"/>
            <a:ext cx="735495" cy="769441"/>
          </a:xfrm>
          <a:prstGeom prst="rect">
            <a:avLst/>
          </a:prstGeom>
          <a:noFill/>
        </p:spPr>
        <p:txBody>
          <a:bodyPr wrap="square">
            <a:spAutoFit/>
          </a:bodyPr>
          <a:lstStyle/>
          <a:p>
            <a:pPr lvl="0" algn="ctr">
              <a:lnSpc>
                <a:spcPct val="150000"/>
              </a:lnSpc>
              <a:defRPr/>
            </a:pPr>
            <a:r>
              <a:rPr lang="ar-BH" sz="3200" b="1" dirty="0">
                <a:ln w="0"/>
                <a:solidFill>
                  <a:srgbClr val="FF0000"/>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a:t>
            </a:r>
            <a:endParaRPr lang="en-US" sz="2800" dirty="0">
              <a:solidFill>
                <a:srgbClr val="FF0000"/>
              </a:solidFill>
              <a:latin typeface="Sakkal Majalla" panose="02000000000000000000" pitchFamily="2" charset="-78"/>
              <a:cs typeface="Sakkal Majalla" panose="02000000000000000000" pitchFamily="2" charset="-78"/>
            </a:endParaRPr>
          </a:p>
        </p:txBody>
      </p:sp>
      <p:sp>
        <p:nvSpPr>
          <p:cNvPr id="26" name="مربع نص 25">
            <a:extLst>
              <a:ext uri="{FF2B5EF4-FFF2-40B4-BE49-F238E27FC236}">
                <a16:creationId xmlns:a16="http://schemas.microsoft.com/office/drawing/2014/main" id="{B7AD98D2-5779-4FC7-B68A-ADE3DC898D55}"/>
              </a:ext>
            </a:extLst>
          </p:cNvPr>
          <p:cNvSpPr txBox="1"/>
          <p:nvPr/>
        </p:nvSpPr>
        <p:spPr>
          <a:xfrm>
            <a:off x="472774" y="4360011"/>
            <a:ext cx="735495" cy="769441"/>
          </a:xfrm>
          <a:prstGeom prst="rect">
            <a:avLst/>
          </a:prstGeom>
          <a:noFill/>
        </p:spPr>
        <p:txBody>
          <a:bodyPr wrap="square">
            <a:spAutoFit/>
          </a:bodyPr>
          <a:lstStyle/>
          <a:p>
            <a:pPr lvl="0" algn="ctr">
              <a:lnSpc>
                <a:spcPct val="150000"/>
              </a:lnSpc>
              <a:defRPr/>
            </a:pPr>
            <a:r>
              <a:rPr lang="ar-BH" sz="3200" b="1" dirty="0">
                <a:ln w="0"/>
                <a:solidFill>
                  <a:srgbClr val="FF0000"/>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a:t>
            </a:r>
            <a:endParaRPr kumimoji="0" lang="en-US" sz="2800" b="0"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8" name="Rounded Rectangle 6">
            <a:extLst>
              <a:ext uri="{FF2B5EF4-FFF2-40B4-BE49-F238E27FC236}">
                <a16:creationId xmlns:a16="http://schemas.microsoft.com/office/drawing/2014/main" id="{9D82E186-F257-44E7-AEF1-A79331E451AF}"/>
              </a:ext>
            </a:extLst>
          </p:cNvPr>
          <p:cNvSpPr/>
          <p:nvPr/>
        </p:nvSpPr>
        <p:spPr>
          <a:xfrm>
            <a:off x="4528670" y="806710"/>
            <a:ext cx="3134659" cy="646961"/>
          </a:xfrm>
          <a:prstGeom prst="roundRect">
            <a:avLst/>
          </a:prstGeom>
          <a:solidFill>
            <a:srgbClr val="FCC8CC"/>
          </a:solidFill>
        </p:spPr>
        <p:style>
          <a:lnRef idx="1">
            <a:schemeClr val="accent1"/>
          </a:lnRef>
          <a:fillRef idx="1003">
            <a:schemeClr val="l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BH" sz="34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الإجابة</a:t>
            </a:r>
            <a:endParaRPr kumimoji="0" lang="en-US" sz="34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9" name="Rectangle 6">
            <a:extLst>
              <a:ext uri="{FF2B5EF4-FFF2-40B4-BE49-F238E27FC236}">
                <a16:creationId xmlns:a16="http://schemas.microsoft.com/office/drawing/2014/main" id="{2F59B300-7C42-49D2-84FB-5A9F4472B665}"/>
              </a:ext>
            </a:extLst>
          </p:cNvPr>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6000"/>
              </a:lnSpc>
              <a:spcBef>
                <a:spcPts val="0"/>
              </a:spcBef>
              <a:spcAft>
                <a:spcPts val="800"/>
              </a:spcAft>
              <a:buClrTx/>
              <a:buSzTx/>
              <a:buFontTx/>
              <a:buNone/>
              <a:tabLst/>
              <a:defRPr/>
            </a:pPr>
            <a:r>
              <a:rPr kumimoji="0" lang="ar-BH"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akkal Majalla" panose="02000000000000000000" pitchFamily="2" charset="-78"/>
              </a:rPr>
              <a:t>وزارة التربية والتعليم – الفصل الدراسي الثاني 2021-2022م</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7" name="مربع نص 16">
            <a:extLst>
              <a:ext uri="{FF2B5EF4-FFF2-40B4-BE49-F238E27FC236}">
                <a16:creationId xmlns:a16="http://schemas.microsoft.com/office/drawing/2014/main" id="{D121315F-A47A-48B0-A587-C41042D863DF}"/>
              </a:ext>
            </a:extLst>
          </p:cNvPr>
          <p:cNvSpPr txBox="1"/>
          <p:nvPr/>
        </p:nvSpPr>
        <p:spPr>
          <a:xfrm>
            <a:off x="509768" y="5024308"/>
            <a:ext cx="735495" cy="769441"/>
          </a:xfrm>
          <a:prstGeom prst="rect">
            <a:avLst/>
          </a:prstGeom>
          <a:noFill/>
        </p:spPr>
        <p:txBody>
          <a:bodyPr wrap="square">
            <a:spAutoFit/>
          </a:bodyPr>
          <a:lstStyle/>
          <a:p>
            <a:pPr lvl="0" algn="ctr">
              <a:lnSpc>
                <a:spcPct val="150000"/>
              </a:lnSpc>
              <a:defRPr/>
            </a:pPr>
            <a:r>
              <a:rPr lang="ar-BH" sz="3200" b="1" dirty="0">
                <a:ln w="0"/>
                <a:solidFill>
                  <a:srgbClr val="FF0000"/>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a:t>
            </a:r>
            <a:endParaRPr kumimoji="0" lang="en-US" sz="1800" b="0"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6" name="مستطيل 13">
            <a:extLst>
              <a:ext uri="{FF2B5EF4-FFF2-40B4-BE49-F238E27FC236}">
                <a16:creationId xmlns:a16="http://schemas.microsoft.com/office/drawing/2014/main" id="{D7F78FDF-5B01-4582-A8F2-C4B31D2EAD6D}"/>
              </a:ext>
            </a:extLst>
          </p:cNvPr>
          <p:cNvSpPr/>
          <p:nvPr/>
        </p:nvSpPr>
        <p:spPr>
          <a:xfrm>
            <a:off x="0" y="82155"/>
            <a:ext cx="3848100" cy="400110"/>
          </a:xfrm>
          <a:prstGeom prst="rect">
            <a:avLst/>
          </a:prstGeom>
          <a:solidFill>
            <a:schemeClr val="accent1">
              <a:lumMod val="40000"/>
              <a:lumOff val="60000"/>
            </a:schemeClr>
          </a:solidFill>
          <a:ln>
            <a:solidFill>
              <a:schemeClr val="tx1"/>
            </a:solidFill>
            <a:prstDash val="lgDash"/>
          </a:ln>
        </p:spPr>
        <p:txBody>
          <a:bodyPr wrap="square">
            <a:spAutoFit/>
          </a:bodyPr>
          <a:lstStyle/>
          <a:p>
            <a:pPr algn="ctr" rtl="1"/>
            <a:r>
              <a:rPr lang="ar-BH" sz="2000" b="1" dirty="0">
                <a:latin typeface="Sakkal Majalla" panose="02000000000000000000" pitchFamily="2" charset="-78"/>
                <a:cs typeface="Sakkal Majalla" panose="02000000000000000000" pitchFamily="2" charset="-78"/>
              </a:rPr>
              <a:t>عمليات التجميل/ (التربية الإسلامية 5  دين 302)</a:t>
            </a:r>
          </a:p>
        </p:txBody>
      </p:sp>
    </p:spTree>
    <p:extLst>
      <p:ext uri="{BB962C8B-B14F-4D97-AF65-F5344CB8AC3E}">
        <p14:creationId xmlns:p14="http://schemas.microsoft.com/office/powerpoint/2010/main" val="4165241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Scale>
                                      <p:cBhvr>
                                        <p:cTn id="1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1"/>
                                        </p:tgtEl>
                                        <p:attrNameLst>
                                          <p:attrName>ppt_x</p:attrName>
                                          <p:attrName>ppt_y</p:attrName>
                                        </p:attrNameLst>
                                      </p:cBhvr>
                                    </p:animMotion>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80">
                                          <p:stCondLst>
                                            <p:cond delay="0"/>
                                          </p:stCondLst>
                                        </p:cTn>
                                        <p:tgtEl>
                                          <p:spTgt spid="28"/>
                                        </p:tgtEl>
                                      </p:cBhvr>
                                    </p:animEffect>
                                    <p:anim calcmode="lin" valueType="num">
                                      <p:cBhvr>
                                        <p:cTn id="20"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25" dur="26">
                                          <p:stCondLst>
                                            <p:cond delay="650"/>
                                          </p:stCondLst>
                                        </p:cTn>
                                        <p:tgtEl>
                                          <p:spTgt spid="28"/>
                                        </p:tgtEl>
                                      </p:cBhvr>
                                      <p:to x="100000" y="60000"/>
                                    </p:animScale>
                                    <p:animScale>
                                      <p:cBhvr>
                                        <p:cTn id="26" dur="166" decel="50000">
                                          <p:stCondLst>
                                            <p:cond delay="676"/>
                                          </p:stCondLst>
                                        </p:cTn>
                                        <p:tgtEl>
                                          <p:spTgt spid="28"/>
                                        </p:tgtEl>
                                      </p:cBhvr>
                                      <p:to x="100000" y="100000"/>
                                    </p:animScale>
                                    <p:animScale>
                                      <p:cBhvr>
                                        <p:cTn id="27" dur="26">
                                          <p:stCondLst>
                                            <p:cond delay="1312"/>
                                          </p:stCondLst>
                                        </p:cTn>
                                        <p:tgtEl>
                                          <p:spTgt spid="28"/>
                                        </p:tgtEl>
                                      </p:cBhvr>
                                      <p:to x="100000" y="80000"/>
                                    </p:animScale>
                                    <p:animScale>
                                      <p:cBhvr>
                                        <p:cTn id="28" dur="166" decel="50000">
                                          <p:stCondLst>
                                            <p:cond delay="1338"/>
                                          </p:stCondLst>
                                        </p:cTn>
                                        <p:tgtEl>
                                          <p:spTgt spid="28"/>
                                        </p:tgtEl>
                                      </p:cBhvr>
                                      <p:to x="100000" y="100000"/>
                                    </p:animScale>
                                    <p:animScale>
                                      <p:cBhvr>
                                        <p:cTn id="29" dur="26">
                                          <p:stCondLst>
                                            <p:cond delay="1642"/>
                                          </p:stCondLst>
                                        </p:cTn>
                                        <p:tgtEl>
                                          <p:spTgt spid="28"/>
                                        </p:tgtEl>
                                      </p:cBhvr>
                                      <p:to x="100000" y="90000"/>
                                    </p:animScale>
                                    <p:animScale>
                                      <p:cBhvr>
                                        <p:cTn id="30" dur="166" decel="50000">
                                          <p:stCondLst>
                                            <p:cond delay="1668"/>
                                          </p:stCondLst>
                                        </p:cTn>
                                        <p:tgtEl>
                                          <p:spTgt spid="28"/>
                                        </p:tgtEl>
                                      </p:cBhvr>
                                      <p:to x="100000" y="100000"/>
                                    </p:animScale>
                                    <p:animScale>
                                      <p:cBhvr>
                                        <p:cTn id="31" dur="26">
                                          <p:stCondLst>
                                            <p:cond delay="1808"/>
                                          </p:stCondLst>
                                        </p:cTn>
                                        <p:tgtEl>
                                          <p:spTgt spid="28"/>
                                        </p:tgtEl>
                                      </p:cBhvr>
                                      <p:to x="100000" y="95000"/>
                                    </p:animScale>
                                    <p:animScale>
                                      <p:cBhvr>
                                        <p:cTn id="32" dur="166" decel="50000">
                                          <p:stCondLst>
                                            <p:cond delay="1834"/>
                                          </p:stCondLst>
                                        </p:cTn>
                                        <p:tgtEl>
                                          <p:spTgt spid="28"/>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6" presetClass="entr" presetSubtype="0" fill="hold" grpId="0" nodeType="clickEffect">
                                  <p:stCondLst>
                                    <p:cond delay="0"/>
                                  </p:stCondLst>
                                  <p:iterate type="lt">
                                    <p:tmPct val="10000"/>
                                  </p:iterate>
                                  <p:childTnLst>
                                    <p:set>
                                      <p:cBhvr>
                                        <p:cTn id="36" dur="1" fill="hold">
                                          <p:stCondLst>
                                            <p:cond delay="0"/>
                                          </p:stCondLst>
                                        </p:cTn>
                                        <p:tgtEl>
                                          <p:spTgt spid="23"/>
                                        </p:tgtEl>
                                        <p:attrNameLst>
                                          <p:attrName>style.visibility</p:attrName>
                                        </p:attrNameLst>
                                      </p:cBhvr>
                                      <p:to>
                                        <p:strVal val="visible"/>
                                      </p:to>
                                    </p:set>
                                    <p:anim by="(-#ppt_w*2)" calcmode="lin" valueType="num">
                                      <p:cBhvr rctx="PPT">
                                        <p:cTn id="37" dur="500" autoRev="1" fill="hold">
                                          <p:stCondLst>
                                            <p:cond delay="0"/>
                                          </p:stCondLst>
                                        </p:cTn>
                                        <p:tgtEl>
                                          <p:spTgt spid="23"/>
                                        </p:tgtEl>
                                        <p:attrNameLst>
                                          <p:attrName>ppt_w</p:attrName>
                                        </p:attrNameLst>
                                      </p:cBhvr>
                                    </p:anim>
                                    <p:anim by="(#ppt_w*0.50)" calcmode="lin" valueType="num">
                                      <p:cBhvr>
                                        <p:cTn id="38" dur="500" decel="50000" autoRev="1" fill="hold">
                                          <p:stCondLst>
                                            <p:cond delay="0"/>
                                          </p:stCondLst>
                                        </p:cTn>
                                        <p:tgtEl>
                                          <p:spTgt spid="23"/>
                                        </p:tgtEl>
                                        <p:attrNameLst>
                                          <p:attrName>ppt_x</p:attrName>
                                        </p:attrNameLst>
                                      </p:cBhvr>
                                    </p:anim>
                                    <p:anim from="(-#ppt_h/2)" to="(#ppt_y)" calcmode="lin" valueType="num">
                                      <p:cBhvr>
                                        <p:cTn id="39" dur="1000" fill="hold">
                                          <p:stCondLst>
                                            <p:cond delay="0"/>
                                          </p:stCondLst>
                                        </p:cTn>
                                        <p:tgtEl>
                                          <p:spTgt spid="23"/>
                                        </p:tgtEl>
                                        <p:attrNameLst>
                                          <p:attrName>ppt_y</p:attrName>
                                        </p:attrNameLst>
                                      </p:cBhvr>
                                    </p:anim>
                                    <p:animRot by="21600000">
                                      <p:cBhvr>
                                        <p:cTn id="40" dur="1000" fill="hold">
                                          <p:stCondLst>
                                            <p:cond delay="0"/>
                                          </p:stCondLst>
                                        </p:cTn>
                                        <p:tgtEl>
                                          <p:spTgt spid="23"/>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22"/>
                                        </p:tgtEl>
                                        <p:attrNameLst>
                                          <p:attrName>style.visibility</p:attrName>
                                        </p:attrNameLst>
                                      </p:cBhvr>
                                      <p:to>
                                        <p:strVal val="visible"/>
                                      </p:to>
                                    </p:set>
                                    <p:anim by="(-#ppt_w*2)" calcmode="lin" valueType="num">
                                      <p:cBhvr rctx="PPT">
                                        <p:cTn id="45" dur="500" autoRev="1" fill="hold">
                                          <p:stCondLst>
                                            <p:cond delay="0"/>
                                          </p:stCondLst>
                                        </p:cTn>
                                        <p:tgtEl>
                                          <p:spTgt spid="22"/>
                                        </p:tgtEl>
                                        <p:attrNameLst>
                                          <p:attrName>ppt_w</p:attrName>
                                        </p:attrNameLst>
                                      </p:cBhvr>
                                    </p:anim>
                                    <p:anim by="(#ppt_w*0.50)" calcmode="lin" valueType="num">
                                      <p:cBhvr>
                                        <p:cTn id="46" dur="500" decel="50000" autoRev="1" fill="hold">
                                          <p:stCondLst>
                                            <p:cond delay="0"/>
                                          </p:stCondLst>
                                        </p:cTn>
                                        <p:tgtEl>
                                          <p:spTgt spid="22"/>
                                        </p:tgtEl>
                                        <p:attrNameLst>
                                          <p:attrName>ppt_x</p:attrName>
                                        </p:attrNameLst>
                                      </p:cBhvr>
                                    </p:anim>
                                    <p:anim from="(-#ppt_h/2)" to="(#ppt_y)" calcmode="lin" valueType="num">
                                      <p:cBhvr>
                                        <p:cTn id="47" dur="1000" fill="hold">
                                          <p:stCondLst>
                                            <p:cond delay="0"/>
                                          </p:stCondLst>
                                        </p:cTn>
                                        <p:tgtEl>
                                          <p:spTgt spid="22"/>
                                        </p:tgtEl>
                                        <p:attrNameLst>
                                          <p:attrName>ppt_y</p:attrName>
                                        </p:attrNameLst>
                                      </p:cBhvr>
                                    </p:anim>
                                    <p:animRot by="21600000">
                                      <p:cBhvr>
                                        <p:cTn id="48" dur="1000" fill="hold">
                                          <p:stCondLst>
                                            <p:cond delay="0"/>
                                          </p:stCondLst>
                                        </p:cTn>
                                        <p:tgtEl>
                                          <p:spTgt spid="22"/>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56" presetClass="entr" presetSubtype="0" fill="hold" grpId="0" nodeType="clickEffect">
                                  <p:stCondLst>
                                    <p:cond delay="0"/>
                                  </p:stCondLst>
                                  <p:iterate type="lt">
                                    <p:tmPct val="10000"/>
                                  </p:iterate>
                                  <p:childTnLst>
                                    <p:set>
                                      <p:cBhvr>
                                        <p:cTn id="52" dur="1" fill="hold">
                                          <p:stCondLst>
                                            <p:cond delay="0"/>
                                          </p:stCondLst>
                                        </p:cTn>
                                        <p:tgtEl>
                                          <p:spTgt spid="24"/>
                                        </p:tgtEl>
                                        <p:attrNameLst>
                                          <p:attrName>style.visibility</p:attrName>
                                        </p:attrNameLst>
                                      </p:cBhvr>
                                      <p:to>
                                        <p:strVal val="visible"/>
                                      </p:to>
                                    </p:set>
                                    <p:anim by="(-#ppt_w*2)" calcmode="lin" valueType="num">
                                      <p:cBhvr rctx="PPT">
                                        <p:cTn id="53" dur="500" autoRev="1" fill="hold">
                                          <p:stCondLst>
                                            <p:cond delay="0"/>
                                          </p:stCondLst>
                                        </p:cTn>
                                        <p:tgtEl>
                                          <p:spTgt spid="24"/>
                                        </p:tgtEl>
                                        <p:attrNameLst>
                                          <p:attrName>ppt_w</p:attrName>
                                        </p:attrNameLst>
                                      </p:cBhvr>
                                    </p:anim>
                                    <p:anim by="(#ppt_w*0.50)" calcmode="lin" valueType="num">
                                      <p:cBhvr>
                                        <p:cTn id="54" dur="500" decel="50000" autoRev="1" fill="hold">
                                          <p:stCondLst>
                                            <p:cond delay="0"/>
                                          </p:stCondLst>
                                        </p:cTn>
                                        <p:tgtEl>
                                          <p:spTgt spid="24"/>
                                        </p:tgtEl>
                                        <p:attrNameLst>
                                          <p:attrName>ppt_x</p:attrName>
                                        </p:attrNameLst>
                                      </p:cBhvr>
                                    </p:anim>
                                    <p:anim from="(-#ppt_h/2)" to="(#ppt_y)" calcmode="lin" valueType="num">
                                      <p:cBhvr>
                                        <p:cTn id="55" dur="1000" fill="hold">
                                          <p:stCondLst>
                                            <p:cond delay="0"/>
                                          </p:stCondLst>
                                        </p:cTn>
                                        <p:tgtEl>
                                          <p:spTgt spid="24"/>
                                        </p:tgtEl>
                                        <p:attrNameLst>
                                          <p:attrName>ppt_y</p:attrName>
                                        </p:attrNameLst>
                                      </p:cBhvr>
                                    </p:anim>
                                    <p:animRot by="21600000">
                                      <p:cBhvr>
                                        <p:cTn id="56" dur="1000" fill="hold">
                                          <p:stCondLst>
                                            <p:cond delay="0"/>
                                          </p:stCondLst>
                                        </p:cTn>
                                        <p:tgtEl>
                                          <p:spTgt spid="24"/>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56" presetClass="entr" presetSubtype="0" fill="hold" grpId="0" nodeType="clickEffect">
                                  <p:stCondLst>
                                    <p:cond delay="0"/>
                                  </p:stCondLst>
                                  <p:iterate type="lt">
                                    <p:tmPct val="10000"/>
                                  </p:iterate>
                                  <p:childTnLst>
                                    <p:set>
                                      <p:cBhvr>
                                        <p:cTn id="60" dur="1" fill="hold">
                                          <p:stCondLst>
                                            <p:cond delay="0"/>
                                          </p:stCondLst>
                                        </p:cTn>
                                        <p:tgtEl>
                                          <p:spTgt spid="26"/>
                                        </p:tgtEl>
                                        <p:attrNameLst>
                                          <p:attrName>style.visibility</p:attrName>
                                        </p:attrNameLst>
                                      </p:cBhvr>
                                      <p:to>
                                        <p:strVal val="visible"/>
                                      </p:to>
                                    </p:set>
                                    <p:anim by="(-#ppt_w*2)" calcmode="lin" valueType="num">
                                      <p:cBhvr rctx="PPT">
                                        <p:cTn id="61" dur="500" autoRev="1" fill="hold">
                                          <p:stCondLst>
                                            <p:cond delay="0"/>
                                          </p:stCondLst>
                                        </p:cTn>
                                        <p:tgtEl>
                                          <p:spTgt spid="26"/>
                                        </p:tgtEl>
                                        <p:attrNameLst>
                                          <p:attrName>ppt_w</p:attrName>
                                        </p:attrNameLst>
                                      </p:cBhvr>
                                    </p:anim>
                                    <p:anim by="(#ppt_w*0.50)" calcmode="lin" valueType="num">
                                      <p:cBhvr>
                                        <p:cTn id="62" dur="500" decel="50000" autoRev="1" fill="hold">
                                          <p:stCondLst>
                                            <p:cond delay="0"/>
                                          </p:stCondLst>
                                        </p:cTn>
                                        <p:tgtEl>
                                          <p:spTgt spid="26"/>
                                        </p:tgtEl>
                                        <p:attrNameLst>
                                          <p:attrName>ppt_x</p:attrName>
                                        </p:attrNameLst>
                                      </p:cBhvr>
                                    </p:anim>
                                    <p:anim from="(-#ppt_h/2)" to="(#ppt_y)" calcmode="lin" valueType="num">
                                      <p:cBhvr>
                                        <p:cTn id="63" dur="1000" fill="hold">
                                          <p:stCondLst>
                                            <p:cond delay="0"/>
                                          </p:stCondLst>
                                        </p:cTn>
                                        <p:tgtEl>
                                          <p:spTgt spid="26"/>
                                        </p:tgtEl>
                                        <p:attrNameLst>
                                          <p:attrName>ppt_y</p:attrName>
                                        </p:attrNameLst>
                                      </p:cBhvr>
                                    </p:anim>
                                    <p:animRot by="21600000">
                                      <p:cBhvr>
                                        <p:cTn id="64" dur="1000" fill="hold">
                                          <p:stCondLst>
                                            <p:cond delay="0"/>
                                          </p:stCondLst>
                                        </p:cTn>
                                        <p:tgtEl>
                                          <p:spTgt spid="26"/>
                                        </p:tgtEl>
                                        <p:attrNameLst>
                                          <p:attrName>r</p:attrName>
                                        </p:attrNameLst>
                                      </p:cBhvr>
                                    </p:animRot>
                                  </p:childTnLst>
                                </p:cTn>
                              </p:par>
                            </p:childTnLst>
                          </p:cTn>
                        </p:par>
                      </p:childTnLst>
                    </p:cTn>
                  </p:par>
                  <p:par>
                    <p:cTn id="65" fill="hold">
                      <p:stCondLst>
                        <p:cond delay="indefinite"/>
                      </p:stCondLst>
                      <p:childTnLst>
                        <p:par>
                          <p:cTn id="66" fill="hold">
                            <p:stCondLst>
                              <p:cond delay="0"/>
                            </p:stCondLst>
                            <p:childTnLst>
                              <p:par>
                                <p:cTn id="67" presetID="56" presetClass="entr" presetSubtype="0" fill="hold" grpId="0" nodeType="clickEffect">
                                  <p:stCondLst>
                                    <p:cond delay="0"/>
                                  </p:stCondLst>
                                  <p:iterate type="lt">
                                    <p:tmPct val="10000"/>
                                  </p:iterate>
                                  <p:childTnLst>
                                    <p:set>
                                      <p:cBhvr>
                                        <p:cTn id="68" dur="1" fill="hold">
                                          <p:stCondLst>
                                            <p:cond delay="0"/>
                                          </p:stCondLst>
                                        </p:cTn>
                                        <p:tgtEl>
                                          <p:spTgt spid="17"/>
                                        </p:tgtEl>
                                        <p:attrNameLst>
                                          <p:attrName>style.visibility</p:attrName>
                                        </p:attrNameLst>
                                      </p:cBhvr>
                                      <p:to>
                                        <p:strVal val="visible"/>
                                      </p:to>
                                    </p:set>
                                    <p:anim by="(-#ppt_w*2)" calcmode="lin" valueType="num">
                                      <p:cBhvr rctx="PPT">
                                        <p:cTn id="69" dur="500" autoRev="1" fill="hold">
                                          <p:stCondLst>
                                            <p:cond delay="0"/>
                                          </p:stCondLst>
                                        </p:cTn>
                                        <p:tgtEl>
                                          <p:spTgt spid="17"/>
                                        </p:tgtEl>
                                        <p:attrNameLst>
                                          <p:attrName>ppt_w</p:attrName>
                                        </p:attrNameLst>
                                      </p:cBhvr>
                                    </p:anim>
                                    <p:anim by="(#ppt_w*0.50)" calcmode="lin" valueType="num">
                                      <p:cBhvr>
                                        <p:cTn id="70" dur="500" decel="50000" autoRev="1" fill="hold">
                                          <p:stCondLst>
                                            <p:cond delay="0"/>
                                          </p:stCondLst>
                                        </p:cTn>
                                        <p:tgtEl>
                                          <p:spTgt spid="17"/>
                                        </p:tgtEl>
                                        <p:attrNameLst>
                                          <p:attrName>ppt_x</p:attrName>
                                        </p:attrNameLst>
                                      </p:cBhvr>
                                    </p:anim>
                                    <p:anim from="(-#ppt_h/2)" to="(#ppt_y)" calcmode="lin" valueType="num">
                                      <p:cBhvr>
                                        <p:cTn id="71" dur="1000" fill="hold">
                                          <p:stCondLst>
                                            <p:cond delay="0"/>
                                          </p:stCondLst>
                                        </p:cTn>
                                        <p:tgtEl>
                                          <p:spTgt spid="17"/>
                                        </p:tgtEl>
                                        <p:attrNameLst>
                                          <p:attrName>ppt_y</p:attrName>
                                        </p:attrNameLst>
                                      </p:cBhvr>
                                    </p:anim>
                                    <p:animRot by="21600000">
                                      <p:cBhvr>
                                        <p:cTn id="72" dur="1000" fill="hold">
                                          <p:stCondLst>
                                            <p:cond delay="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2" grpId="0"/>
      <p:bldP spid="23" grpId="0"/>
      <p:bldP spid="24" grpId="0"/>
      <p:bldP spid="26" grpId="0"/>
      <p:bldP spid="28"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8490" y="-831710"/>
            <a:ext cx="11712102" cy="8816326"/>
          </a:xfrm>
          <a:prstGeom prst="rect">
            <a:avLst/>
          </a:prstGeom>
        </p:spPr>
      </p:pic>
      <p:pic>
        <p:nvPicPr>
          <p:cNvPr id="36" name="Picture 35" descr="A picture containing monitor, table&#10;&#10;Description automatically generated">
            <a:extLst>
              <a:ext uri="{FF2B5EF4-FFF2-40B4-BE49-F238E27FC236}">
                <a16:creationId xmlns:a16="http://schemas.microsoft.com/office/drawing/2014/main" id="{5E34E7A9-5C52-4F78-898A-7E0F4CFE0B59}"/>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792992" y="-347404"/>
            <a:ext cx="1748966" cy="1624594"/>
          </a:xfrm>
          <a:prstGeom prst="rect">
            <a:avLst/>
          </a:prstGeom>
        </p:spPr>
      </p:pic>
      <p:pic>
        <p:nvPicPr>
          <p:cNvPr id="3" name="Picture 2" descr="A close up of a logo&#10;&#10;Description automatically generated">
            <a:hlinkClick r:id="" action="ppaction://hlinkshowjump?jump=firstslide"/>
            <a:extLst>
              <a:ext uri="{FF2B5EF4-FFF2-40B4-BE49-F238E27FC236}">
                <a16:creationId xmlns:a16="http://schemas.microsoft.com/office/drawing/2014/main" id="{23E81169-EEFC-4C36-B4A7-002D115D2D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030357" cy="1030357"/>
          </a:xfrm>
          <a:prstGeom prst="rect">
            <a:avLst/>
          </a:prstGeom>
        </p:spPr>
      </p:pic>
      <p:sp>
        <p:nvSpPr>
          <p:cNvPr id="6" name="TextBox 5">
            <a:extLst>
              <a:ext uri="{FF2B5EF4-FFF2-40B4-BE49-F238E27FC236}">
                <a16:creationId xmlns:a16="http://schemas.microsoft.com/office/drawing/2014/main" id="{92AB8843-2EAA-1558-6599-A7CC80A5C74F}"/>
              </a:ext>
            </a:extLst>
          </p:cNvPr>
          <p:cNvSpPr txBox="1"/>
          <p:nvPr/>
        </p:nvSpPr>
        <p:spPr>
          <a:xfrm>
            <a:off x="4534232" y="2807012"/>
            <a:ext cx="6126480" cy="769441"/>
          </a:xfrm>
          <a:prstGeom prst="rect">
            <a:avLst/>
          </a:prstGeom>
          <a:noFill/>
        </p:spPr>
        <p:txBody>
          <a:bodyPr wrap="square">
            <a:spAutoFit/>
          </a:bodyPr>
          <a:lstStyle/>
          <a:p>
            <a:r>
              <a:rPr lang="ar-BH" sz="4400" b="1" dirty="0"/>
              <a:t>انتهينا من المراجعة </a:t>
            </a:r>
            <a:endParaRPr lang="en-US" sz="4400" b="1" dirty="0"/>
          </a:p>
        </p:txBody>
      </p:sp>
      <p:pic>
        <p:nvPicPr>
          <p:cNvPr id="8" name="Picture 4" descr="التصفيق للطواقم الصحية في بريطانيا جميل ولكن | اندبندنت عربية">
            <a:extLst>
              <a:ext uri="{FF2B5EF4-FFF2-40B4-BE49-F238E27FC236}">
                <a16:creationId xmlns:a16="http://schemas.microsoft.com/office/drawing/2014/main" id="{3E63F678-FE16-9A0C-E715-83FE68D08296}"/>
              </a:ext>
            </a:extLst>
          </p:cNvPr>
          <p:cNvPicPr>
            <a:picLocks noChangeAspect="1" noChangeArrowheads="1"/>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814516" y="969333"/>
            <a:ext cx="2782956" cy="169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207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6746" y="20512"/>
            <a:ext cx="11505460" cy="7389524"/>
          </a:xfrm>
          <a:prstGeom prst="rect">
            <a:avLst/>
          </a:prstGeom>
        </p:spPr>
      </p:pic>
      <p:pic>
        <p:nvPicPr>
          <p:cNvPr id="36" name="Picture 35" descr="A picture containing monitor, table&#10;&#10;Description automatically generated">
            <a:extLst>
              <a:ext uri="{FF2B5EF4-FFF2-40B4-BE49-F238E27FC236}">
                <a16:creationId xmlns:a16="http://schemas.microsoft.com/office/drawing/2014/main" id="{5E34E7A9-5C52-4F78-898A-7E0F4CFE0B59}"/>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87531" y="389292"/>
            <a:ext cx="1748966" cy="1624594"/>
          </a:xfrm>
          <a:prstGeom prst="rect">
            <a:avLst/>
          </a:prstGeom>
        </p:spPr>
      </p:pic>
      <p:pic>
        <p:nvPicPr>
          <p:cNvPr id="3" name="Picture 2" descr="A close up of a logo&#10;&#10;Description automatically generated">
            <a:hlinkClick r:id="" action="ppaction://hlinkshowjump?jump=firstslide"/>
            <a:extLst>
              <a:ext uri="{FF2B5EF4-FFF2-40B4-BE49-F238E27FC236}">
                <a16:creationId xmlns:a16="http://schemas.microsoft.com/office/drawing/2014/main" id="{52C5B5BE-BDE6-47CA-829B-35611CCE60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947" y="-6565"/>
            <a:ext cx="1030357" cy="1030357"/>
          </a:xfrm>
          <a:prstGeom prst="rect">
            <a:avLst/>
          </a:prstGeom>
        </p:spPr>
      </p:pic>
    </p:spTree>
    <p:extLst>
      <p:ext uri="{BB962C8B-B14F-4D97-AF65-F5344CB8AC3E}">
        <p14:creationId xmlns:p14="http://schemas.microsoft.com/office/powerpoint/2010/main" val="113001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60009" y="216975"/>
            <a:ext cx="10471982" cy="7177671"/>
          </a:xfrm>
          <a:prstGeom prst="rect">
            <a:avLst/>
          </a:prstGeom>
        </p:spPr>
      </p:pic>
      <p:pic>
        <p:nvPicPr>
          <p:cNvPr id="6" name="Picture 5" descr="A close up of a logo&#10;&#10;Description automatically generated">
            <a:hlinkClick r:id="" action="ppaction://hlinkshowjump?jump=firstslide"/>
            <a:extLst>
              <a:ext uri="{FF2B5EF4-FFF2-40B4-BE49-F238E27FC236}">
                <a16:creationId xmlns:a16="http://schemas.microsoft.com/office/drawing/2014/main" id="{06BA5FCB-71EC-4736-B1AB-FA4F083D89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30357" cy="1030357"/>
          </a:xfrm>
          <a:prstGeom prst="rect">
            <a:avLst/>
          </a:prstGeom>
        </p:spPr>
      </p:pic>
    </p:spTree>
    <p:extLst>
      <p:ext uri="{BB962C8B-B14F-4D97-AF65-F5344CB8AC3E}">
        <p14:creationId xmlns:p14="http://schemas.microsoft.com/office/powerpoint/2010/main" val="4033125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60009" y="216975"/>
            <a:ext cx="10471982" cy="7177671"/>
          </a:xfrm>
          <a:prstGeom prst="rect">
            <a:avLst/>
          </a:prstGeom>
        </p:spPr>
      </p:pic>
      <p:pic>
        <p:nvPicPr>
          <p:cNvPr id="6" name="Picture 5" descr="A close up of a logo&#10;&#10;Description automatically generated">
            <a:hlinkClick r:id="" action="ppaction://hlinkshowjump?jump=firstslide"/>
            <a:extLst>
              <a:ext uri="{FF2B5EF4-FFF2-40B4-BE49-F238E27FC236}">
                <a16:creationId xmlns:a16="http://schemas.microsoft.com/office/drawing/2014/main" id="{06BA5FCB-71EC-4736-B1AB-FA4F083D89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30357" cy="1030357"/>
          </a:xfrm>
          <a:prstGeom prst="rect">
            <a:avLst/>
          </a:prstGeom>
        </p:spPr>
      </p:pic>
    </p:spTree>
    <p:extLst>
      <p:ext uri="{BB962C8B-B14F-4D97-AF65-F5344CB8AC3E}">
        <p14:creationId xmlns:p14="http://schemas.microsoft.com/office/powerpoint/2010/main" val="3762000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60009" y="216975"/>
            <a:ext cx="10471982" cy="7177671"/>
          </a:xfrm>
          <a:prstGeom prst="rect">
            <a:avLst/>
          </a:prstGeom>
        </p:spPr>
      </p:pic>
      <p:pic>
        <p:nvPicPr>
          <p:cNvPr id="6" name="Picture 5" descr="A close up of a logo&#10;&#10;Description automatically generated">
            <a:hlinkClick r:id="" action="ppaction://hlinkshowjump?jump=firstslide"/>
            <a:extLst>
              <a:ext uri="{FF2B5EF4-FFF2-40B4-BE49-F238E27FC236}">
                <a16:creationId xmlns:a16="http://schemas.microsoft.com/office/drawing/2014/main" id="{06BA5FCB-71EC-4736-B1AB-FA4F083D89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30357" cy="1030357"/>
          </a:xfrm>
          <a:prstGeom prst="rect">
            <a:avLst/>
          </a:prstGeom>
        </p:spPr>
      </p:pic>
    </p:spTree>
    <p:extLst>
      <p:ext uri="{BB962C8B-B14F-4D97-AF65-F5344CB8AC3E}">
        <p14:creationId xmlns:p14="http://schemas.microsoft.com/office/powerpoint/2010/main" val="2677048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pic>
        <p:nvPicPr>
          <p:cNvPr id="7" name="Picture 6" descr="A picture containing monitor, sitting, screen, table&#10;&#10;Description automatically generated">
            <a:extLst>
              <a:ext uri="{FF2B5EF4-FFF2-40B4-BE49-F238E27FC236}">
                <a16:creationId xmlns:a16="http://schemas.microsoft.com/office/drawing/2014/main" id="{E6058C15-05AB-4F11-8E42-E9E7495E482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60009" y="216975"/>
            <a:ext cx="10471982" cy="7177671"/>
          </a:xfrm>
          <a:prstGeom prst="rect">
            <a:avLst/>
          </a:prstGeom>
        </p:spPr>
      </p:pic>
      <p:pic>
        <p:nvPicPr>
          <p:cNvPr id="6" name="Picture 5" descr="A close up of a logo&#10;&#10;Description automatically generated">
            <a:hlinkClick r:id="" action="ppaction://hlinkshowjump?jump=firstslide"/>
            <a:extLst>
              <a:ext uri="{FF2B5EF4-FFF2-40B4-BE49-F238E27FC236}">
                <a16:creationId xmlns:a16="http://schemas.microsoft.com/office/drawing/2014/main" id="{06BA5FCB-71EC-4736-B1AB-FA4F083D89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30357" cy="1030357"/>
          </a:xfrm>
          <a:prstGeom prst="rect">
            <a:avLst/>
          </a:prstGeom>
        </p:spPr>
      </p:pic>
    </p:spTree>
    <p:extLst>
      <p:ext uri="{BB962C8B-B14F-4D97-AF65-F5344CB8AC3E}">
        <p14:creationId xmlns:p14="http://schemas.microsoft.com/office/powerpoint/2010/main" val="1802346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21D912D428D841A43EB2375CB0AFD4" ma:contentTypeVersion="10" ma:contentTypeDescription="Create a new document." ma:contentTypeScope="" ma:versionID="d5dcf378dc919a80f1a16238f3ee081e">
  <xsd:schema xmlns:xsd="http://www.w3.org/2001/XMLSchema" xmlns:xs="http://www.w3.org/2001/XMLSchema" xmlns:p="http://schemas.microsoft.com/office/2006/metadata/properties" xmlns:ns2="47cb54ed-c868-40df-a51a-fd4c6ad90641" xmlns:ns3="2bed0374-2a52-4679-ab42-6fe0d271b7b4" targetNamespace="http://schemas.microsoft.com/office/2006/metadata/properties" ma:root="true" ma:fieldsID="4ff2ba55c343738ecede5d9562ffe269" ns2:_="" ns3:_="">
    <xsd:import namespace="47cb54ed-c868-40df-a51a-fd4c6ad90641"/>
    <xsd:import namespace="2bed0374-2a52-4679-ab42-6fe0d271b7b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cb54ed-c868-40df-a51a-fd4c6ad906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ed0374-2a52-4679-ab42-6fe0d271b7b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bed0374-2a52-4679-ab42-6fe0d271b7b4">
      <UserInfo>
        <DisplayName>1/1/3/ح Members</DisplayName>
        <AccountId>89</AccountId>
        <AccountType/>
      </UserInfo>
      <UserInfo>
        <DisplayName>1/1/2/ح Members</DisplayName>
        <AccountId>86</AccountId>
        <AccountType/>
      </UserInfo>
      <UserInfo>
        <DisplayName>1/1/4/ب Members</DisplayName>
        <AccountId>87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4CBFB0-09F5-426B-842B-61C62C74C318}">
  <ds:schemaRefs>
    <ds:schemaRef ds:uri="http://schemas.microsoft.com/office/2006/metadata/contentType"/>
    <ds:schemaRef ds:uri="http://schemas.microsoft.com/office/2006/metadata/properties/metaAttributes"/>
    <ds:schemaRef ds:uri="http://www.w3.org/2000/xmlns/"/>
    <ds:schemaRef ds:uri="http://www.w3.org/2001/XMLSchema"/>
    <ds:schemaRef ds:uri="47cb54ed-c868-40df-a51a-fd4c6ad90641"/>
    <ds:schemaRef ds:uri="2bed0374-2a52-4679-ab42-6fe0d271b7b4"/>
  </ds:schemaRefs>
</ds:datastoreItem>
</file>

<file path=customXml/itemProps2.xml><?xml version="1.0" encoding="utf-8"?>
<ds:datastoreItem xmlns:ds="http://schemas.openxmlformats.org/officeDocument/2006/customXml" ds:itemID="{57FC4D78-FDA1-4271-8602-44D5CB1AF03E}">
  <ds:schemaRefs>
    <ds:schemaRef ds:uri="http://schemas.microsoft.com/office/2006/metadata/properties"/>
    <ds:schemaRef ds:uri="http://www.w3.org/2000/xmlns/"/>
    <ds:schemaRef ds:uri="2bed0374-2a52-4679-ab42-6fe0d271b7b4"/>
  </ds:schemaRefs>
</ds:datastoreItem>
</file>

<file path=customXml/itemProps3.xml><?xml version="1.0" encoding="utf-8"?>
<ds:datastoreItem xmlns:ds="http://schemas.openxmlformats.org/officeDocument/2006/customXml" ds:itemID="{0822BF54-42F9-4C85-981D-F0D5598765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930</TotalTime>
  <Words>1935</Words>
  <Application>Microsoft Office PowerPoint</Application>
  <PresentationFormat>Widescreen</PresentationFormat>
  <Paragraphs>277</Paragraphs>
  <Slides>22</Slides>
  <Notes>4</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ايمان السيد عبدالمنعم فايد</dc:creator>
  <cp:lastModifiedBy>Unknown User</cp:lastModifiedBy>
  <cp:revision>19</cp:revision>
  <dcterms:created xsi:type="dcterms:W3CDTF">2020-10-07T20:51:50Z</dcterms:created>
  <dcterms:modified xsi:type="dcterms:W3CDTF">2022-05-31T21:45:02Z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0x010100DD21D912D428D841A43EB2375CB0AFD4</vt:lpwstr>
  </property>
</Properties>
</file>