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wma" ContentType="audio/x-ms-wma"/>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9" r:id="rId5"/>
    <p:sldId id="268" r:id="rId6"/>
    <p:sldId id="267" r:id="rId7"/>
    <p:sldId id="266" r:id="rId8"/>
    <p:sldId id="265" r:id="rId9"/>
    <p:sldId id="264" r:id="rId10"/>
    <p:sldId id="263"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CDFF"/>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4660"/>
  </p:normalViewPr>
  <p:slideViewPr>
    <p:cSldViewPr snapToGrid="0">
      <p:cViewPr varScale="1">
        <p:scale>
          <a:sx n="86" d="100"/>
          <a:sy n="86" d="100"/>
        </p:scale>
        <p:origin x="55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 /><Relationship Id="rId13" Type="http://schemas.openxmlformats.org/officeDocument/2006/relationships/presProps" Target="presProps.xml" /><Relationship Id="rId3" Type="http://schemas.openxmlformats.org/officeDocument/2006/relationships/customXml" Target="../customXml/item3.xml" /><Relationship Id="rId7" Type="http://schemas.openxmlformats.org/officeDocument/2006/relationships/slide" Target="slides/slide3.xml" /><Relationship Id="rId12" Type="http://schemas.openxmlformats.org/officeDocument/2006/relationships/slide" Target="slides/slide8.xml" /><Relationship Id="rId2" Type="http://schemas.openxmlformats.org/officeDocument/2006/relationships/customXml" Target="../customXml/item2.xml" /><Relationship Id="rId16" Type="http://schemas.openxmlformats.org/officeDocument/2006/relationships/tableStyles" Target="tableStyles.xml" /><Relationship Id="rId1" Type="http://schemas.openxmlformats.org/officeDocument/2006/relationships/customXml" Target="../customXml/item1.xml" /><Relationship Id="rId6" Type="http://schemas.openxmlformats.org/officeDocument/2006/relationships/slide" Target="slides/slide2.xml" /><Relationship Id="rId11" Type="http://schemas.openxmlformats.org/officeDocument/2006/relationships/slide" Target="slides/slide7.xml" /><Relationship Id="rId5" Type="http://schemas.openxmlformats.org/officeDocument/2006/relationships/slide" Target="slides/slide1.xml" /><Relationship Id="rId15" Type="http://schemas.openxmlformats.org/officeDocument/2006/relationships/theme" Target="theme/theme1.xml" /><Relationship Id="rId10" Type="http://schemas.openxmlformats.org/officeDocument/2006/relationships/slide" Target="slides/slide6.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5/31/2022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5/31/2022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5/31/2022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5/31/2022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5/31/2022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5/31/2022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5/31/2022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5/31/2022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5/31/2022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5/31/2022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5/31/2022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pn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microsoft.com/office/2007/relationships/hdphoto" Target="../media/hdphoto1.wdp"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BEBA8EAE-BF5A-486C-A8C5-ECC9F3942E4B}">
                <a14:imgProps xmlns:a14="http://schemas.microsoft.com/office/drawing/2010/main">
                  <a14:imgLayer r:embed="rId14">
                    <a14:imgEffect>
                      <a14:sharpenSoften amoun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5/31/2022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1.wma" /><Relationship Id="rId1" Type="http://schemas.microsoft.com/office/2007/relationships/media" Target="../media/media1.wma" /><Relationship Id="rId5" Type="http://schemas.openxmlformats.org/officeDocument/2006/relationships/image" Target="../media/image3.png" /><Relationship Id="rId4" Type="http://schemas.openxmlformats.org/officeDocument/2006/relationships/image" Target="../media/image2.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2.wma" /><Relationship Id="rId1" Type="http://schemas.microsoft.com/office/2007/relationships/media" Target="../media/media2.wma" /><Relationship Id="rId5" Type="http://schemas.openxmlformats.org/officeDocument/2006/relationships/image" Target="../media/image3.png" /><Relationship Id="rId4" Type="http://schemas.openxmlformats.org/officeDocument/2006/relationships/image" Target="../media/image2.png" /></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3.wma" /><Relationship Id="rId1" Type="http://schemas.microsoft.com/office/2007/relationships/media" Target="../media/media3.wma" /><Relationship Id="rId5" Type="http://schemas.openxmlformats.org/officeDocument/2006/relationships/image" Target="../media/image3.png" /><Relationship Id="rId4" Type="http://schemas.openxmlformats.org/officeDocument/2006/relationships/image" Target="../media/image2.png" /></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4.wma" /><Relationship Id="rId1" Type="http://schemas.microsoft.com/office/2007/relationships/media" Target="../media/media4.wma" /><Relationship Id="rId5" Type="http://schemas.openxmlformats.org/officeDocument/2006/relationships/image" Target="../media/image3.png" /><Relationship Id="rId4" Type="http://schemas.openxmlformats.org/officeDocument/2006/relationships/image" Target="../media/image2.png" /></Relationships>
</file>

<file path=ppt/slides/_rels/slide6.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5.wma" /><Relationship Id="rId1" Type="http://schemas.microsoft.com/office/2007/relationships/media" Target="../media/media5.wma" /><Relationship Id="rId5" Type="http://schemas.openxmlformats.org/officeDocument/2006/relationships/image" Target="../media/image3.png" /><Relationship Id="rId4" Type="http://schemas.openxmlformats.org/officeDocument/2006/relationships/image" Target="../media/image2.png" /></Relationships>
</file>

<file path=ppt/slides/_rels/slide8.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1406768" y="2417201"/>
            <a:ext cx="9254381" cy="923330"/>
          </a:xfrm>
          <a:prstGeom prst="rect">
            <a:avLst/>
          </a:prstGeom>
          <a:noFill/>
        </p:spPr>
        <p:txBody>
          <a:bodyPr wrap="square" rtlCol="0">
            <a:spAutoFit/>
          </a:bodyPr>
          <a:lstStyle/>
          <a:p>
            <a:pPr algn="r" rtl="1"/>
            <a:r>
              <a:rPr lang="ar-BH" sz="5400" b="1" dirty="0">
                <a:cs typeface="Sultan bold" pitchFamily="2" charset="-78"/>
              </a:rPr>
              <a:t>النصّ الأوّل: الأرض الخراب</a:t>
            </a:r>
            <a:endParaRPr lang="en-US" sz="5400" b="1" dirty="0">
              <a:cs typeface="Sultan bold" pitchFamily="2" charset="-78"/>
            </a:endParaRPr>
          </a:p>
        </p:txBody>
      </p:sp>
      <p:pic>
        <p:nvPicPr>
          <p:cNvPr id="5"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319036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5"/>
                </p:tgtEl>
              </p:cMediaNode>
            </p:audio>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372AF59-F6E0-4716-AC9C-F90B9114940D}"/>
              </a:ext>
            </a:extLst>
          </p:cNvPr>
          <p:cNvSpPr>
            <a:spLocks noGrp="1"/>
          </p:cNvSpPr>
          <p:nvPr>
            <p:ph type="title"/>
          </p:nvPr>
        </p:nvSpPr>
        <p:spPr/>
        <p:txBody>
          <a:bodyPr/>
          <a:lstStyle/>
          <a:p>
            <a:endParaRPr lang="ar-BH"/>
          </a:p>
        </p:txBody>
      </p:sp>
      <p:sp>
        <p:nvSpPr>
          <p:cNvPr id="3" name="مستطيل 2">
            <a:extLst>
              <a:ext uri="{FF2B5EF4-FFF2-40B4-BE49-F238E27FC236}">
                <a16:creationId xmlns:a16="http://schemas.microsoft.com/office/drawing/2014/main" id="{85213E15-8435-4BCB-B193-8C9EC5448713}"/>
              </a:ext>
            </a:extLst>
          </p:cNvPr>
          <p:cNvSpPr/>
          <p:nvPr/>
        </p:nvSpPr>
        <p:spPr>
          <a:xfrm>
            <a:off x="5069150" y="2459114"/>
            <a:ext cx="5539666" cy="2334828"/>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r"/>
            <a:r>
              <a:rPr lang="ar-BH" b="1" dirty="0"/>
              <a:t>تأثير الادب الأجنبي على الادب العربي كان من خلال ثلاثة أشياء رئيسية </a:t>
            </a:r>
          </a:p>
          <a:p>
            <a:pPr algn="r"/>
            <a:r>
              <a:rPr lang="ar-BH" b="1" dirty="0"/>
              <a:t>1-الموضوعات </a:t>
            </a:r>
            <a:r>
              <a:rPr lang="ar-BH" b="1" dirty="0" err="1"/>
              <a:t>المستوحاه</a:t>
            </a:r>
            <a:r>
              <a:rPr lang="ar-BH" b="1" dirty="0"/>
              <a:t> </a:t>
            </a:r>
          </a:p>
          <a:p>
            <a:pPr algn="r"/>
            <a:r>
              <a:rPr lang="ar-BH" b="1" dirty="0"/>
              <a:t>2-أشكال التعبير </a:t>
            </a:r>
          </a:p>
          <a:p>
            <a:pPr algn="r"/>
            <a:r>
              <a:rPr lang="ar-BH" b="1" dirty="0"/>
              <a:t>3-لغة الشعر </a:t>
            </a:r>
          </a:p>
        </p:txBody>
      </p:sp>
    </p:spTree>
    <p:extLst>
      <p:ext uri="{BB962C8B-B14F-4D97-AF65-F5344CB8AC3E}">
        <p14:creationId xmlns:p14="http://schemas.microsoft.com/office/powerpoint/2010/main" val="1075709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4277076" y="740288"/>
            <a:ext cx="7089424" cy="512293"/>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chemeClr val="tx1"/>
                </a:solidFill>
              </a:rPr>
              <a:t>اقرأ النصّ قراءة صامتة من كتاب المقرر ص 64.</a:t>
            </a:r>
            <a:endParaRPr lang="en-US" sz="2800" b="1" dirty="0">
              <a:solidFill>
                <a:schemeClr val="tx1"/>
              </a:solidFill>
            </a:endParaRPr>
          </a:p>
        </p:txBody>
      </p:sp>
      <p:sp>
        <p:nvSpPr>
          <p:cNvPr id="4" name="Rectangle 3"/>
          <p:cNvSpPr/>
          <p:nvPr/>
        </p:nvSpPr>
        <p:spPr>
          <a:xfrm>
            <a:off x="5012372" y="3410934"/>
            <a:ext cx="6361291" cy="722488"/>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200" b="1" dirty="0">
                <a:solidFill>
                  <a:schemeClr val="tx1"/>
                </a:solidFill>
              </a:rPr>
              <a:t>س 1: حدّد جنسَ النصّ ونمطه.</a:t>
            </a:r>
            <a:endParaRPr lang="en-US" sz="3200" b="1" dirty="0">
              <a:solidFill>
                <a:schemeClr val="tx1"/>
              </a:solidFill>
            </a:endParaRPr>
          </a:p>
        </p:txBody>
      </p:sp>
      <p:sp>
        <p:nvSpPr>
          <p:cNvPr id="5" name="Rectangle 4"/>
          <p:cNvSpPr/>
          <p:nvPr/>
        </p:nvSpPr>
        <p:spPr>
          <a:xfrm>
            <a:off x="803677" y="1377769"/>
            <a:ext cx="10562823" cy="1852861"/>
          </a:xfrm>
          <a:prstGeom prst="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2800" b="1" dirty="0">
                <a:solidFill>
                  <a:schemeClr val="tx1"/>
                </a:solidFill>
              </a:rPr>
              <a:t>ينعى </a:t>
            </a:r>
            <a:r>
              <a:rPr lang="ar-BH" sz="2800" b="1" dirty="0" err="1">
                <a:solidFill>
                  <a:schemeClr val="tx1"/>
                </a:solidFill>
              </a:rPr>
              <a:t>إليوت</a:t>
            </a:r>
            <a:r>
              <a:rPr lang="ar-BH" sz="2800" b="1" dirty="0">
                <a:solidFill>
                  <a:schemeClr val="tx1"/>
                </a:solidFill>
              </a:rPr>
              <a:t> في قصيدته الحضارة الغربيّة التي يرى أنّها تحوّلت نحو الماديّة، وماتت فيها القيم، ومات الإنسان، وصار آلة متحرّكة لا مشاعر فيها ولا حياة؛ لأنّه فقد إيمانه بالله، فماتت روحه، ولا خلاص له إلا بالعودة الى الله والقيم السمحة التي ضاعت من عالمه.</a:t>
            </a:r>
            <a:br>
              <a:rPr lang="en-US" sz="2800" b="1" dirty="0">
                <a:solidFill>
                  <a:schemeClr val="tx1"/>
                </a:solidFill>
              </a:rPr>
            </a:br>
            <a:endParaRPr lang="en-US" sz="2800" b="1" dirty="0">
              <a:solidFill>
                <a:schemeClr val="tx1"/>
              </a:solidFill>
            </a:endParaRPr>
          </a:p>
        </p:txBody>
      </p:sp>
      <p:sp>
        <p:nvSpPr>
          <p:cNvPr id="6" name="Rectangle 5"/>
          <p:cNvSpPr/>
          <p:nvPr/>
        </p:nvSpPr>
        <p:spPr>
          <a:xfrm>
            <a:off x="810840" y="4289243"/>
            <a:ext cx="10562823" cy="1431614"/>
          </a:xfrm>
          <a:prstGeom prst="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2800" b="1" dirty="0">
                <a:solidFill>
                  <a:schemeClr val="tx1"/>
                </a:solidFill>
              </a:rPr>
              <a:t>ج1: جنس النص: </a:t>
            </a:r>
            <a:r>
              <a:rPr lang="ar-BH" sz="2800" b="1" dirty="0" err="1">
                <a:solidFill>
                  <a:schemeClr val="tx1"/>
                </a:solidFill>
              </a:rPr>
              <a:t>شعرحر</a:t>
            </a:r>
            <a:r>
              <a:rPr lang="ar-BH" sz="2800" b="1" dirty="0">
                <a:solidFill>
                  <a:schemeClr val="tx1"/>
                </a:solidFill>
              </a:rPr>
              <a:t>.</a:t>
            </a:r>
          </a:p>
          <a:p>
            <a:pPr algn="r"/>
            <a:r>
              <a:rPr lang="ar-BH" sz="2800" b="1" dirty="0">
                <a:solidFill>
                  <a:schemeClr val="tx1"/>
                </a:solidFill>
              </a:rPr>
              <a:t>النمط الكتابيّ: وصف يتخلّله بعض السرد.</a:t>
            </a:r>
            <a:endParaRPr lang="en-US" sz="2800" b="1" dirty="0">
              <a:solidFill>
                <a:schemeClr val="tx1"/>
              </a:solidFill>
            </a:endParaRPr>
          </a:p>
        </p:txBody>
      </p:sp>
      <p:pic>
        <p:nvPicPr>
          <p:cNvPr id="7"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8" name="Rectangle 7"/>
          <p:cNvSpPr/>
          <p:nvPr/>
        </p:nvSpPr>
        <p:spPr>
          <a:xfrm>
            <a:off x="3128359" y="3387770"/>
            <a:ext cx="1554582" cy="47436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400" b="1" dirty="0">
                <a:solidFill>
                  <a:schemeClr val="tx1"/>
                </a:solidFill>
              </a:rPr>
              <a:t>اضغط للإجابة</a:t>
            </a:r>
          </a:p>
        </p:txBody>
      </p:sp>
      <p:sp>
        <p:nvSpPr>
          <p:cNvPr id="9" name="TextBox 8"/>
          <p:cNvSpPr txBox="1"/>
          <p:nvPr/>
        </p:nvSpPr>
        <p:spPr>
          <a:xfrm>
            <a:off x="10187333" y="43924"/>
            <a:ext cx="1547467" cy="769441"/>
          </a:xfrm>
          <a:prstGeom prst="rect">
            <a:avLst/>
          </a:prstGeom>
          <a:noFill/>
        </p:spPr>
        <p:txBody>
          <a:bodyPr wrap="square" rtlCol="1">
            <a:spAutoFit/>
          </a:bodyPr>
          <a:lstStyle/>
          <a:p>
            <a:pPr algn="r"/>
            <a:r>
              <a:rPr lang="ar-BH" sz="4400" b="1" dirty="0"/>
              <a:t>تمهيد:</a:t>
            </a:r>
          </a:p>
        </p:txBody>
      </p:sp>
    </p:spTree>
    <p:extLst>
      <p:ext uri="{BB962C8B-B14F-4D97-AF65-F5344CB8AC3E}">
        <p14:creationId xmlns:p14="http://schemas.microsoft.com/office/powerpoint/2010/main" val="3528710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7"/>
                </p:tgtEl>
              </p:cMediaNode>
            </p:audio>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071126" y="2099675"/>
            <a:ext cx="10056220" cy="1416256"/>
          </a:xfrm>
          <a:prstGeom prst="rect">
            <a:avLst/>
          </a:prstGeom>
          <a:solidFill>
            <a:srgbClr val="CCCCFF"/>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3200" b="1" dirty="0">
              <a:solidFill>
                <a:schemeClr val="tx1"/>
              </a:solidFill>
            </a:endParaRPr>
          </a:p>
          <a:p>
            <a:pPr algn="r"/>
            <a:r>
              <a:rPr lang="ar-BH" sz="2800" b="1" dirty="0">
                <a:solidFill>
                  <a:schemeClr val="tx1"/>
                </a:solidFill>
              </a:rPr>
              <a:t>ج2: المقطع الأوّل / العنوان: الموت في الحاضر (من السطر 1 إلى8).</a:t>
            </a:r>
            <a:br>
              <a:rPr lang="en-US" sz="2400" dirty="0">
                <a:solidFill>
                  <a:schemeClr val="tx1"/>
                </a:solidFill>
              </a:rPr>
            </a:br>
            <a:r>
              <a:rPr lang="ar-BH" sz="2800" b="1" dirty="0">
                <a:solidFill>
                  <a:schemeClr val="tx1"/>
                </a:solidFill>
              </a:rPr>
              <a:t>يصف فيه موت عيسى بن مريم عليهما السلام ويقرن به موت الناس في المجتمع الغربيّ.</a:t>
            </a:r>
            <a:br>
              <a:rPr lang="en-US" sz="2800" b="1" dirty="0">
                <a:solidFill>
                  <a:schemeClr val="tx1"/>
                </a:solidFill>
              </a:rPr>
            </a:br>
            <a:endParaRPr lang="en-US" sz="2800" b="1" dirty="0">
              <a:solidFill>
                <a:schemeClr val="tx1"/>
              </a:solidFill>
            </a:endParaRPr>
          </a:p>
        </p:txBody>
      </p:sp>
      <p:sp>
        <p:nvSpPr>
          <p:cNvPr id="3" name="Rectangle 2"/>
          <p:cNvSpPr/>
          <p:nvPr/>
        </p:nvSpPr>
        <p:spPr>
          <a:xfrm>
            <a:off x="1071126" y="1184043"/>
            <a:ext cx="10056220" cy="722488"/>
          </a:xfrm>
          <a:prstGeom prst="rect">
            <a:avLst/>
          </a:prstGeom>
          <a:solidFill>
            <a:srgbClr val="FF99CC"/>
          </a:solidFill>
          <a:ln>
            <a:solidFill>
              <a:srgbClr val="FF99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3200" b="1" dirty="0">
                <a:solidFill>
                  <a:schemeClr val="tx1"/>
                </a:solidFill>
              </a:rPr>
              <a:t>س2: قسّم النصّ إلى مقاطع، ثمّ ضع عنوانًا مناسبًا لكلّ مقطع.</a:t>
            </a:r>
            <a:endParaRPr lang="en-US" sz="3200" b="1" dirty="0">
              <a:solidFill>
                <a:schemeClr val="tx1"/>
              </a:solidFill>
            </a:endParaRPr>
          </a:p>
        </p:txBody>
      </p:sp>
      <p:sp>
        <p:nvSpPr>
          <p:cNvPr id="4" name="Rectangle 3"/>
          <p:cNvSpPr/>
          <p:nvPr/>
        </p:nvSpPr>
        <p:spPr>
          <a:xfrm>
            <a:off x="1071126" y="3722958"/>
            <a:ext cx="10056220" cy="1064117"/>
          </a:xfrm>
          <a:prstGeom prst="rect">
            <a:avLst/>
          </a:prstGeom>
          <a:solidFill>
            <a:srgbClr val="CCCCFF"/>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700" b="1" dirty="0">
              <a:solidFill>
                <a:schemeClr val="tx1"/>
              </a:solidFill>
            </a:endParaRPr>
          </a:p>
          <a:p>
            <a:pPr lvl="0" algn="r"/>
            <a:r>
              <a:rPr lang="ar-BH" altLang="ar-BH" sz="2800" b="1" dirty="0">
                <a:solidFill>
                  <a:schemeClr val="tx1"/>
                </a:solidFill>
                <a:latin typeface="Calibri" panose="020F0502020204030204" pitchFamily="34" charset="0"/>
                <a:ea typeface="Calibri" panose="020F0502020204030204" pitchFamily="34" charset="0"/>
              </a:rPr>
              <a:t>المقطع الثاني / العنوان: انحباس الماء عن الجبل الصخريّ (من السطر9 إلى 37).</a:t>
            </a:r>
            <a:endParaRPr lang="en-US" altLang="ar-BH" sz="2800" dirty="0">
              <a:solidFill>
                <a:schemeClr val="tx1"/>
              </a:solidFill>
            </a:endParaRPr>
          </a:p>
        </p:txBody>
      </p:sp>
      <p:pic>
        <p:nvPicPr>
          <p:cNvPr id="5"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6" name="Rectangle 5"/>
          <p:cNvSpPr/>
          <p:nvPr/>
        </p:nvSpPr>
        <p:spPr>
          <a:xfrm>
            <a:off x="172794" y="1352207"/>
            <a:ext cx="1619912" cy="55432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400" b="1" dirty="0">
                <a:solidFill>
                  <a:schemeClr val="tx1"/>
                </a:solidFill>
              </a:rPr>
              <a:t>اضغط للإجابة</a:t>
            </a:r>
          </a:p>
        </p:txBody>
      </p:sp>
    </p:spTree>
    <p:extLst>
      <p:ext uri="{BB962C8B-B14F-4D97-AF65-F5344CB8AC3E}">
        <p14:creationId xmlns:p14="http://schemas.microsoft.com/office/powerpoint/2010/main" val="117242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5"/>
                </p:tgtEl>
              </p:cMediaNode>
            </p:audio>
          </p:childTnLst>
        </p:cTn>
      </p:par>
    </p:tnLst>
    <p:bldLst>
      <p:bldP spid="2"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036267" y="370866"/>
            <a:ext cx="9871893" cy="1224075"/>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3200" b="1" dirty="0">
              <a:solidFill>
                <a:schemeClr val="tx1"/>
              </a:solidFill>
            </a:endParaRPr>
          </a:p>
          <a:p>
            <a:pPr algn="ctr"/>
            <a:r>
              <a:rPr lang="ar-BH" sz="2800" b="1" dirty="0">
                <a:solidFill>
                  <a:schemeClr val="tx1"/>
                </a:solidFill>
              </a:rPr>
              <a:t>المقطع الأوّل / العنوان : الموت في الحاضر (من السطر 1 إلى8).</a:t>
            </a:r>
            <a:br>
              <a:rPr lang="en-US" sz="2400" dirty="0">
                <a:solidFill>
                  <a:schemeClr val="tx1"/>
                </a:solidFill>
              </a:rPr>
            </a:br>
            <a:r>
              <a:rPr lang="ar-BH" sz="2400" dirty="0">
                <a:solidFill>
                  <a:schemeClr val="tx1"/>
                </a:solidFill>
              </a:rPr>
              <a:t>يصف فيه موت عيسى بن مريم عليهما السلام، ويقرن به موت الناس في المجتمع الغربيّ.</a:t>
            </a:r>
            <a:br>
              <a:rPr lang="en-US" sz="2400" dirty="0">
                <a:solidFill>
                  <a:schemeClr val="tx1"/>
                </a:solidFill>
              </a:rPr>
            </a:br>
            <a:endParaRPr lang="en-US" sz="2400" dirty="0">
              <a:solidFill>
                <a:schemeClr val="tx1"/>
              </a:solidFill>
            </a:endParaRPr>
          </a:p>
        </p:txBody>
      </p:sp>
      <p:sp>
        <p:nvSpPr>
          <p:cNvPr id="3" name="Rectangle 2"/>
          <p:cNvSpPr/>
          <p:nvPr/>
        </p:nvSpPr>
        <p:spPr>
          <a:xfrm>
            <a:off x="156412" y="4958274"/>
            <a:ext cx="8540482" cy="1093610"/>
          </a:xfrm>
          <a:prstGeom prst="rect">
            <a:avLst/>
          </a:prstGeom>
          <a:solidFill>
            <a:schemeClr val="accent4">
              <a:lumMod val="60000"/>
              <a:lumOff val="40000"/>
            </a:schemeClr>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lumMod val="95000"/>
                  <a:lumOff val="5000"/>
                </a:schemeClr>
              </a:solidFill>
              <a:cs typeface="+mj-cs"/>
            </a:endParaRPr>
          </a:p>
          <a:p>
            <a:pPr algn="ctr"/>
            <a:r>
              <a:rPr lang="ar-BH" sz="2400" b="1" dirty="0">
                <a:solidFill>
                  <a:schemeClr val="tx1">
                    <a:lumMod val="95000"/>
                    <a:lumOff val="5000"/>
                  </a:schemeClr>
                </a:solidFill>
                <a:cs typeface="+mj-cs"/>
              </a:rPr>
              <a:t>الدلالة: بيان حالة الشاعر النفسيّة التي تتألّم لما حلّ بالحضارة </a:t>
            </a:r>
            <a:r>
              <a:rPr lang="ar-BH" sz="2400" b="1" dirty="0">
                <a:solidFill>
                  <a:schemeClr val="tx1">
                    <a:lumMod val="95000"/>
                    <a:lumOff val="5000"/>
                  </a:schemeClr>
                </a:solidFill>
              </a:rPr>
              <a:t>الغربيّة من ضياع وخراب، كما يصف حالة الأرض بعد انحباس المطر.</a:t>
            </a:r>
            <a:br>
              <a:rPr lang="ar-BH" sz="2400" b="1" dirty="0">
                <a:solidFill>
                  <a:schemeClr val="tx1">
                    <a:lumMod val="95000"/>
                    <a:lumOff val="5000"/>
                  </a:schemeClr>
                </a:solidFill>
              </a:rPr>
            </a:br>
            <a:endParaRPr lang="en-US" sz="2400" b="1" dirty="0">
              <a:solidFill>
                <a:schemeClr val="tx1">
                  <a:lumMod val="95000"/>
                  <a:lumOff val="5000"/>
                </a:schemeClr>
              </a:solidFill>
              <a:cs typeface="+mj-cs"/>
            </a:endParaRPr>
          </a:p>
        </p:txBody>
      </p:sp>
      <p:sp>
        <p:nvSpPr>
          <p:cNvPr id="4" name="Oval 3"/>
          <p:cNvSpPr/>
          <p:nvPr/>
        </p:nvSpPr>
        <p:spPr>
          <a:xfrm>
            <a:off x="9493040" y="3351644"/>
            <a:ext cx="1972976" cy="1708569"/>
          </a:xfrm>
          <a:prstGeom prst="ellipse">
            <a:avLst/>
          </a:prstGeom>
          <a:solidFill>
            <a:schemeClr val="accent4">
              <a:lumMod val="60000"/>
              <a:lumOff val="40000"/>
            </a:schemeClr>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chemeClr val="tx1"/>
                </a:solidFill>
              </a:rPr>
              <a:t>المستوى المعجمي</a:t>
            </a:r>
            <a:endParaRPr lang="en-US" sz="2400" b="1" dirty="0">
              <a:solidFill>
                <a:schemeClr val="tx1"/>
              </a:solidFill>
            </a:endParaRPr>
          </a:p>
        </p:txBody>
      </p:sp>
      <p:cxnSp>
        <p:nvCxnSpPr>
          <p:cNvPr id="6" name="Straight Arrow Connector 5"/>
          <p:cNvCxnSpPr/>
          <p:nvPr/>
        </p:nvCxnSpPr>
        <p:spPr>
          <a:xfrm flipH="1">
            <a:off x="8764629" y="5060213"/>
            <a:ext cx="993783" cy="345327"/>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691374" y="3001580"/>
            <a:ext cx="2596445" cy="613270"/>
          </a:xfrm>
          <a:prstGeom prst="rect">
            <a:avLst/>
          </a:prstGeom>
          <a:solidFill>
            <a:schemeClr val="accent4">
              <a:lumMod val="60000"/>
              <a:lumOff val="40000"/>
            </a:schemeClr>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chemeClr val="tx1">
                    <a:lumMod val="95000"/>
                    <a:lumOff val="5000"/>
                  </a:schemeClr>
                </a:solidFill>
              </a:rPr>
              <a:t>معجم الألم والعذاب</a:t>
            </a:r>
            <a:endParaRPr lang="en-US" sz="2400" b="1" dirty="0">
              <a:solidFill>
                <a:schemeClr val="tx1">
                  <a:lumMod val="95000"/>
                  <a:lumOff val="5000"/>
                </a:schemeClr>
              </a:solidFill>
            </a:endParaRPr>
          </a:p>
        </p:txBody>
      </p:sp>
      <p:sp>
        <p:nvSpPr>
          <p:cNvPr id="9" name="Rectangle 8"/>
          <p:cNvSpPr/>
          <p:nvPr/>
        </p:nvSpPr>
        <p:spPr>
          <a:xfrm>
            <a:off x="156412" y="2843895"/>
            <a:ext cx="4249396" cy="1101569"/>
          </a:xfrm>
          <a:prstGeom prst="rect">
            <a:avLst/>
          </a:prstGeom>
          <a:solidFill>
            <a:schemeClr val="accent4">
              <a:lumMod val="60000"/>
              <a:lumOff val="4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2400" dirty="0">
              <a:solidFill>
                <a:schemeClr val="tx1"/>
              </a:solidFill>
              <a:cs typeface="+mj-cs"/>
            </a:endParaRPr>
          </a:p>
          <a:p>
            <a:pPr algn="ctr"/>
            <a:r>
              <a:rPr lang="ar-BH" sz="2400" b="1" dirty="0">
                <a:solidFill>
                  <a:schemeClr val="tx1"/>
                </a:solidFill>
                <a:cs typeface="+mj-cs"/>
              </a:rPr>
              <a:t>الوجوه العارقة/ الصمت/ العذاب/ الصياح </a:t>
            </a:r>
            <a:br>
              <a:rPr lang="en-US" sz="2400" b="1" dirty="0">
                <a:solidFill>
                  <a:schemeClr val="tx1"/>
                </a:solidFill>
                <a:cs typeface="+mj-cs"/>
              </a:rPr>
            </a:br>
            <a:r>
              <a:rPr lang="ar-BH" sz="2400" b="1" dirty="0">
                <a:solidFill>
                  <a:schemeClr val="tx1"/>
                </a:solidFill>
                <a:cs typeface="+mj-cs"/>
              </a:rPr>
              <a:t>/ العويل/السجن/ ميّت/ ميّتون.</a:t>
            </a:r>
            <a:br>
              <a:rPr lang="en-US" sz="2400" b="1" dirty="0">
                <a:solidFill>
                  <a:schemeClr val="tx1"/>
                </a:solidFill>
                <a:cs typeface="+mj-cs"/>
              </a:rPr>
            </a:br>
            <a:endParaRPr lang="en-US" sz="2400" b="1" dirty="0">
              <a:solidFill>
                <a:schemeClr val="tx1"/>
              </a:solidFill>
            </a:endParaRPr>
          </a:p>
        </p:txBody>
      </p:sp>
      <p:sp>
        <p:nvSpPr>
          <p:cNvPr id="10" name="Rectangle 9"/>
          <p:cNvSpPr/>
          <p:nvPr/>
        </p:nvSpPr>
        <p:spPr>
          <a:xfrm>
            <a:off x="767863" y="1780310"/>
            <a:ext cx="11029950" cy="711803"/>
          </a:xfrm>
          <a:prstGeom prst="rect">
            <a:avLst/>
          </a:prstGeom>
          <a:solidFill>
            <a:schemeClr val="accent5">
              <a:lumMod val="60000"/>
              <a:lumOff val="40000"/>
            </a:schemeClr>
          </a:solidFill>
          <a:ln w="381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400" b="1" dirty="0">
                <a:solidFill>
                  <a:schemeClr val="tx1"/>
                </a:solidFill>
              </a:rPr>
              <a:t>س3) سيطر حقل الألم والعذاب على مفردات المقطع السابق، اذكر أربعًا من مفرداته، وبيّن دلالته.</a:t>
            </a:r>
          </a:p>
        </p:txBody>
      </p:sp>
      <p:pic>
        <p:nvPicPr>
          <p:cNvPr id="11"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48562" y="6248400"/>
            <a:ext cx="609600" cy="609600"/>
          </a:xfrm>
          <a:prstGeom prst="rect">
            <a:avLst/>
          </a:prstGeom>
        </p:spPr>
      </p:pic>
      <p:cxnSp>
        <p:nvCxnSpPr>
          <p:cNvPr id="12" name="Straight Arrow Connector 11"/>
          <p:cNvCxnSpPr/>
          <p:nvPr/>
        </p:nvCxnSpPr>
        <p:spPr>
          <a:xfrm flipH="1" flipV="1">
            <a:off x="8631943" y="3300421"/>
            <a:ext cx="948915" cy="204501"/>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4487779" y="3245803"/>
            <a:ext cx="1055710" cy="2723"/>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8069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00"/>
                                        <p:tgtEl>
                                          <p:spTgt spid="4"/>
                                        </p:tgtEl>
                                      </p:cBhvr>
                                    </p:animEffect>
                                  </p:childTnLst>
                                </p:cTn>
                              </p:par>
                            </p:childTnLst>
                          </p:cTn>
                        </p:par>
                        <p:par>
                          <p:cTn id="24" fill="hold">
                            <p:stCondLst>
                              <p:cond delay="500"/>
                            </p:stCondLst>
                            <p:childTnLst>
                              <p:par>
                                <p:cTn id="25" presetID="22" presetClass="entr" presetSubtype="4"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par>
                          <p:cTn id="28" fill="hold">
                            <p:stCondLst>
                              <p:cond delay="1000"/>
                            </p:stCondLst>
                            <p:childTnLst>
                              <p:par>
                                <p:cTn id="29" presetID="22" presetClass="entr" presetSubtype="4" fill="hold" grpId="0" nodeType="afterEffect">
                                  <p:stCondLst>
                                    <p:cond delay="100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1250"/>
                                        <p:tgtEl>
                                          <p:spTgt spid="7"/>
                                        </p:tgtEl>
                                      </p:cBhvr>
                                    </p:animEffect>
                                  </p:childTnLst>
                                </p:cTn>
                              </p:par>
                            </p:childTnLst>
                          </p:cTn>
                        </p:par>
                        <p:par>
                          <p:cTn id="32" fill="hold">
                            <p:stCondLst>
                              <p:cond delay="3250"/>
                            </p:stCondLst>
                            <p:childTnLst>
                              <p:par>
                                <p:cTn id="33" presetID="22" presetClass="entr" presetSubtype="4" fill="hold" nodeType="afterEffect">
                                  <p:stCondLst>
                                    <p:cond delay="250"/>
                                  </p:stCondLst>
                                  <p:childTnLst>
                                    <p:set>
                                      <p:cBhvr>
                                        <p:cTn id="34" dur="1" fill="hold">
                                          <p:stCondLst>
                                            <p:cond delay="0"/>
                                          </p:stCondLst>
                                        </p:cTn>
                                        <p:tgtEl>
                                          <p:spTgt spid="14"/>
                                        </p:tgtEl>
                                        <p:attrNameLst>
                                          <p:attrName>style.visibility</p:attrName>
                                        </p:attrNameLst>
                                      </p:cBhvr>
                                      <p:to>
                                        <p:strVal val="visible"/>
                                      </p:to>
                                    </p:set>
                                    <p:animEffect transition="in" filter="wipe(down)">
                                      <p:cBhvr>
                                        <p:cTn id="35" dur="500"/>
                                        <p:tgtEl>
                                          <p:spTgt spid="14"/>
                                        </p:tgtEl>
                                      </p:cBhvr>
                                    </p:animEffect>
                                  </p:childTnLst>
                                </p:cTn>
                              </p:par>
                            </p:childTnLst>
                          </p:cTn>
                        </p:par>
                        <p:par>
                          <p:cTn id="36" fill="hold">
                            <p:stCondLst>
                              <p:cond delay="4000"/>
                            </p:stCondLst>
                            <p:childTnLst>
                              <p:par>
                                <p:cTn id="37" presetID="22" presetClass="entr" presetSubtype="4" fill="hold" grpId="0" nodeType="afterEffect">
                                  <p:stCondLst>
                                    <p:cond delay="2000"/>
                                  </p:stCondLst>
                                  <p:childTnLst>
                                    <p:set>
                                      <p:cBhvr>
                                        <p:cTn id="38" dur="1" fill="hold">
                                          <p:stCondLst>
                                            <p:cond delay="0"/>
                                          </p:stCondLst>
                                        </p:cTn>
                                        <p:tgtEl>
                                          <p:spTgt spid="9"/>
                                        </p:tgtEl>
                                        <p:attrNameLst>
                                          <p:attrName>style.visibility</p:attrName>
                                        </p:attrNameLst>
                                      </p:cBhvr>
                                      <p:to>
                                        <p:strVal val="visible"/>
                                      </p:to>
                                    </p:set>
                                    <p:animEffect transition="in" filter="wipe(down)">
                                      <p:cBhvr>
                                        <p:cTn id="39" dur="2250"/>
                                        <p:tgtEl>
                                          <p:spTgt spid="9"/>
                                        </p:tgtEl>
                                      </p:cBhvr>
                                    </p:animEffect>
                                  </p:childTnLst>
                                </p:cTn>
                              </p:par>
                            </p:childTnLst>
                          </p:cTn>
                        </p:par>
                        <p:par>
                          <p:cTn id="40" fill="hold">
                            <p:stCondLst>
                              <p:cond delay="8250"/>
                            </p:stCondLst>
                            <p:childTnLst>
                              <p:par>
                                <p:cTn id="41" presetID="22" presetClass="entr" presetSubtype="4" fill="hold" nodeType="afterEffect">
                                  <p:stCondLst>
                                    <p:cond delay="750"/>
                                  </p:stCondLst>
                                  <p:childTnLst>
                                    <p:set>
                                      <p:cBhvr>
                                        <p:cTn id="42" dur="1" fill="hold">
                                          <p:stCondLst>
                                            <p:cond delay="0"/>
                                          </p:stCondLst>
                                        </p:cTn>
                                        <p:tgtEl>
                                          <p:spTgt spid="6"/>
                                        </p:tgtEl>
                                        <p:attrNameLst>
                                          <p:attrName>style.visibility</p:attrName>
                                        </p:attrNameLst>
                                      </p:cBhvr>
                                      <p:to>
                                        <p:strVal val="visible"/>
                                      </p:to>
                                    </p:set>
                                    <p:animEffect transition="in" filter="wipe(down)">
                                      <p:cBhvr>
                                        <p:cTn id="43" dur="2000"/>
                                        <p:tgtEl>
                                          <p:spTgt spid="6"/>
                                        </p:tgtEl>
                                      </p:cBhvr>
                                    </p:animEffect>
                                  </p:childTnLst>
                                </p:cTn>
                              </p:par>
                            </p:childTnLst>
                          </p:cTn>
                        </p:par>
                        <p:par>
                          <p:cTn id="44" fill="hold">
                            <p:stCondLst>
                              <p:cond delay="11000"/>
                            </p:stCondLst>
                            <p:childTnLst>
                              <p:par>
                                <p:cTn id="45" presetID="22" presetClass="entr" presetSubtype="4" fill="hold" grpId="0"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down)">
                                      <p:cBhvr>
                                        <p:cTn id="47"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8" fill="hold" display="0">
                  <p:stCondLst>
                    <p:cond delay="indefinite"/>
                  </p:stCondLst>
                  <p:endCondLst>
                    <p:cond evt="onStopAudio" delay="0">
                      <p:tgtEl>
                        <p:sldTgt/>
                      </p:tgtEl>
                    </p:cond>
                  </p:endCondLst>
                </p:cTn>
                <p:tgtEl>
                  <p:spTgt spid="11"/>
                </p:tgtEl>
              </p:cMediaNode>
            </p:audio>
          </p:childTnLst>
        </p:cTn>
      </p:par>
    </p:tnLst>
    <p:bldLst>
      <p:bldP spid="2" grpId="0" animBg="1"/>
      <p:bldP spid="3" grpId="0" animBg="1"/>
      <p:bldP spid="4" grpId="0" animBg="1"/>
      <p:bldP spid="7"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077871" y="1525568"/>
            <a:ext cx="7743824" cy="914400"/>
          </a:xfrm>
          <a:prstGeom prst="rect">
            <a:avLst/>
          </a:prstGeom>
          <a:solidFill>
            <a:schemeClr val="accent4">
              <a:lumMod val="20000"/>
              <a:lumOff val="80000"/>
            </a:schemeClr>
          </a:solidFill>
          <a:ln w="28575">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a:solidFill>
                  <a:schemeClr val="tx1">
                    <a:lumMod val="95000"/>
                    <a:lumOff val="5000"/>
                  </a:schemeClr>
                </a:solidFill>
              </a:rPr>
              <a:t>ج4: </a:t>
            </a:r>
            <a:r>
              <a:rPr lang="ar-BH" sz="2000" b="1" dirty="0">
                <a:solidFill>
                  <a:schemeClr val="tx1">
                    <a:lumMod val="95000"/>
                    <a:lumOff val="5000"/>
                  </a:schemeClr>
                </a:solidFill>
              </a:rPr>
              <a:t>الصفات والنعوت: الجبال القصيّة/ الأماكن الحجريّة/ الصمت الصقيعيّ/ الوجوه العارقة.</a:t>
            </a:r>
            <a:endParaRPr lang="en-US" sz="2000" b="1" dirty="0"/>
          </a:p>
        </p:txBody>
      </p:sp>
      <p:sp>
        <p:nvSpPr>
          <p:cNvPr id="3" name="Rectangle 2"/>
          <p:cNvSpPr/>
          <p:nvPr/>
        </p:nvSpPr>
        <p:spPr>
          <a:xfrm>
            <a:off x="2118090" y="2520530"/>
            <a:ext cx="7743824" cy="783298"/>
          </a:xfrm>
          <a:prstGeom prst="rect">
            <a:avLst/>
          </a:prstGeom>
          <a:solidFill>
            <a:schemeClr val="accent4">
              <a:lumMod val="20000"/>
              <a:lumOff val="80000"/>
            </a:schemeClr>
          </a:solidFill>
          <a:ln w="28575">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000" b="1" dirty="0">
                <a:solidFill>
                  <a:schemeClr val="tx1">
                    <a:lumMod val="95000"/>
                    <a:lumOff val="5000"/>
                  </a:schemeClr>
                </a:solidFill>
              </a:rPr>
              <a:t>الدلالة: وصف مشهد الخراب وما حلّ بالحضارة الغربيّة بسبب غياب القيم والمبادئ السامية</a:t>
            </a:r>
            <a:r>
              <a:rPr lang="ar-BH" sz="2000" dirty="0">
                <a:solidFill>
                  <a:schemeClr val="tx1">
                    <a:lumMod val="95000"/>
                    <a:lumOff val="5000"/>
                  </a:schemeClr>
                </a:solidFill>
              </a:rPr>
              <a:t>.</a:t>
            </a:r>
            <a:endParaRPr lang="en-US" sz="2000" dirty="0">
              <a:solidFill>
                <a:schemeClr val="tx1">
                  <a:lumMod val="95000"/>
                  <a:lumOff val="5000"/>
                </a:schemeClr>
              </a:solidFill>
            </a:endParaRPr>
          </a:p>
        </p:txBody>
      </p:sp>
      <p:sp>
        <p:nvSpPr>
          <p:cNvPr id="4" name="Oval 3"/>
          <p:cNvSpPr/>
          <p:nvPr/>
        </p:nvSpPr>
        <p:spPr>
          <a:xfrm>
            <a:off x="8816071" y="4491835"/>
            <a:ext cx="2351314" cy="1580606"/>
          </a:xfrm>
          <a:prstGeom prst="ellipse">
            <a:avLst/>
          </a:prstGeom>
          <a:solidFill>
            <a:schemeClr val="accent6">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400" b="1" dirty="0">
                <a:solidFill>
                  <a:schemeClr val="tx1">
                    <a:lumMod val="95000"/>
                    <a:lumOff val="5000"/>
                  </a:schemeClr>
                </a:solidFill>
              </a:rPr>
              <a:t>جـ 5/ الطباق</a:t>
            </a:r>
            <a:endParaRPr lang="en-US" sz="2400" b="1" dirty="0">
              <a:solidFill>
                <a:schemeClr val="tx1">
                  <a:lumMod val="95000"/>
                  <a:lumOff val="5000"/>
                </a:schemeClr>
              </a:solidFill>
            </a:endParaRPr>
          </a:p>
        </p:txBody>
      </p:sp>
      <p:cxnSp>
        <p:nvCxnSpPr>
          <p:cNvPr id="5" name="Straight Arrow Connector 4"/>
          <p:cNvCxnSpPr/>
          <p:nvPr/>
        </p:nvCxnSpPr>
        <p:spPr>
          <a:xfrm flipH="1" flipV="1">
            <a:off x="7714898" y="4829577"/>
            <a:ext cx="1101173" cy="170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flipV="1">
            <a:off x="7714898" y="5580512"/>
            <a:ext cx="1101173" cy="178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736969" y="4532925"/>
            <a:ext cx="6850985" cy="549782"/>
          </a:xfrm>
          <a:prstGeom prst="rect">
            <a:avLst/>
          </a:prstGeom>
          <a:solidFill>
            <a:schemeClr val="accent6">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2400" b="1" dirty="0">
                <a:solidFill>
                  <a:schemeClr val="tx1">
                    <a:lumMod val="95000"/>
                    <a:lumOff val="5000"/>
                  </a:schemeClr>
                </a:solidFill>
              </a:rPr>
              <a:t>. (حيّ/ ميّت) / (أحياء/ ميّتون).   </a:t>
            </a:r>
            <a:endParaRPr lang="en-US" sz="2400" b="1" dirty="0">
              <a:solidFill>
                <a:schemeClr val="tx1">
                  <a:lumMod val="95000"/>
                  <a:lumOff val="5000"/>
                </a:schemeClr>
              </a:solidFill>
            </a:endParaRPr>
          </a:p>
        </p:txBody>
      </p:sp>
      <p:sp>
        <p:nvSpPr>
          <p:cNvPr id="8" name="Rectangle 7"/>
          <p:cNvSpPr/>
          <p:nvPr/>
        </p:nvSpPr>
        <p:spPr>
          <a:xfrm>
            <a:off x="736969" y="5243832"/>
            <a:ext cx="6850985" cy="740870"/>
          </a:xfrm>
          <a:prstGeom prst="rect">
            <a:avLst/>
          </a:prstGeom>
          <a:solidFill>
            <a:schemeClr val="accent6">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000" b="1" dirty="0">
                <a:solidFill>
                  <a:schemeClr val="tx1">
                    <a:lumMod val="95000"/>
                    <a:lumOff val="5000"/>
                  </a:schemeClr>
                </a:solidFill>
              </a:rPr>
              <a:t>الوظيفة: إبراز المعنى ببيان انقلاب الأوضاع في الحضارة الغربيّة بعد غياب القيم.</a:t>
            </a:r>
            <a:endParaRPr lang="en-US" sz="2000" b="1" dirty="0">
              <a:solidFill>
                <a:schemeClr val="tx1">
                  <a:lumMod val="95000"/>
                  <a:lumOff val="5000"/>
                </a:schemeClr>
              </a:solidFill>
            </a:endParaRPr>
          </a:p>
        </p:txBody>
      </p:sp>
      <p:sp>
        <p:nvSpPr>
          <p:cNvPr id="9" name="Rectangle 8"/>
          <p:cNvSpPr/>
          <p:nvPr/>
        </p:nvSpPr>
        <p:spPr>
          <a:xfrm>
            <a:off x="1277083" y="379469"/>
            <a:ext cx="10053618" cy="849085"/>
          </a:xfrm>
          <a:prstGeom prst="rect">
            <a:avLst/>
          </a:prstGeom>
          <a:solidFill>
            <a:srgbClr val="CC99FF"/>
          </a:solidFill>
          <a:ln>
            <a:solidFill>
              <a:srgbClr val="CC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chemeClr val="tx1"/>
                </a:solidFill>
              </a:rPr>
              <a:t>س4: - كثُرتْ الصفات والنعوت في المقطع الأول، حددّها، وبيّن دلالتها.</a:t>
            </a:r>
            <a:endParaRPr lang="en-US" sz="1100" dirty="0"/>
          </a:p>
        </p:txBody>
      </p:sp>
      <p:sp>
        <p:nvSpPr>
          <p:cNvPr id="10" name="Rectangle 9"/>
          <p:cNvSpPr/>
          <p:nvPr/>
        </p:nvSpPr>
        <p:spPr>
          <a:xfrm>
            <a:off x="1277083" y="3522716"/>
            <a:ext cx="10053618" cy="849085"/>
          </a:xfrm>
          <a:prstGeom prst="rect">
            <a:avLst/>
          </a:prstGeom>
          <a:solidFill>
            <a:srgbClr val="CC99FF"/>
          </a:solidFill>
          <a:ln>
            <a:solidFill>
              <a:srgbClr val="CC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chemeClr val="tx1"/>
                </a:solidFill>
              </a:rPr>
              <a:t>س5: استخرج من المقطع السابق طباقًا، وبيّن وظيفته الدلاليّة.</a:t>
            </a:r>
            <a:endParaRPr lang="en-US" sz="1100" dirty="0"/>
          </a:p>
        </p:txBody>
      </p:sp>
      <p:sp>
        <p:nvSpPr>
          <p:cNvPr id="11" name="Rectangle 10"/>
          <p:cNvSpPr/>
          <p:nvPr/>
        </p:nvSpPr>
        <p:spPr>
          <a:xfrm>
            <a:off x="276726" y="645016"/>
            <a:ext cx="1576137" cy="58353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400" b="1" dirty="0">
                <a:solidFill>
                  <a:schemeClr val="tx1"/>
                </a:solidFill>
              </a:rPr>
              <a:t>اضغط للإجابة</a:t>
            </a:r>
          </a:p>
        </p:txBody>
      </p:sp>
    </p:spTree>
    <p:extLst>
      <p:ext uri="{BB962C8B-B14F-4D97-AF65-F5344CB8AC3E}">
        <p14:creationId xmlns:p14="http://schemas.microsoft.com/office/powerpoint/2010/main" val="2386950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200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325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450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1000" fill="hold"/>
                                        <p:tgtEl>
                                          <p:spTgt spid="5"/>
                                        </p:tgtEl>
                                        <p:attrNameLst>
                                          <p:attrName>ppt_x</p:attrName>
                                        </p:attrNameLst>
                                      </p:cBhvr>
                                      <p:tavLst>
                                        <p:tav tm="0">
                                          <p:val>
                                            <p:strVal val="#ppt_x"/>
                                          </p:val>
                                        </p:tav>
                                        <p:tav tm="100000">
                                          <p:val>
                                            <p:strVal val="#ppt_x"/>
                                          </p:val>
                                        </p:tav>
                                      </p:tavLst>
                                    </p:anim>
                                    <p:anim calcmode="lin" valueType="num">
                                      <p:cBhvr additive="base">
                                        <p:cTn id="27" dur="1000" fill="hold"/>
                                        <p:tgtEl>
                                          <p:spTgt spid="5"/>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45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1000" fill="hold"/>
                                        <p:tgtEl>
                                          <p:spTgt spid="6"/>
                                        </p:tgtEl>
                                        <p:attrNameLst>
                                          <p:attrName>ppt_x</p:attrName>
                                        </p:attrNameLst>
                                      </p:cBhvr>
                                      <p:tavLst>
                                        <p:tav tm="0">
                                          <p:val>
                                            <p:strVal val="#ppt_x"/>
                                          </p:val>
                                        </p:tav>
                                        <p:tav tm="100000">
                                          <p:val>
                                            <p:strVal val="#ppt_x"/>
                                          </p:val>
                                        </p:tav>
                                      </p:tavLst>
                                    </p:anim>
                                    <p:anim calcmode="lin" valueType="num">
                                      <p:cBhvr additive="base">
                                        <p:cTn id="31" dur="1000" fill="hold"/>
                                        <p:tgtEl>
                                          <p:spTgt spid="6"/>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625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725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ppt_x"/>
                                          </p:val>
                                        </p:tav>
                                        <p:tav tm="100000">
                                          <p:val>
                                            <p:strVal val="#ppt_x"/>
                                          </p:val>
                                        </p:tav>
                                      </p:tavLst>
                                    </p:anim>
                                    <p:anim calcmode="lin" valueType="num">
                                      <p:cBhvr additive="base">
                                        <p:cTn id="3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animBg="1"/>
      <p:bldP spid="8"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421105" y="408483"/>
            <a:ext cx="10737841" cy="804937"/>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ar-BH" altLang="ar-BH" sz="2800" b="1" dirty="0">
                <a:solidFill>
                  <a:schemeClr val="tx1"/>
                </a:solidFill>
                <a:latin typeface="Calibri" panose="020F0502020204030204" pitchFamily="34" charset="0"/>
                <a:ea typeface="Calibri" panose="020F0502020204030204" pitchFamily="34" charset="0"/>
              </a:rPr>
              <a:t>المقطع الثاني / العنوان: </a:t>
            </a:r>
            <a:r>
              <a:rPr lang="ar-BH" altLang="ar-BH" sz="3200" b="1" dirty="0">
                <a:solidFill>
                  <a:schemeClr val="tx1"/>
                </a:solidFill>
                <a:latin typeface="Calibri" panose="020F0502020204030204" pitchFamily="34" charset="0"/>
                <a:ea typeface="Calibri" panose="020F0502020204030204" pitchFamily="34" charset="0"/>
              </a:rPr>
              <a:t>انحباس</a:t>
            </a:r>
            <a:r>
              <a:rPr lang="ar-BH" altLang="ar-BH" sz="2800" b="1" dirty="0">
                <a:solidFill>
                  <a:schemeClr val="tx1"/>
                </a:solidFill>
                <a:latin typeface="Calibri" panose="020F0502020204030204" pitchFamily="34" charset="0"/>
                <a:ea typeface="Calibri" panose="020F0502020204030204" pitchFamily="34" charset="0"/>
              </a:rPr>
              <a:t> الماء عن الجبل الصخريّ (من السطر9 إلى 37).</a:t>
            </a:r>
            <a:endParaRPr lang="en-US" altLang="ar-BH" sz="2800" dirty="0">
              <a:solidFill>
                <a:schemeClr val="tx1"/>
              </a:solidFill>
            </a:endParaRPr>
          </a:p>
        </p:txBody>
      </p:sp>
      <p:sp>
        <p:nvSpPr>
          <p:cNvPr id="3" name="Rectangle 2"/>
          <p:cNvSpPr/>
          <p:nvPr/>
        </p:nvSpPr>
        <p:spPr>
          <a:xfrm>
            <a:off x="881788" y="4742374"/>
            <a:ext cx="4361725" cy="894532"/>
          </a:xfrm>
          <a:prstGeom prst="rect">
            <a:avLst/>
          </a:prstGeom>
          <a:solidFill>
            <a:schemeClr val="accent4">
              <a:lumMod val="60000"/>
              <a:lumOff val="40000"/>
            </a:schemeClr>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pPr>
            <a:r>
              <a:rPr lang="ar-BH" altLang="ar-BH" sz="2000" b="1" dirty="0">
                <a:solidFill>
                  <a:schemeClr val="tx1"/>
                </a:solidFill>
                <a:latin typeface="Calibri" panose="020F0502020204030204" pitchFamily="34" charset="0"/>
                <a:ea typeface="Calibri" panose="020F0502020204030204" pitchFamily="34" charset="0"/>
              </a:rPr>
              <a:t>الرملي/ الرمل/ ميّت/ نخرة/ رعد جاف/ عقيم/ بلا مطر/ طين متصدّع.</a:t>
            </a:r>
            <a:endParaRPr lang="en-US" altLang="ar-BH" sz="2000" b="1" dirty="0">
              <a:solidFill>
                <a:schemeClr val="tx1"/>
              </a:solidFill>
            </a:endParaRPr>
          </a:p>
        </p:txBody>
      </p:sp>
      <p:sp>
        <p:nvSpPr>
          <p:cNvPr id="4" name="Oval 3"/>
          <p:cNvSpPr/>
          <p:nvPr/>
        </p:nvSpPr>
        <p:spPr>
          <a:xfrm>
            <a:off x="9745832" y="3187260"/>
            <a:ext cx="1972976" cy="1708569"/>
          </a:xfrm>
          <a:prstGeom prst="ellipse">
            <a:avLst/>
          </a:prstGeom>
          <a:solidFill>
            <a:schemeClr val="accent4">
              <a:lumMod val="60000"/>
              <a:lumOff val="40000"/>
            </a:schemeClr>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chemeClr val="tx1"/>
                </a:solidFill>
              </a:rPr>
              <a:t>جـ1: الحقول الدلاليّة</a:t>
            </a:r>
            <a:endParaRPr lang="en-US" sz="2800" b="1" dirty="0">
              <a:solidFill>
                <a:schemeClr val="tx1"/>
              </a:solidFill>
            </a:endParaRPr>
          </a:p>
        </p:txBody>
      </p:sp>
      <p:cxnSp>
        <p:nvCxnSpPr>
          <p:cNvPr id="5" name="Straight Arrow Connector 4"/>
          <p:cNvCxnSpPr>
            <a:stCxn id="4" idx="1"/>
          </p:cNvCxnSpPr>
          <p:nvPr/>
        </p:nvCxnSpPr>
        <p:spPr>
          <a:xfrm flipH="1" flipV="1">
            <a:off x="8775342" y="2864174"/>
            <a:ext cx="1259426" cy="57330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a:off x="8801099" y="4548096"/>
            <a:ext cx="1171469" cy="461238"/>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6086122" y="2337298"/>
            <a:ext cx="2606147" cy="798445"/>
          </a:xfrm>
          <a:prstGeom prst="rect">
            <a:avLst/>
          </a:prstGeom>
          <a:solidFill>
            <a:schemeClr val="accent4">
              <a:lumMod val="60000"/>
              <a:lumOff val="40000"/>
            </a:schemeClr>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chemeClr val="tx1">
                    <a:lumMod val="95000"/>
                    <a:lumOff val="5000"/>
                  </a:schemeClr>
                </a:solidFill>
              </a:rPr>
              <a:t>معجم الماء</a:t>
            </a:r>
            <a:endParaRPr lang="en-US" sz="2800" b="1" dirty="0">
              <a:solidFill>
                <a:schemeClr val="tx1">
                  <a:lumMod val="95000"/>
                  <a:lumOff val="5000"/>
                </a:schemeClr>
              </a:solidFill>
            </a:endParaRPr>
          </a:p>
        </p:txBody>
      </p:sp>
      <p:cxnSp>
        <p:nvCxnSpPr>
          <p:cNvPr id="8" name="Straight Arrow Connector 7"/>
          <p:cNvCxnSpPr/>
          <p:nvPr/>
        </p:nvCxnSpPr>
        <p:spPr>
          <a:xfrm flipH="1">
            <a:off x="5142089" y="2717718"/>
            <a:ext cx="852311"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881788" y="2337299"/>
            <a:ext cx="4361725" cy="810262"/>
          </a:xfrm>
          <a:prstGeom prst="rect">
            <a:avLst/>
          </a:prstGeom>
          <a:solidFill>
            <a:schemeClr val="accent4">
              <a:lumMod val="60000"/>
              <a:lumOff val="4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pPr>
            <a:r>
              <a:rPr lang="ar-BH" altLang="ar-BH" sz="2400" b="1" dirty="0">
                <a:solidFill>
                  <a:schemeClr val="tx1"/>
                </a:solidFill>
                <a:latin typeface="Calibri" panose="020F0502020204030204" pitchFamily="34" charset="0"/>
                <a:ea typeface="Calibri" panose="020F0502020204030204" pitchFamily="34" charset="0"/>
              </a:rPr>
              <a:t>مطر/ شربنا/ رعد/ نبع/ الزير.</a:t>
            </a:r>
            <a:endParaRPr lang="en-US" altLang="ar-BH" sz="2400" b="1" dirty="0">
              <a:solidFill>
                <a:schemeClr val="tx1"/>
              </a:solidFill>
            </a:endParaRPr>
          </a:p>
        </p:txBody>
      </p:sp>
      <p:sp>
        <p:nvSpPr>
          <p:cNvPr id="10" name="Rectangle 9"/>
          <p:cNvSpPr/>
          <p:nvPr/>
        </p:nvSpPr>
        <p:spPr>
          <a:xfrm>
            <a:off x="421105" y="1514634"/>
            <a:ext cx="10737841" cy="657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800" b="1" dirty="0">
                <a:solidFill>
                  <a:schemeClr val="tx1"/>
                </a:solidFill>
              </a:rPr>
              <a:t>س1) هيمن حقلا الماء والصخر على معجم المقطع الثاني، استخرج الكلمات الدالّة عليهما.</a:t>
            </a:r>
          </a:p>
        </p:txBody>
      </p:sp>
      <p:cxnSp>
        <p:nvCxnSpPr>
          <p:cNvPr id="11" name="Straight Arrow Connector 10"/>
          <p:cNvCxnSpPr/>
          <p:nvPr/>
        </p:nvCxnSpPr>
        <p:spPr>
          <a:xfrm flipH="1">
            <a:off x="5243513" y="5189640"/>
            <a:ext cx="852311"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6095824" y="4742374"/>
            <a:ext cx="2596445" cy="894532"/>
          </a:xfrm>
          <a:prstGeom prst="rect">
            <a:avLst/>
          </a:prstGeom>
          <a:solidFill>
            <a:schemeClr val="accent4">
              <a:lumMod val="60000"/>
              <a:lumOff val="40000"/>
            </a:schemeClr>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chemeClr val="tx1">
                    <a:lumMod val="95000"/>
                    <a:lumOff val="5000"/>
                  </a:schemeClr>
                </a:solidFill>
              </a:rPr>
              <a:t>معجم الصخر</a:t>
            </a:r>
            <a:endParaRPr lang="en-US" sz="2800" b="1" dirty="0">
              <a:solidFill>
                <a:schemeClr val="tx1">
                  <a:lumMod val="95000"/>
                  <a:lumOff val="5000"/>
                </a:schemeClr>
              </a:solidFill>
            </a:endParaRPr>
          </a:p>
        </p:txBody>
      </p:sp>
      <p:pic>
        <p:nvPicPr>
          <p:cNvPr id="1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14" name="Rectangle 13"/>
          <p:cNvSpPr/>
          <p:nvPr/>
        </p:nvSpPr>
        <p:spPr>
          <a:xfrm>
            <a:off x="1264595" y="3629958"/>
            <a:ext cx="1767363" cy="56639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400" b="1" dirty="0">
                <a:solidFill>
                  <a:schemeClr val="tx1"/>
                </a:solidFill>
              </a:rPr>
              <a:t>اضغط للإجابة</a:t>
            </a:r>
          </a:p>
        </p:txBody>
      </p:sp>
    </p:spTree>
    <p:extLst>
      <p:ext uri="{BB962C8B-B14F-4D97-AF65-F5344CB8AC3E}">
        <p14:creationId xmlns:p14="http://schemas.microsoft.com/office/powerpoint/2010/main" val="3581256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1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ppt_x"/>
                                          </p:val>
                                        </p:tav>
                                        <p:tav tm="100000">
                                          <p:val>
                                            <p:strVal val="#ppt_x"/>
                                          </p:val>
                                        </p:tav>
                                      </p:tavLst>
                                    </p:anim>
                                    <p:anim calcmode="lin" valueType="num">
                                      <p:cBhvr additive="base">
                                        <p:cTn id="5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5" fill="hold" display="0">
                  <p:stCondLst>
                    <p:cond delay="indefinite"/>
                  </p:stCondLst>
                  <p:endCondLst>
                    <p:cond evt="onStopAudio" delay="0">
                      <p:tgtEl>
                        <p:sldTgt/>
                      </p:tgtEl>
                    </p:cond>
                  </p:endCondLst>
                </p:cTn>
                <p:tgtEl>
                  <p:spTgt spid="13"/>
                </p:tgtEl>
              </p:cMediaNode>
            </p:audio>
          </p:childTnLst>
        </p:cTn>
      </p:par>
    </p:tnLst>
    <p:bldLst>
      <p:bldP spid="2" grpId="0" animBg="1"/>
      <p:bldP spid="3" grpId="0" animBg="1"/>
      <p:bldP spid="4" grpId="0" animBg="1"/>
      <p:bldP spid="7" grpId="0" animBg="1"/>
      <p:bldP spid="9" grpId="0" animBg="1"/>
      <p:bldP spid="10"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430215" y="1966826"/>
            <a:ext cx="9597176" cy="914400"/>
          </a:xfrm>
          <a:prstGeom prst="rect">
            <a:avLst/>
          </a:prstGeom>
          <a:solidFill>
            <a:srgbClr val="FFFFCC"/>
          </a:solidFill>
          <a:ln w="28575">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pPr>
            <a:r>
              <a:rPr lang="ar-BH" altLang="ar-BH" sz="3200" b="1" dirty="0">
                <a:solidFill>
                  <a:schemeClr val="tx1"/>
                </a:solidFill>
                <a:latin typeface="Calibri" panose="020F0502020204030204" pitchFamily="34" charset="0"/>
                <a:ea typeface="Calibri" panose="020F0502020204030204" pitchFamily="34" charset="0"/>
              </a:rPr>
              <a:t> </a:t>
            </a:r>
            <a:r>
              <a:rPr lang="ar-BH" altLang="ar-BH" sz="2800" b="1" dirty="0">
                <a:solidFill>
                  <a:schemeClr val="tx1"/>
                </a:solidFill>
                <a:latin typeface="Calibri" panose="020F0502020204030204" pitchFamily="34" charset="0"/>
                <a:ea typeface="Calibri" panose="020F0502020204030204" pitchFamily="34" charset="0"/>
              </a:rPr>
              <a:t>الجمل الاسميّة: العرق جاف، بركة من الصخور، يابس العشب يغنّي.</a:t>
            </a:r>
            <a:endParaRPr lang="en-US" altLang="ar-BH" sz="2800" b="1" dirty="0">
              <a:solidFill>
                <a:schemeClr val="tx1"/>
              </a:solidFill>
            </a:endParaRPr>
          </a:p>
        </p:txBody>
      </p:sp>
      <p:sp>
        <p:nvSpPr>
          <p:cNvPr id="3" name="Rectangle 2"/>
          <p:cNvSpPr/>
          <p:nvPr/>
        </p:nvSpPr>
        <p:spPr>
          <a:xfrm>
            <a:off x="1399796" y="3025701"/>
            <a:ext cx="9597176" cy="783298"/>
          </a:xfrm>
          <a:prstGeom prst="rect">
            <a:avLst/>
          </a:prstGeom>
          <a:solidFill>
            <a:srgbClr val="FFFFCC"/>
          </a:solidFill>
          <a:ln w="28575">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eaLnBrk="0" fontAlgn="base" hangingPunct="0">
              <a:spcBef>
                <a:spcPct val="0"/>
              </a:spcBef>
              <a:spcAft>
                <a:spcPct val="0"/>
              </a:spcAft>
            </a:pPr>
            <a:r>
              <a:rPr lang="ar-BH" altLang="ar-BH" sz="2800" b="1" dirty="0">
                <a:solidFill>
                  <a:schemeClr val="tx1"/>
                </a:solidFill>
                <a:latin typeface="Calibri" panose="020F0502020204030204" pitchFamily="34" charset="0"/>
                <a:ea typeface="Calibri" panose="020F0502020204030204" pitchFamily="34" charset="0"/>
              </a:rPr>
              <a:t> الجمل الفعليّة : الجمل الشرطيّة (ليس ثمة حتى وحدة في الجبال/ لو كان ثمّة ماء).</a:t>
            </a:r>
            <a:endParaRPr lang="en-US" altLang="ar-BH" sz="2800" b="1" dirty="0">
              <a:solidFill>
                <a:schemeClr val="tx1"/>
              </a:solidFill>
              <a:latin typeface="Calibri" panose="020F0502020204030204" pitchFamily="34" charset="0"/>
              <a:ea typeface="Calibri" panose="020F0502020204030204" pitchFamily="34" charset="0"/>
            </a:endParaRPr>
          </a:p>
        </p:txBody>
      </p:sp>
      <p:sp>
        <p:nvSpPr>
          <p:cNvPr id="4" name="Rectangle 3"/>
          <p:cNvSpPr/>
          <p:nvPr/>
        </p:nvSpPr>
        <p:spPr>
          <a:xfrm>
            <a:off x="1171575" y="789777"/>
            <a:ext cx="10053618" cy="849085"/>
          </a:xfrm>
          <a:prstGeom prst="rect">
            <a:avLst/>
          </a:prstGeom>
          <a:solidFill>
            <a:srgbClr val="CC99FF"/>
          </a:solidFill>
          <a:ln>
            <a:solidFill>
              <a:srgbClr val="CC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chemeClr val="tx1"/>
                </a:solidFill>
              </a:rPr>
              <a:t>س2) تنوّعت الجمل في المقطع الثاني بين الاسميّة والفعليّة، هات مثالاً لكلّ منها، وبيّن وظيفة تنوّع الجمل في المقطع. </a:t>
            </a:r>
            <a:endParaRPr lang="en-US" sz="1100" dirty="0"/>
          </a:p>
        </p:txBody>
      </p:sp>
      <p:sp>
        <p:nvSpPr>
          <p:cNvPr id="5" name="Rectangle 4"/>
          <p:cNvSpPr/>
          <p:nvPr/>
        </p:nvSpPr>
        <p:spPr>
          <a:xfrm>
            <a:off x="1399796" y="4104083"/>
            <a:ext cx="9627595" cy="1634980"/>
          </a:xfrm>
          <a:prstGeom prst="rect">
            <a:avLst/>
          </a:prstGeom>
          <a:solidFill>
            <a:srgbClr val="FFFFCC"/>
          </a:solidFill>
          <a:ln w="381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eaLnBrk="0" fontAlgn="base" hangingPunct="0">
              <a:spcBef>
                <a:spcPct val="0"/>
              </a:spcBef>
              <a:spcAft>
                <a:spcPct val="0"/>
              </a:spcAft>
            </a:pPr>
            <a:endParaRPr lang="ar-BH" altLang="ar-BH" sz="2800" b="1" dirty="0">
              <a:solidFill>
                <a:schemeClr val="tx1"/>
              </a:solidFill>
              <a:latin typeface="Calibri" panose="020F0502020204030204" pitchFamily="34" charset="0"/>
              <a:ea typeface="Calibri" panose="020F0502020204030204" pitchFamily="34" charset="0"/>
            </a:endParaRPr>
          </a:p>
          <a:p>
            <a:pPr lvl="0" algn="r" eaLnBrk="0" fontAlgn="base" hangingPunct="0">
              <a:spcBef>
                <a:spcPct val="0"/>
              </a:spcBef>
              <a:spcAft>
                <a:spcPct val="0"/>
              </a:spcAft>
            </a:pPr>
            <a:r>
              <a:rPr lang="ar-BH" altLang="ar-BH" sz="2800" b="1" dirty="0">
                <a:solidFill>
                  <a:schemeClr val="tx1"/>
                </a:solidFill>
                <a:latin typeface="Calibri" panose="020F0502020204030204" pitchFamily="34" charset="0"/>
                <a:ea typeface="Calibri" panose="020F0502020204030204" pitchFamily="34" charset="0"/>
              </a:rPr>
              <a:t>الوظيفة : تضافرت الجمل الاسميّة والفعليّة لتقوم بدور وظيفيّ هام ألا وهو وصف حالة الأرض العقيمة، التي انحبس عنها الماء والمطر، أي القيم؛ لتظهر في النهاية حالة الشاعر الحزينة المتألمة.</a:t>
            </a:r>
          </a:p>
        </p:txBody>
      </p:sp>
      <p:sp>
        <p:nvSpPr>
          <p:cNvPr id="6" name="Rectangle 5"/>
          <p:cNvSpPr/>
          <p:nvPr/>
        </p:nvSpPr>
        <p:spPr>
          <a:xfrm>
            <a:off x="445477" y="1275712"/>
            <a:ext cx="1633735" cy="52713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400" b="1" dirty="0">
                <a:solidFill>
                  <a:schemeClr val="tx1"/>
                </a:solidFill>
              </a:rPr>
              <a:t>اضغط للإجابة</a:t>
            </a:r>
          </a:p>
        </p:txBody>
      </p:sp>
    </p:spTree>
    <p:extLst>
      <p:ext uri="{BB962C8B-B14F-4D97-AF65-F5344CB8AC3E}">
        <p14:creationId xmlns:p14="http://schemas.microsoft.com/office/powerpoint/2010/main" val="1830199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مستند" ma:contentTypeID="0x010100DD21D912D428D841A43EB2375CB0AFD4" ma:contentTypeVersion="13" ma:contentTypeDescription="إنشاء مستند جديد." ma:contentTypeScope="" ma:versionID="8d665e83f9b646ac60167def3f0d9b9b">
  <xsd:schema xmlns:xsd="http://www.w3.org/2001/XMLSchema" xmlns:xs="http://www.w3.org/2001/XMLSchema" xmlns:p="http://schemas.microsoft.com/office/2006/metadata/properties" xmlns:ns2="47cb54ed-c868-40df-a51a-fd4c6ad90641" xmlns:ns3="2bed0374-2a52-4679-ab42-6fe0d271b7b4" targetNamespace="http://schemas.microsoft.com/office/2006/metadata/properties" ma:root="true" ma:fieldsID="588265f265aa38a87f864c0c377a876e" ns2:_="" ns3:_="">
    <xsd:import namespace="47cb54ed-c868-40df-a51a-fd4c6ad90641"/>
    <xsd:import namespace="2bed0374-2a52-4679-ab42-6fe0d271b7b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cb54ed-c868-40df-a51a-fd4c6ad906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bed0374-2a52-4679-ab42-6fe0d271b7b4" elementFormDefault="qualified">
    <xsd:import namespace="http://schemas.microsoft.com/office/2006/documentManagement/types"/>
    <xsd:import namespace="http://schemas.microsoft.com/office/infopath/2007/PartnerControls"/>
    <xsd:element name="SharedWithUsers" ma:index="18" nillable="true" ma:displayName="تمت مشاركته مع"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مشتركة مع تفاصيل"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نوع المحتوى"/>
        <xsd:element ref="dc:title" minOccurs="0" maxOccurs="1" ma:index="4" ma:displayName="العنوان"/>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35092DE-30A0-4869-AC85-D11336196E9D}">
  <ds:schemaRefs>
    <ds:schemaRef ds:uri="http://schemas.microsoft.com/sharepoint/v3/contenttype/forms"/>
  </ds:schemaRefs>
</ds:datastoreItem>
</file>

<file path=customXml/itemProps2.xml><?xml version="1.0" encoding="utf-8"?>
<ds:datastoreItem xmlns:ds="http://schemas.openxmlformats.org/officeDocument/2006/customXml" ds:itemID="{C3BF83FB-327F-408E-A967-DC4EB795B15A}">
  <ds:schemaRefs>
    <ds:schemaRef ds:uri="http://schemas.microsoft.com/office/2006/metadata/contentType"/>
    <ds:schemaRef ds:uri="http://schemas.microsoft.com/office/2006/metadata/properties/metaAttributes"/>
    <ds:schemaRef ds:uri="http://www.w3.org/2000/xmlns/"/>
    <ds:schemaRef ds:uri="http://www.w3.org/2001/XMLSchema"/>
    <ds:schemaRef ds:uri="47cb54ed-c868-40df-a51a-fd4c6ad90641"/>
    <ds:schemaRef ds:uri="2bed0374-2a52-4679-ab42-6fe0d271b7b4"/>
  </ds:schemaRefs>
</ds:datastoreItem>
</file>

<file path=customXml/itemProps3.xml><?xml version="1.0" encoding="utf-8"?>
<ds:datastoreItem xmlns:ds="http://schemas.openxmlformats.org/officeDocument/2006/customXml" ds:itemID="{3E785B4E-3BA4-4FBB-BC4A-B820F9DE01A5}">
  <ds:schemaRefs>
    <ds:schemaRef ds:uri="http://schemas.microsoft.com/office/2006/metadata/properties"/>
    <ds:schemaRef ds:uri="http://www.w3.org/2000/xmlns/"/>
  </ds:schemaRefs>
</ds:datastoreItem>
</file>

<file path=docProps/app.xml><?xml version="1.0" encoding="utf-8"?>
<Properties xmlns="http://schemas.openxmlformats.org/officeDocument/2006/extended-properties" xmlns:vt="http://schemas.openxmlformats.org/officeDocument/2006/docPropsVTypes">
  <Template>PPT TMPLT.potx</Template>
  <TotalTime>716</TotalTime>
  <Words>534</Words>
  <Application>Microsoft Office PowerPoint</Application>
  <PresentationFormat>Widescreen</PresentationFormat>
  <Paragraphs>49</Paragraphs>
  <Slides>8</Slides>
  <Notes>0</Notes>
  <HiddenSlides>0</HiddenSlides>
  <MMClips>5</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Maryam Khaled Mohamed Ebrahim Busaad</dc:creator>
  <cp:lastModifiedBy>Unknown User</cp:lastModifiedBy>
  <cp:revision>68</cp:revision>
  <dcterms:created xsi:type="dcterms:W3CDTF">2020-03-04T10:47:58Z</dcterms:created>
  <dcterms:modified xsi:type="dcterms:W3CDTF">2022-05-31T20:15:13Z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0x010100DD21D912D428D841A43EB2375CB0AFD4</vt:lpwstr>
  </property>
</Properties>
</file>