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sldIdLst>
    <p:sldId id="296" r:id="rId4"/>
    <p:sldId id="391" r:id="rId5"/>
    <p:sldId id="392" r:id="rId6"/>
    <p:sldId id="386" r:id="rId7"/>
    <p:sldId id="413" r:id="rId8"/>
    <p:sldId id="432" r:id="rId9"/>
    <p:sldId id="400" r:id="rId10"/>
    <p:sldId id="4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0E"/>
    <a:srgbClr val="6600CC"/>
    <a:srgbClr val="FF9933"/>
    <a:srgbClr val="FF3399"/>
    <a:srgbClr val="CC99FF"/>
    <a:srgbClr val="CC66FF"/>
    <a:srgbClr val="66FFCC"/>
    <a:srgbClr val="FFFFCC"/>
    <a:srgbClr val="A8D0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1143" autoAdjust="0"/>
  </p:normalViewPr>
  <p:slideViewPr>
    <p:cSldViewPr snapToGrid="0">
      <p:cViewPr varScale="1">
        <p:scale>
          <a:sx n="30" d="100"/>
          <a:sy n="30" d="100"/>
        </p:scale>
        <p:origin x="84" y="5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presProps" Target="presProps.xml" /><Relationship Id="rId3" Type="http://schemas.openxmlformats.org/officeDocument/2006/relationships/slideMaster" Target="slideMasters/slideMaster1.xml" /><Relationship Id="rId7" Type="http://schemas.openxmlformats.org/officeDocument/2006/relationships/slide" Target="slides/slide4.xml" /><Relationship Id="rId12" Type="http://schemas.openxmlformats.org/officeDocument/2006/relationships/notesMaster" Target="notesMasters/notesMaster1.xml" /><Relationship Id="rId2" Type="http://schemas.openxmlformats.org/officeDocument/2006/relationships/customXml" Target="../customXml/item2.xml" /><Relationship Id="rId16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5" Type="http://schemas.openxmlformats.org/officeDocument/2006/relationships/slide" Target="slides/slide2.xml" /><Relationship Id="rId15" Type="http://schemas.openxmlformats.org/officeDocument/2006/relationships/theme" Target="theme/theme1.xml" /><Relationship Id="rId10" Type="http://schemas.openxmlformats.org/officeDocument/2006/relationships/slide" Target="slides/slide7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627FF-9858-4A99-AE55-4412E3759CB3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8B543-6C03-4346-95A8-8C62AC9A51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49958" y="1153321"/>
            <a:ext cx="11813442" cy="50321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أُعرِّفُ الأسرةَ لغةً واصطلاحًا.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 لغةً: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واصطلاحًا: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أفرّقُ بين الأسرة الصغرى أو الضيقة والأسرة الكبرى أو الممتدّة من حيث مداها ونطاقها.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 الصغرى أو الضيقة: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 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والأسرة الكبرى أو الممتدة: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أعدِّدُ أسماء بعض السور من القرآن الكريم التي اشتملت على أحكام الأسرة.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 أذكرُ دواعي اهتمام الإسلام بالأسرة.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ب.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</a:t>
            </a:r>
          </a:p>
          <a:p>
            <a:pPr algn="just" rtl="1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ج.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د. </a:t>
            </a:r>
            <a:r>
              <a:rPr lang="ar-BH" sz="2400" b="1" dirty="0">
                <a:solidFill>
                  <a:schemeClr val="bg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</a:t>
            </a:r>
          </a:p>
        </p:txBody>
      </p:sp>
      <p:sp>
        <p:nvSpPr>
          <p:cNvPr id="4" name="وسيلة شرح خطية 2 3"/>
          <p:cNvSpPr/>
          <p:nvPr/>
        </p:nvSpPr>
        <p:spPr>
          <a:xfrm>
            <a:off x="8496299" y="193031"/>
            <a:ext cx="3467100" cy="762000"/>
          </a:xfrm>
          <a:prstGeom prst="borderCallout2">
            <a:avLst>
              <a:gd name="adj1" fmla="val 18750"/>
              <a:gd name="adj2" fmla="val -1007"/>
              <a:gd name="adj3" fmla="val 18750"/>
              <a:gd name="adj4" fmla="val -16667"/>
              <a:gd name="adj5" fmla="val 127500"/>
              <a:gd name="adj6" fmla="val -5142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ar-BH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44CD77-45EC-46E3-8A1E-246C35188E64}"/>
              </a:ext>
            </a:extLst>
          </p:cNvPr>
          <p:cNvSpPr txBox="1"/>
          <p:nvPr/>
        </p:nvSpPr>
        <p:spPr>
          <a:xfrm>
            <a:off x="7254561" y="1773688"/>
            <a:ext cx="356020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الدّرعُ الحصينة.</a:t>
            </a:r>
            <a:endParaRPr lang="fr-FR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0F0CD2-786B-421E-A117-DD3F1E5370AD}"/>
              </a:ext>
            </a:extLst>
          </p:cNvPr>
          <p:cNvSpPr txBox="1"/>
          <p:nvPr/>
        </p:nvSpPr>
        <p:spPr>
          <a:xfrm>
            <a:off x="140681" y="5676884"/>
            <a:ext cx="7182440" cy="477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25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الأسرةُ هي البيئةُ الاجتماعيَّةُ الأولى والحاضِنَةُ الأساسيَّةُ للإنسان منذ ولادته.</a:t>
            </a:r>
            <a:endParaRPr lang="fr-FR" sz="25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8591F-0A26-46C3-8126-9AC574BFD193}"/>
              </a:ext>
            </a:extLst>
          </p:cNvPr>
          <p:cNvSpPr txBox="1"/>
          <p:nvPr/>
        </p:nvSpPr>
        <p:spPr>
          <a:xfrm>
            <a:off x="4186847" y="3980070"/>
            <a:ext cx="766813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سورة النِّساء والطلاق والبقرة والنور والأحزاب.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13DA3-58AB-4DFE-A09A-69118483A754}"/>
              </a:ext>
            </a:extLst>
          </p:cNvPr>
          <p:cNvSpPr txBox="1"/>
          <p:nvPr/>
        </p:nvSpPr>
        <p:spPr>
          <a:xfrm>
            <a:off x="7553085" y="5653801"/>
            <a:ext cx="403869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BH" sz="27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الأسرةُ سببٌ في قوّة المجتمع أو ضعفه.</a:t>
            </a:r>
            <a:endParaRPr lang="fr-FR" sz="27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937CD-2EFB-4D0A-BAED-268587BAF27F}"/>
              </a:ext>
            </a:extLst>
          </p:cNvPr>
          <p:cNvSpPr txBox="1"/>
          <p:nvPr/>
        </p:nvSpPr>
        <p:spPr>
          <a:xfrm>
            <a:off x="6095999" y="2891883"/>
            <a:ext cx="332935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Low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تقتصرُ على الزوجين والأولاد .</a:t>
            </a:r>
            <a:endParaRPr lang="fr-FR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CB6ADB-3545-468D-8B91-47CBC27FC551}"/>
              </a:ext>
            </a:extLst>
          </p:cNvPr>
          <p:cNvSpPr txBox="1"/>
          <p:nvPr/>
        </p:nvSpPr>
        <p:spPr>
          <a:xfrm>
            <a:off x="329085" y="2729716"/>
            <a:ext cx="3321802" cy="6848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تَعُمُّ سائرَ الأقارب والأرحام.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798CBF-1224-4FFF-AB19-B9E6E5C5CFDD}"/>
              </a:ext>
            </a:extLst>
          </p:cNvPr>
          <p:cNvSpPr txBox="1"/>
          <p:nvPr/>
        </p:nvSpPr>
        <p:spPr>
          <a:xfrm>
            <a:off x="7403411" y="5087184"/>
            <a:ext cx="431649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7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الأسرةُ سببٌ في استمرار البشرية وبقائها.</a:t>
            </a:r>
            <a:endParaRPr lang="fr-FR" sz="27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8AE577-F3FD-42D4-908F-C7412E1D237C}"/>
              </a:ext>
            </a:extLst>
          </p:cNvPr>
          <p:cNvSpPr txBox="1"/>
          <p:nvPr/>
        </p:nvSpPr>
        <p:spPr>
          <a:xfrm>
            <a:off x="1511214" y="5129345"/>
            <a:ext cx="555619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7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الأسرةُ من أهمّ عوامل الاستقرار والسُّكون النَّفسيّ.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80B849-C8C0-4B85-BA59-0831A2CD72C9}"/>
              </a:ext>
            </a:extLst>
          </p:cNvPr>
          <p:cNvSpPr txBox="1"/>
          <p:nvPr/>
        </p:nvSpPr>
        <p:spPr>
          <a:xfrm>
            <a:off x="2996418" y="1620197"/>
            <a:ext cx="3198056" cy="6848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</a:pP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عَشِيرَةُ الرَّجُلِ وأَهلُ بَيْتِهِ.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187839C-4E9A-49C9-AD38-F8E167449C15}"/>
              </a:ext>
            </a:extLst>
          </p:cNvPr>
          <p:cNvSpPr/>
          <p:nvPr/>
        </p:nvSpPr>
        <p:spPr>
          <a:xfrm>
            <a:off x="4289311" y="426159"/>
            <a:ext cx="3455498" cy="7455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خذ الوقت الكافي للتفكير...</a:t>
            </a:r>
            <a:endParaRPr lang="fr-FR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02779B86-D37F-4B52-B2E0-9392B18698AA}"/>
              </a:ext>
            </a:extLst>
          </p:cNvPr>
          <p:cNvSpPr/>
          <p:nvPr/>
        </p:nvSpPr>
        <p:spPr>
          <a:xfrm>
            <a:off x="285288" y="812661"/>
            <a:ext cx="2335237" cy="2053933"/>
          </a:xfrm>
          <a:prstGeom prst="wedgeEllipseCallout">
            <a:avLst>
              <a:gd name="adj1" fmla="val -49146"/>
              <a:gd name="adj2" fmla="val 5633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 كانت إجاباتك قريبة من نموذج الإجابة؟</a:t>
            </a:r>
            <a:endParaRPr lang="fr-FR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Smiley Face 14">
            <a:extLst>
              <a:ext uri="{FF2B5EF4-FFF2-40B4-BE49-F238E27FC236}">
                <a16:creationId xmlns:a16="http://schemas.microsoft.com/office/drawing/2014/main" id="{32527614-1492-402D-B129-957A576F45F2}"/>
              </a:ext>
            </a:extLst>
          </p:cNvPr>
          <p:cNvSpPr/>
          <p:nvPr/>
        </p:nvSpPr>
        <p:spPr>
          <a:xfrm>
            <a:off x="472099" y="3311930"/>
            <a:ext cx="2755509" cy="1831097"/>
          </a:xfrm>
          <a:prstGeom prst="smileyFac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BH" sz="2800" b="1" dirty="0">
              <a:solidFill>
                <a:srgbClr val="FF0000"/>
              </a:solidFill>
              <a:cs typeface="Traditional Arabic" pitchFamily="2" charset="-78"/>
            </a:endParaRPr>
          </a:p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أحسنت عملاً</a:t>
            </a:r>
          </a:p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بارك الله فيك...</a:t>
            </a:r>
            <a:endParaRPr lang="fr-FR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مستديرة 3">
            <a:extLst>
              <a:ext uri="{FF2B5EF4-FFF2-40B4-BE49-F238E27FC236}">
                <a16:creationId xmlns:a16="http://schemas.microsoft.com/office/drawing/2014/main" id="{15E57A0A-C82E-47D9-9F70-23AE41B3773F}"/>
              </a:ext>
            </a:extLst>
          </p:cNvPr>
          <p:cNvSpPr/>
          <p:nvPr/>
        </p:nvSpPr>
        <p:spPr>
          <a:xfrm>
            <a:off x="149960" y="109275"/>
            <a:ext cx="4053743" cy="58464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مكانة الأسرة في الإسلام (دين 201</a:t>
            </a:r>
            <a:r>
              <a:rPr lang="ar-BH" b="1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373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6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600"/>
                            </p:stCondLst>
                            <p:childTnLst>
                              <p:par>
                                <p:cTn id="3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6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100"/>
                            </p:stCondLst>
                            <p:childTnLst>
                              <p:par>
                                <p:cTn id="4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300"/>
                            </p:stCondLst>
                            <p:childTnLst>
                              <p:par>
                                <p:cTn id="5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300"/>
                            </p:stCondLst>
                            <p:childTnLst>
                              <p:par>
                                <p:cTn id="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مستدير الزوايا 13"/>
          <p:cNvSpPr/>
          <p:nvPr/>
        </p:nvSpPr>
        <p:spPr>
          <a:xfrm>
            <a:off x="111573" y="311175"/>
            <a:ext cx="11968854" cy="60783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✍</a:t>
            </a:r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ar-BH" sz="4000" b="1" kern="0" dirty="0">
                <a:solidFill>
                  <a:prstClr val="black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أقوِّم مُكتسباتـي:</a:t>
            </a:r>
            <a:endParaRPr lang="en-US" sz="4000" b="1" kern="0" dirty="0">
              <a:solidFill>
                <a:prstClr val="black"/>
              </a:solidFill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1- أَذكرُ أُسس بناء الأسرة المسلمة وأبيّن أهميتها.</a:t>
            </a:r>
          </a:p>
          <a:p>
            <a:pPr algn="ctr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1. حسن اختيار الشريك.           2. الكفاءة.           3. التوافق والرضا.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أهميتها: تجعل الأسرة قويّةً ومتماسكةً وتحافظ عليها. </a:t>
            </a:r>
          </a:p>
          <a:p>
            <a:pPr algn="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2- أبيّن من خِلال قول الرّسول 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AGA Arabesque" panose="05010101010101010101" pitchFamily="2" charset="2"/>
              </a:rPr>
              <a:t>: "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إِذَا خَطَبَ إِلَيْكُمْ مَنْ تَرْضَوْنَ دِينَهُ وَخُلُقَهُ فَزَوِّجُوهُ" تلازم 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حُسْن الخُلُق مع التّديُّن.</a:t>
            </a:r>
          </a:p>
          <a:p>
            <a:pPr algn="ct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ربط الرسول 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AGA Arabesque" panose="05010101010101010101" pitchFamily="2" charset="2"/>
              </a:rPr>
              <a:t> بين الدّين والخُلُق واشترطهما معًا في تزويج صاحبهما.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3- أُوَضِّحُ المقصود بالكفاءة، وأدلّلُ على " الكفاءة في الدّين " بين الزّوجين.</a:t>
            </a:r>
          </a:p>
          <a:p>
            <a:pPr algn="ct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هي المماثلة والمقاربة في صفات مُعتبرة بين الزّوجين. </a:t>
            </a:r>
          </a:p>
          <a:p>
            <a:pPr algn="ctr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والدّليل قوله تعالى:﴿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وَلاَ تُنكِحُواْ الْمُشِرِكِينَ حَتَّى يُؤْمِنُواْ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﴾.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4- أُعَدِّدُ الصفات الواجب توافرها في الزّوجين.</a:t>
            </a:r>
          </a:p>
          <a:p>
            <a:pPr algn="ctr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أ- الدِّين الصحيح.           ب- الخُلُق القويم.               ج- القُدرة على الإنجاب.</a:t>
            </a:r>
            <a:endParaRPr lang="en-US" sz="3200" b="1" dirty="0">
              <a:solidFill>
                <a:prstClr val="black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2" name="سهم: لليسار 1">
            <a:extLst>
              <a:ext uri="{FF2B5EF4-FFF2-40B4-BE49-F238E27FC236}">
                <a16:creationId xmlns:a16="http://schemas.microsoft.com/office/drawing/2014/main" id="{A68E4D23-6158-4908-8012-F2C0F39DE1D7}"/>
              </a:ext>
            </a:extLst>
          </p:cNvPr>
          <p:cNvSpPr/>
          <p:nvPr/>
        </p:nvSpPr>
        <p:spPr>
          <a:xfrm>
            <a:off x="495300" y="4305300"/>
            <a:ext cx="1885950" cy="952500"/>
          </a:xfrm>
          <a:prstGeom prst="leftArrow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يتبع التقويم</a:t>
            </a:r>
          </a:p>
        </p:txBody>
      </p:sp>
      <p:sp>
        <p:nvSpPr>
          <p:cNvPr id="3" name="مستطيل 11">
            <a:extLst>
              <a:ext uri="{FF2B5EF4-FFF2-40B4-BE49-F238E27FC236}">
                <a16:creationId xmlns:a16="http://schemas.microsoft.com/office/drawing/2014/main" id="{222FA41E-0566-4E49-9409-BF8A80A4BC59}"/>
              </a:ext>
            </a:extLst>
          </p:cNvPr>
          <p:cNvSpPr/>
          <p:nvPr/>
        </p:nvSpPr>
        <p:spPr>
          <a:xfrm>
            <a:off x="252543" y="173213"/>
            <a:ext cx="3399693" cy="3457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perspectiveRight"/>
            <a:lightRig rig="contrasting" dir="t">
              <a:rot lat="0" lon="0" rev="1500000"/>
            </a:lightRig>
          </a:scene3d>
          <a:sp3d prstMaterial="metal">
            <a:bevelT w="88900" h="88900" prst="slop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b="1" kern="0" dirty="0">
                <a:solidFill>
                  <a:prstClr val="black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أسس بناء الأسرة في الإسلام ( دين 201 )</a:t>
            </a:r>
          </a:p>
        </p:txBody>
      </p:sp>
    </p:spTree>
    <p:extLst>
      <p:ext uri="{BB962C8B-B14F-4D97-AF65-F5344CB8AC3E}">
        <p14:creationId xmlns:p14="http://schemas.microsoft.com/office/powerpoint/2010/main" val="976013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مستدير الزوايا 13"/>
          <p:cNvSpPr/>
          <p:nvPr/>
        </p:nvSpPr>
        <p:spPr>
          <a:xfrm>
            <a:off x="513472" y="401991"/>
            <a:ext cx="10747717" cy="59988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</a:pPr>
            <a:endParaRPr lang="ar-BH" sz="1200" b="1" dirty="0">
              <a:solidFill>
                <a:srgbClr val="C00000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5- أُعلِّلُ ما يأتي:</a:t>
            </a: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أ. الكفاءةُ حقٌّ للزّوجة وأوليائها من دون الزّوج.</a:t>
            </a:r>
          </a:p>
          <a:p>
            <a:pPr marL="514350" indent="-514350" algn="ctr" rtl="1">
              <a:buAutoNum type="arabicPeriod"/>
            </a:pP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لأنَّها هي التي تُعيّر بالزّوج غير الكفء. </a:t>
            </a:r>
          </a:p>
          <a:p>
            <a:pPr marL="514350" indent="-514350" algn="ctr" rtl="1">
              <a:buAutoNum type="arabicPeriod"/>
            </a:pP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لامتلاكُ الزّوج حقّ القِوامة والطّلاق.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                        </a:t>
            </a: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ب. الخُلُق القويم معيارًا أساسيًّا في اختيار شريك الحياة.</a:t>
            </a:r>
          </a:p>
          <a:p>
            <a:pPr algn="ctr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حتىّ يسود الأسرةَ الحبُّ والاحترامُ والعطفُ والتسامحُ.</a:t>
            </a:r>
            <a:endParaRPr lang="ar-BH" sz="3200" b="1" dirty="0">
              <a:solidFill>
                <a:prstClr val="black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6- أُفرّق بين كلٍّ من:</a:t>
            </a: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- موافقة البٍكْر والثّيّب على الزّواج.</a:t>
            </a:r>
          </a:p>
          <a:p>
            <a:pPr algn="just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موافقة البِكْرُ: تُسْتَأْذَنَ " سكوتها ".  موافقة الثَّيِّبُ: تُسْتَأْمَرَ " تنطق بالموافقة ".   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</a:p>
          <a:p>
            <a:pPr algn="just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- الدّين والتّديّن في الكفاءة.</a:t>
            </a:r>
          </a:p>
          <a:p>
            <a:pPr algn="ct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الدِّين: الإسلام.         والتديُّن: مدى التزام المُسْلم أحكام الشّرع.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2" name="مستطيل 11">
            <a:extLst>
              <a:ext uri="{FF2B5EF4-FFF2-40B4-BE49-F238E27FC236}">
                <a16:creationId xmlns:a16="http://schemas.microsoft.com/office/drawing/2014/main" id="{D5AFE2CB-2865-4B93-AE1D-D17BCD4560EF}"/>
              </a:ext>
            </a:extLst>
          </p:cNvPr>
          <p:cNvSpPr/>
          <p:nvPr/>
        </p:nvSpPr>
        <p:spPr>
          <a:xfrm>
            <a:off x="252543" y="173213"/>
            <a:ext cx="3399693" cy="3457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perspectiveRight"/>
            <a:lightRig rig="contrasting" dir="t">
              <a:rot lat="0" lon="0" rev="1500000"/>
            </a:lightRig>
          </a:scene3d>
          <a:sp3d prstMaterial="metal">
            <a:bevelT w="88900" h="88900" prst="slop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b="1" kern="0" dirty="0">
                <a:solidFill>
                  <a:prstClr val="black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أسس بناء الأسرة في الإسلام ( دين 201 )</a:t>
            </a:r>
          </a:p>
        </p:txBody>
      </p:sp>
    </p:spTree>
    <p:extLst>
      <p:ext uri="{BB962C8B-B14F-4D97-AF65-F5344CB8AC3E}">
        <p14:creationId xmlns:p14="http://schemas.microsoft.com/office/powerpoint/2010/main" val="2743016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FC1DC9-7A55-40C6-B187-29D2738E4C3C}"/>
              </a:ext>
            </a:extLst>
          </p:cNvPr>
          <p:cNvSpPr/>
          <p:nvPr/>
        </p:nvSpPr>
        <p:spPr>
          <a:xfrm>
            <a:off x="8269059" y="99126"/>
            <a:ext cx="3554277" cy="673975"/>
          </a:xfrm>
          <a:prstGeom prst="roundRect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تقويميّ ختاميّ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0099B5-AAF5-404A-B3FC-BFE2A9DEE3B1}"/>
              </a:ext>
            </a:extLst>
          </p:cNvPr>
          <p:cNvSpPr/>
          <p:nvPr/>
        </p:nvSpPr>
        <p:spPr>
          <a:xfrm>
            <a:off x="3037671" y="1910124"/>
            <a:ext cx="8785665" cy="731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ar-BH" sz="25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1- رجلٌ سيِّء العشرة ويغلب على ظَنِّه أنَّه سيقصِّر في أداء الحقوق والواجبات الزوجيّة.</a:t>
            </a:r>
            <a:endParaRPr lang="en-US" sz="25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F391EB5-25B5-4513-B2C4-8D7AAF7F4962}"/>
              </a:ext>
            </a:extLst>
          </p:cNvPr>
          <p:cNvSpPr/>
          <p:nvPr/>
        </p:nvSpPr>
        <p:spPr>
          <a:xfrm>
            <a:off x="3037670" y="2673607"/>
            <a:ext cx="8785666" cy="7310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ar-BH" sz="25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2- شخصٌ قَادر على مُؤْنة الزواج، وتحمّل مسؤوليّاته، ولم يخش على نفسه الوقوع في المحظور.</a:t>
            </a:r>
            <a:endParaRPr lang="en-US" sz="25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B8783C-4E5A-4DFA-966E-BAF1A338F97F}"/>
              </a:ext>
            </a:extLst>
          </p:cNvPr>
          <p:cNvSpPr/>
          <p:nvPr/>
        </p:nvSpPr>
        <p:spPr>
          <a:xfrm>
            <a:off x="359076" y="2673607"/>
            <a:ext cx="2616591" cy="7310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مندوب</a:t>
            </a:r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0C76075-0FF5-4D7A-8607-39E8102D63F1}"/>
              </a:ext>
            </a:extLst>
          </p:cNvPr>
          <p:cNvSpPr/>
          <p:nvPr/>
        </p:nvSpPr>
        <p:spPr>
          <a:xfrm>
            <a:off x="359079" y="1904718"/>
            <a:ext cx="2616591" cy="731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مكروه</a:t>
            </a:r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25E769C-D401-49C7-A8B6-73BF308CE22A}"/>
              </a:ext>
            </a:extLst>
          </p:cNvPr>
          <p:cNvSpPr/>
          <p:nvPr/>
        </p:nvSpPr>
        <p:spPr>
          <a:xfrm>
            <a:off x="359079" y="1353208"/>
            <a:ext cx="2616591" cy="51364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الحكم الشرعيّ للزواج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FFB8B050-5FAB-480C-9B80-E4BFE463D7E6}"/>
              </a:ext>
            </a:extLst>
          </p:cNvPr>
          <p:cNvSpPr/>
          <p:nvPr/>
        </p:nvSpPr>
        <p:spPr>
          <a:xfrm>
            <a:off x="3037671" y="1353208"/>
            <a:ext cx="8785665" cy="51364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المسائل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385B9E1-36AF-456C-B083-43FD258588D7}"/>
              </a:ext>
            </a:extLst>
          </p:cNvPr>
          <p:cNvSpPr/>
          <p:nvPr/>
        </p:nvSpPr>
        <p:spPr>
          <a:xfrm>
            <a:off x="3037671" y="3465269"/>
            <a:ext cx="8785665" cy="10608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ar-BH" sz="25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3- شابٌّ قادر على مُؤنة الزواج، وتحمّل مسؤوليَّاته، وتاقت نفسه إليه، وخشي على نفسه الوقوع في المحظور إذا لم يتزوَّج.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9AD5975-1222-47C4-AC6C-9076D57C5EB7}"/>
              </a:ext>
            </a:extLst>
          </p:cNvPr>
          <p:cNvSpPr/>
          <p:nvPr/>
        </p:nvSpPr>
        <p:spPr>
          <a:xfrm>
            <a:off x="3037670" y="4590691"/>
            <a:ext cx="8785666" cy="7310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ar-BH" sz="25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4- شخصٌ يعاني من مرض جنسي معدٍ، وقَادرٌ على مُؤنة الزواج، وتطوق نفسه إليه.</a:t>
            </a:r>
            <a:endParaRPr lang="en-US" sz="25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5B02C45-E06C-4879-9842-9BF23C0FAD4E}"/>
              </a:ext>
            </a:extLst>
          </p:cNvPr>
          <p:cNvSpPr/>
          <p:nvPr/>
        </p:nvSpPr>
        <p:spPr>
          <a:xfrm>
            <a:off x="359073" y="4590689"/>
            <a:ext cx="2616594" cy="7310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حرام</a:t>
            </a:r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DE82C68-9566-4815-8B4F-2A1D6D3D0DE8}"/>
              </a:ext>
            </a:extLst>
          </p:cNvPr>
          <p:cNvSpPr/>
          <p:nvPr/>
        </p:nvSpPr>
        <p:spPr>
          <a:xfrm>
            <a:off x="359076" y="3459864"/>
            <a:ext cx="2616594" cy="10608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واجب</a:t>
            </a:r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A3FD02D-A2CB-4AB4-8A66-5494EF3F9622}"/>
              </a:ext>
            </a:extLst>
          </p:cNvPr>
          <p:cNvSpPr/>
          <p:nvPr/>
        </p:nvSpPr>
        <p:spPr>
          <a:xfrm>
            <a:off x="3037670" y="5386297"/>
            <a:ext cx="8785666" cy="10608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ar-BH" sz="25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5- شخصٌ تحقّقت فيه الشروط وانتفت عنه الموانع الشرعيّة، ولم يخش على نفسه الوقوع في المحظور، ولا يرجو ولدًا.</a:t>
            </a:r>
            <a:endParaRPr lang="en-US" sz="25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D463128-9EE5-46BD-AFB5-B43C895521D4}"/>
              </a:ext>
            </a:extLst>
          </p:cNvPr>
          <p:cNvSpPr/>
          <p:nvPr/>
        </p:nvSpPr>
        <p:spPr>
          <a:xfrm>
            <a:off x="359073" y="5386296"/>
            <a:ext cx="2616594" cy="10608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مباح</a:t>
            </a:r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CD423B5-A48B-46B9-AF98-B13E88C4A137}"/>
              </a:ext>
            </a:extLst>
          </p:cNvPr>
          <p:cNvSpPr/>
          <p:nvPr/>
        </p:nvSpPr>
        <p:spPr>
          <a:xfrm>
            <a:off x="5664384" y="817929"/>
            <a:ext cx="6158952" cy="5136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بيِّن الحكم الشرعيّ للزواج في المسائل الآتية:</a:t>
            </a:r>
            <a:endParaRPr lang="en-US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6836AA-C0FD-4E65-A6C7-F9BBA10425B1}"/>
              </a:ext>
            </a:extLst>
          </p:cNvPr>
          <p:cNvSpPr txBox="1">
            <a:spLocks/>
          </p:cNvSpPr>
          <p:nvPr/>
        </p:nvSpPr>
        <p:spPr>
          <a:xfrm>
            <a:off x="56272" y="56272"/>
            <a:ext cx="3294756" cy="397907"/>
          </a:xfrm>
          <a:custGeom>
            <a:avLst/>
            <a:gdLst>
              <a:gd name="connsiteX0" fmla="*/ 3591 w 3294756"/>
              <a:gd name="connsiteY0" fmla="*/ 17851 h 397907"/>
              <a:gd name="connsiteX1" fmla="*/ 315950 w 3294756"/>
              <a:gd name="connsiteY1" fmla="*/ 17851 h 397907"/>
              <a:gd name="connsiteX2" fmla="*/ 628309 w 3294756"/>
              <a:gd name="connsiteY2" fmla="*/ 17851 h 397907"/>
              <a:gd name="connsiteX3" fmla="*/ 973548 w 3294756"/>
              <a:gd name="connsiteY3" fmla="*/ 17851 h 397907"/>
              <a:gd name="connsiteX4" fmla="*/ 1351667 w 3294756"/>
              <a:gd name="connsiteY4" fmla="*/ 17851 h 397907"/>
              <a:gd name="connsiteX5" fmla="*/ 1762666 w 3294756"/>
              <a:gd name="connsiteY5" fmla="*/ 17851 h 397907"/>
              <a:gd name="connsiteX6" fmla="*/ 2206545 w 3294756"/>
              <a:gd name="connsiteY6" fmla="*/ 17851 h 397907"/>
              <a:gd name="connsiteX7" fmla="*/ 2518904 w 3294756"/>
              <a:gd name="connsiteY7" fmla="*/ 17851 h 397907"/>
              <a:gd name="connsiteX8" fmla="*/ 2929903 w 3294756"/>
              <a:gd name="connsiteY8" fmla="*/ 17851 h 397907"/>
              <a:gd name="connsiteX9" fmla="*/ 3291582 w 3294756"/>
              <a:gd name="connsiteY9" fmla="*/ 17851 h 397907"/>
              <a:gd name="connsiteX10" fmla="*/ 3291582 w 3294756"/>
              <a:gd name="connsiteY10" fmla="*/ 380668 h 397907"/>
              <a:gd name="connsiteX11" fmla="*/ 2880583 w 3294756"/>
              <a:gd name="connsiteY11" fmla="*/ 380668 h 397907"/>
              <a:gd name="connsiteX12" fmla="*/ 2568224 w 3294756"/>
              <a:gd name="connsiteY12" fmla="*/ 380668 h 397907"/>
              <a:gd name="connsiteX13" fmla="*/ 2124345 w 3294756"/>
              <a:gd name="connsiteY13" fmla="*/ 380668 h 397907"/>
              <a:gd name="connsiteX14" fmla="*/ 1680466 w 3294756"/>
              <a:gd name="connsiteY14" fmla="*/ 380668 h 397907"/>
              <a:gd name="connsiteX15" fmla="*/ 1302347 w 3294756"/>
              <a:gd name="connsiteY15" fmla="*/ 380668 h 397907"/>
              <a:gd name="connsiteX16" fmla="*/ 989988 w 3294756"/>
              <a:gd name="connsiteY16" fmla="*/ 380668 h 397907"/>
              <a:gd name="connsiteX17" fmla="*/ 569065 w 3294756"/>
              <a:gd name="connsiteY17" fmla="*/ 393900 h 397907"/>
              <a:gd name="connsiteX18" fmla="*/ 3591 w 3294756"/>
              <a:gd name="connsiteY18" fmla="*/ 380668 h 397907"/>
              <a:gd name="connsiteX19" fmla="*/ 3591 w 3294756"/>
              <a:gd name="connsiteY19" fmla="*/ 17851 h 39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94756" h="397907" fill="none" extrusionOk="0">
                <a:moveTo>
                  <a:pt x="3591" y="17851"/>
                </a:moveTo>
                <a:cubicBezTo>
                  <a:pt x="130286" y="16268"/>
                  <a:pt x="223570" y="-10612"/>
                  <a:pt x="315950" y="17851"/>
                </a:cubicBezTo>
                <a:cubicBezTo>
                  <a:pt x="416800" y="46689"/>
                  <a:pt x="527089" y="13993"/>
                  <a:pt x="628309" y="17851"/>
                </a:cubicBezTo>
                <a:cubicBezTo>
                  <a:pt x="731222" y="17907"/>
                  <a:pt x="821943" y="26520"/>
                  <a:pt x="973548" y="17851"/>
                </a:cubicBezTo>
                <a:cubicBezTo>
                  <a:pt x="1113296" y="-7167"/>
                  <a:pt x="1167616" y="42122"/>
                  <a:pt x="1351667" y="17851"/>
                </a:cubicBezTo>
                <a:cubicBezTo>
                  <a:pt x="1532966" y="-9292"/>
                  <a:pt x="1585442" y="-3610"/>
                  <a:pt x="1762666" y="17851"/>
                </a:cubicBezTo>
                <a:cubicBezTo>
                  <a:pt x="1938665" y="58658"/>
                  <a:pt x="2008464" y="34588"/>
                  <a:pt x="2206545" y="17851"/>
                </a:cubicBezTo>
                <a:cubicBezTo>
                  <a:pt x="2405024" y="19511"/>
                  <a:pt x="2368164" y="11990"/>
                  <a:pt x="2518904" y="17851"/>
                </a:cubicBezTo>
                <a:cubicBezTo>
                  <a:pt x="2684566" y="41271"/>
                  <a:pt x="2808290" y="35506"/>
                  <a:pt x="2929903" y="17851"/>
                </a:cubicBezTo>
                <a:cubicBezTo>
                  <a:pt x="3098944" y="14899"/>
                  <a:pt x="3191014" y="10979"/>
                  <a:pt x="3291582" y="17851"/>
                </a:cubicBezTo>
                <a:cubicBezTo>
                  <a:pt x="3282872" y="189924"/>
                  <a:pt x="3301417" y="227911"/>
                  <a:pt x="3291582" y="380668"/>
                </a:cubicBezTo>
                <a:cubicBezTo>
                  <a:pt x="3152898" y="396664"/>
                  <a:pt x="2958964" y="391286"/>
                  <a:pt x="2880583" y="380668"/>
                </a:cubicBezTo>
                <a:cubicBezTo>
                  <a:pt x="2796910" y="361829"/>
                  <a:pt x="2684375" y="383274"/>
                  <a:pt x="2568224" y="380668"/>
                </a:cubicBezTo>
                <a:cubicBezTo>
                  <a:pt x="2467386" y="358281"/>
                  <a:pt x="2220255" y="382878"/>
                  <a:pt x="2124345" y="380668"/>
                </a:cubicBezTo>
                <a:cubicBezTo>
                  <a:pt x="2022717" y="349061"/>
                  <a:pt x="1876914" y="370223"/>
                  <a:pt x="1680466" y="380668"/>
                </a:cubicBezTo>
                <a:cubicBezTo>
                  <a:pt x="1464034" y="393281"/>
                  <a:pt x="1440283" y="340989"/>
                  <a:pt x="1302347" y="380668"/>
                </a:cubicBezTo>
                <a:cubicBezTo>
                  <a:pt x="1171851" y="403409"/>
                  <a:pt x="1114792" y="379799"/>
                  <a:pt x="989988" y="380668"/>
                </a:cubicBezTo>
                <a:cubicBezTo>
                  <a:pt x="885137" y="389541"/>
                  <a:pt x="724027" y="427278"/>
                  <a:pt x="569065" y="393900"/>
                </a:cubicBezTo>
                <a:cubicBezTo>
                  <a:pt x="380988" y="359756"/>
                  <a:pt x="241372" y="411537"/>
                  <a:pt x="3591" y="380668"/>
                </a:cubicBezTo>
                <a:cubicBezTo>
                  <a:pt x="26720" y="255654"/>
                  <a:pt x="-14753" y="154510"/>
                  <a:pt x="3591" y="17851"/>
                </a:cubicBezTo>
                <a:close/>
              </a:path>
              <a:path w="3294756" h="397907" stroke="0" extrusionOk="0">
                <a:moveTo>
                  <a:pt x="3591" y="17851"/>
                </a:moveTo>
                <a:cubicBezTo>
                  <a:pt x="126280" y="5974"/>
                  <a:pt x="215432" y="-3823"/>
                  <a:pt x="315950" y="17851"/>
                </a:cubicBezTo>
                <a:cubicBezTo>
                  <a:pt x="408902" y="48324"/>
                  <a:pt x="508300" y="18356"/>
                  <a:pt x="628309" y="17851"/>
                </a:cubicBezTo>
                <a:cubicBezTo>
                  <a:pt x="727024" y="21305"/>
                  <a:pt x="846433" y="48172"/>
                  <a:pt x="973548" y="17851"/>
                </a:cubicBezTo>
                <a:cubicBezTo>
                  <a:pt x="1133389" y="5688"/>
                  <a:pt x="1165390" y="51968"/>
                  <a:pt x="1351667" y="17851"/>
                </a:cubicBezTo>
                <a:cubicBezTo>
                  <a:pt x="1530290" y="3843"/>
                  <a:pt x="1607406" y="414"/>
                  <a:pt x="1762666" y="17851"/>
                </a:cubicBezTo>
                <a:cubicBezTo>
                  <a:pt x="1924793" y="19567"/>
                  <a:pt x="2018017" y="35449"/>
                  <a:pt x="2206545" y="17851"/>
                </a:cubicBezTo>
                <a:cubicBezTo>
                  <a:pt x="2396157" y="17822"/>
                  <a:pt x="2372579" y="12573"/>
                  <a:pt x="2518904" y="17851"/>
                </a:cubicBezTo>
                <a:cubicBezTo>
                  <a:pt x="2671664" y="35886"/>
                  <a:pt x="2763961" y="45631"/>
                  <a:pt x="2929903" y="17851"/>
                </a:cubicBezTo>
                <a:cubicBezTo>
                  <a:pt x="3085707" y="13954"/>
                  <a:pt x="3179006" y="22766"/>
                  <a:pt x="3291582" y="17851"/>
                </a:cubicBezTo>
                <a:cubicBezTo>
                  <a:pt x="3290563" y="181632"/>
                  <a:pt x="3311140" y="223863"/>
                  <a:pt x="3291582" y="380668"/>
                </a:cubicBezTo>
                <a:cubicBezTo>
                  <a:pt x="3140207" y="392072"/>
                  <a:pt x="2959229" y="389499"/>
                  <a:pt x="2880583" y="380668"/>
                </a:cubicBezTo>
                <a:cubicBezTo>
                  <a:pt x="2815097" y="383893"/>
                  <a:pt x="2660581" y="385266"/>
                  <a:pt x="2568224" y="380668"/>
                </a:cubicBezTo>
                <a:cubicBezTo>
                  <a:pt x="2462584" y="362156"/>
                  <a:pt x="2223669" y="389325"/>
                  <a:pt x="2124345" y="380668"/>
                </a:cubicBezTo>
                <a:cubicBezTo>
                  <a:pt x="2011689" y="380364"/>
                  <a:pt x="1916993" y="354928"/>
                  <a:pt x="1680466" y="380668"/>
                </a:cubicBezTo>
                <a:cubicBezTo>
                  <a:pt x="1467473" y="394892"/>
                  <a:pt x="1442941" y="354741"/>
                  <a:pt x="1302347" y="380668"/>
                </a:cubicBezTo>
                <a:cubicBezTo>
                  <a:pt x="1149835" y="413753"/>
                  <a:pt x="1123766" y="378932"/>
                  <a:pt x="989988" y="380668"/>
                </a:cubicBezTo>
                <a:cubicBezTo>
                  <a:pt x="862673" y="387075"/>
                  <a:pt x="722277" y="380613"/>
                  <a:pt x="569065" y="393900"/>
                </a:cubicBezTo>
                <a:cubicBezTo>
                  <a:pt x="433110" y="345444"/>
                  <a:pt x="270361" y="390071"/>
                  <a:pt x="3591" y="380668"/>
                </a:cubicBezTo>
                <a:cubicBezTo>
                  <a:pt x="18272" y="243847"/>
                  <a:pt x="-5992" y="159044"/>
                  <a:pt x="3591" y="1785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80792322">
                  <a:custGeom>
                    <a:avLst/>
                    <a:gdLst>
                      <a:gd name="connsiteX0" fmla="*/ 0 w 5086042"/>
                      <a:gd name="connsiteY0" fmla="*/ 0 h 362817"/>
                      <a:gd name="connsiteX1" fmla="*/ 483174 w 5086042"/>
                      <a:gd name="connsiteY1" fmla="*/ 0 h 362817"/>
                      <a:gd name="connsiteX2" fmla="*/ 966348 w 5086042"/>
                      <a:gd name="connsiteY2" fmla="*/ 0 h 362817"/>
                      <a:gd name="connsiteX3" fmla="*/ 1500382 w 5086042"/>
                      <a:gd name="connsiteY3" fmla="*/ 0 h 362817"/>
                      <a:gd name="connsiteX4" fmla="*/ 2085277 w 5086042"/>
                      <a:gd name="connsiteY4" fmla="*/ 0 h 362817"/>
                      <a:gd name="connsiteX5" fmla="*/ 2721032 w 5086042"/>
                      <a:gd name="connsiteY5" fmla="*/ 0 h 362817"/>
                      <a:gd name="connsiteX6" fmla="*/ 3407648 w 5086042"/>
                      <a:gd name="connsiteY6" fmla="*/ 0 h 362817"/>
                      <a:gd name="connsiteX7" fmla="*/ 3890822 w 5086042"/>
                      <a:gd name="connsiteY7" fmla="*/ 0 h 362817"/>
                      <a:gd name="connsiteX8" fmla="*/ 4526577 w 5086042"/>
                      <a:gd name="connsiteY8" fmla="*/ 0 h 362817"/>
                      <a:gd name="connsiteX9" fmla="*/ 5086042 w 5086042"/>
                      <a:gd name="connsiteY9" fmla="*/ 0 h 362817"/>
                      <a:gd name="connsiteX10" fmla="*/ 5086042 w 5086042"/>
                      <a:gd name="connsiteY10" fmla="*/ 362817 h 362817"/>
                      <a:gd name="connsiteX11" fmla="*/ 4450287 w 5086042"/>
                      <a:gd name="connsiteY11" fmla="*/ 362817 h 362817"/>
                      <a:gd name="connsiteX12" fmla="*/ 3967113 w 5086042"/>
                      <a:gd name="connsiteY12" fmla="*/ 362817 h 362817"/>
                      <a:gd name="connsiteX13" fmla="*/ 3280497 w 5086042"/>
                      <a:gd name="connsiteY13" fmla="*/ 362817 h 362817"/>
                      <a:gd name="connsiteX14" fmla="*/ 2593881 w 5086042"/>
                      <a:gd name="connsiteY14" fmla="*/ 362817 h 362817"/>
                      <a:gd name="connsiteX15" fmla="*/ 2008987 w 5086042"/>
                      <a:gd name="connsiteY15" fmla="*/ 362817 h 362817"/>
                      <a:gd name="connsiteX16" fmla="*/ 1525813 w 5086042"/>
                      <a:gd name="connsiteY16" fmla="*/ 362817 h 362817"/>
                      <a:gd name="connsiteX17" fmla="*/ 839197 w 5086042"/>
                      <a:gd name="connsiteY17" fmla="*/ 362817 h 362817"/>
                      <a:gd name="connsiteX18" fmla="*/ 0 w 5086042"/>
                      <a:gd name="connsiteY18" fmla="*/ 362817 h 362817"/>
                      <a:gd name="connsiteX19" fmla="*/ 0 w 5086042"/>
                      <a:gd name="connsiteY19" fmla="*/ 0 h 362817"/>
                      <a:gd name="connsiteX0" fmla="*/ 5555 w 5096506"/>
                      <a:gd name="connsiteY0" fmla="*/ 17851 h 397907"/>
                      <a:gd name="connsiteX1" fmla="*/ 488729 w 5096506"/>
                      <a:gd name="connsiteY1" fmla="*/ 17851 h 397907"/>
                      <a:gd name="connsiteX2" fmla="*/ 971903 w 5096506"/>
                      <a:gd name="connsiteY2" fmla="*/ 17851 h 397907"/>
                      <a:gd name="connsiteX3" fmla="*/ 1505937 w 5096506"/>
                      <a:gd name="connsiteY3" fmla="*/ 17851 h 397907"/>
                      <a:gd name="connsiteX4" fmla="*/ 2090832 w 5096506"/>
                      <a:gd name="connsiteY4" fmla="*/ 17851 h 397907"/>
                      <a:gd name="connsiteX5" fmla="*/ 2726587 w 5096506"/>
                      <a:gd name="connsiteY5" fmla="*/ 17851 h 397907"/>
                      <a:gd name="connsiteX6" fmla="*/ 3413203 w 5096506"/>
                      <a:gd name="connsiteY6" fmla="*/ 17851 h 397907"/>
                      <a:gd name="connsiteX7" fmla="*/ 3896377 w 5096506"/>
                      <a:gd name="connsiteY7" fmla="*/ 17851 h 397907"/>
                      <a:gd name="connsiteX8" fmla="*/ 4532132 w 5096506"/>
                      <a:gd name="connsiteY8" fmla="*/ 17851 h 397907"/>
                      <a:gd name="connsiteX9" fmla="*/ 5091597 w 5096506"/>
                      <a:gd name="connsiteY9" fmla="*/ 17851 h 397907"/>
                      <a:gd name="connsiteX10" fmla="*/ 5091597 w 5096506"/>
                      <a:gd name="connsiteY10" fmla="*/ 380668 h 397907"/>
                      <a:gd name="connsiteX11" fmla="*/ 4455842 w 5096506"/>
                      <a:gd name="connsiteY11" fmla="*/ 380668 h 397907"/>
                      <a:gd name="connsiteX12" fmla="*/ 3972668 w 5096506"/>
                      <a:gd name="connsiteY12" fmla="*/ 380668 h 397907"/>
                      <a:gd name="connsiteX13" fmla="*/ 3286052 w 5096506"/>
                      <a:gd name="connsiteY13" fmla="*/ 380668 h 397907"/>
                      <a:gd name="connsiteX14" fmla="*/ 2599436 w 5096506"/>
                      <a:gd name="connsiteY14" fmla="*/ 380668 h 397907"/>
                      <a:gd name="connsiteX15" fmla="*/ 2014542 w 5096506"/>
                      <a:gd name="connsiteY15" fmla="*/ 380668 h 397907"/>
                      <a:gd name="connsiteX16" fmla="*/ 1531368 w 5096506"/>
                      <a:gd name="connsiteY16" fmla="*/ 380668 h 397907"/>
                      <a:gd name="connsiteX17" fmla="*/ 880261 w 5096506"/>
                      <a:gd name="connsiteY17" fmla="*/ 393900 h 397907"/>
                      <a:gd name="connsiteX18" fmla="*/ 5555 w 5096506"/>
                      <a:gd name="connsiteY18" fmla="*/ 380668 h 397907"/>
                      <a:gd name="connsiteX19" fmla="*/ 5555 w 5096506"/>
                      <a:gd name="connsiteY19" fmla="*/ 17851 h 397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096506" h="397907" extrusionOk="0">
                        <a:moveTo>
                          <a:pt x="5555" y="17851"/>
                        </a:moveTo>
                        <a:cubicBezTo>
                          <a:pt x="219198" y="10132"/>
                          <a:pt x="340178" y="231"/>
                          <a:pt x="488729" y="17851"/>
                        </a:cubicBezTo>
                        <a:cubicBezTo>
                          <a:pt x="637280" y="35471"/>
                          <a:pt x="814740" y="20754"/>
                          <a:pt x="971903" y="17851"/>
                        </a:cubicBezTo>
                        <a:cubicBezTo>
                          <a:pt x="1129066" y="14948"/>
                          <a:pt x="1283268" y="34802"/>
                          <a:pt x="1505937" y="17851"/>
                        </a:cubicBezTo>
                        <a:cubicBezTo>
                          <a:pt x="1728606" y="900"/>
                          <a:pt x="1809676" y="42549"/>
                          <a:pt x="2090832" y="17851"/>
                        </a:cubicBezTo>
                        <a:cubicBezTo>
                          <a:pt x="2371988" y="-6847"/>
                          <a:pt x="2468664" y="-5037"/>
                          <a:pt x="2726587" y="17851"/>
                        </a:cubicBezTo>
                        <a:cubicBezTo>
                          <a:pt x="2984510" y="40739"/>
                          <a:pt x="3115459" y="17099"/>
                          <a:pt x="3413203" y="17851"/>
                        </a:cubicBezTo>
                        <a:cubicBezTo>
                          <a:pt x="3710947" y="18603"/>
                          <a:pt x="3666223" y="12487"/>
                          <a:pt x="3896377" y="17851"/>
                        </a:cubicBezTo>
                        <a:cubicBezTo>
                          <a:pt x="4126531" y="23215"/>
                          <a:pt x="4301620" y="30822"/>
                          <a:pt x="4532132" y="17851"/>
                        </a:cubicBezTo>
                        <a:cubicBezTo>
                          <a:pt x="4762644" y="4880"/>
                          <a:pt x="4924692" y="26553"/>
                          <a:pt x="5091597" y="17851"/>
                        </a:cubicBezTo>
                        <a:cubicBezTo>
                          <a:pt x="5083485" y="180179"/>
                          <a:pt x="5105937" y="226824"/>
                          <a:pt x="5091597" y="380668"/>
                        </a:cubicBezTo>
                        <a:cubicBezTo>
                          <a:pt x="4874658" y="392338"/>
                          <a:pt x="4583582" y="381276"/>
                          <a:pt x="4455842" y="380668"/>
                        </a:cubicBezTo>
                        <a:cubicBezTo>
                          <a:pt x="4328102" y="380060"/>
                          <a:pt x="4125650" y="392936"/>
                          <a:pt x="3972668" y="380668"/>
                        </a:cubicBezTo>
                        <a:cubicBezTo>
                          <a:pt x="3819686" y="368400"/>
                          <a:pt x="3435501" y="388369"/>
                          <a:pt x="3286052" y="380668"/>
                        </a:cubicBezTo>
                        <a:cubicBezTo>
                          <a:pt x="3136603" y="372967"/>
                          <a:pt x="2924658" y="369257"/>
                          <a:pt x="2599436" y="380668"/>
                        </a:cubicBezTo>
                        <a:cubicBezTo>
                          <a:pt x="2274214" y="392079"/>
                          <a:pt x="2230054" y="352050"/>
                          <a:pt x="2014542" y="380668"/>
                        </a:cubicBezTo>
                        <a:cubicBezTo>
                          <a:pt x="1799030" y="409286"/>
                          <a:pt x="1720415" y="378463"/>
                          <a:pt x="1531368" y="380668"/>
                        </a:cubicBezTo>
                        <a:cubicBezTo>
                          <a:pt x="1342321" y="382873"/>
                          <a:pt x="1106492" y="407334"/>
                          <a:pt x="880261" y="393900"/>
                        </a:cubicBezTo>
                        <a:cubicBezTo>
                          <a:pt x="654030" y="380466"/>
                          <a:pt x="360468" y="413421"/>
                          <a:pt x="5555" y="380668"/>
                        </a:cubicBezTo>
                        <a:cubicBezTo>
                          <a:pt x="11106" y="259495"/>
                          <a:pt x="-9360" y="162249"/>
                          <a:pt x="5555" y="1785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</a:pPr>
            <a:r>
              <a:rPr lang="ar-BH" sz="1800" b="1" dirty="0"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الزواج (الحكم الشرعيّ والمقاصد)</a:t>
            </a:r>
            <a:r>
              <a:rPr lang="en-US" sz="1800" b="1" dirty="0"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(دين 201)</a:t>
            </a:r>
            <a:endParaRPr lang="ar-BH" sz="1800" b="1" dirty="0"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3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مستدير الزوايا 7"/>
          <p:cNvSpPr/>
          <p:nvPr/>
        </p:nvSpPr>
        <p:spPr>
          <a:xfrm>
            <a:off x="4181060" y="669068"/>
            <a:ext cx="3829879" cy="7725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أتذكر: أحكام النون الساكنة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7B13ECB-C470-4893-B364-DC26FD4A9162}"/>
              </a:ext>
            </a:extLst>
          </p:cNvPr>
          <p:cNvGrpSpPr/>
          <p:nvPr/>
        </p:nvGrpSpPr>
        <p:grpSpPr>
          <a:xfrm>
            <a:off x="217301" y="1883520"/>
            <a:ext cx="11757396" cy="3625544"/>
            <a:chOff x="232637" y="1236892"/>
            <a:chExt cx="11757396" cy="3625544"/>
          </a:xfrm>
        </p:grpSpPr>
        <p:sp>
          <p:nvSpPr>
            <p:cNvPr id="19" name="مستطيل: زوايا مستديرة 18">
              <a:extLst>
                <a:ext uri="{FF2B5EF4-FFF2-40B4-BE49-F238E27FC236}">
                  <a16:creationId xmlns:a16="http://schemas.microsoft.com/office/drawing/2014/main" id="{B8BA66F9-4DBF-40C0-8312-D7F4319F7887}"/>
                </a:ext>
              </a:extLst>
            </p:cNvPr>
            <p:cNvSpPr/>
            <p:nvPr/>
          </p:nvSpPr>
          <p:spPr>
            <a:xfrm>
              <a:off x="3996467" y="1236892"/>
              <a:ext cx="3945841" cy="609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أحكام النون الساكنة والتنوين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C5170DD0-E2C5-4338-8802-82B5E0B4712F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>
              <a:off x="5969388" y="1846492"/>
              <a:ext cx="0" cy="2600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F0AE2889-D46E-4126-B725-8C3EBCA03E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27031" y="2091655"/>
              <a:ext cx="9318060" cy="148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كسهم مستقيم 34">
              <a:extLst>
                <a:ext uri="{FF2B5EF4-FFF2-40B4-BE49-F238E27FC236}">
                  <a16:creationId xmlns:a16="http://schemas.microsoft.com/office/drawing/2014/main" id="{EB705E44-8D28-4C70-BD85-3158BD067EB1}"/>
                </a:ext>
              </a:extLst>
            </p:cNvPr>
            <p:cNvCxnSpPr>
              <a:cxnSpLocks/>
            </p:cNvCxnSpPr>
            <p:nvPr/>
          </p:nvCxnSpPr>
          <p:spPr>
            <a:xfrm>
              <a:off x="10745090" y="2091655"/>
              <a:ext cx="0" cy="2517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كسهم مستقيم 36">
              <a:extLst>
                <a:ext uri="{FF2B5EF4-FFF2-40B4-BE49-F238E27FC236}">
                  <a16:creationId xmlns:a16="http://schemas.microsoft.com/office/drawing/2014/main" id="{2503ABCF-0701-4ECC-85D4-EDEBF3E5C19C}"/>
                </a:ext>
              </a:extLst>
            </p:cNvPr>
            <p:cNvCxnSpPr>
              <a:cxnSpLocks/>
            </p:cNvCxnSpPr>
            <p:nvPr/>
          </p:nvCxnSpPr>
          <p:spPr>
            <a:xfrm>
              <a:off x="1425266" y="2106515"/>
              <a:ext cx="1765" cy="2921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كسهم مستقيم 37">
              <a:extLst>
                <a:ext uri="{FF2B5EF4-FFF2-40B4-BE49-F238E27FC236}">
                  <a16:creationId xmlns:a16="http://schemas.microsoft.com/office/drawing/2014/main" id="{BB63EF87-0E21-4F99-ADE0-D0686F100507}"/>
                </a:ext>
              </a:extLst>
            </p:cNvPr>
            <p:cNvCxnSpPr>
              <a:cxnSpLocks/>
            </p:cNvCxnSpPr>
            <p:nvPr/>
          </p:nvCxnSpPr>
          <p:spPr>
            <a:xfrm>
              <a:off x="7193853" y="2106515"/>
              <a:ext cx="0" cy="2747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كسهم مستقيم 40">
              <a:extLst>
                <a:ext uri="{FF2B5EF4-FFF2-40B4-BE49-F238E27FC236}">
                  <a16:creationId xmlns:a16="http://schemas.microsoft.com/office/drawing/2014/main" id="{33168D07-A799-4234-881B-7EAB6AF0D5E7}"/>
                </a:ext>
              </a:extLst>
            </p:cNvPr>
            <p:cNvCxnSpPr>
              <a:cxnSpLocks/>
            </p:cNvCxnSpPr>
            <p:nvPr/>
          </p:nvCxnSpPr>
          <p:spPr>
            <a:xfrm>
              <a:off x="3685972" y="2099085"/>
              <a:ext cx="0" cy="2795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مستطيل: زوايا مستديرة 41">
              <a:extLst>
                <a:ext uri="{FF2B5EF4-FFF2-40B4-BE49-F238E27FC236}">
                  <a16:creationId xmlns:a16="http://schemas.microsoft.com/office/drawing/2014/main" id="{7048A95F-E91A-4BBE-BA46-4002EA353D94}"/>
                </a:ext>
              </a:extLst>
            </p:cNvPr>
            <p:cNvSpPr/>
            <p:nvPr/>
          </p:nvSpPr>
          <p:spPr>
            <a:xfrm>
              <a:off x="9791350" y="2378601"/>
              <a:ext cx="1876483" cy="42854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الإظهار</a:t>
              </a:r>
              <a:endParaRPr lang="en-US" sz="26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3" name="مستطيل: زوايا مستديرة 42">
              <a:extLst>
                <a:ext uri="{FF2B5EF4-FFF2-40B4-BE49-F238E27FC236}">
                  <a16:creationId xmlns:a16="http://schemas.microsoft.com/office/drawing/2014/main" id="{04257F53-0C0B-4151-BEEC-3215ED69389B}"/>
                </a:ext>
              </a:extLst>
            </p:cNvPr>
            <p:cNvSpPr/>
            <p:nvPr/>
          </p:nvSpPr>
          <p:spPr>
            <a:xfrm>
              <a:off x="6440060" y="2395325"/>
              <a:ext cx="1507892" cy="428540"/>
            </a:xfrm>
            <a:prstGeom prst="roundRect">
              <a:avLst/>
            </a:prstGeom>
            <a:solidFill>
              <a:srgbClr val="E5DC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الإدغام</a:t>
              </a:r>
              <a:endParaRPr lang="en-US" sz="2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4" name="مستطيل: زوايا مستديرة 43">
              <a:extLst>
                <a:ext uri="{FF2B5EF4-FFF2-40B4-BE49-F238E27FC236}">
                  <a16:creationId xmlns:a16="http://schemas.microsoft.com/office/drawing/2014/main" id="{67245063-F068-4DEA-B5F7-E103C197621E}"/>
                </a:ext>
              </a:extLst>
            </p:cNvPr>
            <p:cNvSpPr/>
            <p:nvPr/>
          </p:nvSpPr>
          <p:spPr>
            <a:xfrm>
              <a:off x="2934923" y="2373890"/>
              <a:ext cx="1507892" cy="42854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الإقلاب</a:t>
              </a:r>
              <a:endParaRPr lang="en-US" sz="2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5" name="مستطيل: زوايا مستديرة 44">
              <a:extLst>
                <a:ext uri="{FF2B5EF4-FFF2-40B4-BE49-F238E27FC236}">
                  <a16:creationId xmlns:a16="http://schemas.microsoft.com/office/drawing/2014/main" id="{DB70AC80-BD0D-4443-AA60-A2948F08A447}"/>
                </a:ext>
              </a:extLst>
            </p:cNvPr>
            <p:cNvSpPr/>
            <p:nvPr/>
          </p:nvSpPr>
          <p:spPr>
            <a:xfrm>
              <a:off x="623889" y="2387501"/>
              <a:ext cx="1507892" cy="42854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الإخفاء</a:t>
              </a:r>
              <a:endParaRPr lang="en-US" sz="2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47" name="رابط كسهم مستقيم 46">
              <a:extLst>
                <a:ext uri="{FF2B5EF4-FFF2-40B4-BE49-F238E27FC236}">
                  <a16:creationId xmlns:a16="http://schemas.microsoft.com/office/drawing/2014/main" id="{9486202D-D7FF-4FB3-BA8D-0A7D4B939370}"/>
                </a:ext>
              </a:extLst>
            </p:cNvPr>
            <p:cNvCxnSpPr>
              <a:cxnSpLocks/>
            </p:cNvCxnSpPr>
            <p:nvPr/>
          </p:nvCxnSpPr>
          <p:spPr>
            <a:xfrm>
              <a:off x="10745090" y="2807141"/>
              <a:ext cx="0" cy="3084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رابط كسهم مستقيم 47">
              <a:extLst>
                <a:ext uri="{FF2B5EF4-FFF2-40B4-BE49-F238E27FC236}">
                  <a16:creationId xmlns:a16="http://schemas.microsoft.com/office/drawing/2014/main" id="{483DEC4B-F0E9-4D45-B33D-3A7012A4B186}"/>
                </a:ext>
              </a:extLst>
            </p:cNvPr>
            <p:cNvCxnSpPr>
              <a:cxnSpLocks/>
            </p:cNvCxnSpPr>
            <p:nvPr/>
          </p:nvCxnSpPr>
          <p:spPr>
            <a:xfrm>
              <a:off x="5969388" y="2971750"/>
              <a:ext cx="7357" cy="2062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رابط كسهم مستقيم 48">
              <a:extLst>
                <a:ext uri="{FF2B5EF4-FFF2-40B4-BE49-F238E27FC236}">
                  <a16:creationId xmlns:a16="http://schemas.microsoft.com/office/drawing/2014/main" id="{4DBE2C41-71FD-4E69-A50E-F093EF7D2073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 flipH="1">
              <a:off x="3685973" y="2802430"/>
              <a:ext cx="2896" cy="3896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رابط كسهم مستقيم 49">
              <a:extLst>
                <a:ext uri="{FF2B5EF4-FFF2-40B4-BE49-F238E27FC236}">
                  <a16:creationId xmlns:a16="http://schemas.microsoft.com/office/drawing/2014/main" id="{6E43990A-F55B-4D0F-91E9-95A3A2CA4AB4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 flipH="1">
              <a:off x="1369965" y="2816041"/>
              <a:ext cx="7870" cy="4177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مستطيل: زوايا مستديرة 50">
              <a:extLst>
                <a:ext uri="{FF2B5EF4-FFF2-40B4-BE49-F238E27FC236}">
                  <a16:creationId xmlns:a16="http://schemas.microsoft.com/office/drawing/2014/main" id="{9C2DF568-9F12-4399-8A17-E9C73F973F45}"/>
                </a:ext>
              </a:extLst>
            </p:cNvPr>
            <p:cNvSpPr/>
            <p:nvPr/>
          </p:nvSpPr>
          <p:spPr>
            <a:xfrm>
              <a:off x="9480889" y="3138124"/>
              <a:ext cx="2508705" cy="44412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 حروف الحلق</a:t>
              </a:r>
              <a:endParaRPr lang="en-US" sz="2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52" name="مستطيل: زوايا مستديرة 51">
              <a:extLst>
                <a:ext uri="{FF2B5EF4-FFF2-40B4-BE49-F238E27FC236}">
                  <a16:creationId xmlns:a16="http://schemas.microsoft.com/office/drawing/2014/main" id="{C4CC6E89-CB6E-4AD1-87B1-C3E8D3F8E70B}"/>
                </a:ext>
              </a:extLst>
            </p:cNvPr>
            <p:cNvSpPr/>
            <p:nvPr/>
          </p:nvSpPr>
          <p:spPr>
            <a:xfrm>
              <a:off x="7244031" y="3160642"/>
              <a:ext cx="2161319" cy="428540"/>
            </a:xfrm>
            <a:prstGeom prst="roundRect">
              <a:avLst/>
            </a:prstGeom>
            <a:solidFill>
              <a:srgbClr val="E5DC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بِغُنَّةٍ مع (ينمو)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53" name="رابط كسهم مستقيم 52">
              <a:extLst>
                <a:ext uri="{FF2B5EF4-FFF2-40B4-BE49-F238E27FC236}">
                  <a16:creationId xmlns:a16="http://schemas.microsoft.com/office/drawing/2014/main" id="{DCF4F469-C91D-4CC1-BA72-81248E87645A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10735462" y="3582247"/>
              <a:ext cx="9630" cy="2528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مستطيل: زوايا مستديرة 53">
              <a:extLst>
                <a:ext uri="{FF2B5EF4-FFF2-40B4-BE49-F238E27FC236}">
                  <a16:creationId xmlns:a16="http://schemas.microsoft.com/office/drawing/2014/main" id="{122B26B0-709A-40C7-A0C8-A9E084E381C1}"/>
                </a:ext>
              </a:extLst>
            </p:cNvPr>
            <p:cNvSpPr/>
            <p:nvPr/>
          </p:nvSpPr>
          <p:spPr>
            <a:xfrm>
              <a:off x="9480890" y="3835056"/>
              <a:ext cx="2509143" cy="10236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-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﴿إِنِّي أُرِيدُ أَ</a:t>
              </a:r>
              <a:r>
                <a:rPr lang="ar-SA" sz="2400" b="1" u="sng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نْ أُ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نكِحَكَ</a:t>
              </a:r>
              <a:r>
                <a:rPr lang="ar-BH" sz="2400" b="1" dirty="0">
                  <a:solidFill>
                    <a:schemeClr val="tx1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﴾.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r" rtl="1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-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﴿فَمِ</a:t>
              </a:r>
              <a:r>
                <a:rPr lang="ar-SA" sz="2400" b="1" u="sng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نْ عِ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ندِكَ﴾.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55" name="مستطيل: زوايا مستديرة 54">
              <a:extLst>
                <a:ext uri="{FF2B5EF4-FFF2-40B4-BE49-F238E27FC236}">
                  <a16:creationId xmlns:a16="http://schemas.microsoft.com/office/drawing/2014/main" id="{6B822BD0-BEA9-42BD-9A94-38051ED061A5}"/>
                </a:ext>
              </a:extLst>
            </p:cNvPr>
            <p:cNvSpPr/>
            <p:nvPr/>
          </p:nvSpPr>
          <p:spPr>
            <a:xfrm>
              <a:off x="4825576" y="3178038"/>
              <a:ext cx="2324013" cy="428540"/>
            </a:xfrm>
            <a:prstGeom prst="roundRect">
              <a:avLst/>
            </a:prstGeom>
            <a:solidFill>
              <a:srgbClr val="E5DC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بغير غُنَّةٍ مع (ل-ر)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D544DBC0-FEE1-4846-B875-ED6D86BCE3CC}"/>
                </a:ext>
              </a:extLst>
            </p:cNvPr>
            <p:cNvCxnSpPr>
              <a:cxnSpLocks/>
            </p:cNvCxnSpPr>
            <p:nvPr/>
          </p:nvCxnSpPr>
          <p:spPr>
            <a:xfrm>
              <a:off x="7179793" y="2816041"/>
              <a:ext cx="0" cy="1590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رابط مستقيم 56">
              <a:extLst>
                <a:ext uri="{FF2B5EF4-FFF2-40B4-BE49-F238E27FC236}">
                  <a16:creationId xmlns:a16="http://schemas.microsoft.com/office/drawing/2014/main" id="{4F927C56-5669-4382-853E-59F64793AA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9388" y="2971750"/>
              <a:ext cx="24492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رابط كسهم مستقيم 59">
              <a:extLst>
                <a:ext uri="{FF2B5EF4-FFF2-40B4-BE49-F238E27FC236}">
                  <a16:creationId xmlns:a16="http://schemas.microsoft.com/office/drawing/2014/main" id="{9A9B62DB-942D-47B4-B44C-F0378CB21925}"/>
                </a:ext>
              </a:extLst>
            </p:cNvPr>
            <p:cNvCxnSpPr>
              <a:cxnSpLocks/>
            </p:cNvCxnSpPr>
            <p:nvPr/>
          </p:nvCxnSpPr>
          <p:spPr>
            <a:xfrm>
              <a:off x="8418624" y="2971750"/>
              <a:ext cx="437" cy="2062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رابط كسهم مستقيم 61">
              <a:extLst>
                <a:ext uri="{FF2B5EF4-FFF2-40B4-BE49-F238E27FC236}">
                  <a16:creationId xmlns:a16="http://schemas.microsoft.com/office/drawing/2014/main" id="{A4FE9E55-1072-4A89-B726-FFE97B19D01C}"/>
                </a:ext>
              </a:extLst>
            </p:cNvPr>
            <p:cNvCxnSpPr>
              <a:cxnSpLocks/>
            </p:cNvCxnSpPr>
            <p:nvPr/>
          </p:nvCxnSpPr>
          <p:spPr>
            <a:xfrm>
              <a:off x="5976745" y="3606578"/>
              <a:ext cx="0" cy="2451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رابط كسهم مستقيم 62">
              <a:extLst>
                <a:ext uri="{FF2B5EF4-FFF2-40B4-BE49-F238E27FC236}">
                  <a16:creationId xmlns:a16="http://schemas.microsoft.com/office/drawing/2014/main" id="{3F057CAF-FA96-4BA5-9FD1-C33B1B1DEFC6}"/>
                </a:ext>
              </a:extLst>
            </p:cNvPr>
            <p:cNvCxnSpPr/>
            <p:nvPr/>
          </p:nvCxnSpPr>
          <p:spPr>
            <a:xfrm>
              <a:off x="8418624" y="3606578"/>
              <a:ext cx="0" cy="2451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مستطيل: زوايا مستديرة 63">
              <a:extLst>
                <a:ext uri="{FF2B5EF4-FFF2-40B4-BE49-F238E27FC236}">
                  <a16:creationId xmlns:a16="http://schemas.microsoft.com/office/drawing/2014/main" id="{9C987F05-2A06-4730-A0C6-92450C881DA0}"/>
                </a:ext>
              </a:extLst>
            </p:cNvPr>
            <p:cNvSpPr/>
            <p:nvPr/>
          </p:nvSpPr>
          <p:spPr>
            <a:xfrm>
              <a:off x="7244031" y="3831029"/>
              <a:ext cx="2161319" cy="1031407"/>
            </a:xfrm>
            <a:prstGeom prst="roundRect">
              <a:avLst/>
            </a:prstGeom>
            <a:solidFill>
              <a:srgbClr val="E5DC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﴿أ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َن يَ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هْدِيَنِي﴾.</a:t>
              </a:r>
              <a:endPara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r" rtl="1"/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﴿وَجَاء رَجُ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لٌ مّ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ِنْ﴾.</a:t>
              </a:r>
              <a:endPara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5" name="مستطيل: زوايا مستديرة 64">
              <a:extLst>
                <a:ext uri="{FF2B5EF4-FFF2-40B4-BE49-F238E27FC236}">
                  <a16:creationId xmlns:a16="http://schemas.microsoft.com/office/drawing/2014/main" id="{C168CF86-B20E-43B2-9435-AF1389C68F19}"/>
                </a:ext>
              </a:extLst>
            </p:cNvPr>
            <p:cNvSpPr/>
            <p:nvPr/>
          </p:nvSpPr>
          <p:spPr>
            <a:xfrm>
              <a:off x="4825575" y="3831029"/>
              <a:ext cx="2324011" cy="1027651"/>
            </a:xfrm>
            <a:prstGeom prst="roundRect">
              <a:avLst/>
            </a:prstGeom>
            <a:solidFill>
              <a:srgbClr val="E5DC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﴿مِ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ن رَّ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بِّكَ﴾.</a:t>
              </a:r>
              <a:endPara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r" rtl="1"/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﴿وَيْ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لٌ لِل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ْمُطَفِّفِينَ﴾.</a:t>
              </a:r>
              <a:endPara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7" name="مستطيل: زوايا مستديرة 66">
              <a:extLst>
                <a:ext uri="{FF2B5EF4-FFF2-40B4-BE49-F238E27FC236}">
                  <a16:creationId xmlns:a16="http://schemas.microsoft.com/office/drawing/2014/main" id="{E0EA28F0-3B20-463F-948C-1FEC4A8E6CE3}"/>
                </a:ext>
              </a:extLst>
            </p:cNvPr>
            <p:cNvSpPr/>
            <p:nvPr/>
          </p:nvSpPr>
          <p:spPr>
            <a:xfrm>
              <a:off x="2577827" y="3213326"/>
              <a:ext cx="2161318" cy="42854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مع حرف الباء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8" name="مستطيل: زوايا مستديرة 67">
              <a:extLst>
                <a:ext uri="{FF2B5EF4-FFF2-40B4-BE49-F238E27FC236}">
                  <a16:creationId xmlns:a16="http://schemas.microsoft.com/office/drawing/2014/main" id="{0B5EB28A-E04A-4069-B92F-FA18FBD08277}"/>
                </a:ext>
              </a:extLst>
            </p:cNvPr>
            <p:cNvSpPr/>
            <p:nvPr/>
          </p:nvSpPr>
          <p:spPr>
            <a:xfrm>
              <a:off x="2581376" y="3831029"/>
              <a:ext cx="2161319" cy="102765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BH" sz="25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</a:t>
              </a:r>
              <a:r>
                <a:rPr lang="ar-SA" sz="25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﴿نُودِيَ أَ</a:t>
              </a:r>
              <a:r>
                <a:rPr lang="ar-SA" sz="25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ن بُ</a:t>
              </a:r>
              <a:r>
                <a:rPr lang="ar-SA" sz="25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ورِكَ﴾.</a:t>
              </a:r>
              <a:endPara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just" rtl="1"/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﴿كِرَا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مٍ بَ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رَرَةٍ﴾.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9" name="رابط كسهم مستقيم 68">
              <a:extLst>
                <a:ext uri="{FF2B5EF4-FFF2-40B4-BE49-F238E27FC236}">
                  <a16:creationId xmlns:a16="http://schemas.microsoft.com/office/drawing/2014/main" id="{970AF818-0240-4830-A71D-63812E29E273}"/>
                </a:ext>
              </a:extLst>
            </p:cNvPr>
            <p:cNvCxnSpPr>
              <a:cxnSpLocks/>
            </p:cNvCxnSpPr>
            <p:nvPr/>
          </p:nvCxnSpPr>
          <p:spPr>
            <a:xfrm>
              <a:off x="3686622" y="3641866"/>
              <a:ext cx="3550" cy="1891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مستطيل: زوايا مستديرة 69">
              <a:extLst>
                <a:ext uri="{FF2B5EF4-FFF2-40B4-BE49-F238E27FC236}">
                  <a16:creationId xmlns:a16="http://schemas.microsoft.com/office/drawing/2014/main" id="{C56EB078-8DD1-4F08-9A50-03E2BB5E1FEE}"/>
                </a:ext>
              </a:extLst>
            </p:cNvPr>
            <p:cNvSpPr/>
            <p:nvPr/>
          </p:nvSpPr>
          <p:spPr>
            <a:xfrm>
              <a:off x="356662" y="3216515"/>
              <a:ext cx="2137209" cy="42854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BH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مع بقية الحروف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1" name="مستطيل: زوايا مستديرة 70">
              <a:extLst>
                <a:ext uri="{FF2B5EF4-FFF2-40B4-BE49-F238E27FC236}">
                  <a16:creationId xmlns:a16="http://schemas.microsoft.com/office/drawing/2014/main" id="{9FEC0EEB-E9E1-4102-9650-EE625191977E}"/>
                </a:ext>
              </a:extLst>
            </p:cNvPr>
            <p:cNvSpPr/>
            <p:nvPr/>
          </p:nvSpPr>
          <p:spPr>
            <a:xfrm>
              <a:off x="232637" y="3851742"/>
              <a:ext cx="2254294" cy="99006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rtl="1"/>
              <a:r>
                <a:rPr lang="ar-SA" sz="25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﴿وَوَجَدَ مِ</a:t>
              </a:r>
              <a:r>
                <a:rPr lang="ar-SA" sz="25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ن دُ</a:t>
              </a:r>
              <a:r>
                <a:rPr lang="ar-SA" sz="25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ونِهِمُ﴾.</a:t>
              </a:r>
              <a:endParaRPr lang="en-US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just" rtl="1"/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- ﴿شَيْ</a:t>
              </a:r>
              <a:r>
                <a:rPr lang="ar-SA" sz="2600" b="1" u="sng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خٌ كَ</a:t>
              </a:r>
              <a:r>
                <a:rPr lang="ar-SA" sz="26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بِيرٌ﴾.</a:t>
              </a:r>
              <a:endParaRPr lang="en-US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72" name="رابط كسهم مستقيم 71">
              <a:extLst>
                <a:ext uri="{FF2B5EF4-FFF2-40B4-BE49-F238E27FC236}">
                  <a16:creationId xmlns:a16="http://schemas.microsoft.com/office/drawing/2014/main" id="{240EA9B2-DC2C-47E8-AEE1-64B80914200A}"/>
                </a:ext>
              </a:extLst>
            </p:cNvPr>
            <p:cNvCxnSpPr/>
            <p:nvPr/>
          </p:nvCxnSpPr>
          <p:spPr>
            <a:xfrm>
              <a:off x="1377835" y="3616566"/>
              <a:ext cx="0" cy="2451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مستطيل 3">
            <a:extLst>
              <a:ext uri="{FF2B5EF4-FFF2-40B4-BE49-F238E27FC236}">
                <a16:creationId xmlns:a16="http://schemas.microsoft.com/office/drawing/2014/main" id="{03F4B2D2-5B6D-42AE-BB0A-695D97C33B41}"/>
              </a:ext>
            </a:extLst>
          </p:cNvPr>
          <p:cNvSpPr/>
          <p:nvPr/>
        </p:nvSpPr>
        <p:spPr>
          <a:xfrm>
            <a:off x="103467" y="77752"/>
            <a:ext cx="3709117" cy="5914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الزواج من سنن الأنبياء</a:t>
            </a:r>
            <a:r>
              <a:rPr lang="fr-FR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والرسل عليهم الصلاة والسلام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 الأسرة في الإسلام </a:t>
            </a:r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(دين 201)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7167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2750751-75BE-47AE-A664-3A256AD8A2EF}"/>
              </a:ext>
            </a:extLst>
          </p:cNvPr>
          <p:cNvSpPr/>
          <p:nvPr/>
        </p:nvSpPr>
        <p:spPr>
          <a:xfrm>
            <a:off x="6082748" y="90485"/>
            <a:ext cx="2305878" cy="516835"/>
          </a:xfrm>
          <a:prstGeom prst="roundRect">
            <a:avLst/>
          </a:prstGeom>
          <a:solidFill>
            <a:srgbClr val="D6FCE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6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96B26F10-17E6-475C-9C70-423946BE1E58}"/>
              </a:ext>
            </a:extLst>
          </p:cNvPr>
          <p:cNvSpPr/>
          <p:nvPr/>
        </p:nvSpPr>
        <p:spPr>
          <a:xfrm>
            <a:off x="2588218" y="919527"/>
            <a:ext cx="9292356" cy="646332"/>
          </a:xfrm>
          <a:prstGeom prst="roundRect">
            <a:avLst/>
          </a:prstGeom>
          <a:solidFill>
            <a:srgbClr val="E5DCF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مثل بمثال واحد على الأقل  لحكم الإظهار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للنون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الساكنة من الآية الكريمة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آتية: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794EEA84-4A82-4B99-B0E5-F3023C904ED9}"/>
              </a:ext>
            </a:extLst>
          </p:cNvPr>
          <p:cNvSpPr/>
          <p:nvPr/>
        </p:nvSpPr>
        <p:spPr>
          <a:xfrm>
            <a:off x="311425" y="1701647"/>
            <a:ext cx="11569148" cy="1010188"/>
          </a:xfrm>
          <a:prstGeom prst="roundRect">
            <a:avLst/>
          </a:prstGeom>
          <a:solidFill>
            <a:srgbClr val="D6FCE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تعالى: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﴿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قَالَ إِنِّي أُرِيدُ أَنْ أُنكِحَكَ إِحْدَى ابْنَتَيَّ هَاتَيْنِ عَلَى أَن تَأْجُرَنِي ثَمَانِيَ حِجَجٍ فَإِنْ أَتْمَمْتَ عَشْرًا فَمِنْ عِندِكَ وَمَا أُرِيدُ أَنْ أَشُقَّ عَلَيْكَ سَتَجِدُنِي إِن شَاء اللَّهُ مِنَ الصَّالِحِينَ {27}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﴾.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964D58D7-ACDD-4E11-A8CC-AB1E366B5B24}"/>
              </a:ext>
            </a:extLst>
          </p:cNvPr>
          <p:cNvSpPr/>
          <p:nvPr/>
        </p:nvSpPr>
        <p:spPr>
          <a:xfrm>
            <a:off x="7573669" y="3031573"/>
            <a:ext cx="4306904" cy="646332"/>
          </a:xfrm>
          <a:prstGeom prst="roundRect">
            <a:avLst/>
          </a:prstGeom>
          <a:solidFill>
            <a:srgbClr val="E5DCF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مثال الإظهار للنون الساكنة هو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502D9428-A66D-4418-A1FE-133C1D54EC29}"/>
              </a:ext>
            </a:extLst>
          </p:cNvPr>
          <p:cNvSpPr/>
          <p:nvPr/>
        </p:nvSpPr>
        <p:spPr>
          <a:xfrm>
            <a:off x="357810" y="2853296"/>
            <a:ext cx="5625649" cy="1010188"/>
          </a:xfrm>
          <a:prstGeom prst="roundRect">
            <a:avLst/>
          </a:prstGeom>
          <a:solidFill>
            <a:srgbClr val="D6FCEF"/>
          </a:solidFill>
          <a:ln>
            <a:solidFill>
              <a:srgbClr val="D6FCE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r" rtl="1">
              <a:buFontTx/>
              <a:buChar char="-"/>
            </a:pP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تعالى: ﴿إِنِّي أُرِيدُ أَ</a:t>
            </a:r>
            <a:r>
              <a:rPr lang="ar-SA" sz="2800" b="1" u="sng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نْ أُ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نكِحَكَ﴾.</a:t>
            </a:r>
          </a:p>
          <a:p>
            <a:pPr marL="457200" indent="-457200" algn="r" rtl="1">
              <a:buFontTx/>
              <a:buChar char="-"/>
            </a:pP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تعالى: ﴿فَمِ</a:t>
            </a:r>
            <a:r>
              <a:rPr lang="ar-SA" sz="2800" b="1" u="sng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نْ عِ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ندِكَ﴾.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سهم: لأسفل 11">
            <a:extLst>
              <a:ext uri="{FF2B5EF4-FFF2-40B4-BE49-F238E27FC236}">
                <a16:creationId xmlns:a16="http://schemas.microsoft.com/office/drawing/2014/main" id="{28941461-08E1-48C8-AC4D-BFE907BAEA42}"/>
              </a:ext>
            </a:extLst>
          </p:cNvPr>
          <p:cNvSpPr/>
          <p:nvPr/>
        </p:nvSpPr>
        <p:spPr>
          <a:xfrm rot="5400000">
            <a:off x="6760798" y="3131259"/>
            <a:ext cx="268973" cy="450371"/>
          </a:xfrm>
          <a:prstGeom prst="downArrow">
            <a:avLst/>
          </a:prstGeom>
          <a:solidFill>
            <a:srgbClr val="E6CBEB"/>
          </a:solidFill>
          <a:ln>
            <a:solidFill>
              <a:srgbClr val="DAFA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DFE33F6F-8C6C-4706-961B-63D87FA4E625}"/>
              </a:ext>
            </a:extLst>
          </p:cNvPr>
          <p:cNvSpPr/>
          <p:nvPr/>
        </p:nvSpPr>
        <p:spPr>
          <a:xfrm>
            <a:off x="309800" y="4652884"/>
            <a:ext cx="11569148" cy="1010188"/>
          </a:xfrm>
          <a:prstGeom prst="roundRect">
            <a:avLst/>
          </a:prstGeom>
          <a:solidFill>
            <a:srgbClr val="D6FCE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تعالى: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﴿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جَاء رَجُلٌ مِّنْ أَقْصَى الْمَدِينَةِ يَسْعَى قَالَ يَا مُوسَى إِنَّ الْـمـَلَأَ يَـأْتَـمِـرُونَ بِـكَ لِـيـَقْـتُـلُـوكَ فَـاخْـرُجْ إِنـي لَـكَ مِـنَ النَّاصِحِينَ {20}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﴾.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03740BA-A939-4FFF-9986-F09F702E79BE}"/>
              </a:ext>
            </a:extLst>
          </p:cNvPr>
          <p:cNvSpPr/>
          <p:nvPr/>
        </p:nvSpPr>
        <p:spPr>
          <a:xfrm>
            <a:off x="2588219" y="3983825"/>
            <a:ext cx="9290730" cy="579714"/>
          </a:xfrm>
          <a:prstGeom prst="roundRect">
            <a:avLst/>
          </a:prstGeom>
          <a:solidFill>
            <a:srgbClr val="E5DCF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استخرج الحكم التجويدي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لتنوين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الآية الكريمة الآتية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7980F4A6-EB9D-4990-88C0-4A91B9DE025F}"/>
              </a:ext>
            </a:extLst>
          </p:cNvPr>
          <p:cNvSpPr/>
          <p:nvPr/>
        </p:nvSpPr>
        <p:spPr>
          <a:xfrm>
            <a:off x="7573669" y="5789952"/>
            <a:ext cx="4305279" cy="646332"/>
          </a:xfrm>
          <a:prstGeom prst="roundRect">
            <a:avLst/>
          </a:prstGeom>
          <a:solidFill>
            <a:srgbClr val="E5DCF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 النون الساكنة في الآية هي: 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16E600D8-A295-4E0D-BA6F-26D9DA7C9440}"/>
              </a:ext>
            </a:extLst>
          </p:cNvPr>
          <p:cNvSpPr/>
          <p:nvPr/>
        </p:nvSpPr>
        <p:spPr>
          <a:xfrm>
            <a:off x="311425" y="5873048"/>
            <a:ext cx="5672034" cy="486795"/>
          </a:xfrm>
          <a:prstGeom prst="roundRect">
            <a:avLst/>
          </a:prstGeom>
          <a:solidFill>
            <a:srgbClr val="D6FCEF"/>
          </a:solidFill>
          <a:ln>
            <a:solidFill>
              <a:srgbClr val="D6FCE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الإدغام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بِغُنَّةٍ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قولة تعالى: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﴿وَجَاء رَجُلٌ مِّنْ﴾.</a:t>
            </a:r>
          </a:p>
        </p:txBody>
      </p:sp>
      <p:sp>
        <p:nvSpPr>
          <p:cNvPr id="19" name="سهم: لأسفل 18">
            <a:extLst>
              <a:ext uri="{FF2B5EF4-FFF2-40B4-BE49-F238E27FC236}">
                <a16:creationId xmlns:a16="http://schemas.microsoft.com/office/drawing/2014/main" id="{EA7E5AA7-3AAF-4429-ABBE-27CB451432A0}"/>
              </a:ext>
            </a:extLst>
          </p:cNvPr>
          <p:cNvSpPr/>
          <p:nvPr/>
        </p:nvSpPr>
        <p:spPr>
          <a:xfrm rot="5400000">
            <a:off x="6760799" y="5887933"/>
            <a:ext cx="268973" cy="450371"/>
          </a:xfrm>
          <a:prstGeom prst="downArrow">
            <a:avLst/>
          </a:prstGeom>
          <a:solidFill>
            <a:srgbClr val="E6CBEB"/>
          </a:solidFill>
          <a:ln>
            <a:solidFill>
              <a:srgbClr val="DAFA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 3">
            <a:extLst>
              <a:ext uri="{FF2B5EF4-FFF2-40B4-BE49-F238E27FC236}">
                <a16:creationId xmlns:a16="http://schemas.microsoft.com/office/drawing/2014/main" id="{E2BFF031-2048-49B3-9577-68CD1EF514B2}"/>
              </a:ext>
            </a:extLst>
          </p:cNvPr>
          <p:cNvSpPr/>
          <p:nvPr/>
        </p:nvSpPr>
        <p:spPr>
          <a:xfrm>
            <a:off x="103467" y="77752"/>
            <a:ext cx="3709117" cy="5914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الزواج من سنن الأنبياء</a:t>
            </a:r>
            <a:r>
              <a:rPr lang="fr-FR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والرسل عليهم الصلاة والسلام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 الأسرة في الإسلام </a:t>
            </a:r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(دين 201)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106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4410713" y="95186"/>
            <a:ext cx="3220278" cy="642589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SA" sz="3200" b="1" dirty="0">
              <a:solidFill>
                <a:schemeClr val="tx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/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تابع التقويم الختامي</a:t>
            </a:r>
          </a:p>
          <a:p>
            <a:pPr algn="ctr" rtl="1"/>
            <a:endParaRPr lang="ar-BH" sz="3200" b="1" dirty="0">
              <a:solidFill>
                <a:schemeClr val="tx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8D6EA80-9F03-40BF-B33B-242DFB229511}"/>
              </a:ext>
            </a:extLst>
          </p:cNvPr>
          <p:cNvSpPr/>
          <p:nvPr/>
        </p:nvSpPr>
        <p:spPr>
          <a:xfrm>
            <a:off x="297227" y="981276"/>
            <a:ext cx="11597545" cy="14771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SA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SA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استنتج ثلاثة إرشادات مما ترشد إليه الآيا</a:t>
            </a:r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يتين</a:t>
            </a:r>
            <a:r>
              <a:rPr lang="ar-SA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</a:t>
            </a:r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آتيتين</a:t>
            </a:r>
            <a:r>
              <a:rPr lang="ar-SA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BH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SA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تعالى: ﴿فَجَاءتْهُ إِحْدَاهُمَا تَمْشِي عَلَى اسْتِحْيَاء قَالَتْ إِنَّ أَبِي يَدْعُوكَ لِيَجْزِيَكَ أَجْرَ مَا سَقَيْتَ لَنَا فَلَمَّا جَاءهُ وَقَصَّ عَلَيْهِ الْقَصَصَ قَالَ لَا تَخَفْ نَجَوْتَ مِنَ الْقَوْمِ الظَّالِمِينَ {25} قَالَتْ إِحْدَاهُمَا يَا أَبَتِ اسْتَأْجِرْهُ إِنَّ خَيْرَ مَنِ اسْتَأْجَرْتَ الْقَوِيُّ الْأَمِينُ {26}﴾.</a:t>
            </a:r>
            <a:endParaRPr lang="ar-BH" sz="25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en-US" sz="2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71537420-CF7B-4509-A8E4-8E1E2152B50F}"/>
              </a:ext>
            </a:extLst>
          </p:cNvPr>
          <p:cNvSpPr/>
          <p:nvPr/>
        </p:nvSpPr>
        <p:spPr>
          <a:xfrm>
            <a:off x="297228" y="3349965"/>
            <a:ext cx="11629730" cy="6867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SA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 ضع علامة ( √ ) أمام العبارة الصحيحة وعلامة ( × ) أمام العبارة الخاطئة مع تصحيح الخطأ إن وج</a:t>
            </a:r>
            <a:r>
              <a:rPr lang="ar-BH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</a:t>
            </a:r>
            <a:r>
              <a:rPr lang="ar-SA" sz="2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CC7363A-0F0D-4104-9606-C0C26B610919}"/>
              </a:ext>
            </a:extLst>
          </p:cNvPr>
          <p:cNvSpPr/>
          <p:nvPr/>
        </p:nvSpPr>
        <p:spPr>
          <a:xfrm>
            <a:off x="310479" y="4197206"/>
            <a:ext cx="11629730" cy="6867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أ- سورة القصص سورة  مدنية وهي السورة الأربعون في نزول سور القرآن الكريم. </a:t>
            </a: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525B08F1-E111-4F47-BBEE-F3E4576C920C}"/>
              </a:ext>
            </a:extLst>
          </p:cNvPr>
          <p:cNvSpPr/>
          <p:nvPr/>
        </p:nvSpPr>
        <p:spPr>
          <a:xfrm>
            <a:off x="462563" y="4246245"/>
            <a:ext cx="530087" cy="55424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×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B019B141-DC04-4F79-8130-9DDFC958E42D}"/>
              </a:ext>
            </a:extLst>
          </p:cNvPr>
          <p:cNvSpPr/>
          <p:nvPr/>
        </p:nvSpPr>
        <p:spPr>
          <a:xfrm>
            <a:off x="310479" y="5010004"/>
            <a:ext cx="11584293" cy="5565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الصحيح:  أنها سورة مكية وهي السورة التاسعة والأربعون في عِدَادِ نزول سُوَرِ القرآن الكريم. 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69905466-D9C0-44FD-A9DE-83326D594BEF}"/>
              </a:ext>
            </a:extLst>
          </p:cNvPr>
          <p:cNvSpPr/>
          <p:nvPr/>
        </p:nvSpPr>
        <p:spPr>
          <a:xfrm>
            <a:off x="297228" y="5723281"/>
            <a:ext cx="11642982" cy="7000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ب-  جاء في سورة القَصَصِ ما يدلّ على أنّ للأب حقَّ الولاية في زواج ابنته.                                           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119B33D4-25CB-47F9-8A21-CD77B0D6EA3F}"/>
              </a:ext>
            </a:extLst>
          </p:cNvPr>
          <p:cNvSpPr/>
          <p:nvPr/>
        </p:nvSpPr>
        <p:spPr>
          <a:xfrm>
            <a:off x="462563" y="5796166"/>
            <a:ext cx="530087" cy="55424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48E86E86-4849-47BB-8F55-B71292B491D7}"/>
              </a:ext>
            </a:extLst>
          </p:cNvPr>
          <p:cNvSpPr/>
          <p:nvPr/>
        </p:nvSpPr>
        <p:spPr>
          <a:xfrm>
            <a:off x="297227" y="2575909"/>
            <a:ext cx="3289634" cy="6867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 الأمانةُ والقوّة من أُسس النجاح للأمة.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4AAC9795-ABB8-4019-945F-50DF88061B5E}"/>
              </a:ext>
            </a:extLst>
          </p:cNvPr>
          <p:cNvSpPr/>
          <p:nvPr/>
        </p:nvSpPr>
        <p:spPr>
          <a:xfrm>
            <a:off x="6067235" y="2591934"/>
            <a:ext cx="3695095" cy="6867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BH" sz="2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الحياءُ من الصفات المحمودة للمرأة المسلمة.</a:t>
            </a:r>
            <a:endParaRPr lang="en-US" sz="2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8EEE1073-6334-4D20-9278-279538AA0624}"/>
              </a:ext>
            </a:extLst>
          </p:cNvPr>
          <p:cNvSpPr/>
          <p:nvPr/>
        </p:nvSpPr>
        <p:spPr>
          <a:xfrm>
            <a:off x="3633244" y="2577628"/>
            <a:ext cx="2387608" cy="686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 تقديمُ المساعدة للمحتاج.</a:t>
            </a:r>
            <a:endParaRPr lang="en-US" sz="2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50A61F2F-FE5F-4272-A8D3-44572FD1B1D5}"/>
              </a:ext>
            </a:extLst>
          </p:cNvPr>
          <p:cNvSpPr/>
          <p:nvPr/>
        </p:nvSpPr>
        <p:spPr>
          <a:xfrm>
            <a:off x="9855095" y="2638000"/>
            <a:ext cx="2071862" cy="5859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ترشد الآيات إلى: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3">
            <a:extLst>
              <a:ext uri="{FF2B5EF4-FFF2-40B4-BE49-F238E27FC236}">
                <a16:creationId xmlns:a16="http://schemas.microsoft.com/office/drawing/2014/main" id="{2565CC96-908A-4493-B48C-8461BF4C428D}"/>
              </a:ext>
            </a:extLst>
          </p:cNvPr>
          <p:cNvSpPr/>
          <p:nvPr/>
        </p:nvSpPr>
        <p:spPr>
          <a:xfrm>
            <a:off x="103467" y="77752"/>
            <a:ext cx="3709117" cy="5914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الزواج من سنن الأنبياء</a:t>
            </a:r>
            <a:r>
              <a:rPr lang="fr-FR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والرسل عليهم الصلاة والسلام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 الأسرة في الإسلام </a:t>
            </a:r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(دين 201)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5CF3AD22-1E05-46E8-A634-CE7CE1CC1CD7}"/>
              </a:ext>
            </a:extLst>
          </p:cNvPr>
          <p:cNvSpPr/>
          <p:nvPr/>
        </p:nvSpPr>
        <p:spPr>
          <a:xfrm>
            <a:off x="8942522" y="183356"/>
            <a:ext cx="2123268" cy="722028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fr-FR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437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3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5FC30E8E-A4EB-4069-9D11-CF341E7EBBB4}"/>
              </a:ext>
            </a:extLst>
          </p:cNvPr>
          <p:cNvSpPr/>
          <p:nvPr/>
        </p:nvSpPr>
        <p:spPr>
          <a:xfrm>
            <a:off x="291546" y="1244003"/>
            <a:ext cx="11688417" cy="6493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 علامة ( √  ) أمام العبارة الصحيحة وعلامة ( × ) أمام العبارة غير الصحيحة فيما يأتي: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938EA619-1ADE-436B-8923-FB574048B981}"/>
              </a:ext>
            </a:extLst>
          </p:cNvPr>
          <p:cNvSpPr/>
          <p:nvPr/>
        </p:nvSpPr>
        <p:spPr>
          <a:xfrm>
            <a:off x="291546" y="1977493"/>
            <a:ext cx="11688417" cy="541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أ-  لا يصح أن يكون العمل البدني بدلا من المهر.                                                                                       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E7D4656-06CF-4D86-AA5D-AA1010D8B839}"/>
              </a:ext>
            </a:extLst>
          </p:cNvPr>
          <p:cNvSpPr/>
          <p:nvPr/>
        </p:nvSpPr>
        <p:spPr>
          <a:xfrm>
            <a:off x="1089337" y="1977490"/>
            <a:ext cx="848139" cy="54106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×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D732D90-151A-45FD-802D-FBB8E6692C90}"/>
              </a:ext>
            </a:extLst>
          </p:cNvPr>
          <p:cNvSpPr/>
          <p:nvPr/>
        </p:nvSpPr>
        <p:spPr>
          <a:xfrm>
            <a:off x="291547" y="2626848"/>
            <a:ext cx="11688417" cy="541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ب- 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شترط ولاية الأب في النكاح.                                                                                       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185EFD4-E3B3-46D0-BDC0-E7F3AA76180A}"/>
              </a:ext>
            </a:extLst>
          </p:cNvPr>
          <p:cNvSpPr/>
          <p:nvPr/>
        </p:nvSpPr>
        <p:spPr>
          <a:xfrm>
            <a:off x="1089336" y="2631605"/>
            <a:ext cx="848139" cy="5363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  <a:endParaRPr lang="en-US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A47222B-18B7-463D-ADFA-418D215F8A00}"/>
              </a:ext>
            </a:extLst>
          </p:cNvPr>
          <p:cNvSpPr/>
          <p:nvPr/>
        </p:nvSpPr>
        <p:spPr>
          <a:xfrm>
            <a:off x="291546" y="3275580"/>
            <a:ext cx="11688417" cy="541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ج- تنحصر أحكام النون الساكنة في الإدغام، الإظهار، الإقلاب.                                                                                  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53B4EF8-1376-44B0-8137-F07B9753BB70}"/>
              </a:ext>
            </a:extLst>
          </p:cNvPr>
          <p:cNvSpPr/>
          <p:nvPr/>
        </p:nvSpPr>
        <p:spPr>
          <a:xfrm>
            <a:off x="1089336" y="3276550"/>
            <a:ext cx="848139" cy="5416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×</a:t>
            </a:r>
            <a:endParaRPr lang="en-US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8FCA55-7D8D-4DA7-BDBA-EA3BDC3BABE5}"/>
              </a:ext>
            </a:extLst>
          </p:cNvPr>
          <p:cNvSpPr/>
          <p:nvPr/>
        </p:nvSpPr>
        <p:spPr>
          <a:xfrm>
            <a:off x="291546" y="3924935"/>
            <a:ext cx="11688417" cy="10899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استنتج ما ترشد إليه الآية الكريمة الآتية:</a:t>
            </a:r>
          </a:p>
          <a:p>
            <a:pPr algn="r" rtl="1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تعالى: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﴿قَالَتْ إِحْدَاهُمَا يَا أَبَتِ اسْتَأْجِرْهُ إِنَّ خَيْرَ مَنِ اسْتَأْجَرْتَ الْقَوِيُّ الْأَمِينُ﴾.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F336490A-8B9A-4A8B-BA1D-DC293DD960BE}"/>
              </a:ext>
            </a:extLst>
          </p:cNvPr>
          <p:cNvSpPr/>
          <p:nvPr/>
        </p:nvSpPr>
        <p:spPr>
          <a:xfrm>
            <a:off x="291547" y="5122599"/>
            <a:ext cx="11688416" cy="12617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ترشد الآية الكريمة إلى أهمية الأمانةُ والقوّة فهما من أُسس النجاح للأمة، فهاتين الصفتين يجب أن يتمتع بهما كل إنسان بل وكل من يقوم بعمل صغيرا كان أو كبيرا.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060F3B10-647F-4CF1-96BD-E844EA2236B5}"/>
              </a:ext>
            </a:extLst>
          </p:cNvPr>
          <p:cNvSpPr/>
          <p:nvPr/>
        </p:nvSpPr>
        <p:spPr>
          <a:xfrm>
            <a:off x="8942522" y="328620"/>
            <a:ext cx="2123268" cy="803616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fr-FR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30D732EF-AE26-4082-A3BC-78A09502A189}"/>
              </a:ext>
            </a:extLst>
          </p:cNvPr>
          <p:cNvSpPr/>
          <p:nvPr/>
        </p:nvSpPr>
        <p:spPr>
          <a:xfrm>
            <a:off x="4485861" y="280118"/>
            <a:ext cx="3220278" cy="642589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SA" sz="3200" b="1" dirty="0">
              <a:solidFill>
                <a:schemeClr val="tx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/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التقويم الختامي</a:t>
            </a:r>
          </a:p>
          <a:p>
            <a:pPr algn="ctr" rtl="1"/>
            <a:endParaRPr lang="ar-BH" sz="3200" b="1" dirty="0">
              <a:solidFill>
                <a:schemeClr val="tx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6" name="مستطيل 3">
            <a:extLst>
              <a:ext uri="{FF2B5EF4-FFF2-40B4-BE49-F238E27FC236}">
                <a16:creationId xmlns:a16="http://schemas.microsoft.com/office/drawing/2014/main" id="{0AFFFBBD-E224-4588-95F4-A7651864743A}"/>
              </a:ext>
            </a:extLst>
          </p:cNvPr>
          <p:cNvSpPr/>
          <p:nvPr/>
        </p:nvSpPr>
        <p:spPr>
          <a:xfrm>
            <a:off x="103467" y="77752"/>
            <a:ext cx="3709117" cy="5914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الزواج من سنن الأنبياء</a:t>
            </a:r>
            <a:r>
              <a:rPr lang="fr-FR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والرسل عليهم الصلاة والسلام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أحكام الأسرة في الإسلام </a:t>
            </a:r>
            <a:r>
              <a:rPr lang="ar-SA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(دين 201)</a:t>
            </a:r>
            <a:endParaRPr lang="en-US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7045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7" grpId="0" animBg="1"/>
      <p:bldP spid="11" grpId="0" animBg="1"/>
      <p:bldP spid="10" grpId="0" animBg="1"/>
      <p:bldP spid="13" grpId="0" animBg="1"/>
      <p:bldP spid="4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4ED104897CD44864385CACF923503" ma:contentTypeVersion="11" ma:contentTypeDescription="Create a new document." ma:contentTypeScope="" ma:versionID="5f09da1143e69971f13149c012c820a9">
  <xsd:schema xmlns:xsd="http://www.w3.org/2001/XMLSchema" xmlns:xs="http://www.w3.org/2001/XMLSchema" xmlns:p="http://schemas.microsoft.com/office/2006/metadata/properties" xmlns:ns2="3aeed218-8c9c-460a-9696-943660cc82d0" xmlns:ns3="64f73afe-d8e6-4ef7-b384-08a804bcfd4b" targetNamespace="http://schemas.microsoft.com/office/2006/metadata/properties" ma:root="true" ma:fieldsID="3173ed4458c7720e0f2a13ffeff19b3e" ns2:_="" ns3:_="">
    <xsd:import namespace="3aeed218-8c9c-460a-9696-943660cc82d0"/>
    <xsd:import namespace="64f73afe-d8e6-4ef7-b384-08a804bcfd4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ed218-8c9c-460a-9696-943660cc82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d87928d4-6014-435f-8229-29aadf1d47c6}" ma:internalName="TaxCatchAll" ma:showField="CatchAllData" ma:web="3aeed218-8c9c-460a-9696-943660cc82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73afe-d8e6-4ef7-b384-08a804bcfd4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1AC097-AD08-4311-8681-79536382D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1C83BB-9932-4E86-A03A-D630F9AB277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3aeed218-8c9c-460a-9696-943660cc82d0"/>
    <ds:schemaRef ds:uri="64f73afe-d8e6-4ef7-b384-08a804bcfd4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10380</TotalTime>
  <Words>1110</Words>
  <Application>Microsoft Office PowerPoint</Application>
  <PresentationFormat>Widescreen</PresentationFormat>
  <Paragraphs>134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Unknown User</cp:lastModifiedBy>
  <cp:revision>286</cp:revision>
  <dcterms:created xsi:type="dcterms:W3CDTF">2020-03-04T10:47:58Z</dcterms:created>
  <dcterms:modified xsi:type="dcterms:W3CDTF">2023-12-24T23:38:52Z</dcterms:modified>
</cp:coreProperties>
</file>