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05" r:id="rId3"/>
    <p:sldId id="310" r:id="rId4"/>
    <p:sldId id="308" r:id="rId5"/>
    <p:sldId id="306" r:id="rId6"/>
    <p:sldId id="309" r:id="rId7"/>
    <p:sldId id="314" r:id="rId8"/>
    <p:sldId id="311" r:id="rId9"/>
    <p:sldId id="312" r:id="rId10"/>
    <p:sldId id="313" r:id="rId11"/>
    <p:sldId id="259" r:id="rId12"/>
    <p:sldId id="267" r:id="rId13"/>
    <p:sldId id="268" r:id="rId14"/>
    <p:sldId id="317" r:id="rId15"/>
    <p:sldId id="269" r:id="rId16"/>
    <p:sldId id="273" r:id="rId17"/>
    <p:sldId id="270" r:id="rId18"/>
    <p:sldId id="316" r:id="rId19"/>
    <p:sldId id="271" r:id="rId20"/>
    <p:sldId id="315" r:id="rId21"/>
    <p:sldId id="274" r:id="rId22"/>
    <p:sldId id="275" r:id="rId23"/>
    <p:sldId id="279" r:id="rId24"/>
    <p:sldId id="277" r:id="rId25"/>
    <p:sldId id="304"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E"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A6A"/>
    <a:srgbClr val="FFFFCC"/>
    <a:srgbClr val="CCD68E"/>
    <a:srgbClr val="CCFF66"/>
    <a:srgbClr val="FFCC99"/>
    <a:srgbClr val="66FFFF"/>
    <a:srgbClr val="FBCCB7"/>
    <a:srgbClr val="B6FCF4"/>
    <a:srgbClr val="F6BCE3"/>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50" autoAdjust="0"/>
    <p:restoredTop sz="77256" autoAdjust="0"/>
  </p:normalViewPr>
  <p:slideViewPr>
    <p:cSldViewPr snapToGrid="0">
      <p:cViewPr varScale="1">
        <p:scale>
          <a:sx n="91" d="100"/>
          <a:sy n="91" d="100"/>
        </p:scale>
        <p:origin x="180" y="9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commentAuthors" Target="commentAuthor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A20D5-1C2F-47C8-8507-7E5D4826D67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8BA61731-C167-42D5-9461-9D09489DE79D}">
      <dgm:prSet custT="1"/>
      <dgm:spPr/>
      <dgm:t>
        <a:bodyPr/>
        <a:lstStyle/>
        <a:p>
          <a:r>
            <a:rPr lang="ar-BH" sz="2000" b="1" dirty="0"/>
            <a:t>ما المقصود بالرثاء؟</a:t>
          </a:r>
          <a:endParaRPr lang="en-US" sz="2000" b="1" dirty="0"/>
        </a:p>
      </dgm:t>
    </dgm:pt>
    <dgm:pt modelId="{285240D0-D5F3-441B-A50E-186E2F0751EA}" type="parTrans" cxnId="{6A9AECD5-1858-4AC4-A018-F65AC33C1DAE}">
      <dgm:prSet/>
      <dgm:spPr/>
      <dgm:t>
        <a:bodyPr/>
        <a:lstStyle/>
        <a:p>
          <a:endParaRPr lang="en-US"/>
        </a:p>
      </dgm:t>
    </dgm:pt>
    <dgm:pt modelId="{3266D5EB-2946-49ED-BA05-D61B8B6F2A5F}" type="sibTrans" cxnId="{6A9AECD5-1858-4AC4-A018-F65AC33C1DAE}">
      <dgm:prSet/>
      <dgm:spPr/>
      <dgm:t>
        <a:bodyPr/>
        <a:lstStyle/>
        <a:p>
          <a:endParaRPr lang="en-US"/>
        </a:p>
      </dgm:t>
    </dgm:pt>
    <dgm:pt modelId="{48B08633-091F-45E5-AA20-6F5A1D9D902F}" type="pres">
      <dgm:prSet presAssocID="{CDCA20D5-1C2F-47C8-8507-7E5D4826D672}" presName="Name0" presStyleCnt="0">
        <dgm:presLayoutVars>
          <dgm:dir/>
          <dgm:resizeHandles val="exact"/>
        </dgm:presLayoutVars>
      </dgm:prSet>
      <dgm:spPr/>
    </dgm:pt>
    <dgm:pt modelId="{767C0723-7003-4A0D-8CD0-6AB67734977B}" type="pres">
      <dgm:prSet presAssocID="{CDCA20D5-1C2F-47C8-8507-7E5D4826D672}" presName="arrow" presStyleLbl="bgShp" presStyleIdx="0" presStyleCnt="1"/>
      <dgm:spPr/>
    </dgm:pt>
    <dgm:pt modelId="{3DAD4E19-0C1E-4071-85E4-38E1F5608EA1}" type="pres">
      <dgm:prSet presAssocID="{CDCA20D5-1C2F-47C8-8507-7E5D4826D672}" presName="points" presStyleCnt="0"/>
      <dgm:spPr/>
    </dgm:pt>
    <dgm:pt modelId="{D8962AFF-4B1B-4E2C-900B-45C51BFA3043}" type="pres">
      <dgm:prSet presAssocID="{8BA61731-C167-42D5-9461-9D09489DE79D}" presName="compositeA" presStyleCnt="0"/>
      <dgm:spPr/>
    </dgm:pt>
    <dgm:pt modelId="{963E43A2-BD29-40A5-87BB-FA9FB57938AD}" type="pres">
      <dgm:prSet presAssocID="{8BA61731-C167-42D5-9461-9D09489DE79D}" presName="textA" presStyleLbl="revTx" presStyleIdx="0" presStyleCnt="1" custLinFactY="-100000" custLinFactNeighborX="-239" custLinFactNeighborY="-190671">
        <dgm:presLayoutVars>
          <dgm:bulletEnabled val="1"/>
        </dgm:presLayoutVars>
      </dgm:prSet>
      <dgm:spPr/>
    </dgm:pt>
    <dgm:pt modelId="{3B6185DF-E308-42E1-9D71-0ECCFF56780B}" type="pres">
      <dgm:prSet presAssocID="{8BA61731-C167-42D5-9461-9D09489DE79D}" presName="circleA" presStyleLbl="node1" presStyleIdx="0" presStyleCnt="1"/>
      <dgm:spPr/>
    </dgm:pt>
    <dgm:pt modelId="{012C32FF-7683-42E9-B3FE-0491F1E6F7D3}" type="pres">
      <dgm:prSet presAssocID="{8BA61731-C167-42D5-9461-9D09489DE79D}" presName="spaceA" presStyleCnt="0"/>
      <dgm:spPr/>
    </dgm:pt>
  </dgm:ptLst>
  <dgm:cxnLst>
    <dgm:cxn modelId="{B33C0118-7B47-4236-9589-0299A925FFD0}" type="presOf" srcId="{CDCA20D5-1C2F-47C8-8507-7E5D4826D672}" destId="{48B08633-091F-45E5-AA20-6F5A1D9D902F}" srcOrd="0" destOrd="0" presId="urn:microsoft.com/office/officeart/2005/8/layout/hProcess11"/>
    <dgm:cxn modelId="{05B9E2B5-54A7-4395-9956-9DD0E79BAA5F}" type="presOf" srcId="{8BA61731-C167-42D5-9461-9D09489DE79D}" destId="{963E43A2-BD29-40A5-87BB-FA9FB57938AD}" srcOrd="0" destOrd="0" presId="urn:microsoft.com/office/officeart/2005/8/layout/hProcess11"/>
    <dgm:cxn modelId="{6A9AECD5-1858-4AC4-A018-F65AC33C1DAE}" srcId="{CDCA20D5-1C2F-47C8-8507-7E5D4826D672}" destId="{8BA61731-C167-42D5-9461-9D09489DE79D}" srcOrd="0" destOrd="0" parTransId="{285240D0-D5F3-441B-A50E-186E2F0751EA}" sibTransId="{3266D5EB-2946-49ED-BA05-D61B8B6F2A5F}"/>
    <dgm:cxn modelId="{4923651B-2D96-4CA7-B754-192C2BA345C6}" type="presParOf" srcId="{48B08633-091F-45E5-AA20-6F5A1D9D902F}" destId="{767C0723-7003-4A0D-8CD0-6AB67734977B}" srcOrd="0" destOrd="0" presId="urn:microsoft.com/office/officeart/2005/8/layout/hProcess11"/>
    <dgm:cxn modelId="{B8FC4A00-1129-4C67-8948-04A587755D90}" type="presParOf" srcId="{48B08633-091F-45E5-AA20-6F5A1D9D902F}" destId="{3DAD4E19-0C1E-4071-85E4-38E1F5608EA1}" srcOrd="1" destOrd="0" presId="urn:microsoft.com/office/officeart/2005/8/layout/hProcess11"/>
    <dgm:cxn modelId="{239CA5D2-C28D-4A46-8736-58AE7A8170AB}" type="presParOf" srcId="{3DAD4E19-0C1E-4071-85E4-38E1F5608EA1}" destId="{D8962AFF-4B1B-4E2C-900B-45C51BFA3043}" srcOrd="0" destOrd="0" presId="urn:microsoft.com/office/officeart/2005/8/layout/hProcess11"/>
    <dgm:cxn modelId="{99AB83D8-605F-40AE-8069-4468D7D4F571}" type="presParOf" srcId="{D8962AFF-4B1B-4E2C-900B-45C51BFA3043}" destId="{963E43A2-BD29-40A5-87BB-FA9FB57938AD}" srcOrd="0" destOrd="0" presId="urn:microsoft.com/office/officeart/2005/8/layout/hProcess11"/>
    <dgm:cxn modelId="{C63A6F31-C22E-4395-9CEC-741EE8B3AB6F}" type="presParOf" srcId="{D8962AFF-4B1B-4E2C-900B-45C51BFA3043}" destId="{3B6185DF-E308-42E1-9D71-0ECCFF56780B}" srcOrd="1" destOrd="0" presId="urn:microsoft.com/office/officeart/2005/8/layout/hProcess11"/>
    <dgm:cxn modelId="{0986FC61-7746-4FAC-8721-DEF2696CA05E}" type="presParOf" srcId="{D8962AFF-4B1B-4E2C-900B-45C51BFA3043}" destId="{012C32FF-7683-42E9-B3FE-0491F1E6F7D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C0723-7003-4A0D-8CD0-6AB67734977B}">
      <dsp:nvSpPr>
        <dsp:cNvPr id="0" name=""/>
        <dsp:cNvSpPr/>
      </dsp:nvSpPr>
      <dsp:spPr>
        <a:xfrm>
          <a:off x="0" y="613033"/>
          <a:ext cx="1232452" cy="81737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E43A2-BD29-40A5-87BB-FA9FB57938AD}">
      <dsp:nvSpPr>
        <dsp:cNvPr id="0" name=""/>
        <dsp:cNvSpPr/>
      </dsp:nvSpPr>
      <dsp:spPr>
        <a:xfrm>
          <a:off x="0" y="0"/>
          <a:ext cx="1109206" cy="817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ar-BH" sz="2000" b="1" kern="1200" dirty="0"/>
            <a:t>ما المقصود بالرثاء؟</a:t>
          </a:r>
          <a:endParaRPr lang="en-US" sz="2000" b="1" kern="1200" dirty="0"/>
        </a:p>
      </dsp:txBody>
      <dsp:txXfrm>
        <a:off x="0" y="0"/>
        <a:ext cx="1109206" cy="817378"/>
      </dsp:txXfrm>
    </dsp:sp>
    <dsp:sp modelId="{3B6185DF-E308-42E1-9D71-0ECCFF56780B}">
      <dsp:nvSpPr>
        <dsp:cNvPr id="0" name=""/>
        <dsp:cNvSpPr/>
      </dsp:nvSpPr>
      <dsp:spPr>
        <a:xfrm>
          <a:off x="452431" y="919550"/>
          <a:ext cx="204344" cy="2043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1D172-F8B2-4EC5-AF45-90F72D550166}" type="datetimeFigureOut">
              <a:rPr lang="en-US" smtClean="0"/>
              <a:t>11/23/2023</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B281D-0993-4612-AE8C-9F492E8C20D7}" type="slidenum">
              <a:rPr lang="en-US" smtClean="0"/>
              <a:t>‹#›</a:t>
            </a:fld>
            <a:endParaRPr lang="en-US"/>
          </a:p>
        </p:txBody>
      </p:sp>
    </p:spTree>
    <p:extLst>
      <p:ext uri="{BB962C8B-B14F-4D97-AF65-F5344CB8AC3E}">
        <p14:creationId xmlns:p14="http://schemas.microsoft.com/office/powerpoint/2010/main" val="351342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B281D-0993-4612-AE8C-9F492E8C20D7}" type="slidenum">
              <a:rPr lang="en-US" smtClean="0"/>
              <a:t>3</a:t>
            </a:fld>
            <a:endParaRPr lang="en-US"/>
          </a:p>
        </p:txBody>
      </p:sp>
    </p:spTree>
    <p:extLst>
      <p:ext uri="{BB962C8B-B14F-4D97-AF65-F5344CB8AC3E}">
        <p14:creationId xmlns:p14="http://schemas.microsoft.com/office/powerpoint/2010/main" val="143362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CDDB281D-0993-4612-AE8C-9F492E8C20D7}" type="slidenum">
              <a:rPr lang="en-US" smtClean="0"/>
              <a:t>5</a:t>
            </a:fld>
            <a:endParaRPr lang="en-US"/>
          </a:p>
        </p:txBody>
      </p:sp>
    </p:spTree>
    <p:extLst>
      <p:ext uri="{BB962C8B-B14F-4D97-AF65-F5344CB8AC3E}">
        <p14:creationId xmlns:p14="http://schemas.microsoft.com/office/powerpoint/2010/main" val="221011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CDDB281D-0993-4612-AE8C-9F492E8C20D7}" type="slidenum">
              <a:rPr lang="en-US" smtClean="0"/>
              <a:t>6</a:t>
            </a:fld>
            <a:endParaRPr lang="en-US"/>
          </a:p>
        </p:txBody>
      </p:sp>
    </p:spTree>
    <p:extLst>
      <p:ext uri="{BB962C8B-B14F-4D97-AF65-F5344CB8AC3E}">
        <p14:creationId xmlns:p14="http://schemas.microsoft.com/office/powerpoint/2010/main" val="835388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B281D-0993-4612-AE8C-9F492E8C20D7}" type="slidenum">
              <a:rPr lang="en-US" smtClean="0"/>
              <a:t>10</a:t>
            </a:fld>
            <a:endParaRPr lang="en-US"/>
          </a:p>
        </p:txBody>
      </p:sp>
    </p:spTree>
    <p:extLst>
      <p:ext uri="{BB962C8B-B14F-4D97-AF65-F5344CB8AC3E}">
        <p14:creationId xmlns:p14="http://schemas.microsoft.com/office/powerpoint/2010/main" val="3335545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DDB281D-0993-4612-AE8C-9F492E8C20D7}" type="slidenum">
              <a:rPr lang="en-US" smtClean="0"/>
              <a:t>11</a:t>
            </a:fld>
            <a:endParaRPr lang="en-US"/>
          </a:p>
        </p:txBody>
      </p:sp>
    </p:spTree>
    <p:extLst>
      <p:ext uri="{BB962C8B-B14F-4D97-AF65-F5344CB8AC3E}">
        <p14:creationId xmlns:p14="http://schemas.microsoft.com/office/powerpoint/2010/main" val="3711364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DDB281D-0993-4612-AE8C-9F492E8C20D7}" type="slidenum">
              <a:rPr lang="en-US" smtClean="0"/>
              <a:t>12</a:t>
            </a:fld>
            <a:endParaRPr lang="en-US"/>
          </a:p>
        </p:txBody>
      </p:sp>
    </p:spTree>
    <p:extLst>
      <p:ext uri="{BB962C8B-B14F-4D97-AF65-F5344CB8AC3E}">
        <p14:creationId xmlns:p14="http://schemas.microsoft.com/office/powerpoint/2010/main" val="128647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DDB281D-0993-4612-AE8C-9F492E8C20D7}" type="slidenum">
              <a:rPr lang="en-US" smtClean="0"/>
              <a:t>22</a:t>
            </a:fld>
            <a:endParaRPr lang="en-US"/>
          </a:p>
        </p:txBody>
      </p:sp>
    </p:spTree>
    <p:extLst>
      <p:ext uri="{BB962C8B-B14F-4D97-AF65-F5344CB8AC3E}">
        <p14:creationId xmlns:p14="http://schemas.microsoft.com/office/powerpoint/2010/main" val="9402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CDDB281D-0993-4612-AE8C-9F492E8C20D7}" type="slidenum">
              <a:rPr lang="en-US" smtClean="0"/>
              <a:t>24</a:t>
            </a:fld>
            <a:endParaRPr lang="en-US"/>
          </a:p>
        </p:txBody>
      </p:sp>
    </p:spTree>
    <p:extLst>
      <p:ext uri="{BB962C8B-B14F-4D97-AF65-F5344CB8AC3E}">
        <p14:creationId xmlns:p14="http://schemas.microsoft.com/office/powerpoint/2010/main" val="409934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11/23/2023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4.png" /><Relationship Id="rId1" Type="http://schemas.openxmlformats.org/officeDocument/2006/relationships/slideLayout" Target="../slideLayouts/slideLayout2.xml"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4.png"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9.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757038-CF0B-46A1-ACCC-7136DF48FA33}"/>
              </a:ext>
            </a:extLst>
          </p:cNvPr>
          <p:cNvSpPr/>
          <p:nvPr/>
        </p:nvSpPr>
        <p:spPr>
          <a:xfrm>
            <a:off x="2810836" y="1215059"/>
            <a:ext cx="7419041" cy="2954655"/>
          </a:xfrm>
          <a:prstGeom prst="rect">
            <a:avLst/>
          </a:prstGeom>
        </p:spPr>
        <p:txBody>
          <a:bodyPr wrap="square">
            <a:spAutoFit/>
          </a:bodyPr>
          <a:lstStyle/>
          <a:p>
            <a:pPr algn="ctr">
              <a:lnSpc>
                <a:spcPct val="150000"/>
              </a:lnSpc>
              <a:buNone/>
            </a:pPr>
            <a:r>
              <a:rPr lang="ar-BH" sz="8000" b="1" dirty="0">
                <a:solidFill>
                  <a:srgbClr val="C00000"/>
                </a:solidFill>
                <a:latin typeface="Sakkal Majalla" panose="02000000000000000000" pitchFamily="2" charset="-78"/>
                <a:cs typeface="Sakkal Majalla" panose="02000000000000000000" pitchFamily="2" charset="-78"/>
              </a:rPr>
              <a:t>قصيدة (قذًى بِعَيْنِـــك)</a:t>
            </a:r>
          </a:p>
          <a:p>
            <a:pPr algn="ctr" rtl="1">
              <a:lnSpc>
                <a:spcPct val="150000"/>
              </a:lnSpc>
              <a:buNone/>
            </a:pPr>
            <a:r>
              <a:rPr lang="ar-BH" sz="4400" b="1" dirty="0">
                <a:latin typeface="Sakkal Majalla" panose="02000000000000000000" pitchFamily="2" charset="-78"/>
                <a:cs typeface="Sakkal Majalla" panose="02000000000000000000" pitchFamily="2" charset="-78"/>
              </a:rPr>
              <a:t>                                      للخنساء  </a:t>
            </a:r>
            <a:endParaRPr lang="ar-BH" sz="4000" b="1" dirty="0">
              <a:latin typeface="Sakkal Majalla" panose="02000000000000000000" pitchFamily="2" charset="-78"/>
              <a:cs typeface="Sakkal Majalla" panose="02000000000000000000" pitchFamily="2" charset="-78"/>
            </a:endParaRPr>
          </a:p>
        </p:txBody>
      </p:sp>
      <p:sp>
        <p:nvSpPr>
          <p:cNvPr id="6" name="Rectangle 5"/>
          <p:cNvSpPr/>
          <p:nvPr/>
        </p:nvSpPr>
        <p:spPr>
          <a:xfrm>
            <a:off x="2660711" y="4944252"/>
            <a:ext cx="6096000" cy="1384995"/>
          </a:xfrm>
          <a:prstGeom prst="rect">
            <a:avLst/>
          </a:prstGeom>
        </p:spPr>
        <p:txBody>
          <a:bodyPr>
            <a:spAutoFit/>
          </a:bodyPr>
          <a:lstStyle/>
          <a:p>
            <a:pPr algn="ctr"/>
            <a:r>
              <a:rPr lang="ar-BH" sz="2800" b="1" dirty="0">
                <a:solidFill>
                  <a:schemeClr val="tx1">
                    <a:lumMod val="95000"/>
                    <a:lumOff val="5000"/>
                  </a:schemeClr>
                </a:solidFill>
                <a:latin typeface="Sakkal Majalla" pitchFamily="2" charset="-78"/>
                <a:cs typeface="Sakkal Majalla" pitchFamily="2" charset="-78"/>
              </a:rPr>
              <a:t>الل</a:t>
            </a:r>
            <a:r>
              <a:rPr lang="ar-SA" sz="2800" b="1" dirty="0">
                <a:solidFill>
                  <a:schemeClr val="tx1">
                    <a:lumMod val="95000"/>
                    <a:lumOff val="5000"/>
                  </a:schemeClr>
                </a:solidFill>
                <a:latin typeface="Sakkal Majalla" pitchFamily="2" charset="-78"/>
                <a:cs typeface="Sakkal Majalla" pitchFamily="2" charset="-78"/>
              </a:rPr>
              <a:t>ّ</a:t>
            </a:r>
            <a:r>
              <a:rPr lang="ar-BH" sz="2800" b="1" dirty="0">
                <a:solidFill>
                  <a:schemeClr val="tx1">
                    <a:lumMod val="95000"/>
                    <a:lumOff val="5000"/>
                  </a:schemeClr>
                </a:solidFill>
                <a:latin typeface="Sakkal Majalla" pitchFamily="2" charset="-78"/>
                <a:cs typeface="Sakkal Majalla" pitchFamily="2" charset="-78"/>
              </a:rPr>
              <a:t>غة العربيّة  - الفصل الدراسي الأول</a:t>
            </a:r>
            <a:endParaRPr lang="ar-BH" sz="4000" b="1" dirty="0">
              <a:latin typeface="Sakkal Majalla" panose="02000000000000000000" pitchFamily="2" charset="-78"/>
              <a:ea typeface="Arial Unicode MS" pitchFamily="34" charset="-128"/>
              <a:cs typeface="Sakkal Majalla" panose="02000000000000000000" pitchFamily="2" charset="-78"/>
            </a:endParaRPr>
          </a:p>
          <a:p>
            <a:pPr algn="ctr"/>
            <a:r>
              <a:rPr lang="ar-BH" sz="2800" b="1" dirty="0">
                <a:solidFill>
                  <a:schemeClr val="tx1">
                    <a:lumMod val="95000"/>
                    <a:lumOff val="5000"/>
                  </a:schemeClr>
                </a:solidFill>
                <a:latin typeface="Sakkal Majalla" pitchFamily="2" charset="-78"/>
                <a:cs typeface="Sakkal Majalla" pitchFamily="2" charset="-78"/>
              </a:rPr>
              <a:t> </a:t>
            </a:r>
            <a:r>
              <a:rPr lang="ar-SA" sz="2800" b="1" dirty="0">
                <a:solidFill>
                  <a:schemeClr val="tx1">
                    <a:lumMod val="95000"/>
                    <a:lumOff val="5000"/>
                  </a:schemeClr>
                </a:solidFill>
                <a:latin typeface="Sakkal Majalla" pitchFamily="2" charset="-78"/>
                <a:cs typeface="Sakkal Majalla" pitchFamily="2" charset="-78"/>
              </a:rPr>
              <a:t>المقرّر </a:t>
            </a:r>
            <a:r>
              <a:rPr lang="ar-BH" sz="2800" b="1" dirty="0">
                <a:solidFill>
                  <a:schemeClr val="tx1">
                    <a:lumMod val="95000"/>
                    <a:lumOff val="5000"/>
                  </a:schemeClr>
                </a:solidFill>
                <a:latin typeface="Sakkal Majalla" pitchFamily="2" charset="-78"/>
                <a:cs typeface="Sakkal Majalla" pitchFamily="2" charset="-78"/>
              </a:rPr>
              <a:t>عرب 213 - الصف الثاني ثانوي</a:t>
            </a:r>
          </a:p>
          <a:p>
            <a:pPr algn="ctr"/>
            <a:r>
              <a:rPr lang="ar-BH" sz="2800" b="1" dirty="0">
                <a:solidFill>
                  <a:schemeClr val="tx1">
                    <a:lumMod val="95000"/>
                    <a:lumOff val="5000"/>
                  </a:schemeClr>
                </a:solidFill>
                <a:latin typeface="Sakkal Majalla" pitchFamily="2" charset="-78"/>
                <a:ea typeface="Arial Unicode MS" pitchFamily="34" charset="-128"/>
                <a:cs typeface="Sakkal Majalla" pitchFamily="2" charset="-78"/>
              </a:rPr>
              <a:t>الوحدة الأولى ـ ص22</a:t>
            </a:r>
            <a:endParaRPr lang="ar-BH" sz="4000" b="1" dirty="0">
              <a:latin typeface="Sakkal Majalla" panose="02000000000000000000" pitchFamily="2" charset="-78"/>
              <a:ea typeface="Arial Unicode MS" pitchFamily="34" charset="-128"/>
              <a:cs typeface="Sakkal Majalla" panose="02000000000000000000" pitchFamily="2" charset="-78"/>
            </a:endParaRPr>
          </a:p>
        </p:txBody>
      </p:sp>
      <p:pic>
        <p:nvPicPr>
          <p:cNvPr id="7" name="Picture 6"/>
          <p:cNvPicPr>
            <a:picLocks noChangeAspect="1"/>
          </p:cNvPicPr>
          <p:nvPr/>
        </p:nvPicPr>
        <p:blipFill rotWithShape="1">
          <a:blip r:embed="rId2"/>
          <a:srcRect l="36713" t="21988" r="36644" b="14578"/>
          <a:stretch/>
        </p:blipFill>
        <p:spPr>
          <a:xfrm>
            <a:off x="387374" y="1980892"/>
            <a:ext cx="2778304" cy="3718989"/>
          </a:xfrm>
          <a:prstGeom prst="rect">
            <a:avLst/>
          </a:prstGeom>
        </p:spPr>
      </p:pic>
      <p:pic>
        <p:nvPicPr>
          <p:cNvPr id="8"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7839" y="2837558"/>
            <a:ext cx="3024557" cy="2664312"/>
          </a:xfrm>
          <a:prstGeom prst="rect">
            <a:avLst/>
          </a:prstGeom>
          <a:ln>
            <a:noFill/>
          </a:ln>
          <a:effectLst>
            <a:softEdge rad="112500"/>
          </a:effectLst>
        </p:spPr>
      </p:pic>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مستطيل مستدير الزوايا 2"/>
          <p:cNvSpPr/>
          <p:nvPr/>
        </p:nvSpPr>
        <p:spPr>
          <a:xfrm>
            <a:off x="6598024" y="1147418"/>
            <a:ext cx="3191435" cy="68138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4800" dirty="0">
                <a:latin typeface="Sakkal Majalla" panose="02000000000000000000" pitchFamily="2" charset="-78"/>
                <a:cs typeface="Sakkal Majalla" panose="02000000000000000000" pitchFamily="2" charset="-78"/>
              </a:rPr>
              <a:t>التمهيد</a:t>
            </a:r>
            <a:endParaRPr lang="en-US" sz="4800" dirty="0">
              <a:latin typeface="Sakkal Majalla" panose="02000000000000000000" pitchFamily="2" charset="-78"/>
              <a:cs typeface="Sakkal Majalla" panose="02000000000000000000" pitchFamily="2" charset="-78"/>
            </a:endParaRPr>
          </a:p>
        </p:txBody>
      </p:sp>
      <p:sp>
        <p:nvSpPr>
          <p:cNvPr id="9" name="مربع نص 8"/>
          <p:cNvSpPr txBox="1"/>
          <p:nvPr/>
        </p:nvSpPr>
        <p:spPr>
          <a:xfrm>
            <a:off x="5651499" y="2374900"/>
            <a:ext cx="5790223" cy="2323713"/>
          </a:xfrm>
          <a:prstGeom prst="rect">
            <a:avLst/>
          </a:prstGeom>
          <a:noFill/>
        </p:spPr>
        <p:txBody>
          <a:bodyPr wrap="square" rtlCol="0">
            <a:spAutoFit/>
          </a:bodyPr>
          <a:lstStyle/>
          <a:p>
            <a:pPr marL="228600" lvl="0" indent="-228600" algn="r" rtl="1">
              <a:lnSpc>
                <a:spcPct val="90000"/>
              </a:lnSpc>
              <a:spcBef>
                <a:spcPts val="1000"/>
              </a:spcBef>
              <a:buFont typeface="Wingdings" panose="05000000000000000000" pitchFamily="2" charset="2"/>
              <a:buChar char="q"/>
            </a:pPr>
            <a:r>
              <a:rPr lang="ar-BH" sz="4000" b="1" dirty="0">
                <a:latin typeface="Sakkal Majalla" panose="02000000000000000000" pitchFamily="2" charset="-78"/>
                <a:cs typeface="Sakkal Majalla" panose="02000000000000000000" pitchFamily="2" charset="-78"/>
              </a:rPr>
              <a:t>الرثاء غرضٌ بارزٌ من أغراض الشعر العربيّ القديم، وضّح أهم المشاعر التي تجسدها القصيدة الرثائيّة.</a:t>
            </a:r>
          </a:p>
        </p:txBody>
      </p:sp>
      <p:sp>
        <p:nvSpPr>
          <p:cNvPr id="8" name="سهم إلى اليسار 7"/>
          <p:cNvSpPr/>
          <p:nvPr/>
        </p:nvSpPr>
        <p:spPr>
          <a:xfrm>
            <a:off x="6045200" y="5380563"/>
            <a:ext cx="1917700" cy="10075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latin typeface="Sakkal Majalla" panose="02000000000000000000" pitchFamily="2" charset="-78"/>
                <a:cs typeface="Sakkal Majalla" panose="02000000000000000000" pitchFamily="2" charset="-78"/>
              </a:rPr>
              <a:t>الإجابة</a:t>
            </a:r>
            <a:endParaRPr lang="en-US" b="1" dirty="0">
              <a:latin typeface="Sakkal Majalla" panose="02000000000000000000" pitchFamily="2" charset="-78"/>
              <a:cs typeface="Sakkal Majalla" panose="02000000000000000000" pitchFamily="2" charset="-78"/>
            </a:endParaRPr>
          </a:p>
        </p:txBody>
      </p:sp>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54" y="1559169"/>
            <a:ext cx="4724400" cy="4161693"/>
          </a:xfrm>
          <a:prstGeom prst="rect">
            <a:avLst/>
          </a:prstGeom>
          <a:ln>
            <a:noFill/>
          </a:ln>
          <a:effectLst>
            <a:softEdge rad="112500"/>
          </a:effectLst>
        </p:spPr>
      </p:pic>
      <p:pic>
        <p:nvPicPr>
          <p:cNvPr id="6" name="Picture 5">
            <a:extLst>
              <a:ext uri="{FF2B5EF4-FFF2-40B4-BE49-F238E27FC236}">
                <a16:creationId xmlns:a16="http://schemas.microsoft.com/office/drawing/2014/main" id="{11959A38-FF31-4670-9746-AC62961050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3777" y="254000"/>
            <a:ext cx="1646183" cy="1268068"/>
          </a:xfrm>
          <a:prstGeom prst="rect">
            <a:avLst/>
          </a:prstGeom>
        </p:spPr>
      </p:pic>
      <p:sp>
        <p:nvSpPr>
          <p:cNvPr id="7"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91618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تمرير عمودي 4"/>
          <p:cNvSpPr/>
          <p:nvPr/>
        </p:nvSpPr>
        <p:spPr>
          <a:xfrm>
            <a:off x="330200" y="1219200"/>
            <a:ext cx="11137900" cy="5027241"/>
          </a:xfrm>
          <a:prstGeom prst="verticalScroll">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BH" sz="4400" b="1" dirty="0">
                <a:solidFill>
                  <a:srgbClr val="C00000"/>
                </a:solidFill>
                <a:latin typeface="Sakkal Majalla" panose="02000000000000000000" pitchFamily="2" charset="-78"/>
                <a:cs typeface="Sakkal Majalla" panose="02000000000000000000" pitchFamily="2" charset="-78"/>
              </a:rPr>
              <a:t>الرثاء: </a:t>
            </a:r>
          </a:p>
          <a:p>
            <a:pPr lvl="0" algn="r" rtl="1"/>
            <a:r>
              <a:rPr lang="ar-BH" sz="3200" b="1" dirty="0">
                <a:solidFill>
                  <a:schemeClr val="tx1"/>
                </a:solidFill>
                <a:latin typeface="Sakkal Majalla" panose="02000000000000000000" pitchFamily="2" charset="-78"/>
                <a:cs typeface="Sakkal Majalla" panose="02000000000000000000" pitchFamily="2" charset="-78"/>
              </a:rPr>
              <a:t>1- ويظهر الشاعرُ تفجّعه وحزنه على المرثيّ، وهول المصيبة التي حلّت بالشاعر أو بالقبيلة بعد فقده.</a:t>
            </a:r>
          </a:p>
          <a:p>
            <a:pPr lvl="0" algn="r" rtl="1"/>
            <a:r>
              <a:rPr lang="ar-BH" sz="3200" b="1" dirty="0">
                <a:solidFill>
                  <a:schemeClr val="tx1"/>
                </a:solidFill>
                <a:latin typeface="Sakkal Majalla" panose="02000000000000000000" pitchFamily="2" charset="-78"/>
                <a:cs typeface="Sakkal Majalla" panose="02000000000000000000" pitchFamily="2" charset="-78"/>
              </a:rPr>
              <a:t>2- ذكر مناقب المرثيّ ومكانته في قومه؛ كوصفه بالكرم والشجاعة والإقدام على منازلة الخطوب، والسيادة في قومه، بالإضافة إلى الصفات الجسديّة كالطول والضخامة والقوّة، وقد يتعرض الشاعر إلى سياسة المرثيّ، ورجاحة عقله، وحكمته في تدبير شؤون رعيته، ورويته في اتّخاذ القرارات.</a:t>
            </a:r>
          </a:p>
          <a:p>
            <a:pPr lvl="0" algn="r" rtl="1"/>
            <a:r>
              <a:rPr lang="ar-BH" sz="3200" b="1" dirty="0">
                <a:solidFill>
                  <a:schemeClr val="tx1"/>
                </a:solidFill>
                <a:latin typeface="Sakkal Majalla" panose="02000000000000000000" pitchFamily="2" charset="-78"/>
                <a:cs typeface="Sakkal Majalla" panose="02000000000000000000" pitchFamily="2" charset="-78"/>
              </a:rPr>
              <a:t>3- قد يتناول الشاعرُ القضايا الإيمانية كالتسليم بالقضاء والقدر  وبحتميّة الموت.</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7" name="مخطط انسيابي: مستند 6"/>
          <p:cNvSpPr/>
          <p:nvPr/>
        </p:nvSpPr>
        <p:spPr>
          <a:xfrm>
            <a:off x="8063006" y="294354"/>
            <a:ext cx="3530600" cy="887476"/>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BH" sz="4800" b="1" dirty="0">
                <a:solidFill>
                  <a:schemeClr val="bg1"/>
                </a:solidFill>
                <a:latin typeface="Sakkal Majalla" panose="02000000000000000000" pitchFamily="2" charset="-78"/>
                <a:cs typeface="Sakkal Majalla" panose="02000000000000000000" pitchFamily="2" charset="-78"/>
              </a:rPr>
              <a:t>إجابة التمهيد</a:t>
            </a:r>
            <a:endParaRPr lang="en-US" sz="4800" b="1" dirty="0">
              <a:solidFill>
                <a:schemeClr val="bg1"/>
              </a:solidFill>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8961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7"/>
                                        </p:tgtEl>
                                        <p:attrNameLst>
                                          <p:attrName>style.color</p:attrName>
                                        </p:attrNameLst>
                                      </p:cBhvr>
                                      <p:to>
                                        <a:schemeClr val="bg1"/>
                                      </p:to>
                                    </p:animClr>
                                    <p:animClr clrSpc="rgb" dir="cw">
                                      <p:cBhvr>
                                        <p:cTn id="7" dur="250" autoRev="1" fill="remove"/>
                                        <p:tgtEl>
                                          <p:spTgt spid="7"/>
                                        </p:tgtEl>
                                        <p:attrNameLst>
                                          <p:attrName>fillcolor</p:attrName>
                                        </p:attrNameLst>
                                      </p:cBhvr>
                                      <p:to>
                                        <a:schemeClr val="bg1"/>
                                      </p:to>
                                    </p:animClr>
                                    <p:set>
                                      <p:cBhvr>
                                        <p:cTn id="8" dur="250" autoRev="1" fill="remove"/>
                                        <p:tgtEl>
                                          <p:spTgt spid="7"/>
                                        </p:tgtEl>
                                        <p:attrNameLst>
                                          <p:attrName>fill.type</p:attrName>
                                        </p:attrNameLst>
                                      </p:cBhvr>
                                      <p:to>
                                        <p:strVal val="solid"/>
                                      </p:to>
                                    </p:set>
                                    <p:set>
                                      <p:cBhvr>
                                        <p:cTn id="9" dur="250" autoRev="1" fill="remove"/>
                                        <p:tgtEl>
                                          <p:spTgt spid="7"/>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0C6C8AE-6120-4480-9378-307D41B33252}"/>
              </a:ext>
            </a:extLst>
          </p:cNvPr>
          <p:cNvPicPr>
            <a:picLocks noChangeAspect="1"/>
          </p:cNvPicPr>
          <p:nvPr/>
        </p:nvPicPr>
        <p:blipFill rotWithShape="1">
          <a:blip r:embed="rId3"/>
          <a:srcRect l="9517" t="13302" r="20465" b="20922"/>
          <a:stretch/>
        </p:blipFill>
        <p:spPr>
          <a:xfrm>
            <a:off x="390549" y="1929285"/>
            <a:ext cx="3346564" cy="3366449"/>
          </a:xfrm>
          <a:prstGeom prst="rect">
            <a:avLst/>
          </a:prstGeom>
          <a:ln>
            <a:noFill/>
          </a:ln>
          <a:effectLst>
            <a:softEdge rad="112500"/>
          </a:effectLst>
        </p:spPr>
      </p:pic>
      <p:sp>
        <p:nvSpPr>
          <p:cNvPr id="6" name="مستطيل 5"/>
          <p:cNvSpPr/>
          <p:nvPr/>
        </p:nvSpPr>
        <p:spPr>
          <a:xfrm>
            <a:off x="6812782" y="484832"/>
            <a:ext cx="4455980" cy="769441"/>
          </a:xfrm>
          <a:prstGeom prst="rect">
            <a:avLst/>
          </a:prstGeom>
          <a:solidFill>
            <a:srgbClr val="FFC000"/>
          </a:solidFill>
          <a:ln>
            <a:noFill/>
          </a:ln>
        </p:spPr>
        <p:txBody>
          <a:bodyPr wrap="square">
            <a:spAutoFit/>
          </a:bodyPr>
          <a:lstStyle/>
          <a:p>
            <a:pPr algn="ctr"/>
            <a:r>
              <a:rPr lang="ar-BH" sz="4400" b="1" dirty="0">
                <a:latin typeface="Sakkal Majalla" panose="02000000000000000000" pitchFamily="2" charset="-78"/>
                <a:ea typeface="+mj-ea"/>
                <a:cs typeface="Sakkal Majalla" panose="02000000000000000000" pitchFamily="2" charset="-78"/>
              </a:rPr>
              <a:t>أهداف الدرس</a:t>
            </a:r>
            <a:endParaRPr lang="en-US" dirty="0">
              <a:latin typeface="Sakkal Majalla" panose="02000000000000000000" pitchFamily="2" charset="-78"/>
              <a:cs typeface="Sakkal Majalla" panose="02000000000000000000" pitchFamily="2" charset="-78"/>
            </a:endParaRPr>
          </a:p>
        </p:txBody>
      </p:sp>
      <p:sp>
        <p:nvSpPr>
          <p:cNvPr id="7" name="Rectangle 4">
            <a:extLst>
              <a:ext uri="{FF2B5EF4-FFF2-40B4-BE49-F238E27FC236}">
                <a16:creationId xmlns:a16="http://schemas.microsoft.com/office/drawing/2014/main" id="{565D4991-142D-4244-9C6A-AA080FDAC8AE}"/>
              </a:ext>
            </a:extLst>
          </p:cNvPr>
          <p:cNvSpPr/>
          <p:nvPr/>
        </p:nvSpPr>
        <p:spPr>
          <a:xfrm>
            <a:off x="4039735" y="3159553"/>
            <a:ext cx="7229025" cy="905914"/>
          </a:xfrm>
          <a:prstGeom prst="rect">
            <a:avLst/>
          </a:prstGeom>
          <a:noFill/>
        </p:spPr>
        <p:style>
          <a:lnRef idx="1">
            <a:schemeClr val="accent4"/>
          </a:lnRef>
          <a:fillRef idx="2">
            <a:schemeClr val="accent4"/>
          </a:fillRef>
          <a:effectRef idx="1">
            <a:schemeClr val="accent4"/>
          </a:effectRef>
          <a:fontRef idx="minor">
            <a:schemeClr val="dk1"/>
          </a:fontRef>
        </p:style>
        <p:txBody>
          <a:bodyPr rtlCol="1" anchor="ctr"/>
          <a:lstStyle/>
          <a:p>
            <a:pPr algn="just" rtl="1"/>
            <a:r>
              <a:rPr lang="ar-BH" sz="3200" b="1" dirty="0">
                <a:solidFill>
                  <a:schemeClr val="accent1">
                    <a:lumMod val="75000"/>
                  </a:schemeClr>
                </a:solidFill>
                <a:latin typeface="Sakkal Majalla" panose="02000000000000000000" pitchFamily="2" charset="-78"/>
                <a:cs typeface="Sakkal Majalla" panose="02000000000000000000" pitchFamily="2" charset="-78"/>
              </a:rPr>
              <a:t>- تحليل القصيدة وفق المستوى المعجمي والتركيبي والبلاغي.</a:t>
            </a:r>
            <a:endParaRPr lang="ar-BH" sz="32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1" name="Rectangle 8">
            <a:extLst>
              <a:ext uri="{FF2B5EF4-FFF2-40B4-BE49-F238E27FC236}">
                <a16:creationId xmlns:a16="http://schemas.microsoft.com/office/drawing/2014/main" id="{BD7D2E3B-5CC8-4B10-836F-12E5A02719EF}"/>
              </a:ext>
            </a:extLst>
          </p:cNvPr>
          <p:cNvSpPr/>
          <p:nvPr/>
        </p:nvSpPr>
        <p:spPr>
          <a:xfrm>
            <a:off x="4039736" y="4746666"/>
            <a:ext cx="7229025" cy="854626"/>
          </a:xfrm>
          <a:prstGeom prst="rect">
            <a:avLst/>
          </a:prstGeom>
          <a:noFill/>
        </p:spPr>
        <p:style>
          <a:lnRef idx="1">
            <a:schemeClr val="accent4"/>
          </a:lnRef>
          <a:fillRef idx="2">
            <a:schemeClr val="accent4"/>
          </a:fillRef>
          <a:effectRef idx="1">
            <a:schemeClr val="accent4"/>
          </a:effectRef>
          <a:fontRef idx="minor">
            <a:schemeClr val="dk1"/>
          </a:fontRef>
        </p:style>
        <p:txBody>
          <a:bodyPr rtlCol="1" anchor="ctr"/>
          <a:lstStyle/>
          <a:p>
            <a:pPr algn="just" rtl="1"/>
            <a:r>
              <a:rPr lang="ar-BH" sz="3200" b="1" dirty="0">
                <a:solidFill>
                  <a:schemeClr val="accent1">
                    <a:lumMod val="75000"/>
                  </a:schemeClr>
                </a:solidFill>
                <a:latin typeface="Sakkal Majalla" panose="02000000000000000000" pitchFamily="2" charset="-78"/>
                <a:cs typeface="Sakkal Majalla" panose="02000000000000000000" pitchFamily="2" charset="-78"/>
              </a:rPr>
              <a:t>- توظيف مكتسبات الدرس في التواصل الكتابي.</a:t>
            </a:r>
            <a:endParaRPr lang="ar-BH" sz="32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2" name="Rectangle 6">
            <a:extLst>
              <a:ext uri="{FF2B5EF4-FFF2-40B4-BE49-F238E27FC236}">
                <a16:creationId xmlns:a16="http://schemas.microsoft.com/office/drawing/2014/main" id="{52E0140C-07C4-4A9F-9F33-C6F6BC549022}"/>
              </a:ext>
            </a:extLst>
          </p:cNvPr>
          <p:cNvSpPr/>
          <p:nvPr/>
        </p:nvSpPr>
        <p:spPr>
          <a:xfrm>
            <a:off x="4039737" y="1824283"/>
            <a:ext cx="7229025" cy="811911"/>
          </a:xfrm>
          <a:prstGeom prst="rect">
            <a:avLst/>
          </a:prstGeom>
          <a:noFill/>
        </p:spPr>
        <p:style>
          <a:lnRef idx="1">
            <a:schemeClr val="accent4"/>
          </a:lnRef>
          <a:fillRef idx="2">
            <a:schemeClr val="accent4"/>
          </a:fillRef>
          <a:effectRef idx="1">
            <a:schemeClr val="accent4"/>
          </a:effectRef>
          <a:fontRef idx="minor">
            <a:schemeClr val="dk1"/>
          </a:fontRef>
        </p:style>
        <p:txBody>
          <a:bodyPr rtlCol="1" anchor="ctr"/>
          <a:lstStyle/>
          <a:p>
            <a:pPr algn="r"/>
            <a:r>
              <a:rPr lang="ar-BH" sz="3200" b="1" dirty="0">
                <a:solidFill>
                  <a:schemeClr val="accent1">
                    <a:lumMod val="75000"/>
                  </a:schemeClr>
                </a:solidFill>
                <a:latin typeface="Sakkal Majalla" panose="02000000000000000000" pitchFamily="2" charset="-78"/>
                <a:cs typeface="Sakkal Majalla" panose="02000000000000000000" pitchFamily="2" charset="-78"/>
              </a:rPr>
              <a:t>  ـ تحديد جنس النص ونمطه الكتابي.</a:t>
            </a:r>
            <a:endParaRPr lang="ar-BH" sz="32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4" name="مستطيل 3">
            <a:extLst>
              <a:ext uri="{FF2B5EF4-FFF2-40B4-BE49-F238E27FC236}">
                <a16:creationId xmlns:a16="http://schemas.microsoft.com/office/drawing/2014/main" id="{255D957B-3BA8-46D8-ACB8-983334DA4329}"/>
              </a:ext>
            </a:extLst>
          </p:cNvPr>
          <p:cNvSpPr/>
          <p:nvPr/>
        </p:nvSpPr>
        <p:spPr>
          <a:xfrm>
            <a:off x="0" y="481902"/>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221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A7E8D04-BED3-43F3-B9AC-4B6625F2891C}"/>
              </a:ext>
            </a:extLst>
          </p:cNvPr>
          <p:cNvSpPr/>
          <p:nvPr/>
        </p:nvSpPr>
        <p:spPr>
          <a:xfrm>
            <a:off x="6182436" y="1062582"/>
            <a:ext cx="5772303" cy="7544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BH" sz="4400" b="1" dirty="0">
                <a:solidFill>
                  <a:schemeClr val="accent1">
                    <a:lumMod val="75000"/>
                  </a:schemeClr>
                </a:solidFill>
                <a:latin typeface="Sakkal Majalla" panose="02000000000000000000" pitchFamily="2" charset="-78"/>
                <a:cs typeface="Sakkal Majalla" panose="02000000000000000000" pitchFamily="2" charset="-78"/>
              </a:rPr>
              <a:t>الخنساء </a:t>
            </a:r>
            <a:r>
              <a:rPr lang="ar-BH" sz="4000" b="1" dirty="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ea typeface="+mj-ea"/>
                <a:cs typeface="Sakkal Majalla" panose="02000000000000000000" pitchFamily="2" charset="-78"/>
              </a:rPr>
              <a:t>(</a:t>
            </a:r>
            <a:r>
              <a:rPr lang="ar-BH" sz="4000" b="1" dirty="0">
                <a:solidFill>
                  <a:schemeClr val="accent1">
                    <a:lumMod val="75000"/>
                  </a:schemeClr>
                </a:solidFill>
                <a:latin typeface="Sakkal Majalla" panose="02000000000000000000" pitchFamily="2" charset="-78"/>
                <a:cs typeface="Sakkal Majalla" panose="02000000000000000000" pitchFamily="2" charset="-78"/>
              </a:rPr>
              <a:t>توفيت 24هـ/ 645 م</a:t>
            </a:r>
            <a:r>
              <a:rPr lang="ar-BH" sz="4000" b="1" dirty="0">
                <a:solidFill>
                  <a:schemeClr val="accent1">
                    <a:lumMod val="75000"/>
                  </a:schemeClr>
                </a:solidFill>
                <a:effectLst>
                  <a:outerShdw blurRad="38100" dist="38100" dir="2700000" algn="tl">
                    <a:srgbClr val="000000">
                      <a:alpha val="43137"/>
                    </a:srgbClr>
                  </a:outerShdw>
                </a:effectLst>
                <a:latin typeface="Sakkal Majalla" panose="02000000000000000000" pitchFamily="2" charset="-78"/>
                <a:ea typeface="+mj-ea"/>
                <a:cs typeface="Sakkal Majalla" panose="02000000000000000000" pitchFamily="2" charset="-78"/>
              </a:rPr>
              <a:t>)</a:t>
            </a:r>
            <a:endParaRPr lang="en-US" sz="40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3" name="مستطيل 2"/>
          <p:cNvSpPr/>
          <p:nvPr/>
        </p:nvSpPr>
        <p:spPr>
          <a:xfrm>
            <a:off x="1016000" y="2066549"/>
            <a:ext cx="9931400" cy="3970318"/>
          </a:xfrm>
          <a:prstGeom prst="rect">
            <a:avLst/>
          </a:prstGeom>
          <a:solidFill>
            <a:schemeClr val="accent3">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r" rtl="1"/>
            <a:r>
              <a:rPr lang="ar-BH" sz="3600" b="1" dirty="0">
                <a:solidFill>
                  <a:srgbClr val="000000"/>
                </a:solidFill>
                <a:latin typeface="Sakkal Majalla" panose="02000000000000000000" pitchFamily="2" charset="-78"/>
                <a:cs typeface="Sakkal Majalla" panose="02000000000000000000" pitchFamily="2" charset="-78"/>
              </a:rPr>
              <a:t>تماضر بنت عمرو بن الحارث، </a:t>
            </a:r>
            <a:r>
              <a:rPr lang="ar-BH" sz="3600" dirty="0">
                <a:solidFill>
                  <a:srgbClr val="000000"/>
                </a:solidFill>
                <a:latin typeface="Sakkal Majalla" panose="02000000000000000000" pitchFamily="2" charset="-78"/>
                <a:cs typeface="Sakkal Majalla" panose="02000000000000000000" pitchFamily="2" charset="-78"/>
              </a:rPr>
              <a:t>شاعرة مخضرمة أدركت الجاهلية والإسلام، والخنساء لقب لها، أي الارتفاع في أرنبة الأنف، وهي صفة في بقر الوحش مستحبّة.</a:t>
            </a:r>
            <a:endParaRPr lang="en-US" sz="3600" dirty="0">
              <a:solidFill>
                <a:srgbClr val="000000"/>
              </a:solidFill>
              <a:latin typeface="Sakkal Majalla" panose="02000000000000000000" pitchFamily="2" charset="-78"/>
              <a:cs typeface="Sakkal Majalla" panose="02000000000000000000" pitchFamily="2" charset="-78"/>
            </a:endParaRPr>
          </a:p>
          <a:p>
            <a:pPr algn="r" rtl="1"/>
            <a:r>
              <a:rPr lang="ar-SA" sz="3600" dirty="0">
                <a:solidFill>
                  <a:srgbClr val="000000"/>
                </a:solidFill>
                <a:latin typeface="Sakkal Majalla" panose="02000000000000000000" pitchFamily="2" charset="-78"/>
                <a:cs typeface="Sakkal Majalla" panose="02000000000000000000" pitchFamily="2" charset="-78"/>
              </a:rPr>
              <a:t>والخنساء من قبيلة نبغ فيها عدد</a:t>
            </a:r>
            <a:r>
              <a:rPr lang="ar-BH" sz="3600" dirty="0">
                <a:solidFill>
                  <a:srgbClr val="000000"/>
                </a:solidFill>
                <a:latin typeface="Sakkal Majalla" panose="02000000000000000000" pitchFamily="2" charset="-78"/>
                <a:cs typeface="Sakkal Majalla" panose="02000000000000000000" pitchFamily="2" charset="-78"/>
              </a:rPr>
              <a:t>ٌ</a:t>
            </a:r>
            <a:r>
              <a:rPr lang="ar-SA" sz="3600" dirty="0">
                <a:solidFill>
                  <a:srgbClr val="000000"/>
                </a:solidFill>
                <a:latin typeface="Sakkal Majalla" panose="02000000000000000000" pitchFamily="2" charset="-78"/>
                <a:cs typeface="Sakkal Majalla" panose="02000000000000000000" pitchFamily="2" charset="-78"/>
              </a:rPr>
              <a:t> من الشعراء. وقد ق</a:t>
            </a:r>
            <a:r>
              <a:rPr lang="ar-BH" sz="3600" dirty="0">
                <a:solidFill>
                  <a:srgbClr val="000000"/>
                </a:solidFill>
                <a:latin typeface="Sakkal Majalla" panose="02000000000000000000" pitchFamily="2" charset="-78"/>
                <a:cs typeface="Sakkal Majalla" panose="02000000000000000000" pitchFamily="2" charset="-78"/>
              </a:rPr>
              <a:t>ُ</a:t>
            </a:r>
            <a:r>
              <a:rPr lang="ar-SA" sz="3600" dirty="0">
                <a:solidFill>
                  <a:srgbClr val="000000"/>
                </a:solidFill>
                <a:latin typeface="Sakkal Majalla" panose="02000000000000000000" pitchFamily="2" charset="-78"/>
                <a:cs typeface="Sakkal Majalla" panose="02000000000000000000" pitchFamily="2" charset="-78"/>
              </a:rPr>
              <a:t>تل أخواها معاوية وصخر في الجاهلية، فوقفت شعرها على رثائهما إلى أن أسلمت. وحين استشهد أبناؤها الأربعة في معركة القادسية، لم تر</a:t>
            </a:r>
            <a:r>
              <a:rPr lang="ar-BH" sz="3600" dirty="0">
                <a:solidFill>
                  <a:srgbClr val="000000"/>
                </a:solidFill>
                <a:latin typeface="Sakkal Majalla" panose="02000000000000000000" pitchFamily="2" charset="-78"/>
                <a:cs typeface="Sakkal Majalla" panose="02000000000000000000" pitchFamily="2" charset="-78"/>
              </a:rPr>
              <a:t>ْ</a:t>
            </a:r>
            <a:r>
              <a:rPr lang="ar-SA" sz="3600" dirty="0" err="1">
                <a:solidFill>
                  <a:srgbClr val="000000"/>
                </a:solidFill>
                <a:latin typeface="Sakkal Majalla" panose="02000000000000000000" pitchFamily="2" charset="-78"/>
                <a:cs typeface="Sakkal Majalla" panose="02000000000000000000" pitchFamily="2" charset="-78"/>
              </a:rPr>
              <a:t>ثهم</a:t>
            </a:r>
            <a:r>
              <a:rPr lang="ar-SA" sz="3600" dirty="0">
                <a:solidFill>
                  <a:srgbClr val="000000"/>
                </a:solidFill>
                <a:latin typeface="Sakkal Majalla" panose="02000000000000000000" pitchFamily="2" charset="-78"/>
                <a:cs typeface="Sakkal Majalla" panose="02000000000000000000" pitchFamily="2" charset="-78"/>
              </a:rPr>
              <a:t> بل قالت الحمد لله الذي شرفني بقتلهم.</a:t>
            </a:r>
            <a:endParaRPr lang="ar-BH" sz="3600" dirty="0">
              <a:solidFill>
                <a:srgbClr val="000000"/>
              </a:solidFill>
              <a:latin typeface="Sakkal Majalla" panose="02000000000000000000" pitchFamily="2" charset="-78"/>
              <a:cs typeface="Sakkal Majalla" panose="02000000000000000000" pitchFamily="2" charset="-78"/>
            </a:endParaRPr>
          </a:p>
        </p:txBody>
      </p:sp>
      <p:sp>
        <p:nvSpPr>
          <p:cNvPr id="4" name="Rectangle: Rounded Corners 1">
            <a:extLst>
              <a:ext uri="{FF2B5EF4-FFF2-40B4-BE49-F238E27FC236}">
                <a16:creationId xmlns:a16="http://schemas.microsoft.com/office/drawing/2014/main" id="{DA7E8D04-BED3-43F3-B9AC-4B6625F2891C}"/>
              </a:ext>
            </a:extLst>
          </p:cNvPr>
          <p:cNvSpPr/>
          <p:nvPr/>
        </p:nvSpPr>
        <p:spPr>
          <a:xfrm>
            <a:off x="8440615" y="206797"/>
            <a:ext cx="3514124" cy="766218"/>
          </a:xfrm>
          <a:prstGeom prst="roundRect">
            <a:avLst/>
          </a:prstGeom>
          <a:solidFill>
            <a:srgbClr val="FFC000"/>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ar-BH" sz="4000" b="1" dirty="0">
                <a:solidFill>
                  <a:schemeClr val="tx1"/>
                </a:solidFill>
                <a:latin typeface="Sakkal Majalla" panose="02000000000000000000" pitchFamily="2" charset="-78"/>
                <a:cs typeface="Sakkal Majalla" panose="02000000000000000000" pitchFamily="2" charset="-78"/>
              </a:rPr>
              <a:t>صاحب النصّ:</a:t>
            </a:r>
            <a:endParaRPr lang="en-US" sz="4000" b="1" dirty="0">
              <a:solidFill>
                <a:schemeClr val="tx1"/>
              </a:solidFill>
              <a:latin typeface="Sakkal Majalla" panose="02000000000000000000" pitchFamily="2" charset="-78"/>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0720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1F00CA8-212A-4BC2-A606-44A5C6A8D518}"/>
              </a:ext>
            </a:extLst>
          </p:cNvPr>
          <p:cNvSpPr>
            <a:spLocks noGrp="1"/>
          </p:cNvSpPr>
          <p:nvPr>
            <p:ph idx="1"/>
          </p:nvPr>
        </p:nvSpPr>
        <p:spPr>
          <a:xfrm>
            <a:off x="733809" y="1927592"/>
            <a:ext cx="10890516" cy="4110898"/>
          </a:xfrm>
          <a:prstGeom prst="roundRect">
            <a:avLst/>
          </a:prstGeom>
          <a:noFill/>
          <a:ln>
            <a:noFill/>
          </a:ln>
        </p:spPr>
        <p:style>
          <a:lnRef idx="1">
            <a:schemeClr val="accent2"/>
          </a:lnRef>
          <a:fillRef idx="2">
            <a:schemeClr val="accent2"/>
          </a:fillRef>
          <a:effectRef idx="1">
            <a:schemeClr val="accent2"/>
          </a:effectRef>
          <a:fontRef idx="minor">
            <a:schemeClr val="dk1"/>
          </a:fontRef>
        </p:style>
        <p:txBody>
          <a:bodyPr rtlCol="0" anchor="ctr">
            <a:noAutofit/>
          </a:bodyPr>
          <a:lstStyle/>
          <a:p>
            <a:pPr marL="0" marR="0" algn="r">
              <a:lnSpc>
                <a:spcPct val="107000"/>
              </a:lnSpc>
              <a:spcBef>
                <a:spcPts val="0"/>
              </a:spcBef>
              <a:spcAft>
                <a:spcPts val="800"/>
              </a:spcAft>
            </a:pPr>
            <a:endParaRPr lang="ar-BH" sz="3200" dirty="0">
              <a:solidFill>
                <a:srgbClr val="212529"/>
              </a:solidFill>
              <a:latin typeface="Sakkal Majalla" panose="02000000000000000000" pitchFamily="2" charset="-78"/>
              <a:ea typeface="Times New Roman" panose="02020603050405020304" pitchFamily="18" charset="0"/>
              <a:cs typeface="Sakkal Majalla" panose="02000000000000000000" pitchFamily="2" charset="-78"/>
            </a:endParaRPr>
          </a:p>
          <a:p>
            <a:pPr marL="0" marR="0" algn="r">
              <a:lnSpc>
                <a:spcPct val="107000"/>
              </a:lnSpc>
              <a:spcBef>
                <a:spcPts val="0"/>
              </a:spcBef>
              <a:spcAft>
                <a:spcPts val="800"/>
              </a:spcAft>
            </a:pPr>
            <a:endParaRPr lang="ar-BH" sz="3200" dirty="0">
              <a:solidFill>
                <a:srgbClr val="212529"/>
              </a:solidFill>
              <a:latin typeface="Sakkal Majalla" panose="02000000000000000000" pitchFamily="2" charset="-78"/>
              <a:ea typeface="Times New Roman" panose="02020603050405020304" pitchFamily="18" charset="0"/>
              <a:cs typeface="Sakkal Majalla" panose="02000000000000000000" pitchFamily="2" charset="-78"/>
            </a:endParaRPr>
          </a:p>
          <a:p>
            <a:pPr marL="0" marR="0" indent="0" algn="ctr">
              <a:lnSpc>
                <a:spcPct val="107000"/>
              </a:lnSpc>
              <a:spcBef>
                <a:spcPts val="0"/>
              </a:spcBef>
              <a:spcAft>
                <a:spcPts val="800"/>
              </a:spcAft>
              <a:buNone/>
            </a:pPr>
            <a:r>
              <a:rPr lang="ar-BH" sz="3600" b="1" dirty="0">
                <a:solidFill>
                  <a:srgbClr val="212529"/>
                </a:solidFill>
                <a:latin typeface="Sakkal Majalla" panose="02000000000000000000" pitchFamily="2" charset="-78"/>
                <a:ea typeface="Times New Roman" panose="02020603050405020304" pitchFamily="18" charset="0"/>
                <a:cs typeface="Sakkal Majalla" panose="02000000000000000000" pitchFamily="2" charset="-78"/>
              </a:rPr>
              <a:t>1.  قـــذًى بعينــــــــك أم بالعيـــــــن عـــوّار؟           أم ذرّفت إذ خلـت من أهلها الـدّار</a:t>
            </a:r>
          </a:p>
          <a:p>
            <a:pPr marL="0" marR="0" indent="0" algn="ctr">
              <a:lnSpc>
                <a:spcPct val="107000"/>
              </a:lnSpc>
              <a:spcBef>
                <a:spcPts val="0"/>
              </a:spcBef>
              <a:spcAft>
                <a:spcPts val="800"/>
              </a:spcAft>
              <a:buNone/>
            </a:pPr>
            <a:r>
              <a:rPr lang="ar-BH" sz="3600" b="1" dirty="0">
                <a:solidFill>
                  <a:srgbClr val="212529"/>
                </a:solidFill>
                <a:latin typeface="Sakkal Majalla" panose="02000000000000000000" pitchFamily="2" charset="-78"/>
                <a:ea typeface="Times New Roman" panose="02020603050405020304" pitchFamily="18" charset="0"/>
                <a:cs typeface="Sakkal Majalla" panose="02000000000000000000" pitchFamily="2" charset="-78"/>
              </a:rPr>
              <a:t>2.  </a:t>
            </a:r>
            <a:r>
              <a:rPr lang="ar-BH" sz="3600" b="1" dirty="0">
                <a:solidFill>
                  <a:srgbClr val="212529"/>
                </a:solidFill>
                <a:latin typeface="Sakkal Majalla" panose="02000000000000000000" pitchFamily="2" charset="-78"/>
                <a:ea typeface="Calibri" panose="020F0502020204030204" pitchFamily="34" charset="0"/>
                <a:cs typeface="Sakkal Majalla" panose="02000000000000000000" pitchFamily="2" charset="-78"/>
              </a:rPr>
              <a:t>كأن عينــــــي لـذكــــراه إذا خطــــــــرت              فيضٌ يسيـل على الخدّيــن مدرار</a:t>
            </a:r>
          </a:p>
          <a:p>
            <a:pPr marL="0" marR="0" indent="0" algn="ctr">
              <a:lnSpc>
                <a:spcPct val="107000"/>
              </a:lnSpc>
              <a:spcBef>
                <a:spcPts val="0"/>
              </a:spcBef>
              <a:spcAft>
                <a:spcPts val="800"/>
              </a:spcAft>
              <a:buNone/>
            </a:pPr>
            <a:r>
              <a:rPr lang="ar-BH" sz="3600" b="1" dirty="0">
                <a:solidFill>
                  <a:srgbClr val="212529"/>
                </a:solidFill>
                <a:latin typeface="Sakkal Majalla" panose="02000000000000000000" pitchFamily="2" charset="-78"/>
                <a:ea typeface="Calibri" panose="020F0502020204030204" pitchFamily="34" charset="0"/>
                <a:cs typeface="Sakkal Majalla" panose="02000000000000000000" pitchFamily="2" charset="-78"/>
              </a:rPr>
              <a:t>3.  تبكي لصخر هي العبرى، وقد ولهت           ودونـه من جديــــــــد التـرب أستــــــــار</a:t>
            </a:r>
          </a:p>
          <a:p>
            <a:pPr marL="0" marR="0" indent="0" algn="ctr">
              <a:lnSpc>
                <a:spcPct val="107000"/>
              </a:lnSpc>
              <a:spcBef>
                <a:spcPts val="0"/>
              </a:spcBef>
              <a:spcAft>
                <a:spcPts val="800"/>
              </a:spcAft>
              <a:buNone/>
            </a:pPr>
            <a:r>
              <a:rPr lang="ar-BH" sz="3600" b="1" dirty="0">
                <a:solidFill>
                  <a:srgbClr val="212529"/>
                </a:solidFill>
                <a:latin typeface="Sakkal Majalla" panose="02000000000000000000" pitchFamily="2" charset="-78"/>
                <a:ea typeface="Calibri" panose="020F0502020204030204" pitchFamily="34" charset="0"/>
                <a:cs typeface="Sakkal Majalla" panose="02000000000000000000" pitchFamily="2" charset="-78"/>
              </a:rPr>
              <a:t>4.  تبكي خنـاس على صخرٍ، وقد ولهت         إذ رابها الدهــــــــر- إنّ الدّهر ضرّار!</a:t>
            </a:r>
          </a:p>
          <a:p>
            <a:pPr marL="0" marR="0" indent="0" algn="r">
              <a:lnSpc>
                <a:spcPct val="107000"/>
              </a:lnSpc>
              <a:spcBef>
                <a:spcPts val="0"/>
              </a:spcBef>
              <a:spcAft>
                <a:spcPts val="800"/>
              </a:spcAft>
              <a:buNone/>
            </a:pPr>
            <a:r>
              <a:rPr lang="ar-BH" sz="3600" b="1" dirty="0">
                <a:solidFill>
                  <a:srgbClr val="212529"/>
                </a:solidFill>
                <a:latin typeface="Sakkal Majalla" panose="02000000000000000000" pitchFamily="2" charset="-78"/>
                <a:ea typeface="Calibri" panose="020F0502020204030204" pitchFamily="34" charset="0"/>
                <a:cs typeface="Sakkal Majalla" panose="02000000000000000000" pitchFamily="2" charset="-78"/>
              </a:rPr>
              <a:t>      5.  لا بــدّ مــــــن ميتــــــــةٍ فــــــــي صــرفها عبــــــرُ          والدّهــــــر في صــــــرفه حـــــول وأطـــــوار</a:t>
            </a:r>
          </a:p>
          <a:p>
            <a:pPr marL="0" marR="0" indent="0" algn="r">
              <a:lnSpc>
                <a:spcPct val="107000"/>
              </a:lnSpc>
              <a:spcBef>
                <a:spcPts val="0"/>
              </a:spcBef>
              <a:spcAft>
                <a:spcPts val="800"/>
              </a:spcAft>
              <a:buNone/>
            </a:pPr>
            <a:endParaRPr lang="en-US" sz="3200" dirty="0">
              <a:latin typeface="Sakkal Majalla" panose="02000000000000000000" pitchFamily="2" charset="-78"/>
              <a:ea typeface="Calibri" panose="020F0502020204030204" pitchFamily="34" charset="0"/>
              <a:cs typeface="Sakkal Majalla" panose="02000000000000000000" pitchFamily="2" charset="-78"/>
            </a:endParaRPr>
          </a:p>
          <a:p>
            <a:pPr marL="0" marR="0" indent="0">
              <a:lnSpc>
                <a:spcPct val="107000"/>
              </a:lnSpc>
              <a:spcBef>
                <a:spcPts val="0"/>
              </a:spcBef>
              <a:spcAft>
                <a:spcPts val="800"/>
              </a:spcAft>
              <a:buNone/>
            </a:pPr>
            <a:r>
              <a:rPr lang="en-US" dirty="0">
                <a:solidFill>
                  <a:srgbClr val="212529"/>
                </a:solidFill>
                <a:latin typeface="Sakkal Majalla" panose="02000000000000000000" pitchFamily="2" charset="-78"/>
                <a:ea typeface="Times New Roman" panose="02020603050405020304" pitchFamily="18" charset="0"/>
                <a:cs typeface="Sakkal Majalla" panose="02000000000000000000" pitchFamily="2" charset="-78"/>
              </a:rPr>
              <a:t> </a:t>
            </a:r>
            <a:endParaRPr lang="en-US" dirty="0">
              <a:latin typeface="Sakkal Majalla" panose="02000000000000000000" pitchFamily="2" charset="-78"/>
              <a:ea typeface="Calibri" panose="020F0502020204030204" pitchFamily="34" charset="0"/>
              <a:cs typeface="Sakkal Majalla" panose="02000000000000000000" pitchFamily="2" charset="-78"/>
            </a:endParaRPr>
          </a:p>
        </p:txBody>
      </p:sp>
      <p:sp>
        <p:nvSpPr>
          <p:cNvPr id="5" name="Rectangle: Rounded Corners 1">
            <a:extLst>
              <a:ext uri="{FF2B5EF4-FFF2-40B4-BE49-F238E27FC236}">
                <a16:creationId xmlns:a16="http://schemas.microsoft.com/office/drawing/2014/main" id="{DA7E8D04-BED3-43F3-B9AC-4B6625F2891C}"/>
              </a:ext>
            </a:extLst>
          </p:cNvPr>
          <p:cNvSpPr/>
          <p:nvPr/>
        </p:nvSpPr>
        <p:spPr>
          <a:xfrm>
            <a:off x="4031451" y="339642"/>
            <a:ext cx="5014189" cy="9144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5400" b="1" dirty="0">
                <a:solidFill>
                  <a:schemeClr val="tx1"/>
                </a:solidFill>
                <a:latin typeface="Sakkal Majalla" panose="02000000000000000000" pitchFamily="2" charset="-78"/>
                <a:cs typeface="Sakkal Majalla" panose="02000000000000000000" pitchFamily="2" charset="-78"/>
              </a:rPr>
              <a:t>قذًى بِعَـيْنِــكِ</a:t>
            </a:r>
            <a:endParaRPr lang="en-US" sz="5400" b="1" dirty="0">
              <a:solidFill>
                <a:schemeClr val="tx1"/>
              </a:solidFill>
              <a:latin typeface="Sakkal Majalla" panose="02000000000000000000" pitchFamily="2" charset="-78"/>
              <a:cs typeface="Sakkal Majalla" panose="02000000000000000000" pitchFamily="2" charset="-78"/>
            </a:endParaRPr>
          </a:p>
        </p:txBody>
      </p:sp>
      <p:sp>
        <p:nvSpPr>
          <p:cNvPr id="2" name="مربع نص 1"/>
          <p:cNvSpPr txBox="1"/>
          <p:nvPr/>
        </p:nvSpPr>
        <p:spPr>
          <a:xfrm>
            <a:off x="1722739" y="1502212"/>
            <a:ext cx="8787161" cy="646331"/>
          </a:xfrm>
          <a:prstGeom prst="rect">
            <a:avLst/>
          </a:prstGeom>
          <a:solidFill>
            <a:srgbClr val="CCD68E"/>
          </a:solidFill>
          <a:ln>
            <a:noFill/>
          </a:ln>
        </p:spPr>
        <p:txBody>
          <a:bodyPr wrap="square" rtlCol="0">
            <a:spAutoFit/>
          </a:bodyPr>
          <a:lstStyle/>
          <a:p>
            <a:pPr algn="r"/>
            <a:r>
              <a:rPr lang="ar-BH" sz="3600" b="1" dirty="0">
                <a:latin typeface="Sakkal Majalla" panose="02000000000000000000" pitchFamily="2" charset="-78"/>
                <a:cs typeface="Sakkal Majalla" panose="02000000000000000000" pitchFamily="2" charset="-78"/>
              </a:rPr>
              <a:t>اقرأ أبيات القصيدة ثمّ أجب عن الأسئلة التي تليها</a:t>
            </a:r>
            <a:r>
              <a:rPr lang="ar-BH" dirty="0">
                <a:latin typeface="Sakkal Majalla" panose="02000000000000000000" pitchFamily="2" charset="-78"/>
                <a:cs typeface="Sakkal Majalla" panose="02000000000000000000" pitchFamily="2" charset="-78"/>
              </a:rPr>
              <a:t>.</a:t>
            </a:r>
            <a:endParaRPr lang="en-US" dirty="0">
              <a:latin typeface="Sakkal Majalla" panose="02000000000000000000" pitchFamily="2" charset="-78"/>
              <a:cs typeface="Sakkal Majalla" panose="02000000000000000000" pitchFamily="2" charset="-78"/>
            </a:endParaRPr>
          </a:p>
        </p:txBody>
      </p:sp>
      <p:sp>
        <p:nvSpPr>
          <p:cNvPr id="6" name="مربع نص 5">
            <a:extLst>
              <a:ext uri="{FF2B5EF4-FFF2-40B4-BE49-F238E27FC236}">
                <a16:creationId xmlns:a16="http://schemas.microsoft.com/office/drawing/2014/main" id="{D7205C91-1ED2-4F5F-96D3-8807CD063AD6}"/>
              </a:ext>
            </a:extLst>
          </p:cNvPr>
          <p:cNvSpPr txBox="1"/>
          <p:nvPr/>
        </p:nvSpPr>
        <p:spPr>
          <a:xfrm>
            <a:off x="5382883" y="6038490"/>
            <a:ext cx="5772797" cy="461665"/>
          </a:xfrm>
          <a:prstGeom prst="rect">
            <a:avLst/>
          </a:prstGeom>
          <a:noFill/>
        </p:spPr>
        <p:txBody>
          <a:bodyPr wrap="square" rtlCol="1">
            <a:spAutoFit/>
          </a:bodyPr>
          <a:lstStyle/>
          <a:p>
            <a:pPr algn="r"/>
            <a:r>
              <a:rPr lang="ar-BH" sz="2400" b="1" dirty="0">
                <a:latin typeface="Sakkal Majalla" panose="02000000000000000000" pitchFamily="2" charset="-78"/>
                <a:cs typeface="Sakkal Majalla" panose="02000000000000000000" pitchFamily="2" charset="-78"/>
              </a:rPr>
              <a:t>ملاحظة: تمثِّل كلّ شريحة من شرائح القصيدة مقطعًا</a:t>
            </a:r>
            <a:endParaRPr lang="ar-SA" sz="2400" b="1" dirty="0">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255D957B-3BA8-46D8-ACB8-983334DA4329}"/>
              </a:ext>
            </a:extLst>
          </p:cNvPr>
          <p:cNvSpPr/>
          <p:nvPr/>
        </p:nvSpPr>
        <p:spPr>
          <a:xfrm>
            <a:off x="0" y="433164"/>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
        <p:nvSpPr>
          <p:cNvPr id="9" name="مستطيل 3">
            <a:extLst>
              <a:ext uri="{FF2B5EF4-FFF2-40B4-BE49-F238E27FC236}">
                <a16:creationId xmlns:a16="http://schemas.microsoft.com/office/drawing/2014/main" id="{255D957B-3BA8-46D8-ACB8-983334DA4329}"/>
              </a:ext>
            </a:extLst>
          </p:cNvPr>
          <p:cNvSpPr/>
          <p:nvPr/>
        </p:nvSpPr>
        <p:spPr>
          <a:xfrm>
            <a:off x="9395475" y="792377"/>
            <a:ext cx="2228850" cy="461665"/>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2400" b="1" dirty="0">
                <a:latin typeface="Sakkal Majalla" panose="02000000000000000000" pitchFamily="2" charset="-78"/>
                <a:cs typeface="Sakkal Majalla" panose="02000000000000000000" pitchFamily="2" charset="-78"/>
              </a:rPr>
              <a:t>المقطع الأول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98215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 calcmode="lin" valueType="num">
                                      <p:cBhvr>
                                        <p:cTn id="1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p:cTn id="2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 calcmode="lin" valueType="num">
                                      <p:cBhvr>
                                        <p:cTn id="3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9" dur="5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 calcmode="lin" valueType="num">
                                      <p:cBhvr>
                                        <p:cTn id="44"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6" dur="500"/>
                                        <p:tgtEl>
                                          <p:spTgt spid="4">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 calcmode="lin" valueType="num">
                                      <p:cBhvr>
                                        <p:cTn id="51"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3" dur="500"/>
                                        <p:tgtEl>
                                          <p:spTgt spid="4">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ppt_w</p:attrName>
                                        </p:attrNameLst>
                                      </p:cBhvr>
                                      <p:tavLst>
                                        <p:tav tm="0">
                                          <p:val>
                                            <p:fltVal val="0"/>
                                          </p:val>
                                        </p:tav>
                                        <p:tav tm="100000">
                                          <p:val>
                                            <p:strVal val="#ppt_w"/>
                                          </p:val>
                                        </p:tav>
                                      </p:tavLst>
                                    </p:anim>
                                    <p:anim calcmode="lin" valueType="num">
                                      <p:cBhvr>
                                        <p:cTn id="59" dur="500" fill="hold"/>
                                        <p:tgtEl>
                                          <p:spTgt spid="6"/>
                                        </p:tgtEl>
                                        <p:attrNameLst>
                                          <p:attrName>ppt_h</p:attrName>
                                        </p:attrNameLst>
                                      </p:cBhvr>
                                      <p:tavLst>
                                        <p:tav tm="0">
                                          <p:val>
                                            <p:fltVal val="0"/>
                                          </p:val>
                                        </p:tav>
                                        <p:tav tm="100000">
                                          <p:val>
                                            <p:strVal val="#ppt_h"/>
                                          </p:val>
                                        </p:tav>
                                      </p:tavLst>
                                    </p:anim>
                                    <p:animEffect transition="in" filter="fade">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مخطط انسيابي: معالجة متعاقبة 2"/>
          <p:cNvSpPr/>
          <p:nvPr/>
        </p:nvSpPr>
        <p:spPr>
          <a:xfrm>
            <a:off x="1331152" y="2104846"/>
            <a:ext cx="9794240" cy="4203556"/>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5" name="مخطط انسيابي: معالجة متعاقبة 4"/>
          <p:cNvSpPr/>
          <p:nvPr/>
        </p:nvSpPr>
        <p:spPr>
          <a:xfrm>
            <a:off x="887507" y="582315"/>
            <a:ext cx="9722224" cy="5826061"/>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r" rtl="1">
              <a:buFont typeface="+mj-lt"/>
              <a:buAutoNum type="arabicPeriod" startAt="6"/>
            </a:pPr>
            <a:r>
              <a:rPr lang="ar-BH" sz="2800" dirty="0">
                <a:solidFill>
                  <a:schemeClr val="tx1"/>
                </a:solidFill>
                <a:latin typeface="Sakkal Majalla" panose="02000000000000000000" pitchFamily="2" charset="-78"/>
                <a:cs typeface="Sakkal Majalla" panose="02000000000000000000" pitchFamily="2" charset="-78"/>
              </a:rPr>
              <a:t>  </a:t>
            </a:r>
            <a:r>
              <a:rPr lang="ar-BH" sz="2800" b="1" dirty="0">
                <a:solidFill>
                  <a:schemeClr val="tx1"/>
                </a:solidFill>
                <a:latin typeface="Sakkal Majalla" panose="02000000000000000000" pitchFamily="2" charset="-78"/>
                <a:cs typeface="Sakkal Majalla" panose="02000000000000000000" pitchFamily="2" charset="-78"/>
              </a:rPr>
              <a:t>قد كــان فيكــم أبـو عمـرٍو يســودكم 	         نعــــــــــم المعمّـــــــــم، للدّاعــــــين نــصّــــــــــــــــــار</a:t>
            </a:r>
            <a:endParaRPr lang="en-US" sz="2800" b="1" dirty="0">
              <a:solidFill>
                <a:schemeClr val="tx1"/>
              </a:solidFill>
              <a:latin typeface="Sakkal Majalla" panose="02000000000000000000" pitchFamily="2" charset="-78"/>
              <a:cs typeface="Sakkal Majalla" panose="02000000000000000000" pitchFamily="2" charset="-78"/>
            </a:endParaRP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صلب النّحيــزة، وهّــاب إذا منعـــوا                       وفي الحروب جريء الصدر مهصار</a:t>
            </a:r>
            <a:endParaRPr lang="en-US" sz="2800" b="1" dirty="0">
              <a:solidFill>
                <a:schemeClr val="tx1"/>
              </a:solidFill>
              <a:latin typeface="Sakkal Majalla" panose="02000000000000000000" pitchFamily="2" charset="-78"/>
              <a:cs typeface="Sakkal Majalla" panose="02000000000000000000" pitchFamily="2" charset="-78"/>
            </a:endParaRP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يا صـــــــــــخر، ورّاد مـــــــــاء قـــد تنـــــــاذره 	         أهــــــــل المــــــــــــوارد، مــــــــــــا في ورده عــــــــــــــــار</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مشي السَّبَـنْتـى إلى هيجـــاء معضـلةٍ                     لـــــه ســــــــلاحــــان: أنيــــــــــــــــــــــــــــابٌ وأظفــــــــــار</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ومـــــا عجــــــــــــول علــــى بـوٍّ  تطــــيـــف بــــه،                    لهــــــــــا حنينــــــــــــــــان: إصغــــــــــــــــارٌ وإكبـــــــــــارُ</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يومــًـــــا، بأوجـــــــــــدَ منّـــــي، يــــــوم فارقنــي                     صـــــــــخرٌ، وللــدهــر إحـــــــــــــــلاءٌ وإمـــــــــــرارُ</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لا تسمن الدّهر في أرض، وإن رُبعَت                    فإنّمـــــــــــــــا هــــــــــــــي تحنــــــــــــــــان وتسجـــــــــــــــار</a:t>
            </a:r>
            <a:endParaRPr lang="en-US" sz="2800" b="1" dirty="0">
              <a:solidFill>
                <a:schemeClr val="tx1"/>
              </a:solidFill>
              <a:latin typeface="Sakkal Majalla" panose="02000000000000000000" pitchFamily="2" charset="-78"/>
              <a:cs typeface="Sakkal Majalla" panose="02000000000000000000" pitchFamily="2" charset="-78"/>
            </a:endParaRP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وإنّ صــــــــــخراً لمقـــــــــــــدام إذا ركبـــــــــــــــــــوا                      وإنّ صــــــــــخرًا إذا جاعــــــــــــــوا لعقّـــــــــــــــــار</a:t>
            </a:r>
            <a:endParaRPr lang="en-US" sz="2800" b="1" dirty="0">
              <a:solidFill>
                <a:schemeClr val="tx1"/>
              </a:solidFill>
              <a:latin typeface="Sakkal Majalla" panose="02000000000000000000" pitchFamily="2" charset="-78"/>
              <a:cs typeface="Sakkal Majalla" panose="02000000000000000000" pitchFamily="2" charset="-78"/>
            </a:endParaRP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وإنّ صـــــــــــــــخرًا لتــــــــــأتــمّ الهــــــــــــــــداة بـــــــه 	         كأنـّــــــــــــــــــه عـــــلــــــــــــمٌ فــــــــــــــي رأســـــــــــــــــه نــــــــــــــــــــار</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جلـــد جميــــــــــل المحيّـــــــــا، كاملٌ، ورعٌ                      وللحــــــروب، غـــــــــداة الـروع، مسعارُ     </a:t>
            </a:r>
          </a:p>
          <a:p>
            <a:pPr marL="514350" indent="-514350" algn="r" rtl="1">
              <a:buFont typeface="+mj-lt"/>
              <a:buAutoNum type="arabicPeriod" startAt="6"/>
            </a:pPr>
            <a:r>
              <a:rPr lang="ar-BH" sz="2800" b="1" dirty="0">
                <a:solidFill>
                  <a:schemeClr val="tx1"/>
                </a:solidFill>
                <a:latin typeface="Sakkal Majalla" panose="02000000000000000000" pitchFamily="2" charset="-78"/>
                <a:cs typeface="Sakkal Majalla" panose="02000000000000000000" pitchFamily="2" charset="-78"/>
              </a:rPr>
              <a:t>  حمّــــــــــــــال ألويـــــــــــة، هـبّــــــــــــــاط أوديـــــــــــــــة                     شهــّــــــــاد أنـديــــــــــــــة، للجيـــــــــــــش جــــــــــــــــرّار</a:t>
            </a:r>
          </a:p>
          <a:p>
            <a:pPr algn="r"/>
            <a:r>
              <a:rPr lang="ar-BH" sz="28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17.     جهم المحيّــــا، تضيئ الليل صورته                      آبـاؤه من طــــــــــــوال السّمــك، أحــــــــرارُ</a:t>
            </a:r>
          </a:p>
          <a:p>
            <a:pPr algn="r"/>
            <a:r>
              <a:rPr lang="ar-BH" sz="28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 18.     مـــــورِّث المجـــــــــــــد، ميمــــــــــون نقيـبتــــــــــه                    ضـخـــم الدسيعة، في العزّاء مغوارُ</a:t>
            </a:r>
          </a:p>
          <a:p>
            <a:pPr algn="r"/>
            <a:r>
              <a:rPr lang="ar-BH" sz="28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 19.   لا يمنــع القــوم، إنْ سألــوه، خُلعَتـه                      ولا يجــــــــــــــــاوزه بالـليـــــــــــــــــــــــــــــــل مــــــــــــــــــــــــــــــــرّار</a:t>
            </a:r>
          </a:p>
        </p:txBody>
      </p:sp>
      <p:sp>
        <p:nvSpPr>
          <p:cNvPr id="7" name="مستطيل 3">
            <a:extLst>
              <a:ext uri="{FF2B5EF4-FFF2-40B4-BE49-F238E27FC236}">
                <a16:creationId xmlns:a16="http://schemas.microsoft.com/office/drawing/2014/main" id="{255D957B-3BA8-46D8-ACB8-983334DA4329}"/>
              </a:ext>
            </a:extLst>
          </p:cNvPr>
          <p:cNvSpPr/>
          <p:nvPr/>
        </p:nvSpPr>
        <p:spPr>
          <a:xfrm>
            <a:off x="0" y="120650"/>
            <a:ext cx="3065930"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255D957B-3BA8-46D8-ACB8-983334DA4329}"/>
              </a:ext>
            </a:extLst>
          </p:cNvPr>
          <p:cNvSpPr/>
          <p:nvPr/>
        </p:nvSpPr>
        <p:spPr>
          <a:xfrm>
            <a:off x="10139107" y="89872"/>
            <a:ext cx="1855694" cy="523220"/>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ar-BH" sz="2800" b="1" dirty="0">
                <a:solidFill>
                  <a:srgbClr val="C00000"/>
                </a:solidFill>
                <a:latin typeface="Sakkal Majalla" panose="02000000000000000000" pitchFamily="2" charset="-78"/>
                <a:cs typeface="Sakkal Majalla" panose="02000000000000000000" pitchFamily="2" charset="-78"/>
              </a:rPr>
              <a:t>المقطع الثاني </a:t>
            </a:r>
          </a:p>
        </p:txBody>
      </p:sp>
    </p:spTree>
    <p:extLst>
      <p:ext uri="{BB962C8B-B14F-4D97-AF65-F5344CB8AC3E}">
        <p14:creationId xmlns:p14="http://schemas.microsoft.com/office/powerpoint/2010/main" val="362508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Rounded Corners 1">
            <a:extLst>
              <a:ext uri="{FF2B5EF4-FFF2-40B4-BE49-F238E27FC236}">
                <a16:creationId xmlns:a16="http://schemas.microsoft.com/office/drawing/2014/main" id="{8FBFD877-81AF-4F91-8A8E-4BC0F30FB940}"/>
              </a:ext>
            </a:extLst>
          </p:cNvPr>
          <p:cNvSpPr/>
          <p:nvPr/>
        </p:nvSpPr>
        <p:spPr>
          <a:xfrm>
            <a:off x="7875546" y="120266"/>
            <a:ext cx="3595316" cy="845627"/>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ar-BH" sz="4000" b="1" dirty="0">
                <a:solidFill>
                  <a:srgbClr val="C00000"/>
                </a:solidFill>
                <a:latin typeface="Sakkal Majalla" panose="02000000000000000000" pitchFamily="2" charset="-78"/>
                <a:cs typeface="Sakkal Majalla" panose="02000000000000000000" pitchFamily="2" charset="-78"/>
              </a:rPr>
              <a:t>تبويب النصّ </a:t>
            </a:r>
            <a:endParaRPr lang="en-US" sz="4000" b="1" dirty="0">
              <a:solidFill>
                <a:srgbClr val="C00000"/>
              </a:solidFill>
              <a:latin typeface="Sakkal Majalla" panose="02000000000000000000" pitchFamily="2" charset="-78"/>
              <a:cs typeface="Sakkal Majalla" panose="02000000000000000000" pitchFamily="2" charset="-78"/>
            </a:endParaRPr>
          </a:p>
        </p:txBody>
      </p:sp>
      <p:sp>
        <p:nvSpPr>
          <p:cNvPr id="9" name="Rectangle: Rounded Corners 2">
            <a:extLst>
              <a:ext uri="{FF2B5EF4-FFF2-40B4-BE49-F238E27FC236}">
                <a16:creationId xmlns:a16="http://schemas.microsoft.com/office/drawing/2014/main" id="{E7443D88-BB0B-4571-AC2E-8CCEAB456E22}"/>
              </a:ext>
            </a:extLst>
          </p:cNvPr>
          <p:cNvSpPr/>
          <p:nvPr/>
        </p:nvSpPr>
        <p:spPr>
          <a:xfrm>
            <a:off x="6958603" y="1231859"/>
            <a:ext cx="2199861" cy="66260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BH" sz="2800" dirty="0">
                <a:solidFill>
                  <a:schemeClr val="tx1"/>
                </a:solidFill>
                <a:latin typeface="Sakkal Majalla" panose="02000000000000000000" pitchFamily="2" charset="-78"/>
                <a:cs typeface="Sakkal Majalla" panose="02000000000000000000" pitchFamily="2" charset="-78"/>
              </a:rPr>
              <a:t>نمط النصّ</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10" name="Rectangle: Rounded Corners 2">
            <a:extLst>
              <a:ext uri="{FF2B5EF4-FFF2-40B4-BE49-F238E27FC236}">
                <a16:creationId xmlns:a16="http://schemas.microsoft.com/office/drawing/2014/main" id="{E7443D88-BB0B-4571-AC2E-8CCEAB456E22}"/>
              </a:ext>
            </a:extLst>
          </p:cNvPr>
          <p:cNvSpPr/>
          <p:nvPr/>
        </p:nvSpPr>
        <p:spPr>
          <a:xfrm>
            <a:off x="4322837" y="1227422"/>
            <a:ext cx="2199861" cy="66260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BH" sz="2800" dirty="0">
                <a:solidFill>
                  <a:schemeClr val="tx1"/>
                </a:solidFill>
                <a:latin typeface="Sakkal Majalla" panose="02000000000000000000" pitchFamily="2" charset="-78"/>
                <a:cs typeface="Sakkal Majalla" panose="02000000000000000000" pitchFamily="2" charset="-78"/>
              </a:rPr>
              <a:t>جنس النصّ</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11" name="Arrow: Down 9">
            <a:extLst>
              <a:ext uri="{FF2B5EF4-FFF2-40B4-BE49-F238E27FC236}">
                <a16:creationId xmlns:a16="http://schemas.microsoft.com/office/drawing/2014/main" id="{2880F235-02F6-4BDC-9FB7-CE7F7E457532}"/>
              </a:ext>
            </a:extLst>
          </p:cNvPr>
          <p:cNvSpPr/>
          <p:nvPr/>
        </p:nvSpPr>
        <p:spPr>
          <a:xfrm>
            <a:off x="7875546" y="1890031"/>
            <a:ext cx="583096" cy="7959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2" name="Arrow: Down 9">
            <a:extLst>
              <a:ext uri="{FF2B5EF4-FFF2-40B4-BE49-F238E27FC236}">
                <a16:creationId xmlns:a16="http://schemas.microsoft.com/office/drawing/2014/main" id="{2880F235-02F6-4BDC-9FB7-CE7F7E457532}"/>
              </a:ext>
            </a:extLst>
          </p:cNvPr>
          <p:cNvSpPr/>
          <p:nvPr/>
        </p:nvSpPr>
        <p:spPr>
          <a:xfrm>
            <a:off x="5129361" y="1854338"/>
            <a:ext cx="583096" cy="831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13" name="Oval 12">
            <a:extLst>
              <a:ext uri="{FF2B5EF4-FFF2-40B4-BE49-F238E27FC236}">
                <a16:creationId xmlns:a16="http://schemas.microsoft.com/office/drawing/2014/main" id="{7418C635-D589-456B-8A84-9C2EDB3B888F}"/>
              </a:ext>
            </a:extLst>
          </p:cNvPr>
          <p:cNvSpPr/>
          <p:nvPr/>
        </p:nvSpPr>
        <p:spPr>
          <a:xfrm>
            <a:off x="6958604" y="2671080"/>
            <a:ext cx="2199860" cy="106657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BH" sz="2400" b="1" dirty="0">
                <a:solidFill>
                  <a:schemeClr val="tx1"/>
                </a:solidFill>
                <a:latin typeface="Sakkal Majalla" panose="02000000000000000000" pitchFamily="2" charset="-78"/>
                <a:cs typeface="Sakkal Majalla" panose="02000000000000000000" pitchFamily="2" charset="-78"/>
              </a:rPr>
              <a:t>وصفيّ وجدانيّ</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4" name="Oval 12">
            <a:extLst>
              <a:ext uri="{FF2B5EF4-FFF2-40B4-BE49-F238E27FC236}">
                <a16:creationId xmlns:a16="http://schemas.microsoft.com/office/drawing/2014/main" id="{7418C635-D589-456B-8A84-9C2EDB3B888F}"/>
              </a:ext>
            </a:extLst>
          </p:cNvPr>
          <p:cNvSpPr/>
          <p:nvPr/>
        </p:nvSpPr>
        <p:spPr>
          <a:xfrm>
            <a:off x="4415510" y="2711944"/>
            <a:ext cx="2171150" cy="9915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BH" sz="2800" b="1" dirty="0">
                <a:solidFill>
                  <a:schemeClr val="tx1"/>
                </a:solidFill>
                <a:latin typeface="Sakkal Majalla" panose="02000000000000000000" pitchFamily="2" charset="-78"/>
                <a:cs typeface="Sakkal Majalla" panose="02000000000000000000" pitchFamily="2" charset="-78"/>
              </a:rPr>
              <a:t>قصيدة رثاء</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6" name="Rectangle: Rounded Corners 17">
            <a:extLst>
              <a:ext uri="{FF2B5EF4-FFF2-40B4-BE49-F238E27FC236}">
                <a16:creationId xmlns:a16="http://schemas.microsoft.com/office/drawing/2014/main" id="{B127493F-5ABA-49DF-A6D8-C7B2DE793995}"/>
              </a:ext>
            </a:extLst>
          </p:cNvPr>
          <p:cNvSpPr/>
          <p:nvPr/>
        </p:nvSpPr>
        <p:spPr>
          <a:xfrm>
            <a:off x="833120" y="3857273"/>
            <a:ext cx="10695717" cy="2508358"/>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r">
              <a:lnSpc>
                <a:spcPct val="150000"/>
              </a:lnSpc>
            </a:pPr>
            <a:r>
              <a:rPr lang="ar-AE" altLang="en-US" sz="3200" b="1" dirty="0">
                <a:solidFill>
                  <a:srgbClr val="C00000"/>
                </a:solidFill>
                <a:latin typeface="Sakkal Majalla" panose="02000000000000000000" pitchFamily="2" charset="-78"/>
                <a:ea typeface="Majalla UI"/>
                <a:cs typeface="Sakkal Majalla" panose="02000000000000000000" pitchFamily="2" charset="-78"/>
              </a:rPr>
              <a:t>تعريف</a:t>
            </a:r>
            <a:r>
              <a:rPr lang="ar-BH" altLang="en-US" sz="3200" b="1" dirty="0">
                <a:solidFill>
                  <a:srgbClr val="C00000"/>
                </a:solidFill>
                <a:latin typeface="Sakkal Majalla" panose="02000000000000000000" pitchFamily="2" charset="-78"/>
                <a:ea typeface="Majalla UI"/>
                <a:cs typeface="Sakkal Majalla" panose="02000000000000000000" pitchFamily="2" charset="-78"/>
              </a:rPr>
              <a:t> الرثاء</a:t>
            </a:r>
            <a:r>
              <a:rPr lang="ar-AE" altLang="en-US" sz="3200" b="1" dirty="0">
                <a:solidFill>
                  <a:srgbClr val="C00000"/>
                </a:solidFill>
                <a:latin typeface="Sakkal Majalla" panose="02000000000000000000" pitchFamily="2" charset="-78"/>
                <a:ea typeface="Majalla UI"/>
                <a:cs typeface="Sakkal Majalla" panose="02000000000000000000" pitchFamily="2" charset="-78"/>
              </a:rPr>
              <a:t>:</a:t>
            </a:r>
          </a:p>
          <a:p>
            <a:pPr algn="r" rtl="1">
              <a:lnSpc>
                <a:spcPct val="150000"/>
              </a:lnSpc>
            </a:pPr>
            <a:r>
              <a:rPr lang="ar-BH" sz="2800" dirty="0">
                <a:solidFill>
                  <a:schemeClr val="tx1"/>
                </a:solidFill>
                <a:latin typeface="Sakkal Majalla" panose="02000000000000000000" pitchFamily="2" charset="-78"/>
                <a:cs typeface="Sakkal Majalla" panose="02000000000000000000" pitchFamily="2" charset="-78"/>
              </a:rPr>
              <a:t>الرثاء هو تَعداد خصال الميّت مع التفجّع عليه، والتأسّي والتعزّي بما كان يتّصف به من صفات حسنة كالكرم والشجاعة والعفّة والعدل والعقل ونصرة المظلوم. وتقوم القصيدة الرثائيّة في الأغلب على أربعة عناصر هي: حتميّة الموت، والتفجّع، ثمّ التأبين؛ ويكون بتعداد خصال الميت، وأخيرًا التأسّي والتعزّي</a:t>
            </a:r>
            <a:r>
              <a:rPr lang="ar-BH" sz="3200" dirty="0">
                <a:solidFill>
                  <a:schemeClr val="tx1"/>
                </a:solidFill>
                <a:latin typeface="Sakkal Majalla" panose="02000000000000000000" pitchFamily="2" charset="-78"/>
                <a:cs typeface="Sakkal Majalla" panose="02000000000000000000" pitchFamily="2" charset="-78"/>
              </a:rPr>
              <a:t>. </a:t>
            </a:r>
            <a:endParaRPr lang="ar-AE" altLang="en-US" sz="3200" dirty="0">
              <a:solidFill>
                <a:schemeClr val="tx1"/>
              </a:solidFill>
              <a:latin typeface="Sakkal Majalla" panose="02000000000000000000" pitchFamily="2" charset="-78"/>
              <a:ea typeface="Majalla UI"/>
              <a:cs typeface="Sakkal Majalla" panose="02000000000000000000" pitchFamily="2" charset="-78"/>
            </a:endParaRPr>
          </a:p>
        </p:txBody>
      </p:sp>
      <p:sp>
        <p:nvSpPr>
          <p:cNvPr id="18" name="مستطيل 17"/>
          <p:cNvSpPr/>
          <p:nvPr/>
        </p:nvSpPr>
        <p:spPr>
          <a:xfrm>
            <a:off x="5611742" y="2006600"/>
            <a:ext cx="1017658" cy="114532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aphicFrame>
        <p:nvGraphicFramePr>
          <p:cNvPr id="20" name="Diagram 15">
            <a:extLst>
              <a:ext uri="{FF2B5EF4-FFF2-40B4-BE49-F238E27FC236}">
                <a16:creationId xmlns:a16="http://schemas.microsoft.com/office/drawing/2014/main" id="{045EA481-84B8-4CD9-A431-60E198CC9C57}"/>
              </a:ext>
            </a:extLst>
          </p:cNvPr>
          <p:cNvGraphicFramePr/>
          <p:nvPr>
            <p:extLst>
              <p:ext uri="{D42A27DB-BD31-4B8C-83A1-F6EECF244321}">
                <p14:modId xmlns:p14="http://schemas.microsoft.com/office/powerpoint/2010/main" val="3016460579"/>
              </p:ext>
            </p:extLst>
          </p:nvPr>
        </p:nvGraphicFramePr>
        <p:xfrm>
          <a:off x="2033325" y="2249526"/>
          <a:ext cx="1232452" cy="2043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8213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6" grpId="0" animBg="1"/>
      <p:bldGraphic spid="2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مجموعة 1"/>
          <p:cNvGrpSpPr/>
          <p:nvPr/>
        </p:nvGrpSpPr>
        <p:grpSpPr>
          <a:xfrm>
            <a:off x="7091993" y="675225"/>
            <a:ext cx="3341119" cy="1087949"/>
            <a:chOff x="0" y="13170"/>
            <a:chExt cx="8653670" cy="1087949"/>
          </a:xfrm>
          <a:solidFill>
            <a:srgbClr val="FFCC99"/>
          </a:solidFill>
        </p:grpSpPr>
        <p:sp>
          <p:nvSpPr>
            <p:cNvPr id="3" name="مستطيل مستدير الزوايا 2"/>
            <p:cNvSpPr/>
            <p:nvPr/>
          </p:nvSpPr>
          <p:spPr>
            <a:xfrm>
              <a:off x="0" y="13170"/>
              <a:ext cx="8653670" cy="1087949"/>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مستطيل 3"/>
            <p:cNvSpPr/>
            <p:nvPr/>
          </p:nvSpPr>
          <p:spPr>
            <a:xfrm>
              <a:off x="2248688" y="66279"/>
              <a:ext cx="6351872" cy="98173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ar-BH" sz="6600" b="1" kern="1200" dirty="0">
                  <a:solidFill>
                    <a:srgbClr val="C00000"/>
                  </a:solidFill>
                  <a:latin typeface="Sakkal Majalla" panose="02000000000000000000" pitchFamily="2" charset="-78"/>
                  <a:cs typeface="Sakkal Majalla" panose="02000000000000000000" pitchFamily="2" charset="-78"/>
                </a:rPr>
                <a:t>   إضاءة</a:t>
              </a:r>
              <a:endParaRPr lang="en-US" sz="6600" b="1" kern="1200" dirty="0">
                <a:solidFill>
                  <a:srgbClr val="C00000"/>
                </a:solidFill>
                <a:latin typeface="Sakkal Majalla" panose="02000000000000000000" pitchFamily="2" charset="-78"/>
                <a:cs typeface="Sakkal Majalla" panose="02000000000000000000" pitchFamily="2" charset="-78"/>
              </a:endParaRPr>
            </a:p>
          </p:txBody>
        </p:sp>
      </p:grpSp>
      <p:sp>
        <p:nvSpPr>
          <p:cNvPr id="9" name="مستطيل 8"/>
          <p:cNvSpPr/>
          <p:nvPr/>
        </p:nvSpPr>
        <p:spPr>
          <a:xfrm>
            <a:off x="163774" y="2570212"/>
            <a:ext cx="10691914" cy="317009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just" rtl="1">
              <a:buClr>
                <a:schemeClr val="accent3"/>
              </a:buClr>
            </a:pPr>
            <a:r>
              <a:rPr lang="ar-BH" sz="4000" dirty="0">
                <a:latin typeface="Sakkal Majalla" panose="02000000000000000000" pitchFamily="2" charset="-78"/>
                <a:cs typeface="Sakkal Majalla" panose="02000000000000000000" pitchFamily="2" charset="-78"/>
              </a:rPr>
              <a:t>قاد صخر أخو الخنساء سيّد قومه بني خفاف؛ وسار بهم غازيًا بني أسَد، فأخذ وقبيلته أموالهم وسبى نساءهم في يوم كُلّاب (أو يوم ذات الأثل)، فتبع أهل الحيّ الغازين، واقتتلوا قتالا شديدًا، وطعن في القتال صخر في جنبه، وعاد إلى امرأته وقومه جريحًا. تفاقم جرح صخر ومرض لذلك ثمّ مات. فرثته الخنساء أخته طويلا.</a:t>
            </a:r>
            <a:endParaRPr lang="en-US" sz="4000" dirty="0">
              <a:latin typeface="Sakkal Majalla" panose="02000000000000000000" pitchFamily="2" charset="-78"/>
              <a:cs typeface="Sakkal Majalla" panose="02000000000000000000" pitchFamily="2" charset="-78"/>
            </a:endParaRPr>
          </a:p>
        </p:txBody>
      </p:sp>
      <p:sp>
        <p:nvSpPr>
          <p:cNvPr id="5" name="نجمة ذات 5 نقاط 4"/>
          <p:cNvSpPr/>
          <p:nvPr/>
        </p:nvSpPr>
        <p:spPr>
          <a:xfrm>
            <a:off x="9926009" y="675225"/>
            <a:ext cx="1055077" cy="1014368"/>
          </a:xfrm>
          <a:prstGeom prst="star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akkal Majalla" panose="02000000000000000000" pitchFamily="2" charset="-78"/>
              <a:cs typeface="Sakkal Majalla" panose="02000000000000000000" pitchFamily="2" charset="-78"/>
            </a:endParaRPr>
          </a:p>
        </p:txBody>
      </p:sp>
      <p:sp>
        <p:nvSpPr>
          <p:cNvPr id="7"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1916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مستطيل مستدير الزوايا 5"/>
          <p:cNvSpPr/>
          <p:nvPr/>
        </p:nvSpPr>
        <p:spPr>
          <a:xfrm>
            <a:off x="6937297" y="562668"/>
            <a:ext cx="4737100" cy="863600"/>
          </a:xfrm>
          <a:prstGeom prst="roundRect">
            <a:avLst/>
          </a:prstGeom>
          <a:solidFill>
            <a:schemeClr val="accent3">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ar-BH" sz="5400" b="1" dirty="0">
                <a:latin typeface="Sakkal Majalla" panose="02000000000000000000" pitchFamily="2" charset="-78"/>
                <a:cs typeface="Sakkal Majalla" panose="02000000000000000000" pitchFamily="2" charset="-78"/>
              </a:rPr>
              <a:t>تحديد موضوع النصّ</a:t>
            </a:r>
            <a:endParaRPr lang="en-US" sz="5400" b="1" dirty="0">
              <a:latin typeface="Sakkal Majalla" panose="02000000000000000000" pitchFamily="2" charset="-78"/>
              <a:cs typeface="Sakkal Majalla" panose="02000000000000000000" pitchFamily="2" charset="-78"/>
            </a:endParaRPr>
          </a:p>
        </p:txBody>
      </p:sp>
      <p:sp>
        <p:nvSpPr>
          <p:cNvPr id="9" name="مربع نص 8"/>
          <p:cNvSpPr txBox="1"/>
          <p:nvPr/>
        </p:nvSpPr>
        <p:spPr>
          <a:xfrm>
            <a:off x="409464" y="1735191"/>
            <a:ext cx="11264933" cy="707886"/>
          </a:xfrm>
          <a:prstGeom prst="rect">
            <a:avLst/>
          </a:prstGeom>
          <a:solidFill>
            <a:schemeClr val="accent3">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r"/>
            <a:r>
              <a:rPr lang="ar-BH" sz="4000" b="1" dirty="0">
                <a:latin typeface="Sakkal Majalla" panose="02000000000000000000" pitchFamily="2" charset="-78"/>
                <a:cs typeface="Sakkal Majalla" panose="02000000000000000000" pitchFamily="2" charset="-78"/>
              </a:rPr>
              <a:t>موضوع النصّ هو  رثاء الخنساء أخاها صخر، فما مؤشّرات الرثاء فيه؟ </a:t>
            </a:r>
            <a:endParaRPr lang="en-US" sz="4000" b="1" dirty="0">
              <a:latin typeface="Sakkal Majalla" panose="02000000000000000000" pitchFamily="2" charset="-78"/>
              <a:cs typeface="Sakkal Majalla" panose="02000000000000000000" pitchFamily="2" charset="-78"/>
            </a:endParaRPr>
          </a:p>
        </p:txBody>
      </p:sp>
      <p:sp>
        <p:nvSpPr>
          <p:cNvPr id="10" name="مخطط انسيابي: محطة طرفية 9"/>
          <p:cNvSpPr/>
          <p:nvPr/>
        </p:nvSpPr>
        <p:spPr>
          <a:xfrm>
            <a:off x="1" y="2690446"/>
            <a:ext cx="12192000" cy="3692769"/>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 المؤشر الأوّل: إظهار حزن الشاعرة.</a:t>
            </a:r>
          </a:p>
          <a:p>
            <a:pPr algn="r" rtl="1"/>
            <a:r>
              <a:rPr lang="ar-BH"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 المؤشر الثاني: الحديث عن الموت. </a:t>
            </a:r>
          </a:p>
          <a:p>
            <a:pPr algn="r" rtl="1"/>
            <a:r>
              <a:rPr lang="ar-BH"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 المؤشر الثالث: ذكر مكانة المرثيّ في قومه.</a:t>
            </a:r>
            <a:endParaRPr lang="en-US" sz="4000"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endParaRPr>
          </a:p>
          <a:p>
            <a:pPr algn="r" rtl="1"/>
            <a:r>
              <a:rPr lang="ar-BH" sz="4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 المؤشر الرابع: ذكر صفات المرثيّ ومناقبه كالكرم والشجاعة</a:t>
            </a:r>
            <a:r>
              <a:rPr lang="ar-BH" sz="28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rPr>
              <a:t>.</a:t>
            </a:r>
            <a:endParaRPr lang="en-US" sz="2800"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879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A52964-3A6F-4862-A6F8-3C084D3E0CEA}"/>
              </a:ext>
            </a:extLst>
          </p:cNvPr>
          <p:cNvSpPr/>
          <p:nvPr/>
        </p:nvSpPr>
        <p:spPr>
          <a:xfrm>
            <a:off x="7565051" y="578253"/>
            <a:ext cx="3816626" cy="922302"/>
          </a:xfrm>
          <a:prstGeom prst="rect">
            <a:avLst/>
          </a:prstGeom>
          <a:solidFill>
            <a:schemeClr val="accent3">
              <a:lumMod val="60000"/>
              <a:lumOff val="4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ar-BH" sz="4000" b="1" dirty="0">
                <a:latin typeface="Sakkal Majalla" panose="02000000000000000000" pitchFamily="2" charset="-78"/>
                <a:cs typeface="Sakkal Majalla" panose="02000000000000000000" pitchFamily="2" charset="-78"/>
              </a:rPr>
              <a:t>تحديد بنية النصّ</a:t>
            </a:r>
            <a:endParaRPr lang="en-US" sz="4000" b="1" dirty="0">
              <a:latin typeface="Sakkal Majalla" panose="02000000000000000000" pitchFamily="2" charset="-78"/>
              <a:cs typeface="Sakkal Majalla" panose="02000000000000000000" pitchFamily="2" charset="-78"/>
            </a:endParaRPr>
          </a:p>
        </p:txBody>
      </p:sp>
      <p:sp>
        <p:nvSpPr>
          <p:cNvPr id="10" name="Rectangle: Rounded Corners 9">
            <a:extLst>
              <a:ext uri="{FF2B5EF4-FFF2-40B4-BE49-F238E27FC236}">
                <a16:creationId xmlns:a16="http://schemas.microsoft.com/office/drawing/2014/main" id="{3116626B-BE26-4206-A6C4-41725F184F8F}"/>
              </a:ext>
            </a:extLst>
          </p:cNvPr>
          <p:cNvSpPr/>
          <p:nvPr/>
        </p:nvSpPr>
        <p:spPr>
          <a:xfrm>
            <a:off x="1146313" y="1500555"/>
            <a:ext cx="10515600" cy="471267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indent="-274320" algn="r" rtl="1">
              <a:buClr>
                <a:schemeClr val="accent3"/>
              </a:buClr>
              <a:defRPr/>
            </a:pPr>
            <a:r>
              <a:rPr lang="ar-BH" sz="3600" b="1" dirty="0">
                <a:solidFill>
                  <a:sysClr val="windowText" lastClr="000000"/>
                </a:solidFill>
                <a:latin typeface="Sakkal Majalla" panose="02000000000000000000" pitchFamily="2" charset="-78"/>
                <a:cs typeface="Sakkal Majalla" panose="02000000000000000000" pitchFamily="2" charset="-78"/>
              </a:rPr>
              <a:t>-</a:t>
            </a:r>
            <a:r>
              <a:rPr lang="ar-BH" sz="3600" b="1" dirty="0">
                <a:latin typeface="Sakkal Majalla" panose="02000000000000000000" pitchFamily="2" charset="-78"/>
                <a:cs typeface="Sakkal Majalla" panose="02000000000000000000" pitchFamily="2" charset="-78"/>
              </a:rPr>
              <a:t> </a:t>
            </a:r>
            <a:r>
              <a:rPr lang="ar-BH" sz="3600" b="1" dirty="0">
                <a:solidFill>
                  <a:schemeClr val="tx1"/>
                </a:solidFill>
                <a:latin typeface="Sakkal Majalla" panose="02000000000000000000" pitchFamily="2" charset="-78"/>
                <a:cs typeface="Sakkal Majalla" panose="02000000000000000000" pitchFamily="2" charset="-78"/>
              </a:rPr>
              <a:t>المقطع الأوّل:</a:t>
            </a:r>
            <a:r>
              <a:rPr lang="ar-BH" sz="3600" b="1" dirty="0">
                <a:solidFill>
                  <a:schemeClr val="accent6">
                    <a:lumMod val="75000"/>
                  </a:schemeClr>
                </a:solidFill>
                <a:latin typeface="Sakkal Majalla" panose="02000000000000000000" pitchFamily="2" charset="-78"/>
                <a:cs typeface="Sakkal Majalla" panose="02000000000000000000" pitchFamily="2" charset="-78"/>
              </a:rPr>
              <a:t> (تتفجّع الشاعرة معبرة عن حزنها).</a:t>
            </a:r>
          </a:p>
          <a:p>
            <a:pPr marL="274320" indent="-274320" algn="r" rtl="1">
              <a:buClr>
                <a:schemeClr val="accent3"/>
              </a:buClr>
              <a:defRPr/>
            </a:pPr>
            <a:r>
              <a:rPr lang="ar-BH" sz="3600" b="1" dirty="0">
                <a:solidFill>
                  <a:srgbClr val="C00000"/>
                </a:solidFill>
                <a:latin typeface="Sakkal Majalla" panose="02000000000000000000" pitchFamily="2" charset="-78"/>
                <a:cs typeface="Sakkal Majalla" panose="02000000000000000000" pitchFamily="2" charset="-78"/>
              </a:rPr>
              <a:t>(الأبيات من 1-5) وتصف حالها كلّما خطر  أخوها ببالها فلا يكاد يجفّ لها دمع، وتتحدّث عن الموت على أنّه من فعل الدهر الذي لا يُبقى على حال.</a:t>
            </a:r>
          </a:p>
          <a:p>
            <a:pPr marL="274320" indent="-274320" algn="r">
              <a:buClr>
                <a:schemeClr val="accent3"/>
              </a:buClr>
              <a:defRPr/>
            </a:pPr>
            <a:r>
              <a:rPr lang="ar-BH" sz="3600" b="1" dirty="0">
                <a:solidFill>
                  <a:sysClr val="windowText" lastClr="000000"/>
                </a:solidFill>
                <a:latin typeface="Sakkal Majalla" panose="02000000000000000000" pitchFamily="2" charset="-78"/>
                <a:cs typeface="Sakkal Majalla" panose="02000000000000000000" pitchFamily="2" charset="-78"/>
              </a:rPr>
              <a:t>- </a:t>
            </a:r>
            <a:r>
              <a:rPr lang="ar-BH" sz="3600" b="1" dirty="0">
                <a:solidFill>
                  <a:schemeClr val="tx1"/>
                </a:solidFill>
                <a:latin typeface="Sakkal Majalla" panose="02000000000000000000" pitchFamily="2" charset="-78"/>
                <a:cs typeface="Sakkal Majalla" panose="02000000000000000000" pitchFamily="2" charset="-78"/>
              </a:rPr>
              <a:t>المقطع الثاني: </a:t>
            </a:r>
            <a:r>
              <a:rPr lang="ar-BH" sz="3600" b="1" dirty="0">
                <a:solidFill>
                  <a:schemeClr val="accent6">
                    <a:lumMod val="75000"/>
                  </a:schemeClr>
                </a:solidFill>
                <a:latin typeface="Sakkal Majalla" panose="02000000000000000000" pitchFamily="2" charset="-78"/>
                <a:cs typeface="Sakkal Majalla" panose="02000000000000000000" pitchFamily="2" charset="-78"/>
              </a:rPr>
              <a:t>(التأبين).</a:t>
            </a:r>
          </a:p>
          <a:p>
            <a:pPr marL="274320" indent="-274320" algn="r">
              <a:buClr>
                <a:schemeClr val="accent3"/>
              </a:buClr>
              <a:defRPr/>
            </a:pPr>
            <a:r>
              <a:rPr lang="ar-BH" sz="3600" b="1" dirty="0">
                <a:solidFill>
                  <a:srgbClr val="C00000"/>
                </a:solidFill>
                <a:latin typeface="Sakkal Majalla" panose="02000000000000000000" pitchFamily="2" charset="-78"/>
                <a:cs typeface="Sakkal Majalla" panose="02000000000000000000" pitchFamily="2" charset="-78"/>
              </a:rPr>
              <a:t> (الأبيات من 6-19)حيث تتناول الشاعرة شيم أخيها والفراغ الذي تركه بوفاته). </a:t>
            </a:r>
          </a:p>
          <a:p>
            <a:pPr marL="274320" indent="-274320" algn="r">
              <a:buClr>
                <a:schemeClr val="accent3"/>
              </a:buClr>
              <a:defRPr/>
            </a:pPr>
            <a:endParaRPr lang="ar-BH" sz="36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1903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528D49-049D-42AD-A2B2-906B74C4B3D4}"/>
              </a:ext>
            </a:extLst>
          </p:cNvPr>
          <p:cNvSpPr/>
          <p:nvPr/>
        </p:nvSpPr>
        <p:spPr>
          <a:xfrm>
            <a:off x="4982308" y="1239741"/>
            <a:ext cx="6539288" cy="727771"/>
          </a:xfrm>
          <a:prstGeom prst="rect">
            <a:avLst/>
          </a:prstGeom>
          <a:effectLst>
            <a:outerShdw blurRad="50800" dist="50800" dir="5400000" algn="ctr"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buClr>
                <a:schemeClr val="accent3"/>
              </a:buClr>
              <a:defRPr/>
            </a:pPr>
            <a:r>
              <a:rPr lang="ar-BH" sz="36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المقطع الأول</a:t>
            </a:r>
            <a:r>
              <a:rPr lang="ar-BH" sz="3600"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(الأبيات من 1-5):</a:t>
            </a:r>
            <a:r>
              <a:rPr lang="ar-BH" sz="36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التفجّع. </a:t>
            </a:r>
          </a:p>
        </p:txBody>
      </p:sp>
      <p:sp>
        <p:nvSpPr>
          <p:cNvPr id="3" name="وسيلة شرح مع سهم إلى الأسفل 2"/>
          <p:cNvSpPr/>
          <p:nvPr/>
        </p:nvSpPr>
        <p:spPr>
          <a:xfrm>
            <a:off x="7409329" y="84388"/>
            <a:ext cx="4112267" cy="1114506"/>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buClr>
                <a:srgbClr val="75BDA7"/>
              </a:buClr>
              <a:defRPr/>
            </a:pPr>
            <a:r>
              <a:rPr lang="ar-BH" sz="4000" b="1" dirty="0">
                <a:solidFill>
                  <a:srgbClr val="FFC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شرح المقاطع وتحليلها</a:t>
            </a:r>
          </a:p>
        </p:txBody>
      </p:sp>
      <p:sp>
        <p:nvSpPr>
          <p:cNvPr id="6" name="مخطط انسيابي: معالجة 5"/>
          <p:cNvSpPr/>
          <p:nvPr/>
        </p:nvSpPr>
        <p:spPr>
          <a:xfrm>
            <a:off x="545123" y="2370004"/>
            <a:ext cx="10976473" cy="60511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ar-BH" sz="3600" b="1" dirty="0">
                <a:solidFill>
                  <a:prstClr val="black"/>
                </a:solidFill>
                <a:latin typeface="Sakkal Majalla" panose="02000000000000000000" pitchFamily="2" charset="-78"/>
                <a:cs typeface="Sakkal Majalla" panose="02000000000000000000" pitchFamily="2" charset="-78"/>
              </a:rPr>
              <a:t>1- يعدّ التكرار الظاهرة الإيقاعيّة البارزة في هذا المقطع، وضّح ذلك، وبيّن دلالته.</a:t>
            </a:r>
            <a:endParaRPr lang="en-US" sz="3600" b="1" dirty="0">
              <a:solidFill>
                <a:prstClr val="black"/>
              </a:solidFill>
              <a:latin typeface="Sakkal Majalla" panose="02000000000000000000" pitchFamily="2" charset="-78"/>
              <a:cs typeface="Sakkal Majalla" panose="02000000000000000000" pitchFamily="2" charset="-78"/>
            </a:endParaRPr>
          </a:p>
        </p:txBody>
      </p:sp>
      <p:sp>
        <p:nvSpPr>
          <p:cNvPr id="7" name="مخطط انسيابي: محطة طرفية 6"/>
          <p:cNvSpPr/>
          <p:nvPr/>
        </p:nvSpPr>
        <p:spPr>
          <a:xfrm>
            <a:off x="242046" y="3495302"/>
            <a:ext cx="11607767" cy="2905497"/>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rgbClr val="FFC000"/>
                </a:solidFill>
                <a:latin typeface="Sakkal Majalla" panose="02000000000000000000" pitchFamily="2" charset="-78"/>
                <a:cs typeface="Sakkal Majalla" panose="02000000000000000000" pitchFamily="2" charset="-78"/>
              </a:rPr>
              <a:t>      </a:t>
            </a:r>
            <a:endParaRPr lang="ar-BH" sz="3200" b="1" dirty="0">
              <a:solidFill>
                <a:srgbClr val="C00000"/>
              </a:solidFill>
              <a:latin typeface="Sakkal Majalla" panose="02000000000000000000" pitchFamily="2" charset="-78"/>
              <a:cs typeface="Sakkal Majalla" panose="02000000000000000000" pitchFamily="2" charset="-78"/>
            </a:endParaRPr>
          </a:p>
          <a:p>
            <a:pPr algn="just" rtl="1"/>
            <a:r>
              <a:rPr lang="ar-BH" sz="3200" b="1" dirty="0">
                <a:solidFill>
                  <a:srgbClr val="C00000"/>
                </a:solidFill>
                <a:latin typeface="Sakkal Majalla" panose="02000000000000000000" pitchFamily="2" charset="-78"/>
                <a:cs typeface="Sakkal Majalla" panose="02000000000000000000" pitchFamily="2" charset="-78"/>
              </a:rPr>
              <a:t>     - في الأبيات الأوّل والثالث والرابع تراكيب ومفردات تتكرّر: (العين، الدهر، صرفها) وهي تعبرعن الحزن والتفجّع.</a:t>
            </a:r>
          </a:p>
          <a:p>
            <a:pPr algn="just" rtl="1"/>
            <a:r>
              <a:rPr lang="ar-BH" sz="3200" b="1" dirty="0">
                <a:solidFill>
                  <a:srgbClr val="C00000"/>
                </a:solidFill>
                <a:latin typeface="Sakkal Majalla" panose="02000000000000000000" pitchFamily="2" charset="-78"/>
                <a:cs typeface="Sakkal Majalla" panose="02000000000000000000" pitchFamily="2" charset="-78"/>
              </a:rPr>
              <a:t>     - تكرار حرف الرويّ (الراء) في جميع أبيات المقطع (عوّار، ذرفت، الدار، خطرت، مدرار، العبرى، الترب، أستار، صخر، رابها، الدهر، ضرار، صرفها، عبر، أطوار).</a:t>
            </a:r>
          </a:p>
          <a:p>
            <a:pPr algn="just" rtl="1"/>
            <a:r>
              <a:rPr lang="ar-BH" sz="3200" b="1" dirty="0">
                <a:solidFill>
                  <a:srgbClr val="C00000"/>
                </a:solidFill>
                <a:latin typeface="Sakkal Majalla" panose="02000000000000000000" pitchFamily="2" charset="-78"/>
                <a:cs typeface="Sakkal Majalla" panose="02000000000000000000" pitchFamily="2" charset="-78"/>
              </a:rPr>
              <a:t>     - ودلالة التكرار هنا إظهار الحزن والتفجّع.</a:t>
            </a:r>
          </a:p>
          <a:p>
            <a:pPr algn="r"/>
            <a:endParaRPr lang="en-US" sz="3200" b="1" dirty="0">
              <a:solidFill>
                <a:srgbClr val="FFC000"/>
              </a:solidFill>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0063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مخطط انسيابي: معالجة 3"/>
          <p:cNvSpPr/>
          <p:nvPr/>
        </p:nvSpPr>
        <p:spPr>
          <a:xfrm>
            <a:off x="788894" y="757869"/>
            <a:ext cx="10972800" cy="1218449"/>
          </a:xfrm>
          <a:prstGeom prst="flowChartProcess">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b="1" dirty="0">
                <a:solidFill>
                  <a:schemeClr val="tx1"/>
                </a:solidFill>
                <a:latin typeface="Sakkal Majalla" panose="02000000000000000000" pitchFamily="2" charset="-78"/>
                <a:cs typeface="Sakkal Majalla" panose="02000000000000000000" pitchFamily="2" charset="-78"/>
              </a:rPr>
              <a:t>2- وظّفت الشاعرة في المقطع الأوّل الوصف، هات مؤشّراته من النصّ وبيِّن دلالة كلٍّ منها. </a:t>
            </a:r>
            <a:endParaRPr lang="en-US" sz="4000" b="1" dirty="0">
              <a:solidFill>
                <a:schemeClr val="tx1"/>
              </a:solidFill>
              <a:latin typeface="Sakkal Majalla" panose="02000000000000000000" pitchFamily="2" charset="-78"/>
              <a:cs typeface="Sakkal Majalla" panose="02000000000000000000" pitchFamily="2" charset="-78"/>
            </a:endParaRPr>
          </a:p>
        </p:txBody>
      </p:sp>
      <p:sp>
        <p:nvSpPr>
          <p:cNvPr id="5" name="مخطط انسيابي: محطة طرفية 4"/>
          <p:cNvSpPr/>
          <p:nvPr/>
        </p:nvSpPr>
        <p:spPr>
          <a:xfrm>
            <a:off x="-3920988" y="2786211"/>
            <a:ext cx="11837203" cy="5326848"/>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3200" b="1" dirty="0">
              <a:solidFill>
                <a:schemeClr val="tx1"/>
              </a:solidFill>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
        <p:nvSpPr>
          <p:cNvPr id="2" name="Rectangle 1"/>
          <p:cNvSpPr/>
          <p:nvPr/>
        </p:nvSpPr>
        <p:spPr>
          <a:xfrm>
            <a:off x="788894" y="2018522"/>
            <a:ext cx="10972800" cy="42812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BH" sz="3600" b="1" dirty="0">
              <a:solidFill>
                <a:srgbClr val="C00000"/>
              </a:solidFill>
              <a:latin typeface="Sakkal Majalla" panose="02000000000000000000" pitchFamily="2" charset="-78"/>
              <a:cs typeface="Sakkal Majalla" panose="02000000000000000000" pitchFamily="2" charset="-78"/>
            </a:endParaRPr>
          </a:p>
          <a:p>
            <a:pPr algn="r"/>
            <a:r>
              <a:rPr lang="ar-BH" sz="3600" b="1" dirty="0">
                <a:solidFill>
                  <a:srgbClr val="C00000"/>
                </a:solidFill>
                <a:latin typeface="Sakkal Majalla" panose="02000000000000000000" pitchFamily="2" charset="-78"/>
                <a:cs typeface="Sakkal Majalla" panose="02000000000000000000" pitchFamily="2" charset="-78"/>
              </a:rPr>
              <a:t>المؤشّر الأوّل: </a:t>
            </a:r>
            <a:r>
              <a:rPr lang="ar-BH" sz="3600" b="1" dirty="0">
                <a:solidFill>
                  <a:schemeClr val="tx1"/>
                </a:solidFill>
                <a:latin typeface="Sakkal Majalla" panose="02000000000000000000" pitchFamily="2" charset="-78"/>
                <a:cs typeface="Sakkal Majalla" panose="02000000000000000000" pitchFamily="2" charset="-78"/>
              </a:rPr>
              <a:t>الجمل الاسميّة ( قذًى بعينك أم بالعين عوّار، هي العبرى، إنّ الدهر ضرّار) وهي جمل وصفيّة تدلّ على الثبات والاستمراريّة لحال الحزن.</a:t>
            </a:r>
          </a:p>
          <a:p>
            <a:pPr algn="r"/>
            <a:r>
              <a:rPr lang="ar-BH" sz="3600" b="1" dirty="0">
                <a:solidFill>
                  <a:srgbClr val="C00000"/>
                </a:solidFill>
                <a:latin typeface="Sakkal Majalla" panose="02000000000000000000" pitchFamily="2" charset="-78"/>
                <a:cs typeface="Sakkal Majalla" panose="02000000000000000000" pitchFamily="2" charset="-78"/>
              </a:rPr>
              <a:t>المؤشّر الثاني: </a:t>
            </a:r>
            <a:r>
              <a:rPr lang="ar-BH" sz="3600" b="1" dirty="0">
                <a:solidFill>
                  <a:schemeClr val="tx1"/>
                </a:solidFill>
                <a:latin typeface="Sakkal Majalla" panose="02000000000000000000" pitchFamily="2" charset="-78"/>
                <a:cs typeface="Sakkal Majalla" panose="02000000000000000000" pitchFamily="2" charset="-78"/>
              </a:rPr>
              <a:t>الفعل المضارع (تبكي لصخر، تبكي خناس) وهو يفيد استمراريّة حالة الحزن عند الشاعرة.</a:t>
            </a:r>
          </a:p>
          <a:p>
            <a:pPr algn="r"/>
            <a:r>
              <a:rPr lang="ar-BH" sz="3600" b="1" dirty="0">
                <a:solidFill>
                  <a:srgbClr val="C00000"/>
                </a:solidFill>
                <a:latin typeface="Sakkal Majalla" panose="02000000000000000000" pitchFamily="2" charset="-78"/>
                <a:cs typeface="Sakkal Majalla" panose="02000000000000000000" pitchFamily="2" charset="-78"/>
              </a:rPr>
              <a:t>المؤشّر الثالث: </a:t>
            </a:r>
            <a:r>
              <a:rPr lang="ar-BH" sz="3600" b="1" dirty="0">
                <a:solidFill>
                  <a:schemeClr val="tx1"/>
                </a:solidFill>
                <a:latin typeface="Sakkal Majalla" panose="02000000000000000000" pitchFamily="2" charset="-78"/>
                <a:cs typeface="Sakkal Majalla" panose="02000000000000000000" pitchFamily="2" charset="-78"/>
              </a:rPr>
              <a:t>التشبيه؛ فقد وصفت الدار «كأنّ دمعي...فيض يسيل على الخدّين مدرار» ودلالته تركيز المنظر وتحديد الإطار العام للأطلال.</a:t>
            </a:r>
          </a:p>
          <a:p>
            <a:pPr algn="r"/>
            <a:r>
              <a:rPr lang="ar-BH" sz="3600" b="1" dirty="0">
                <a:solidFill>
                  <a:srgbClr val="C00000"/>
                </a:solidFill>
                <a:latin typeface="Sakkal Majalla" panose="02000000000000000000" pitchFamily="2" charset="-78"/>
                <a:cs typeface="Sakkal Majalla" panose="02000000000000000000" pitchFamily="2" charset="-78"/>
              </a:rPr>
              <a:t> المؤشّر الرابع: </a:t>
            </a:r>
            <a:r>
              <a:rPr lang="ar-BH" sz="3600" b="1" dirty="0">
                <a:solidFill>
                  <a:schemeClr val="tx1"/>
                </a:solidFill>
                <a:latin typeface="Sakkal Majalla" panose="02000000000000000000" pitchFamily="2" charset="-78"/>
                <a:cs typeface="Sakkal Majalla" panose="02000000000000000000" pitchFamily="2" charset="-78"/>
              </a:rPr>
              <a:t>جملة الحال (وقد ولهت) وهي وصف لحالة الخوف بعد فقد صخر.</a:t>
            </a:r>
          </a:p>
          <a:p>
            <a:pPr algn="ctr"/>
            <a:endParaRPr lang="en-US" sz="3600" dirty="0"/>
          </a:p>
        </p:txBody>
      </p:sp>
    </p:spTree>
    <p:extLst>
      <p:ext uri="{BB962C8B-B14F-4D97-AF65-F5344CB8AC3E}">
        <p14:creationId xmlns:p14="http://schemas.microsoft.com/office/powerpoint/2010/main" val="345679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nodePh="1">
                                  <p:stCondLst>
                                    <p:cond delay="0"/>
                                  </p:stCondLst>
                                  <p:endCondLst>
                                    <p:cond evt="begin" delay="0">
                                      <p:tn val="12"/>
                                    </p:cond>
                                  </p:end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618979" y="1109600"/>
            <a:ext cx="10934114" cy="1389183"/>
          </a:xfrm>
          <a:prstGeom prst="rect">
            <a:avLst/>
          </a:prstGeom>
          <a:solidFill>
            <a:srgbClr val="CCD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ysClr val="windowText" lastClr="000000"/>
                </a:solidFill>
                <a:latin typeface="Sakkal Majalla" panose="02000000000000000000" pitchFamily="2" charset="-78"/>
                <a:cs typeface="Sakkal Majalla" panose="02000000000000000000" pitchFamily="2" charset="-78"/>
              </a:rPr>
              <a:t>3- ما الغرض من الاستفهام في قول الشاعرة:</a:t>
            </a:r>
          </a:p>
          <a:p>
            <a:pPr algn="r"/>
            <a:r>
              <a:rPr lang="ar-BH" sz="3600" b="1" dirty="0">
                <a:solidFill>
                  <a:sysClr val="windowText" lastClr="000000"/>
                </a:solidFill>
                <a:latin typeface="Sakkal Majalla" panose="02000000000000000000" pitchFamily="2" charset="-78"/>
                <a:cs typeface="Sakkal Majalla" panose="02000000000000000000" pitchFamily="2" charset="-78"/>
              </a:rPr>
              <a:t> قذًى بعينـــك أم بالعيـــن عـوّار؟            أم ذرّفت إذ خلت من أهلها الدار؟</a:t>
            </a:r>
            <a:endParaRPr lang="en-US" sz="3600" b="1" dirty="0">
              <a:solidFill>
                <a:sysClr val="windowText" lastClr="000000"/>
              </a:solidFill>
              <a:latin typeface="Sakkal Majalla" panose="02000000000000000000" pitchFamily="2" charset="-78"/>
              <a:cs typeface="Sakkal Majalla" panose="02000000000000000000" pitchFamily="2" charset="-78"/>
            </a:endParaRPr>
          </a:p>
        </p:txBody>
      </p:sp>
      <p:sp>
        <p:nvSpPr>
          <p:cNvPr id="5" name="مخطط انسيابي: محطة طرفية 4"/>
          <p:cNvSpPr/>
          <p:nvPr/>
        </p:nvSpPr>
        <p:spPr>
          <a:xfrm>
            <a:off x="4885424" y="2552570"/>
            <a:ext cx="4044461" cy="931984"/>
          </a:xfrm>
          <a:prstGeom prst="flowChartTerminato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التحسّر والتفجّع</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7" name="مخطط انسيابي: معالجة 6"/>
          <p:cNvSpPr/>
          <p:nvPr/>
        </p:nvSpPr>
        <p:spPr>
          <a:xfrm>
            <a:off x="648874" y="3694253"/>
            <a:ext cx="10874324" cy="1505285"/>
          </a:xfrm>
          <a:prstGeom prst="flowChartProcess">
            <a:avLst/>
          </a:prstGeom>
          <a:solidFill>
            <a:srgbClr val="CCD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chemeClr val="tx1"/>
                </a:solidFill>
                <a:latin typeface="Sakkal Majalla" panose="02000000000000000000" pitchFamily="2" charset="-78"/>
                <a:cs typeface="Sakkal Majalla" panose="02000000000000000000" pitchFamily="2" charset="-78"/>
              </a:rPr>
              <a:t>4- ما وظيفة التشبيه في قول الشاعرة:</a:t>
            </a:r>
          </a:p>
          <a:p>
            <a:pPr algn="r"/>
            <a:r>
              <a:rPr lang="ar-BH" sz="3600" b="1" dirty="0">
                <a:solidFill>
                  <a:schemeClr val="tx1"/>
                </a:solidFill>
                <a:latin typeface="Sakkal Majalla" panose="02000000000000000000" pitchFamily="2" charset="-78"/>
                <a:cs typeface="Sakkal Majalla" panose="02000000000000000000" pitchFamily="2" charset="-78"/>
              </a:rPr>
              <a:t>كأنّ عينـي لذكــراه إذا خطـــرت            فيض يسيل على الخدّين مدرارُ</a:t>
            </a:r>
          </a:p>
          <a:p>
            <a:pPr algn="r"/>
            <a:endParaRPr lang="en-US" sz="3600" b="1" dirty="0">
              <a:solidFill>
                <a:schemeClr val="bg1"/>
              </a:solidFill>
              <a:latin typeface="Sakkal Majalla" panose="02000000000000000000" pitchFamily="2" charset="-78"/>
              <a:cs typeface="Sakkal Majalla" panose="02000000000000000000" pitchFamily="2" charset="-78"/>
            </a:endParaRPr>
          </a:p>
        </p:txBody>
      </p:sp>
      <p:sp>
        <p:nvSpPr>
          <p:cNvPr id="10" name="مخطط انسيابي: محطة طرفية 9"/>
          <p:cNvSpPr/>
          <p:nvPr/>
        </p:nvSpPr>
        <p:spPr>
          <a:xfrm>
            <a:off x="4885424" y="5409238"/>
            <a:ext cx="4044461" cy="931984"/>
          </a:xfrm>
          <a:prstGeom prst="flowChartTerminato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المبالغة</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6548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1)">
                                      <p:cBhvr>
                                        <p:cTn id="2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7528D49-049D-42AD-A2B2-906B74C4B3D4}"/>
              </a:ext>
            </a:extLst>
          </p:cNvPr>
          <p:cNvSpPr/>
          <p:nvPr/>
        </p:nvSpPr>
        <p:spPr>
          <a:xfrm>
            <a:off x="4698608" y="140678"/>
            <a:ext cx="6688517" cy="949568"/>
          </a:xfrm>
          <a:prstGeom prst="rect">
            <a:avLst/>
          </a:prstGeom>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r">
              <a:buClr>
                <a:schemeClr val="accent3"/>
              </a:buClr>
              <a:buFontTx/>
              <a:buChar char="-"/>
              <a:defRPr/>
            </a:pPr>
            <a:endParaRPr lang="en-US" sz="36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r">
              <a:buClr>
                <a:schemeClr val="accent3"/>
              </a:buClr>
              <a:defRPr/>
            </a:pPr>
            <a:r>
              <a:rPr lang="ar-BH" sz="4000" b="1" dirty="0">
                <a:solidFill>
                  <a:schemeClr val="bg1"/>
                </a:solidFill>
                <a:latin typeface="Sakkal Majalla" panose="02000000000000000000" pitchFamily="2" charset="-78"/>
                <a:cs typeface="Sakkal Majalla" panose="02000000000000000000" pitchFamily="2" charset="-78"/>
              </a:rPr>
              <a:t>المقطع الثاني: التأبين. (الأبيات من 6-19). </a:t>
            </a:r>
          </a:p>
          <a:p>
            <a:pPr marL="571500" indent="-571500" algn="r">
              <a:buClr>
                <a:schemeClr val="accent3"/>
              </a:buClr>
              <a:buFontTx/>
              <a:buChar char="-"/>
              <a:defRPr/>
            </a:pPr>
            <a:endParaRPr lang="ar-BH"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4" name="مستطيل 3"/>
          <p:cNvSpPr/>
          <p:nvPr/>
        </p:nvSpPr>
        <p:spPr>
          <a:xfrm>
            <a:off x="3334870" y="1552755"/>
            <a:ext cx="8052256" cy="87989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600" b="1" dirty="0">
                <a:solidFill>
                  <a:schemeClr val="tx1"/>
                </a:solidFill>
                <a:latin typeface="Sakkal Majalla" panose="02000000000000000000" pitchFamily="2" charset="-78"/>
                <a:cs typeface="Sakkal Majalla" panose="02000000000000000000" pitchFamily="2" charset="-78"/>
              </a:rPr>
              <a:t>1- ما المظاهر الإيقاعيّة البارزة في هذا المقطع؟</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5" name="مخطط انسيابي: محطة طرفية 4"/>
          <p:cNvSpPr/>
          <p:nvPr/>
        </p:nvSpPr>
        <p:spPr>
          <a:xfrm>
            <a:off x="248193" y="2774135"/>
            <a:ext cx="11652069" cy="3419378"/>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BH" sz="3200" b="1" dirty="0">
              <a:solidFill>
                <a:srgbClr val="FFC000"/>
              </a:solidFill>
              <a:latin typeface="Sakkal Majalla" panose="02000000000000000000" pitchFamily="2" charset="-78"/>
              <a:cs typeface="Sakkal Majalla" panose="02000000000000000000" pitchFamily="2" charset="-78"/>
            </a:endParaRPr>
          </a:p>
          <a:p>
            <a:pPr algn="r" rtl="1"/>
            <a:r>
              <a:rPr lang="ar-BH" sz="3200" b="1" dirty="0">
                <a:solidFill>
                  <a:srgbClr val="FFC000"/>
                </a:solidFill>
                <a:latin typeface="Sakkal Majalla" panose="02000000000000000000" pitchFamily="2" charset="-78"/>
                <a:cs typeface="Sakkal Majalla" panose="02000000000000000000" pitchFamily="2" charset="-78"/>
              </a:rPr>
              <a:t> </a:t>
            </a:r>
            <a:r>
              <a:rPr lang="ar-BH" sz="3200" b="1" dirty="0">
                <a:solidFill>
                  <a:srgbClr val="00B050"/>
                </a:solidFill>
                <a:latin typeface="Sakkal Majalla" panose="02000000000000000000" pitchFamily="2" charset="-78"/>
                <a:cs typeface="Sakkal Majalla" panose="02000000000000000000" pitchFamily="2" charset="-78"/>
              </a:rPr>
              <a:t>الجواب:</a:t>
            </a:r>
          </a:p>
          <a:p>
            <a:pPr algn="r" rtl="1"/>
            <a:r>
              <a:rPr lang="ar-BH" sz="3200" b="1" dirty="0">
                <a:solidFill>
                  <a:srgbClr val="C00000"/>
                </a:solidFill>
                <a:latin typeface="Sakkal Majalla" panose="02000000000000000000" pitchFamily="2" charset="-78"/>
                <a:cs typeface="Sakkal Majalla" panose="02000000000000000000" pitchFamily="2" charset="-78"/>
              </a:rPr>
              <a:t>- التقسيم الإيقاعيّ في الأبيات (17،16،14،13،11،10،7،6).</a:t>
            </a:r>
          </a:p>
          <a:p>
            <a:pPr algn="r"/>
            <a:r>
              <a:rPr lang="ar-BH" sz="3200" b="1" dirty="0">
                <a:solidFill>
                  <a:srgbClr val="C00000"/>
                </a:solidFill>
                <a:latin typeface="Sakkal Majalla" panose="02000000000000000000" pitchFamily="2" charset="-78"/>
                <a:cs typeface="Sakkal Majalla" panose="02000000000000000000" pitchFamily="2" charset="-78"/>
              </a:rPr>
              <a:t> - يسهم التكرار  في البيتين (14،13) في هذا المقطع في تنظيم الإيقاع ضمن</a:t>
            </a:r>
          </a:p>
          <a:p>
            <a:pPr algn="r"/>
            <a:r>
              <a:rPr lang="ar-BH" sz="3200" b="1" dirty="0">
                <a:solidFill>
                  <a:srgbClr val="C00000"/>
                </a:solidFill>
                <a:latin typeface="Sakkal Majalla" panose="02000000000000000000" pitchFamily="2" charset="-78"/>
                <a:cs typeface="Sakkal Majalla" panose="02000000000000000000" pitchFamily="2" charset="-78"/>
              </a:rPr>
              <a:t>   قالب متوازٍ  ومتساوٍ  كأنّه لازمة يكرّرها المحزون تعبيرًا عن توجّعه «وإنّ صخرًا...».</a:t>
            </a:r>
          </a:p>
          <a:p>
            <a:pPr algn="r"/>
            <a:r>
              <a:rPr lang="ar-BH" sz="3200" b="1" dirty="0">
                <a:solidFill>
                  <a:srgbClr val="C00000"/>
                </a:solidFill>
                <a:latin typeface="Sakkal Majalla" panose="02000000000000000000" pitchFamily="2" charset="-78"/>
                <a:cs typeface="Sakkal Majalla" panose="02000000000000000000" pitchFamily="2" charset="-78"/>
              </a:rPr>
              <a:t>  - أمّا البيت(16) فيقوم على التوازن المتوازي: وزن المبالغة المضاف إلى جمع التكسير نكرة   </a:t>
            </a:r>
          </a:p>
          <a:p>
            <a:pPr algn="r"/>
            <a:r>
              <a:rPr lang="ar-BH" sz="3200" b="1" dirty="0">
                <a:solidFill>
                  <a:srgbClr val="C00000"/>
                </a:solidFill>
                <a:latin typeface="Sakkal Majalla" panose="02000000000000000000" pitchFamily="2" charset="-78"/>
                <a:cs typeface="Sakkal Majalla" panose="02000000000000000000" pitchFamily="2" charset="-78"/>
              </a:rPr>
              <a:t>   (حمّال ألوية).</a:t>
            </a:r>
          </a:p>
          <a:p>
            <a:pPr algn="r"/>
            <a:endParaRPr lang="en-US" sz="3200" b="1" dirty="0">
              <a:solidFill>
                <a:srgbClr val="FFC000"/>
              </a:solidFill>
              <a:latin typeface="Sakkal Majalla" panose="02000000000000000000" pitchFamily="2" charset="-78"/>
              <a:cs typeface="Sakkal Majalla" panose="02000000000000000000" pitchFamily="2" charset="-78"/>
            </a:endParaRPr>
          </a:p>
        </p:txBody>
      </p:sp>
      <p:sp>
        <p:nvSpPr>
          <p:cNvPr id="6"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284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206144-F52A-44A1-8257-37B310642ED1}"/>
              </a:ext>
            </a:extLst>
          </p:cNvPr>
          <p:cNvSpPr/>
          <p:nvPr/>
        </p:nvSpPr>
        <p:spPr>
          <a:xfrm>
            <a:off x="4721472" y="335842"/>
            <a:ext cx="6553200" cy="61427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hangingPunct="1">
              <a:defRPr/>
            </a:pPr>
            <a:r>
              <a:rPr lang="ar-BH" sz="3600" b="1" dirty="0">
                <a:solidFill>
                  <a:schemeClr val="tx1"/>
                </a:solidFill>
                <a:latin typeface="Sakkal Majalla" panose="02000000000000000000" pitchFamily="2" charset="-78"/>
                <a:cs typeface="Sakkal Majalla" panose="02000000000000000000" pitchFamily="2" charset="-78"/>
              </a:rPr>
              <a:t>الحقول المعجميّة في المقطع الثاني</a:t>
            </a:r>
            <a:endParaRPr lang="ar-AE" sz="3600" b="1" dirty="0">
              <a:solidFill>
                <a:schemeClr val="tx1"/>
              </a:solidFill>
              <a:latin typeface="Sakkal Majalla" panose="02000000000000000000" pitchFamily="2" charset="-78"/>
              <a:cs typeface="Sakkal Majalla" panose="02000000000000000000" pitchFamily="2" charset="-78"/>
            </a:endParaRPr>
          </a:p>
        </p:txBody>
      </p:sp>
      <p:cxnSp>
        <p:nvCxnSpPr>
          <p:cNvPr id="5" name="رابط مستقيم 4"/>
          <p:cNvCxnSpPr/>
          <p:nvPr/>
        </p:nvCxnSpPr>
        <p:spPr>
          <a:xfrm>
            <a:off x="8906477" y="1543368"/>
            <a:ext cx="1237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flipH="1">
            <a:off x="8930802" y="3232336"/>
            <a:ext cx="1143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flipH="1">
            <a:off x="8906477" y="5113989"/>
            <a:ext cx="1143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flipH="1">
            <a:off x="10102316" y="1543368"/>
            <a:ext cx="41290" cy="3570621"/>
          </a:xfrm>
          <a:prstGeom prst="line">
            <a:avLst/>
          </a:prstGeom>
        </p:spPr>
        <p:style>
          <a:lnRef idx="1">
            <a:schemeClr val="accent1"/>
          </a:lnRef>
          <a:fillRef idx="0">
            <a:schemeClr val="accent1"/>
          </a:fillRef>
          <a:effectRef idx="0">
            <a:schemeClr val="accent1"/>
          </a:effectRef>
          <a:fontRef idx="minor">
            <a:schemeClr val="tx1"/>
          </a:fontRef>
        </p:style>
      </p:cxnSp>
      <p:sp>
        <p:nvSpPr>
          <p:cNvPr id="26" name="مربع نص 25"/>
          <p:cNvSpPr txBox="1"/>
          <p:nvPr/>
        </p:nvSpPr>
        <p:spPr>
          <a:xfrm>
            <a:off x="10195266" y="2517776"/>
            <a:ext cx="1341013" cy="1077218"/>
          </a:xfrm>
          <a:prstGeom prst="rect">
            <a:avLst/>
          </a:prstGeom>
          <a:noFill/>
        </p:spPr>
        <p:txBody>
          <a:bodyPr wrap="square" rtlCol="0">
            <a:spAutoFit/>
          </a:bodyPr>
          <a:lstStyle/>
          <a:p>
            <a:pPr algn="r"/>
            <a:r>
              <a:rPr lang="ar-BH" sz="3200" b="1" dirty="0">
                <a:solidFill>
                  <a:srgbClr val="C00000"/>
                </a:solidFill>
                <a:latin typeface="Sakkal Majalla" panose="02000000000000000000" pitchFamily="2" charset="-78"/>
                <a:cs typeface="Sakkal Majalla" panose="02000000000000000000" pitchFamily="2" charset="-78"/>
              </a:rPr>
              <a:t>الحقول المعجميّة</a:t>
            </a:r>
            <a:endParaRPr lang="en-US" sz="3200" b="1" dirty="0">
              <a:solidFill>
                <a:srgbClr val="C00000"/>
              </a:solidFill>
              <a:latin typeface="Sakkal Majalla" panose="02000000000000000000" pitchFamily="2" charset="-78"/>
              <a:cs typeface="Sakkal Majalla" panose="02000000000000000000" pitchFamily="2" charset="-78"/>
            </a:endParaRPr>
          </a:p>
        </p:txBody>
      </p:sp>
      <p:sp>
        <p:nvSpPr>
          <p:cNvPr id="27" name="مربع نص 26"/>
          <p:cNvSpPr txBox="1"/>
          <p:nvPr/>
        </p:nvSpPr>
        <p:spPr>
          <a:xfrm>
            <a:off x="7542828" y="1426482"/>
            <a:ext cx="1166815" cy="461665"/>
          </a:xfrm>
          <a:prstGeom prst="rect">
            <a:avLst/>
          </a:prstGeom>
          <a:noFill/>
        </p:spPr>
        <p:txBody>
          <a:bodyPr wrap="square" rtlCol="0">
            <a:spAutoFit/>
          </a:bodyPr>
          <a:lstStyle/>
          <a:p>
            <a:pPr algn="r"/>
            <a:r>
              <a:rPr lang="ar-BH" sz="2400" b="1" dirty="0">
                <a:solidFill>
                  <a:srgbClr val="FF0000"/>
                </a:solidFill>
                <a:latin typeface="Sakkal Majalla" panose="02000000000000000000" pitchFamily="2" charset="-78"/>
                <a:cs typeface="Sakkal Majalla" panose="02000000000000000000" pitchFamily="2" charset="-78"/>
              </a:rPr>
              <a:t>المجد</a:t>
            </a:r>
            <a:endParaRPr lang="en-US" sz="2400" b="1" dirty="0">
              <a:solidFill>
                <a:srgbClr val="FF0000"/>
              </a:solidFill>
              <a:latin typeface="Sakkal Majalla" panose="02000000000000000000" pitchFamily="2" charset="-78"/>
              <a:cs typeface="Sakkal Majalla" panose="02000000000000000000" pitchFamily="2" charset="-78"/>
            </a:endParaRPr>
          </a:p>
        </p:txBody>
      </p:sp>
      <p:sp>
        <p:nvSpPr>
          <p:cNvPr id="29" name="مربع نص 28"/>
          <p:cNvSpPr txBox="1"/>
          <p:nvPr/>
        </p:nvSpPr>
        <p:spPr>
          <a:xfrm>
            <a:off x="7877437" y="3002314"/>
            <a:ext cx="1004997" cy="461665"/>
          </a:xfrm>
          <a:prstGeom prst="rect">
            <a:avLst/>
          </a:prstGeom>
          <a:noFill/>
        </p:spPr>
        <p:txBody>
          <a:bodyPr wrap="square" rtlCol="0">
            <a:spAutoFit/>
          </a:bodyPr>
          <a:lstStyle/>
          <a:p>
            <a:pPr algn="r"/>
            <a:r>
              <a:rPr lang="ar-BH" sz="2400" b="1" dirty="0">
                <a:solidFill>
                  <a:srgbClr val="FF0000"/>
                </a:solidFill>
                <a:latin typeface="Sakkal Majalla" panose="02000000000000000000" pitchFamily="2" charset="-78"/>
                <a:cs typeface="Sakkal Majalla" panose="02000000000000000000" pitchFamily="2" charset="-78"/>
              </a:rPr>
              <a:t>الحزن</a:t>
            </a:r>
            <a:endParaRPr lang="en-US" sz="2400" b="1" dirty="0">
              <a:solidFill>
                <a:srgbClr val="FF0000"/>
              </a:solidFill>
              <a:latin typeface="Sakkal Majalla" panose="02000000000000000000" pitchFamily="2" charset="-78"/>
              <a:cs typeface="Sakkal Majalla" panose="02000000000000000000" pitchFamily="2" charset="-78"/>
            </a:endParaRPr>
          </a:p>
        </p:txBody>
      </p:sp>
      <p:sp>
        <p:nvSpPr>
          <p:cNvPr id="31" name="مربع نص 30"/>
          <p:cNvSpPr txBox="1"/>
          <p:nvPr/>
        </p:nvSpPr>
        <p:spPr>
          <a:xfrm>
            <a:off x="7349930" y="4835636"/>
            <a:ext cx="1411941" cy="461665"/>
          </a:xfrm>
          <a:prstGeom prst="rect">
            <a:avLst/>
          </a:prstGeom>
          <a:noFill/>
        </p:spPr>
        <p:txBody>
          <a:bodyPr wrap="square" rtlCol="0">
            <a:spAutoFit/>
          </a:bodyPr>
          <a:lstStyle/>
          <a:p>
            <a:pPr algn="r"/>
            <a:r>
              <a:rPr lang="ar-BH" sz="2400" b="1" dirty="0">
                <a:solidFill>
                  <a:srgbClr val="FF0000"/>
                </a:solidFill>
                <a:latin typeface="Sakkal Majalla" panose="02000000000000000000" pitchFamily="2" charset="-78"/>
                <a:cs typeface="Sakkal Majalla" panose="02000000000000000000" pitchFamily="2" charset="-78"/>
              </a:rPr>
              <a:t>البطولة</a:t>
            </a:r>
            <a:endParaRPr lang="en-US" sz="2400" b="1" dirty="0">
              <a:solidFill>
                <a:srgbClr val="FF0000"/>
              </a:solidFill>
              <a:latin typeface="Sakkal Majalla" panose="02000000000000000000" pitchFamily="2" charset="-78"/>
              <a:cs typeface="Sakkal Majalla" panose="02000000000000000000" pitchFamily="2" charset="-78"/>
            </a:endParaRPr>
          </a:p>
        </p:txBody>
      </p:sp>
      <p:cxnSp>
        <p:nvCxnSpPr>
          <p:cNvPr id="34" name="رابط مستقيم 33"/>
          <p:cNvCxnSpPr/>
          <p:nvPr/>
        </p:nvCxnSpPr>
        <p:spPr>
          <a:xfrm flipH="1">
            <a:off x="6528921" y="1612533"/>
            <a:ext cx="12102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رابط مستقيم 37"/>
          <p:cNvCxnSpPr/>
          <p:nvPr/>
        </p:nvCxnSpPr>
        <p:spPr>
          <a:xfrm flipH="1">
            <a:off x="6645792" y="3281847"/>
            <a:ext cx="937706" cy="5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رابط مستقيم 41"/>
          <p:cNvCxnSpPr/>
          <p:nvPr/>
        </p:nvCxnSpPr>
        <p:spPr>
          <a:xfrm flipH="1" flipV="1">
            <a:off x="5618247" y="5066469"/>
            <a:ext cx="1589359" cy="2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رابط مستقيم 49"/>
          <p:cNvCxnSpPr/>
          <p:nvPr/>
        </p:nvCxnSpPr>
        <p:spPr>
          <a:xfrm>
            <a:off x="6487424" y="1350051"/>
            <a:ext cx="0" cy="653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رابط مستقيم 57"/>
          <p:cNvCxnSpPr/>
          <p:nvPr/>
        </p:nvCxnSpPr>
        <p:spPr>
          <a:xfrm flipH="1" flipV="1">
            <a:off x="6551933" y="2841766"/>
            <a:ext cx="12672" cy="89791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رابط مستقيم 64"/>
          <p:cNvCxnSpPr/>
          <p:nvPr/>
        </p:nvCxnSpPr>
        <p:spPr>
          <a:xfrm flipV="1">
            <a:off x="5608814" y="4295371"/>
            <a:ext cx="0" cy="16372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رابط مستقيم 73"/>
          <p:cNvCxnSpPr/>
          <p:nvPr/>
        </p:nvCxnSpPr>
        <p:spPr>
          <a:xfrm flipH="1">
            <a:off x="5881711" y="1350165"/>
            <a:ext cx="605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رابط مستقيم 86"/>
          <p:cNvCxnSpPr/>
          <p:nvPr/>
        </p:nvCxnSpPr>
        <p:spPr>
          <a:xfrm flipH="1">
            <a:off x="5881711" y="2006078"/>
            <a:ext cx="605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رابط مستقيم 182"/>
          <p:cNvCxnSpPr/>
          <p:nvPr/>
        </p:nvCxnSpPr>
        <p:spPr>
          <a:xfrm flipH="1">
            <a:off x="4999868" y="5932610"/>
            <a:ext cx="5995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رابط مستقيم 190"/>
          <p:cNvCxnSpPr/>
          <p:nvPr/>
        </p:nvCxnSpPr>
        <p:spPr>
          <a:xfrm flipH="1" flipV="1">
            <a:off x="5934306" y="3715505"/>
            <a:ext cx="653385" cy="79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رابط مستقيم 192"/>
          <p:cNvCxnSpPr/>
          <p:nvPr/>
        </p:nvCxnSpPr>
        <p:spPr>
          <a:xfrm flipH="1" flipV="1">
            <a:off x="5897872" y="2820934"/>
            <a:ext cx="631049" cy="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8" name="رابط مستقيم 197"/>
          <p:cNvCxnSpPr/>
          <p:nvPr/>
        </p:nvCxnSpPr>
        <p:spPr>
          <a:xfrm>
            <a:off x="4892834" y="4295370"/>
            <a:ext cx="75313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رابط مستقيم 199"/>
          <p:cNvCxnSpPr/>
          <p:nvPr/>
        </p:nvCxnSpPr>
        <p:spPr>
          <a:xfrm>
            <a:off x="4884145" y="5066469"/>
            <a:ext cx="724669" cy="0"/>
          </a:xfrm>
          <a:prstGeom prst="line">
            <a:avLst/>
          </a:prstGeom>
        </p:spPr>
        <p:style>
          <a:lnRef idx="1">
            <a:schemeClr val="accent1"/>
          </a:lnRef>
          <a:fillRef idx="0">
            <a:schemeClr val="accent1"/>
          </a:fillRef>
          <a:effectRef idx="0">
            <a:schemeClr val="accent1"/>
          </a:effectRef>
          <a:fontRef idx="minor">
            <a:schemeClr val="tx1"/>
          </a:fontRef>
        </p:style>
      </p:cxnSp>
      <p:sp>
        <p:nvSpPr>
          <p:cNvPr id="201" name="مربع نص 200"/>
          <p:cNvSpPr txBox="1"/>
          <p:nvPr/>
        </p:nvSpPr>
        <p:spPr>
          <a:xfrm>
            <a:off x="4494864" y="1132257"/>
            <a:ext cx="1232794" cy="523220"/>
          </a:xfrm>
          <a:prstGeom prst="rect">
            <a:avLst/>
          </a:prstGeom>
          <a:noFill/>
        </p:spPr>
        <p:txBody>
          <a:bodyPr wrap="square" rtlCol="0">
            <a:spAutoFit/>
          </a:bodyPr>
          <a:lstStyle/>
          <a:p>
            <a:pPr algn="r"/>
            <a:r>
              <a:rPr lang="ar-BH"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يسودكم</a:t>
            </a:r>
            <a:endParaRPr lang="en-US"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202" name="مربع نص 201"/>
          <p:cNvSpPr txBox="1"/>
          <p:nvPr/>
        </p:nvSpPr>
        <p:spPr>
          <a:xfrm>
            <a:off x="4490017" y="1820460"/>
            <a:ext cx="1199646" cy="523220"/>
          </a:xfrm>
          <a:prstGeom prst="rect">
            <a:avLst/>
          </a:prstGeom>
          <a:noFill/>
        </p:spPr>
        <p:txBody>
          <a:bodyPr wrap="square" rtlCol="0">
            <a:spAutoFit/>
          </a:bodyPr>
          <a:lstStyle/>
          <a:p>
            <a:pPr algn="r"/>
            <a:r>
              <a:rPr lang="ar-BH"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المعمّم</a:t>
            </a:r>
            <a:endParaRPr lang="en-US"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208" name="مربع نص 207"/>
          <p:cNvSpPr txBox="1"/>
          <p:nvPr/>
        </p:nvSpPr>
        <p:spPr>
          <a:xfrm>
            <a:off x="140677" y="2604868"/>
            <a:ext cx="5741034" cy="830997"/>
          </a:xfrm>
          <a:prstGeom prst="rect">
            <a:avLst/>
          </a:prstGeom>
          <a:noFill/>
        </p:spPr>
        <p:txBody>
          <a:bodyPr wrap="square" rtlCol="0">
            <a:spAutoFit/>
          </a:bodyPr>
          <a:lstStyle/>
          <a:p>
            <a:pPr algn="r"/>
            <a:r>
              <a:rPr lang="ar-BH" sz="2400" b="1" dirty="0">
                <a:latin typeface="Sakkal Majalla" panose="02000000000000000000" pitchFamily="2" charset="-78"/>
                <a:cs typeface="Sakkal Majalla" panose="02000000000000000000" pitchFamily="2" charset="-78"/>
              </a:rPr>
              <a:t>مرتبط بالناقة </a:t>
            </a:r>
          </a:p>
          <a:p>
            <a:pPr algn="r"/>
            <a:r>
              <a:rPr lang="ar-BH" sz="2400" b="1" dirty="0">
                <a:latin typeface="Sakkal Majalla" panose="02000000000000000000" pitchFamily="2" charset="-78"/>
                <a:cs typeface="Sakkal Majalla" panose="02000000000000000000" pitchFamily="2" charset="-78"/>
              </a:rPr>
              <a:t>(عجول، بو، إصغار، إكبار، تسمن، ربعت، تحنان، تسجار).</a:t>
            </a:r>
            <a:endParaRPr lang="en-US" sz="2400" b="1" dirty="0">
              <a:latin typeface="Sakkal Majalla" panose="02000000000000000000" pitchFamily="2" charset="-78"/>
              <a:cs typeface="Sakkal Majalla" panose="02000000000000000000" pitchFamily="2" charset="-78"/>
            </a:endParaRPr>
          </a:p>
        </p:txBody>
      </p:sp>
      <p:sp>
        <p:nvSpPr>
          <p:cNvPr id="210" name="مربع نص 209"/>
          <p:cNvSpPr txBox="1"/>
          <p:nvPr/>
        </p:nvSpPr>
        <p:spPr>
          <a:xfrm>
            <a:off x="940526" y="3465216"/>
            <a:ext cx="4775259" cy="523220"/>
          </a:xfrm>
          <a:prstGeom prst="rect">
            <a:avLst/>
          </a:prstGeom>
          <a:noFill/>
        </p:spPr>
        <p:txBody>
          <a:bodyPr wrap="square" rtlCol="0">
            <a:spAutoFit/>
          </a:bodyPr>
          <a:lstStyle/>
          <a:p>
            <a:pPr algn="r"/>
            <a:r>
              <a:rPr lang="ar-BH"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مرتبط بالشاعرة (أوجد، فارقني، إحلاء، إمرار).</a:t>
            </a:r>
            <a:endParaRPr lang="en-US"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211" name="مربع نص 210"/>
          <p:cNvSpPr txBox="1"/>
          <p:nvPr/>
        </p:nvSpPr>
        <p:spPr>
          <a:xfrm>
            <a:off x="437416" y="4047463"/>
            <a:ext cx="4426904" cy="461665"/>
          </a:xfrm>
          <a:prstGeom prst="rect">
            <a:avLst/>
          </a:prstGeom>
          <a:noFill/>
        </p:spPr>
        <p:txBody>
          <a:bodyPr wrap="square" rtlCol="0">
            <a:spAutoFit/>
          </a:bodyPr>
          <a:lstStyle/>
          <a:p>
            <a:pPr algn="r"/>
            <a:r>
              <a:rPr lang="ar-BH" sz="24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نصّار، صلب النحيزة، جريء الصدر، مهصار.</a:t>
            </a:r>
          </a:p>
        </p:txBody>
      </p:sp>
      <p:sp>
        <p:nvSpPr>
          <p:cNvPr id="212" name="مربع نص 211"/>
          <p:cNvSpPr txBox="1"/>
          <p:nvPr/>
        </p:nvSpPr>
        <p:spPr>
          <a:xfrm>
            <a:off x="940526" y="4805370"/>
            <a:ext cx="3780947" cy="523220"/>
          </a:xfrm>
          <a:prstGeom prst="rect">
            <a:avLst/>
          </a:prstGeom>
          <a:noFill/>
        </p:spPr>
        <p:txBody>
          <a:bodyPr wrap="square" rtlCol="0">
            <a:spAutoFit/>
          </a:bodyPr>
          <a:lstStyle/>
          <a:p>
            <a:pPr algn="r"/>
            <a:r>
              <a:rPr lang="ar-BH" sz="28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مقدام</a:t>
            </a:r>
            <a:r>
              <a:rPr lang="ar-BH" sz="24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ورّاد ماء، السبَنْتى، جلد، مسعار.</a:t>
            </a:r>
            <a:endParaRPr lang="en-US" sz="24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215" name="مربع نص 214"/>
          <p:cNvSpPr txBox="1"/>
          <p:nvPr/>
        </p:nvSpPr>
        <p:spPr>
          <a:xfrm>
            <a:off x="300446" y="5624832"/>
            <a:ext cx="4791031" cy="461665"/>
          </a:xfrm>
          <a:prstGeom prst="rect">
            <a:avLst/>
          </a:prstGeom>
          <a:noFill/>
        </p:spPr>
        <p:txBody>
          <a:bodyPr wrap="square" rtlCol="0">
            <a:spAutoFit/>
          </a:bodyPr>
          <a:lstStyle/>
          <a:p>
            <a:pPr algn="r"/>
            <a:r>
              <a:rPr lang="ar-BH" sz="2400" b="1" dirty="0">
                <a:latin typeface="Sakkal Majalla" panose="02000000000000000000" pitchFamily="2" charset="-78"/>
                <a:cs typeface="Sakkal Majalla" panose="02000000000000000000" pitchFamily="2" charset="-78"/>
              </a:rPr>
              <a:t>حمّال ألوية، هبّاط أودية، شهّاد أندية، للجيش جرّار.</a:t>
            </a:r>
            <a:endParaRPr lang="en-US" sz="2400" b="1" dirty="0">
              <a:latin typeface="Sakkal Majalla" panose="02000000000000000000" pitchFamily="2" charset="-78"/>
              <a:cs typeface="Sakkal Majalla" panose="02000000000000000000" pitchFamily="2" charset="-78"/>
            </a:endParaRPr>
          </a:p>
        </p:txBody>
      </p:sp>
      <p:sp>
        <p:nvSpPr>
          <p:cNvPr id="32"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4349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01"/>
                                        </p:tgtEl>
                                        <p:attrNameLst>
                                          <p:attrName>style.visibility</p:attrName>
                                        </p:attrNameLst>
                                      </p:cBhvr>
                                      <p:to>
                                        <p:strVal val="visible"/>
                                      </p:to>
                                    </p:set>
                                    <p:anim calcmode="lin" valueType="num">
                                      <p:cBhvr>
                                        <p:cTn id="28" dur="500" fill="hold"/>
                                        <p:tgtEl>
                                          <p:spTgt spid="201"/>
                                        </p:tgtEl>
                                        <p:attrNameLst>
                                          <p:attrName>ppt_w</p:attrName>
                                        </p:attrNameLst>
                                      </p:cBhvr>
                                      <p:tavLst>
                                        <p:tav tm="0">
                                          <p:val>
                                            <p:fltVal val="0"/>
                                          </p:val>
                                        </p:tav>
                                        <p:tav tm="100000">
                                          <p:val>
                                            <p:strVal val="#ppt_w"/>
                                          </p:val>
                                        </p:tav>
                                      </p:tavLst>
                                    </p:anim>
                                    <p:anim calcmode="lin" valueType="num">
                                      <p:cBhvr>
                                        <p:cTn id="29" dur="500" fill="hold"/>
                                        <p:tgtEl>
                                          <p:spTgt spid="201"/>
                                        </p:tgtEl>
                                        <p:attrNameLst>
                                          <p:attrName>ppt_h</p:attrName>
                                        </p:attrNameLst>
                                      </p:cBhvr>
                                      <p:tavLst>
                                        <p:tav tm="0">
                                          <p:val>
                                            <p:fltVal val="0"/>
                                          </p:val>
                                        </p:tav>
                                        <p:tav tm="100000">
                                          <p:val>
                                            <p:strVal val="#ppt_h"/>
                                          </p:val>
                                        </p:tav>
                                      </p:tavLst>
                                    </p:anim>
                                    <p:animEffect transition="in" filter="fade">
                                      <p:cBhvr>
                                        <p:cTn id="30" dur="500"/>
                                        <p:tgtEl>
                                          <p:spTgt spid="20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02"/>
                                        </p:tgtEl>
                                        <p:attrNameLst>
                                          <p:attrName>style.visibility</p:attrName>
                                        </p:attrNameLst>
                                      </p:cBhvr>
                                      <p:to>
                                        <p:strVal val="visible"/>
                                      </p:to>
                                    </p:set>
                                    <p:anim calcmode="lin" valueType="num">
                                      <p:cBhvr>
                                        <p:cTn id="35" dur="500" fill="hold"/>
                                        <p:tgtEl>
                                          <p:spTgt spid="202"/>
                                        </p:tgtEl>
                                        <p:attrNameLst>
                                          <p:attrName>ppt_w</p:attrName>
                                        </p:attrNameLst>
                                      </p:cBhvr>
                                      <p:tavLst>
                                        <p:tav tm="0">
                                          <p:val>
                                            <p:fltVal val="0"/>
                                          </p:val>
                                        </p:tav>
                                        <p:tav tm="100000">
                                          <p:val>
                                            <p:strVal val="#ppt_w"/>
                                          </p:val>
                                        </p:tav>
                                      </p:tavLst>
                                    </p:anim>
                                    <p:anim calcmode="lin" valueType="num">
                                      <p:cBhvr>
                                        <p:cTn id="36" dur="500" fill="hold"/>
                                        <p:tgtEl>
                                          <p:spTgt spid="202"/>
                                        </p:tgtEl>
                                        <p:attrNameLst>
                                          <p:attrName>ppt_h</p:attrName>
                                        </p:attrNameLst>
                                      </p:cBhvr>
                                      <p:tavLst>
                                        <p:tav tm="0">
                                          <p:val>
                                            <p:fltVal val="0"/>
                                          </p:val>
                                        </p:tav>
                                        <p:tav tm="100000">
                                          <p:val>
                                            <p:strVal val="#ppt_h"/>
                                          </p:val>
                                        </p:tav>
                                      </p:tavLst>
                                    </p:anim>
                                    <p:animEffect transition="in" filter="fade">
                                      <p:cBhvr>
                                        <p:cTn id="37" dur="500"/>
                                        <p:tgtEl>
                                          <p:spTgt spid="20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08"/>
                                        </p:tgtEl>
                                        <p:attrNameLst>
                                          <p:attrName>style.visibility</p:attrName>
                                        </p:attrNameLst>
                                      </p:cBhvr>
                                      <p:to>
                                        <p:strVal val="visible"/>
                                      </p:to>
                                    </p:set>
                                    <p:anim calcmode="lin" valueType="num">
                                      <p:cBhvr>
                                        <p:cTn id="49" dur="500" fill="hold"/>
                                        <p:tgtEl>
                                          <p:spTgt spid="208"/>
                                        </p:tgtEl>
                                        <p:attrNameLst>
                                          <p:attrName>ppt_w</p:attrName>
                                        </p:attrNameLst>
                                      </p:cBhvr>
                                      <p:tavLst>
                                        <p:tav tm="0">
                                          <p:val>
                                            <p:fltVal val="0"/>
                                          </p:val>
                                        </p:tav>
                                        <p:tav tm="100000">
                                          <p:val>
                                            <p:strVal val="#ppt_w"/>
                                          </p:val>
                                        </p:tav>
                                      </p:tavLst>
                                    </p:anim>
                                    <p:anim calcmode="lin" valueType="num">
                                      <p:cBhvr>
                                        <p:cTn id="50" dur="500" fill="hold"/>
                                        <p:tgtEl>
                                          <p:spTgt spid="208"/>
                                        </p:tgtEl>
                                        <p:attrNameLst>
                                          <p:attrName>ppt_h</p:attrName>
                                        </p:attrNameLst>
                                      </p:cBhvr>
                                      <p:tavLst>
                                        <p:tav tm="0">
                                          <p:val>
                                            <p:fltVal val="0"/>
                                          </p:val>
                                        </p:tav>
                                        <p:tav tm="100000">
                                          <p:val>
                                            <p:strVal val="#ppt_h"/>
                                          </p:val>
                                        </p:tav>
                                      </p:tavLst>
                                    </p:anim>
                                    <p:animEffect transition="in" filter="fade">
                                      <p:cBhvr>
                                        <p:cTn id="51" dur="500"/>
                                        <p:tgtEl>
                                          <p:spTgt spid="20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10"/>
                                        </p:tgtEl>
                                        <p:attrNameLst>
                                          <p:attrName>style.visibility</p:attrName>
                                        </p:attrNameLst>
                                      </p:cBhvr>
                                      <p:to>
                                        <p:strVal val="visible"/>
                                      </p:to>
                                    </p:set>
                                    <p:anim calcmode="lin" valueType="num">
                                      <p:cBhvr>
                                        <p:cTn id="56" dur="500" fill="hold"/>
                                        <p:tgtEl>
                                          <p:spTgt spid="210"/>
                                        </p:tgtEl>
                                        <p:attrNameLst>
                                          <p:attrName>ppt_w</p:attrName>
                                        </p:attrNameLst>
                                      </p:cBhvr>
                                      <p:tavLst>
                                        <p:tav tm="0">
                                          <p:val>
                                            <p:fltVal val="0"/>
                                          </p:val>
                                        </p:tav>
                                        <p:tav tm="100000">
                                          <p:val>
                                            <p:strVal val="#ppt_w"/>
                                          </p:val>
                                        </p:tav>
                                      </p:tavLst>
                                    </p:anim>
                                    <p:anim calcmode="lin" valueType="num">
                                      <p:cBhvr>
                                        <p:cTn id="57" dur="500" fill="hold"/>
                                        <p:tgtEl>
                                          <p:spTgt spid="210"/>
                                        </p:tgtEl>
                                        <p:attrNameLst>
                                          <p:attrName>ppt_h</p:attrName>
                                        </p:attrNameLst>
                                      </p:cBhvr>
                                      <p:tavLst>
                                        <p:tav tm="0">
                                          <p:val>
                                            <p:fltVal val="0"/>
                                          </p:val>
                                        </p:tav>
                                        <p:tav tm="100000">
                                          <p:val>
                                            <p:strVal val="#ppt_h"/>
                                          </p:val>
                                        </p:tav>
                                      </p:tavLst>
                                    </p:anim>
                                    <p:animEffect transition="in" filter="fade">
                                      <p:cBhvr>
                                        <p:cTn id="58" dur="500"/>
                                        <p:tgtEl>
                                          <p:spTgt spid="210"/>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11"/>
                                        </p:tgtEl>
                                        <p:attrNameLst>
                                          <p:attrName>style.visibility</p:attrName>
                                        </p:attrNameLst>
                                      </p:cBhvr>
                                      <p:to>
                                        <p:strVal val="visible"/>
                                      </p:to>
                                    </p:set>
                                    <p:anim calcmode="lin" valueType="num">
                                      <p:cBhvr>
                                        <p:cTn id="70" dur="500" fill="hold"/>
                                        <p:tgtEl>
                                          <p:spTgt spid="211"/>
                                        </p:tgtEl>
                                        <p:attrNameLst>
                                          <p:attrName>ppt_w</p:attrName>
                                        </p:attrNameLst>
                                      </p:cBhvr>
                                      <p:tavLst>
                                        <p:tav tm="0">
                                          <p:val>
                                            <p:fltVal val="0"/>
                                          </p:val>
                                        </p:tav>
                                        <p:tav tm="100000">
                                          <p:val>
                                            <p:strVal val="#ppt_w"/>
                                          </p:val>
                                        </p:tav>
                                      </p:tavLst>
                                    </p:anim>
                                    <p:anim calcmode="lin" valueType="num">
                                      <p:cBhvr>
                                        <p:cTn id="71" dur="500" fill="hold"/>
                                        <p:tgtEl>
                                          <p:spTgt spid="211"/>
                                        </p:tgtEl>
                                        <p:attrNameLst>
                                          <p:attrName>ppt_h</p:attrName>
                                        </p:attrNameLst>
                                      </p:cBhvr>
                                      <p:tavLst>
                                        <p:tav tm="0">
                                          <p:val>
                                            <p:fltVal val="0"/>
                                          </p:val>
                                        </p:tav>
                                        <p:tav tm="100000">
                                          <p:val>
                                            <p:strVal val="#ppt_h"/>
                                          </p:val>
                                        </p:tav>
                                      </p:tavLst>
                                    </p:anim>
                                    <p:animEffect transition="in" filter="fade">
                                      <p:cBhvr>
                                        <p:cTn id="72" dur="500"/>
                                        <p:tgtEl>
                                          <p:spTgt spid="211"/>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12"/>
                                        </p:tgtEl>
                                        <p:attrNameLst>
                                          <p:attrName>style.visibility</p:attrName>
                                        </p:attrNameLst>
                                      </p:cBhvr>
                                      <p:to>
                                        <p:strVal val="visible"/>
                                      </p:to>
                                    </p:set>
                                    <p:anim calcmode="lin" valueType="num">
                                      <p:cBhvr>
                                        <p:cTn id="77" dur="500" fill="hold"/>
                                        <p:tgtEl>
                                          <p:spTgt spid="212"/>
                                        </p:tgtEl>
                                        <p:attrNameLst>
                                          <p:attrName>ppt_w</p:attrName>
                                        </p:attrNameLst>
                                      </p:cBhvr>
                                      <p:tavLst>
                                        <p:tav tm="0">
                                          <p:val>
                                            <p:fltVal val="0"/>
                                          </p:val>
                                        </p:tav>
                                        <p:tav tm="100000">
                                          <p:val>
                                            <p:strVal val="#ppt_w"/>
                                          </p:val>
                                        </p:tav>
                                      </p:tavLst>
                                    </p:anim>
                                    <p:anim calcmode="lin" valueType="num">
                                      <p:cBhvr>
                                        <p:cTn id="78" dur="500" fill="hold"/>
                                        <p:tgtEl>
                                          <p:spTgt spid="212"/>
                                        </p:tgtEl>
                                        <p:attrNameLst>
                                          <p:attrName>ppt_h</p:attrName>
                                        </p:attrNameLst>
                                      </p:cBhvr>
                                      <p:tavLst>
                                        <p:tav tm="0">
                                          <p:val>
                                            <p:fltVal val="0"/>
                                          </p:val>
                                        </p:tav>
                                        <p:tav tm="100000">
                                          <p:val>
                                            <p:strVal val="#ppt_h"/>
                                          </p:val>
                                        </p:tav>
                                      </p:tavLst>
                                    </p:anim>
                                    <p:animEffect transition="in" filter="fade">
                                      <p:cBhvr>
                                        <p:cTn id="79" dur="500"/>
                                        <p:tgtEl>
                                          <p:spTgt spid="212"/>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15"/>
                                        </p:tgtEl>
                                        <p:attrNameLst>
                                          <p:attrName>style.visibility</p:attrName>
                                        </p:attrNameLst>
                                      </p:cBhvr>
                                      <p:to>
                                        <p:strVal val="visible"/>
                                      </p:to>
                                    </p:set>
                                    <p:anim calcmode="lin" valueType="num">
                                      <p:cBhvr>
                                        <p:cTn id="84" dur="500" fill="hold"/>
                                        <p:tgtEl>
                                          <p:spTgt spid="215"/>
                                        </p:tgtEl>
                                        <p:attrNameLst>
                                          <p:attrName>ppt_w</p:attrName>
                                        </p:attrNameLst>
                                      </p:cBhvr>
                                      <p:tavLst>
                                        <p:tav tm="0">
                                          <p:val>
                                            <p:fltVal val="0"/>
                                          </p:val>
                                        </p:tav>
                                        <p:tav tm="100000">
                                          <p:val>
                                            <p:strVal val="#ppt_w"/>
                                          </p:val>
                                        </p:tav>
                                      </p:tavLst>
                                    </p:anim>
                                    <p:anim calcmode="lin" valueType="num">
                                      <p:cBhvr>
                                        <p:cTn id="85" dur="500" fill="hold"/>
                                        <p:tgtEl>
                                          <p:spTgt spid="215"/>
                                        </p:tgtEl>
                                        <p:attrNameLst>
                                          <p:attrName>ppt_h</p:attrName>
                                        </p:attrNameLst>
                                      </p:cBhvr>
                                      <p:tavLst>
                                        <p:tav tm="0">
                                          <p:val>
                                            <p:fltVal val="0"/>
                                          </p:val>
                                        </p:tav>
                                        <p:tav tm="100000">
                                          <p:val>
                                            <p:strVal val="#ppt_h"/>
                                          </p:val>
                                        </p:tav>
                                      </p:tavLst>
                                    </p:anim>
                                    <p:animEffect transition="in" filter="fade">
                                      <p:cBhvr>
                                        <p:cTn id="86"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7" grpId="0"/>
      <p:bldP spid="29" grpId="0"/>
      <p:bldP spid="31" grpId="0"/>
      <p:bldP spid="201" grpId="0"/>
      <p:bldP spid="202" grpId="0"/>
      <p:bldP spid="208" grpId="0"/>
      <p:bldP spid="210" grpId="0"/>
      <p:bldP spid="211" grpId="0"/>
      <p:bldP spid="212" grpId="0"/>
      <p:bldP spid="2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973015" y="990599"/>
            <a:ext cx="10524219" cy="1174377"/>
          </a:xfrm>
          <a:prstGeom prst="rect">
            <a:avLst/>
          </a:prstGeom>
          <a:solidFill>
            <a:schemeClr val="accent3">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ar-BH" sz="3600" b="1" dirty="0">
                <a:solidFill>
                  <a:schemeClr val="tx1"/>
                </a:solidFill>
                <a:latin typeface="Sakkal Majalla" panose="02000000000000000000" pitchFamily="2" charset="-78"/>
                <a:cs typeface="Sakkal Majalla" panose="02000000000000000000" pitchFamily="2" charset="-78"/>
              </a:rPr>
              <a:t>2- وظفت الشاعرة صيغ المبالغة في المقطع السابق بشكل لافت، اذكر ثلاث صيغ، وبيّن دلالة استخدامها.</a:t>
            </a:r>
          </a:p>
        </p:txBody>
      </p:sp>
      <p:sp>
        <p:nvSpPr>
          <p:cNvPr id="4" name="مخطط انسيابي: محطة طرفية 3"/>
          <p:cNvSpPr/>
          <p:nvPr/>
        </p:nvSpPr>
        <p:spPr>
          <a:xfrm>
            <a:off x="246185" y="2702858"/>
            <a:ext cx="11623430" cy="3388660"/>
          </a:xfrm>
          <a:prstGeom prst="flowChartTerminator">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ar-BH" sz="3600" b="1" dirty="0">
              <a:solidFill>
                <a:srgbClr val="C00000"/>
              </a:solidFill>
              <a:latin typeface="Sakkal Majalla" panose="02000000000000000000" pitchFamily="2" charset="-78"/>
              <a:cs typeface="Sakkal Majalla" panose="02000000000000000000" pitchFamily="2" charset="-78"/>
            </a:endParaRPr>
          </a:p>
          <a:p>
            <a:pPr algn="ctr"/>
            <a:r>
              <a:rPr lang="ar-BH" sz="3600" b="1" dirty="0">
                <a:solidFill>
                  <a:srgbClr val="00B050"/>
                </a:solidFill>
                <a:latin typeface="Sakkal Majalla" panose="02000000000000000000" pitchFamily="2" charset="-78"/>
                <a:cs typeface="Sakkal Majalla" panose="02000000000000000000" pitchFamily="2" charset="-78"/>
              </a:rPr>
              <a:t>الجواب:</a:t>
            </a:r>
          </a:p>
          <a:p>
            <a:pPr algn="just" rtl="1"/>
            <a:r>
              <a:rPr lang="ar-BH" sz="3600" b="1" dirty="0">
                <a:solidFill>
                  <a:srgbClr val="C00000"/>
                </a:solidFill>
                <a:latin typeface="Sakkal Majalla" panose="02000000000000000000" pitchFamily="2" charset="-78"/>
                <a:cs typeface="Sakkal Majalla" panose="02000000000000000000" pitchFamily="2" charset="-78"/>
              </a:rPr>
              <a:t>صيغ المبالغة: (نصّار، مهصار، ورّاد، عقّار، حمّال، هـبـّاط، شهـّاد، جـرّار).</a:t>
            </a:r>
          </a:p>
          <a:p>
            <a:pPr algn="just" rtl="1"/>
            <a:r>
              <a:rPr lang="ar-BH" sz="3600" b="1" dirty="0">
                <a:solidFill>
                  <a:srgbClr val="C00000"/>
                </a:solidFill>
                <a:latin typeface="Sakkal Majalla" panose="02000000000000000000" pitchFamily="2" charset="-78"/>
                <a:cs typeface="Sakkal Majalla" panose="02000000000000000000" pitchFamily="2" charset="-78"/>
              </a:rPr>
              <a:t>دلالة الاستخدام: المبالغة في صفات المرثيّ تشير إلى أنّ هذه الصفات قد نجدها في الآخرين أو بعضها إلا أنّها عند المرثيّ مجتمعة وهي أقوى منها عند غيره من الناس.</a:t>
            </a:r>
          </a:p>
          <a:p>
            <a:pPr algn="ctr"/>
            <a:endParaRPr lang="ar-BH" sz="3600" b="1" dirty="0">
              <a:solidFill>
                <a:srgbClr val="C00000"/>
              </a:solidFill>
              <a:latin typeface="Sakkal Majalla" panose="02000000000000000000" pitchFamily="2" charset="-78"/>
              <a:cs typeface="Sakkal Majalla" panose="02000000000000000000" pitchFamily="2" charset="-78"/>
            </a:endParaRPr>
          </a:p>
          <a:p>
            <a:pPr algn="ctr"/>
            <a:endParaRPr lang="ar-BH" sz="3600" b="1" dirty="0">
              <a:solidFill>
                <a:srgbClr val="C00000"/>
              </a:solidFill>
              <a:latin typeface="Sakkal Majalla" panose="02000000000000000000" pitchFamily="2" charset="-78"/>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5883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ربع نص 1"/>
          <p:cNvSpPr txBox="1"/>
          <p:nvPr/>
        </p:nvSpPr>
        <p:spPr>
          <a:xfrm>
            <a:off x="1667434" y="1048871"/>
            <a:ext cx="9583615" cy="1200329"/>
          </a:xfrm>
          <a:prstGeom prst="rect">
            <a:avLst/>
          </a:prstGeom>
          <a:solidFill>
            <a:schemeClr val="accent3">
              <a:lumMod val="60000"/>
              <a:lumOff val="40000"/>
            </a:schemeClr>
          </a:solidFill>
          <a:ln>
            <a:noFill/>
          </a:ln>
        </p:spPr>
        <p:txBody>
          <a:bodyPr wrap="square" rtlCol="0">
            <a:spAutoFit/>
          </a:bodyPr>
          <a:lstStyle/>
          <a:p>
            <a:pPr algn="r"/>
            <a:r>
              <a:rPr lang="ar-BH" sz="3600" b="1" dirty="0">
                <a:latin typeface="Sakkal Majalla" panose="02000000000000000000" pitchFamily="2" charset="-78"/>
                <a:cs typeface="Sakkal Majalla" panose="02000000000000000000" pitchFamily="2" charset="-78"/>
              </a:rPr>
              <a:t>3- تَبْني الشاعرة هذا المقطع على ضميريّ الغائب المفرد (هو) والغائب الجمع (هم) ثمّ على ضمير المفرد المتكلِّم (أنا). اذكر أمثلة لكلّ منها. </a:t>
            </a:r>
            <a:endParaRPr lang="en-US" sz="3600" b="1" dirty="0">
              <a:latin typeface="Sakkal Majalla" panose="02000000000000000000" pitchFamily="2" charset="-78"/>
              <a:cs typeface="Sakkal Majalla" panose="02000000000000000000" pitchFamily="2" charset="-78"/>
            </a:endParaRPr>
          </a:p>
        </p:txBody>
      </p:sp>
      <p:sp>
        <p:nvSpPr>
          <p:cNvPr id="3" name="مخطط انسيابي: محطة طرفية 2"/>
          <p:cNvSpPr/>
          <p:nvPr/>
        </p:nvSpPr>
        <p:spPr>
          <a:xfrm>
            <a:off x="718458" y="2582406"/>
            <a:ext cx="10532592" cy="2964360"/>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00B050"/>
                </a:solidFill>
                <a:latin typeface="Sakkal Majalla" panose="02000000000000000000" pitchFamily="2" charset="-78"/>
                <a:cs typeface="Sakkal Majalla" panose="02000000000000000000" pitchFamily="2" charset="-78"/>
              </a:rPr>
              <a:t>الجواب:</a:t>
            </a:r>
          </a:p>
          <a:p>
            <a:pPr algn="r" rtl="1"/>
            <a:r>
              <a:rPr lang="ar-BH" sz="3600" b="1" dirty="0">
                <a:solidFill>
                  <a:srgbClr val="C00000"/>
                </a:solidFill>
                <a:latin typeface="Sakkal Majalla" panose="02000000000000000000" pitchFamily="2" charset="-78"/>
                <a:cs typeface="Sakkal Majalla" panose="02000000000000000000" pitchFamily="2" charset="-78"/>
              </a:rPr>
              <a:t>الغائب المفرد: هو(صخر)، تناذره، ورده، له، به، يسودكم، كأنّه، رأسه. جمع الغائبين: (رجاله، ركبوا، جاعوا...).</a:t>
            </a:r>
          </a:p>
          <a:p>
            <a:pPr algn="r" rtl="1"/>
            <a:r>
              <a:rPr lang="ar-BH" sz="3600" b="1" dirty="0">
                <a:solidFill>
                  <a:srgbClr val="C00000"/>
                </a:solidFill>
                <a:latin typeface="Sakkal Majalla" panose="02000000000000000000" pitchFamily="2" charset="-78"/>
                <a:cs typeface="Sakkal Majalla" panose="02000000000000000000" pitchFamily="2" charset="-78"/>
              </a:rPr>
              <a:t>المفرد المتكلّم: أنا (الشاعرة، الأخت): فارقني.</a:t>
            </a:r>
            <a:endParaRPr lang="en-US" sz="3600" b="1" dirty="0">
              <a:solidFill>
                <a:srgbClr val="C00000"/>
              </a:solidFill>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1719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خطط انسيابي: محطة طرفية 1"/>
          <p:cNvSpPr/>
          <p:nvPr/>
        </p:nvSpPr>
        <p:spPr>
          <a:xfrm>
            <a:off x="564776" y="2603976"/>
            <a:ext cx="11251869" cy="3693887"/>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00B050"/>
                </a:solidFill>
                <a:latin typeface="Sakkal Majalla" panose="02000000000000000000" pitchFamily="2" charset="-78"/>
                <a:cs typeface="Sakkal Majalla" panose="02000000000000000000" pitchFamily="2" charset="-78"/>
              </a:rPr>
              <a:t>الجواب:</a:t>
            </a:r>
          </a:p>
          <a:p>
            <a:pPr algn="just" rtl="1"/>
            <a:r>
              <a:rPr lang="ar-BH" sz="3600" b="1" dirty="0">
                <a:solidFill>
                  <a:srgbClr val="C00000"/>
                </a:solidFill>
                <a:latin typeface="Sakkal Majalla" panose="02000000000000000000" pitchFamily="2" charset="-78"/>
                <a:cs typeface="Sakkal Majalla" panose="02000000000000000000" pitchFamily="2" charset="-78"/>
              </a:rPr>
              <a:t>شرح الصورة: صورت الشاعرة صخرًا بأنّه مقصد العرب لشهرته وذيوع صيته؛ فكأنّه لشهرته نار أوقدت على جبل يهتدي به الضالّ من الناس، أو الجائع، أو الخائف، فيجد حاجته عنده، وكان العرب يوقدون النار على رؤوس الجبال ليهتدي بها المارّة أو تطرد عنهم الوحوش البريّة أو يجدوا عندها طعامًا.</a:t>
            </a:r>
          </a:p>
          <a:p>
            <a:pPr algn="just" rtl="1"/>
            <a:r>
              <a:rPr lang="ar-BH" sz="3600" b="1" dirty="0">
                <a:solidFill>
                  <a:srgbClr val="C00000"/>
                </a:solidFill>
                <a:latin typeface="Sakkal Majalla" panose="02000000000000000000" pitchFamily="2" charset="-78"/>
                <a:cs typeface="Sakkal Majalla" panose="02000000000000000000" pitchFamily="2" charset="-78"/>
              </a:rPr>
              <a:t>الغرض من الصورة: بيان مكانة صخر في قومه.</a:t>
            </a:r>
          </a:p>
        </p:txBody>
      </p:sp>
      <p:sp>
        <p:nvSpPr>
          <p:cNvPr id="3" name="مخطط انسيابي: معالجة 2"/>
          <p:cNvSpPr/>
          <p:nvPr/>
        </p:nvSpPr>
        <p:spPr>
          <a:xfrm>
            <a:off x="2138082" y="1087429"/>
            <a:ext cx="9261704" cy="1144783"/>
          </a:xfrm>
          <a:prstGeom prst="flowChartProces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600" b="1" dirty="0">
                <a:solidFill>
                  <a:schemeClr val="bg1"/>
                </a:solidFill>
                <a:latin typeface="Sakkal Majalla" panose="02000000000000000000" pitchFamily="2" charset="-78"/>
                <a:cs typeface="Sakkal Majalla" panose="02000000000000000000" pitchFamily="2" charset="-78"/>
              </a:rPr>
              <a:t>4-</a:t>
            </a:r>
            <a:r>
              <a:rPr lang="ar-BH" sz="3600" b="1" dirty="0">
                <a:solidFill>
                  <a:schemeClr val="tx1"/>
                </a:solidFill>
                <a:latin typeface="Sakkal Majalla" panose="02000000000000000000" pitchFamily="2" charset="-78"/>
                <a:cs typeface="Sakkal Majalla" panose="02000000000000000000" pitchFamily="2" charset="-78"/>
              </a:rPr>
              <a:t> </a:t>
            </a:r>
            <a:r>
              <a:rPr lang="ar-BH" sz="3600" b="1" dirty="0">
                <a:solidFill>
                  <a:schemeClr val="bg1"/>
                </a:solidFill>
                <a:latin typeface="Sakkal Majalla" panose="02000000000000000000" pitchFamily="2" charset="-78"/>
                <a:cs typeface="Sakkal Majalla" panose="02000000000000000000" pitchFamily="2" charset="-78"/>
              </a:rPr>
              <a:t>رسمت الشاعرة في البيت الرابع عشر صورة لأخيها صخر، اشرحها، ثمّ بيّن الغرض منها.</a:t>
            </a:r>
            <a:endParaRPr lang="en-US" sz="3600" b="1" dirty="0">
              <a:solidFill>
                <a:schemeClr val="bg1"/>
              </a:solidFill>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5250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791809" y="555317"/>
            <a:ext cx="11054861" cy="388568"/>
          </a:xfrm>
          <a:prstGeom prst="rect">
            <a:avLst/>
          </a:prstGeom>
        </p:spPr>
        <p:txBody>
          <a:bodyPr wrap="square">
            <a:spAutoFit/>
          </a:bodyPr>
          <a:lstStyle/>
          <a:p>
            <a:pPr algn="r" rtl="1">
              <a:lnSpc>
                <a:spcPct val="200000"/>
              </a:lnSpc>
            </a:pPr>
            <a:r>
              <a:rPr lang="ar-BH" sz="1100" b="1" dirty="0">
                <a:latin typeface="Sakkal Majalla" panose="02000000000000000000" pitchFamily="2" charset="-78"/>
                <a:ea typeface="Times New Roman" panose="02020603050405020304" pitchFamily="18" charset="0"/>
                <a:cs typeface="Sakkal Majalla" panose="02000000000000000000" pitchFamily="2" charset="-78"/>
              </a:rPr>
              <a:t> </a:t>
            </a:r>
            <a:endParaRPr lang="en-US" sz="1600" dirty="0">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6" name="مربع نص 5"/>
          <p:cNvSpPr txBox="1"/>
          <p:nvPr/>
        </p:nvSpPr>
        <p:spPr>
          <a:xfrm>
            <a:off x="1005840" y="1117792"/>
            <a:ext cx="10381983" cy="646331"/>
          </a:xfrm>
          <a:prstGeom prst="rect">
            <a:avLst/>
          </a:prstGeom>
          <a:solidFill>
            <a:schemeClr val="accent3">
              <a:lumMod val="60000"/>
              <a:lumOff val="40000"/>
            </a:schemeClr>
          </a:solidFill>
        </p:spPr>
        <p:txBody>
          <a:bodyPr wrap="square" rtlCol="0">
            <a:spAutoFit/>
          </a:bodyPr>
          <a:lstStyle/>
          <a:p>
            <a:pPr algn="r"/>
            <a:r>
              <a:rPr lang="ar-BH" sz="3600" b="1" dirty="0">
                <a:latin typeface="Sakkal Majalla" panose="02000000000000000000" pitchFamily="2" charset="-78"/>
                <a:cs typeface="Sakkal Majalla" panose="02000000000000000000" pitchFamily="2" charset="-78"/>
              </a:rPr>
              <a:t>5- تكثر  في هذا المقطع الكنايات، استخرجها، وبيّن عمّ كَنَّت الشاعرة في كلٍّ منها.</a:t>
            </a:r>
            <a:endParaRPr lang="en-US" sz="3600" b="1" dirty="0">
              <a:latin typeface="Sakkal Majalla" panose="02000000000000000000" pitchFamily="2" charset="-78"/>
              <a:cs typeface="Sakkal Majalla" panose="02000000000000000000" pitchFamily="2" charset="-78"/>
            </a:endParaRPr>
          </a:p>
        </p:txBody>
      </p:sp>
      <p:sp>
        <p:nvSpPr>
          <p:cNvPr id="7" name="مخطط انسيابي: محطة طرفية 6"/>
          <p:cNvSpPr/>
          <p:nvPr/>
        </p:nvSpPr>
        <p:spPr>
          <a:xfrm>
            <a:off x="584840" y="2413879"/>
            <a:ext cx="10972800" cy="3206198"/>
          </a:xfrm>
          <a:prstGeom prst="flowChartTerminator">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00B050"/>
                </a:solidFill>
                <a:latin typeface="Sakkal Majalla" panose="02000000000000000000" pitchFamily="2" charset="-78"/>
                <a:cs typeface="Sakkal Majalla" panose="02000000000000000000" pitchFamily="2" charset="-78"/>
              </a:rPr>
              <a:t>الجواب:</a:t>
            </a:r>
          </a:p>
          <a:p>
            <a:pPr algn="r" rtl="1"/>
            <a:r>
              <a:rPr lang="ar-BH" sz="3600" b="1" dirty="0">
                <a:solidFill>
                  <a:srgbClr val="FF0000"/>
                </a:solidFill>
                <a:latin typeface="Sakkal Majalla" panose="02000000000000000000" pitchFamily="2" charset="-78"/>
                <a:cs typeface="Sakkal Majalla" panose="02000000000000000000" pitchFamily="2" charset="-78"/>
              </a:rPr>
              <a:t>الكنايات: صلب النحيزة (قوي)، جريء الصدر (شجاع)، مهصار  (قويّ في الحرب)، ورّاد ماء (لا يهاب الموت)، حمّال ألوية (قائد لقومه)، هبّاط أودية (لا يخشى المصاعب) شهاد أندية (كثير المعروف).</a:t>
            </a:r>
            <a:endParaRPr lang="en-US" sz="3600" b="1" dirty="0">
              <a:solidFill>
                <a:srgbClr val="FF0000"/>
              </a:solidFill>
              <a:latin typeface="Sakkal Majalla" panose="02000000000000000000" pitchFamily="2" charset="-78"/>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1700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1)">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764930" y="921315"/>
            <a:ext cx="10990385" cy="129745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600" b="1" dirty="0">
                <a:solidFill>
                  <a:schemeClr val="tx1"/>
                </a:solidFill>
                <a:latin typeface="Sakkal Majalla" panose="02000000000000000000" pitchFamily="2" charset="-78"/>
                <a:cs typeface="Sakkal Majalla" panose="02000000000000000000" pitchFamily="2" charset="-78"/>
              </a:rPr>
              <a:t>6- وضّح التشبيه في قول الشاعرة، وبيّن وظيفته:</a:t>
            </a:r>
          </a:p>
          <a:p>
            <a:pPr algn="ctr" rtl="1"/>
            <a:r>
              <a:rPr lang="ar-BH" sz="3600" b="1" dirty="0">
                <a:solidFill>
                  <a:schemeClr val="tx1"/>
                </a:solidFill>
                <a:latin typeface="Sakkal Majalla" panose="02000000000000000000" pitchFamily="2" charset="-78"/>
                <a:cs typeface="Sakkal Majalla" panose="02000000000000000000" pitchFamily="2" charset="-78"/>
              </a:rPr>
              <a:t>مشي السَّبَـنتـى إلى هيجـــاء معضـلةٍ            له سلاحــــان: أنيـــــاب وأظفــــــار</a:t>
            </a:r>
          </a:p>
        </p:txBody>
      </p:sp>
      <p:sp>
        <p:nvSpPr>
          <p:cNvPr id="6" name="مخطط انسيابي: محطة طرفية 5"/>
          <p:cNvSpPr/>
          <p:nvPr/>
        </p:nvSpPr>
        <p:spPr>
          <a:xfrm>
            <a:off x="861646" y="2725616"/>
            <a:ext cx="10796954" cy="2409092"/>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rgbClr val="00B050"/>
                </a:solidFill>
                <a:latin typeface="Sakkal Majalla" panose="02000000000000000000" pitchFamily="2" charset="-78"/>
                <a:cs typeface="Sakkal Majalla" panose="02000000000000000000" pitchFamily="2" charset="-78"/>
              </a:rPr>
              <a:t>الجواب:</a:t>
            </a:r>
          </a:p>
          <a:p>
            <a:pPr algn="ctr"/>
            <a:r>
              <a:rPr lang="ar-BH" sz="3600" b="1" dirty="0">
                <a:solidFill>
                  <a:srgbClr val="C00000"/>
                </a:solidFill>
                <a:latin typeface="Sakkal Majalla" panose="02000000000000000000" pitchFamily="2" charset="-78"/>
                <a:cs typeface="Sakkal Majalla" panose="02000000000000000000" pitchFamily="2" charset="-78"/>
              </a:rPr>
              <a:t>التشبيه هو مشْيَ السّبَنْتى إلى الهيجاء معضلة؛ فهي تشبِّه مِشْيَة أخيها صخر إلى الحرب بمِشية النمر، ووظيفة التشبيه هنا إظهار قوّة صخر.</a:t>
            </a:r>
            <a:endParaRPr lang="en-US" sz="3600" b="1" dirty="0">
              <a:solidFill>
                <a:srgbClr val="C00000"/>
              </a:solidFill>
              <a:latin typeface="Sakkal Majalla" panose="02000000000000000000" pitchFamily="2" charset="-78"/>
              <a:cs typeface="Sakkal Majalla" panose="02000000000000000000" pitchFamily="2" charset="-78"/>
            </a:endParaRPr>
          </a:p>
        </p:txBody>
      </p:sp>
      <p:sp>
        <p:nvSpPr>
          <p:cNvPr id="4"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225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2247727" y="905162"/>
            <a:ext cx="9141931" cy="129422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b="1" dirty="0">
                <a:solidFill>
                  <a:schemeClr val="tx1"/>
                </a:solidFill>
                <a:latin typeface="Sakkal Majalla" panose="02000000000000000000" pitchFamily="2" charset="-78"/>
                <a:cs typeface="Sakkal Majalla" panose="02000000000000000000" pitchFamily="2" charset="-78"/>
              </a:rPr>
              <a:t>7- ربطت الشاعرة في الأبيات من (10-12) بين حزنها على أخيها وحزن الناقة على ولدها، وضّح ذلك.</a:t>
            </a:r>
            <a:endParaRPr lang="en-US" sz="4000" dirty="0">
              <a:solidFill>
                <a:schemeClr val="tx1"/>
              </a:solidFill>
              <a:latin typeface="Sakkal Majalla" panose="02000000000000000000" pitchFamily="2" charset="-78"/>
              <a:cs typeface="Sakkal Majalla" panose="02000000000000000000" pitchFamily="2" charset="-78"/>
            </a:endParaRPr>
          </a:p>
        </p:txBody>
      </p:sp>
      <p:sp>
        <p:nvSpPr>
          <p:cNvPr id="4" name="مخطط انسيابي: محطة طرفية 3"/>
          <p:cNvSpPr/>
          <p:nvPr/>
        </p:nvSpPr>
        <p:spPr>
          <a:xfrm>
            <a:off x="847165" y="2388884"/>
            <a:ext cx="10542494" cy="3464169"/>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00B050"/>
                </a:solidFill>
                <a:latin typeface="Sakkal Majalla" panose="02000000000000000000" pitchFamily="2" charset="-78"/>
                <a:cs typeface="Sakkal Majalla" panose="02000000000000000000" pitchFamily="2" charset="-78"/>
              </a:rPr>
              <a:t>الجواب:</a:t>
            </a:r>
          </a:p>
          <a:p>
            <a:pPr algn="r" rtl="1"/>
            <a:r>
              <a:rPr lang="ar-BH" sz="3600" b="1" dirty="0">
                <a:solidFill>
                  <a:srgbClr val="C00000"/>
                </a:solidFill>
                <a:latin typeface="Sakkal Majalla" panose="02000000000000000000" pitchFamily="2" charset="-78"/>
                <a:cs typeface="Sakkal Majalla" panose="02000000000000000000" pitchFamily="2" charset="-78"/>
              </a:rPr>
              <a:t>وصفت الشاعرة حالها في حزنها على صخر بأنّها أشدّ حزنًا من الناقة الثكلى بولدها (البوّ)؛ فحنينها مسموع وهي تربع ولا تسمن نتيجة حزنها، ويضرب المثل بارتباط الناقة بولدها أو بصاحبها فقد تموت كمدًا على فراقه. </a:t>
            </a:r>
            <a:endParaRPr lang="en-US" sz="3600" b="1" dirty="0">
              <a:solidFill>
                <a:srgbClr val="C00000"/>
              </a:solidFill>
              <a:latin typeface="Sakkal Majalla" panose="02000000000000000000" pitchFamily="2" charset="-78"/>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9105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خطط انسيابي: معالجة 1">
            <a:extLst>
              <a:ext uri="{FF2B5EF4-FFF2-40B4-BE49-F238E27FC236}">
                <a16:creationId xmlns:a16="http://schemas.microsoft.com/office/drawing/2014/main" id="{1EC334B2-C8D6-4E23-AB48-DE40E831221E}"/>
              </a:ext>
            </a:extLst>
          </p:cNvPr>
          <p:cNvSpPr/>
          <p:nvPr/>
        </p:nvSpPr>
        <p:spPr>
          <a:xfrm>
            <a:off x="1828799" y="1580290"/>
            <a:ext cx="9392507" cy="1250833"/>
          </a:xfrm>
          <a:prstGeom prst="flowChartProcess">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b="1" dirty="0">
                <a:solidFill>
                  <a:schemeClr val="tx1"/>
                </a:solidFill>
                <a:latin typeface="Sakkal Majalla" panose="02000000000000000000" pitchFamily="2" charset="-78"/>
                <a:cs typeface="Sakkal Majalla" panose="02000000000000000000" pitchFamily="2" charset="-78"/>
              </a:rPr>
              <a:t>1- استخرج من النصّ مؤشّرات الوصف، مبرزًا مدى وفاء النصّ لنمط كتابته (الوصف الوجدانيّ).</a:t>
            </a:r>
            <a:endParaRPr lang="ar-SA" sz="3600" b="1" dirty="0">
              <a:solidFill>
                <a:schemeClr val="tx1"/>
              </a:solidFill>
              <a:latin typeface="Sakkal Majalla" panose="02000000000000000000" pitchFamily="2" charset="-78"/>
              <a:cs typeface="Sakkal Majalla" panose="02000000000000000000" pitchFamily="2" charset="-78"/>
            </a:endParaRPr>
          </a:p>
        </p:txBody>
      </p:sp>
      <p:sp>
        <p:nvSpPr>
          <p:cNvPr id="4" name="مخطط انسيابي: محطة طرفية 3"/>
          <p:cNvSpPr/>
          <p:nvPr/>
        </p:nvSpPr>
        <p:spPr>
          <a:xfrm>
            <a:off x="650631" y="2936630"/>
            <a:ext cx="10570676" cy="3450723"/>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600" b="1" dirty="0">
                <a:solidFill>
                  <a:srgbClr val="00B050"/>
                </a:solidFill>
                <a:latin typeface="Sakkal Majalla" panose="02000000000000000000" pitchFamily="2" charset="-78"/>
                <a:cs typeface="Sakkal Majalla" panose="02000000000000000000" pitchFamily="2" charset="-78"/>
              </a:rPr>
              <a:t>الجواب:</a:t>
            </a:r>
          </a:p>
          <a:p>
            <a:pPr algn="just" rtl="1"/>
            <a:r>
              <a:rPr lang="ar-BH" sz="3600" b="1" dirty="0">
                <a:solidFill>
                  <a:srgbClr val="C00000"/>
                </a:solidFill>
                <a:latin typeface="Sakkal Majalla" panose="02000000000000000000" pitchFamily="2" charset="-78"/>
                <a:cs typeface="Sakkal Majalla" panose="02000000000000000000" pitchFamily="2" charset="-78"/>
              </a:rPr>
              <a:t>- الجمل الاسميّة.</a:t>
            </a:r>
          </a:p>
          <a:p>
            <a:pPr algn="just" rtl="1"/>
            <a:r>
              <a:rPr lang="ar-BH" sz="3600" b="1" dirty="0">
                <a:solidFill>
                  <a:srgbClr val="C00000"/>
                </a:solidFill>
                <a:latin typeface="Sakkal Majalla" panose="02000000000000000000" pitchFamily="2" charset="-78"/>
                <a:cs typeface="Sakkal Majalla" panose="02000000000000000000" pitchFamily="2" charset="-78"/>
              </a:rPr>
              <a:t>- الجمل الفعلية (فعلها في المضارع).</a:t>
            </a:r>
          </a:p>
          <a:p>
            <a:pPr algn="just" rtl="1"/>
            <a:r>
              <a:rPr lang="ar-BH" sz="3600" b="1" dirty="0">
                <a:solidFill>
                  <a:srgbClr val="C00000"/>
                </a:solidFill>
                <a:latin typeface="Sakkal Majalla" panose="02000000000000000000" pitchFamily="2" charset="-78"/>
                <a:cs typeface="Sakkal Majalla" panose="02000000000000000000" pitchFamily="2" charset="-78"/>
              </a:rPr>
              <a:t>- كثرة الصفات الدّالة على المبالغة والكنايات.</a:t>
            </a:r>
          </a:p>
          <a:p>
            <a:pPr algn="just" rtl="1"/>
            <a:r>
              <a:rPr lang="ar-BH" sz="3600" b="1" dirty="0">
                <a:solidFill>
                  <a:srgbClr val="C00000"/>
                </a:solidFill>
                <a:latin typeface="Sakkal Majalla" panose="02000000000000000000" pitchFamily="2" charset="-78"/>
                <a:cs typeface="Sakkal Majalla" panose="02000000000000000000" pitchFamily="2" charset="-78"/>
              </a:rPr>
              <a:t>وقد غلب الوصف الحسيّ الخارجيّ، ولكن العاطفة لوّنته بالوجدان.</a:t>
            </a:r>
          </a:p>
          <a:p>
            <a:pPr algn="r"/>
            <a:endParaRPr lang="en-US" sz="3600" b="1" dirty="0">
              <a:solidFill>
                <a:srgbClr val="C00000"/>
              </a:solidFill>
              <a:latin typeface="Sakkal Majalla" panose="02000000000000000000" pitchFamily="2" charset="-78"/>
              <a:cs typeface="Sakkal Majalla" panose="02000000000000000000" pitchFamily="2" charset="-78"/>
            </a:endParaRPr>
          </a:p>
        </p:txBody>
      </p:sp>
      <p:sp>
        <p:nvSpPr>
          <p:cNvPr id="9" name="مخطط انسيابي: معالجة متعاقبة 8">
            <a:extLst>
              <a:ext uri="{FF2B5EF4-FFF2-40B4-BE49-F238E27FC236}">
                <a16:creationId xmlns:a16="http://schemas.microsoft.com/office/drawing/2014/main" id="{B4F68FF3-068E-484D-8487-F253C5406167}"/>
              </a:ext>
            </a:extLst>
          </p:cNvPr>
          <p:cNvSpPr/>
          <p:nvPr/>
        </p:nvSpPr>
        <p:spPr>
          <a:xfrm>
            <a:off x="8152850" y="504311"/>
            <a:ext cx="3209023" cy="7866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atin typeface="Sakkal Majalla" panose="02000000000000000000" pitchFamily="2" charset="-78"/>
                <a:cs typeface="Sakkal Majalla" panose="02000000000000000000" pitchFamily="2" charset="-78"/>
              </a:rPr>
              <a:t>نشاط تقويميّ1 </a:t>
            </a:r>
            <a:endParaRPr lang="ar-SA" sz="4000" b="1" dirty="0">
              <a:latin typeface="Sakkal Majalla" panose="02000000000000000000" pitchFamily="2" charset="-78"/>
              <a:cs typeface="Sakkal Majalla" panose="02000000000000000000" pitchFamily="2" charset="-78"/>
            </a:endParaRPr>
          </a:p>
        </p:txBody>
      </p:sp>
      <p:sp>
        <p:nvSpPr>
          <p:cNvPr id="5" name="مستطيل 3">
            <a:extLst>
              <a:ext uri="{FF2B5EF4-FFF2-40B4-BE49-F238E27FC236}">
                <a16:creationId xmlns:a16="http://schemas.microsoft.com/office/drawing/2014/main" id="{255D957B-3BA8-46D8-ACB8-983334DA4329}"/>
              </a:ext>
            </a:extLst>
          </p:cNvPr>
          <p:cNvSpPr/>
          <p:nvPr/>
        </p:nvSpPr>
        <p:spPr>
          <a:xfrm>
            <a:off x="-1" y="254000"/>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3069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id="{BE39C850-92CC-4403-897C-CBFC188C62E9}"/>
              </a:ext>
            </a:extLst>
          </p:cNvPr>
          <p:cNvSpPr/>
          <p:nvPr/>
        </p:nvSpPr>
        <p:spPr>
          <a:xfrm>
            <a:off x="2356870" y="1151854"/>
            <a:ext cx="9110509" cy="126609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b="1" dirty="0">
                <a:solidFill>
                  <a:schemeClr val="tx1"/>
                </a:solidFill>
                <a:latin typeface="Sakkal Majalla" panose="02000000000000000000" pitchFamily="2" charset="-78"/>
                <a:cs typeface="Sakkal Majalla" panose="02000000000000000000" pitchFamily="2" charset="-78"/>
              </a:rPr>
              <a:t>2- كيف يعكس النصّ البيئة التي عاشتها الشاعرة، وما أثر ذلك في نظرتها للحياة.</a:t>
            </a:r>
            <a:endParaRPr lang="ar-SA" sz="3600" b="1" dirty="0">
              <a:solidFill>
                <a:schemeClr val="tx1"/>
              </a:solidFill>
              <a:latin typeface="Sakkal Majalla" panose="02000000000000000000" pitchFamily="2" charset="-78"/>
              <a:cs typeface="Sakkal Majalla" panose="02000000000000000000" pitchFamily="2" charset="-78"/>
            </a:endParaRPr>
          </a:p>
        </p:txBody>
      </p:sp>
      <p:sp>
        <p:nvSpPr>
          <p:cNvPr id="6" name="مخطط انسيابي: معالجة متعاقبة 5">
            <a:extLst>
              <a:ext uri="{FF2B5EF4-FFF2-40B4-BE49-F238E27FC236}">
                <a16:creationId xmlns:a16="http://schemas.microsoft.com/office/drawing/2014/main" id="{B4F68FF3-068E-484D-8487-F253C5406167}"/>
              </a:ext>
            </a:extLst>
          </p:cNvPr>
          <p:cNvSpPr/>
          <p:nvPr/>
        </p:nvSpPr>
        <p:spPr>
          <a:xfrm>
            <a:off x="8258357" y="92951"/>
            <a:ext cx="3209023" cy="87582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atin typeface="Sakkal Majalla" panose="02000000000000000000" pitchFamily="2" charset="-78"/>
                <a:cs typeface="Sakkal Majalla" panose="02000000000000000000" pitchFamily="2" charset="-78"/>
              </a:rPr>
              <a:t>نشاط تقويميّ2 </a:t>
            </a:r>
            <a:endParaRPr lang="ar-SA" sz="4000" b="1" dirty="0">
              <a:latin typeface="Sakkal Majalla" panose="02000000000000000000" pitchFamily="2" charset="-78"/>
              <a:cs typeface="Sakkal Majalla" panose="02000000000000000000" pitchFamily="2" charset="-78"/>
            </a:endParaRPr>
          </a:p>
        </p:txBody>
      </p:sp>
      <p:sp>
        <p:nvSpPr>
          <p:cNvPr id="3" name="مخطط انسيابي: محطة طرفية 2">
            <a:extLst>
              <a:ext uri="{FF2B5EF4-FFF2-40B4-BE49-F238E27FC236}">
                <a16:creationId xmlns:a16="http://schemas.microsoft.com/office/drawing/2014/main" id="{AC6E6C10-AC91-4D8E-B9EA-E213B4B86161}"/>
              </a:ext>
            </a:extLst>
          </p:cNvPr>
          <p:cNvSpPr/>
          <p:nvPr/>
        </p:nvSpPr>
        <p:spPr>
          <a:xfrm>
            <a:off x="145774" y="2605949"/>
            <a:ext cx="11873948" cy="3702086"/>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2800" b="1" dirty="0">
                <a:solidFill>
                  <a:srgbClr val="00B050"/>
                </a:solidFill>
                <a:latin typeface="Sakkal Majalla" panose="02000000000000000000" pitchFamily="2" charset="-78"/>
                <a:cs typeface="Sakkal Majalla" panose="02000000000000000000" pitchFamily="2" charset="-78"/>
              </a:rPr>
              <a:t>        الجواب:</a:t>
            </a:r>
          </a:p>
          <a:p>
            <a:pPr algn="r" rtl="1"/>
            <a:r>
              <a:rPr lang="ar-BH" sz="2800" b="1" dirty="0">
                <a:solidFill>
                  <a:srgbClr val="C00000"/>
                </a:solidFill>
                <a:latin typeface="Sakkal Majalla" panose="02000000000000000000" pitchFamily="2" charset="-78"/>
                <a:cs typeface="Sakkal Majalla" panose="02000000000000000000" pitchFamily="2" charset="-78"/>
              </a:rPr>
              <a:t>1</a:t>
            </a:r>
            <a:r>
              <a:rPr lang="ar-SA" sz="2800" b="1" dirty="0">
                <a:solidFill>
                  <a:srgbClr val="C00000"/>
                </a:solidFill>
                <a:latin typeface="Sakkal Majalla" panose="02000000000000000000" pitchFamily="2" charset="-78"/>
                <a:cs typeface="Sakkal Majalla" panose="02000000000000000000" pitchFamily="2" charset="-78"/>
              </a:rPr>
              <a:t>- </a:t>
            </a:r>
            <a:r>
              <a:rPr lang="ar-BH" sz="2800" b="1" dirty="0">
                <a:solidFill>
                  <a:srgbClr val="C00000"/>
                </a:solidFill>
                <a:latin typeface="Sakkal Majalla" panose="02000000000000000000" pitchFamily="2" charset="-78"/>
                <a:cs typeface="Sakkal Majalla" panose="02000000000000000000" pitchFamily="2" charset="-78"/>
              </a:rPr>
              <a:t>صورة المجتمع القبليّ بتراتبيّته وأهمّيّة صورة الحرب في مجتمع قائم </a:t>
            </a:r>
          </a:p>
          <a:p>
            <a:pPr algn="r" rtl="1"/>
            <a:r>
              <a:rPr lang="ar-BH" sz="2800" b="1" dirty="0">
                <a:solidFill>
                  <a:srgbClr val="C00000"/>
                </a:solidFill>
                <a:latin typeface="Sakkal Majalla" panose="02000000000000000000" pitchFamily="2" charset="-78"/>
                <a:cs typeface="Sakkal Majalla" panose="02000000000000000000" pitchFamily="2" charset="-78"/>
              </a:rPr>
              <a:t>   على القوّة والدفاع عن النفس لغياب الدولة</a:t>
            </a:r>
            <a:r>
              <a:rPr lang="ar-SA" sz="2800" b="1" dirty="0">
                <a:solidFill>
                  <a:srgbClr val="C00000"/>
                </a:solidFill>
                <a:latin typeface="Sakkal Majalla" panose="02000000000000000000" pitchFamily="2" charset="-78"/>
                <a:cs typeface="Sakkal Majalla" panose="02000000000000000000" pitchFamily="2" charset="-78"/>
              </a:rPr>
              <a:t>.</a:t>
            </a:r>
          </a:p>
          <a:p>
            <a:pPr algn="r" rtl="1"/>
            <a:r>
              <a:rPr lang="ar-SA" sz="2800" b="1" dirty="0">
                <a:solidFill>
                  <a:srgbClr val="C00000"/>
                </a:solidFill>
                <a:latin typeface="Sakkal Majalla" panose="02000000000000000000" pitchFamily="2" charset="-78"/>
                <a:cs typeface="Sakkal Majalla" panose="02000000000000000000" pitchFamily="2" charset="-78"/>
              </a:rPr>
              <a:t>2- </a:t>
            </a:r>
            <a:r>
              <a:rPr lang="ar-BH" sz="2800" b="1" dirty="0">
                <a:solidFill>
                  <a:srgbClr val="C00000"/>
                </a:solidFill>
                <a:latin typeface="Sakkal Majalla" panose="02000000000000000000" pitchFamily="2" charset="-78"/>
                <a:cs typeface="Sakkal Majalla" panose="02000000000000000000" pitchFamily="2" charset="-78"/>
              </a:rPr>
              <a:t>صورة الناقة المعبرة بحسيّـتها عن الواقع.</a:t>
            </a:r>
          </a:p>
          <a:p>
            <a:pPr algn="r" rtl="1"/>
            <a:r>
              <a:rPr lang="ar-BH" sz="2800" b="1" dirty="0">
                <a:solidFill>
                  <a:srgbClr val="C00000"/>
                </a:solidFill>
                <a:latin typeface="Sakkal Majalla" panose="02000000000000000000" pitchFamily="2" charset="-78"/>
                <a:cs typeface="Sakkal Majalla" panose="02000000000000000000" pitchFamily="2" charset="-78"/>
              </a:rPr>
              <a:t>    وأشار النصّ إلى عجز الإنسان عن تغيير هذا الواقع مع ما حباه الله من عقل وحكمة</a:t>
            </a:r>
            <a:r>
              <a:rPr lang="ar-BH" sz="2800" b="1" dirty="0">
                <a:solidFill>
                  <a:schemeClr val="tx1"/>
                </a:solidFill>
                <a:latin typeface="Sakkal Majalla" panose="02000000000000000000" pitchFamily="2" charset="-78"/>
                <a:cs typeface="Sakkal Majalla" panose="02000000000000000000" pitchFamily="2" charset="-78"/>
              </a:rPr>
              <a:t> </a:t>
            </a:r>
            <a:endParaRPr lang="ar-BH" sz="2800" b="1" dirty="0">
              <a:solidFill>
                <a:srgbClr val="C00000"/>
              </a:solidFill>
              <a:latin typeface="Sakkal Majalla" panose="02000000000000000000" pitchFamily="2" charset="-78"/>
              <a:cs typeface="Sakkal Majalla" panose="02000000000000000000" pitchFamily="2" charset="-78"/>
            </a:endParaRPr>
          </a:p>
          <a:p>
            <a:pPr algn="r" rtl="1"/>
            <a:r>
              <a:rPr lang="ar-BH" sz="2800" b="1" dirty="0">
                <a:solidFill>
                  <a:schemeClr val="tx1"/>
                </a:solidFill>
                <a:latin typeface="Sakkal Majalla" panose="02000000000000000000" pitchFamily="2" charset="-78"/>
                <a:cs typeface="Sakkal Majalla" panose="02000000000000000000" pitchFamily="2" charset="-78"/>
              </a:rPr>
              <a:t>لا تسمن الدّهر في أرض، وإن رُبعَت            فإنّمـــــــــــــــا هــــــــــــــي تحنــــــــــــــــان </a:t>
            </a:r>
            <a:r>
              <a:rPr lang="ar-BH" sz="2800" b="1" dirty="0" err="1">
                <a:solidFill>
                  <a:schemeClr val="tx1"/>
                </a:solidFill>
                <a:latin typeface="Sakkal Majalla" panose="02000000000000000000" pitchFamily="2" charset="-78"/>
                <a:cs typeface="Sakkal Majalla" panose="02000000000000000000" pitchFamily="2" charset="-78"/>
              </a:rPr>
              <a:t>وتسجـــــــــــــــار</a:t>
            </a:r>
            <a:endParaRPr lang="ar-BH" sz="2800" b="1" dirty="0">
              <a:solidFill>
                <a:srgbClr val="C00000"/>
              </a:solidFill>
              <a:latin typeface="Sakkal Majalla" panose="02000000000000000000" pitchFamily="2" charset="-78"/>
              <a:cs typeface="Sakkal Majalla" panose="02000000000000000000" pitchFamily="2" charset="-78"/>
            </a:endParaRPr>
          </a:p>
          <a:p>
            <a:pPr algn="r" rtl="1"/>
            <a:r>
              <a:rPr lang="ar-BH" sz="2800" b="1" dirty="0">
                <a:solidFill>
                  <a:srgbClr val="C00000"/>
                </a:solidFill>
                <a:latin typeface="Sakkal Majalla" panose="02000000000000000000" pitchFamily="2" charset="-78"/>
                <a:cs typeface="Sakkal Majalla" panose="02000000000000000000" pitchFamily="2" charset="-78"/>
              </a:rPr>
              <a:t>   نظرت الشاعرة إلى الحياة نظرة العاجز؛  فمهما كان فيها من النعيم ففيها من ألم الفراق والحزن ما</a:t>
            </a:r>
          </a:p>
          <a:p>
            <a:pPr algn="r" rtl="1"/>
            <a:r>
              <a:rPr lang="ar-BH" sz="2800" b="1" dirty="0">
                <a:solidFill>
                  <a:srgbClr val="C00000"/>
                </a:solidFill>
                <a:latin typeface="Sakkal Majalla" panose="02000000000000000000" pitchFamily="2" charset="-78"/>
                <a:cs typeface="Sakkal Majalla" panose="02000000000000000000" pitchFamily="2" charset="-78"/>
              </a:rPr>
              <a:t>        يبدد متعة الإنسان بهذا النعيم.</a:t>
            </a:r>
            <a:endParaRPr lang="ar-SA" sz="2800" b="1" dirty="0">
              <a:solidFill>
                <a:srgbClr val="C00000"/>
              </a:solidFill>
              <a:latin typeface="Sakkal Majalla" panose="02000000000000000000" pitchFamily="2" charset="-78"/>
              <a:cs typeface="Sakkal Majalla" panose="02000000000000000000" pitchFamily="2" charset="-78"/>
            </a:endParaRPr>
          </a:p>
        </p:txBody>
      </p:sp>
      <p:sp>
        <p:nvSpPr>
          <p:cNvPr id="7" name="مستطيل 3">
            <a:extLst>
              <a:ext uri="{FF2B5EF4-FFF2-40B4-BE49-F238E27FC236}">
                <a16:creationId xmlns:a16="http://schemas.microsoft.com/office/drawing/2014/main" id="{255D957B-3BA8-46D8-ACB8-983334DA4329}"/>
              </a:ext>
            </a:extLst>
          </p:cNvPr>
          <p:cNvSpPr/>
          <p:nvPr/>
        </p:nvSpPr>
        <p:spPr>
          <a:xfrm>
            <a:off x="-1" y="227496"/>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8893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3"/>
          <p:cNvSpPr txBox="1">
            <a:spLocks/>
          </p:cNvSpPr>
          <p:nvPr/>
        </p:nvSpPr>
        <p:spPr>
          <a:xfrm>
            <a:off x="1025958" y="3308297"/>
            <a:ext cx="10345003" cy="2933684"/>
          </a:xfrm>
          <a:prstGeom prst="rect">
            <a:avLst/>
          </a:prstGeom>
          <a:noFill/>
        </p:spPr>
        <p:txBody>
          <a:bodyPr/>
          <a:lstStyle>
            <a:defPPr>
              <a:defRPr lang="en-US"/>
            </a:defPPr>
            <a:lvl1pPr lvl="0" algn="ctr" rtl="1" fontAlgn="auto">
              <a:spcBef>
                <a:spcPts val="0"/>
              </a:spcBef>
              <a:spcAft>
                <a:spcPts val="0"/>
              </a:spcAft>
              <a:defRPr sz="3200" b="0" i="0">
                <a:solidFill>
                  <a:srgbClr val="FF0000"/>
                </a:solidFill>
                <a:latin typeface="Times New Roman" panose="02020603050405020304" pitchFamily="18" charset="0"/>
                <a:cs typeface="PT Simple Bold Ruled" panose="02010400000000000000" pitchFamily="2" charset="-78"/>
              </a:defRPr>
            </a:lvl1pPr>
            <a:lvl2pPr algn="r" fontAlgn="base">
              <a:spcBef>
                <a:spcPct val="0"/>
              </a:spcBef>
              <a:spcAft>
                <a:spcPct val="0"/>
              </a:spcAft>
              <a:defRPr sz="2800" b="1" i="1">
                <a:solidFill>
                  <a:srgbClr val="1F5281"/>
                </a:solidFill>
                <a:latin typeface="Verdana" panose="020B0604030504040204" pitchFamily="34" charset="0"/>
              </a:defRPr>
            </a:lvl2pPr>
            <a:lvl3pPr algn="r" fontAlgn="base">
              <a:spcBef>
                <a:spcPct val="0"/>
              </a:spcBef>
              <a:spcAft>
                <a:spcPct val="0"/>
              </a:spcAft>
              <a:defRPr sz="2800" b="1" i="1">
                <a:solidFill>
                  <a:srgbClr val="1F5281"/>
                </a:solidFill>
                <a:latin typeface="Verdana" panose="020B0604030504040204" pitchFamily="34" charset="0"/>
              </a:defRPr>
            </a:lvl3pPr>
            <a:lvl4pPr algn="r" fontAlgn="base">
              <a:spcBef>
                <a:spcPct val="0"/>
              </a:spcBef>
              <a:spcAft>
                <a:spcPct val="0"/>
              </a:spcAft>
              <a:defRPr sz="2800" b="1" i="1">
                <a:solidFill>
                  <a:srgbClr val="1F5281"/>
                </a:solidFill>
                <a:latin typeface="Verdana" panose="020B0604030504040204" pitchFamily="34" charset="0"/>
              </a:defRPr>
            </a:lvl4pPr>
            <a:lvl5pPr algn="r" fontAlgn="base">
              <a:spcBef>
                <a:spcPct val="0"/>
              </a:spcBef>
              <a:spcAft>
                <a:spcPct val="0"/>
              </a:spcAft>
              <a:defRPr sz="2800" b="1" i="1">
                <a:solidFill>
                  <a:srgbClr val="1F5281"/>
                </a:solidFill>
                <a:latin typeface="Verdana" panose="020B0604030504040204" pitchFamily="34" charset="0"/>
              </a:defRPr>
            </a:lvl5pPr>
            <a:lvl6pPr marL="457200" algn="r" fontAlgn="base">
              <a:spcBef>
                <a:spcPct val="0"/>
              </a:spcBef>
              <a:spcAft>
                <a:spcPct val="0"/>
              </a:spcAft>
              <a:defRPr sz="2800" b="1" i="1">
                <a:solidFill>
                  <a:srgbClr val="1F5281"/>
                </a:solidFill>
                <a:latin typeface="Verdana" panose="020B0604030504040204" pitchFamily="34" charset="0"/>
              </a:defRPr>
            </a:lvl6pPr>
            <a:lvl7pPr marL="914400" algn="r" fontAlgn="base">
              <a:spcBef>
                <a:spcPct val="0"/>
              </a:spcBef>
              <a:spcAft>
                <a:spcPct val="0"/>
              </a:spcAft>
              <a:defRPr sz="2800" b="1" i="1">
                <a:solidFill>
                  <a:srgbClr val="1F5281"/>
                </a:solidFill>
                <a:latin typeface="Verdana" panose="020B0604030504040204" pitchFamily="34" charset="0"/>
              </a:defRPr>
            </a:lvl7pPr>
            <a:lvl8pPr marL="1371600" algn="r" fontAlgn="base">
              <a:spcBef>
                <a:spcPct val="0"/>
              </a:spcBef>
              <a:spcAft>
                <a:spcPct val="0"/>
              </a:spcAft>
              <a:defRPr sz="2800" b="1" i="1">
                <a:solidFill>
                  <a:srgbClr val="1F5281"/>
                </a:solidFill>
                <a:latin typeface="Verdana" panose="020B0604030504040204" pitchFamily="34" charset="0"/>
              </a:defRPr>
            </a:lvl8pPr>
            <a:lvl9pPr marL="1828800" algn="r" fontAlgn="base">
              <a:spcBef>
                <a:spcPct val="0"/>
              </a:spcBef>
              <a:spcAft>
                <a:spcPct val="0"/>
              </a:spcAft>
              <a:defRPr sz="2800" b="1" i="1">
                <a:solidFill>
                  <a:srgbClr val="1F5281"/>
                </a:solidFill>
                <a:latin typeface="Verdana" panose="020B0604030504040204" pitchFamily="34" charset="0"/>
              </a:defRPr>
            </a:lvl9pPr>
          </a:lstStyle>
          <a:p>
            <a:pPr marR="0" lvl="0" indent="0" fontAlgn="auto">
              <a:lnSpc>
                <a:spcPct val="90000"/>
              </a:lnSpc>
              <a:spcBef>
                <a:spcPct val="0"/>
              </a:spcBef>
              <a:spcAft>
                <a:spcPts val="0"/>
              </a:spcAft>
              <a:buClrTx/>
              <a:buSzTx/>
              <a:tabLst/>
              <a:defRPr/>
            </a:pPr>
            <a:endParaRPr lang="en-US" sz="3600" b="1" spc="50" dirty="0">
              <a:ln w="0"/>
              <a:solidFill>
                <a:srgbClr val="C0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endParaRPr>
          </a:p>
        </p:txBody>
      </p:sp>
      <p:sp>
        <p:nvSpPr>
          <p:cNvPr id="3" name="مخطط انسيابي: معالجة متعاقبة 5">
            <a:extLst>
              <a:ext uri="{FF2B5EF4-FFF2-40B4-BE49-F238E27FC236}">
                <a16:creationId xmlns:a16="http://schemas.microsoft.com/office/drawing/2014/main" id="{B4F68FF3-068E-484D-8487-F253C5406167}"/>
              </a:ext>
            </a:extLst>
          </p:cNvPr>
          <p:cNvSpPr/>
          <p:nvPr/>
        </p:nvSpPr>
        <p:spPr>
          <a:xfrm>
            <a:off x="8258357" y="92951"/>
            <a:ext cx="3209023" cy="87582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atin typeface="Sakkal Majalla" panose="02000000000000000000" pitchFamily="2" charset="-78"/>
                <a:cs typeface="Sakkal Majalla" panose="02000000000000000000" pitchFamily="2" charset="-78"/>
              </a:rPr>
              <a:t>نشاط تقويميّ3</a:t>
            </a:r>
            <a:endParaRPr lang="ar-SA" sz="4000" b="1" dirty="0">
              <a:latin typeface="Sakkal Majalla" panose="02000000000000000000" pitchFamily="2" charset="-78"/>
              <a:cs typeface="Sakkal Majalla" panose="02000000000000000000" pitchFamily="2" charset="-78"/>
            </a:endParaRPr>
          </a:p>
        </p:txBody>
      </p:sp>
      <p:sp>
        <p:nvSpPr>
          <p:cNvPr id="4" name="مستطيل 4">
            <a:extLst>
              <a:ext uri="{FF2B5EF4-FFF2-40B4-BE49-F238E27FC236}">
                <a16:creationId xmlns:a16="http://schemas.microsoft.com/office/drawing/2014/main" id="{BE39C850-92CC-4403-897C-CBFC188C62E9}"/>
              </a:ext>
            </a:extLst>
          </p:cNvPr>
          <p:cNvSpPr/>
          <p:nvPr/>
        </p:nvSpPr>
        <p:spPr>
          <a:xfrm>
            <a:off x="2356871" y="1311538"/>
            <a:ext cx="9110509" cy="126609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ar-BH" sz="3600" b="1" dirty="0">
                <a:solidFill>
                  <a:schemeClr val="tx1"/>
                </a:solidFill>
                <a:latin typeface="Sakkal Majalla" panose="02000000000000000000" pitchFamily="2" charset="-78"/>
                <a:cs typeface="Sakkal Majalla" panose="02000000000000000000" pitchFamily="2" charset="-78"/>
              </a:rPr>
              <a:t>3- أعد بناء القصيدة بناء نثريا، يتضمن الأفكار الرئيسة فيها.</a:t>
            </a:r>
            <a:endParaRPr lang="ar-SA" sz="3600" b="1" dirty="0">
              <a:solidFill>
                <a:schemeClr val="tx1"/>
              </a:solidFill>
              <a:latin typeface="Sakkal Majalla" panose="02000000000000000000" pitchFamily="2" charset="-78"/>
              <a:cs typeface="Sakkal Majalla" panose="02000000000000000000" pitchFamily="2" charset="-78"/>
            </a:endParaRPr>
          </a:p>
        </p:txBody>
      </p:sp>
      <p:sp>
        <p:nvSpPr>
          <p:cNvPr id="5" name="مخطط انسيابي: محطة طرفية 2">
            <a:extLst>
              <a:ext uri="{FF2B5EF4-FFF2-40B4-BE49-F238E27FC236}">
                <a16:creationId xmlns:a16="http://schemas.microsoft.com/office/drawing/2014/main" id="{AC6E6C10-AC91-4D8E-B9EA-E213B4B86161}"/>
              </a:ext>
            </a:extLst>
          </p:cNvPr>
          <p:cNvSpPr/>
          <p:nvPr/>
        </p:nvSpPr>
        <p:spPr>
          <a:xfrm>
            <a:off x="1156447" y="3308297"/>
            <a:ext cx="10310933" cy="2885594"/>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BH" sz="3200" b="1" dirty="0">
                <a:solidFill>
                  <a:srgbClr val="00B050"/>
                </a:solidFill>
                <a:latin typeface="Sakkal Majalla" panose="02000000000000000000" pitchFamily="2" charset="-78"/>
                <a:cs typeface="Sakkal Majalla" panose="02000000000000000000" pitchFamily="2" charset="-78"/>
              </a:rPr>
              <a:t>   يجب أن يتضمن الجواب:</a:t>
            </a:r>
          </a:p>
          <a:p>
            <a:pPr algn="r" rtl="1"/>
            <a:r>
              <a:rPr lang="ar-BH" sz="3200" b="1" dirty="0">
                <a:solidFill>
                  <a:srgbClr val="C00000"/>
                </a:solidFill>
                <a:latin typeface="Sakkal Majalla" panose="02000000000000000000" pitchFamily="2" charset="-78"/>
                <a:cs typeface="Sakkal Majalla" panose="02000000000000000000" pitchFamily="2" charset="-78"/>
              </a:rPr>
              <a:t>1</a:t>
            </a:r>
            <a:r>
              <a:rPr lang="ar-SA" sz="3200" b="1" dirty="0">
                <a:solidFill>
                  <a:srgbClr val="C00000"/>
                </a:solidFill>
                <a:latin typeface="Sakkal Majalla" panose="02000000000000000000" pitchFamily="2" charset="-78"/>
                <a:cs typeface="Sakkal Majalla" panose="02000000000000000000" pitchFamily="2" charset="-78"/>
              </a:rPr>
              <a:t>- </a:t>
            </a:r>
            <a:r>
              <a:rPr lang="ar-BH" sz="3200" b="1" dirty="0">
                <a:solidFill>
                  <a:srgbClr val="C00000"/>
                </a:solidFill>
                <a:latin typeface="Sakkal Majalla" panose="02000000000000000000" pitchFamily="2" charset="-78"/>
                <a:cs typeface="Sakkal Majalla" panose="02000000000000000000" pitchFamily="2" charset="-78"/>
              </a:rPr>
              <a:t>تصنيف حقلين معجميين: الأول للحزن والرثاء، والثاني للبطولة والشيم.</a:t>
            </a:r>
            <a:r>
              <a:rPr lang="ar-SA" sz="3200" b="1" dirty="0">
                <a:solidFill>
                  <a:srgbClr val="C00000"/>
                </a:solidFill>
                <a:latin typeface="Sakkal Majalla" panose="02000000000000000000" pitchFamily="2" charset="-78"/>
                <a:cs typeface="Sakkal Majalla" panose="02000000000000000000" pitchFamily="2" charset="-78"/>
              </a:rPr>
              <a:t>.</a:t>
            </a:r>
          </a:p>
          <a:p>
            <a:pPr algn="r" rtl="1"/>
            <a:r>
              <a:rPr lang="ar-SA" sz="3200" b="1" dirty="0">
                <a:solidFill>
                  <a:srgbClr val="C00000"/>
                </a:solidFill>
                <a:latin typeface="Sakkal Majalla" panose="02000000000000000000" pitchFamily="2" charset="-78"/>
                <a:cs typeface="Sakkal Majalla" panose="02000000000000000000" pitchFamily="2" charset="-78"/>
              </a:rPr>
              <a:t>2- </a:t>
            </a:r>
            <a:r>
              <a:rPr lang="ar-BH" sz="3200" b="1" dirty="0">
                <a:solidFill>
                  <a:srgbClr val="C00000"/>
                </a:solidFill>
                <a:latin typeface="Sakkal Majalla" panose="02000000000000000000" pitchFamily="2" charset="-78"/>
                <a:cs typeface="Sakkal Majalla" panose="02000000000000000000" pitchFamily="2" charset="-78"/>
              </a:rPr>
              <a:t>تعداد الشيم الأساسية المرتبطة بصخر.</a:t>
            </a:r>
            <a:endParaRPr lang="ar-SA" sz="3200" b="1" dirty="0">
              <a:solidFill>
                <a:srgbClr val="C00000"/>
              </a:solidFill>
              <a:latin typeface="Sakkal Majalla" panose="02000000000000000000" pitchFamily="2" charset="-78"/>
              <a:cs typeface="Sakkal Majalla" panose="02000000000000000000" pitchFamily="2" charset="-78"/>
            </a:endParaRPr>
          </a:p>
        </p:txBody>
      </p:sp>
      <p:sp>
        <p:nvSpPr>
          <p:cNvPr id="7" name="مستطيل 3">
            <a:extLst>
              <a:ext uri="{FF2B5EF4-FFF2-40B4-BE49-F238E27FC236}">
                <a16:creationId xmlns:a16="http://schemas.microsoft.com/office/drawing/2014/main" id="{255D957B-3BA8-46D8-ACB8-983334DA4329}"/>
              </a:ext>
            </a:extLst>
          </p:cNvPr>
          <p:cNvSpPr/>
          <p:nvPr/>
        </p:nvSpPr>
        <p:spPr>
          <a:xfrm>
            <a:off x="-1" y="227496"/>
            <a:ext cx="3334871" cy="461665"/>
          </a:xfrm>
          <a:prstGeom prst="rect">
            <a:avLst/>
          </a:prstGeom>
          <a:solidFill>
            <a:srgbClr val="FFC000"/>
          </a:solidFill>
          <a:ln>
            <a:noFill/>
          </a:ln>
        </p:spPr>
        <p:txBody>
          <a:bodyPr wrap="square">
            <a:spAutoFit/>
          </a:bodyPr>
          <a:lstStyle/>
          <a:p>
            <a:r>
              <a:rPr lang="ar-BH" sz="2400" b="1" dirty="0">
                <a:latin typeface="Sakkal Majalla" panose="02000000000000000000" pitchFamily="2" charset="-78"/>
                <a:cs typeface="Sakkal Majalla" panose="02000000000000000000" pitchFamily="2" charset="-78"/>
              </a:rPr>
              <a:t>قذًى بعينك للخنساء ـ عرب 213 </a:t>
            </a:r>
            <a:endParaRPr lang="ar-BH" sz="11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3042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3"/>
          <p:cNvSpPr txBox="1">
            <a:spLocks/>
          </p:cNvSpPr>
          <p:nvPr/>
        </p:nvSpPr>
        <p:spPr>
          <a:xfrm>
            <a:off x="601888" y="1665027"/>
            <a:ext cx="10345003" cy="2933684"/>
          </a:xfrm>
          <a:prstGeom prst="rect">
            <a:avLst/>
          </a:prstGeom>
          <a:noFill/>
        </p:spPr>
        <p:txBody>
          <a:bodyPr/>
          <a:lstStyle>
            <a:defPPr>
              <a:defRPr lang="en-US"/>
            </a:defPPr>
            <a:lvl1pPr lvl="0" algn="ctr" rtl="1" fontAlgn="auto">
              <a:spcBef>
                <a:spcPts val="0"/>
              </a:spcBef>
              <a:spcAft>
                <a:spcPts val="0"/>
              </a:spcAft>
              <a:defRPr sz="3200" b="0" i="0">
                <a:solidFill>
                  <a:srgbClr val="FF0000"/>
                </a:solidFill>
                <a:latin typeface="Times New Roman" panose="02020603050405020304" pitchFamily="18" charset="0"/>
                <a:cs typeface="PT Simple Bold Ruled" panose="02010400000000000000" pitchFamily="2" charset="-78"/>
              </a:defRPr>
            </a:lvl1pPr>
            <a:lvl2pPr algn="r" fontAlgn="base">
              <a:spcBef>
                <a:spcPct val="0"/>
              </a:spcBef>
              <a:spcAft>
                <a:spcPct val="0"/>
              </a:spcAft>
              <a:defRPr sz="2800" b="1" i="1">
                <a:solidFill>
                  <a:srgbClr val="1F5281"/>
                </a:solidFill>
                <a:latin typeface="Verdana" panose="020B0604030504040204" pitchFamily="34" charset="0"/>
              </a:defRPr>
            </a:lvl2pPr>
            <a:lvl3pPr algn="r" fontAlgn="base">
              <a:spcBef>
                <a:spcPct val="0"/>
              </a:spcBef>
              <a:spcAft>
                <a:spcPct val="0"/>
              </a:spcAft>
              <a:defRPr sz="2800" b="1" i="1">
                <a:solidFill>
                  <a:srgbClr val="1F5281"/>
                </a:solidFill>
                <a:latin typeface="Verdana" panose="020B0604030504040204" pitchFamily="34" charset="0"/>
              </a:defRPr>
            </a:lvl3pPr>
            <a:lvl4pPr algn="r" fontAlgn="base">
              <a:spcBef>
                <a:spcPct val="0"/>
              </a:spcBef>
              <a:spcAft>
                <a:spcPct val="0"/>
              </a:spcAft>
              <a:defRPr sz="2800" b="1" i="1">
                <a:solidFill>
                  <a:srgbClr val="1F5281"/>
                </a:solidFill>
                <a:latin typeface="Verdana" panose="020B0604030504040204" pitchFamily="34" charset="0"/>
              </a:defRPr>
            </a:lvl4pPr>
            <a:lvl5pPr algn="r" fontAlgn="base">
              <a:spcBef>
                <a:spcPct val="0"/>
              </a:spcBef>
              <a:spcAft>
                <a:spcPct val="0"/>
              </a:spcAft>
              <a:defRPr sz="2800" b="1" i="1">
                <a:solidFill>
                  <a:srgbClr val="1F5281"/>
                </a:solidFill>
                <a:latin typeface="Verdana" panose="020B0604030504040204" pitchFamily="34" charset="0"/>
              </a:defRPr>
            </a:lvl5pPr>
            <a:lvl6pPr marL="457200" algn="r" fontAlgn="base">
              <a:spcBef>
                <a:spcPct val="0"/>
              </a:spcBef>
              <a:spcAft>
                <a:spcPct val="0"/>
              </a:spcAft>
              <a:defRPr sz="2800" b="1" i="1">
                <a:solidFill>
                  <a:srgbClr val="1F5281"/>
                </a:solidFill>
                <a:latin typeface="Verdana" panose="020B0604030504040204" pitchFamily="34" charset="0"/>
              </a:defRPr>
            </a:lvl6pPr>
            <a:lvl7pPr marL="914400" algn="r" fontAlgn="base">
              <a:spcBef>
                <a:spcPct val="0"/>
              </a:spcBef>
              <a:spcAft>
                <a:spcPct val="0"/>
              </a:spcAft>
              <a:defRPr sz="2800" b="1" i="1">
                <a:solidFill>
                  <a:srgbClr val="1F5281"/>
                </a:solidFill>
                <a:latin typeface="Verdana" panose="020B0604030504040204" pitchFamily="34" charset="0"/>
              </a:defRPr>
            </a:lvl7pPr>
            <a:lvl8pPr marL="1371600" algn="r" fontAlgn="base">
              <a:spcBef>
                <a:spcPct val="0"/>
              </a:spcBef>
              <a:spcAft>
                <a:spcPct val="0"/>
              </a:spcAft>
              <a:defRPr sz="2800" b="1" i="1">
                <a:solidFill>
                  <a:srgbClr val="1F5281"/>
                </a:solidFill>
                <a:latin typeface="Verdana" panose="020B0604030504040204" pitchFamily="34" charset="0"/>
              </a:defRPr>
            </a:lvl8pPr>
            <a:lvl9pPr marL="1828800" algn="r" fontAlgn="base">
              <a:spcBef>
                <a:spcPct val="0"/>
              </a:spcBef>
              <a:spcAft>
                <a:spcPct val="0"/>
              </a:spcAft>
              <a:defRPr sz="2800" b="1" i="1">
                <a:solidFill>
                  <a:srgbClr val="1F5281"/>
                </a:solidFill>
                <a:latin typeface="Verdana" panose="020B0604030504040204" pitchFamily="34" charset="0"/>
              </a:defRPr>
            </a:lvl9pPr>
          </a:lstStyle>
          <a:p>
            <a:pPr>
              <a:lnSpc>
                <a:spcPct val="90000"/>
              </a:lnSpc>
              <a:spcBef>
                <a:spcPct val="0"/>
              </a:spcBef>
              <a:defRPr/>
            </a:pPr>
            <a:r>
              <a:rPr lang="ar-BH" sz="8800" b="1" spc="50" dirty="0">
                <a:ln w="0"/>
                <a:solidFill>
                  <a:prstClr val="black"/>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انتهى الدرس</a:t>
            </a:r>
          </a:p>
          <a:p>
            <a:pPr>
              <a:lnSpc>
                <a:spcPct val="90000"/>
              </a:lnSpc>
              <a:spcBef>
                <a:spcPct val="0"/>
              </a:spcBef>
              <a:defRPr/>
            </a:pPr>
            <a:r>
              <a:rPr lang="ar-BH" sz="3600" b="1" spc="50" dirty="0">
                <a:ln w="0"/>
                <a:solidFill>
                  <a:srgbClr val="C0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أشكركم على تفاعلكم </a:t>
            </a:r>
            <a:br>
              <a:rPr lang="en-US" sz="3600" b="1" spc="50" dirty="0">
                <a:ln w="0"/>
                <a:solidFill>
                  <a:srgbClr val="C0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br>
            <a:r>
              <a:rPr lang="ar-BH" sz="3600" b="1" spc="50" dirty="0">
                <a:ln w="0"/>
                <a:solidFill>
                  <a:srgbClr val="C0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وإلى اللّقاء في درس آخر</a:t>
            </a:r>
            <a:endParaRPr lang="en-US" sz="3600" b="1" spc="50" dirty="0">
              <a:ln w="0"/>
              <a:solidFill>
                <a:srgbClr val="C00000"/>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4552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6190</TotalTime>
  <Words>1777</Words>
  <Application>Microsoft Office PowerPoint</Application>
  <PresentationFormat>Widescreen</PresentationFormat>
  <Paragraphs>192</Paragraphs>
  <Slides>26</Slides>
  <Notes>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Unknown User</cp:lastModifiedBy>
  <cp:revision>511</cp:revision>
  <dcterms:created xsi:type="dcterms:W3CDTF">2020-03-04T10:47:58Z</dcterms:created>
  <dcterms:modified xsi:type="dcterms:W3CDTF">2023-11-23T18:23:54Z</dcterms:modified>
</cp:coreProperties>
</file>