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20" r:id="rId2"/>
  </p:sldMasterIdLst>
  <p:notesMasterIdLst>
    <p:notesMasterId r:id="rId76"/>
  </p:notesMasterIdLst>
  <p:sldIdLst>
    <p:sldId id="256" r:id="rId3"/>
    <p:sldId id="321" r:id="rId4"/>
    <p:sldId id="353" r:id="rId5"/>
    <p:sldId id="684" r:id="rId6"/>
    <p:sldId id="356" r:id="rId7"/>
    <p:sldId id="357" r:id="rId8"/>
    <p:sldId id="272" r:id="rId9"/>
    <p:sldId id="685" r:id="rId10"/>
    <p:sldId id="358" r:id="rId11"/>
    <p:sldId id="686" r:id="rId12"/>
    <p:sldId id="668" r:id="rId13"/>
    <p:sldId id="257" r:id="rId14"/>
    <p:sldId id="298" r:id="rId15"/>
    <p:sldId id="722" r:id="rId16"/>
    <p:sldId id="331" r:id="rId17"/>
    <p:sldId id="332" r:id="rId18"/>
    <p:sldId id="723" r:id="rId19"/>
    <p:sldId id="340" r:id="rId20"/>
    <p:sldId id="319" r:id="rId21"/>
    <p:sldId id="336" r:id="rId22"/>
    <p:sldId id="724" r:id="rId23"/>
    <p:sldId id="691" r:id="rId24"/>
    <p:sldId id="717" r:id="rId25"/>
    <p:sldId id="692" r:id="rId26"/>
    <p:sldId id="718" r:id="rId27"/>
    <p:sldId id="719" r:id="rId28"/>
    <p:sldId id="694" r:id="rId29"/>
    <p:sldId id="720" r:id="rId30"/>
    <p:sldId id="696" r:id="rId31"/>
    <p:sldId id="700" r:id="rId32"/>
    <p:sldId id="721" r:id="rId33"/>
    <p:sldId id="705" r:id="rId34"/>
    <p:sldId id="715" r:id="rId35"/>
    <p:sldId id="707" r:id="rId36"/>
    <p:sldId id="708" r:id="rId37"/>
    <p:sldId id="709" r:id="rId38"/>
    <p:sldId id="710" r:id="rId39"/>
    <p:sldId id="711" r:id="rId40"/>
    <p:sldId id="712" r:id="rId41"/>
    <p:sldId id="713" r:id="rId42"/>
    <p:sldId id="714" r:id="rId43"/>
    <p:sldId id="734" r:id="rId44"/>
    <p:sldId id="725" r:id="rId45"/>
    <p:sldId id="726" r:id="rId46"/>
    <p:sldId id="727" r:id="rId47"/>
    <p:sldId id="728" r:id="rId48"/>
    <p:sldId id="729" r:id="rId49"/>
    <p:sldId id="730" r:id="rId50"/>
    <p:sldId id="731" r:id="rId51"/>
    <p:sldId id="732" r:id="rId52"/>
    <p:sldId id="733" r:id="rId53"/>
    <p:sldId id="735" r:id="rId54"/>
    <p:sldId id="315" r:id="rId55"/>
    <p:sldId id="330" r:id="rId56"/>
    <p:sldId id="690" r:id="rId57"/>
    <p:sldId id="258" r:id="rId58"/>
    <p:sldId id="697" r:id="rId59"/>
    <p:sldId id="342" r:id="rId60"/>
    <p:sldId id="693" r:id="rId61"/>
    <p:sldId id="695" r:id="rId62"/>
    <p:sldId id="347" r:id="rId63"/>
    <p:sldId id="348" r:id="rId64"/>
    <p:sldId id="349" r:id="rId65"/>
    <p:sldId id="350" r:id="rId66"/>
    <p:sldId id="351" r:id="rId67"/>
    <p:sldId id="327" r:id="rId68"/>
    <p:sldId id="304" r:id="rId69"/>
    <p:sldId id="699" r:id="rId70"/>
    <p:sldId id="361" r:id="rId71"/>
    <p:sldId id="366" r:id="rId72"/>
    <p:sldId id="698" r:id="rId73"/>
    <p:sldId id="317" r:id="rId74"/>
    <p:sldId id="334" r:id="rId75"/>
  </p:sldIdLst>
  <p:sldSz cx="9144000" cy="6858000" type="screen4x3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1">
          <p15:clr>
            <a:srgbClr val="A4A3A4"/>
          </p15:clr>
        </p15:guide>
        <p15:guide id="2" pos="3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66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75" autoAdjust="0"/>
    <p:restoredTop sz="94775" autoAdjust="0"/>
  </p:normalViewPr>
  <p:slideViewPr>
    <p:cSldViewPr snapToObjects="1">
      <p:cViewPr varScale="1">
        <p:scale>
          <a:sx n="73" d="100"/>
          <a:sy n="73" d="100"/>
        </p:scale>
        <p:origin x="1116" y="78"/>
      </p:cViewPr>
      <p:guideLst>
        <p:guide orient="horz" pos="2571"/>
        <p:guide pos="32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D6FD-554D-4E66-8139-AB27BD98A22A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85F6-049F-4679-8DEC-FAE96E5B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3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78F8-20EB-4F31-90FA-7E293B7DB4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3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4ACC-3A32-4451-8C7B-C2339B83A5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04ACC-3A32-4451-8C7B-C2339B83A59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4ACC-3A32-4451-8C7B-C2339B83A59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C4DE-85D2-449E-B576-B4F59D6645E1}" type="slidenum">
              <a:rPr lang="ar-SA" smtClean="0"/>
              <a:pPr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064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9C415-8235-4330-AA56-628C7315927E}" type="slidenum">
              <a:rPr lang="ar-BH" smtClean="0"/>
              <a:pPr/>
              <a:t>56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7520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8A46-5B3C-41D3-B6B8-3A459649C1B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9428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0274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8737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0034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black"/>
                </a:solidFill>
              </a:rPr>
              <a:pPr/>
              <a:t>26/05/1446</a:t>
            </a:fld>
            <a:endParaRPr lang="ar-B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black"/>
                </a:solidFill>
              </a:rPr>
              <a:pPr/>
              <a:t>‹#›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5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white"/>
                </a:solidFill>
              </a:rPr>
              <a:pPr/>
              <a:t>26/05/1446</a:t>
            </a:fld>
            <a:endParaRPr lang="ar-B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white"/>
                </a:solidFill>
              </a:rPr>
              <a:pPr/>
              <a:t>‹#›</a:t>
            </a:fld>
            <a:endParaRPr lang="ar-B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white"/>
                </a:solidFill>
              </a:rPr>
              <a:pPr/>
              <a:t>26/05/1446</a:t>
            </a:fld>
            <a:endParaRPr lang="ar-B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white"/>
                </a:solidFill>
              </a:rPr>
              <a:pPr/>
              <a:t>‹#›</a:t>
            </a:fld>
            <a:endParaRPr lang="ar-B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black"/>
                </a:solidFill>
              </a:rPr>
              <a:pPr/>
              <a:t>26/05/1446</a:t>
            </a:fld>
            <a:endParaRPr lang="ar-B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black"/>
                </a:solidFill>
              </a:rPr>
              <a:pPr/>
              <a:t>‹#›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2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white"/>
                </a:solidFill>
              </a:rPr>
              <a:pPr/>
              <a:t>26/05/1446</a:t>
            </a:fld>
            <a:endParaRPr lang="ar-B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white"/>
                </a:solidFill>
              </a:rPr>
              <a:pPr/>
              <a:t>‹#›</a:t>
            </a:fld>
            <a:endParaRPr lang="ar-B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black"/>
                </a:solidFill>
              </a:rPr>
              <a:pPr/>
              <a:t>26/05/1446</a:t>
            </a:fld>
            <a:endParaRPr lang="ar-B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black"/>
                </a:solidFill>
              </a:rPr>
              <a:pPr/>
              <a:t>‹#›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6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black"/>
                </a:solidFill>
              </a:rPr>
              <a:pPr/>
              <a:t>26/05/1446</a:t>
            </a:fld>
            <a:endParaRPr lang="ar-B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black"/>
                </a:solidFill>
              </a:rPr>
              <a:pPr/>
              <a:t>‹#›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2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7187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white"/>
                </a:solidFill>
              </a:rPr>
              <a:pPr/>
              <a:t>26/05/1446</a:t>
            </a:fld>
            <a:endParaRPr lang="ar-B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white"/>
                </a:solidFill>
              </a:rPr>
              <a:pPr/>
              <a:t>‹#›</a:t>
            </a:fld>
            <a:endParaRPr lang="ar-B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black"/>
                </a:solidFill>
              </a:rPr>
              <a:pPr/>
              <a:t>26/05/1446</a:t>
            </a:fld>
            <a:endParaRPr lang="ar-B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black"/>
                </a:solidFill>
              </a:rPr>
              <a:pPr/>
              <a:t>‹#›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>
                <a:solidFill>
                  <a:prstClr val="black"/>
                </a:solidFill>
              </a:rPr>
              <a:pPr/>
              <a:t>26/05/1446</a:t>
            </a:fld>
            <a:endParaRPr lang="ar-B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>
                <a:solidFill>
                  <a:prstClr val="black"/>
                </a:solidFill>
              </a:rPr>
              <a:pPr/>
              <a:t>‹#›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9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224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054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8741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3303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2569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643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8527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553A-2561-4071-A460-B0D201962042}" type="datetimeFigureOut">
              <a:rPr lang="ar-BH" smtClean="0"/>
              <a:pPr/>
              <a:t>26/05/1446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DC72-0A3E-4ACC-828B-2B2F7EBC224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31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553A-2561-4071-A460-B0D201962042}" type="datetimeFigureOut">
              <a:rPr lang="ar-BH" smtClean="0">
                <a:solidFill>
                  <a:prstClr val="black"/>
                </a:solidFill>
              </a:rPr>
              <a:pPr/>
              <a:t>26/05/1446</a:t>
            </a:fld>
            <a:endParaRPr lang="ar-B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DC72-0A3E-4ACC-828B-2B2F7EBC2247}" type="slidenum">
              <a:rPr lang="ar-BH" smtClean="0">
                <a:solidFill>
                  <a:prstClr val="black"/>
                </a:solidFill>
              </a:rPr>
              <a:pPr/>
              <a:t>‹#›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6.jpeg"/><Relationship Id="rId4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14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65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6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0598" y="78417"/>
            <a:ext cx="9174598" cy="214683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pPr lvl="0" algn="ctr" rtl="1"/>
            <a:r>
              <a:rPr lang="ar-BH" sz="24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مدرسة الشيخ عبد الله بن عيسى الثانوية الصناعية</a:t>
            </a:r>
            <a:br>
              <a:rPr lang="ar-BH" sz="24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ar-BH" sz="24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قسم الميكانيكا التطبيقية </a:t>
            </a:r>
            <a:r>
              <a:rPr lang="ar-BH" sz="4000" dirty="0">
                <a:solidFill>
                  <a:srgbClr val="FF0000"/>
                </a:solidFill>
              </a:rPr>
              <a:t/>
            </a:r>
            <a:br>
              <a:rPr lang="ar-BH" sz="4000" dirty="0">
                <a:solidFill>
                  <a:srgbClr val="FF0000"/>
                </a:solidFill>
              </a:rPr>
            </a:br>
            <a:r>
              <a:rPr lang="ar-BH" sz="3200" b="1" dirty="0"/>
              <a:t>مراجعة </a:t>
            </a:r>
            <a:r>
              <a:rPr lang="ar-BH" sz="3200" b="1" dirty="0" smtClean="0"/>
              <a:t>شاملة - </a:t>
            </a:r>
            <a:r>
              <a:rPr lang="ar-BH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مقرر: 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الميكانيكا التطبيقية1(ميك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803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  <a:r>
              <a:rPr lang="ar-BH" sz="2800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ar-BH" sz="2800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ar-BH" sz="32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للمستوى الثاني</a:t>
            </a:r>
            <a:br>
              <a:rPr lang="ar-BH" sz="32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ar-BH" sz="24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الفصل الدراسي الأول  </a:t>
            </a:r>
            <a:r>
              <a:rPr lang="en-US" sz="2400" b="1" dirty="0" smtClean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2024</a:t>
            </a:r>
            <a:r>
              <a:rPr lang="ar-BH" sz="2400" b="1" dirty="0" smtClean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 </a:t>
            </a:r>
            <a:r>
              <a:rPr lang="en-US" sz="2400" b="1" dirty="0" smtClean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2025</a:t>
            </a:r>
            <a:r>
              <a:rPr lang="ar-BH" sz="24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ar-BH" sz="24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ar-BH" sz="20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ar-BH" sz="20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ar-BH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18026" y="2464587"/>
            <a:ext cx="6172200" cy="96441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>
              <a:spcBef>
                <a:spcPct val="0"/>
              </a:spcBef>
              <a:defRPr/>
            </a:pPr>
            <a:endParaRPr lang="ar-BH" sz="21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71604" y="3804050"/>
            <a:ext cx="61722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>
              <a:spcBef>
                <a:spcPct val="0"/>
              </a:spcBef>
              <a:defRPr/>
            </a:pPr>
            <a:endParaRPr lang="en-US" sz="45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785918" y="1821651"/>
            <a:ext cx="61722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>
              <a:spcBef>
                <a:spcPct val="0"/>
              </a:spcBef>
              <a:defRPr/>
            </a:pPr>
            <a:endParaRPr lang="en-US" sz="45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255918"/>
            <a:ext cx="9144000" cy="7122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-13093" rIns="0" bIns="-13093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400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الحركة المنتظمة - الحركة بعجلة منتظمة - السقوط </a:t>
            </a:r>
            <a:r>
              <a:rPr lang="ar-BH" sz="24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الحر - الحركة 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الدورانية المنتظمة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400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– القوة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– محصلة قوتين –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436E08-4ABD-474F-97CD-BCD6D1BA2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568" y="3083354"/>
            <a:ext cx="2654955" cy="342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6F02F-38B8-4962-81D0-4C3D6FC73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01" y="3083355"/>
            <a:ext cx="2686566" cy="3533260"/>
          </a:xfrm>
          <a:prstGeom prst="rect">
            <a:avLst/>
          </a:prstGeom>
        </p:spPr>
      </p:pic>
      <p:pic>
        <p:nvPicPr>
          <p:cNvPr id="13" name="Picture 2" descr="تحضير درس السرعة النسبية بطريقة فواز الحربي مادة الفيزياء 1 نظام المقررات  فصل دراسي ثاني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15" y="3083355"/>
            <a:ext cx="2911953" cy="353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3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92800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س5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تتحرك سيارة بسرعة منتظمة مقدارها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120 km/h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مملكة البحرين متجهة إلى الرياض ، ما مقدار الزمن اللازم للوصول إلى الرياض  إذا علمت أن المسافة من البحرين إلى الرياض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500 km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0" y="1777586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/>
          <p:cNvCxnSpPr/>
          <p:nvPr/>
        </p:nvCxnSpPr>
        <p:spPr>
          <a:xfrm rot="5400000" flipH="1" flipV="1">
            <a:off x="5108579" y="5106999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7"/>
          <p:cNvSpPr/>
          <p:nvPr/>
        </p:nvSpPr>
        <p:spPr>
          <a:xfrm>
            <a:off x="6831768" y="3500438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7148883" y="350043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529185" y="3571876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km/h 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16" y="397735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7286644" y="397735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358214" y="4059800"/>
            <a:ext cx="35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7000892" y="450057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7429520" y="45389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7736290" y="4581150"/>
            <a:ext cx="1252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785786" y="3571876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الزمن</a:t>
            </a:r>
          </a:p>
        </p:txBody>
      </p:sp>
      <p:sp>
        <p:nvSpPr>
          <p:cNvPr id="28" name="Rectangle 23"/>
          <p:cNvSpPr/>
          <p:nvPr/>
        </p:nvSpPr>
        <p:spPr>
          <a:xfrm>
            <a:off x="2285984" y="357187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37"/>
          <p:cNvSpPr/>
          <p:nvPr/>
        </p:nvSpPr>
        <p:spPr>
          <a:xfrm>
            <a:off x="3116992" y="3357562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0"/>
          <p:cNvSpPr/>
          <p:nvPr/>
        </p:nvSpPr>
        <p:spPr>
          <a:xfrm>
            <a:off x="785786" y="421481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t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الزمن</a:t>
            </a:r>
          </a:p>
        </p:txBody>
      </p:sp>
      <p:sp>
        <p:nvSpPr>
          <p:cNvPr id="33" name="Rectangle 23"/>
          <p:cNvSpPr/>
          <p:nvPr/>
        </p:nvSpPr>
        <p:spPr>
          <a:xfrm>
            <a:off x="2285984" y="4191664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7715272" y="4000504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??</a:t>
            </a:r>
            <a:endParaRPr kumimoji="0" lang="ar-BH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Straight Connector 49"/>
          <p:cNvCxnSpPr/>
          <p:nvPr/>
        </p:nvCxnSpPr>
        <p:spPr>
          <a:xfrm>
            <a:off x="2786050" y="3857628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7"/>
          <p:cNvSpPr/>
          <p:nvPr/>
        </p:nvSpPr>
        <p:spPr>
          <a:xfrm>
            <a:off x="3143240" y="3786190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 23"/>
          <p:cNvSpPr/>
          <p:nvPr/>
        </p:nvSpPr>
        <p:spPr>
          <a:xfrm>
            <a:off x="3791297" y="357187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" name="Straight Connector 49"/>
          <p:cNvCxnSpPr/>
          <p:nvPr/>
        </p:nvCxnSpPr>
        <p:spPr>
          <a:xfrm>
            <a:off x="4286248" y="3857628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/>
          <p:cNvSpPr/>
          <p:nvPr/>
        </p:nvSpPr>
        <p:spPr>
          <a:xfrm>
            <a:off x="4356097" y="3416858"/>
            <a:ext cx="79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4418380" y="3940078"/>
            <a:ext cx="789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23"/>
          <p:cNvSpPr/>
          <p:nvPr/>
        </p:nvSpPr>
        <p:spPr>
          <a:xfrm>
            <a:off x="2216591" y="4214818"/>
            <a:ext cx="1692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4.16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h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7786710" y="142852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34"/>
          <p:cNvSpPr txBox="1"/>
          <p:nvPr/>
        </p:nvSpPr>
        <p:spPr>
          <a:xfrm>
            <a:off x="7429520" y="657202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36"/>
          <p:cNvCxnSpPr/>
          <p:nvPr/>
        </p:nvCxnSpPr>
        <p:spPr>
          <a:xfrm rot="10800000">
            <a:off x="7500958" y="855643"/>
            <a:ext cx="10715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7"/>
          <p:cNvCxnSpPr/>
          <p:nvPr/>
        </p:nvCxnSpPr>
        <p:spPr>
          <a:xfrm rot="5400000" flipH="1">
            <a:off x="7840282" y="946539"/>
            <a:ext cx="500066" cy="35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ستطيل 62"/>
          <p:cNvSpPr/>
          <p:nvPr/>
        </p:nvSpPr>
        <p:spPr>
          <a:xfrm>
            <a:off x="8184978" y="691202"/>
            <a:ext cx="316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Isosceles Triangle 32"/>
          <p:cNvSpPr/>
          <p:nvPr/>
        </p:nvSpPr>
        <p:spPr>
          <a:xfrm>
            <a:off x="7143768" y="142852"/>
            <a:ext cx="1714512" cy="114300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33"/>
          <p:cNvSpPr txBox="1"/>
          <p:nvPr/>
        </p:nvSpPr>
        <p:spPr>
          <a:xfrm>
            <a:off x="7643834" y="33401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6" name="TextBox 34"/>
          <p:cNvSpPr txBox="1"/>
          <p:nvPr/>
        </p:nvSpPr>
        <p:spPr>
          <a:xfrm>
            <a:off x="7500958" y="78579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cxnSp>
        <p:nvCxnSpPr>
          <p:cNvPr id="67" name="Straight Connector 36"/>
          <p:cNvCxnSpPr/>
          <p:nvPr/>
        </p:nvCxnSpPr>
        <p:spPr>
          <a:xfrm rot="10800000">
            <a:off x="7429520" y="866756"/>
            <a:ext cx="10715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ستطيل 67"/>
          <p:cNvSpPr/>
          <p:nvPr/>
        </p:nvSpPr>
        <p:spPr>
          <a:xfrm>
            <a:off x="8215338" y="785794"/>
            <a:ext cx="316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9" name="Straight Connector 37"/>
          <p:cNvCxnSpPr/>
          <p:nvPr/>
        </p:nvCxnSpPr>
        <p:spPr>
          <a:xfrm rot="5400000" flipH="1" flipV="1">
            <a:off x="7893869" y="1107265"/>
            <a:ext cx="500064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44828" y="2929735"/>
            <a:ext cx="65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BH" b="1" dirty="0">
                <a:solidFill>
                  <a:prstClr val="black"/>
                </a:solidFill>
                <a:latin typeface="Tw Cen MT Condensed Extra Bold" pitchFamily="34" charset="0"/>
              </a:rPr>
              <a:t>الحل :</a:t>
            </a:r>
            <a:endParaRPr lang="en-US" b="1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40" name="مستطيل 65"/>
          <p:cNvSpPr/>
          <p:nvPr/>
        </p:nvSpPr>
        <p:spPr>
          <a:xfrm>
            <a:off x="7727324" y="2891330"/>
            <a:ext cx="1051232" cy="37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225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42" grpId="0"/>
      <p:bldP spid="44" grpId="0"/>
      <p:bldP spid="56" grpId="0"/>
      <p:bldP spid="58" grpId="0"/>
      <p:bldP spid="59" grpId="0"/>
      <p:bldP spid="61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6122" y="817460"/>
            <a:ext cx="2457878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51" y="1432241"/>
            <a:ext cx="88949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1- ماذا نُعني عندما نقول أن سرعة الجسم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m/s </a:t>
            </a: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272" y="1904589"/>
            <a:ext cx="809750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يقطع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الجسم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m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كل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s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B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الجسم يقطع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كل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.                    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C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الجسم يقطع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كل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s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                        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D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الجسم يقطع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m/s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كل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8224" y="2885519"/>
            <a:ext cx="93488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2-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أي الجسمين يتحرك بسرعة أكبر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يتحرك بسرعة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m/s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أم سيارة تقطع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m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خلال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s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044" y="3300236"/>
            <a:ext cx="775688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العداء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B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السيارة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C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يتحركان بالسرعة نفسها.                         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D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معلومات السؤال غير كافية.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552" y="4359644"/>
            <a:ext cx="897713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3-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أي الجسمين يتحرك بسرعة أكبر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رجل يجري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بسرعة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m/s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أم سيارة تقطع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m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خلال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273" y="4902958"/>
            <a:ext cx="775765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A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العداء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          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B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السيارة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just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C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يتحركان بالسرعة نفسها.                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</a:t>
            </a:r>
            <a:r>
              <a:rPr kumimoji="0" lang="ar-BH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(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D</a:t>
            </a:r>
            <a:r>
              <a:rPr kumimoji="0" lang="ar-BH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معلومات السؤال غير كافية.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71887" y="1938356"/>
            <a:ext cx="337783" cy="324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66855" y="3659430"/>
            <a:ext cx="337783" cy="324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40835" y="4926795"/>
            <a:ext cx="337783" cy="324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7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486" y="2056438"/>
            <a:ext cx="8172480" cy="1829761"/>
          </a:xfrm>
        </p:spPr>
        <p:txBody>
          <a:bodyPr>
            <a:noAutofit/>
          </a:bodyPr>
          <a:lstStyle/>
          <a:p>
            <a:pPr algn="ctr"/>
            <a:r>
              <a:rPr lang="ar-BH" sz="1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10000000000000000" pitchFamily="2" charset="-78"/>
              </a:rPr>
              <a:t>السرعة المتوسطة</a:t>
            </a:r>
            <a:endParaRPr lang="en-US" sz="12500" dirty="0">
              <a:solidFill>
                <a:srgbClr val="C00000"/>
              </a:solidFill>
              <a:cs typeface="Andalus" panose="0201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14"/>
            <a:ext cx="91440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السرعة المتوسطة :</a:t>
            </a:r>
            <a:r>
              <a:rPr lang="ar-BH" sz="3200" b="1" dirty="0">
                <a:solidFill>
                  <a:srgbClr val="000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هي حاصل قسمة المسافة الكلية على الزمن الكلي</a:t>
            </a:r>
            <a:endParaRPr lang="en-US" sz="3200" b="1" dirty="0">
              <a:solidFill>
                <a:srgbClr val="000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ar-BH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9190" y="1052736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800" b="1" dirty="0">
              <a:solidFill>
                <a:srgbClr val="0070C0"/>
              </a:solidFill>
              <a:cs typeface="Al-Hadith1" pitchFamily="2" charset="-78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BH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3928" y="1052736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800" b="1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64" y="100010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800" b="1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26181" y="3999099"/>
            <a:ext cx="1089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b="1" dirty="0">
                <a:solidFill>
                  <a:srgbClr val="FF0000"/>
                </a:solidFill>
                <a:latin typeface="Cambria Math"/>
                <a:ea typeface="Times New Roman"/>
                <a:cs typeface="Times New Roman"/>
              </a:rPr>
              <a:t>=</a:t>
            </a:r>
            <a:endParaRPr lang="en-US" sz="4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4080614"/>
            <a:ext cx="28896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السرعة المتوسطة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04429" y="3944852"/>
            <a:ext cx="3185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_____________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3179" y="3862789"/>
            <a:ext cx="2559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المسافة الكلية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37573" y="4437112"/>
            <a:ext cx="24411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0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الزمن الكلي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1573" y="5414986"/>
            <a:ext cx="2286000" cy="1371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n>
                <a:solidFill>
                  <a:prstClr val="white">
                    <a:lumMod val="50000"/>
                  </a:prstClr>
                </a:solidFill>
              </a:ln>
              <a:noFill/>
            </a:endParaRPr>
          </a:p>
          <a:p>
            <a:endParaRPr lang="ar-BH" dirty="0">
              <a:ln>
                <a:solidFill>
                  <a:prstClr val="white">
                    <a:lumMod val="50000"/>
                  </a:prstClr>
                </a:solidFill>
              </a:ln>
              <a:noFill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06695" y="5690457"/>
            <a:ext cx="990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  <a:latin typeface="Cambria Math"/>
                <a:ea typeface="Times New Roman"/>
                <a:cs typeface="Times New Roman"/>
              </a:rPr>
              <a:t>=</a:t>
            </a:r>
            <a:endParaRPr lang="en-US" sz="5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35191" y="5727477"/>
            <a:ext cx="110509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4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endParaRPr lang="ar-BH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01744" y="5382932"/>
            <a:ext cx="7143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ar-BH" sz="4800" b="1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endParaRPr lang="ar-BH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49499" y="5486820"/>
            <a:ext cx="2712339" cy="8310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____</a:t>
            </a:r>
            <a:endParaRPr lang="ar-BH" sz="48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22849" y="5982690"/>
            <a:ext cx="5715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5400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863819" y="5879887"/>
            <a:ext cx="365760" cy="15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35455" y="5541968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BH" sz="42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ar-BH" sz="28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rgbClr val="DA1F28">
                      <a:tint val="70000"/>
                      <a:satMod val="245000"/>
                    </a:srgbClr>
                  </a:gs>
                  <a:gs pos="75000">
                    <a:srgbClr val="DA1F28">
                      <a:tint val="90000"/>
                      <a:shade val="60000"/>
                      <a:satMod val="240000"/>
                    </a:srgbClr>
                  </a:gs>
                  <a:gs pos="100000">
                    <a:srgbClr val="DA1F28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05669" y="6198714"/>
            <a:ext cx="57150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BH" sz="42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ar-BH" sz="28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rgbClr val="DA1F28">
                      <a:tint val="70000"/>
                      <a:satMod val="245000"/>
                    </a:srgbClr>
                  </a:gs>
                  <a:gs pos="75000">
                    <a:srgbClr val="DA1F28">
                      <a:tint val="90000"/>
                      <a:shade val="60000"/>
                      <a:satMod val="240000"/>
                    </a:srgbClr>
                  </a:gs>
                  <a:gs pos="100000">
                    <a:srgbClr val="DA1F28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>
            <p:extLst/>
          </p:nvPr>
        </p:nvGraphicFramePr>
        <p:xfrm>
          <a:off x="4708517" y="5357826"/>
          <a:ext cx="3432308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معادلة" r:id="rId3" imgW="24384000" imgH="10363200" progId="Equation.3">
                  <p:embed/>
                </p:oleObj>
              </mc:Choice>
              <mc:Fallback>
                <p:oleObj name="معادلة" r:id="rId3" imgW="24384000" imgH="10363200" progId="Equation.3">
                  <p:embed/>
                  <p:pic>
                    <p:nvPicPr>
                      <p:cNvPr id="122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17" y="5357826"/>
                        <a:ext cx="3432308" cy="14287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19" descr="اعمدة انارة1.bmp">
            <a:extLst>
              <a:ext uri="{FF2B5EF4-FFF2-40B4-BE49-F238E27FC236}">
                <a16:creationId xmlns:a16="http://schemas.microsoft.com/office/drawing/2014/main" id="{1F97AD3B-68DC-4B8F-A1FA-34D6F8D989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1477" y="1174072"/>
            <a:ext cx="779472" cy="2000263"/>
          </a:xfrm>
          <a:prstGeom prst="rect">
            <a:avLst/>
          </a:prstGeom>
        </p:spPr>
      </p:pic>
      <p:pic>
        <p:nvPicPr>
          <p:cNvPr id="56" name="Picture 20" descr="اعمدة انارة1.bmp">
            <a:extLst>
              <a:ext uri="{FF2B5EF4-FFF2-40B4-BE49-F238E27FC236}">
                <a16:creationId xmlns:a16="http://schemas.microsoft.com/office/drawing/2014/main" id="{73EC1B89-4F45-4169-964F-6EA389094F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5989" y="1174072"/>
            <a:ext cx="779472" cy="2000263"/>
          </a:xfrm>
          <a:prstGeom prst="rect">
            <a:avLst/>
          </a:prstGeom>
        </p:spPr>
      </p:pic>
      <p:pic>
        <p:nvPicPr>
          <p:cNvPr id="59" name="Picture 21" descr="اعمدة انارة1.bmp">
            <a:extLst>
              <a:ext uri="{FF2B5EF4-FFF2-40B4-BE49-F238E27FC236}">
                <a16:creationId xmlns:a16="http://schemas.microsoft.com/office/drawing/2014/main" id="{1D24E81F-D1CC-47B1-9332-90557FCCA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5C4C9"/>
              </a:clrFrom>
              <a:clrTo>
                <a:srgbClr val="C5C4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443" y="1174072"/>
            <a:ext cx="779472" cy="2000263"/>
          </a:xfrm>
          <a:prstGeom prst="rect">
            <a:avLst/>
          </a:prstGeom>
        </p:spPr>
      </p:pic>
      <p:pic>
        <p:nvPicPr>
          <p:cNvPr id="63" name="Picture 22" descr="اعمدة انارة1.bmp">
            <a:extLst>
              <a:ext uri="{FF2B5EF4-FFF2-40B4-BE49-F238E27FC236}">
                <a16:creationId xmlns:a16="http://schemas.microsoft.com/office/drawing/2014/main" id="{613A433C-8BDB-4247-B031-AAAF9DDCFB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7889" y="1174071"/>
            <a:ext cx="779472" cy="2000263"/>
          </a:xfrm>
          <a:prstGeom prst="rect">
            <a:avLst/>
          </a:prstGeom>
        </p:spPr>
      </p:pic>
      <p:sp>
        <p:nvSpPr>
          <p:cNvPr id="64" name="TextBox 28">
            <a:extLst>
              <a:ext uri="{FF2B5EF4-FFF2-40B4-BE49-F238E27FC236}">
                <a16:creationId xmlns:a16="http://schemas.microsoft.com/office/drawing/2014/main" id="{A1F936CC-9B34-4BC4-9246-4F3A911F99ED}"/>
              </a:ext>
            </a:extLst>
          </p:cNvPr>
          <p:cNvSpPr txBox="1"/>
          <p:nvPr/>
        </p:nvSpPr>
        <p:spPr>
          <a:xfrm>
            <a:off x="2601543" y="3321981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3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id="{D813B091-AEA6-41A2-A988-FD50A3AAA6F9}"/>
              </a:ext>
            </a:extLst>
          </p:cNvPr>
          <p:cNvSpPr txBox="1"/>
          <p:nvPr/>
        </p:nvSpPr>
        <p:spPr>
          <a:xfrm>
            <a:off x="4530369" y="328894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30">
            <a:extLst>
              <a:ext uri="{FF2B5EF4-FFF2-40B4-BE49-F238E27FC236}">
                <a16:creationId xmlns:a16="http://schemas.microsoft.com/office/drawing/2014/main" id="{C58FED0F-0F2D-4631-B95D-B992A78D7204}"/>
              </a:ext>
            </a:extLst>
          </p:cNvPr>
          <p:cNvSpPr txBox="1"/>
          <p:nvPr/>
        </p:nvSpPr>
        <p:spPr>
          <a:xfrm>
            <a:off x="6602071" y="332198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3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7" name="Picture 47" descr="C:\Documents and Settings\Administrator\My Documents\My Pictures\dfb726n6_3c2qhz49n_b.jpg">
            <a:extLst>
              <a:ext uri="{FF2B5EF4-FFF2-40B4-BE49-F238E27FC236}">
                <a16:creationId xmlns:a16="http://schemas.microsoft.com/office/drawing/2014/main" id="{B8FBD587-3E6E-4E14-9126-C65704683BC0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869" t="43478" r="58879" b="33968"/>
          <a:stretch>
            <a:fillRect/>
          </a:stretch>
        </p:blipFill>
        <p:spPr bwMode="auto">
          <a:xfrm>
            <a:off x="458403" y="2674269"/>
            <a:ext cx="1428760" cy="4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49">
            <a:extLst>
              <a:ext uri="{FF2B5EF4-FFF2-40B4-BE49-F238E27FC236}">
                <a16:creationId xmlns:a16="http://schemas.microsoft.com/office/drawing/2014/main" id="{410C1737-7C56-47C2-A70D-22582ABFF1E7}"/>
              </a:ext>
            </a:extLst>
          </p:cNvPr>
          <p:cNvCxnSpPr/>
          <p:nvPr/>
        </p:nvCxnSpPr>
        <p:spPr>
          <a:xfrm>
            <a:off x="29807" y="3172747"/>
            <a:ext cx="90011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51">
            <a:extLst>
              <a:ext uri="{FF2B5EF4-FFF2-40B4-BE49-F238E27FC236}">
                <a16:creationId xmlns:a16="http://schemas.microsoft.com/office/drawing/2014/main" id="{48917A21-066F-4BF6-AD92-0D7B3B117AB5}"/>
              </a:ext>
            </a:extLst>
          </p:cNvPr>
          <p:cNvSpPr txBox="1"/>
          <p:nvPr/>
        </p:nvSpPr>
        <p:spPr>
          <a:xfrm>
            <a:off x="2530105" y="2388517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000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52">
            <a:extLst>
              <a:ext uri="{FF2B5EF4-FFF2-40B4-BE49-F238E27FC236}">
                <a16:creationId xmlns:a16="http://schemas.microsoft.com/office/drawing/2014/main" id="{DA4CDD93-2071-4521-9485-960301F9C49F}"/>
              </a:ext>
            </a:extLst>
          </p:cNvPr>
          <p:cNvCxnSpPr/>
          <p:nvPr/>
        </p:nvCxnSpPr>
        <p:spPr>
          <a:xfrm rot="10800000">
            <a:off x="2458667" y="3036229"/>
            <a:ext cx="642942" cy="15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53">
            <a:extLst>
              <a:ext uri="{FF2B5EF4-FFF2-40B4-BE49-F238E27FC236}">
                <a16:creationId xmlns:a16="http://schemas.microsoft.com/office/drawing/2014/main" id="{9CBEF295-50C2-4C61-AF2D-D4E59F428371}"/>
              </a:ext>
            </a:extLst>
          </p:cNvPr>
          <p:cNvCxnSpPr/>
          <p:nvPr/>
        </p:nvCxnSpPr>
        <p:spPr>
          <a:xfrm rot="10800000">
            <a:off x="3530237" y="3036229"/>
            <a:ext cx="642942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55">
            <a:extLst>
              <a:ext uri="{FF2B5EF4-FFF2-40B4-BE49-F238E27FC236}">
                <a16:creationId xmlns:a16="http://schemas.microsoft.com/office/drawing/2014/main" id="{C991630F-57D5-4152-B602-658A89EA08E3}"/>
              </a:ext>
            </a:extLst>
          </p:cNvPr>
          <p:cNvCxnSpPr/>
          <p:nvPr/>
        </p:nvCxnSpPr>
        <p:spPr>
          <a:xfrm rot="10800000">
            <a:off x="4316055" y="3036229"/>
            <a:ext cx="642942" cy="15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56">
            <a:extLst>
              <a:ext uri="{FF2B5EF4-FFF2-40B4-BE49-F238E27FC236}">
                <a16:creationId xmlns:a16="http://schemas.microsoft.com/office/drawing/2014/main" id="{D18C213A-0098-47D8-AF1B-CD57BBDD041E}"/>
              </a:ext>
            </a:extLst>
          </p:cNvPr>
          <p:cNvCxnSpPr/>
          <p:nvPr/>
        </p:nvCxnSpPr>
        <p:spPr>
          <a:xfrm rot="10800000">
            <a:off x="5673377" y="3031459"/>
            <a:ext cx="912250" cy="477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58">
            <a:extLst>
              <a:ext uri="{FF2B5EF4-FFF2-40B4-BE49-F238E27FC236}">
                <a16:creationId xmlns:a16="http://schemas.microsoft.com/office/drawing/2014/main" id="{CD22C1D2-3418-4E5B-B2AB-5871F006DC97}"/>
              </a:ext>
            </a:extLst>
          </p:cNvPr>
          <p:cNvCxnSpPr/>
          <p:nvPr/>
        </p:nvCxnSpPr>
        <p:spPr>
          <a:xfrm rot="10800000">
            <a:off x="6602071" y="3029871"/>
            <a:ext cx="500066" cy="15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59">
            <a:extLst>
              <a:ext uri="{FF2B5EF4-FFF2-40B4-BE49-F238E27FC236}">
                <a16:creationId xmlns:a16="http://schemas.microsoft.com/office/drawing/2014/main" id="{3D003560-6CF6-47DA-8BC6-CDCB782255E4}"/>
              </a:ext>
            </a:extLst>
          </p:cNvPr>
          <p:cNvCxnSpPr/>
          <p:nvPr/>
        </p:nvCxnSpPr>
        <p:spPr>
          <a:xfrm rot="10800000">
            <a:off x="7245013" y="3036229"/>
            <a:ext cx="642942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38">
            <a:extLst>
              <a:ext uri="{FF2B5EF4-FFF2-40B4-BE49-F238E27FC236}">
                <a16:creationId xmlns:a16="http://schemas.microsoft.com/office/drawing/2014/main" id="{CD85D4F4-BA9D-4932-87B5-335BBC0B96EE}"/>
              </a:ext>
            </a:extLst>
          </p:cNvPr>
          <p:cNvSpPr/>
          <p:nvPr/>
        </p:nvSpPr>
        <p:spPr>
          <a:xfrm>
            <a:off x="42567" y="3213546"/>
            <a:ext cx="9108000" cy="7143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flat" dir="t"/>
          </a:scene3d>
          <a:sp3d contourW="12700">
            <a:bevelT w="6350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7" name="TextBox 51">
            <a:extLst>
              <a:ext uri="{FF2B5EF4-FFF2-40B4-BE49-F238E27FC236}">
                <a16:creationId xmlns:a16="http://schemas.microsoft.com/office/drawing/2014/main" id="{1053F6C4-3E1C-43FB-9ABB-1CC81EBA7127}"/>
              </a:ext>
            </a:extLst>
          </p:cNvPr>
          <p:cNvSpPr txBox="1"/>
          <p:nvPr/>
        </p:nvSpPr>
        <p:spPr>
          <a:xfrm>
            <a:off x="4601807" y="2388517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000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51">
            <a:extLst>
              <a:ext uri="{FF2B5EF4-FFF2-40B4-BE49-F238E27FC236}">
                <a16:creationId xmlns:a16="http://schemas.microsoft.com/office/drawing/2014/main" id="{B76471F2-AEBF-4F8A-8655-5DC1F500FBA1}"/>
              </a:ext>
            </a:extLst>
          </p:cNvPr>
          <p:cNvSpPr txBox="1"/>
          <p:nvPr/>
        </p:nvSpPr>
        <p:spPr>
          <a:xfrm>
            <a:off x="6459195" y="238512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5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0005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L 0.88663 -0.00116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23" y="-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5" grpId="0"/>
      <p:bldP spid="37" grpId="0"/>
      <p:bldP spid="39" grpId="0"/>
      <p:bldP spid="49" grpId="0"/>
      <p:bldP spid="50" grpId="0"/>
      <p:bldP spid="51" grpId="0" animBg="1"/>
      <p:bldP spid="52" grpId="0"/>
      <p:bldP spid="53" grpId="0"/>
      <p:bldP spid="55" grpId="0"/>
      <p:bldP spid="57" grpId="0"/>
      <p:bldP spid="58" grpId="0"/>
      <p:bldP spid="61" grpId="0"/>
      <p:bldP spid="62" grpId="0"/>
      <p:bldP spid="64" grpId="0"/>
      <p:bldP spid="65" grpId="0"/>
      <p:bldP spid="66" grpId="0"/>
      <p:bldP spid="69" grpId="0"/>
      <p:bldP spid="76" grpId="0" animBg="1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اعمدة انارة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28605"/>
            <a:ext cx="779472" cy="2000263"/>
          </a:xfrm>
          <a:prstGeom prst="rect">
            <a:avLst/>
          </a:prstGeom>
        </p:spPr>
      </p:pic>
      <p:pic>
        <p:nvPicPr>
          <p:cNvPr id="21" name="Picture 20" descr="اعمدة انارة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28605"/>
            <a:ext cx="779472" cy="2000263"/>
          </a:xfrm>
          <a:prstGeom prst="rect">
            <a:avLst/>
          </a:prstGeom>
        </p:spPr>
      </p:pic>
      <p:pic>
        <p:nvPicPr>
          <p:cNvPr id="22" name="Picture 21" descr="اعمدة انارة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5C4C9"/>
              </a:clrFrom>
              <a:clrTo>
                <a:srgbClr val="C5C4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428605"/>
            <a:ext cx="779472" cy="2000263"/>
          </a:xfrm>
          <a:prstGeom prst="rect">
            <a:avLst/>
          </a:prstGeom>
        </p:spPr>
      </p:pic>
      <p:pic>
        <p:nvPicPr>
          <p:cNvPr id="23" name="Picture 22" descr="اعمدة انارة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1003" y="428604"/>
            <a:ext cx="779472" cy="2000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71736" y="257651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4 sec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00562" y="2543477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6 sec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2264" y="257651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2 sec</a:t>
            </a:r>
          </a:p>
        </p:txBody>
      </p:sp>
      <p:pic>
        <p:nvPicPr>
          <p:cNvPr id="48" name="Picture 47" descr="C:\Documents and Settings\Administrator\My Documents\My Pictures\dfb726n6_3c2qhz49n_b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869" t="43478" r="58879" b="33968"/>
          <a:stretch>
            <a:fillRect/>
          </a:stretch>
        </p:blipFill>
        <p:spPr bwMode="auto">
          <a:xfrm>
            <a:off x="428596" y="1928802"/>
            <a:ext cx="1428760" cy="4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>
            <a:off x="0" y="2427280"/>
            <a:ext cx="900115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00298" y="179069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5FF"/>
                </a:solidFill>
                <a:latin typeface="Tw Cen MT Condensed Extra Bold" pitchFamily="34" charset="0"/>
              </a:rPr>
              <a:t>20 m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428860" y="2290762"/>
            <a:ext cx="642942" cy="15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3500430" y="2290762"/>
            <a:ext cx="642942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00562" y="179069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5FF"/>
                </a:solidFill>
                <a:latin typeface="Tw Cen MT Condensed Extra Bold" pitchFamily="34" charset="0"/>
              </a:rPr>
              <a:t>30 m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0800000">
            <a:off x="4286248" y="2290762"/>
            <a:ext cx="642942" cy="15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5643570" y="2285992"/>
            <a:ext cx="912250" cy="477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57950" y="175765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5FF"/>
                </a:solidFill>
                <a:latin typeface="Tw Cen MT Condensed Extra Bold" pitchFamily="34" charset="0"/>
              </a:rPr>
              <a:t>10 m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6572264" y="2284404"/>
            <a:ext cx="500066" cy="15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7215206" y="2290762"/>
            <a:ext cx="642942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760" y="2433638"/>
            <a:ext cx="9108000" cy="714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flat" dir="t"/>
          </a:scene3d>
          <a:sp3d contourW="12700">
            <a:bevelT w="6350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TextBox 3"/>
          <p:cNvSpPr txBox="1"/>
          <p:nvPr/>
        </p:nvSpPr>
        <p:spPr>
          <a:xfrm>
            <a:off x="5608935" y="3121760"/>
            <a:ext cx="353326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250" b="1" dirty="0" smtClean="0">
                <a:latin typeface="Times New Roman" pitchFamily="18" charset="0"/>
                <a:cs typeface="Times New Roman" pitchFamily="18" charset="0"/>
              </a:rPr>
              <a:t>في الشكل الموضح :</a:t>
            </a:r>
          </a:p>
          <a:p>
            <a:r>
              <a:rPr lang="ar-BH" sz="2250" b="1" dirty="0" smtClean="0">
                <a:latin typeface="Times New Roman" pitchFamily="18" charset="0"/>
                <a:cs typeface="Times New Roman" pitchFamily="18" charset="0"/>
              </a:rPr>
              <a:t>أحسب </a:t>
            </a:r>
            <a:r>
              <a:rPr lang="ar-BH" sz="2250" b="1" dirty="0">
                <a:latin typeface="Times New Roman" pitchFamily="18" charset="0"/>
                <a:cs typeface="Times New Roman" pitchFamily="18" charset="0"/>
              </a:rPr>
              <a:t>السرعة المتوسطة للسيارة ؟ 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214282" y="3286124"/>
            <a:ext cx="5283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B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السرعة المتوسطة للسيارة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571737" y="3000373"/>
          <a:ext cx="285752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معادلة" r:id="rId6" imgW="24384000" imgH="10363200" progId="Equation.3">
                  <p:embed/>
                </p:oleObj>
              </mc:Choice>
              <mc:Fallback>
                <p:oleObj name="معادلة" r:id="rId6" imgW="24384000" imgH="10363200" progId="Equation.3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7" y="3000373"/>
                        <a:ext cx="2857520" cy="11430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4"/>
          <p:cNvSpPr/>
          <p:nvPr/>
        </p:nvSpPr>
        <p:spPr>
          <a:xfrm>
            <a:off x="2091996" y="4429132"/>
            <a:ext cx="1089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b="1" dirty="0">
                <a:solidFill>
                  <a:srgbClr val="FF0000"/>
                </a:solidFill>
                <a:latin typeface="Cambria Math"/>
                <a:ea typeface="Times New Roman"/>
                <a:cs typeface="Times New Roman"/>
              </a:rPr>
              <a:t>=</a:t>
            </a:r>
            <a:endParaRPr lang="en-US" sz="4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8" name="TextBox 38"/>
          <p:cNvSpPr txBox="1"/>
          <p:nvPr/>
        </p:nvSpPr>
        <p:spPr>
          <a:xfrm>
            <a:off x="2778880" y="4342033"/>
            <a:ext cx="3185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_____________</a:t>
            </a:r>
          </a:p>
        </p:txBody>
      </p:sp>
      <p:sp>
        <p:nvSpPr>
          <p:cNvPr id="32" name="TextBox 48"/>
          <p:cNvSpPr txBox="1"/>
          <p:nvPr/>
        </p:nvSpPr>
        <p:spPr>
          <a:xfrm>
            <a:off x="2565466" y="4271435"/>
            <a:ext cx="32924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+ 30 + 10</a:t>
            </a:r>
            <a:endParaRPr lang="ar-BH" sz="3200" b="1" dirty="0">
              <a:solidFill>
                <a:srgbClr val="000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9"/>
          <p:cNvSpPr txBox="1"/>
          <p:nvPr/>
        </p:nvSpPr>
        <p:spPr>
          <a:xfrm>
            <a:off x="2937298" y="4829958"/>
            <a:ext cx="27792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+ 6 + 2</a:t>
            </a:r>
            <a:endParaRPr lang="ar-BH" sz="3200" b="1" dirty="0">
              <a:solidFill>
                <a:srgbClr val="000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4"/>
          <p:cNvSpPr/>
          <p:nvPr/>
        </p:nvSpPr>
        <p:spPr>
          <a:xfrm>
            <a:off x="5531884" y="4417919"/>
            <a:ext cx="1089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Cambria Math"/>
                <a:ea typeface="Times New Roman"/>
                <a:cs typeface="Times New Roman"/>
              </a:rPr>
              <a:t>=</a:t>
            </a:r>
            <a:endParaRPr lang="en-US" sz="4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0" name="TextBox 38"/>
          <p:cNvSpPr txBox="1"/>
          <p:nvPr/>
        </p:nvSpPr>
        <p:spPr>
          <a:xfrm>
            <a:off x="6143636" y="4357694"/>
            <a:ext cx="1042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___</a:t>
            </a:r>
          </a:p>
        </p:txBody>
      </p:sp>
      <p:sp>
        <p:nvSpPr>
          <p:cNvPr id="41" name="TextBox 48"/>
          <p:cNvSpPr txBox="1"/>
          <p:nvPr/>
        </p:nvSpPr>
        <p:spPr>
          <a:xfrm>
            <a:off x="6125749" y="4251098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ar-BH" sz="2800" b="1" dirty="0">
              <a:solidFill>
                <a:srgbClr val="000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9"/>
          <p:cNvSpPr txBox="1"/>
          <p:nvPr/>
        </p:nvSpPr>
        <p:spPr>
          <a:xfrm>
            <a:off x="6107917" y="4941139"/>
            <a:ext cx="928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ar-BH" sz="3600" b="1" dirty="0">
              <a:solidFill>
                <a:srgbClr val="000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34"/>
          <p:cNvSpPr/>
          <p:nvPr/>
        </p:nvSpPr>
        <p:spPr>
          <a:xfrm>
            <a:off x="6715140" y="4500570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Cambria Math"/>
                <a:ea typeface="Times New Roman"/>
                <a:cs typeface="Times New Roman"/>
              </a:rPr>
              <a:t>=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913235" y="-104260"/>
            <a:ext cx="110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u="sng" dirty="0">
                <a:solidFill>
                  <a:srgbClr val="FF0000"/>
                </a:solidFill>
              </a:rPr>
              <a:t>تدريب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5" name="TextBox 48"/>
          <p:cNvSpPr txBox="1"/>
          <p:nvPr/>
        </p:nvSpPr>
        <p:spPr>
          <a:xfrm>
            <a:off x="7186253" y="4509163"/>
            <a:ext cx="19287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52"/>
          <p:cNvSpPr txBox="1"/>
          <p:nvPr/>
        </p:nvSpPr>
        <p:spPr>
          <a:xfrm>
            <a:off x="1500166" y="4361483"/>
            <a:ext cx="110509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4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endParaRPr lang="ar-BH" dirty="0">
              <a:solidFill>
                <a:prstClr val="black"/>
              </a:solidFill>
            </a:endParaRPr>
          </a:p>
        </p:txBody>
      </p:sp>
      <p:cxnSp>
        <p:nvCxnSpPr>
          <p:cNvPr id="47" name="Straight Connector 59"/>
          <p:cNvCxnSpPr/>
          <p:nvPr/>
        </p:nvCxnSpPr>
        <p:spPr>
          <a:xfrm>
            <a:off x="1857356" y="4500570"/>
            <a:ext cx="365760" cy="15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88663 -0.00115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2" grpId="0"/>
      <p:bldP spid="55" grpId="0"/>
      <p:bldP spid="58" grpId="0"/>
      <p:bldP spid="39" grpId="0" animBg="1"/>
      <p:bldP spid="24" grpId="0"/>
      <p:bldP spid="25" grpId="0"/>
      <p:bldP spid="27" grpId="0"/>
      <p:bldP spid="28" grpId="0"/>
      <p:bldP spid="32" grpId="0"/>
      <p:bldP spid="33" grpId="0"/>
      <p:bldP spid="38" grpId="0"/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044408"/>
            <a:ext cx="9039496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100" b="1" u="sng" dirty="0">
                <a:solidFill>
                  <a:srgbClr val="FF0000"/>
                </a:solidFill>
                <a:latin typeface="Tw Cen MT Condensed Extra Bold" pitchFamily="34" charset="0"/>
              </a:rPr>
              <a:t>س 1:</a:t>
            </a:r>
            <a:endParaRPr lang="en-US" sz="2100" dirty="0">
              <a:solidFill>
                <a:srgbClr val="FF0000"/>
              </a:solidFill>
              <a:latin typeface="Tw Cen MT Condensed Extra Bold" pitchFamily="34" charset="0"/>
            </a:endParaRPr>
          </a:p>
          <a:p>
            <a:r>
              <a:rPr lang="ar-BH" sz="2400" b="1" dirty="0">
                <a:latin typeface="Tw Cen MT Condensed Extra Bold" pitchFamily="34" charset="0"/>
              </a:rPr>
              <a:t>قطع جسم مسافة </a:t>
            </a:r>
            <a:r>
              <a:rPr lang="en-US" sz="2400" b="1" dirty="0">
                <a:solidFill>
                  <a:srgbClr val="0005FF"/>
                </a:solidFill>
                <a:latin typeface="Tw Cen MT Condensed Extra Bold" pitchFamily="34" charset="0"/>
              </a:rPr>
              <a:t>10 m</a:t>
            </a:r>
            <a:r>
              <a:rPr lang="ar-BH" sz="2400" b="1" dirty="0">
                <a:latin typeface="Tw Cen MT Condensed Extra Bold" pitchFamily="34" charset="0"/>
              </a:rPr>
              <a:t> في زمن قدره </a:t>
            </a:r>
            <a:r>
              <a:rPr lang="en-US" sz="2400" b="1" dirty="0">
                <a:solidFill>
                  <a:srgbClr val="0005FF"/>
                </a:solidFill>
                <a:latin typeface="Tw Cen MT Condensed Extra Bold" pitchFamily="34" charset="0"/>
              </a:rPr>
              <a:t>3 sec</a:t>
            </a:r>
            <a:r>
              <a:rPr lang="ar-BH" sz="2400" b="1" dirty="0">
                <a:solidFill>
                  <a:srgbClr val="0005FF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latin typeface="Tw Cen MT Condensed Extra Bold" pitchFamily="34" charset="0"/>
              </a:rPr>
              <a:t>ثم قطع  مسافة </a:t>
            </a:r>
            <a:r>
              <a:rPr lang="en-US" sz="2400" b="1" dirty="0">
                <a:latin typeface="Tw Cen MT Condensed Extra Bold" pitchFamily="34" charset="0"/>
              </a:rPr>
              <a:t> </a:t>
            </a:r>
            <a:r>
              <a:rPr lang="en-US" sz="2400" b="1" dirty="0">
                <a:solidFill>
                  <a:srgbClr val="0005FF"/>
                </a:solidFill>
                <a:latin typeface="Tw Cen MT Condensed Extra Bold" pitchFamily="34" charset="0"/>
              </a:rPr>
              <a:t>25 m</a:t>
            </a:r>
            <a:r>
              <a:rPr lang="en-US" sz="2400" b="1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latin typeface="Tw Cen MT Condensed Extra Bold" pitchFamily="34" charset="0"/>
              </a:rPr>
              <a:t>في زمن قدره </a:t>
            </a:r>
            <a:r>
              <a:rPr lang="en-US" sz="2400" b="1" dirty="0">
                <a:solidFill>
                  <a:srgbClr val="0005FF"/>
                </a:solidFill>
                <a:latin typeface="Tw Cen MT Condensed Extra Bold" pitchFamily="34" charset="0"/>
              </a:rPr>
              <a:t>4 sec</a:t>
            </a:r>
            <a:r>
              <a:rPr lang="ar-BH" sz="2400" b="1" dirty="0">
                <a:solidFill>
                  <a:srgbClr val="0005FF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latin typeface="Tw Cen MT Condensed Extra Bold" pitchFamily="34" charset="0"/>
              </a:rPr>
              <a:t>احسب السرعة المتوسطة </a:t>
            </a:r>
            <a:endParaRPr lang="en-US" sz="2400" b="1" dirty="0">
              <a:latin typeface="Tw Cen MT Condensed Extra Bold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858678" y="5285594"/>
            <a:ext cx="28575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29586" y="4405978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3 sec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9591" y="4977482"/>
            <a:ext cx="8018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25 m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231" y="6191928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??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6644" y="4382824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43834" y="440597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86644" y="495432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3834" y="497748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834" y="619192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58082" y="619192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4546" y="4286256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786050" y="4641858"/>
            <a:ext cx="192882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071802" y="4143380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58670" y="4714884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3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15693" y="535782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5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43438" y="5286388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000760" y="5357826"/>
            <a:ext cx="9236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m</a:t>
            </a:r>
            <a:r>
              <a:rPr lang="en-US" sz="2500" dirty="0">
                <a:latin typeface="Tw Cen MT Condensed Extra Bold" pitchFamily="34" charset="0"/>
              </a:rPr>
              <a:t>/</a:t>
            </a:r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sec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576211" y="1940236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3914757" y="1714488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6719879" y="1987860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6" name="TextBox 55"/>
          <p:cNvSpPr txBox="1"/>
          <p:nvPr/>
        </p:nvSpPr>
        <p:spPr>
          <a:xfrm>
            <a:off x="4643438" y="4286256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286380" y="4643446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29586" y="5548986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4 sec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86644" y="552583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43834" y="554898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29586" y="3880782"/>
            <a:ext cx="8018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10 m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86644" y="385762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43834" y="388078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00562" y="3857628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62" name="TextBox 61"/>
          <p:cNvSpPr txBox="1"/>
          <p:nvPr/>
        </p:nvSpPr>
        <p:spPr>
          <a:xfrm>
            <a:off x="7358082" y="40719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429520" y="6284932"/>
            <a:ext cx="214314" cy="158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930271" y="4166392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25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57554" y="4609280"/>
            <a:ext cx="85725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800" b="1" dirty="0"/>
              <a:t>+</a:t>
            </a:r>
            <a:endParaRPr lang="ar-BH" sz="3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324897" y="4109214"/>
            <a:ext cx="85725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800" b="1" dirty="0"/>
              <a:t>+</a:t>
            </a:r>
            <a:endParaRPr lang="ar-BH" sz="3800" b="1" dirty="0"/>
          </a:p>
        </p:txBody>
      </p:sp>
      <p:sp>
        <p:nvSpPr>
          <p:cNvPr id="76" name="Rectangle 75"/>
          <p:cNvSpPr/>
          <p:nvPr/>
        </p:nvSpPr>
        <p:spPr>
          <a:xfrm>
            <a:off x="4040413" y="4725770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4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429258" y="4214818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35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516124" y="464344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7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45134" y="4604657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58082" y="516214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58082" y="5758535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15177" y="1968343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09401" y="344010"/>
                <a:ext cx="2102179" cy="124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1" y="344010"/>
                <a:ext cx="2102179" cy="1243867"/>
              </a:xfrm>
              <a:prstGeom prst="rect">
                <a:avLst/>
              </a:prstGeom>
              <a:blipFill>
                <a:blip r:embed="rId2"/>
                <a:stretch>
                  <a:fillRect r="-33043" b="-2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-540568" y="3789040"/>
                <a:ext cx="2102179" cy="124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3789040"/>
                <a:ext cx="2102179" cy="1243867"/>
              </a:xfrm>
              <a:prstGeom prst="rect">
                <a:avLst/>
              </a:prstGeom>
              <a:blipFill rotWithShape="0">
                <a:blip r:embed="rId7"/>
                <a:stretch>
                  <a:fillRect r="-33333" b="-2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مستطيل 65"/>
          <p:cNvSpPr/>
          <p:nvPr/>
        </p:nvSpPr>
        <p:spPr>
          <a:xfrm>
            <a:off x="7715272" y="3500438"/>
            <a:ext cx="106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  <p:sp>
        <p:nvSpPr>
          <p:cNvPr id="67" name="مستطيل 66"/>
          <p:cNvSpPr/>
          <p:nvPr/>
        </p:nvSpPr>
        <p:spPr>
          <a:xfrm>
            <a:off x="4040413" y="3393360"/>
            <a:ext cx="106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الحل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7871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1"/>
      <p:bldP spid="19" grpId="1"/>
      <p:bldP spid="20" grpId="0"/>
      <p:bldP spid="21" grpId="0"/>
      <p:bldP spid="24" grpId="0"/>
      <p:bldP spid="31" grpId="0"/>
      <p:bldP spid="32" grpId="0"/>
      <p:bldP spid="37" grpId="0"/>
      <p:bldP spid="38" grpId="0"/>
      <p:bldP spid="47" grpId="0"/>
      <p:bldP spid="51" grpId="0"/>
      <p:bldP spid="53" grpId="0"/>
      <p:bldP spid="55" grpId="0"/>
      <p:bldP spid="104" grpId="0"/>
      <p:bldP spid="105" grpId="0"/>
      <p:bldP spid="56" grpId="0"/>
      <p:bldP spid="48" grpId="1"/>
      <p:bldP spid="52" grpId="0"/>
      <p:bldP spid="54" grpId="0"/>
      <p:bldP spid="58" grpId="1"/>
      <p:bldP spid="59" grpId="0"/>
      <p:bldP spid="60" grpId="0"/>
      <p:bldP spid="6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71" grpId="1" animBg="1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877" y="2084825"/>
            <a:ext cx="8715436" cy="12772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100" b="1" u="sng" dirty="0">
                <a:solidFill>
                  <a:srgbClr val="FF0000"/>
                </a:solidFill>
                <a:latin typeface="Tw Cen MT Condensed Extra Bold" pitchFamily="34" charset="0"/>
              </a:rPr>
              <a:t>س2:</a:t>
            </a:r>
            <a:endParaRPr lang="en-US" sz="2100" dirty="0">
              <a:solidFill>
                <a:srgbClr val="FF0000"/>
              </a:solidFill>
              <a:latin typeface="Tw Cen MT Condensed Extra Bold" pitchFamily="34" charset="0"/>
            </a:endParaRPr>
          </a:p>
          <a:p>
            <a:r>
              <a:rPr lang="ar-BH" sz="2800" b="1" dirty="0">
                <a:latin typeface="Tw Cen MT Condensed Extra Bold" pitchFamily="34" charset="0"/>
              </a:rPr>
              <a:t>قطع شخص مسافة </a:t>
            </a:r>
            <a:r>
              <a:rPr lang="en-US" sz="2800" b="1" dirty="0">
                <a:solidFill>
                  <a:srgbClr val="0005FF"/>
                </a:solidFill>
                <a:latin typeface="Tw Cen MT Condensed Extra Bold" pitchFamily="34" charset="0"/>
              </a:rPr>
              <a:t>20 m</a:t>
            </a:r>
            <a:r>
              <a:rPr lang="ar-BH" sz="2800" b="1" dirty="0">
                <a:latin typeface="Tw Cen MT Condensed Extra Bold" pitchFamily="34" charset="0"/>
              </a:rPr>
              <a:t> في زمن قدره </a:t>
            </a:r>
            <a:r>
              <a:rPr lang="en-US" sz="2800" b="1" dirty="0">
                <a:solidFill>
                  <a:srgbClr val="0005FF"/>
                </a:solidFill>
                <a:latin typeface="Tw Cen MT Condensed Extra Bold" pitchFamily="34" charset="0"/>
              </a:rPr>
              <a:t>4 sec</a:t>
            </a:r>
            <a:r>
              <a:rPr lang="ar-BH" sz="2800" b="1" dirty="0">
                <a:solidFill>
                  <a:srgbClr val="0005FF"/>
                </a:solidFill>
                <a:latin typeface="Tw Cen MT Condensed Extra Bold" pitchFamily="34" charset="0"/>
              </a:rPr>
              <a:t> </a:t>
            </a:r>
            <a:r>
              <a:rPr lang="ar-BH" sz="2800" b="1" dirty="0">
                <a:latin typeface="Tw Cen MT Condensed Extra Bold" pitchFamily="34" charset="0"/>
              </a:rPr>
              <a:t>ثم قطع  مسافة </a:t>
            </a:r>
            <a:r>
              <a:rPr lang="en-US" sz="2800" b="1" dirty="0">
                <a:latin typeface="Tw Cen MT Condensed Extra Bold" pitchFamily="34" charset="0"/>
              </a:rPr>
              <a:t> </a:t>
            </a:r>
            <a:r>
              <a:rPr lang="en-US" sz="2800" b="1" dirty="0">
                <a:solidFill>
                  <a:srgbClr val="0005FF"/>
                </a:solidFill>
                <a:latin typeface="Tw Cen MT Condensed Extra Bold" pitchFamily="34" charset="0"/>
              </a:rPr>
              <a:t>30 m</a:t>
            </a:r>
            <a:r>
              <a:rPr lang="en-US" sz="2800" b="1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ar-BH" sz="2800" b="1" dirty="0">
                <a:latin typeface="Tw Cen MT Condensed Extra Bold" pitchFamily="34" charset="0"/>
              </a:rPr>
              <a:t>في زمن قدره </a:t>
            </a:r>
            <a:r>
              <a:rPr lang="en-US" sz="2800" b="1" dirty="0">
                <a:solidFill>
                  <a:srgbClr val="0005FF"/>
                </a:solidFill>
                <a:latin typeface="Tw Cen MT Condensed Extra Bold" pitchFamily="34" charset="0"/>
              </a:rPr>
              <a:t>6 sec</a:t>
            </a:r>
            <a:r>
              <a:rPr lang="ar-BH" sz="2800" b="1" dirty="0">
                <a:solidFill>
                  <a:srgbClr val="0005FF"/>
                </a:solidFill>
                <a:latin typeface="Tw Cen MT Condensed Extra Bold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Tw Cen MT Condensed Extra Bold" pitchFamily="34" charset="0"/>
              </a:rPr>
              <a:t>احسب السرعة المتوسطة </a:t>
            </a:r>
            <a:endParaRPr lang="en-US" sz="2800" b="1" dirty="0">
              <a:solidFill>
                <a:srgbClr val="C00000"/>
              </a:solidFill>
              <a:latin typeface="Tw Cen MT Condensed Extra Bold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858678" y="5285594"/>
            <a:ext cx="28575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29586" y="4405978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4 sec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9594" y="4977482"/>
            <a:ext cx="8018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30 m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231" y="6191928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??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6644" y="4382824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43834" y="440597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86644" y="495432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3834" y="497748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834" y="619192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58082" y="619192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04558" y="4589790"/>
            <a:ext cx="192882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90311" y="4091312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20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61930" y="4591378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4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85918" y="535782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5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42976" y="5286388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143108" y="5380838"/>
            <a:ext cx="9236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m</a:t>
            </a:r>
            <a:r>
              <a:rPr lang="en-US" sz="2500" dirty="0">
                <a:latin typeface="Tw Cen MT Condensed Extra Bold" pitchFamily="34" charset="0"/>
              </a:rPr>
              <a:t>/</a:t>
            </a:r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sec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576211" y="1940236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3914757" y="1714488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6" name="TextBox 55"/>
          <p:cNvSpPr txBox="1"/>
          <p:nvPr/>
        </p:nvSpPr>
        <p:spPr>
          <a:xfrm>
            <a:off x="4846698" y="4234188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489640" y="4589790"/>
            <a:ext cx="519761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29586" y="5548986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6 sec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86644" y="552583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43834" y="554898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29588" y="3880782"/>
            <a:ext cx="8018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20 m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86644" y="385762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43834" y="392906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00562" y="3857628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62" name="TextBox 61"/>
          <p:cNvSpPr txBox="1"/>
          <p:nvPr/>
        </p:nvSpPr>
        <p:spPr>
          <a:xfrm>
            <a:off x="7358082" y="40719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429520" y="6284932"/>
            <a:ext cx="214314" cy="158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48780" y="4114324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30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76062" y="4557212"/>
            <a:ext cx="85725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800" b="1" dirty="0"/>
              <a:t>+</a:t>
            </a:r>
            <a:endParaRPr lang="ar-BH" sz="3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543405" y="4057146"/>
            <a:ext cx="85725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800" b="1" dirty="0"/>
              <a:t>+</a:t>
            </a:r>
            <a:endParaRPr lang="ar-BH" sz="3800" b="1" dirty="0"/>
          </a:p>
        </p:txBody>
      </p:sp>
      <p:sp>
        <p:nvSpPr>
          <p:cNvPr id="76" name="Rectangle 75"/>
          <p:cNvSpPr/>
          <p:nvPr/>
        </p:nvSpPr>
        <p:spPr>
          <a:xfrm>
            <a:off x="4219186" y="4591378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6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489640" y="4162750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50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489640" y="4614390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45134" y="4604657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58082" y="516214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58082" y="5758535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0" y="2084825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09401" y="344010"/>
                <a:ext cx="2102179" cy="124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1" y="344010"/>
                <a:ext cx="2102179" cy="124386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-574382" y="3756800"/>
                <a:ext cx="2191492" cy="1600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4382" y="3756800"/>
                <a:ext cx="2191492" cy="1600823"/>
              </a:xfrm>
              <a:prstGeom prst="rect">
                <a:avLst/>
              </a:prstGeom>
              <a:blipFill>
                <a:blip r:embed="rId7"/>
                <a:stretch>
                  <a:fillRect r="-29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مستطيل 65"/>
          <p:cNvSpPr/>
          <p:nvPr/>
        </p:nvSpPr>
        <p:spPr>
          <a:xfrm>
            <a:off x="7727324" y="3490175"/>
            <a:ext cx="1051232" cy="37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  <p:sp>
        <p:nvSpPr>
          <p:cNvPr id="67" name="مستطيل 66"/>
          <p:cNvSpPr/>
          <p:nvPr/>
        </p:nvSpPr>
        <p:spPr>
          <a:xfrm>
            <a:off x="4040358" y="3435229"/>
            <a:ext cx="106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الحل</a:t>
            </a:r>
            <a:endParaRPr lang="ar-BH" dirty="0"/>
          </a:p>
        </p:txBody>
      </p:sp>
      <p:sp>
        <p:nvSpPr>
          <p:cNvPr id="68" name="TextBox 67"/>
          <p:cNvSpPr txBox="1"/>
          <p:nvPr/>
        </p:nvSpPr>
        <p:spPr>
          <a:xfrm>
            <a:off x="2325290" y="4206586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62 -0.11111 L 2.5E-6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879 -0.20139 L 1.94444E-6 -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71025 -0.27084 L 2.5E-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85885 -0.35417 L 5.55556E-7 1.11022E-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149 -0.5206 L -1.94444E-6 -4.44444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93 -0.55509 L -1.94444E-6 -3.33333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93 -0.69098 L -1.94444E-6 3.33333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93 -0.72176 L -1.94444E-6 1.11022E-1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11 -0.69305 L -4.44444E-6 -2.22222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34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51 -0.69144 L -2.77778E-7 1.48148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4549 -0.04769 L 0.00226 -0.0057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4219 0.12616 L -2.77778E-6 -2.22222E-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3.33333E-6 L 0.55122 -0.04213 " pathEditMode="relative" rAng="0" ptsTypes="AA">
                                      <p:cBhvr>
                                        <p:cTn id="212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3.33333E-6 L 0.43334 0.12268 " pathEditMode="relative" rAng="0" ptsTypes="AA">
                                      <p:cBhvr>
                                        <p:cTn id="221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3.33333E-6 L -4.16667E-6 3.33333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67 0.01065 L -4.16667E-6 1.11111E-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175 -0.58796 " pathEditMode="relative" rAng="0" ptsTypes="AA">
                                      <p:cBhvr>
                                        <p:cTn id="273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19" grpId="0"/>
      <p:bldP spid="19" grpId="1"/>
      <p:bldP spid="20" grpId="0"/>
      <p:bldP spid="21" grpId="0"/>
      <p:bldP spid="24" grpId="0"/>
      <p:bldP spid="31" grpId="0"/>
      <p:bldP spid="31" grpId="1"/>
      <p:bldP spid="32" grpId="0"/>
      <p:bldP spid="37" grpId="0"/>
      <p:bldP spid="38" grpId="0"/>
      <p:bldP spid="38" grpId="1"/>
      <p:bldP spid="51" grpId="0"/>
      <p:bldP spid="51" grpId="1"/>
      <p:bldP spid="53" grpId="0"/>
      <p:bldP spid="53" grpId="1"/>
      <p:bldP spid="55" grpId="0"/>
      <p:bldP spid="104" grpId="0"/>
      <p:bldP spid="105" grpId="0"/>
      <p:bldP spid="105" grpId="1"/>
      <p:bldP spid="56" grpId="0"/>
      <p:bldP spid="48" grpId="0"/>
      <p:bldP spid="48" grpId="1"/>
      <p:bldP spid="52" grpId="0"/>
      <p:bldP spid="54" grpId="0"/>
      <p:bldP spid="58" grpId="0"/>
      <p:bldP spid="58" grpId="1"/>
      <p:bldP spid="59" grpId="0"/>
      <p:bldP spid="59" grpId="1"/>
      <p:bldP spid="60" grpId="0"/>
      <p:bldP spid="62" grpId="0"/>
      <p:bldP spid="73" grpId="0"/>
      <p:bldP spid="73" grpId="1"/>
      <p:bldP spid="74" grpId="0"/>
      <p:bldP spid="75" grpId="0"/>
      <p:bldP spid="76" grpId="0"/>
      <p:bldP spid="76" grpId="1"/>
      <p:bldP spid="77" grpId="0"/>
      <p:bldP spid="77" grpId="1"/>
      <p:bldP spid="78" grpId="0"/>
      <p:bldP spid="78" grpId="1"/>
      <p:bldP spid="80" grpId="0"/>
      <p:bldP spid="81" grpId="0"/>
      <p:bldP spid="82" grpId="0"/>
      <p:bldP spid="71" grpId="0" animBg="1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2070" y="87765"/>
            <a:ext cx="952573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algn="ctr"/>
            <a:r>
              <a:rPr lang="ar-BH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س3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425" y="740650"/>
            <a:ext cx="86659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تحرك طالب من منزله نحو البقالة واستغرق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تحر</a:t>
            </a:r>
            <a:r>
              <a:rPr lang="ar-JO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 نحو منزل جده واستغرق زمنًا مقداره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sec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كم تكون سرعته المتوسطة؟</a:t>
            </a:r>
            <a:endParaRPr 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2860" y="5297708"/>
                <a:ext cx="3600943" cy="1017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𝑣</m:t>
                      </m:r>
                      <m:r>
                        <a:rPr lang="ar-BH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f>
                        <m:fPr>
                          <m:ctrlPr>
                            <a:rPr lang="ar-BH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𝟏𝟎𝟎𝟎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</m:t>
                          </m:r>
                          <m:r>
                            <a:rPr lang="ar-BH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𝟓𝟎𝟎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𝑚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/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860" y="5297708"/>
                <a:ext cx="3600943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4384" y="3352190"/>
                <a:ext cx="5085464" cy="7464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2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السرعة المتوسطة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المقطوعة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الكلية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المسافة</m:t>
                        </m:r>
                      </m:num>
                      <m:den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المستغرق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 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الكلي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الزمن</m:t>
                        </m:r>
                      </m:den>
                    </m:f>
                  </m:oMath>
                </a14:m>
                <a:endParaRPr lang="en-US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384" y="3352190"/>
                <a:ext cx="5085464" cy="746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82860" y="4213311"/>
                <a:ext cx="5200680" cy="8038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السرعة المتوسطة </a:t>
                </a:r>
                <a:r>
                  <a:rPr lang="ar-BH" sz="3200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𝟑𝟎𝟎</m:t>
                        </m:r>
                        <m:r>
                          <a:rPr lang="ar-BH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𝟕𝟎𝟎</m:t>
                        </m:r>
                        <m:r>
                          <a:rPr lang="ar-BH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𝟒𝟎𝟎</m:t>
                        </m:r>
                        <m:r>
                          <a:rPr lang="ar-BH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860" y="4213311"/>
                <a:ext cx="5200680" cy="803810"/>
              </a:xfrm>
              <a:prstGeom prst="rect">
                <a:avLst/>
              </a:prstGeom>
              <a:blipFill rotWithShape="0"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39" y="1660695"/>
            <a:ext cx="7003516" cy="1477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4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BH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BH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0" y="47161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prstClr val="black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7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6103384" y="2967720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lang="ar-BH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5296640" y="5522045"/>
            <a:ext cx="3164472" cy="2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BH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054352" y="5093417"/>
            <a:ext cx="3164472" cy="2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BH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10426" y="4903785"/>
            <a:ext cx="19288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Calibri"/>
                <a:ea typeface="Calibri"/>
                <a:cs typeface="Arial"/>
              </a:rPr>
              <a:t>km/h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ctr"/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4725136" y="3725450"/>
            <a:ext cx="3164472" cy="2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BH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67616" y="1571612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Km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5008" y="1643050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05FF"/>
                </a:solidFill>
                <a:latin typeface="Tw Cen MT Condensed Extra Bold" pitchFamily="34" charset="0"/>
              </a:rPr>
              <a:t>m</a:t>
            </a:r>
            <a:endParaRPr lang="ar-BH" sz="28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3357554" y="1927214"/>
            <a:ext cx="271464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500174"/>
            <a:ext cx="928694" cy="327005"/>
          </a:xfrm>
          <a:prstGeom prst="rect">
            <a:avLst/>
          </a:prstGeom>
          <a:noFill/>
        </p:spPr>
      </p:pic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0" y="126682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Tw Cen MT Condensed Extra Bold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8"/>
          <p:cNvSpPr>
            <a:spLocks noChangeArrowheads="1"/>
          </p:cNvSpPr>
          <p:nvPr/>
        </p:nvSpPr>
        <p:spPr bwMode="auto">
          <a:xfrm>
            <a:off x="0" y="126682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Tw Cen MT Condensed Extra Bold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0" y="132397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0" y="148590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57356" y="3120094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h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286116" y="2714620"/>
            <a:ext cx="271464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513" y="2214554"/>
            <a:ext cx="832488" cy="452439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1857356" y="3834474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h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3261152" y="4141792"/>
            <a:ext cx="271464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90172" y="362016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×</a:t>
            </a:r>
            <a:r>
              <a:rPr lang="en-US" sz="2800" b="1" dirty="0">
                <a:solidFill>
                  <a:srgbClr val="FF0000"/>
                </a:solidFill>
              </a:rPr>
              <a:t>3600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86446" y="3857628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05FF"/>
                </a:solidFill>
                <a:latin typeface="Tw Cen MT Condensed Extra Bold" pitchFamily="34" charset="0"/>
              </a:rPr>
              <a:t>sec</a:t>
            </a:r>
            <a:endParaRPr lang="ar-BH" sz="28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2071670" y="598869"/>
            <a:ext cx="5583547" cy="584775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ar-BH" sz="3200" b="1" u="sng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العلاقة بين وحدات القياس</a:t>
            </a:r>
            <a:r>
              <a:rPr lang="en-US" sz="3200" b="1" u="sng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  </a:t>
            </a:r>
            <a:r>
              <a:rPr lang="ar-BH" sz="3200" b="1" u="sng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 (التحويلات)</a:t>
            </a:r>
          </a:p>
        </p:txBody>
      </p:sp>
      <p:sp>
        <p:nvSpPr>
          <p:cNvPr id="58" name="TextBox 70"/>
          <p:cNvSpPr txBox="1"/>
          <p:nvPr/>
        </p:nvSpPr>
        <p:spPr>
          <a:xfrm>
            <a:off x="5857884" y="4903785"/>
            <a:ext cx="17859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5FF"/>
                </a:solidFill>
                <a:latin typeface="Calibri"/>
                <a:ea typeface="Calibri"/>
                <a:cs typeface="Arial"/>
              </a:rPr>
              <a:t>m/sec</a:t>
            </a:r>
            <a:endParaRPr lang="en-US" sz="2000" dirty="0">
              <a:solidFill>
                <a:srgbClr val="0005FF"/>
              </a:solidFill>
              <a:latin typeface="Calibri"/>
              <a:ea typeface="Calibri"/>
              <a:cs typeface="Arial"/>
            </a:endParaRPr>
          </a:p>
          <a:p>
            <a:pPr algn="ctr"/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65" name="مستطيل 64"/>
          <p:cNvSpPr/>
          <p:nvPr/>
        </p:nvSpPr>
        <p:spPr>
          <a:xfrm>
            <a:off x="3439252" y="4593351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X</a:t>
            </a:r>
            <a:r>
              <a:rPr lang="en-US" sz="2000" b="1" dirty="0">
                <a:solidFill>
                  <a:srgbClr val="FF0000"/>
                </a:solidFill>
              </a:rPr>
              <a:t> 1000</a:t>
            </a:r>
            <a:r>
              <a:rPr lang="en-US" sz="3200" b="1" dirty="0"/>
              <a:t>/</a:t>
            </a:r>
            <a:r>
              <a:rPr lang="en-US" sz="2000" b="1" dirty="0">
                <a:solidFill>
                  <a:srgbClr val="FF0000"/>
                </a:solidFill>
              </a:rPr>
              <a:t>3600</a:t>
            </a:r>
            <a:endParaRPr lang="ar-BH" sz="2000" dirty="0"/>
          </a:p>
        </p:txBody>
      </p:sp>
      <p:cxnSp>
        <p:nvCxnSpPr>
          <p:cNvPr id="67" name="Straight Arrow Connector 96"/>
          <p:cNvCxnSpPr/>
          <p:nvPr/>
        </p:nvCxnSpPr>
        <p:spPr>
          <a:xfrm>
            <a:off x="3325872" y="5254057"/>
            <a:ext cx="271464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3"/>
          <p:cNvCxnSpPr/>
          <p:nvPr/>
        </p:nvCxnSpPr>
        <p:spPr>
          <a:xfrm>
            <a:off x="3286116" y="3355974"/>
            <a:ext cx="271464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905123"/>
            <a:ext cx="832488" cy="452439"/>
          </a:xfrm>
          <a:prstGeom prst="rect">
            <a:avLst/>
          </a:prstGeom>
          <a:noFill/>
        </p:spPr>
      </p:pic>
      <p:sp>
        <p:nvSpPr>
          <p:cNvPr id="60" name="TextBox 61"/>
          <p:cNvSpPr txBox="1"/>
          <p:nvPr/>
        </p:nvSpPr>
        <p:spPr>
          <a:xfrm>
            <a:off x="5786446" y="3048656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05FF"/>
                </a:solidFill>
                <a:latin typeface="Tw Cen MT Condensed Extra Bold" pitchFamily="34" charset="0"/>
              </a:rPr>
              <a:t>min</a:t>
            </a:r>
            <a:endParaRPr lang="ar-BH" sz="28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785918" y="2428868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Tw Cen MT Condensed Extra Bold" pitchFamily="34" charset="0"/>
              </a:rPr>
              <a:t>min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72" name="TextBox 98"/>
          <p:cNvSpPr txBox="1"/>
          <p:nvPr/>
        </p:nvSpPr>
        <p:spPr>
          <a:xfrm>
            <a:off x="5643570" y="2405714"/>
            <a:ext cx="16430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05FF"/>
                </a:solidFill>
                <a:latin typeface="Tw Cen MT Condensed Extra Bold" pitchFamily="34" charset="0"/>
              </a:rPr>
              <a:t>sec</a:t>
            </a:r>
            <a:endParaRPr lang="ar-BH" sz="28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6" grpId="0"/>
      <p:bldP spid="63" grpId="0"/>
      <p:bldP spid="91" grpId="0"/>
      <p:bldP spid="3" grpId="0"/>
      <p:bldP spid="99" grpId="0"/>
      <p:bldP spid="58" grpId="0"/>
      <p:bldP spid="65" grpId="0"/>
      <p:bldP spid="60" grpId="0"/>
      <p:bldP spid="6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142852"/>
            <a:ext cx="70008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تحويل وحدات القياس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16430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latin typeface="Tw Cen MT Condensed Extra Bold" pitchFamily="34" charset="0"/>
              </a:rPr>
              <a:t>Km/h</a:t>
            </a:r>
            <a:endParaRPr lang="ar-BH" sz="4800" dirty="0">
              <a:latin typeface="Tw Cen MT Condensed Extra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8511" y="1549841"/>
            <a:ext cx="16430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latin typeface="Tw Cen MT Condensed Extra Bold" pitchFamily="34" charset="0"/>
              </a:rPr>
              <a:t>m/sec</a:t>
            </a:r>
            <a:endParaRPr lang="ar-BH" sz="4800" dirty="0">
              <a:latin typeface="Tw Cen MT Condensed Extra Bold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14546" y="2071678"/>
            <a:ext cx="3714776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071546"/>
            <a:ext cx="861940" cy="9224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2844" y="3000372"/>
            <a:ext cx="8929750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BH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نشاط:</a:t>
            </a:r>
          </a:p>
          <a:p>
            <a:r>
              <a:rPr lang="ar-BH" sz="2800" dirty="0">
                <a:latin typeface="Tw Cen MT Condensed Extra Bold" pitchFamily="34" charset="0"/>
              </a:rPr>
              <a:t>حول السرعة</a:t>
            </a:r>
            <a:r>
              <a:rPr lang="en-US" sz="2800" dirty="0">
                <a:latin typeface="Tw Cen MT Condensed Extra Bold" pitchFamily="34" charset="0"/>
              </a:rPr>
              <a:t>90 km/h </a:t>
            </a:r>
            <a:r>
              <a:rPr lang="ar-BH" sz="2800" dirty="0">
                <a:latin typeface="Tw Cen MT Condensed Extra Bold" pitchFamily="34" charset="0"/>
              </a:rPr>
              <a:t> إلى ما يساويها بالوحدة الدولية للسرعة </a:t>
            </a:r>
            <a:r>
              <a:rPr lang="ar-BH" sz="4400" dirty="0">
                <a:latin typeface="Tw Cen MT Condensed Extra Bold" pitchFamily="34" charset="0"/>
              </a:rPr>
              <a:t>.</a:t>
            </a:r>
            <a:endParaRPr lang="ar-BH" sz="4400" u="sng" dirty="0">
              <a:latin typeface="Tw Cen MT Condensed Extra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1470" y="4714884"/>
            <a:ext cx="2196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 km/h</a:t>
            </a:r>
            <a:endParaRPr lang="ar-BH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1670" y="4556477"/>
            <a:ext cx="8381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ar-BH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306" y="4500570"/>
            <a:ext cx="8381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ar-BH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5" y="4714884"/>
            <a:ext cx="17145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m/sec</a:t>
            </a:r>
            <a:endParaRPr lang="ar-BH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4714884"/>
            <a:ext cx="8381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endParaRPr lang="ar-BH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83"/>
          <a:stretch>
            <a:fillRect/>
          </a:stretch>
        </p:blipFill>
        <p:spPr bwMode="auto">
          <a:xfrm>
            <a:off x="4429124" y="4572008"/>
            <a:ext cx="544893" cy="92242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104715" y="4556477"/>
            <a:ext cx="8381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ar-BH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0760" y="4714884"/>
            <a:ext cx="8381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ar-BH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6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03 -0.11551 L 1.38889E-6 1.48148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12593 L 4.16667E-6 1.48148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-0.49352 L -1.66667E-6 -1.85185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247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51436 L 3.88889E-6 1.11111E-6 " pathEditMode="relative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28650" y="386366"/>
            <a:ext cx="8167900" cy="130432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3200" b="1" dirty="0" smtClean="0">
                <a:solidFill>
                  <a:srgbClr val="FF0000"/>
                </a:solidFill>
              </a:rPr>
              <a:t>الدرس الاول : </a:t>
            </a:r>
            <a:r>
              <a:rPr lang="ar-BH" sz="3200" b="1" dirty="0" smtClean="0"/>
              <a:t>الحركة </a:t>
            </a:r>
            <a:r>
              <a:rPr lang="ar-BH" sz="3200" b="1" dirty="0"/>
              <a:t>المنتظمة في خط </a:t>
            </a:r>
            <a:r>
              <a:rPr lang="ar-BH" sz="3200" b="1" dirty="0" smtClean="0"/>
              <a:t>مستقيم</a:t>
            </a:r>
            <a:r>
              <a:rPr lang="ar-BH" sz="3600" dirty="0">
                <a:solidFill>
                  <a:srgbClr val="0005FF"/>
                </a:solidFill>
              </a:rPr>
              <a:t/>
            </a:r>
            <a:br>
              <a:rPr lang="ar-BH" sz="3600" dirty="0">
                <a:solidFill>
                  <a:srgbClr val="0005FF"/>
                </a:solidFill>
              </a:rPr>
            </a:br>
            <a:r>
              <a:rPr lang="ar-BH" sz="3600" dirty="0">
                <a:solidFill>
                  <a:srgbClr val="0005FF"/>
                </a:solidFill>
              </a:rPr>
              <a:t>السرعة المنتظمة - السرعة </a:t>
            </a:r>
            <a:r>
              <a:rPr lang="ar-BH" sz="3600" dirty="0" smtClean="0">
                <a:solidFill>
                  <a:srgbClr val="0005FF"/>
                </a:solidFill>
              </a:rPr>
              <a:t>المتوسطة – الحركة بعجلة منتظمة </a:t>
            </a:r>
            <a:endParaRPr lang="ar-BH" sz="3600" dirty="0">
              <a:solidFill>
                <a:srgbClr val="0005FF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69634" name="Picture 2" descr="تحضير درس السرعة النسبية بطريقة فواز الحربي مادة الفيزياء 1 نظام المقررات  فصل دراسي ثان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21537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5435" y="2428868"/>
            <a:ext cx="9524440" cy="9596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BH" sz="2000" b="1" u="sng" dirty="0">
                <a:latin typeface="Tw Cen MT Condensed Extra Bold" pitchFamily="34" charset="0"/>
              </a:rPr>
              <a:t>س 4</a:t>
            </a:r>
            <a:r>
              <a:rPr lang="ar-BH" sz="2000" b="1" dirty="0">
                <a:latin typeface="Tw Cen MT Condensed Extra Bold" pitchFamily="34" charset="0"/>
              </a:rPr>
              <a:t>:</a:t>
            </a:r>
            <a:r>
              <a:rPr lang="ar-BH" sz="2000" dirty="0">
                <a:latin typeface="Tw Cen MT Condensed Extra Bold" pitchFamily="34" charset="0"/>
              </a:rPr>
              <a:t> </a:t>
            </a:r>
            <a:r>
              <a:rPr lang="ar-BH" sz="2000" b="1" dirty="0">
                <a:latin typeface="Tw Cen MT Condensed Extra Bold" pitchFamily="34" charset="0"/>
              </a:rPr>
              <a:t>قطعت سيارة مسافة</a:t>
            </a:r>
            <a:r>
              <a:rPr lang="en-US" sz="2000" b="1" dirty="0">
                <a:solidFill>
                  <a:srgbClr val="0005FF"/>
                </a:solidFill>
                <a:latin typeface="Arial" panose="020B0604020202020204" pitchFamily="34" charset="0"/>
              </a:rPr>
              <a:t>km </a:t>
            </a:r>
            <a:r>
              <a:rPr lang="ar-BH" sz="2000" b="1" dirty="0">
                <a:solidFill>
                  <a:srgbClr val="0005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5FF"/>
                </a:solidFill>
                <a:latin typeface="Arial" panose="020B0604020202020204" pitchFamily="34" charset="0"/>
              </a:rPr>
              <a:t> 80</a:t>
            </a:r>
            <a:r>
              <a:rPr lang="ar-BH" sz="2000" b="1" dirty="0">
                <a:latin typeface="Tw Cen MT Condensed Extra Bold" pitchFamily="34" charset="0"/>
              </a:rPr>
              <a:t>في </a:t>
            </a:r>
            <a:r>
              <a:rPr lang="ar-B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الساعة الأولى </a:t>
            </a:r>
            <a:r>
              <a:rPr lang="ar-BH" sz="2000" b="1" dirty="0">
                <a:latin typeface="Tw Cen MT Condensed Extra Bold" pitchFamily="34" charset="0"/>
              </a:rPr>
              <a:t>ثم مسافة</a:t>
            </a:r>
            <a:r>
              <a:rPr lang="en-US" sz="2000" b="1" dirty="0">
                <a:solidFill>
                  <a:srgbClr val="0005FF"/>
                </a:solidFill>
                <a:latin typeface="Arial" panose="020B0604020202020204" pitchFamily="34" charset="0"/>
              </a:rPr>
              <a:t>km</a:t>
            </a:r>
            <a:r>
              <a:rPr lang="en-US" sz="2000" b="1" dirty="0">
                <a:solidFill>
                  <a:srgbClr val="0005FF"/>
                </a:solidFill>
                <a:latin typeface="Tw Cen MT Condensed Extra Bold" pitchFamily="34" charset="0"/>
              </a:rPr>
              <a:t> </a:t>
            </a:r>
            <a:r>
              <a:rPr lang="ar-BH" sz="2000" b="1" dirty="0">
                <a:solidFill>
                  <a:srgbClr val="0005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5FF"/>
                </a:solidFill>
                <a:latin typeface="Arial" panose="020B0604020202020204" pitchFamily="34" charset="0"/>
              </a:rPr>
              <a:t>60</a:t>
            </a:r>
            <a:r>
              <a:rPr lang="ar-BH" sz="2000" b="1" dirty="0">
                <a:latin typeface="Tw Cen MT Condensed Extra Bold" pitchFamily="34" charset="0"/>
              </a:rPr>
              <a:t> في </a:t>
            </a:r>
            <a:r>
              <a:rPr lang="ar-B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الساعة التالية </a:t>
            </a:r>
            <a:r>
              <a:rPr lang="ar-BH" sz="2000" b="1" dirty="0">
                <a:latin typeface="Tw Cen MT Condensed Extra Bold" pitchFamily="34" charset="0"/>
              </a:rPr>
              <a:t>ثم مسافة</a:t>
            </a:r>
            <a:r>
              <a:rPr lang="en-US" sz="2000" b="1" dirty="0">
                <a:latin typeface="Tw Cen MT Condensed Extra Bold" pitchFamily="34" charset="0"/>
              </a:rPr>
              <a:t>    </a:t>
            </a:r>
            <a:r>
              <a:rPr lang="en-US" sz="2000" b="1" dirty="0">
                <a:solidFill>
                  <a:srgbClr val="000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2000" b="1" dirty="0">
                <a:solidFill>
                  <a:srgbClr val="0005FF"/>
                </a:solidFill>
                <a:latin typeface="Tw Cen MT Condensed Extra Bold" pitchFamily="34" charset="0"/>
              </a:rPr>
              <a:t> </a:t>
            </a:r>
            <a:r>
              <a:rPr lang="en-US" sz="2000" b="1" dirty="0">
                <a:solidFill>
                  <a:srgbClr val="000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ar-BH" sz="2000" b="1" dirty="0">
                <a:solidFill>
                  <a:srgbClr val="000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BH" sz="2000" b="1" dirty="0">
                <a:latin typeface="Tw Cen MT Condensed Extra Bold" pitchFamily="34" charset="0"/>
              </a:rPr>
              <a:t>في </a:t>
            </a:r>
            <a:r>
              <a:rPr lang="ar-B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الساعة الثالثة </a:t>
            </a:r>
            <a:r>
              <a:rPr lang="ar-BH" sz="2000" b="1" dirty="0">
                <a:latin typeface="Tw Cen MT Condensed Extra Bold" pitchFamily="34" charset="0"/>
              </a:rPr>
              <a:t>احسب سرعتها المتوسطة بالوحدة الدولية.</a:t>
            </a:r>
            <a:endParaRPr lang="en-US" sz="2000" b="1" dirty="0">
              <a:latin typeface="Tw Cen MT Condensed Extra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1406" y="49984"/>
          <a:ext cx="4857785" cy="1807380"/>
        </p:xfrm>
        <a:graphic>
          <a:graphicData uri="http://schemas.openxmlformats.org/drawingml/2006/table">
            <a:tbl>
              <a:tblPr rtl="1">
                <a:tableStyleId>{D7AC3CCA-C797-4891-BE02-D94E43425B78}</a:tableStyleId>
              </a:tblPr>
              <a:tblGrid>
                <a:gridCol w="121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4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 dirty="0"/>
                        <a:t>الرمز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 dirty="0"/>
                        <a:t>المعنى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 dirty="0"/>
                        <a:t>الوحدة الدولية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ea typeface="Times New Roman"/>
                          <a:cs typeface="+mj-cs"/>
                        </a:rPr>
                        <a:t>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dirty="0"/>
                        <a:t> المسافة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 Condensed Extra Bold" pitchFamily="34" charset="0"/>
                        </a:rPr>
                        <a:t>m</a:t>
                      </a:r>
                      <a:endParaRPr lang="en-US" sz="1800" dirty="0">
                        <a:latin typeface="Tw Cen MT Condensed Extra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cs typeface="+mj-cs"/>
                        </a:rPr>
                        <a:t>t</a:t>
                      </a:r>
                      <a:endParaRPr lang="en-US" sz="1800" b="1" dirty="0">
                        <a:latin typeface="Cambria" pitchFamily="18" charset="0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dirty="0"/>
                        <a:t>الزمن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 Condensed Extra Bold" pitchFamily="34" charset="0"/>
                        </a:rPr>
                        <a:t>sec</a:t>
                      </a:r>
                      <a:endParaRPr lang="en-US" sz="1800" dirty="0">
                        <a:latin typeface="Tw Cen MT Condensed Extra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 pitchFamily="18" charset="0"/>
                          <a:cs typeface="+mj-cs"/>
                        </a:rPr>
                        <a:t>V</a:t>
                      </a:r>
                      <a:endParaRPr lang="en-US" sz="1800" b="1" dirty="0">
                        <a:latin typeface="Cambria" pitchFamily="18" charset="0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dirty="0"/>
                        <a:t>السرعة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w Cen MT Condensed Extra Bold" pitchFamily="34" charset="0"/>
                        </a:rPr>
                        <a:t>m/sec</a:t>
                      </a:r>
                      <a:endParaRPr lang="en-US" sz="1800" dirty="0">
                        <a:latin typeface="Tw Cen MT Condensed Extra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1" dirty="0">
                        <a:latin typeface="Cambria" pitchFamily="18" charset="0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dirty="0">
                          <a:latin typeface="Times New Roman"/>
                          <a:ea typeface="Times New Roman"/>
                        </a:rPr>
                        <a:t>السرعة المتوسطة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w Cen MT Condensed Extra Bold" pitchFamily="34" charset="0"/>
                        </a:rPr>
                        <a:t>m/sec</a:t>
                      </a:r>
                      <a:endParaRPr lang="en-US" sz="1800" dirty="0">
                        <a:latin typeface="Tw Cen MT Condensed Extra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644364" y="5357032"/>
            <a:ext cx="28575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42786" y="4143380"/>
            <a:ext cx="5709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 h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74011" y="4643446"/>
            <a:ext cx="9557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60 km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231" y="6191928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??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15206" y="407194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43834" y="414338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60396" y="457200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3834" y="462029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834" y="619192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58082" y="621508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636867" y="4488318"/>
            <a:ext cx="271464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937874" y="4059690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80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09487" y="455975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28824" y="5357826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72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42976" y="5286388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136025" y="5380838"/>
            <a:ext cx="8643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km</a:t>
            </a:r>
            <a:r>
              <a:rPr lang="en-US" sz="2500" dirty="0">
                <a:latin typeface="Tw Cen MT Condensed Extra Bold" pitchFamily="34" charset="0"/>
              </a:rPr>
              <a:t>/</a:t>
            </a:r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h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-71470" y="1964051"/>
            <a:ext cx="790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Km</a:t>
            </a:r>
            <a:endParaRPr kumimoji="0" 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576211" y="1940236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 Box 19"/>
          <p:cNvSpPr txBox="1">
            <a:spLocks noChangeArrowheads="1"/>
          </p:cNvSpPr>
          <p:nvPr/>
        </p:nvSpPr>
        <p:spPr bwMode="auto">
          <a:xfrm>
            <a:off x="1500166" y="1976428"/>
            <a:ext cx="790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m</a:t>
            </a:r>
            <a:endParaRPr kumimoji="0" 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19" y="1940236"/>
            <a:ext cx="676275" cy="238125"/>
          </a:xfrm>
          <a:prstGeom prst="rect">
            <a:avLst/>
          </a:prstGeom>
          <a:noFill/>
        </p:spPr>
      </p:pic>
      <p:cxnSp>
        <p:nvCxnSpPr>
          <p:cNvPr id="110" name="AutoShape 12"/>
          <p:cNvCxnSpPr>
            <a:cxnSpLocks noChangeShapeType="1"/>
          </p:cNvCxnSpPr>
          <p:nvPr/>
        </p:nvCxnSpPr>
        <p:spPr bwMode="auto">
          <a:xfrm>
            <a:off x="766684" y="2225988"/>
            <a:ext cx="1214446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3000364" y="2000243"/>
            <a:ext cx="790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min</a:t>
            </a:r>
            <a:endParaRPr kumimoji="0" 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3914757" y="1714488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4648195" y="2000243"/>
            <a:ext cx="790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sec</a:t>
            </a:r>
            <a:endParaRPr kumimoji="0" 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8607" y="1976428"/>
            <a:ext cx="438150" cy="238125"/>
          </a:xfrm>
          <a:prstGeom prst="rect">
            <a:avLst/>
          </a:prstGeom>
          <a:noFill/>
        </p:spPr>
      </p:pic>
      <p:cxnSp>
        <p:nvCxnSpPr>
          <p:cNvPr id="115" name="AutoShape 12"/>
          <p:cNvCxnSpPr>
            <a:cxnSpLocks noChangeShapeType="1"/>
          </p:cNvCxnSpPr>
          <p:nvPr/>
        </p:nvCxnSpPr>
        <p:spPr bwMode="auto">
          <a:xfrm>
            <a:off x="3790939" y="2260592"/>
            <a:ext cx="1214446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908" y="1760860"/>
            <a:ext cx="533364" cy="382256"/>
          </a:xfrm>
          <a:prstGeom prst="rect">
            <a:avLst/>
          </a:prstGeom>
          <a:noFill/>
        </p:spPr>
      </p:pic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6143636" y="2011675"/>
            <a:ext cx="790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Km/h</a:t>
            </a:r>
            <a:endParaRPr kumimoji="0" 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6719879" y="1987860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8067705" y="2024052"/>
            <a:ext cx="790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m/sec</a:t>
            </a:r>
            <a:endParaRPr kumimoji="0" 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AutoShape 12"/>
          <p:cNvCxnSpPr>
            <a:cxnSpLocks noChangeShapeType="1"/>
          </p:cNvCxnSpPr>
          <p:nvPr/>
        </p:nvCxnSpPr>
        <p:spPr bwMode="auto">
          <a:xfrm>
            <a:off x="6910352" y="2273612"/>
            <a:ext cx="1214446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500174"/>
            <a:ext cx="214314" cy="38398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5362935" y="4202566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944917" y="4559756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072462" y="5000636"/>
            <a:ext cx="5709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 h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15206" y="4906044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43834" y="497748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45449" y="3786190"/>
            <a:ext cx="9557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80 km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86644" y="371475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43834" y="371475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08282" y="3857628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62" name="TextBox 61"/>
          <p:cNvSpPr txBox="1"/>
          <p:nvPr/>
        </p:nvSpPr>
        <p:spPr>
          <a:xfrm>
            <a:off x="7358082" y="387626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429520" y="6284932"/>
            <a:ext cx="214314" cy="158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796342" y="4082702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60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62132" y="4473000"/>
            <a:ext cx="85725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800" b="1" dirty="0"/>
              <a:t>+</a:t>
            </a:r>
            <a:endParaRPr lang="ar-BH" sz="3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007336" y="3900296"/>
            <a:ext cx="8572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latin typeface="Tw Cen MT Condensed Extra Bold" pitchFamily="34" charset="0"/>
              </a:rPr>
              <a:t>+</a:t>
            </a:r>
            <a:endParaRPr lang="ar-BH" sz="4000" dirty="0">
              <a:latin typeface="Tw Cen MT Condensed Extra Bold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08437" y="455975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44917" y="4131128"/>
            <a:ext cx="6924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216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102012" y="4582768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3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45134" y="430489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58082" y="478632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86644" y="514351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0" y="2425897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-888249" y="3648823"/>
                <a:ext cx="2102179" cy="124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𝑉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8249" y="3648823"/>
                <a:ext cx="2102179" cy="1243867"/>
              </a:xfrm>
              <a:prstGeom prst="rect">
                <a:avLst/>
              </a:prstGeom>
              <a:blipFill>
                <a:blip r:embed="rId7"/>
                <a:stretch>
                  <a:fillRect r="-33333" b="-2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مستطيل 65"/>
          <p:cNvSpPr/>
          <p:nvPr/>
        </p:nvSpPr>
        <p:spPr>
          <a:xfrm>
            <a:off x="7715272" y="3429000"/>
            <a:ext cx="106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  <p:sp>
        <p:nvSpPr>
          <p:cNvPr id="67" name="مستطيل 66"/>
          <p:cNvSpPr/>
          <p:nvPr/>
        </p:nvSpPr>
        <p:spPr>
          <a:xfrm>
            <a:off x="4000496" y="3416858"/>
            <a:ext cx="106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الحل</a:t>
            </a:r>
            <a:endParaRPr lang="ar-BH" dirty="0"/>
          </a:p>
        </p:txBody>
      </p:sp>
      <p:sp>
        <p:nvSpPr>
          <p:cNvPr id="68" name="Rectangle 57"/>
          <p:cNvSpPr/>
          <p:nvPr/>
        </p:nvSpPr>
        <p:spPr>
          <a:xfrm>
            <a:off x="7858148" y="5429264"/>
            <a:ext cx="9557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76 km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69" name="Rectangle 59"/>
          <p:cNvSpPr/>
          <p:nvPr/>
        </p:nvSpPr>
        <p:spPr>
          <a:xfrm>
            <a:off x="7476194" y="5429264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70" name="TextBox 61"/>
          <p:cNvSpPr txBox="1"/>
          <p:nvPr/>
        </p:nvSpPr>
        <p:spPr>
          <a:xfrm>
            <a:off x="7190442" y="565934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</a:t>
            </a:r>
          </a:p>
        </p:txBody>
      </p:sp>
      <p:sp>
        <p:nvSpPr>
          <p:cNvPr id="72" name="TextBox 81"/>
          <p:cNvSpPr txBox="1"/>
          <p:nvPr/>
        </p:nvSpPr>
        <p:spPr>
          <a:xfrm>
            <a:off x="7000892" y="540611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</a:t>
            </a:r>
          </a:p>
        </p:txBody>
      </p:sp>
      <p:sp>
        <p:nvSpPr>
          <p:cNvPr id="79" name="Rectangle 57"/>
          <p:cNvSpPr/>
          <p:nvPr/>
        </p:nvSpPr>
        <p:spPr>
          <a:xfrm>
            <a:off x="7929586" y="5738170"/>
            <a:ext cx="5709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 h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83" name="Rectangle 59"/>
          <p:cNvSpPr/>
          <p:nvPr/>
        </p:nvSpPr>
        <p:spPr>
          <a:xfrm>
            <a:off x="7521914" y="573817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84" name="TextBox 61"/>
          <p:cNvSpPr txBox="1"/>
          <p:nvPr/>
        </p:nvSpPr>
        <p:spPr>
          <a:xfrm>
            <a:off x="7236162" y="596825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</a:t>
            </a:r>
          </a:p>
        </p:txBody>
      </p:sp>
      <p:sp>
        <p:nvSpPr>
          <p:cNvPr id="85" name="TextBox 81"/>
          <p:cNvSpPr txBox="1"/>
          <p:nvPr/>
        </p:nvSpPr>
        <p:spPr>
          <a:xfrm>
            <a:off x="7046612" y="57150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</a:p>
        </p:txBody>
      </p:sp>
      <p:sp>
        <p:nvSpPr>
          <p:cNvPr id="88" name="TextBox 73"/>
          <p:cNvSpPr txBox="1"/>
          <p:nvPr/>
        </p:nvSpPr>
        <p:spPr>
          <a:xfrm>
            <a:off x="3877031" y="4473000"/>
            <a:ext cx="85725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800" b="1" dirty="0"/>
              <a:t>+</a:t>
            </a:r>
            <a:endParaRPr lang="ar-BH" sz="3800" b="1" dirty="0"/>
          </a:p>
        </p:txBody>
      </p:sp>
      <p:sp>
        <p:nvSpPr>
          <p:cNvPr id="89" name="Rectangle 75"/>
          <p:cNvSpPr/>
          <p:nvPr/>
        </p:nvSpPr>
        <p:spPr>
          <a:xfrm>
            <a:off x="4494255" y="455975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1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90" name="مستطيل 89"/>
          <p:cNvSpPr/>
          <p:nvPr/>
        </p:nvSpPr>
        <p:spPr>
          <a:xfrm>
            <a:off x="4191081" y="398825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w Cen MT Condensed Extra Bold" pitchFamily="34" charset="0"/>
              </a:rPr>
              <a:t>+</a:t>
            </a:r>
            <a:endParaRPr lang="ar-BH" sz="3200" dirty="0">
              <a:latin typeface="Tw Cen MT Condensed Extra Bold" pitchFamily="34" charset="0"/>
            </a:endParaRPr>
          </a:p>
        </p:txBody>
      </p:sp>
      <p:sp>
        <p:nvSpPr>
          <p:cNvPr id="91" name="مستطيل 90"/>
          <p:cNvSpPr/>
          <p:nvPr/>
        </p:nvSpPr>
        <p:spPr>
          <a:xfrm>
            <a:off x="4638351" y="4059690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5FF"/>
                </a:solidFill>
                <a:latin typeface="Tw Cen MT Condensed Extra Bold" pitchFamily="34" charset="0"/>
              </a:rPr>
              <a:t>76</a:t>
            </a:r>
            <a:endParaRPr lang="ar-BH" sz="2500" b="1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92" name="TextBox 103"/>
          <p:cNvSpPr txBox="1"/>
          <p:nvPr/>
        </p:nvSpPr>
        <p:spPr>
          <a:xfrm>
            <a:off x="2786050" y="5344555"/>
            <a:ext cx="6429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2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93" name="Rectangle 54"/>
          <p:cNvSpPr/>
          <p:nvPr/>
        </p:nvSpPr>
        <p:spPr>
          <a:xfrm>
            <a:off x="3200460" y="5380838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72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pic>
        <p:nvPicPr>
          <p:cNvPr id="94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9702" y="5376864"/>
            <a:ext cx="770860" cy="552466"/>
          </a:xfrm>
          <a:prstGeom prst="rect">
            <a:avLst/>
          </a:prstGeom>
          <a:noFill/>
        </p:spPr>
      </p:pic>
      <p:sp>
        <p:nvSpPr>
          <p:cNvPr id="95" name="TextBox 103"/>
          <p:cNvSpPr txBox="1"/>
          <p:nvPr/>
        </p:nvSpPr>
        <p:spPr>
          <a:xfrm>
            <a:off x="4429124" y="5357826"/>
            <a:ext cx="6429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2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98" name="Rectangle 54"/>
          <p:cNvSpPr/>
          <p:nvPr/>
        </p:nvSpPr>
        <p:spPr>
          <a:xfrm>
            <a:off x="4890185" y="5464506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20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sp>
        <p:nvSpPr>
          <p:cNvPr id="99" name="Rectangle 104"/>
          <p:cNvSpPr/>
          <p:nvPr/>
        </p:nvSpPr>
        <p:spPr>
          <a:xfrm>
            <a:off x="5338075" y="5487518"/>
            <a:ext cx="9236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m</a:t>
            </a:r>
            <a:r>
              <a:rPr lang="en-US" sz="2500" dirty="0">
                <a:latin typeface="Tw Cen MT Condensed Extra Bold" pitchFamily="34" charset="0"/>
              </a:rPr>
              <a:t>/</a:t>
            </a:r>
            <a:r>
              <a:rPr lang="en-US" sz="2500" dirty="0">
                <a:solidFill>
                  <a:srgbClr val="0005FF"/>
                </a:solidFill>
                <a:latin typeface="Tw Cen MT Condensed Extra Bold" pitchFamily="34" charset="0"/>
              </a:rPr>
              <a:t>sec</a:t>
            </a:r>
            <a:endParaRPr lang="ar-BH" sz="2500" dirty="0">
              <a:solidFill>
                <a:srgbClr val="0005FF"/>
              </a:solidFill>
              <a:latin typeface="Tw Cen MT Condensed Extra Bold" pitchFamily="34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5283200" y="214290"/>
          <a:ext cx="34321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معادلة" r:id="rId8" imgW="24384000" imgH="10363200" progId="Equation.3">
                  <p:embed/>
                </p:oleObj>
              </mc:Choice>
              <mc:Fallback>
                <p:oleObj name="معادلة" r:id="rId8" imgW="24384000" imgH="10363200" progId="Equation.3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214290"/>
                        <a:ext cx="3432175" cy="1428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2046866" y="4174964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62 -0.11111 L 2.5E-6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879 -0.20139 L 1.94444E-6 -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71025 -0.27084 L 2.5E-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85885 -0.35417 L 5.55556E-7 1.11022E-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62 -0.11111 L 2.5E-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149 -0.5206 L -1.94444E-6 -4.44444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93 -0.55509 L -1.94444E-6 -3.33333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93 -0.69098 L -1.94444E-6 3.33333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93 -0.72176 L -1.94444E-6 1.11022E-1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36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51 -0.69144 L -2.77778E-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11 -0.69305 L -4.44444E-6 -2.22222E-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602 L 0.64635 -0.54815 " pathEditMode="relative" rAng="0" ptsTypes="AA">
                                      <p:cBhvr>
                                        <p:cTn id="223" dur="2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7" y="-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4549 -0.04768 L 0.00226 -0.00579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4219 0.12616 L -1.11111E-6 -2.59259E-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2.96296E-6 L 0.55122 -0.04213 " pathEditMode="relative" rAng="0" ptsTypes="AA">
                                      <p:cBhvr>
                                        <p:cTn id="281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2.96296E-6 L -8.33333E-7 2.96296E-6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68 0.01065 L 2.5E-6 7.40741E-7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42813 -0.49652 " pathEditMode="relative" rAng="0" ptsTypes="AA">
                                      <p:cBhvr>
                                        <p:cTn id="343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60052 -0.56805 " pathEditMode="relative" rAng="0" ptsTypes="AA">
                                      <p:cBhvr>
                                        <p:cTn id="379" dur="2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5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19" grpId="0"/>
      <p:bldP spid="19" grpId="1"/>
      <p:bldP spid="20" grpId="0"/>
      <p:bldP spid="21" grpId="0"/>
      <p:bldP spid="24" grpId="0"/>
      <p:bldP spid="31" grpId="0"/>
      <p:bldP spid="31" grpId="1"/>
      <p:bldP spid="32" grpId="0"/>
      <p:bldP spid="37" grpId="0"/>
      <p:bldP spid="38" grpId="0"/>
      <p:bldP spid="38" grpId="1"/>
      <p:bldP spid="51" grpId="0"/>
      <p:bldP spid="51" grpId="1"/>
      <p:bldP spid="53" grpId="0"/>
      <p:bldP spid="53" grpId="1"/>
      <p:bldP spid="55" grpId="0"/>
      <p:bldP spid="104" grpId="0"/>
      <p:bldP spid="105" grpId="0"/>
      <p:bldP spid="105" grpId="1"/>
      <p:bldP spid="56" grpId="0"/>
      <p:bldP spid="48" grpId="0"/>
      <p:bldP spid="48" grpId="1"/>
      <p:bldP spid="52" grpId="0"/>
      <p:bldP spid="54" grpId="0"/>
      <p:bldP spid="58" grpId="0"/>
      <p:bldP spid="58" grpId="1"/>
      <p:bldP spid="59" grpId="0"/>
      <p:bldP spid="59" grpId="1"/>
      <p:bldP spid="60" grpId="0"/>
      <p:bldP spid="62" grpId="0"/>
      <p:bldP spid="73" grpId="0"/>
      <p:bldP spid="73" grpId="1"/>
      <p:bldP spid="74" grpId="0"/>
      <p:bldP spid="75" grpId="0"/>
      <p:bldP spid="76" grpId="0"/>
      <p:bldP spid="77" grpId="0"/>
      <p:bldP spid="77" grpId="1"/>
      <p:bldP spid="78" grpId="0"/>
      <p:bldP spid="78" grpId="1"/>
      <p:bldP spid="80" grpId="0"/>
      <p:bldP spid="81" grpId="0"/>
      <p:bldP spid="82" grpId="0"/>
      <p:bldP spid="71" grpId="0" animBg="1"/>
      <p:bldP spid="71" grpId="1" animBg="1"/>
      <p:bldP spid="66" grpId="0"/>
      <p:bldP spid="67" grpId="0"/>
      <p:bldP spid="68" grpId="0"/>
      <p:bldP spid="68" grpId="1"/>
      <p:bldP spid="69" grpId="0"/>
      <p:bldP spid="70" grpId="0"/>
      <p:bldP spid="72" grpId="0"/>
      <p:bldP spid="79" grpId="0"/>
      <p:bldP spid="83" grpId="0"/>
      <p:bldP spid="84" grpId="0"/>
      <p:bldP spid="85" grpId="0"/>
      <p:bldP spid="88" grpId="0"/>
      <p:bldP spid="89" grpId="0"/>
      <p:bldP spid="90" grpId="0"/>
      <p:bldP spid="91" grpId="0"/>
      <p:bldP spid="92" grpId="0"/>
      <p:bldP spid="93" grpId="0"/>
      <p:bldP spid="95" grpId="0"/>
      <p:bldP spid="98" grpId="0"/>
      <p:bldP spid="99" grpId="0"/>
      <p:bldP spid="99" grpId="1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158" y="2643182"/>
            <a:ext cx="8429684" cy="92869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4800" b="1" dirty="0">
                <a:solidFill>
                  <a:srgbClr val="0005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acceleration</a:t>
            </a: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ar-BH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العجلة (التسارع)</a:t>
            </a: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TextBox 13"/>
          <p:cNvSpPr txBox="1">
            <a:spLocks noGrp="1"/>
          </p:cNvSpPr>
          <p:nvPr>
            <p:ph type="subTitle" idx="1"/>
          </p:nvPr>
        </p:nvSpPr>
        <p:spPr>
          <a:xfrm>
            <a:off x="285720" y="428604"/>
            <a:ext cx="8572560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ar-BH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الحركة بعجلة منتظمة في خط مستقيم</a:t>
            </a:r>
          </a:p>
        </p:txBody>
      </p:sp>
    </p:spTree>
    <p:extLst>
      <p:ext uri="{BB962C8B-B14F-4D97-AF65-F5344CB8AC3E}">
        <p14:creationId xmlns:p14="http://schemas.microsoft.com/office/powerpoint/2010/main" val="40531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4710"/>
            <a:ext cx="9144000" cy="1631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1">
            <a:spAutoFit/>
          </a:bodyPr>
          <a:lstStyle/>
          <a:p>
            <a:r>
              <a:rPr lang="ar-BH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تعريف التسارع ( العجلة ) :</a:t>
            </a:r>
          </a:p>
          <a:p>
            <a:r>
              <a:rPr lang="ar-B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التسارع هو معدل التغير في السرعة بالنسبة إلى الزمن 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ar-BH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57620" y="2428868"/>
            <a:ext cx="45720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1928802"/>
            <a:ext cx="357190" cy="85725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6" name="TextBox 35"/>
          <p:cNvSpPr txBox="1"/>
          <p:nvPr/>
        </p:nvSpPr>
        <p:spPr>
          <a:xfrm>
            <a:off x="642942" y="2143116"/>
            <a:ext cx="27860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العجلة 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التسارع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</a:p>
        </p:txBody>
      </p:sp>
      <p:sp>
        <p:nvSpPr>
          <p:cNvPr id="22" name="TextBox 31"/>
          <p:cNvSpPr txBox="1"/>
          <p:nvPr/>
        </p:nvSpPr>
        <p:spPr>
          <a:xfrm>
            <a:off x="3500430" y="2405714"/>
            <a:ext cx="52149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BH" sz="2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مقدار الزمن الذي حدث خلاله هذا التغير</a:t>
            </a:r>
            <a:endParaRPr lang="ar-BH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3714744" y="178592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2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مقدار التغير في السرعة </a:t>
            </a:r>
            <a:endParaRPr lang="en-US" sz="2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cxnSp>
        <p:nvCxnSpPr>
          <p:cNvPr id="29" name="Straight Connector 22"/>
          <p:cNvCxnSpPr/>
          <p:nvPr/>
        </p:nvCxnSpPr>
        <p:spPr>
          <a:xfrm>
            <a:off x="3913924" y="3949019"/>
            <a:ext cx="45005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0"/>
          <p:cNvSpPr txBox="1"/>
          <p:nvPr/>
        </p:nvSpPr>
        <p:spPr>
          <a:xfrm>
            <a:off x="3842486" y="3450541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السرعة الابتدائية – السرعة النهائية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199808" y="398110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الزمن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3481035"/>
            <a:ext cx="285752" cy="857256"/>
          </a:xfrm>
          <a:prstGeom prst="rect">
            <a:avLst/>
          </a:prstGeom>
          <a:noFill/>
        </p:spPr>
      </p:pic>
      <p:sp>
        <p:nvSpPr>
          <p:cNvPr id="38" name="مستطيل 37"/>
          <p:cNvSpPr/>
          <p:nvPr/>
        </p:nvSpPr>
        <p:spPr>
          <a:xfrm>
            <a:off x="357190" y="3623911"/>
            <a:ext cx="3071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(a)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العجلة 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التسارع</a:t>
            </a:r>
            <a:r>
              <a:rPr lang="ar-B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1" y="4725144"/>
            <a:ext cx="4597611" cy="14575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20" name="TextBox 55"/>
          <p:cNvSpPr txBox="1"/>
          <p:nvPr/>
        </p:nvSpPr>
        <p:spPr>
          <a:xfrm>
            <a:off x="704088" y="5262299"/>
            <a:ext cx="25717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</a:t>
            </a:r>
            <a:r>
              <a:rPr lang="ar-B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التسارع ( العجلة)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acceleration</a:t>
            </a:r>
            <a:endParaRPr lang="ar-B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39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-0.37801 L 1.38778E-17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5276 -0.3044 L -1.94444E-6 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5276 -0.3044 L -1.94444E-6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6 -0.20185 L 0.00799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5276 -0.3044 L -1.94444E-6 3.33333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36" grpId="1"/>
      <p:bldP spid="22" grpId="0"/>
      <p:bldP spid="22" grpId="1"/>
      <p:bldP spid="24" grpId="0"/>
      <p:bldP spid="24" grpId="1"/>
      <p:bldP spid="30" grpId="0"/>
      <p:bldP spid="30" grpId="1"/>
      <p:bldP spid="31" grpId="0"/>
      <p:bldP spid="31" grpId="1"/>
      <p:bldP spid="3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57422" y="260648"/>
            <a:ext cx="3582730" cy="667702"/>
          </a:xfrm>
        </p:spPr>
        <p:txBody>
          <a:bodyPr>
            <a:normAutofit/>
          </a:bodyPr>
          <a:lstStyle/>
          <a:p>
            <a:r>
              <a:rPr lang="ar-BH" b="1" dirty="0">
                <a:solidFill>
                  <a:srgbClr val="0000CC"/>
                </a:solidFill>
              </a:rPr>
              <a:t>أنواع العجلة (التسارع 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5643577"/>
          </a:xfrm>
        </p:spPr>
        <p:txBody>
          <a:bodyPr/>
          <a:lstStyle/>
          <a:p>
            <a:pPr>
              <a:buNone/>
            </a:pPr>
            <a:endParaRPr lang="ar-BH" dirty="0"/>
          </a:p>
          <a:p>
            <a:pPr>
              <a:buNone/>
            </a:pPr>
            <a:endParaRPr lang="ar-BH" dirty="0"/>
          </a:p>
          <a:p>
            <a:pPr>
              <a:buNone/>
            </a:pPr>
            <a:endParaRPr lang="ar-BH" dirty="0"/>
          </a:p>
          <a:p>
            <a:pPr>
              <a:buNone/>
            </a:pPr>
            <a:endParaRPr lang="ar-BH" b="1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BH" b="1" dirty="0">
                <a:solidFill>
                  <a:srgbClr val="FF0000"/>
                </a:solidFill>
              </a:rPr>
              <a:t>     </a:t>
            </a:r>
            <a:r>
              <a:rPr lang="ar-BH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عجلة تناقصية </a:t>
            </a:r>
            <a:r>
              <a:rPr lang="ar-BH" b="1" dirty="0">
                <a:latin typeface="+mj-lt"/>
                <a:ea typeface="+mj-ea"/>
                <a:cs typeface="+mj-cs"/>
              </a:rPr>
              <a:t>( تقصيرية )                                     </a:t>
            </a:r>
            <a:r>
              <a:rPr lang="ar-BH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عجلة تسارعية </a:t>
            </a:r>
            <a:r>
              <a:rPr lang="ar-BH" b="1" dirty="0">
                <a:latin typeface="+mj-lt"/>
                <a:ea typeface="+mj-ea"/>
                <a:cs typeface="+mj-cs"/>
              </a:rPr>
              <a:t>( تزايدية )</a:t>
            </a:r>
          </a:p>
          <a:p>
            <a:pPr>
              <a:buNone/>
            </a:pPr>
            <a:endParaRPr lang="ar-BH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ar-BH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00628" y="1236808"/>
            <a:ext cx="3929090" cy="125747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5"/>
          <a:stretch/>
        </p:blipFill>
        <p:spPr>
          <a:xfrm>
            <a:off x="500034" y="1214422"/>
            <a:ext cx="4143404" cy="14535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6" name="TextBox 10"/>
          <p:cNvSpPr txBox="1"/>
          <p:nvPr/>
        </p:nvSpPr>
        <p:spPr>
          <a:xfrm>
            <a:off x="5500694" y="314096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2- السرعة تنقص ( تقل)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214414" y="3184496"/>
            <a:ext cx="2538720" cy="54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1- السرعة تزداد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سهم للأسفل 7"/>
          <p:cNvSpPr/>
          <p:nvPr/>
        </p:nvSpPr>
        <p:spPr>
          <a:xfrm>
            <a:off x="7000892" y="3563652"/>
            <a:ext cx="214314" cy="571504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سهم للأسفل 8"/>
          <p:cNvSpPr/>
          <p:nvPr/>
        </p:nvSpPr>
        <p:spPr>
          <a:xfrm>
            <a:off x="2786050" y="3649584"/>
            <a:ext cx="214314" cy="571504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571472" y="4214818"/>
          <a:ext cx="3571900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Bitmap Image" r:id="rId5" imgW="2076740" imgH="504762" progId="PBrush">
                  <p:embed/>
                </p:oleObj>
              </mc:Choice>
              <mc:Fallback>
                <p:oleObj name="Bitmap Image" r:id="rId5" imgW="2076740" imgH="504762" progId="PBrush">
                  <p:embed/>
                  <p:pic>
                    <p:nvPicPr>
                      <p:cNvPr id="266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214818"/>
                        <a:ext cx="3571900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214818"/>
            <a:ext cx="3786214" cy="1214446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1406" y="5643578"/>
            <a:ext cx="9072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BH" sz="2000" b="1" dirty="0">
                <a:solidFill>
                  <a:srgbClr val="0000CC"/>
                </a:solidFill>
              </a:rPr>
              <a:t>   </a:t>
            </a:r>
            <a:r>
              <a:rPr lang="ar-SA" sz="2000" b="1" dirty="0">
                <a:solidFill>
                  <a:srgbClr val="0000CC"/>
                </a:solidFill>
              </a:rPr>
              <a:t>نوع </a:t>
            </a:r>
            <a:r>
              <a:rPr lang="ar-SA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العجلة</a:t>
            </a:r>
            <a:r>
              <a:rPr lang="ar-BH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BH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تناقصية</a:t>
            </a:r>
            <a:r>
              <a:rPr lang="ar-SA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وإشارتها</a:t>
            </a:r>
            <a:r>
              <a:rPr lang="ar-BH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سالبة ( </a:t>
            </a:r>
            <a:r>
              <a:rPr lang="ar-BH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ــــ</a:t>
            </a:r>
            <a:r>
              <a:rPr lang="ar-BH" sz="24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BH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)</a:t>
            </a:r>
            <a:r>
              <a:rPr lang="ar-SA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ar-BH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             </a:t>
            </a:r>
            <a:r>
              <a:rPr lang="ar-SA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نوع العجلة</a:t>
            </a:r>
            <a:r>
              <a:rPr lang="ar-BH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BH" sz="2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تسارعية</a:t>
            </a:r>
            <a:r>
              <a:rPr lang="ar-SA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وإشارتها </a:t>
            </a:r>
            <a:r>
              <a:rPr lang="ar-BH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موجبة ( </a:t>
            </a:r>
            <a:r>
              <a:rPr lang="ar-BH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</a:t>
            </a:r>
            <a:r>
              <a:rPr lang="ar-BH" sz="28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BH" sz="20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)</a:t>
            </a:r>
            <a:endParaRPr lang="ar-SA" sz="2000" b="1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51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7020" y="214290"/>
            <a:ext cx="9026980" cy="5911873"/>
          </a:xfrm>
        </p:spPr>
        <p:txBody>
          <a:bodyPr/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cs typeface="+mj-cs"/>
              </a:rPr>
              <a:t>الوحدة الدولية لقياس العجلة ( التسارع )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 </a:t>
            </a:r>
            <a:r>
              <a:rPr lang="ar-SA" sz="2400" b="1" dirty="0">
                <a:solidFill>
                  <a:srgbClr val="0000CC"/>
                </a:solidFill>
                <a:cs typeface="+mj-cs"/>
              </a:rPr>
              <a:t>:</a:t>
            </a:r>
            <a:r>
              <a:rPr lang="en-US" sz="2400" b="1" dirty="0">
                <a:solidFill>
                  <a:srgbClr val="0000CC"/>
                </a:solidFill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j-cs"/>
              </a:rPr>
              <a:t>m /sec</a:t>
            </a:r>
            <a:r>
              <a:rPr lang="en-US" sz="2400" baseline="30000" dirty="0">
                <a:solidFill>
                  <a:srgbClr val="C00000"/>
                </a:solidFill>
                <a:cs typeface="+mj-cs"/>
              </a:rPr>
              <a:t>2</a:t>
            </a:r>
            <a:r>
              <a:rPr lang="en-US" sz="2400" dirty="0">
                <a:solidFill>
                  <a:srgbClr val="C00000"/>
                </a:solidFill>
                <a:cs typeface="+mj-cs"/>
              </a:rPr>
              <a:t>   </a:t>
            </a:r>
          </a:p>
          <a:p>
            <a:pPr algn="r" rtl="1"/>
            <a:r>
              <a:rPr lang="ar-SA" sz="2400" b="1" dirty="0">
                <a:solidFill>
                  <a:srgbClr val="0000CC"/>
                </a:solidFill>
                <a:cs typeface="+mj-cs"/>
              </a:rPr>
              <a:t>إشارة العجلة 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التسارعية (</a:t>
            </a:r>
            <a:r>
              <a:rPr lang="ar-SA" sz="2400" b="1" dirty="0">
                <a:solidFill>
                  <a:srgbClr val="0000CC"/>
                </a:solidFill>
                <a:cs typeface="+mj-cs"/>
              </a:rPr>
              <a:t>الت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زايد</a:t>
            </a:r>
            <a:r>
              <a:rPr lang="ar-SA" sz="2400" b="1" dirty="0">
                <a:solidFill>
                  <a:srgbClr val="0000CC"/>
                </a:solidFill>
                <a:cs typeface="+mj-cs"/>
              </a:rPr>
              <a:t>ية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)</a:t>
            </a:r>
            <a:r>
              <a:rPr lang="ar-SA" sz="2400" b="1" dirty="0">
                <a:solidFill>
                  <a:srgbClr val="0000CC"/>
                </a:solidFill>
                <a:cs typeface="+mj-cs"/>
              </a:rPr>
              <a:t> المنتظمة : تكون </a:t>
            </a:r>
            <a:r>
              <a:rPr lang="ar-SA" sz="2400" b="1" dirty="0">
                <a:solidFill>
                  <a:srgbClr val="C00000"/>
                </a:solidFill>
                <a:cs typeface="+mj-cs"/>
              </a:rPr>
              <a:t>موجبة</a:t>
            </a:r>
            <a:r>
              <a:rPr lang="ar-BH" sz="24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(</a:t>
            </a:r>
            <a:r>
              <a:rPr lang="ar-BH" sz="2400" b="1" dirty="0">
                <a:solidFill>
                  <a:srgbClr val="C00000"/>
                </a:solidFill>
                <a:cs typeface="+mj-cs"/>
              </a:rPr>
              <a:t>+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)</a:t>
            </a:r>
            <a:r>
              <a:rPr lang="ar-SA" sz="2400" b="1" dirty="0">
                <a:solidFill>
                  <a:srgbClr val="0000CC"/>
                </a:solidFill>
                <a:cs typeface="+mj-cs"/>
              </a:rPr>
              <a:t> واتجاهها </a:t>
            </a:r>
            <a:r>
              <a:rPr lang="ar-SA" sz="2400" b="1" dirty="0">
                <a:solidFill>
                  <a:srgbClr val="C00000"/>
                </a:solidFill>
                <a:cs typeface="+mj-cs"/>
              </a:rPr>
              <a:t>مع اتجاه حركة الجسم </a:t>
            </a:r>
            <a:endParaRPr lang="en-US" sz="2400" dirty="0">
              <a:solidFill>
                <a:srgbClr val="C00000"/>
              </a:solidFill>
              <a:cs typeface="+mj-cs"/>
            </a:endParaRPr>
          </a:p>
          <a:p>
            <a:pPr algn="r" rtl="1"/>
            <a:r>
              <a:rPr lang="ar-SA" sz="2400" b="1" dirty="0">
                <a:solidFill>
                  <a:srgbClr val="0000CC"/>
                </a:solidFill>
                <a:cs typeface="+mj-cs"/>
              </a:rPr>
              <a:t>إشارة العجلة التقصيرية 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(التناقصية) </a:t>
            </a:r>
            <a:r>
              <a:rPr lang="ar-SA" sz="2400" b="1" dirty="0">
                <a:solidFill>
                  <a:srgbClr val="0000CC"/>
                </a:solidFill>
                <a:cs typeface="+mj-cs"/>
              </a:rPr>
              <a:t>المنتظمة : تكون </a:t>
            </a:r>
            <a:r>
              <a:rPr lang="ar-SA" sz="2400" b="1" dirty="0">
                <a:solidFill>
                  <a:srgbClr val="C00000"/>
                </a:solidFill>
                <a:cs typeface="+mj-cs"/>
              </a:rPr>
              <a:t>سالبة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 (</a:t>
            </a:r>
            <a:r>
              <a:rPr lang="ar-BH" sz="2400" b="1" dirty="0">
                <a:solidFill>
                  <a:srgbClr val="C00000"/>
                </a:solidFill>
                <a:cs typeface="+mj-cs"/>
              </a:rPr>
              <a:t>ـــ</a:t>
            </a:r>
            <a:r>
              <a:rPr lang="ar-BH" sz="2400" b="1" dirty="0">
                <a:solidFill>
                  <a:srgbClr val="0000CC"/>
                </a:solidFill>
                <a:cs typeface="+mj-cs"/>
              </a:rPr>
              <a:t> )</a:t>
            </a:r>
            <a:r>
              <a:rPr lang="ar-SA" sz="2400" b="1" dirty="0">
                <a:solidFill>
                  <a:srgbClr val="0000CC"/>
                </a:solidFill>
                <a:cs typeface="+mj-cs"/>
              </a:rPr>
              <a:t> واتجاهها </a:t>
            </a:r>
            <a:r>
              <a:rPr lang="ar-SA" sz="2400" b="1" dirty="0">
                <a:solidFill>
                  <a:srgbClr val="C00000"/>
                </a:solidFill>
                <a:cs typeface="+mj-cs"/>
              </a:rPr>
              <a:t>عكس اتجاه حركة الجسم</a:t>
            </a:r>
            <a:endParaRPr lang="en-US" sz="2400" dirty="0">
              <a:solidFill>
                <a:srgbClr val="C00000"/>
              </a:solidFill>
              <a:cs typeface="+mj-cs"/>
            </a:endParaRPr>
          </a:p>
          <a:p>
            <a:pPr algn="r" rtl="1"/>
            <a:endParaRPr lang="ar-BH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81136"/>
              </p:ext>
            </p:extLst>
          </p:nvPr>
        </p:nvGraphicFramePr>
        <p:xfrm>
          <a:off x="1142975" y="2619822"/>
          <a:ext cx="7000926" cy="2806238"/>
        </p:xfrm>
        <a:graphic>
          <a:graphicData uri="http://schemas.openxmlformats.org/drawingml/2006/table">
            <a:tbl>
              <a:tblPr rtl="1"/>
              <a:tblGrid>
                <a:gridCol w="122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4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0" dirty="0">
                          <a:latin typeface="Calibri"/>
                          <a:ea typeface="Calibri"/>
                          <a:cs typeface="Times New Roman"/>
                        </a:rPr>
                        <a:t>الرمز</a:t>
                      </a:r>
                      <a:endParaRPr lang="en-US" sz="2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Times New Roman"/>
                        </a:rPr>
                        <a:t>المصطلح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Times New Roman"/>
                        </a:rPr>
                        <a:t>وحدة القياس الدولية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V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Times New Roman"/>
                        </a:rPr>
                        <a:t>السرعة النهائية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 m /sec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V</a:t>
                      </a:r>
                      <a:r>
                        <a:rPr lang="en-US" sz="2400" b="1" baseline="-25000" dirty="0"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Times New Roman"/>
                        </a:rPr>
                        <a:t>السرعة الابتدائية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m /sec</a:t>
                      </a:r>
                      <a:endParaRPr lang="en-US" sz="2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Times New Roman"/>
                        </a:rPr>
                        <a:t>الزمن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sec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Times New Roman"/>
                        </a:rPr>
                        <a:t>العجلة أو (التسارع)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m/sec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Times New Roman"/>
                        </a:rPr>
                        <a:t>المسافة المقطوعة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m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6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r"/>
            <a:r>
              <a:rPr lang="ar-BH" b="1" dirty="0">
                <a:solidFill>
                  <a:srgbClr val="0000CC"/>
                </a:solidFill>
              </a:rPr>
              <a:t/>
            </a:r>
            <a:br>
              <a:rPr lang="ar-BH" b="1" dirty="0">
                <a:solidFill>
                  <a:srgbClr val="0000CC"/>
                </a:solidFill>
              </a:rPr>
            </a:br>
            <a:r>
              <a:rPr lang="ar-SA" sz="3600" b="1" dirty="0">
                <a:solidFill>
                  <a:srgbClr val="0000CC"/>
                </a:solidFill>
              </a:rPr>
              <a:t>معادلات الحركة لجسم يتحرك بعجلة منتظمة في خط مستقيم</a:t>
            </a:r>
            <a:r>
              <a:rPr lang="ar-BH" sz="3600" b="1" dirty="0">
                <a:solidFill>
                  <a:srgbClr val="0000CC"/>
                </a:solidFill>
              </a:rPr>
              <a:t> :</a:t>
            </a:r>
            <a:r>
              <a:rPr lang="en-US" b="1" dirty="0">
                <a:solidFill>
                  <a:srgbClr val="0000CC"/>
                </a:solidFill>
              </a:rPr>
              <a:t/>
            </a:r>
            <a:br>
              <a:rPr lang="en-US" b="1" dirty="0">
                <a:solidFill>
                  <a:srgbClr val="0000CC"/>
                </a:solidFill>
              </a:rPr>
            </a:br>
            <a:endParaRPr lang="ar-BH" dirty="0">
              <a:solidFill>
                <a:srgbClr val="0000CC"/>
              </a:solidFill>
            </a:endParaRPr>
          </a:p>
        </p:txBody>
      </p:sp>
      <p:pic>
        <p:nvPicPr>
          <p:cNvPr id="53250" name="Picture 2" descr="C:\Users\Taher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071834" cy="9975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5" name="مستطيل 4"/>
          <p:cNvSpPr/>
          <p:nvPr/>
        </p:nvSpPr>
        <p:spPr>
          <a:xfrm>
            <a:off x="142844" y="3000372"/>
            <a:ext cx="3172663" cy="46807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ea typeface="Calibri"/>
                <a:cs typeface="Times New Roman"/>
              </a:rPr>
              <a:t>سرعة </a:t>
            </a:r>
            <a:r>
              <a:rPr lang="ar-BH" sz="2400" b="1" dirty="0">
                <a:ea typeface="Calibri"/>
                <a:cs typeface="Times New Roman"/>
              </a:rPr>
              <a:t>الجسم المتحرك </a:t>
            </a:r>
            <a:r>
              <a:rPr lang="ar-SA" sz="2400" b="1" dirty="0">
                <a:ea typeface="Calibri"/>
                <a:cs typeface="Times New Roman"/>
              </a:rPr>
              <a:t>النهائية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7" name="سهم إلى اليمين 6"/>
          <p:cNvSpPr/>
          <p:nvPr/>
        </p:nvSpPr>
        <p:spPr>
          <a:xfrm>
            <a:off x="3571868" y="3143248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929190" y="3786190"/>
          <a:ext cx="378621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معادلة" r:id="rId5" imgW="1333440" imgH="241200" progId="Equation.3">
                  <p:embed/>
                </p:oleObj>
              </mc:Choice>
              <mc:Fallback>
                <p:oleObj name="معادلة" r:id="rId5" imgW="1333440" imgH="241200" progId="Equation.3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3786190"/>
                        <a:ext cx="3786214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سهم إلى اليمين 8"/>
          <p:cNvSpPr/>
          <p:nvPr/>
        </p:nvSpPr>
        <p:spPr>
          <a:xfrm>
            <a:off x="3714744" y="4143380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مستطيل 9"/>
          <p:cNvSpPr/>
          <p:nvPr/>
        </p:nvSpPr>
        <p:spPr>
          <a:xfrm>
            <a:off x="214282" y="4000504"/>
            <a:ext cx="3429024" cy="4053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2000" b="1" dirty="0">
                <a:ea typeface="Calibri"/>
                <a:cs typeface="Times New Roman"/>
              </a:rPr>
              <a:t>المسافة التي يقطعها الجسم المتحرك</a:t>
            </a:r>
            <a:endParaRPr lang="en-US" sz="2000" dirty="0">
              <a:ea typeface="Calibri"/>
              <a:cs typeface="Arial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645006"/>
            <a:ext cx="4500594" cy="783862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500034" y="1857364"/>
            <a:ext cx="1938351" cy="46807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2400" b="1" dirty="0">
                <a:ea typeface="Calibri"/>
                <a:cs typeface="Times New Roman"/>
              </a:rPr>
              <a:t>العجلة ( التسارع)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13" name="سهم إلى اليمين 12"/>
          <p:cNvSpPr/>
          <p:nvPr/>
        </p:nvSpPr>
        <p:spPr>
          <a:xfrm>
            <a:off x="2714612" y="1928802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89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العجلة هي معدل تغير السرعة بالنسبة للزمن</a:t>
            </a:r>
            <a:endParaRPr lang="ar-BH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وحدة قياس العجلة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m/sec²</a:t>
            </a:r>
            <a:endParaRPr lang="ar-BH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يتحرك الجسم </a:t>
            </a:r>
            <a:r>
              <a:rPr lang="ar-E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بسرعة منتظمة </a:t>
            </a: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</a:t>
            </a:r>
            <a:r>
              <a:rPr lang="ar-E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العجلة </a:t>
            </a:r>
            <a:r>
              <a:rPr lang="ar-BH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تساوي </a:t>
            </a:r>
            <a:r>
              <a:rPr lang="ar-EG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صفر</a:t>
            </a:r>
            <a:endParaRPr lang="ar-BH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</a:t>
            </a:r>
            <a:r>
              <a:rPr lang="ar-E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تزداد سرعة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الجسم تكون العجلة </a:t>
            </a:r>
            <a:r>
              <a:rPr lang="ar-EG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تسارعية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</a:t>
            </a:r>
            <a:r>
              <a:rPr lang="ar-BH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تقل (تنقص)</a:t>
            </a:r>
            <a:r>
              <a:rPr lang="ar-EG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سرعة الجسم تكون العجلة </a:t>
            </a:r>
            <a:r>
              <a:rPr lang="ar-BH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تناقص</a:t>
            </a:r>
            <a:r>
              <a:rPr lang="ar-EG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ية</a:t>
            </a:r>
            <a:r>
              <a:rPr lang="ar-BH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BH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الضغط علي دواسة البنزين (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</a:t>
            </a:r>
            <a:r>
              <a:rPr lang="ar-BH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تتحرك السيارة </a:t>
            </a:r>
            <a:r>
              <a:rPr lang="ar-BH" sz="2800" dirty="0"/>
              <a:t>ب</a:t>
            </a:r>
            <a:r>
              <a:rPr lang="ar-BH" sz="2800" dirty="0">
                <a:solidFill>
                  <a:srgbClr val="C00000"/>
                </a:solidFill>
              </a:rPr>
              <a:t>عجلة </a:t>
            </a:r>
            <a:r>
              <a:rPr lang="ar-BH" sz="2800" dirty="0" err="1">
                <a:solidFill>
                  <a:srgbClr val="C00000"/>
                </a:solidFill>
              </a:rPr>
              <a:t>تسارعية</a:t>
            </a:r>
            <a:endParaRPr lang="en-US" sz="2800" dirty="0">
              <a:solidFill>
                <a:srgbClr val="C00000"/>
              </a:solidFill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BH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الضغط علي دواسة الفرامل (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</a:t>
            </a:r>
            <a:r>
              <a:rPr lang="ar-BH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تتحرك السيارة </a:t>
            </a:r>
            <a:r>
              <a:rPr lang="ar-BH" sz="2800" dirty="0"/>
              <a:t>ب</a:t>
            </a:r>
            <a:r>
              <a:rPr lang="ar-BH" sz="2800" dirty="0">
                <a:solidFill>
                  <a:srgbClr val="C00000"/>
                </a:solidFill>
              </a:rPr>
              <a:t>عجلة </a:t>
            </a:r>
            <a:r>
              <a:rPr lang="ar-BH" sz="2800" dirty="0" err="1">
                <a:solidFill>
                  <a:srgbClr val="C00000"/>
                </a:solidFill>
              </a:rPr>
              <a:t>تقصيرية</a:t>
            </a:r>
            <a:endParaRPr lang="ar-BH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</a:t>
            </a: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تزداد سرعة الجسم </a:t>
            </a: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عجلة الحركة تكون </a:t>
            </a:r>
            <a:r>
              <a:rPr lang="ar-BH" sz="3200" dirty="0">
                <a:solidFill>
                  <a:srgbClr val="C00000"/>
                </a:solidFill>
              </a:rPr>
              <a:t>عجلة </a:t>
            </a:r>
            <a:r>
              <a:rPr lang="ar-BH" sz="3200" dirty="0" err="1">
                <a:solidFill>
                  <a:srgbClr val="C00000"/>
                </a:solidFill>
              </a:rPr>
              <a:t>تسارعية</a:t>
            </a:r>
            <a:endParaRPr lang="ar-BH" sz="3200" dirty="0">
              <a:solidFill>
                <a:srgbClr val="C00000"/>
              </a:solidFill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عند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</a:t>
            </a: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تقل سرعة الجسم </a:t>
            </a:r>
            <a:r>
              <a:rPr lang="ar-BH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</a:t>
            </a:r>
            <a:r>
              <a:rPr lang="ar-EG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عجلة الحركة تكون </a:t>
            </a:r>
            <a:r>
              <a:rPr lang="ar-BH" sz="3200" dirty="0">
                <a:solidFill>
                  <a:srgbClr val="C00000"/>
                </a:solidFill>
              </a:rPr>
              <a:t>عجلة </a:t>
            </a:r>
            <a:r>
              <a:rPr lang="ar-BH" sz="3200" dirty="0" err="1">
                <a:solidFill>
                  <a:srgbClr val="C00000"/>
                </a:solidFill>
              </a:rPr>
              <a:t>تقصيرية</a:t>
            </a:r>
            <a:r>
              <a:rPr lang="ar-BH" sz="3200" dirty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endParaRPr lang="en-US" sz="24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85720" y="1214422"/>
            <a:ext cx="8858312" cy="62413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endParaRPr 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35002" y="1785926"/>
            <a:ext cx="7109030" cy="50006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endParaRPr 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85688" y="2285992"/>
            <a:ext cx="8858312" cy="62413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v"/>
              <a:defRPr/>
            </a:pPr>
            <a:endParaRPr 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5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470" y="1541418"/>
            <a:ext cx="92415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b="1" dirty="0">
                <a:solidFill>
                  <a:srgbClr val="FF0000"/>
                </a:solidFill>
              </a:rPr>
              <a:t>س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ar-BH" sz="2400" b="1" dirty="0">
                <a:solidFill>
                  <a:srgbClr val="FF0000"/>
                </a:solidFill>
              </a:rPr>
              <a:t> : </a:t>
            </a:r>
            <a:r>
              <a:rPr lang="ar-BH" sz="2400" b="1" dirty="0" smtClean="0"/>
              <a:t>تحرك </a:t>
            </a:r>
            <a:r>
              <a:rPr lang="ar-SA" sz="2400" b="1" dirty="0"/>
              <a:t>جسم بسرعة ابتدائية قدرها  </a:t>
            </a:r>
            <a:r>
              <a:rPr lang="en-US" sz="2400" b="1" dirty="0">
                <a:solidFill>
                  <a:srgbClr val="0000CC"/>
                </a:solidFill>
              </a:rPr>
              <a:t>15 m/sec</a:t>
            </a:r>
            <a:r>
              <a:rPr lang="ar-SA" sz="2400" b="1" dirty="0"/>
              <a:t> </a:t>
            </a:r>
            <a:r>
              <a:rPr lang="ar-BH" sz="2400" b="1" dirty="0"/>
              <a:t>ثم زادت </a:t>
            </a:r>
            <a:r>
              <a:rPr lang="ar-SA" sz="2400" b="1" dirty="0"/>
              <a:t>سرع</a:t>
            </a:r>
            <a:r>
              <a:rPr lang="ar-BH" sz="2400" b="1" dirty="0"/>
              <a:t>ته </a:t>
            </a:r>
            <a:r>
              <a:rPr lang="ar-BH" sz="2400" b="1" dirty="0" smtClean="0"/>
              <a:t>إلى </a:t>
            </a:r>
            <a:r>
              <a:rPr lang="en-US" sz="2400" b="1" dirty="0">
                <a:solidFill>
                  <a:srgbClr val="0000CC"/>
                </a:solidFill>
              </a:rPr>
              <a:t>30 m/sec</a:t>
            </a:r>
            <a:r>
              <a:rPr lang="ar-SA" sz="2400" b="1" dirty="0"/>
              <a:t> </a:t>
            </a:r>
            <a:r>
              <a:rPr lang="ar-BH" sz="2400" b="1" dirty="0"/>
              <a:t>خلال </a:t>
            </a:r>
            <a:r>
              <a:rPr lang="ar-SA" sz="2400" b="1" dirty="0"/>
              <a:t>زمن قدر</a:t>
            </a:r>
            <a:r>
              <a:rPr lang="ar-BH" sz="2400" b="1" dirty="0"/>
              <a:t>ه</a:t>
            </a:r>
            <a:r>
              <a:rPr lang="ar-SA" sz="2400" b="1" dirty="0"/>
              <a:t> </a:t>
            </a:r>
            <a:r>
              <a:rPr lang="en-US" sz="2400" b="1" dirty="0">
                <a:solidFill>
                  <a:srgbClr val="0000CC"/>
                </a:solidFill>
              </a:rPr>
              <a:t>5 sec </a:t>
            </a:r>
            <a:r>
              <a:rPr lang="ar-BH" sz="2400" b="1" dirty="0">
                <a:solidFill>
                  <a:srgbClr val="0000CC"/>
                </a:solidFill>
              </a:rPr>
              <a:t> </a:t>
            </a:r>
            <a:r>
              <a:rPr lang="ar-BH" sz="2400" b="1" dirty="0"/>
              <a:t>.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 احسب مقدار العجلة</a:t>
            </a:r>
            <a:r>
              <a:rPr lang="en-US" sz="2400" b="1" dirty="0">
                <a:solidFill>
                  <a:srgbClr val="C0000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و حدد نوعها</a:t>
            </a:r>
            <a:r>
              <a:rPr lang="ar-BH" sz="2400" b="1" dirty="0">
                <a:latin typeface="Tw Cen MT Condensed Extra Bold" pitchFamily="34" charset="0"/>
              </a:rPr>
              <a:t>.</a:t>
            </a:r>
            <a:r>
              <a:rPr lang="ar-BH" sz="2250" b="1" dirty="0">
                <a:latin typeface="Tw Cen MT Condensed Extra Bold" pitchFamily="34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430050" y="4785528"/>
            <a:ext cx="28575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60884" y="4450120"/>
            <a:ext cx="9412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2 sec  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383" y="5000636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??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74644" y="388275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6644" y="392906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59092" y="4426966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6282" y="445012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8986" y="500063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03234" y="497748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erlin Sans FB Demi" pitchFamily="34" charset="0"/>
                <a:ea typeface="Cambria Math" pitchFamily="18" charset="0"/>
              </a:rPr>
              <a:t>a</a:t>
            </a:r>
            <a:endParaRPr lang="ar-BH" sz="2800" b="1" dirty="0">
              <a:solidFill>
                <a:srgbClr val="C00000"/>
              </a:solidFill>
              <a:latin typeface="Berlin Sans FB Demi" pitchFamily="34" charset="0"/>
              <a:ea typeface="Cambria Math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28860" y="3734375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71802" y="4071942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071805" y="3594888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30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870" y="411796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286248" y="4640057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6" name="TextBox 55"/>
          <p:cNvSpPr txBox="1"/>
          <p:nvPr/>
        </p:nvSpPr>
        <p:spPr>
          <a:xfrm>
            <a:off x="4500562" y="3737764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143504" y="4094954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000892" y="33575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58082" y="33807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72330" y="357187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843404" y="3594888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20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57554" y="3452012"/>
            <a:ext cx="857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/>
              <a:t>-</a:t>
            </a:r>
            <a:endParaRPr lang="ar-BH" sz="4800" b="1" dirty="0"/>
          </a:p>
        </p:txBody>
      </p:sp>
      <p:sp>
        <p:nvSpPr>
          <p:cNvPr id="77" name="Rectangle 76"/>
          <p:cNvSpPr/>
          <p:nvPr/>
        </p:nvSpPr>
        <p:spPr>
          <a:xfrm>
            <a:off x="5472129" y="3643314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0000CC"/>
                </a:solidFill>
                <a:latin typeface="Tw Cen MT Condensed Extra Bold" pitchFamily="34" charset="0"/>
              </a:rPr>
              <a:t>10</a:t>
            </a:r>
            <a:endParaRPr lang="ar-BH" sz="2500" b="1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516124" y="4071942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pic>
        <p:nvPicPr>
          <p:cNvPr id="6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26170"/>
            <a:ext cx="2653790" cy="1195625"/>
          </a:xfrm>
          <a:prstGeom prst="rect">
            <a:avLst/>
          </a:prstGeom>
          <a:noFill/>
        </p:spPr>
      </p:pic>
      <p:grpSp>
        <p:nvGrpSpPr>
          <p:cNvPr id="2" name="Group 78"/>
          <p:cNvGrpSpPr/>
          <p:nvPr/>
        </p:nvGrpSpPr>
        <p:grpSpPr>
          <a:xfrm>
            <a:off x="5084002" y="4673940"/>
            <a:ext cx="987211" cy="477054"/>
            <a:chOff x="5929322" y="4714884"/>
            <a:chExt cx="987211" cy="477054"/>
          </a:xfrm>
        </p:grpSpPr>
        <p:sp>
          <p:nvSpPr>
            <p:cNvPr id="105" name="Rectangle 104"/>
            <p:cNvSpPr/>
            <p:nvPr/>
          </p:nvSpPr>
          <p:spPr>
            <a:xfrm>
              <a:off x="5929322" y="4714884"/>
              <a:ext cx="92365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CC"/>
                  </a:solidFill>
                  <a:latin typeface="Tw Cen MT Condensed Extra Bold" pitchFamily="34" charset="0"/>
                </a:rPr>
                <a:t>m/sec</a:t>
              </a:r>
              <a:endParaRPr lang="ar-BH" sz="2500" dirty="0">
                <a:solidFill>
                  <a:srgbClr val="0000CC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43702" y="4714884"/>
              <a:ext cx="2728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CC"/>
                  </a:solidFill>
                  <a:latin typeface="Tw Cen MT Condensed Extra Bold" pitchFamily="34" charset="0"/>
                </a:rPr>
                <a:t>2</a:t>
              </a:r>
              <a:endParaRPr lang="ar-BH" sz="1400" dirty="0">
                <a:solidFill>
                  <a:srgbClr val="0000CC"/>
                </a:solidFill>
                <a:latin typeface="Tw Cen MT Condensed Extra Bold" pitchFamily="34" charset="0"/>
              </a:endParaRPr>
            </a:p>
          </p:txBody>
        </p:sp>
      </p:grp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80" y="3452012"/>
            <a:ext cx="2253580" cy="1099638"/>
          </a:xfrm>
          <a:prstGeom prst="rect">
            <a:avLst/>
          </a:prstGeom>
          <a:noFill/>
        </p:spPr>
      </p:pic>
      <p:sp>
        <p:nvSpPr>
          <p:cNvPr id="44" name="Rectangle 17"/>
          <p:cNvSpPr/>
          <p:nvPr/>
        </p:nvSpPr>
        <p:spPr>
          <a:xfrm>
            <a:off x="7715271" y="3380574"/>
            <a:ext cx="13163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15 m/sec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49" name="Rectangle 17"/>
          <p:cNvSpPr/>
          <p:nvPr/>
        </p:nvSpPr>
        <p:spPr>
          <a:xfrm>
            <a:off x="7613332" y="3929066"/>
            <a:ext cx="13163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30 m/sec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54" name="Rectangle 76"/>
          <p:cNvSpPr/>
          <p:nvPr/>
        </p:nvSpPr>
        <p:spPr>
          <a:xfrm>
            <a:off x="4885121" y="4696952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endParaRPr lang="ar-BH" sz="2500" b="1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61" name="TextBox 103"/>
          <p:cNvSpPr txBox="1"/>
          <p:nvPr/>
        </p:nvSpPr>
        <p:spPr>
          <a:xfrm>
            <a:off x="1868522" y="5171580"/>
            <a:ext cx="33583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solidFill>
                  <a:srgbClr val="0000CC"/>
                </a:solidFill>
                <a:latin typeface="Tw Cen MT Condensed Extra Bold" pitchFamily="34" charset="0"/>
              </a:rPr>
              <a:t>نوع العجلة : عجلة </a:t>
            </a:r>
            <a:r>
              <a:rPr lang="ar-BH" sz="2400" b="1" dirty="0" err="1">
                <a:solidFill>
                  <a:srgbClr val="0000CC"/>
                </a:solidFill>
                <a:latin typeface="Tw Cen MT Condensed Extra Bold" pitchFamily="34" charset="0"/>
              </a:rPr>
              <a:t>تسارعية</a:t>
            </a:r>
            <a:r>
              <a:rPr lang="ar-BH" sz="2400" b="1" dirty="0">
                <a:solidFill>
                  <a:srgbClr val="0000CC"/>
                </a:solidFill>
                <a:latin typeface="Tw Cen MT Condensed Extra Bold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5360" y="2699305"/>
            <a:ext cx="51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rgbClr val="0000CC"/>
                </a:solidFill>
                <a:latin typeface="Tw Cen MT Condensed Extra Bold" pitchFamily="34" charset="0"/>
              </a:rPr>
              <a:t>الحل</a:t>
            </a:r>
            <a:endParaRPr lang="ar-BH" dirty="0"/>
          </a:p>
        </p:txBody>
      </p:sp>
      <p:sp>
        <p:nvSpPr>
          <p:cNvPr id="42" name="مستطيل 52"/>
          <p:cNvSpPr/>
          <p:nvPr/>
        </p:nvSpPr>
        <p:spPr>
          <a:xfrm>
            <a:off x="7786711" y="2699305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rgbClr val="0000CC"/>
                </a:solidFill>
                <a:latin typeface="Tw Cen MT Condensed Extra Bold" pitchFamily="34" charset="0"/>
              </a:rPr>
              <a:t>المعطيات :</a:t>
            </a:r>
            <a:endParaRPr lang="ar-BH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4.07407E-6 L 4.44444E-6 -4.07407E-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4" grpId="0"/>
      <p:bldP spid="31" grpId="0"/>
      <p:bldP spid="32" grpId="0"/>
      <p:bldP spid="37" grpId="0"/>
      <p:bldP spid="38" grpId="0"/>
      <p:bldP spid="47" grpId="0"/>
      <p:bldP spid="51" grpId="0"/>
      <p:bldP spid="53" grpId="0"/>
      <p:bldP spid="104" grpId="0"/>
      <p:bldP spid="56" grpId="0"/>
      <p:bldP spid="59" grpId="0"/>
      <p:bldP spid="60" grpId="0"/>
      <p:bldP spid="62" grpId="0"/>
      <p:bldP spid="73" grpId="0"/>
      <p:bldP spid="75" grpId="0"/>
      <p:bldP spid="77" grpId="0"/>
      <p:bldP spid="78" grpId="0"/>
      <p:bldP spid="44" grpId="0"/>
      <p:bldP spid="49" grpId="0"/>
      <p:bldP spid="54" grpId="0"/>
      <p:bldP spid="54" grpId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9738" y="840702"/>
            <a:ext cx="3214710" cy="500066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11405"/>
            <a:ext cx="2786082" cy="50928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1628800"/>
            <a:ext cx="9001156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100" b="1" u="sng" smtClean="0">
                <a:solidFill>
                  <a:srgbClr val="FF0000"/>
                </a:solidFill>
                <a:latin typeface="Tw Cen MT Condensed Extra Bold" pitchFamily="34" charset="0"/>
              </a:rPr>
              <a:t>س </a:t>
            </a:r>
            <a:r>
              <a:rPr lang="en-US" sz="2100" b="1" u="sng" smtClean="0">
                <a:solidFill>
                  <a:srgbClr val="FF0000"/>
                </a:solidFill>
                <a:latin typeface="Tw Cen MT Condensed Extra Bold" pitchFamily="34" charset="0"/>
              </a:rPr>
              <a:t> 2</a:t>
            </a:r>
            <a:r>
              <a:rPr lang="ar-SA" sz="2250" b="1" smtClean="0">
                <a:latin typeface="Tw Cen MT Condensed Extra Bold" pitchFamily="34" charset="0"/>
              </a:rPr>
              <a:t>تحركت سيارة من </a:t>
            </a:r>
            <a:r>
              <a:rPr lang="ar-SA" sz="2250" b="1" smtClean="0">
                <a:solidFill>
                  <a:srgbClr val="FF0000"/>
                </a:solidFill>
                <a:latin typeface="Tw Cen MT Condensed Extra Bold" pitchFamily="34" charset="0"/>
              </a:rPr>
              <a:t>السكون</a:t>
            </a:r>
            <a:r>
              <a:rPr lang="ar-SA" sz="2250" b="1" smtClean="0">
                <a:latin typeface="Tw Cen MT Condensed Extra Bold" pitchFamily="34" charset="0"/>
              </a:rPr>
              <a:t> بعجلة تسارعية منتظمة قدرها </a:t>
            </a:r>
            <a:r>
              <a:rPr lang="en-US" sz="2250" b="1" smtClean="0">
                <a:latin typeface="Tw Cen MT Condensed Extra Bold" pitchFamily="34" charset="0"/>
              </a:rPr>
              <a:t> </a:t>
            </a:r>
            <a:r>
              <a:rPr lang="en-US" sz="2250" b="1" smtClean="0">
                <a:solidFill>
                  <a:srgbClr val="0000CC"/>
                </a:solidFill>
                <a:latin typeface="Tw Cen MT Condensed Extra Bold" pitchFamily="34" charset="0"/>
              </a:rPr>
              <a:t>2 m/s</a:t>
            </a:r>
            <a:r>
              <a:rPr lang="en-US" sz="2250" b="1" baseline="30000" smtClean="0">
                <a:solidFill>
                  <a:srgbClr val="0000CC"/>
                </a:solidFill>
                <a:latin typeface="Tw Cen MT Condensed Extra Bold" pitchFamily="34" charset="0"/>
              </a:rPr>
              <a:t>2  </a:t>
            </a:r>
            <a:r>
              <a:rPr lang="ar-SA" sz="2250" b="1" smtClean="0">
                <a:latin typeface="Tw Cen MT Condensed Extra Bold" pitchFamily="34" charset="0"/>
              </a:rPr>
              <a:t>أحسب سرعة السيارة بعد مضي زمن قدره </a:t>
            </a:r>
            <a:r>
              <a:rPr lang="en-US" sz="2250" b="1" smtClean="0">
                <a:solidFill>
                  <a:srgbClr val="0000CC"/>
                </a:solidFill>
                <a:latin typeface="Tw Cen MT Condensed Extra Bold" pitchFamily="34" charset="0"/>
              </a:rPr>
              <a:t>10 sec</a:t>
            </a:r>
            <a:r>
              <a:rPr lang="ar-SA" sz="2250" b="1" smtClean="0">
                <a:solidFill>
                  <a:srgbClr val="0000CC"/>
                </a:solidFill>
                <a:latin typeface="Tw Cen MT Condensed Extra Bold" pitchFamily="34" charset="0"/>
              </a:rPr>
              <a:t> </a:t>
            </a:r>
            <a:r>
              <a:rPr lang="ar-SA" sz="2250" b="1" smtClean="0">
                <a:latin typeface="Tw Cen MT Condensed Extra Bold" pitchFamily="34" charset="0"/>
              </a:rPr>
              <a:t>؟</a:t>
            </a:r>
            <a:r>
              <a:rPr lang="en-US" sz="2250" b="1" smtClean="0">
                <a:latin typeface="Tw Cen MT Condensed Extra Bold" pitchFamily="34" charset="0"/>
              </a:rPr>
              <a:t> </a:t>
            </a:r>
            <a:endParaRPr lang="en-US" sz="2250" b="1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6930248" y="3140968"/>
            <a:ext cx="18016" cy="2640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24328" y="3857628"/>
            <a:ext cx="1362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2 </a:t>
            </a:r>
            <a:r>
              <a:rPr lang="en-US" sz="2800" dirty="0">
                <a:solidFill>
                  <a:srgbClr val="0000CC"/>
                </a:solidFill>
                <a:latin typeface="Tw Cen MT Condensed Extra Bold" pitchFamily="34" charset="0"/>
              </a:rPr>
              <a:t>m/sec</a:t>
            </a:r>
            <a:r>
              <a:rPr lang="en-US" sz="2800" baseline="300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40352" y="4477416"/>
            <a:ext cx="9412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10 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36917" y="5000636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??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48264" y="388275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erlin Sans FB Demi" pitchFamily="34" charset="0"/>
                <a:ea typeface="Cambria Math" pitchFamily="18" charset="0"/>
              </a:rPr>
              <a:t>a</a:t>
            </a:r>
            <a:endParaRPr lang="ar-BH" sz="2800" b="1" dirty="0">
              <a:latin typeface="Berlin Sans FB Demi" pitchFamily="34" charset="0"/>
              <a:ea typeface="Cambria Math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4288" y="390591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72330" y="44542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29520" y="44774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9520" y="500063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768" y="497748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4810" y="3834474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endParaRPr lang="ar-BH" sz="32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3435" y="3861048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w Cen MT Condensed Extra Bold" pitchFamily="34" charset="0"/>
              </a:rPr>
              <a:t>10</a:t>
            </a:r>
            <a:endParaRPr lang="ar-BH" sz="28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06593" y="5286388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20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5984" y="5286388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95031" y="3380716"/>
            <a:ext cx="4203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0 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72330" y="33575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29520" y="3398292"/>
            <a:ext cx="417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768" y="357187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74311" y="3714752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14876" y="4500570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20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71802" y="4500570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03925" y="5282999"/>
            <a:ext cx="1247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m/sec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928934"/>
            <a:ext cx="3908091" cy="714381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285984" y="3667151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4744" y="3688923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85852" y="3714752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3717032"/>
            <a:ext cx="5955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</a:rPr>
              <a:t>x</a:t>
            </a:r>
            <a:endParaRPr lang="ar-BH" sz="4000" b="1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7755" y="4450923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22267" y="4472695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5852" y="4389666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85852" y="5292882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86116" y="3357562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sp>
        <p:nvSpPr>
          <p:cNvPr id="53" name="مستطيل 52"/>
          <p:cNvSpPr/>
          <p:nvPr/>
        </p:nvSpPr>
        <p:spPr>
          <a:xfrm>
            <a:off x="7786711" y="2814520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rgbClr val="0000CC"/>
                </a:solidFill>
                <a:latin typeface="Tw Cen MT Condensed Extra Bold" pitchFamily="34" charset="0"/>
              </a:rPr>
              <a:t>المعطيات :</a:t>
            </a:r>
            <a:endParaRPr lang="ar-BH" dirty="0">
              <a:solidFill>
                <a:srgbClr val="0000CC"/>
              </a:solidFill>
            </a:endParaRPr>
          </a:p>
        </p:txBody>
      </p:sp>
      <p:sp>
        <p:nvSpPr>
          <p:cNvPr id="54" name="TextBox 103">
            <a:extLst>
              <a:ext uri="{FF2B5EF4-FFF2-40B4-BE49-F238E27FC236}">
                <a16:creationId xmlns:a16="http://schemas.microsoft.com/office/drawing/2014/main" id="{6BADD261-2A85-4DD6-B799-19089C728227}"/>
              </a:ext>
            </a:extLst>
          </p:cNvPr>
          <p:cNvSpPr txBox="1"/>
          <p:nvPr/>
        </p:nvSpPr>
        <p:spPr>
          <a:xfrm>
            <a:off x="1547664" y="6021288"/>
            <a:ext cx="7129644" cy="843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BH" sz="2400" b="1" dirty="0">
                <a:solidFill>
                  <a:srgbClr val="FF0000"/>
                </a:solidFill>
                <a:latin typeface="Tw Cen MT Condensed Extra Bold" pitchFamily="34" charset="0"/>
              </a:rPr>
              <a:t>ملاحظات هامة: </a:t>
            </a:r>
          </a:p>
          <a:p>
            <a:r>
              <a:rPr lang="ar-BH" sz="2400" b="1" dirty="0">
                <a:solidFill>
                  <a:srgbClr val="0000CC"/>
                </a:solidFill>
                <a:latin typeface="Tw Cen MT Condensed Extra Bold" pitchFamily="34" charset="0"/>
              </a:rPr>
              <a:t>تحركت السيارة من </a:t>
            </a:r>
            <a:r>
              <a:rPr lang="ar-BH" sz="2400" b="1" dirty="0">
                <a:solidFill>
                  <a:srgbClr val="FF0000"/>
                </a:solidFill>
                <a:latin typeface="Tw Cen MT Condensed Extra Bold" pitchFamily="34" charset="0"/>
              </a:rPr>
              <a:t>السكون</a:t>
            </a:r>
            <a:r>
              <a:rPr lang="ar-BH" sz="2400" b="1" dirty="0">
                <a:solidFill>
                  <a:srgbClr val="0000CC"/>
                </a:solidFill>
                <a:latin typeface="Tw Cen MT Condensed Extra Bold" pitchFamily="34" charset="0"/>
              </a:rPr>
              <a:t> معناها 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097CBFA-B4FF-475E-B04A-0C9CB4D076F8}"/>
              </a:ext>
            </a:extLst>
          </p:cNvPr>
          <p:cNvSpPr/>
          <p:nvPr/>
        </p:nvSpPr>
        <p:spPr>
          <a:xfrm>
            <a:off x="2699792" y="6222519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FA45A1-A2D1-471E-B6D9-70AB81A2EF68}"/>
              </a:ext>
            </a:extLst>
          </p:cNvPr>
          <p:cNvSpPr txBox="1"/>
          <p:nvPr/>
        </p:nvSpPr>
        <p:spPr>
          <a:xfrm>
            <a:off x="2771230" y="640281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02A429-C4EE-47AB-BD19-26FEA990759A}"/>
              </a:ext>
            </a:extLst>
          </p:cNvPr>
          <p:cNvSpPr/>
          <p:nvPr/>
        </p:nvSpPr>
        <p:spPr>
          <a:xfrm>
            <a:off x="3362213" y="6256622"/>
            <a:ext cx="4203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0 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A16AABE-D9E6-452A-B6D1-CD93FBBDBFC6}"/>
              </a:ext>
            </a:extLst>
          </p:cNvPr>
          <p:cNvSpPr/>
          <p:nvPr/>
        </p:nvSpPr>
        <p:spPr>
          <a:xfrm>
            <a:off x="2996702" y="625662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5360" y="2468880"/>
            <a:ext cx="517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rgbClr val="C00000"/>
                </a:solidFill>
                <a:latin typeface="Tw Cen MT Condensed Extra Bold" pitchFamily="34" charset="0"/>
              </a:rPr>
              <a:t>الحل</a:t>
            </a:r>
            <a:endParaRPr lang="ar-BH" sz="2000" b="1" dirty="0">
              <a:solidFill>
                <a:srgbClr val="C0000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0"/>
                            </p:stCondLst>
                            <p:childTnLst>
                              <p:par>
                                <p:cTn id="1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04664"/>
            <a:ext cx="3214710" cy="500066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76511"/>
            <a:ext cx="2786082" cy="50928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1484784"/>
            <a:ext cx="9001156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250" b="1" dirty="0">
                <a:solidFill>
                  <a:srgbClr val="FF0000"/>
                </a:solidFill>
                <a:latin typeface="Tw Cen MT Condensed Extra Bold" pitchFamily="34" charset="0"/>
              </a:rPr>
              <a:t>س </a:t>
            </a:r>
            <a:r>
              <a:rPr lang="en-US" sz="2250" b="1" dirty="0">
                <a:solidFill>
                  <a:srgbClr val="FF0000"/>
                </a:solidFill>
                <a:latin typeface="Tw Cen MT Condensed Extra Bold" pitchFamily="34" charset="0"/>
              </a:rPr>
              <a:t>3</a:t>
            </a:r>
            <a:r>
              <a:rPr lang="ar-BH" sz="2250" b="1" dirty="0">
                <a:solidFill>
                  <a:srgbClr val="FF0000"/>
                </a:solidFill>
                <a:latin typeface="Tw Cen MT Condensed Extra Bold" pitchFamily="34" charset="0"/>
              </a:rPr>
              <a:t>:</a:t>
            </a:r>
            <a:r>
              <a:rPr lang="ar-SA" sz="2250" b="1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ar-BH" sz="2250" b="1" dirty="0">
                <a:latin typeface="Tw Cen MT Condensed Extra Bold" pitchFamily="34" charset="0"/>
              </a:rPr>
              <a:t>إذا كانت </a:t>
            </a:r>
            <a:r>
              <a:rPr lang="ar-BH" sz="2250" b="1" dirty="0" err="1">
                <a:latin typeface="Tw Cen MT Condensed Extra Bold" pitchFamily="34" charset="0"/>
              </a:rPr>
              <a:t>ال</a:t>
            </a:r>
            <a:r>
              <a:rPr lang="ar-SA" sz="2250" b="1" dirty="0">
                <a:latin typeface="Tw Cen MT Condensed Extra Bold" pitchFamily="34" charset="0"/>
              </a:rPr>
              <a:t>سرعة ابتدائي</a:t>
            </a:r>
            <a:r>
              <a:rPr lang="ar-BH" sz="2250" b="1" dirty="0">
                <a:latin typeface="Tw Cen MT Condensed Extra Bold" pitchFamily="34" charset="0"/>
              </a:rPr>
              <a:t>ة</a:t>
            </a:r>
            <a:r>
              <a:rPr lang="ar-SA" sz="2250" b="1" dirty="0">
                <a:latin typeface="Tw Cen MT Condensed Extra Bold" pitchFamily="34" charset="0"/>
              </a:rPr>
              <a:t> </a:t>
            </a:r>
            <a:r>
              <a:rPr lang="ar-BH" sz="2250" b="1" dirty="0">
                <a:latin typeface="Tw Cen MT Condensed Extra Bold" pitchFamily="34" charset="0"/>
              </a:rPr>
              <a:t>لجسم عند لحظة ما </a:t>
            </a:r>
            <a:r>
              <a:rPr lang="ar-SA" sz="2250" b="1" dirty="0">
                <a:latin typeface="Tw Cen MT Condensed Extra Bold" pitchFamily="34" charset="0"/>
              </a:rPr>
              <a:t>قدرها </a:t>
            </a:r>
            <a:r>
              <a:rPr lang="en-US" sz="2250" b="1" dirty="0">
                <a:latin typeface="Tw Cen MT Condensed Extra Bold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m/sec</a:t>
            </a:r>
            <a:r>
              <a:rPr lang="ar-SA" sz="2250" b="1" dirty="0">
                <a:latin typeface="Tw Cen MT Condensed Extra Bold" pitchFamily="34" charset="0"/>
              </a:rPr>
              <a:t>و</a:t>
            </a:r>
            <a:r>
              <a:rPr lang="ar-BH" sz="2250" b="1" dirty="0">
                <a:latin typeface="Tw Cen MT Condensed Extra Bold" pitchFamily="34" charset="0"/>
              </a:rPr>
              <a:t> يتحرك </a:t>
            </a:r>
            <a:r>
              <a:rPr lang="ar-SA" sz="2250" b="1" dirty="0">
                <a:latin typeface="Tw Cen MT Condensed Extra Bold" pitchFamily="34" charset="0"/>
              </a:rPr>
              <a:t>بعجلة منتظمة </a:t>
            </a:r>
            <a:r>
              <a:rPr lang="en-US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2000" dirty="0">
                <a:solidFill>
                  <a:srgbClr val="0000CC"/>
                </a:solidFill>
                <a:latin typeface="Tw Cen MT Condensed Extra Bold" pitchFamily="34" charset="0"/>
              </a:rPr>
              <a:t>m/sec</a:t>
            </a:r>
            <a:r>
              <a:rPr lang="en-US" sz="2000" baseline="300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r>
              <a:rPr lang="ar-SA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b="1" dirty="0">
                <a:solidFill>
                  <a:srgbClr val="0000CC"/>
                </a:solidFill>
                <a:latin typeface="Tw Cen MT Condensed Extra Bold" pitchFamily="34" charset="0"/>
              </a:rPr>
              <a:t>– </a:t>
            </a:r>
            <a:r>
              <a:rPr lang="ar-BH" sz="2250" b="1" dirty="0">
                <a:solidFill>
                  <a:srgbClr val="0000CC"/>
                </a:solidFill>
                <a:latin typeface="Tw Cen MT Condensed Extra Bold" pitchFamily="34" charset="0"/>
              </a:rPr>
              <a:t> </a:t>
            </a:r>
            <a:r>
              <a:rPr lang="ar-SA" sz="2250" b="1" dirty="0">
                <a:latin typeface="Tw Cen MT Condensed Extra Bold" pitchFamily="34" charset="0"/>
              </a:rPr>
              <a:t>أحسب</a:t>
            </a:r>
            <a:r>
              <a:rPr lang="ar-BH" sz="2250" b="1" dirty="0">
                <a:latin typeface="Tw Cen MT Condensed Extra Bold" pitchFamily="34" charset="0"/>
              </a:rPr>
              <a:t> سرعة الجسم</a:t>
            </a:r>
            <a:r>
              <a:rPr lang="ar-SA" sz="2250" b="1" dirty="0">
                <a:latin typeface="Tw Cen MT Condensed Extra Bold" pitchFamily="34" charset="0"/>
              </a:rPr>
              <a:t> بعد مضي زمن قدره </a:t>
            </a:r>
            <a:r>
              <a:rPr lang="en-US" sz="2250" b="1" dirty="0">
                <a:latin typeface="Tw Cen MT Condensed Extra Bold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sec</a:t>
            </a:r>
            <a:r>
              <a:rPr lang="ar-SA" sz="2250" b="1" dirty="0">
                <a:latin typeface="Tw Cen MT Condensed Extra Bold" pitchFamily="34" charset="0"/>
              </a:rPr>
              <a:t>من بدء حركته؟</a:t>
            </a:r>
            <a:r>
              <a:rPr lang="ar-BH" sz="2250" b="1" dirty="0">
                <a:latin typeface="Tw Cen MT Condensed Extra Bold" pitchFamily="34" charset="0"/>
              </a:rPr>
              <a:t>             </a:t>
            </a:r>
            <a:endParaRPr lang="en-US" sz="2250" b="1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089390" y="4643446"/>
            <a:ext cx="314327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96336" y="3866946"/>
            <a:ext cx="1391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w Cen MT Condensed Extra Bold" pitchFamily="34" charset="0"/>
              </a:rPr>
              <a:t>2 m/sec</a:t>
            </a:r>
            <a:r>
              <a:rPr lang="en-US" sz="2800" baseline="300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endParaRPr lang="ar-BH" sz="28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86710" y="4477416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5 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36917" y="5000636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??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6644" y="390591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72330" y="44542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29520" y="44774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9520" y="500063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768" y="497748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4810" y="4500409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endParaRPr lang="ar-BH" sz="32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95349" y="4495122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5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92946" y="5859604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30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72336" y="5859604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68344" y="3399383"/>
            <a:ext cx="1406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w Cen MT Condensed Extra Bold" pitchFamily="34" charset="0"/>
              </a:rPr>
              <a:t>20 m/sec</a:t>
            </a:r>
            <a:r>
              <a:rPr lang="en-US" sz="2400" dirty="0">
                <a:solidFill>
                  <a:srgbClr val="0000CC"/>
                </a:solidFill>
                <a:latin typeface="Tw Cen MT Condensed Extra Bold" pitchFamily="34" charset="0"/>
              </a:rPr>
              <a:t> </a:t>
            </a:r>
            <a:endParaRPr lang="ar-BH" sz="24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72330" y="33575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29520" y="33807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w Cen MT Condensed Extra Bold" pitchFamily="34" charset="0"/>
              </a:rPr>
              <a:t>=</a:t>
            </a:r>
            <a:endParaRPr lang="ar-BH" sz="2800" dirty="0">
              <a:latin typeface="Tw Cen MT Condensed Extra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768" y="357187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48288" y="4451744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20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14876" y="5128378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10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45779" y="5128378"/>
            <a:ext cx="6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20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90277" y="5856215"/>
            <a:ext cx="1247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m/sec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714752"/>
            <a:ext cx="3908091" cy="714381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285984" y="4404143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4744" y="4425915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85852" y="4451744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3438" y="4451744"/>
            <a:ext cx="8572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</a:rPr>
              <a:t>x</a:t>
            </a:r>
            <a:endParaRPr lang="ar-BH" sz="4000" b="1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07755" y="5078731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22267" y="5100503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5852" y="5017474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2204" y="5866098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latin typeface="Cambria Math" pitchFamily="18" charset="0"/>
                <a:ea typeface="Cambria Math" pitchFamily="18" charset="0"/>
              </a:rPr>
              <a:t>V</a:t>
            </a:r>
            <a:endParaRPr lang="ar-BH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86116" y="3357562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BH" dirty="0"/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1982" y="3839628"/>
            <a:ext cx="262738" cy="5254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051721" y="249289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rgbClr val="0000CC"/>
                </a:solidFill>
                <a:latin typeface="Tw Cen MT Condensed Extra Bold" pitchFamily="34" charset="0"/>
              </a:rPr>
              <a:t>المعطيات :                                                       الحل :</a:t>
            </a:r>
            <a:endParaRPr lang="en-US" sz="2000" b="1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68 -0.6419 L 3.05556E-6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0" grpId="1"/>
      <p:bldP spid="31" grpId="0"/>
      <p:bldP spid="32" grpId="0"/>
      <p:bldP spid="33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5109670" y="499349"/>
            <a:ext cx="2986704" cy="8173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rmAutofit fontScale="92500" lnSpcReduction="10000"/>
          </a:bodyPr>
          <a:lstStyle/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ar-BH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Hesham Cortoba" pitchFamily="2" charset="-78"/>
              </a:rPr>
              <a:t>عناصر الحركة :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Hesham Cortoba" pitchFamily="2" charset="-78"/>
            </a:endParaRPr>
          </a:p>
          <a:p>
            <a:pPr marL="365760" marR="0" lvl="0" indent="-256032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Sultan normal" pitchFamily="2" charset="-78"/>
            </a:endParaRPr>
          </a:p>
        </p:txBody>
      </p:sp>
      <p:sp>
        <p:nvSpPr>
          <p:cNvPr id="12" name="Rectangle 11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1835696" y="1844824"/>
            <a:ext cx="5848510" cy="5913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Cortoba" panose="02060603050605020204" pitchFamily="18" charset="-78"/>
                <a:ea typeface="+mn-ea"/>
                <a:cs typeface="ae_Cortoba" panose="02060603050605020204" pitchFamily="18" charset="-78"/>
              </a:rPr>
              <a:t>1- المسافة         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Cortoba" panose="02060603050605020204" pitchFamily="18" charset="-78"/>
                <a:ea typeface="+mn-ea"/>
                <a:cs typeface="ae_Cortoba" panose="02060603050605020204" pitchFamily="18" charset="-78"/>
              </a:rPr>
              <a:t>S</a:t>
            </a:r>
            <a:endParaRPr kumimoji="0" lang="ar-B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Cortoba" panose="02060603050605020204" pitchFamily="18" charset="-78"/>
              <a:ea typeface="+mn-ea"/>
              <a:cs typeface="ae_Cortoba" panose="02060603050605020204" pitchFamily="18" charset="-78"/>
            </a:endParaRPr>
          </a:p>
        </p:txBody>
      </p:sp>
      <p:cxnSp>
        <p:nvCxnSpPr>
          <p:cNvPr id="9" name="Shape 13"/>
          <p:cNvCxnSpPr/>
          <p:nvPr/>
        </p:nvCxnSpPr>
        <p:spPr>
          <a:xfrm rot="5400000">
            <a:off x="7323418" y="2682608"/>
            <a:ext cx="1371600" cy="432000"/>
          </a:xfrm>
          <a:prstGeom prst="bentConnector3">
            <a:avLst>
              <a:gd name="adj1" fmla="val 98323"/>
            </a:avLst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1764258" y="3130709"/>
            <a:ext cx="6028201" cy="726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Cortoba" panose="02060603050605020204" pitchFamily="18" charset="-78"/>
                <a:ea typeface="+mn-ea"/>
                <a:cs typeface="ae_Cortoba" panose="02060603050605020204" pitchFamily="18" charset="-78"/>
              </a:rPr>
              <a:t>2- الزمن                   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ltan Medium"/>
                <a:ea typeface="+mn-ea"/>
                <a:cs typeface="ae_Cortoba" panose="02060603050605020204" pitchFamily="18" charset="-78"/>
              </a:rPr>
              <a:t>t</a:t>
            </a:r>
            <a:r>
              <a:rPr kumimoji="0" lang="ar-B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ltan Medium"/>
                <a:ea typeface="+mn-ea"/>
                <a:cs typeface="ae_Cortoba" panose="02060603050605020204" pitchFamily="18" charset="-78"/>
              </a:rPr>
              <a:t>   </a:t>
            </a:r>
            <a:endParaRPr kumimoji="0" lang="ar-B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ltan Medium"/>
              <a:ea typeface="+mn-ea"/>
              <a:cs typeface="ae_Cortoba" panose="02060603050605020204" pitchFamily="18" charset="-78"/>
            </a:endParaRPr>
          </a:p>
        </p:txBody>
      </p:sp>
      <p:cxnSp>
        <p:nvCxnSpPr>
          <p:cNvPr id="11" name="Shape 13"/>
          <p:cNvCxnSpPr/>
          <p:nvPr/>
        </p:nvCxnSpPr>
        <p:spPr>
          <a:xfrm rot="5400000">
            <a:off x="7323418" y="4028083"/>
            <a:ext cx="1371600" cy="432000"/>
          </a:xfrm>
          <a:prstGeom prst="bentConnector3">
            <a:avLst>
              <a:gd name="adj1" fmla="val 98323"/>
            </a:avLst>
          </a:prstGeom>
          <a:ln w="381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1764258" y="4559468"/>
            <a:ext cx="5956763" cy="726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Cortoba" panose="02060603050605020204" pitchFamily="18" charset="-78"/>
                <a:ea typeface="+mn-ea"/>
                <a:cs typeface="ae_Cortoba" panose="02060603050605020204" pitchFamily="18" charset="-78"/>
              </a:rPr>
              <a:t>3- السرعة                 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e_Cortoba" panose="02060603050605020204" pitchFamily="18" charset="-78"/>
                <a:ea typeface="+mn-ea"/>
                <a:cs typeface="ae_Cortoba" panose="02060603050605020204" pitchFamily="18" charset="-78"/>
              </a:rPr>
              <a:t>v</a:t>
            </a:r>
            <a:endParaRPr kumimoji="0" lang="ar-B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e_Cortoba" panose="02060603050605020204" pitchFamily="18" charset="-78"/>
              <a:ea typeface="+mn-ea"/>
              <a:cs typeface="ae_Cortoba" panose="02060603050605020204" pitchFamily="18" charset="-78"/>
            </a:endParaRPr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3550208" y="2156294"/>
            <a:ext cx="2071702" cy="1171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سهم إلى اليمين 19"/>
          <p:cNvSpPr/>
          <p:nvPr/>
        </p:nvSpPr>
        <p:spPr>
          <a:xfrm rot="10800000">
            <a:off x="3693084" y="3559336"/>
            <a:ext cx="2071702" cy="1171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سهم إلى اليمين 20"/>
          <p:cNvSpPr/>
          <p:nvPr/>
        </p:nvSpPr>
        <p:spPr>
          <a:xfrm rot="10800000">
            <a:off x="3764522" y="4916658"/>
            <a:ext cx="2071702" cy="1171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F8E9DCC0-D66D-4D69-B85B-9C7A34122B36}"/>
              </a:ext>
            </a:extLst>
          </p:cNvPr>
          <p:cNvCxnSpPr>
            <a:cxnSpLocks/>
          </p:cNvCxnSpPr>
          <p:nvPr/>
        </p:nvCxnSpPr>
        <p:spPr>
          <a:xfrm flipH="1">
            <a:off x="7625546" y="2169748"/>
            <a:ext cx="6583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4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animBg="1"/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80662"/>
            <a:ext cx="3214710" cy="500066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47949"/>
            <a:ext cx="2786082" cy="50928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1412776"/>
            <a:ext cx="9001156" cy="11772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250" b="1" dirty="0">
                <a:solidFill>
                  <a:srgbClr val="FF0000"/>
                </a:solidFill>
                <a:latin typeface="Tw Cen MT Condensed Extra Bold" pitchFamily="34" charset="0"/>
              </a:rPr>
              <a:t>س </a:t>
            </a:r>
            <a:r>
              <a:rPr lang="en-US" sz="2250" b="1" dirty="0">
                <a:solidFill>
                  <a:srgbClr val="FF0000"/>
                </a:solidFill>
                <a:latin typeface="Tw Cen MT Condensed Extra Bold" pitchFamily="34" charset="0"/>
              </a:rPr>
              <a:t>4</a:t>
            </a:r>
            <a:r>
              <a:rPr lang="ar-BH" sz="2250" b="1" dirty="0">
                <a:solidFill>
                  <a:srgbClr val="FF0000"/>
                </a:solidFill>
                <a:latin typeface="Tw Cen MT Condensed Extra Bold" pitchFamily="34" charset="0"/>
              </a:rPr>
              <a:t>:</a:t>
            </a:r>
            <a:r>
              <a:rPr lang="ar-SA" sz="2250" b="1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تتحرك سيارة بسرعة </a:t>
            </a:r>
            <a:r>
              <a:rPr lang="en-US" sz="2400" b="1" dirty="0">
                <a:solidFill>
                  <a:srgbClr val="0000CC"/>
                </a:solidFill>
                <a:latin typeface="Tw Cen MT Condensed Extra Bold" pitchFamily="34" charset="0"/>
              </a:rPr>
              <a:t>6 m/sec </a:t>
            </a:r>
            <a:r>
              <a:rPr lang="ar-BH" sz="2400" b="1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وبعجلة </a:t>
            </a:r>
            <a:r>
              <a:rPr lang="ar-BH" sz="2400" b="1" dirty="0" err="1">
                <a:solidFill>
                  <a:prstClr val="black"/>
                </a:solidFill>
                <a:latin typeface="Tw Cen MT Condensed Extra Bold" pitchFamily="34" charset="0"/>
              </a:rPr>
              <a:t>تسارعية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 منتظمة مقدارها</a:t>
            </a:r>
            <a:r>
              <a:rPr lang="en-US" sz="2400" b="1" dirty="0">
                <a:solidFill>
                  <a:prstClr val="black"/>
                </a:solidFill>
                <a:latin typeface="Tw Cen MT Condensed Extra Bold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1.25</a:t>
            </a:r>
            <a:r>
              <a:rPr lang="en-US" sz="2400" b="1" dirty="0">
                <a:solidFill>
                  <a:srgbClr val="0000CC"/>
                </a:solidFill>
                <a:latin typeface="Tw Cen MT Condensed Extra Bold" pitchFamily="34" charset="0"/>
              </a:rPr>
              <a:t> m/s</a:t>
            </a:r>
            <a:r>
              <a:rPr lang="en-US" sz="2400" b="1" baseline="30000" dirty="0">
                <a:solidFill>
                  <a:srgbClr val="0000CC"/>
                </a:solidFill>
                <a:latin typeface="Tw Cen MT Condensed Extra Bold" pitchFamily="34" charset="0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احسب المسافة المقطوعة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بعد مرور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>
                <a:solidFill>
                  <a:srgbClr val="0000CC"/>
                </a:solidFill>
                <a:latin typeface="Tw Cen MT Condensed Extra Bold" pitchFamily="34" charset="0"/>
              </a:rPr>
              <a:t> sec</a:t>
            </a:r>
            <a:r>
              <a:rPr lang="ar-BH" sz="2400" b="1" dirty="0">
                <a:solidFill>
                  <a:srgbClr val="0000CC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من هذه اللحظة. </a:t>
            </a:r>
            <a:endParaRPr lang="ar-BH" sz="2000" b="1" dirty="0">
              <a:solidFill>
                <a:prstClr val="black"/>
              </a:solidFill>
              <a:latin typeface="Tw Cen MT Condensed Extra Bold" pitchFamily="34" charset="0"/>
            </a:endParaRPr>
          </a:p>
          <a:p>
            <a:r>
              <a:rPr lang="ar-BH" sz="2250" b="1" dirty="0">
                <a:solidFill>
                  <a:srgbClr val="0000CC"/>
                </a:solidFill>
                <a:latin typeface="Tw Cen MT Condensed Extra Bold" pitchFamily="34" charset="0"/>
              </a:rPr>
              <a:t>المعطيات :                                            الحل :</a:t>
            </a:r>
            <a:endParaRPr lang="en-US" sz="2250" b="1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357818" y="4643446"/>
            <a:ext cx="314327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00958" y="3929066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w Cen MT Condensed Extra Bold" pitchFamily="34" charset="0"/>
              </a:rPr>
              <a:t>1.25 m/sec</a:t>
            </a:r>
            <a:r>
              <a:rPr lang="en-US" sz="2400" baseline="30000" dirty="0">
                <a:solidFill>
                  <a:srgbClr val="0000CC"/>
                </a:solidFill>
                <a:latin typeface="Tw Cen MT Condensed Extra Bold" pitchFamily="34" charset="0"/>
              </a:rPr>
              <a:t>2.</a:t>
            </a:r>
            <a:endParaRPr lang="ar-BH" sz="24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1215" y="4477416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8 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36917" y="5000636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??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9454" y="388275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Berlin Sans FB Demi" pitchFamily="34" charset="0"/>
                <a:ea typeface="Cambria Math" pitchFamily="18" charset="0"/>
              </a:rPr>
              <a:t>a</a:t>
            </a:r>
            <a:endParaRPr lang="ar-BH" sz="2800" b="1" dirty="0">
              <a:solidFill>
                <a:prstClr val="black"/>
              </a:solidFill>
              <a:latin typeface="Berlin Sans FB Demi" pitchFamily="34" charset="0"/>
              <a:ea typeface="Cambria Math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0321" y="390591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72330" y="44542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29520" y="44774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9520" y="500063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00892" y="4857760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ar-BH" sz="36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86710" y="3395963"/>
            <a:ext cx="117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w Cen MT Condensed Extra Bold" pitchFamily="34" charset="0"/>
              </a:rPr>
              <a:t>6  </a:t>
            </a:r>
            <a:r>
              <a:rPr lang="en-US" sz="2000" b="1" dirty="0">
                <a:solidFill>
                  <a:srgbClr val="0000CC"/>
                </a:solidFill>
                <a:latin typeface="Tw Cen MT Condensed Extra Bold" pitchFamily="34" charset="0"/>
              </a:rPr>
              <a:t>m/sec</a:t>
            </a:r>
            <a:r>
              <a:rPr lang="en-US" sz="2000" dirty="0">
                <a:solidFill>
                  <a:srgbClr val="0000CC"/>
                </a:solidFill>
                <a:latin typeface="Tw Cen MT Condensed Extra Bold" pitchFamily="34" charset="0"/>
              </a:rPr>
              <a:t> </a:t>
            </a:r>
            <a:endParaRPr lang="ar-BH" sz="20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72330" y="33575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29520" y="33807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768" y="357187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86116" y="3357562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BH" dirty="0">
              <a:solidFill>
                <a:prstClr val="black"/>
              </a:solidFill>
            </a:endParaRPr>
          </a:p>
        </p:txBody>
      </p:sp>
      <p:sp>
        <p:nvSpPr>
          <p:cNvPr id="54" name="Rectangle 35"/>
          <p:cNvSpPr/>
          <p:nvPr/>
        </p:nvSpPr>
        <p:spPr>
          <a:xfrm>
            <a:off x="214282" y="3324525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المسافة </a:t>
            </a:r>
            <a:endParaRPr lang="ar-BH" sz="2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2503900" y="3182480"/>
          <a:ext cx="378621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معادلة" r:id="rId6" imgW="1333440" imgH="241200" progId="Equation.3">
                  <p:embed/>
                </p:oleObj>
              </mc:Choice>
              <mc:Fallback>
                <p:oleObj name="معادلة" r:id="rId6" imgW="1333440" imgH="241200" progId="Equation.3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900" y="3182480"/>
                        <a:ext cx="3786214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سهم إلى اليمين 55"/>
          <p:cNvSpPr/>
          <p:nvPr/>
        </p:nvSpPr>
        <p:spPr>
          <a:xfrm>
            <a:off x="1503768" y="3500438"/>
            <a:ext cx="85365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prstClr val="white"/>
              </a:solidFill>
            </a:endParaRPr>
          </a:p>
        </p:txBody>
      </p:sp>
      <p:sp>
        <p:nvSpPr>
          <p:cNvPr id="57" name="Rectangle 30"/>
          <p:cNvSpPr/>
          <p:nvPr/>
        </p:nvSpPr>
        <p:spPr>
          <a:xfrm>
            <a:off x="4000496" y="3941002"/>
            <a:ext cx="928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w Cen MT Condensed Extra Bold" pitchFamily="34" charset="0"/>
              </a:rPr>
              <a:t>1.25</a:t>
            </a:r>
            <a:endParaRPr lang="ar-BH" sz="32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58" name="Rectangle 31"/>
          <p:cNvSpPr/>
          <p:nvPr/>
        </p:nvSpPr>
        <p:spPr>
          <a:xfrm>
            <a:off x="5186160" y="3915795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w Cen MT Condensed Extra Bold" pitchFamily="34" charset="0"/>
              </a:rPr>
              <a:t>8</a:t>
            </a:r>
            <a:endParaRPr lang="ar-BH" sz="32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59" name="Rectangle 38"/>
          <p:cNvSpPr/>
          <p:nvPr/>
        </p:nvSpPr>
        <p:spPr>
          <a:xfrm>
            <a:off x="1714480" y="3892176"/>
            <a:ext cx="410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6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60" name="TextBox 43"/>
          <p:cNvSpPr txBox="1"/>
          <p:nvPr/>
        </p:nvSpPr>
        <p:spPr>
          <a:xfrm>
            <a:off x="1142976" y="3829476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61" name="TextBox 44"/>
          <p:cNvSpPr txBox="1"/>
          <p:nvPr/>
        </p:nvSpPr>
        <p:spPr>
          <a:xfrm>
            <a:off x="2714612" y="3866347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40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62" name="TextBox 45"/>
          <p:cNvSpPr txBox="1"/>
          <p:nvPr/>
        </p:nvSpPr>
        <p:spPr>
          <a:xfrm>
            <a:off x="708582" y="3786190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ar-BH" sz="4000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3" name="TextBox 46"/>
          <p:cNvSpPr txBox="1"/>
          <p:nvPr/>
        </p:nvSpPr>
        <p:spPr>
          <a:xfrm>
            <a:off x="4757532" y="3915795"/>
            <a:ext cx="4943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x</a:t>
            </a:r>
            <a:endParaRPr lang="ar-BH" sz="4000" b="1" dirty="0">
              <a:solidFill>
                <a:srgbClr val="008000"/>
              </a:solidFill>
            </a:endParaRPr>
          </a:p>
        </p:txBody>
      </p:sp>
      <p:sp>
        <p:nvSpPr>
          <p:cNvPr id="64" name="TextBox 46"/>
          <p:cNvSpPr txBox="1"/>
          <p:nvPr/>
        </p:nvSpPr>
        <p:spPr>
          <a:xfrm>
            <a:off x="2000232" y="3864122"/>
            <a:ext cx="5000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</a:rPr>
              <a:t>x</a:t>
            </a:r>
            <a:endParaRPr lang="ar-BH" sz="4000" b="1" dirty="0">
              <a:solidFill>
                <a:srgbClr val="008000"/>
              </a:solidFill>
            </a:endParaRPr>
          </a:p>
        </p:txBody>
      </p:sp>
      <p:sp>
        <p:nvSpPr>
          <p:cNvPr id="65" name="Rectangle 31"/>
          <p:cNvSpPr/>
          <p:nvPr/>
        </p:nvSpPr>
        <p:spPr>
          <a:xfrm>
            <a:off x="2399406" y="3929066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w Cen MT Condensed Extra Bold" pitchFamily="34" charset="0"/>
              </a:rPr>
              <a:t>8</a:t>
            </a:r>
            <a:endParaRPr lang="ar-BH" sz="32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66" name="مستطيل 65"/>
          <p:cNvSpPr/>
          <p:nvPr/>
        </p:nvSpPr>
        <p:spPr>
          <a:xfrm>
            <a:off x="5543350" y="3929066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x</a:t>
            </a:r>
            <a:endParaRPr lang="ar-BH" sz="2800" b="1" dirty="0">
              <a:solidFill>
                <a:srgbClr val="008000"/>
              </a:solidFill>
            </a:endParaRPr>
          </a:p>
        </p:txBody>
      </p:sp>
      <p:sp>
        <p:nvSpPr>
          <p:cNvPr id="67" name="Rectangle 31"/>
          <p:cNvSpPr/>
          <p:nvPr/>
        </p:nvSpPr>
        <p:spPr>
          <a:xfrm>
            <a:off x="5900540" y="3929066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w Cen MT Condensed Extra Bold" pitchFamily="34" charset="0"/>
              </a:rPr>
              <a:t>8</a:t>
            </a:r>
            <a:endParaRPr lang="ar-BH" sz="32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68" name="Rectangle 39"/>
          <p:cNvSpPr/>
          <p:nvPr/>
        </p:nvSpPr>
        <p:spPr>
          <a:xfrm>
            <a:off x="3357554" y="4596106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40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69" name="Rectangle 40"/>
          <p:cNvSpPr/>
          <p:nvPr/>
        </p:nvSpPr>
        <p:spPr>
          <a:xfrm>
            <a:off x="1935023" y="4568619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w Cen MT Condensed Extra Bold" pitchFamily="34" charset="0"/>
              </a:rPr>
              <a:t>48</a:t>
            </a:r>
            <a:endParaRPr lang="ar-BH" sz="36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70" name="TextBox 47"/>
          <p:cNvSpPr txBox="1"/>
          <p:nvPr/>
        </p:nvSpPr>
        <p:spPr>
          <a:xfrm>
            <a:off x="1214414" y="4500570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71" name="TextBox 48"/>
          <p:cNvSpPr txBox="1"/>
          <p:nvPr/>
        </p:nvSpPr>
        <p:spPr>
          <a:xfrm>
            <a:off x="2571736" y="4516947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44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72" name="TextBox 49"/>
          <p:cNvSpPr txBox="1"/>
          <p:nvPr/>
        </p:nvSpPr>
        <p:spPr>
          <a:xfrm>
            <a:off x="732680" y="4485202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ar-BH" sz="4000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3" name="TextBox 47"/>
          <p:cNvSpPr txBox="1"/>
          <p:nvPr/>
        </p:nvSpPr>
        <p:spPr>
          <a:xfrm>
            <a:off x="1124644" y="5159889"/>
            <a:ext cx="642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4400" b="1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74" name="TextBox 49"/>
          <p:cNvSpPr txBox="1"/>
          <p:nvPr/>
        </p:nvSpPr>
        <p:spPr>
          <a:xfrm>
            <a:off x="642910" y="5144521"/>
            <a:ext cx="642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ar-BH" sz="4000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5" name="مستطيل 74"/>
          <p:cNvSpPr/>
          <p:nvPr/>
        </p:nvSpPr>
        <p:spPr>
          <a:xfrm>
            <a:off x="1857356" y="5286388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Tw Cen MT Condensed Extra Bold" pitchFamily="34" charset="0"/>
              </a:rPr>
              <a:t>88 m</a:t>
            </a:r>
            <a:endParaRPr lang="ar-BH" sz="2800" dirty="0">
              <a:solidFill>
                <a:prstClr val="black"/>
              </a:solidFill>
            </a:endParaRPr>
          </a:p>
        </p:txBody>
      </p:sp>
      <p:sp>
        <p:nvSpPr>
          <p:cNvPr id="76" name="Rectangle 31"/>
          <p:cNvSpPr/>
          <p:nvPr/>
        </p:nvSpPr>
        <p:spPr>
          <a:xfrm>
            <a:off x="3214678" y="3977350"/>
            <a:ext cx="635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w Cen MT Condensed Extra Bold" pitchFamily="34" charset="0"/>
              </a:rPr>
              <a:t>0.5</a:t>
            </a:r>
            <a:endParaRPr lang="ar-BH" sz="32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77" name="مستطيل 76"/>
          <p:cNvSpPr/>
          <p:nvPr/>
        </p:nvSpPr>
        <p:spPr>
          <a:xfrm>
            <a:off x="3714744" y="3929066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x</a:t>
            </a:r>
            <a:endParaRPr lang="ar-BH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586 -0.44769 L -4.44444E-6 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6" grpId="0"/>
      <p:bldP spid="36" grpId="1"/>
      <p:bldP spid="38" grpId="0"/>
      <p:bldP spid="52" grpId="0" animBg="1"/>
      <p:bldP spid="54" grpId="0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009485"/>
            <a:ext cx="8858312" cy="15234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100" b="1" u="sng" dirty="0">
                <a:solidFill>
                  <a:srgbClr val="0070C0"/>
                </a:solidFill>
                <a:latin typeface="Tw Cen MT Condensed Extra Bold" pitchFamily="34" charset="0"/>
              </a:rPr>
              <a:t>س </a:t>
            </a:r>
            <a:r>
              <a:rPr lang="en-US" sz="2100" b="1" u="sng" dirty="0">
                <a:solidFill>
                  <a:srgbClr val="0070C0"/>
                </a:solidFill>
                <a:latin typeface="Tw Cen MT Condensed Extra Bold" pitchFamily="34" charset="0"/>
              </a:rPr>
              <a:t>5</a:t>
            </a:r>
            <a:r>
              <a:rPr lang="ar-BH" sz="2100" b="1" dirty="0">
                <a:solidFill>
                  <a:srgbClr val="0070C0"/>
                </a:solidFill>
                <a:latin typeface="Tw Cen MT Condensed Extra Bold" pitchFamily="34" charset="0"/>
              </a:rPr>
              <a:t>:</a:t>
            </a:r>
            <a:endParaRPr lang="en-US" sz="2100" b="1" dirty="0">
              <a:solidFill>
                <a:srgbClr val="0070C0"/>
              </a:solidFill>
              <a:latin typeface="Tw Cen MT Condensed Extra Bold" pitchFamily="34" charset="0"/>
            </a:endParaRPr>
          </a:p>
          <a:p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تتحرك سيارة 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بسرعة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 مقدارها </a:t>
            </a:r>
            <a:r>
              <a:rPr lang="en-US" sz="2400" b="1" dirty="0">
                <a:solidFill>
                  <a:srgbClr val="C00000"/>
                </a:solidFill>
                <a:latin typeface="Tw Cen MT Condensed Extra Bold" pitchFamily="34" charset="0"/>
              </a:rPr>
              <a:t>14 m/sec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 في خط مستقيم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 ،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إذا زاد السائق 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سرعة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سيارته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إلى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w Cen MT Condensed Extra Bold" pitchFamily="34" charset="0"/>
              </a:rPr>
              <a:t>20 m/sec</a:t>
            </a:r>
            <a:r>
              <a:rPr lang="ar-BH" sz="2400" b="1" dirty="0">
                <a:solidFill>
                  <a:srgbClr val="C0000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خلال زمن مقداره </a:t>
            </a:r>
            <a:r>
              <a:rPr lang="en-US" sz="2400" b="1" dirty="0">
                <a:solidFill>
                  <a:srgbClr val="FF0000"/>
                </a:solidFill>
                <a:latin typeface="Tw Cen MT Condensed Extra Bold" pitchFamily="34" charset="0"/>
              </a:rPr>
              <a:t>3 sec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. احسب : 1- مقدار العجلة.      </a:t>
            </a:r>
          </a:p>
          <a:p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 </a:t>
            </a:r>
            <a:r>
              <a:rPr lang="ar-BH" sz="2250" b="1" dirty="0">
                <a:solidFill>
                  <a:prstClr val="black"/>
                </a:solidFill>
                <a:latin typeface="Tw Cen MT Condensed Extra Bold" pitchFamily="34" charset="0"/>
              </a:rPr>
              <a:t> </a:t>
            </a:r>
            <a:r>
              <a:rPr lang="ar-BH" sz="2000" b="1" dirty="0">
                <a:solidFill>
                  <a:prstClr val="black"/>
                </a:solidFill>
                <a:latin typeface="Tw Cen MT Condensed Extra Bold" pitchFamily="34" charset="0"/>
              </a:rPr>
              <a:t>2- مقدار المسافة المقطوعة خلال هذه الفترة.                            </a:t>
            </a:r>
            <a:r>
              <a:rPr lang="ar-BH" sz="2000" b="1" dirty="0">
                <a:solidFill>
                  <a:srgbClr val="C00000"/>
                </a:solidFill>
                <a:latin typeface="Tw Cen MT Condensed Extra Bold" pitchFamily="34" charset="0"/>
              </a:rPr>
              <a:t>الحل</a:t>
            </a:r>
            <a:endParaRPr lang="ar-BH" sz="2250" b="1" dirty="0">
              <a:solidFill>
                <a:srgbClr val="C00000"/>
              </a:solidFill>
              <a:latin typeface="Tw Cen MT Condensed Extra Bold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787240" y="4785528"/>
            <a:ext cx="285752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827647" y="3905912"/>
            <a:ext cx="13163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20 m/sec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5529" y="4477416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3 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231" y="5000636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??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6644" y="388275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72396" y="3905912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86644" y="44542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2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3834" y="44774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834" y="500063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58082" y="497748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Berlin Sans FB Demi" pitchFamily="34" charset="0"/>
                <a:ea typeface="Cambria Math" pitchFamily="18" charset="0"/>
              </a:rPr>
              <a:t>a</a:t>
            </a:r>
            <a:endParaRPr lang="ar-BH" sz="2800" b="1" dirty="0">
              <a:solidFill>
                <a:srgbClr val="C00000"/>
              </a:solidFill>
              <a:latin typeface="Berlin Sans FB Demi" pitchFamily="34" charset="0"/>
              <a:ea typeface="Cambria Math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28860" y="2928934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71802" y="3214686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071802" y="2714620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w Cen MT Condensed Extra Bold" pitchFamily="34" charset="0"/>
              </a:rPr>
              <a:t>20</a:t>
            </a:r>
            <a:endParaRPr lang="ar-BH" sz="25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870" y="321468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w Cen MT Condensed Extra Bold" pitchFamily="34" charset="0"/>
              </a:rPr>
              <a:t>3</a:t>
            </a:r>
            <a:endParaRPr lang="ar-BH" sz="25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43411" y="2951946"/>
            <a:ext cx="3417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w Cen MT Condensed Extra Bold" pitchFamily="34" charset="0"/>
              </a:rPr>
              <a:t>2</a:t>
            </a:r>
            <a:endParaRPr lang="ar-BH" sz="25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286248" y="2854107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6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86644" y="335756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43834" y="33807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8082" y="357187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787393" y="2737632"/>
            <a:ext cx="4988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w Cen MT Condensed Extra Bold" pitchFamily="34" charset="0"/>
              </a:rPr>
              <a:t>14</a:t>
            </a:r>
            <a:endParaRPr lang="ar-BH" sz="25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86116" y="2643182"/>
            <a:ext cx="857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</a:rPr>
              <a:t>-</a:t>
            </a:r>
            <a:endParaRPr lang="ar-BH" sz="4800" b="1" dirty="0">
              <a:solidFill>
                <a:prstClr val="black"/>
              </a:solidFill>
            </a:endParaRPr>
          </a:p>
        </p:txBody>
      </p:sp>
      <p:pic>
        <p:nvPicPr>
          <p:cNvPr id="6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5691"/>
            <a:ext cx="2510914" cy="884559"/>
          </a:xfrm>
          <a:prstGeom prst="rect">
            <a:avLst/>
          </a:prstGeom>
          <a:noFill/>
        </p:spPr>
      </p:pic>
      <p:grpSp>
        <p:nvGrpSpPr>
          <p:cNvPr id="2" name="Group 78"/>
          <p:cNvGrpSpPr/>
          <p:nvPr/>
        </p:nvGrpSpPr>
        <p:grpSpPr>
          <a:xfrm>
            <a:off x="5037635" y="2951946"/>
            <a:ext cx="1800837" cy="1882802"/>
            <a:chOff x="6019505" y="4714884"/>
            <a:chExt cx="1497650" cy="1882802"/>
          </a:xfrm>
        </p:grpSpPr>
        <p:sp>
          <p:nvSpPr>
            <p:cNvPr id="105" name="Rectangle 104"/>
            <p:cNvSpPr/>
            <p:nvPr/>
          </p:nvSpPr>
          <p:spPr>
            <a:xfrm>
              <a:off x="6019505" y="4714884"/>
              <a:ext cx="83346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Tw Cen MT Condensed Extra Bold" pitchFamily="34" charset="0"/>
                </a:rPr>
                <a:t> m/sec</a:t>
              </a:r>
              <a:endParaRPr lang="ar-BH" sz="2500" dirty="0">
                <a:solidFill>
                  <a:prstClr val="black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15140" y="4714884"/>
              <a:ext cx="2728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Tw Cen MT Condensed Extra Bold" pitchFamily="34" charset="0"/>
                </a:rPr>
                <a:t>2</a:t>
              </a:r>
              <a:endParaRPr lang="ar-BH" sz="1400" dirty="0">
                <a:solidFill>
                  <a:srgbClr val="FF0000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64" name="Rectangle 104"/>
            <p:cNvSpPr/>
            <p:nvPr/>
          </p:nvSpPr>
          <p:spPr>
            <a:xfrm>
              <a:off x="7176942" y="6120632"/>
              <a:ext cx="34021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prstClr val="black"/>
                  </a:solidFill>
                  <a:latin typeface="Tw Cen MT Condensed Extra Bold" pitchFamily="34" charset="0"/>
                </a:rPr>
                <a:t>m</a:t>
              </a:r>
              <a:endParaRPr lang="ar-BH" sz="2500" dirty="0">
                <a:solidFill>
                  <a:prstClr val="black"/>
                </a:solidFill>
                <a:latin typeface="Tw Cen MT Condensed Extra Bold" pitchFamily="34" charset="0"/>
              </a:endParaRPr>
            </a:p>
          </p:txBody>
        </p:sp>
      </p:grp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496"/>
            <a:ext cx="2253580" cy="857256"/>
          </a:xfrm>
          <a:prstGeom prst="rect">
            <a:avLst/>
          </a:prstGeom>
          <a:noFill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59189"/>
            <a:ext cx="3143272" cy="555629"/>
          </a:xfrm>
          <a:prstGeom prst="rect">
            <a:avLst/>
          </a:prstGeom>
          <a:noFill/>
        </p:spPr>
      </p:pic>
      <p:sp>
        <p:nvSpPr>
          <p:cNvPr id="48" name="TextBox 74"/>
          <p:cNvSpPr txBox="1"/>
          <p:nvPr/>
        </p:nvSpPr>
        <p:spPr>
          <a:xfrm>
            <a:off x="214282" y="4286256"/>
            <a:ext cx="6572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 Black" pitchFamily="34" charset="0"/>
              </a:rPr>
              <a:t>3</a:t>
            </a:r>
            <a:r>
              <a:rPr lang="ar-BH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S = </a:t>
            </a:r>
            <a:r>
              <a:rPr lang="en-US" sz="2800" b="1" dirty="0">
                <a:solidFill>
                  <a:srgbClr val="0000CC"/>
                </a:solidFill>
                <a:latin typeface="Arial Black" pitchFamily="34" charset="0"/>
              </a:rPr>
              <a:t>14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 Black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 Black" pitchFamily="34" charset="0"/>
              </a:rPr>
              <a:t>0.5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 Black" pitchFamily="34" charset="0"/>
              </a:rPr>
              <a:t>2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ar-BH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62"/>
          <p:cNvSpPr/>
          <p:nvPr/>
        </p:nvSpPr>
        <p:spPr>
          <a:xfrm>
            <a:off x="5569664" y="417056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w Cen MT Condensed Extra Bold" pitchFamily="34" charset="0"/>
              </a:rPr>
              <a:t>2</a:t>
            </a:r>
            <a:endParaRPr lang="ar-BH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5709345" y="4416990"/>
            <a:ext cx="374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=</a:t>
            </a:r>
            <a:endParaRPr lang="ar-BH" sz="2400" dirty="0">
              <a:solidFill>
                <a:prstClr val="black"/>
              </a:solidFill>
            </a:endParaRPr>
          </a:p>
        </p:txBody>
      </p:sp>
      <p:sp>
        <p:nvSpPr>
          <p:cNvPr id="57" name="Rectangle 54"/>
          <p:cNvSpPr/>
          <p:nvPr/>
        </p:nvSpPr>
        <p:spPr>
          <a:xfrm>
            <a:off x="5572132" y="4380706"/>
            <a:ext cx="9286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w Cen MT Condensed Extra Bold" pitchFamily="34" charset="0"/>
              </a:rPr>
              <a:t>51</a:t>
            </a:r>
            <a:endParaRPr lang="ar-BH" sz="25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9618" y="264638"/>
            <a:ext cx="3214710" cy="500066"/>
          </a:xfrm>
          <a:prstGeom prst="rect">
            <a:avLst/>
          </a:prstGeom>
          <a:noFill/>
        </p:spPr>
      </p:pic>
      <p:sp>
        <p:nvSpPr>
          <p:cNvPr id="70" name="مستطيل 69"/>
          <p:cNvSpPr/>
          <p:nvPr/>
        </p:nvSpPr>
        <p:spPr>
          <a:xfrm>
            <a:off x="7416096" y="555999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</a:t>
            </a:r>
            <a:endParaRPr lang="ar-BH" sz="2000" dirty="0">
              <a:solidFill>
                <a:srgbClr val="FF0000"/>
              </a:solidFill>
            </a:endParaRPr>
          </a:p>
        </p:txBody>
      </p:sp>
      <p:sp>
        <p:nvSpPr>
          <p:cNvPr id="72" name="Rectangle 36"/>
          <p:cNvSpPr/>
          <p:nvPr/>
        </p:nvSpPr>
        <p:spPr>
          <a:xfrm>
            <a:off x="7715272" y="547754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74" name="Rectangle 19"/>
          <p:cNvSpPr/>
          <p:nvPr/>
        </p:nvSpPr>
        <p:spPr>
          <a:xfrm>
            <a:off x="8001024" y="5406110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??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76" name="Rectangle 17"/>
          <p:cNvSpPr/>
          <p:nvPr/>
        </p:nvSpPr>
        <p:spPr>
          <a:xfrm>
            <a:off x="7858148" y="3380574"/>
            <a:ext cx="13163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14 m/sec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4" grpId="0"/>
      <p:bldP spid="31" grpId="0"/>
      <p:bldP spid="32" grpId="0"/>
      <p:bldP spid="37" grpId="0"/>
      <p:bldP spid="38" grpId="0"/>
      <p:bldP spid="47" grpId="0"/>
      <p:bldP spid="51" grpId="0"/>
      <p:bldP spid="53" grpId="0"/>
      <p:bldP spid="55" grpId="0"/>
      <p:bldP spid="104" grpId="0"/>
      <p:bldP spid="59" grpId="0"/>
      <p:bldP spid="60" grpId="0"/>
      <p:bldP spid="62" grpId="0"/>
      <p:bldP spid="73" grpId="0"/>
      <p:bldP spid="75" grpId="0"/>
      <p:bldP spid="48" grpId="0"/>
      <p:bldP spid="46" grpId="0"/>
      <p:bldP spid="57" grpId="0"/>
      <p:bldP spid="70" grpId="0"/>
      <p:bldP spid="72" grpId="0"/>
      <p:bldP spid="74" grpId="0"/>
      <p:bldP spid="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69" y="1969610"/>
            <a:ext cx="3653178" cy="4888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53" y="1815989"/>
            <a:ext cx="2091921" cy="2136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6" y="4106267"/>
            <a:ext cx="2091922" cy="2774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70"/>
            <a:ext cx="3447470" cy="2876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9610"/>
            <a:ext cx="3447471" cy="2023690"/>
          </a:xfrm>
          <a:prstGeom prst="rect">
            <a:avLst/>
          </a:prstGeom>
        </p:spPr>
      </p:pic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0B2A4CD6-9282-4AAC-9D6E-9E4B7858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25" y="116632"/>
            <a:ext cx="8881071" cy="108012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ar-BH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الدرس الثاني </a:t>
            </a:r>
            <a:r>
              <a:rPr lang="ar-BH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r>
              <a:rPr lang="ar-BH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ar-BH" sz="2800" b="1" dirty="0" smtClean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الحركة </a:t>
            </a:r>
            <a:r>
              <a:rPr lang="ar-BH" sz="2800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تحت تأثير عجلة الجاذبية الأرضية (</a:t>
            </a:r>
            <a:r>
              <a:rPr lang="ar-B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السقوط الحر</a:t>
            </a:r>
            <a:r>
              <a:rPr lang="ar-BH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35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77262"/>
            <a:ext cx="214314" cy="241103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2804505" y="2839637"/>
            <a:ext cx="2035983" cy="11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3823093" y="1660909"/>
            <a:ext cx="214314" cy="267893"/>
          </a:xfrm>
          <a:prstGeom prst="arc">
            <a:avLst>
              <a:gd name="adj1" fmla="val 9778393"/>
              <a:gd name="adj2" fmla="val 0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 sz="135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006618" y="2826242"/>
            <a:ext cx="2062772" cy="11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77262"/>
            <a:ext cx="214314" cy="241103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1876571" y="2839636"/>
            <a:ext cx="1070975" cy="596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468262" y="2893215"/>
            <a:ext cx="1070975" cy="596"/>
          </a:xfrm>
          <a:prstGeom prst="straightConnector1">
            <a:avLst/>
          </a:prstGeom>
          <a:ln w="57150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19672" y="2518167"/>
            <a:ext cx="75009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</a:rPr>
              <a:t>g</a:t>
            </a:r>
            <a:endParaRPr lang="ar-BH" sz="27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2464587"/>
            <a:ext cx="428628" cy="7155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50" dirty="0">
                <a:solidFill>
                  <a:srgbClr val="C00000"/>
                </a:solidFill>
              </a:rPr>
              <a:t>-</a:t>
            </a:r>
            <a:endParaRPr lang="ar-BH" sz="405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9476" y="2489081"/>
            <a:ext cx="4286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+</a:t>
            </a:r>
            <a:endParaRPr lang="ar-BH" sz="3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2515625"/>
            <a:ext cx="36004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</a:rPr>
              <a:t>g</a:t>
            </a:r>
            <a:endParaRPr lang="ar-BH" sz="2700" b="1" dirty="0">
              <a:solidFill>
                <a:srgbClr val="008000"/>
              </a:solidFill>
            </a:endParaRPr>
          </a:p>
        </p:txBody>
      </p:sp>
      <p:pic>
        <p:nvPicPr>
          <p:cNvPr id="23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68266"/>
            <a:ext cx="214314" cy="24110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771800" y="371703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Tw Cen MT Condensed Extra Bold" pitchFamily="34" charset="0"/>
              </a:rPr>
              <a:t>50 m/sec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9793" y="3764449"/>
            <a:ext cx="9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Tw Cen MT Condensed Extra Bold" pitchFamily="34" charset="0"/>
              </a:rPr>
              <a:t>50 m/sec</a:t>
            </a:r>
          </a:p>
        </p:txBody>
      </p:sp>
      <p:pic>
        <p:nvPicPr>
          <p:cNvPr id="27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759270"/>
            <a:ext cx="214314" cy="241103"/>
          </a:xfrm>
          <a:prstGeom prst="rect">
            <a:avLst/>
          </a:prstGeom>
          <a:noFill/>
        </p:spPr>
      </p:pic>
      <p:pic>
        <p:nvPicPr>
          <p:cNvPr id="28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250274"/>
            <a:ext cx="214314" cy="241103"/>
          </a:xfrm>
          <a:prstGeom prst="rect">
            <a:avLst/>
          </a:prstGeom>
          <a:noFill/>
        </p:spPr>
      </p:pic>
      <p:pic>
        <p:nvPicPr>
          <p:cNvPr id="29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821646"/>
            <a:ext cx="214314" cy="241103"/>
          </a:xfrm>
          <a:prstGeom prst="rect">
            <a:avLst/>
          </a:prstGeom>
          <a:noFill/>
        </p:spPr>
      </p:pic>
      <p:pic>
        <p:nvPicPr>
          <p:cNvPr id="30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0" y="1533358"/>
            <a:ext cx="214314" cy="241103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843808" y="322866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Tw Cen MT Condensed Extra Bold" pitchFamily="34" charset="0"/>
              </a:rPr>
              <a:t>40 m/sec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43808" y="278092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Tw Cen MT Condensed Extra Bold" pitchFamily="34" charset="0"/>
              </a:rPr>
              <a:t>30 m/sec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3808" y="2264251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Tw Cen MT Condensed Extra Bold" pitchFamily="34" charset="0"/>
              </a:rPr>
              <a:t>20 m/sec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71800" y="178204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Tw Cen MT Condensed Extra Bold" pitchFamily="34" charset="0"/>
              </a:rPr>
              <a:t>10 m/sec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32478" y="182164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Tw Cen MT Condensed Extra Bold" pitchFamily="34" charset="0"/>
              </a:rPr>
              <a:t>10 m/sec</a:t>
            </a:r>
          </a:p>
        </p:txBody>
      </p:sp>
      <p:pic>
        <p:nvPicPr>
          <p:cNvPr id="36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777262"/>
            <a:ext cx="214314" cy="241103"/>
          </a:xfrm>
          <a:prstGeom prst="rect">
            <a:avLst/>
          </a:prstGeom>
          <a:noFill/>
        </p:spPr>
      </p:pic>
      <p:pic>
        <p:nvPicPr>
          <p:cNvPr id="37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821646"/>
            <a:ext cx="214314" cy="241103"/>
          </a:xfrm>
          <a:prstGeom prst="rect">
            <a:avLst/>
          </a:prstGeom>
          <a:noFill/>
        </p:spPr>
      </p:pic>
      <p:pic>
        <p:nvPicPr>
          <p:cNvPr id="38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5386" y="2223485"/>
            <a:ext cx="214314" cy="241103"/>
          </a:xfrm>
          <a:prstGeom prst="rect">
            <a:avLst/>
          </a:prstGeom>
          <a:noFill/>
        </p:spPr>
      </p:pic>
      <p:pic>
        <p:nvPicPr>
          <p:cNvPr id="39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7" y="2770492"/>
            <a:ext cx="214314" cy="241103"/>
          </a:xfrm>
          <a:prstGeom prst="rect">
            <a:avLst/>
          </a:prstGeom>
          <a:noFill/>
        </p:spPr>
      </p:pic>
      <p:pic>
        <p:nvPicPr>
          <p:cNvPr id="40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5386" y="3268266"/>
            <a:ext cx="214314" cy="24110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025748" y="162546"/>
            <a:ext cx="7975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-1</a:t>
            </a:r>
            <a:r>
              <a:rPr lang="ar-BH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عند وصول الجسم المقذوف إلى أقصى ارتفاع فان سرعته تساوي صفر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( </a:t>
            </a:r>
            <a:r>
              <a:rPr lang="en-US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V = 0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3608" y="642918"/>
            <a:ext cx="7975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-2</a:t>
            </a:r>
            <a:r>
              <a:rPr lang="ar-BH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السرعة التي يعود بها الجسم لنقطة القذف </a:t>
            </a:r>
            <a:r>
              <a:rPr lang="ar-BH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ar-BH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السرعة التي قذف بها ولكن في </a:t>
            </a:r>
            <a:r>
              <a:rPr lang="ar-BH" sz="20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اتجاه مضاد.</a:t>
            </a:r>
            <a:endParaRPr lang="en-US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5736" y="1071546"/>
            <a:ext cx="6802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-3</a:t>
            </a:r>
            <a:r>
              <a:rPr lang="ar-BH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عند نفس المستوى سرعة الهبوط </a:t>
            </a:r>
            <a:r>
              <a:rPr lang="ar-BH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ar-BH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سرعة الصعود ولكن في </a:t>
            </a:r>
            <a:r>
              <a:rPr lang="ar-BH" sz="20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اتجاه مضاد.</a:t>
            </a:r>
            <a:endParaRPr lang="en-US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w Cen MT Condensed Extra Bol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6936" y="1671498"/>
            <a:ext cx="2980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0"/>
              </a:rPr>
              <a:t>-4</a:t>
            </a:r>
            <a:r>
              <a:rPr lang="ar-BH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زمن الهبوط </a:t>
            </a:r>
            <a:r>
              <a:rPr lang="ar-BH" sz="2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ar-BH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زمن الصعود</a:t>
            </a:r>
            <a:endParaRPr lang="en-US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w Cen MT Condensed Extra Bold" pitchFamily="34" charset="0"/>
            </a:endParaRPr>
          </a:p>
        </p:txBody>
      </p:sp>
      <p:pic>
        <p:nvPicPr>
          <p:cNvPr id="6145" name="Picture 1" descr="C:\Documents and Settings\USER\Desktop\ولد يقذف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7390" y="3871605"/>
            <a:ext cx="2327215" cy="2022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1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09 C 0.00053 -0.14537 -0.00086 -0.29213 0.00191 -0.36041 C 0.00487 -0.42847 0.01355 -0.46713 0.01962 -0.40717 C 0.0257 -0.34699 0.03542 -0.06782 0.03855 -3.7037E-6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3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0.43634 C -0.01406 0.2537 -0.01163 0.07107 -0.01059 -0.001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9907 L -0.00086 -0.0020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9699 L -0.00086 0.00185 " pathEditMode="relative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007 L -0.00086 -0.00416 " pathEditMode="relative" ptsTypes="AA"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7917 L -0.00086 0.00556 " pathEditMode="relative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1 0.00555 C -0.02881 -0.0213 -0.02551 -0.04815 -0.02014 -0.04838 C -0.01475 -0.04862 -0.00312 -0.00487 0.00018 0.00393 " pathEditMode="relative" ptsTypes="aaA">
                                      <p:cBhvr>
                                        <p:cTn id="1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7245 L -0.0007 0.0011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10532 L -0.00156 0.0011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10532 L -0.00156 0.0011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6" grpId="0"/>
      <p:bldP spid="41" grpId="0"/>
      <p:bldP spid="41" grpId="1"/>
      <p:bldP spid="42" grpId="0"/>
      <p:bldP spid="43" grpId="0"/>
      <p:bldP spid="4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57505" y="739450"/>
            <a:ext cx="1751868" cy="4672335"/>
            <a:chOff x="1817345" y="595434"/>
            <a:chExt cx="1751868" cy="467233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817345" y="1286654"/>
              <a:ext cx="1588" cy="390206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1818934" y="595434"/>
              <a:ext cx="1750279" cy="4672335"/>
              <a:chOff x="1818934" y="595434"/>
              <a:chExt cx="1750279" cy="4672335"/>
            </a:xfrm>
          </p:grpSpPr>
          <p:sp>
            <p:nvSpPr>
              <p:cNvPr id="3" name="Arc 2"/>
              <p:cNvSpPr/>
              <p:nvPr/>
            </p:nvSpPr>
            <p:spPr>
              <a:xfrm>
                <a:off x="1818934" y="595434"/>
                <a:ext cx="1724324" cy="1249390"/>
              </a:xfrm>
              <a:prstGeom prst="arc">
                <a:avLst>
                  <a:gd name="adj1" fmla="val 10818979"/>
                  <a:gd name="adj2" fmla="val 0"/>
                </a:avLst>
              </a:prstGeom>
              <a:ln w="381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H="1">
                <a:off x="3566035" y="1394950"/>
                <a:ext cx="3178" cy="3872819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578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29" y="5267769"/>
            <a:ext cx="285752" cy="321471"/>
          </a:xfrm>
          <a:prstGeom prst="rect">
            <a:avLst/>
          </a:prstGeom>
          <a:noFill/>
        </p:spPr>
      </p:pic>
      <p:pic>
        <p:nvPicPr>
          <p:cNvPr id="11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41" y="5267769"/>
            <a:ext cx="285752" cy="321471"/>
          </a:xfrm>
          <a:prstGeom prst="rect">
            <a:avLst/>
          </a:prstGeom>
          <a:noFill/>
        </p:spPr>
      </p:pic>
      <p:pic>
        <p:nvPicPr>
          <p:cNvPr id="23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29" y="4331665"/>
            <a:ext cx="285752" cy="321471"/>
          </a:xfrm>
          <a:prstGeom prst="rect">
            <a:avLst/>
          </a:prstGeom>
          <a:noFill/>
        </p:spPr>
      </p:pic>
      <p:pic>
        <p:nvPicPr>
          <p:cNvPr id="27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4629" y="3308591"/>
            <a:ext cx="285752" cy="321471"/>
          </a:xfrm>
          <a:prstGeom prst="rect">
            <a:avLst/>
          </a:prstGeom>
          <a:noFill/>
        </p:spPr>
      </p:pic>
      <p:pic>
        <p:nvPicPr>
          <p:cNvPr id="28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4629" y="2459457"/>
            <a:ext cx="285752" cy="321471"/>
          </a:xfrm>
          <a:prstGeom prst="rect">
            <a:avLst/>
          </a:prstGeom>
          <a:noFill/>
        </p:spPr>
      </p:pic>
      <p:pic>
        <p:nvPicPr>
          <p:cNvPr id="29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4629" y="1595361"/>
            <a:ext cx="285752" cy="321471"/>
          </a:xfrm>
          <a:prstGeom prst="rect">
            <a:avLst/>
          </a:prstGeom>
          <a:noFill/>
        </p:spPr>
      </p:pic>
      <p:pic>
        <p:nvPicPr>
          <p:cNvPr id="30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7076" y="612509"/>
            <a:ext cx="285752" cy="321471"/>
          </a:xfrm>
          <a:prstGeom prst="rect">
            <a:avLst/>
          </a:prstGeom>
          <a:noFill/>
        </p:spPr>
      </p:pic>
      <p:pic>
        <p:nvPicPr>
          <p:cNvPr id="36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4629" y="5267769"/>
            <a:ext cx="285752" cy="321471"/>
          </a:xfrm>
          <a:prstGeom prst="rect">
            <a:avLst/>
          </a:prstGeom>
          <a:noFill/>
        </p:spPr>
      </p:pic>
      <p:pic>
        <p:nvPicPr>
          <p:cNvPr id="37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541" y="1595361"/>
            <a:ext cx="285752" cy="321471"/>
          </a:xfrm>
          <a:prstGeom prst="rect">
            <a:avLst/>
          </a:prstGeom>
          <a:noFill/>
        </p:spPr>
      </p:pic>
      <p:pic>
        <p:nvPicPr>
          <p:cNvPr id="38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312" y="2423738"/>
            <a:ext cx="285752" cy="321471"/>
          </a:xfrm>
          <a:prstGeom prst="rect">
            <a:avLst/>
          </a:prstGeom>
          <a:noFill/>
        </p:spPr>
      </p:pic>
      <p:pic>
        <p:nvPicPr>
          <p:cNvPr id="39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540" y="3323553"/>
            <a:ext cx="285752" cy="321471"/>
          </a:xfrm>
          <a:prstGeom prst="rect">
            <a:avLst/>
          </a:prstGeom>
          <a:noFill/>
        </p:spPr>
      </p:pic>
      <p:pic>
        <p:nvPicPr>
          <p:cNvPr id="40" name="Picture 2" descr="C:\Documents and Settings\USER\Desktop\تفاح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312" y="4331665"/>
            <a:ext cx="285752" cy="321471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1619672" y="515719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w Cen MT Condensed Extra Bold" pitchFamily="34" charset="0"/>
              </a:rPr>
              <a:t>50 m/sec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19672" y="424257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w Cen MT Condensed Extra Bold" pitchFamily="34" charset="0"/>
              </a:rPr>
              <a:t>40 m/sec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19672" y="327287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w Cen MT Condensed Extra Bold" pitchFamily="34" charset="0"/>
              </a:rPr>
              <a:t>30 m/sec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19672" y="251438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w Cen MT Condensed Extra Bold" pitchFamily="34" charset="0"/>
              </a:rPr>
              <a:t>……. m/sec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19672" y="159748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w Cen MT Condensed Extra Bold" pitchFamily="34" charset="0"/>
              </a:rPr>
              <a:t>…… m/sec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47496" y="16502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w Cen MT Condensed Extra Bold" pitchFamily="34" charset="0"/>
              </a:rPr>
              <a:t>10 m/sec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47496" y="241119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w Cen MT Condensed Extra Bold" pitchFamily="34" charset="0"/>
              </a:rPr>
              <a:t>20 m/sec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47496" y="32869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w Cen MT Condensed Extra Bold" pitchFamily="34" charset="0"/>
              </a:rPr>
              <a:t>……. m/sec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114629" y="27173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w Cen MT Condensed Extra Bold" pitchFamily="34" charset="0"/>
              </a:rPr>
              <a:t>……. m/sec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47496" y="40050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w Cen MT Condensed Extra Bold" pitchFamily="34" charset="0"/>
              </a:rPr>
              <a:t>……. m/sec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47496" y="516346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w Cen MT Condensed Extra Bold" pitchFamily="34" charset="0"/>
              </a:rPr>
              <a:t>……. m/sec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19672" y="465313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19672" y="371703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19672" y="285293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19672" y="206084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19672" y="112474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47496" y="11247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47496" y="19888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447496" y="29249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w Cen MT Condensed Extra Bold" pitchFamily="34" charset="0"/>
              </a:rPr>
              <a:t> 1sec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47496" y="36450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47496" y="460261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w Cen MT Condensed Extra Bold" pitchFamily="34" charset="0"/>
              </a:rPr>
              <a:t>1 sec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94132" y="2420888"/>
            <a:ext cx="44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w Cen MT Condensed Extra Bold" pitchFamily="34" charset="0"/>
              </a:rPr>
              <a:t>20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94132" y="1484784"/>
            <a:ext cx="44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w Cen MT Condensed Extra Bold" pitchFamily="34" charset="0"/>
              </a:rPr>
              <a:t>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2160" y="18864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prstClr val="black"/>
                </a:solidFill>
              </a:rPr>
              <a:t>نشاط</a:t>
            </a:r>
            <a:r>
              <a:rPr lang="ar-BH" sz="2800" b="1" dirty="0">
                <a:solidFill>
                  <a:prstClr val="black"/>
                </a:solidFill>
              </a:rPr>
              <a:t> :</a:t>
            </a:r>
            <a:r>
              <a:rPr lang="ar-EG" sz="2800" b="1" dirty="0">
                <a:solidFill>
                  <a:prstClr val="black"/>
                </a:solidFill>
              </a:rPr>
              <a:t> اكمل </a:t>
            </a:r>
            <a:r>
              <a:rPr lang="ar-BH" sz="2800" b="1" dirty="0">
                <a:solidFill>
                  <a:prstClr val="black"/>
                </a:solidFill>
              </a:rPr>
              <a:t>الفرغات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27BBE0-9E45-4E8C-AEC6-23AF819B0831}"/>
              </a:ext>
            </a:extLst>
          </p:cNvPr>
          <p:cNvSpPr txBox="1"/>
          <p:nvPr/>
        </p:nvSpPr>
        <p:spPr>
          <a:xfrm>
            <a:off x="5724128" y="3933056"/>
            <a:ext cx="47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w Cen MT Condensed Extra Bold" pitchFamily="34" charset="0"/>
              </a:rPr>
              <a:t>40</a:t>
            </a:r>
            <a:endParaRPr lang="en-US" sz="20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DDEF4-1AD2-4269-8912-BF496B00A2A6}"/>
              </a:ext>
            </a:extLst>
          </p:cNvPr>
          <p:cNvSpPr txBox="1"/>
          <p:nvPr/>
        </p:nvSpPr>
        <p:spPr>
          <a:xfrm>
            <a:off x="5652120" y="3172906"/>
            <a:ext cx="47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w Cen MT Condensed Extra Bold" pitchFamily="34" charset="0"/>
              </a:rPr>
              <a:t>30</a:t>
            </a:r>
            <a:endParaRPr lang="en-US" sz="20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24F7D9-4705-4902-9A97-0817327E90E1}"/>
              </a:ext>
            </a:extLst>
          </p:cNvPr>
          <p:cNvSpPr txBox="1"/>
          <p:nvPr/>
        </p:nvSpPr>
        <p:spPr>
          <a:xfrm>
            <a:off x="5724128" y="5045114"/>
            <a:ext cx="47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w Cen MT Condensed Extra Bold" pitchFamily="34" charset="0"/>
              </a:rPr>
              <a:t>50</a:t>
            </a:r>
            <a:endParaRPr lang="en-US" sz="20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816A5C-DC0A-4385-A994-44A6D1259B1D}"/>
              </a:ext>
            </a:extLst>
          </p:cNvPr>
          <p:cNvSpPr txBox="1"/>
          <p:nvPr/>
        </p:nvSpPr>
        <p:spPr>
          <a:xfrm>
            <a:off x="3444821" y="148570"/>
            <a:ext cx="47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w Cen MT Condensed Extra Bold" pitchFamily="34" charset="0"/>
              </a:rPr>
              <a:t>0</a:t>
            </a:r>
            <a:endParaRPr lang="en-US" sz="20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09 C 0.00053 -0.14537 -0.00086 -0.29213 0.00191 -0.36041 C 0.00487 -0.42847 0.01355 -0.46713 0.01962 -0.40717 C 0.0257 -0.34699 0.03542 -0.06782 0.03855 -3.7037E-6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5400000" flipH="1" flipV="1">
            <a:off x="3641596" y="2714620"/>
            <a:ext cx="1427966" cy="794"/>
          </a:xfrm>
          <a:prstGeom prst="straightConnector1">
            <a:avLst/>
          </a:prstGeom>
          <a:ln w="57150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36512" y="2214554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g</a:t>
            </a:r>
            <a:endParaRPr lang="ar-BH" sz="36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6512" y="2143116"/>
            <a:ext cx="5715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-</a:t>
            </a:r>
            <a:endParaRPr lang="ar-BH" sz="5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2175773"/>
            <a:ext cx="5715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+</a:t>
            </a:r>
            <a:endParaRPr lang="ar-BH" sz="4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2708920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g</a:t>
            </a:r>
            <a:endParaRPr lang="ar-BH" sz="3600" b="1" dirty="0">
              <a:solidFill>
                <a:srgbClr val="008000"/>
              </a:solidFill>
            </a:endParaRPr>
          </a:p>
        </p:txBody>
      </p:sp>
      <p:pic>
        <p:nvPicPr>
          <p:cNvPr id="6145" name="Picture 1" descr="C:\Documents and Settings\USER\Desktop\ولد يقذف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48" y="4019140"/>
            <a:ext cx="3102953" cy="2696008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115616" y="476672"/>
            <a:ext cx="3084944" cy="3744416"/>
            <a:chOff x="1115616" y="476672"/>
            <a:chExt cx="3084944" cy="3744416"/>
          </a:xfrm>
        </p:grpSpPr>
        <p:sp>
          <p:nvSpPr>
            <p:cNvPr id="45" name="TextBox 44"/>
            <p:cNvSpPr txBox="1"/>
            <p:nvPr/>
          </p:nvSpPr>
          <p:spPr>
            <a:xfrm>
              <a:off x="2771800" y="3882534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w Cen MT Condensed Extra Bold" pitchFamily="34" charset="0"/>
                </a:rPr>
                <a:t>50 m/sec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1800" y="3168154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w Cen MT Condensed Extra Bold" pitchFamily="34" charset="0"/>
                </a:rPr>
                <a:t>40 m/sec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71800" y="2506576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w Cen MT Condensed Extra Bold" pitchFamily="34" charset="0"/>
                </a:rPr>
                <a:t>30 m/sec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71800" y="1882270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w Cen MT Condensed Extra Bold" pitchFamily="34" charset="0"/>
                </a:rPr>
                <a:t>20 m/sec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71800" y="1239328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w Cen MT Condensed Extra Bold" pitchFamily="34" charset="0"/>
                </a:rPr>
                <a:t>10 m/sec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115616" y="476672"/>
              <a:ext cx="2376264" cy="3738146"/>
              <a:chOff x="1115616" y="476672"/>
              <a:chExt cx="2376264" cy="3738146"/>
            </a:xfrm>
          </p:grpSpPr>
          <p:pic>
            <p:nvPicPr>
              <p:cNvPr id="24578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92888" y="3893347"/>
                <a:ext cx="285752" cy="321471"/>
              </a:xfrm>
              <a:prstGeom prst="rect">
                <a:avLst/>
              </a:prstGeom>
              <a:noFill/>
            </p:spPr>
          </p:pic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1279236" y="2643182"/>
                <a:ext cx="2714644" cy="1588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rc 6"/>
              <p:cNvSpPr/>
              <p:nvPr/>
            </p:nvSpPr>
            <p:spPr>
              <a:xfrm>
                <a:off x="2637353" y="1071546"/>
                <a:ext cx="285752" cy="357190"/>
              </a:xfrm>
              <a:prstGeom prst="arc">
                <a:avLst>
                  <a:gd name="adj1" fmla="val 9778393"/>
                  <a:gd name="adj2" fmla="val 0"/>
                </a:avLst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1548718" y="2625322"/>
                <a:ext cx="2750363" cy="1588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78640" y="3893347"/>
                <a:ext cx="285752" cy="321471"/>
              </a:xfrm>
              <a:prstGeom prst="rect">
                <a:avLst/>
              </a:prstGeom>
              <a:noFill/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546046" y="2643182"/>
                <a:ext cx="1427966" cy="794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92888" y="3214686"/>
                <a:ext cx="285752" cy="321471"/>
              </a:xfrm>
              <a:prstGeom prst="rect">
                <a:avLst/>
              </a:prstGeom>
              <a:noFill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115616" y="3876264"/>
                <a:ext cx="142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0C0"/>
                    </a:solidFill>
                    <a:latin typeface="Tw Cen MT Condensed Extra Bold" pitchFamily="34" charset="0"/>
                  </a:rPr>
                  <a:t>50 m/sec</a:t>
                </a:r>
              </a:p>
            </p:txBody>
          </p:sp>
          <p:pic>
            <p:nvPicPr>
              <p:cNvPr id="27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2888" y="2536025"/>
                <a:ext cx="285752" cy="321471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2888" y="1857364"/>
                <a:ext cx="285752" cy="321471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2888" y="1285860"/>
                <a:ext cx="285752" cy="321471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7202" y="901475"/>
                <a:ext cx="285752" cy="321471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115616" y="3161884"/>
                <a:ext cx="142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0C0"/>
                    </a:solidFill>
                    <a:latin typeface="Tw Cen MT Condensed Extra Bold" pitchFamily="34" charset="0"/>
                  </a:rPr>
                  <a:t>40 m/sec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15616" y="2500306"/>
                <a:ext cx="142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0C0"/>
                    </a:solidFill>
                    <a:latin typeface="Tw Cen MT Condensed Extra Bold" pitchFamily="34" charset="0"/>
                  </a:rPr>
                  <a:t>30 m/sec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15616" y="1876000"/>
                <a:ext cx="142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0C0"/>
                    </a:solidFill>
                    <a:latin typeface="Tw Cen MT Condensed Extra Bold" pitchFamily="34" charset="0"/>
                  </a:rPr>
                  <a:t>20 m/sec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15616" y="1233058"/>
                <a:ext cx="142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0C0"/>
                    </a:solidFill>
                    <a:latin typeface="Tw Cen MT Condensed Extra Bold" pitchFamily="34" charset="0"/>
                  </a:rPr>
                  <a:t>10 m/sec</a:t>
                </a:r>
              </a:p>
            </p:txBody>
          </p:sp>
          <p:pic>
            <p:nvPicPr>
              <p:cNvPr id="36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92888" y="3893347"/>
                <a:ext cx="285752" cy="321471"/>
              </a:xfrm>
              <a:prstGeom prst="rect">
                <a:avLst/>
              </a:prstGeom>
              <a:noFill/>
            </p:spPr>
          </p:pic>
          <p:pic>
            <p:nvPicPr>
              <p:cNvPr id="37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78640" y="1285860"/>
                <a:ext cx="285752" cy="321471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00411" y="1821645"/>
                <a:ext cx="285752" cy="321471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78639" y="2550987"/>
                <a:ext cx="285752" cy="321471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C:\Documents and Settings\USER\Desktop\تفاح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00411" y="3214686"/>
                <a:ext cx="285752" cy="321471"/>
              </a:xfrm>
              <a:prstGeom prst="rect">
                <a:avLst/>
              </a:prstGeom>
              <a:noFill/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063120" y="476672"/>
                <a:ext cx="1428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0C0"/>
                    </a:solidFill>
                    <a:latin typeface="Tw Cen MT Condensed Extra Bold" pitchFamily="34" charset="0"/>
                  </a:rPr>
                  <a:t>0 m/sec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8028384" y="188640"/>
            <a:ext cx="1008112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0000CC"/>
                </a:solidFill>
              </a:rPr>
              <a:t>الملخص :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07904" y="548680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</a:t>
            </a:r>
            <a:r>
              <a:rPr lang="ar-BH" b="1" dirty="0">
                <a:solidFill>
                  <a:prstClr val="black"/>
                </a:solidFill>
              </a:rPr>
              <a:t>- عند قذف الجسم لاعلي يتحرك  تحت تأثير عجلة الجاذبية </a:t>
            </a:r>
            <a:r>
              <a:rPr lang="ar-BH" b="1" dirty="0">
                <a:solidFill>
                  <a:srgbClr val="FF0000"/>
                </a:solidFill>
              </a:rPr>
              <a:t>و تكون اشارتها ( </a:t>
            </a:r>
            <a:r>
              <a:rPr lang="ar-BH" sz="2400" b="1" dirty="0">
                <a:solidFill>
                  <a:srgbClr val="FF0000"/>
                </a:solidFill>
              </a:rPr>
              <a:t>-</a:t>
            </a:r>
            <a:r>
              <a:rPr lang="ar-BH" b="1" dirty="0">
                <a:solidFill>
                  <a:srgbClr val="FF0000"/>
                </a:solidFill>
              </a:rPr>
              <a:t> 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6584" y="1196752"/>
            <a:ext cx="469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2</a:t>
            </a:r>
            <a:r>
              <a:rPr lang="ar-BH" b="1" dirty="0">
                <a:solidFill>
                  <a:prstClr val="black"/>
                </a:solidFill>
              </a:rPr>
              <a:t>- عند هبوط  الجسم لاسفل يتحرك  تحت تأثير عجلة الجاذبية </a:t>
            </a:r>
            <a:r>
              <a:rPr lang="ar-BH" b="1" dirty="0">
                <a:solidFill>
                  <a:srgbClr val="FF0000"/>
                </a:solidFill>
              </a:rPr>
              <a:t>وتكون اشارتها ( + 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70326" y="1835532"/>
            <a:ext cx="504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3</a:t>
            </a:r>
            <a:r>
              <a:rPr lang="ar-BH" b="1" dirty="0">
                <a:solidFill>
                  <a:prstClr val="black"/>
                </a:solidFill>
              </a:rPr>
              <a:t>- عند هبوط الجسم  لاسفل تزداد سرعتة بمقدار </a:t>
            </a:r>
            <a:r>
              <a:rPr lang="en-US" b="1" dirty="0">
                <a:solidFill>
                  <a:prstClr val="black"/>
                </a:solidFill>
              </a:rPr>
              <a:t>10m/sec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10598" y="2348880"/>
            <a:ext cx="46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4</a:t>
            </a:r>
            <a:r>
              <a:rPr lang="ar-BH" b="1" dirty="0">
                <a:solidFill>
                  <a:prstClr val="black"/>
                </a:solidFill>
              </a:rPr>
              <a:t>- عند صعود الجسم  لاعلى تقل سرعتة بمقدار </a:t>
            </a:r>
            <a:r>
              <a:rPr lang="en-US" b="1" dirty="0">
                <a:solidFill>
                  <a:prstClr val="black"/>
                </a:solidFill>
              </a:rPr>
              <a:t>10m/sec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9640" y="2780928"/>
            <a:ext cx="440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5</a:t>
            </a:r>
            <a:r>
              <a:rPr lang="ar-BH" b="1" dirty="0">
                <a:solidFill>
                  <a:prstClr val="black"/>
                </a:solidFill>
              </a:rPr>
              <a:t>- السرعة</a:t>
            </a:r>
            <a:r>
              <a:rPr lang="ar-EG" b="1" dirty="0">
                <a:solidFill>
                  <a:prstClr val="black"/>
                </a:solidFill>
              </a:rPr>
              <a:t> النهائية</a:t>
            </a:r>
            <a:r>
              <a:rPr lang="ar-BH" b="1" dirty="0">
                <a:solidFill>
                  <a:prstClr val="black"/>
                </a:solidFill>
              </a:rPr>
              <a:t> عند اقص</a:t>
            </a:r>
            <a:r>
              <a:rPr lang="ar-EG" b="1" dirty="0">
                <a:solidFill>
                  <a:prstClr val="black"/>
                </a:solidFill>
              </a:rPr>
              <a:t>ى</a:t>
            </a:r>
            <a:r>
              <a:rPr lang="ar-BH" b="1" dirty="0">
                <a:solidFill>
                  <a:prstClr val="black"/>
                </a:solidFill>
              </a:rPr>
              <a:t> ارتفاع = صفر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88024" y="3212976"/>
            <a:ext cx="440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6</a:t>
            </a:r>
            <a:r>
              <a:rPr lang="ar-BH" b="1" dirty="0">
                <a:solidFill>
                  <a:prstClr val="black"/>
                </a:solidFill>
              </a:rPr>
              <a:t>- </a:t>
            </a:r>
            <a:r>
              <a:rPr lang="ar-EG" b="1" dirty="0">
                <a:solidFill>
                  <a:prstClr val="black"/>
                </a:solidFill>
              </a:rPr>
              <a:t>زمن الصعود = زمن الهبوط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23254" y="3645024"/>
            <a:ext cx="486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-7 </a:t>
            </a:r>
            <a:r>
              <a:rPr lang="ar-EG" b="1" dirty="0">
                <a:solidFill>
                  <a:prstClr val="black"/>
                </a:solidFill>
              </a:rPr>
              <a:t>ال</a:t>
            </a:r>
            <a:r>
              <a:rPr lang="ar-BH" b="1" dirty="0">
                <a:solidFill>
                  <a:prstClr val="black"/>
                </a:solidFill>
              </a:rPr>
              <a:t>زمن الكلي لتحليق اى جسم = زمن الصعود + زمن الهبوط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27984" y="4170566"/>
            <a:ext cx="477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-8 </a:t>
            </a:r>
            <a:r>
              <a:rPr lang="ar-EG" b="1" dirty="0">
                <a:solidFill>
                  <a:prstClr val="black"/>
                </a:solidFill>
              </a:rPr>
              <a:t>سرعة الصعود = سرعة الهبوط عند نفس المستوى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144" y="332656"/>
            <a:ext cx="3095951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algn="ctr"/>
            <a:r>
              <a:rPr lang="ar-BH" sz="3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مهمة جدًا</a:t>
            </a:r>
          </a:p>
        </p:txBody>
      </p:sp>
      <p:sp>
        <p:nvSpPr>
          <p:cNvPr id="4" name="Rectangle 3"/>
          <p:cNvSpPr/>
          <p:nvPr/>
        </p:nvSpPr>
        <p:spPr>
          <a:xfrm>
            <a:off x="92491" y="2986738"/>
            <a:ext cx="878233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قذف جسم رأسيًا للأعلى، فإن سرعته النهائية عند أقصى ارتفاع تساوي صفرًا. </a:t>
            </a:r>
            <a:endParaRPr 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490" y="3569261"/>
            <a:ext cx="878233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التي يعود بها الجسم إلى نقطة القذف تساوي السرعة التي قذف بها، ولكن في اتجاه معاكس.</a:t>
            </a:r>
          </a:p>
        </p:txBody>
      </p:sp>
      <p:sp>
        <p:nvSpPr>
          <p:cNvPr id="9" name="Rectangle 8"/>
          <p:cNvSpPr/>
          <p:nvPr/>
        </p:nvSpPr>
        <p:spPr>
          <a:xfrm>
            <a:off x="92491" y="4590624"/>
            <a:ext cx="878233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ar-BH" sz="2400" b="1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تكون سرعة الجسم عند أي نقطة في مساره ثابتة من حيث المقدار سواء في الصعود أو في الهبوط، ولكن تخالفها في الاتجاه.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490" y="1700808"/>
            <a:ext cx="87823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زمن الوصول لأقصى ارتفاع = زمن هبوط الجسم من الارتفاع نفسه.</a:t>
            </a:r>
            <a:endParaRPr 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489" y="2391271"/>
            <a:ext cx="8782334" cy="461665"/>
          </a:xfrm>
          <a:prstGeom prst="rect">
            <a:avLst/>
          </a:prstGeom>
          <a:solidFill>
            <a:srgbClr val="DCEFFA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 الكلي للتحليق = زمن الصعود+ زمن الهبوط</a:t>
            </a:r>
            <a:endParaRPr 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127" y="149516"/>
            <a:ext cx="5277361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algn="ctr"/>
            <a:r>
              <a:rPr lang="ar-BH" sz="27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معادلات الحركة تحت تأثير الجاذبية الأرضية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5835" y="920333"/>
                <a:ext cx="4158813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835" y="920333"/>
                <a:ext cx="415881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8036" y="1700808"/>
                <a:ext cx="5220269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36" y="1700808"/>
                <a:ext cx="5220269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100782" y="3645024"/>
            <a:ext cx="594034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ابتدائية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v</a:t>
            </a:r>
            <a:r>
              <a:rPr lang="en-US" sz="2800" b="1" baseline="-25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r>
              <a:rPr lang="ar-BH" sz="2800" b="1" baseline="-25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baseline="-25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وتقاس بوحدة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m/sec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  <a:p>
            <a:pPr algn="just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السرعه النهائية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وتقاس بوحدة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m/sec  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الفترة زمنية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وتقاس بوحدة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21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sec   </a:t>
            </a:r>
            <a:endParaRPr lang="ar-BH" sz="21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9832" y="5244733"/>
            <a:ext cx="594034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عجلة الجاذبية الأرضية </a:t>
            </a:r>
            <a:r>
              <a:rPr 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وتقاس بوحدة</a:t>
            </a:r>
            <a:r>
              <a:rPr 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m/sec</a:t>
            </a:r>
            <a:r>
              <a:rPr lang="en-US" sz="2400" b="1" baseline="30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وتأخذ: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الإشارة الموجبة (+) عندما يكون الجسم متجهًا نحو الأرض.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الإشارة السالبة (-) عندما تكون حركة الجسم للأعلى.</a:t>
            </a:r>
          </a:p>
        </p:txBody>
      </p:sp>
    </p:spTree>
    <p:extLst>
      <p:ext uri="{BB962C8B-B14F-4D97-AF65-F5344CB8AC3E}">
        <p14:creationId xmlns:p14="http://schemas.microsoft.com/office/powerpoint/2010/main" val="41135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5946" y="328881"/>
            <a:ext cx="4806534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700" b="1" dirty="0">
                <a:solidFill>
                  <a:srgbClr val="0070C0"/>
                </a:solidFill>
              </a:rPr>
              <a:t>نشاط: </a:t>
            </a:r>
            <a:r>
              <a:rPr lang="ar-SA" sz="2700" dirty="0">
                <a:solidFill>
                  <a:prstClr val="black"/>
                </a:solidFill>
              </a:rPr>
              <a:t>اختر الاجابات الصحيحة مما يأتي: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2489" y="1818028"/>
            <a:ext cx="2130011" cy="364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100" b="1" dirty="0">
                <a:solidFill>
                  <a:prstClr val="black"/>
                </a:solidFill>
              </a:rPr>
              <a:t>1-</a:t>
            </a:r>
            <a:r>
              <a:rPr lang="ar-SA" sz="2100" b="1" dirty="0">
                <a:solidFill>
                  <a:prstClr val="black"/>
                </a:solidFill>
              </a:rPr>
              <a:t>اذا قذف جسم فان: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g=+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g=-</a:t>
            </a:r>
            <a:endParaRPr lang="ar-SA" sz="2100" b="1" dirty="0">
              <a:solidFill>
                <a:srgbClr val="FF0000"/>
              </a:solidFill>
            </a:endParaRPr>
          </a:p>
          <a:p>
            <a:endParaRPr lang="ar-BH" sz="2100" u="sng" dirty="0">
              <a:solidFill>
                <a:prstClr val="black"/>
              </a:solidFill>
            </a:endParaRPr>
          </a:p>
          <a:p>
            <a:r>
              <a:rPr lang="ar-BH" sz="2100" b="1" dirty="0">
                <a:solidFill>
                  <a:prstClr val="black"/>
                </a:solidFill>
              </a:rPr>
              <a:t>2-</a:t>
            </a:r>
            <a:r>
              <a:rPr lang="ar-SA" sz="2100" b="1" dirty="0">
                <a:solidFill>
                  <a:prstClr val="black"/>
                </a:solidFill>
              </a:rPr>
              <a:t>اذا سقط جسم فان: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V=0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S=0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V</a:t>
            </a:r>
            <a:r>
              <a:rPr lang="en-US" sz="1500" b="1" dirty="0">
                <a:solidFill>
                  <a:srgbClr val="FF0000"/>
                </a:solidFill>
              </a:rPr>
              <a:t>o</a:t>
            </a:r>
            <a:r>
              <a:rPr lang="en-US" sz="2100" b="1" dirty="0">
                <a:solidFill>
                  <a:srgbClr val="FF0000"/>
                </a:solidFill>
              </a:rPr>
              <a:t>=0</a:t>
            </a:r>
            <a:endParaRPr lang="ar-SA" sz="21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g=+</a:t>
            </a:r>
            <a:endParaRPr lang="ar-SA" sz="2100" b="1" dirty="0">
              <a:solidFill>
                <a:srgbClr val="FF0000"/>
              </a:solidFill>
            </a:endParaRPr>
          </a:p>
          <a:p>
            <a:endParaRPr lang="ar-SA" sz="2100" b="1" dirty="0">
              <a:solidFill>
                <a:srgbClr val="FF0000"/>
              </a:solidFill>
            </a:endParaRPr>
          </a:p>
          <a:p>
            <a:endParaRPr lang="ar-SA" sz="21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44108" y="1818028"/>
            <a:ext cx="0" cy="3834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1660911"/>
            <a:ext cx="3861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100" b="1" dirty="0">
                <a:solidFill>
                  <a:prstClr val="black"/>
                </a:solidFill>
              </a:rPr>
              <a:t>3-</a:t>
            </a:r>
            <a:r>
              <a:rPr lang="ar-SA" sz="2100" b="1" dirty="0">
                <a:solidFill>
                  <a:prstClr val="black"/>
                </a:solidFill>
              </a:rPr>
              <a:t>اذا وصل جسم الى أقصى ارتفاع فان</a:t>
            </a:r>
            <a:r>
              <a:rPr lang="ar-BH" sz="2100" b="1" dirty="0">
                <a:solidFill>
                  <a:prstClr val="black"/>
                </a:solidFill>
              </a:rPr>
              <a:t>:</a:t>
            </a:r>
            <a:endParaRPr lang="ar-SA" sz="2100" b="1" dirty="0">
              <a:solidFill>
                <a:prstClr val="black"/>
              </a:solidFill>
            </a:endParaRPr>
          </a:p>
          <a:p>
            <a:endParaRPr lang="ar-SA" sz="21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8125" y="2078630"/>
            <a:ext cx="22350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V=0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S=0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rgbClr val="FF0000"/>
                </a:solidFill>
              </a:rPr>
              <a:t>V</a:t>
            </a:r>
            <a:r>
              <a:rPr lang="en-US" sz="1500" b="1" dirty="0">
                <a:solidFill>
                  <a:srgbClr val="FF0000"/>
                </a:solidFill>
              </a:rPr>
              <a:t>o</a:t>
            </a:r>
            <a:r>
              <a:rPr lang="en-US" sz="2100" b="1" dirty="0">
                <a:solidFill>
                  <a:srgbClr val="FF0000"/>
                </a:solidFill>
              </a:rPr>
              <a:t>=0</a:t>
            </a:r>
            <a:endParaRPr lang="ar-SA" sz="2100" b="1" dirty="0">
              <a:solidFill>
                <a:srgbClr val="FF0000"/>
              </a:solidFill>
            </a:endParaRPr>
          </a:p>
          <a:p>
            <a:endParaRPr lang="ar-SA" sz="21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-151815" y="3113765"/>
            <a:ext cx="5645535" cy="699285"/>
          </a:xfrm>
        </p:spPr>
        <p:txBody>
          <a:bodyPr>
            <a:normAutofit/>
          </a:bodyPr>
          <a:lstStyle/>
          <a:p>
            <a:pPr algn="r"/>
            <a:r>
              <a:rPr lang="ar-BH" sz="2100" b="1" dirty="0"/>
              <a:t>4- </a:t>
            </a:r>
            <a:r>
              <a:rPr lang="ar-EG" sz="2100" b="1" dirty="0"/>
              <a:t>اذا سقط جسم  من ارتفاع ف</a:t>
            </a:r>
            <a:r>
              <a:rPr lang="ar-BH" sz="2100" b="1" dirty="0"/>
              <a:t>إ</a:t>
            </a:r>
            <a:r>
              <a:rPr lang="ar-EG" sz="2100" b="1" dirty="0"/>
              <a:t>ن سرعتة الأبتدائية =</a:t>
            </a:r>
            <a:r>
              <a:rPr lang="ar-BH" sz="2100" dirty="0"/>
              <a:t>.........</a:t>
            </a:r>
            <a:r>
              <a:rPr lang="ar-EG" sz="2100" b="1" dirty="0"/>
              <a:t> </a:t>
            </a:r>
            <a:endParaRPr lang="en-US" sz="2100" b="1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035799" y="3780414"/>
            <a:ext cx="2105679" cy="415498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cs typeface="Sultan normal" pitchFamily="2" charset="-78"/>
              </a:rPr>
              <a:t>10m/sec</a:t>
            </a:r>
            <a:endParaRPr lang="ar-BH" sz="21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cs typeface="Sultan normal" pitchFamily="2" charset="-78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2766965" y="4247452"/>
            <a:ext cx="2352482" cy="415498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cs typeface="Sultan normal" pitchFamily="2" charset="-78"/>
              </a:rPr>
              <a:t>20m/sec</a:t>
            </a:r>
            <a:endParaRPr lang="ar-BH" sz="21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cs typeface="Sultan normal" pitchFamily="2" charset="-78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227825" y="4661530"/>
            <a:ext cx="1891622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cs typeface="Sultan normal" pitchFamily="2" charset="-78"/>
              </a:rPr>
              <a:t>30m/sec</a:t>
            </a:r>
            <a:endParaRPr lang="ar-BH" sz="21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cs typeface="Sultan normal" pitchFamily="2" charset="-78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920585" y="5109045"/>
            <a:ext cx="2220894" cy="415498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cs typeface="Sultan normal" pitchFamily="2" charset="-78"/>
              </a:rPr>
              <a:t>0</a:t>
            </a:r>
            <a:endParaRPr lang="ar-BH" sz="21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cs typeface="Sultan normal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601670" y="3121760"/>
            <a:ext cx="61566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24A4AF6-0E46-4F33-81E1-37F5FB918AFE}"/>
              </a:ext>
            </a:extLst>
          </p:cNvPr>
          <p:cNvSpPr txBox="1"/>
          <p:nvPr/>
        </p:nvSpPr>
        <p:spPr>
          <a:xfrm>
            <a:off x="8028450" y="2392065"/>
            <a:ext cx="35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srgbClr val="0000CC"/>
                </a:solidFill>
                <a:latin typeface="Algerian" panose="04020705040A02060702" pitchFamily="82" charset="0"/>
              </a:rPr>
              <a:t>√</a:t>
            </a:r>
            <a:endParaRPr lang="en-US" sz="2400" b="1" dirty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مربع نص 17">
            <a:extLst>
              <a:ext uri="{FF2B5EF4-FFF2-40B4-BE49-F238E27FC236}">
                <a16:creationId xmlns:a16="http://schemas.microsoft.com/office/drawing/2014/main" id="{424A4AF6-0E46-4F33-81E1-37F5FB918AFE}"/>
              </a:ext>
            </a:extLst>
          </p:cNvPr>
          <p:cNvSpPr txBox="1"/>
          <p:nvPr/>
        </p:nvSpPr>
        <p:spPr>
          <a:xfrm>
            <a:off x="4788377" y="5013176"/>
            <a:ext cx="35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0000CC"/>
                </a:solidFill>
                <a:latin typeface="Algerian" panose="04020705040A02060702" pitchFamily="82" charset="0"/>
              </a:rPr>
              <a:t>√</a:t>
            </a:r>
            <a:endParaRPr lang="en-US" sz="2800" b="1" dirty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424A4AF6-0E46-4F33-81E1-37F5FB918AFE}"/>
              </a:ext>
            </a:extLst>
          </p:cNvPr>
          <p:cNvSpPr txBox="1"/>
          <p:nvPr/>
        </p:nvSpPr>
        <p:spPr>
          <a:xfrm>
            <a:off x="4140305" y="1988840"/>
            <a:ext cx="35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srgbClr val="0000CC"/>
                </a:solidFill>
                <a:latin typeface="Algerian" panose="04020705040A02060702" pitchFamily="82" charset="0"/>
              </a:rPr>
              <a:t>√</a:t>
            </a:r>
            <a:endParaRPr lang="en-US" sz="2400" b="1" dirty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424A4AF6-0E46-4F33-81E1-37F5FB918AFE}"/>
              </a:ext>
            </a:extLst>
          </p:cNvPr>
          <p:cNvSpPr txBox="1"/>
          <p:nvPr/>
        </p:nvSpPr>
        <p:spPr>
          <a:xfrm>
            <a:off x="8052813" y="4293096"/>
            <a:ext cx="35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0000CC"/>
                </a:solidFill>
                <a:latin typeface="Algerian" panose="04020705040A02060702" pitchFamily="82" charset="0"/>
              </a:rPr>
              <a:t>√</a:t>
            </a:r>
            <a:endParaRPr lang="en-US" sz="2800" b="1" dirty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66" y="1739180"/>
            <a:ext cx="87209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1575" b="1" u="sng" dirty="0">
                <a:solidFill>
                  <a:srgbClr val="0000CC"/>
                </a:solidFill>
                <a:latin typeface="Tw Cen MT Condensed Extra Bold" pitchFamily="34" charset="0"/>
              </a:rPr>
              <a:t>س </a:t>
            </a:r>
            <a:r>
              <a:rPr lang="en-US" sz="1575" b="1" dirty="0">
                <a:solidFill>
                  <a:srgbClr val="0000CC"/>
                </a:solidFill>
                <a:latin typeface="Tw Cen MT Condensed Extra Bold" pitchFamily="34" charset="0"/>
              </a:rPr>
              <a:t>1</a:t>
            </a:r>
            <a:r>
              <a:rPr lang="ar-BH" sz="1600" b="1" dirty="0">
                <a:solidFill>
                  <a:srgbClr val="0000CC"/>
                </a:solidFill>
                <a:latin typeface="Tw Cen MT Condensed Extra Bold" pitchFamily="34" charset="0"/>
              </a:rPr>
              <a:t>: </a:t>
            </a:r>
            <a:r>
              <a:rPr lang="ar-BH" sz="2400" b="1" dirty="0">
                <a:solidFill>
                  <a:srgbClr val="FF0000"/>
                </a:solidFill>
                <a:latin typeface="Tw Cen MT Condensed Extra Bold" pitchFamily="34" charset="0"/>
              </a:rPr>
              <a:t>سقط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 حجر من سطح بناية فوصل إلى سطح الأرض بعد زمن قدرة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sec</a:t>
            </a:r>
            <a:r>
              <a:rPr lang="ar-B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كم تكون سرعة الحجر عند ارتطامه بسطح الأرض؟</a:t>
            </a:r>
            <a:endParaRPr lang="en-US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085202" y="4553553"/>
            <a:ext cx="214314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36066" y="4322469"/>
            <a:ext cx="635110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4 </a:t>
            </a:r>
            <a:r>
              <a:rPr lang="en-US" sz="1875" dirty="0">
                <a:solidFill>
                  <a:prstClr val="black"/>
                </a:solidFill>
                <a:latin typeface="Tw Cen MT Condensed Extra Bold" pitchFamily="34" charset="0"/>
              </a:rPr>
              <a:t>sec</a:t>
            </a:r>
            <a:endParaRPr lang="ar-BH" sz="1875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73720" y="4714884"/>
            <a:ext cx="4379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??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7247" y="4305103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21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8574" y="4322469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8574" y="4714884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00826" y="4697518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1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41904" y="3874994"/>
            <a:ext cx="362600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0 </a:t>
            </a:r>
            <a:endParaRPr lang="ar-BH" sz="1875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47247" y="3857628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1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8574" y="3874993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0826" y="4018364"/>
            <a:ext cx="32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7587" y="3482578"/>
            <a:ext cx="26789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BH" sz="135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94714" y="3428153"/>
            <a:ext cx="518092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g =</a:t>
            </a:r>
            <a:endParaRPr lang="ar-BH" sz="1875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52893" y="3382620"/>
            <a:ext cx="132119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 10 </a:t>
            </a:r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m/sec</a:t>
            </a:r>
            <a:endParaRPr lang="en-US" sz="2100" dirty="0">
              <a:solidFill>
                <a:prstClr val="black"/>
              </a:solidFill>
              <a:latin typeface="Tw Cen MT Condensed Extra Bold" pitchFamily="34" charset="0"/>
              <a:ea typeface="Times New Roman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487485" y="3137143"/>
            <a:ext cx="3078342" cy="798417"/>
            <a:chOff x="2177728" y="2060848"/>
            <a:chExt cx="4104456" cy="1064556"/>
          </a:xfrm>
        </p:grpSpPr>
        <p:sp>
          <p:nvSpPr>
            <p:cNvPr id="67" name="TextBox 66"/>
            <p:cNvSpPr txBox="1"/>
            <p:nvPr/>
          </p:nvSpPr>
          <p:spPr>
            <a:xfrm>
              <a:off x="2177728" y="2060848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53792" y="2132856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prstClr val="black"/>
                  </a:solidFill>
                </a:rPr>
                <a:t>=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83247" y="2132856"/>
              <a:ext cx="103979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prstClr val="black"/>
                  </a:solidFill>
                </a:rPr>
                <a:t>V</a:t>
              </a:r>
              <a:r>
                <a:rPr lang="en-US" sz="2700" dirty="0">
                  <a:solidFill>
                    <a:prstClr val="black"/>
                  </a:solidFill>
                </a:rPr>
                <a:t>0</a:t>
              </a:r>
              <a:endParaRPr lang="en-US" sz="4050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62688" y="2171296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4050" dirty="0">
                  <a:solidFill>
                    <a:prstClr val="black"/>
                  </a:solidFill>
                </a:rPr>
                <a:t>+</a:t>
              </a:r>
              <a:endParaRPr lang="en-US" sz="4050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6080" y="2132856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22044" y="2292736"/>
              <a:ext cx="9361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26000" y="2077399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srgbClr val="00B050"/>
                  </a:solidFill>
                </a:rPr>
                <a:t>g</a:t>
              </a:r>
            </a:p>
          </p:txBody>
        </p:sp>
      </p:grpSp>
      <p:sp>
        <p:nvSpPr>
          <p:cNvPr id="90" name="Rectangle 89"/>
          <p:cNvSpPr/>
          <p:nvPr/>
        </p:nvSpPr>
        <p:spPr>
          <a:xfrm>
            <a:off x="4422548" y="3779428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10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074672" y="3779428"/>
            <a:ext cx="3545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4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350978" y="4958155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40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57488" y="4958154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402167" y="3779428"/>
            <a:ext cx="3545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632190" y="4368791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40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400285" y="4368791"/>
            <a:ext cx="3545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023576" y="4955613"/>
            <a:ext cx="9829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m/sec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57488" y="3743726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43372" y="3760055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61601" y="3779426"/>
            <a:ext cx="4822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30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32736" y="3779426"/>
            <a:ext cx="64294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>
                <a:solidFill>
                  <a:srgbClr val="008000"/>
                </a:solidFill>
              </a:rPr>
              <a:t>x</a:t>
            </a:r>
            <a:endParaRPr lang="ar-BH" sz="3000" b="1" dirty="0">
              <a:solidFill>
                <a:srgbClr val="008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73816" y="4331555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59700" y="4347884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61601" y="4285612"/>
            <a:ext cx="4822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3000" b="1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61601" y="4963024"/>
            <a:ext cx="4822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3000" b="1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34323" y="3331257"/>
            <a:ext cx="32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60" name="TextBox 103">
            <a:extLst>
              <a:ext uri="{FF2B5EF4-FFF2-40B4-BE49-F238E27FC236}">
                <a16:creationId xmlns:a16="http://schemas.microsoft.com/office/drawing/2014/main" id="{83236BC6-B97D-4ADF-ACD5-8EDCB981FDE0}"/>
              </a:ext>
            </a:extLst>
          </p:cNvPr>
          <p:cNvSpPr txBox="1"/>
          <p:nvPr/>
        </p:nvSpPr>
        <p:spPr>
          <a:xfrm>
            <a:off x="2857488" y="5805264"/>
            <a:ext cx="58916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BH" sz="2400" b="1" dirty="0">
                <a:solidFill>
                  <a:srgbClr val="FF0000"/>
                </a:solidFill>
                <a:latin typeface="Tw Cen MT Condensed Extra Bold" pitchFamily="34" charset="0"/>
              </a:rPr>
              <a:t>ملاحظة هامة: </a:t>
            </a:r>
          </a:p>
          <a:p>
            <a:r>
              <a:rPr lang="ar-BH" sz="2400" b="1" dirty="0">
                <a:solidFill>
                  <a:srgbClr val="0000CC"/>
                </a:solidFill>
                <a:latin typeface="Tw Cen MT Condensed Extra Bold" pitchFamily="34" charset="0"/>
              </a:rPr>
              <a:t>سقط جسم :تعني أن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981644-1D91-456C-A18A-F9952E767188}"/>
              </a:ext>
            </a:extLst>
          </p:cNvPr>
          <p:cNvSpPr/>
          <p:nvPr/>
        </p:nvSpPr>
        <p:spPr>
          <a:xfrm>
            <a:off x="4209352" y="6093296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8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BBDA7C-622F-4A5E-89D6-07B65B0A0F6A}"/>
              </a:ext>
            </a:extLst>
          </p:cNvPr>
          <p:cNvSpPr txBox="1"/>
          <p:nvPr/>
        </p:nvSpPr>
        <p:spPr>
          <a:xfrm>
            <a:off x="4280790" y="6273591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B5E1FBC-A576-4077-BEA1-4F3B68E57340}"/>
              </a:ext>
            </a:extLst>
          </p:cNvPr>
          <p:cNvSpPr/>
          <p:nvPr/>
        </p:nvSpPr>
        <p:spPr>
          <a:xfrm>
            <a:off x="4871773" y="6127399"/>
            <a:ext cx="4203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00CC"/>
                </a:solidFill>
                <a:latin typeface="Tw Cen MT Condensed Extra Bold" pitchFamily="34" charset="0"/>
              </a:rPr>
              <a:t>0 </a:t>
            </a:r>
            <a:endParaRPr lang="ar-BH" sz="2500" dirty="0">
              <a:solidFill>
                <a:srgbClr val="0000CC"/>
              </a:solidFill>
              <a:latin typeface="Tw Cen MT Condensed Extra Bold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BC0D73-049D-4E23-B1FA-212D3C92A49D}"/>
              </a:ext>
            </a:extLst>
          </p:cNvPr>
          <p:cNvSpPr/>
          <p:nvPr/>
        </p:nvSpPr>
        <p:spPr>
          <a:xfrm>
            <a:off x="4506262" y="6127399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8130EB2-AE9B-4A4B-A43A-72A194D9F9CC}"/>
                  </a:ext>
                </a:extLst>
              </p:cNvPr>
              <p:cNvSpPr txBox="1"/>
              <p:nvPr/>
            </p:nvSpPr>
            <p:spPr>
              <a:xfrm>
                <a:off x="5375679" y="188640"/>
                <a:ext cx="3008594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130EB2-AE9B-4A4B-A43A-72A194D9F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79" y="188640"/>
                <a:ext cx="3008594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6F7F8A2-9FBC-4C94-A34B-63E84D7AF226}"/>
                  </a:ext>
                </a:extLst>
              </p:cNvPr>
              <p:cNvSpPr txBox="1"/>
              <p:nvPr/>
            </p:nvSpPr>
            <p:spPr>
              <a:xfrm>
                <a:off x="5292080" y="836712"/>
                <a:ext cx="3674499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6F7F8A2-9FBC-4C94-A34B-63E84D7A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836712"/>
                <a:ext cx="3674499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315360" y="2699305"/>
            <a:ext cx="513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rgbClr val="0000CC"/>
                </a:solidFill>
                <a:latin typeface="Tw Cen MT Condensed Extra Bold" pitchFamily="34" charset="0"/>
              </a:rPr>
              <a:t>الحل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9789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52" grpId="0" animBg="1"/>
      <p:bldP spid="61" grpId="0"/>
      <p:bldP spid="62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63" grpId="0"/>
      <p:bldP spid="60" grpId="0" animBg="1"/>
      <p:bldP spid="64" grpId="0"/>
      <p:bldP spid="65" grpId="0"/>
      <p:bldP spid="74" grpId="0"/>
      <p:bldP spid="75" grpId="0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275856" y="260648"/>
            <a:ext cx="5400600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5000" cap="flat" cmpd="thickThin" algn="ctr">
            <a:solidFill>
              <a:srgbClr val="7D3C4A"/>
            </a:solidFill>
            <a:prstDash val="solid"/>
          </a:ln>
          <a:effectLst/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ndalus" pitchFamily="18" charset="-78"/>
                <a:ea typeface="+mn-ea"/>
                <a:cs typeface="Arial" panose="020B0604020202020204" pitchFamily="34" charset="0"/>
              </a:rPr>
              <a:t>الحركة المنتظمة في خط مستقيم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ndalus" pitchFamily="18" charset="-78"/>
              <a:ea typeface="+mn-ea"/>
              <a:cs typeface="+mn-cs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179512" y="3356992"/>
            <a:ext cx="8712967" cy="6480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5000" cap="flat" cmpd="thickThin" algn="ctr">
            <a:solidFill>
              <a:srgbClr val="7D3C4A"/>
            </a:solidFill>
            <a:prstDash val="solid"/>
          </a:ln>
          <a:effectLst/>
        </p:spPr>
        <p:txBody>
          <a:bodyPr vert="horz" lIns="45720" rIns="45720">
            <a:normAutofit/>
          </a:bodyPr>
          <a:lstStyle>
            <a:lvl1pPr marL="0" marR="64008" indent="0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تعريف: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السرعة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: هي معدل التغير في المسافة بالنسبة للزمن.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699" y="5925325"/>
            <a:ext cx="533829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وحدة </a:t>
            </a:r>
            <a:r>
              <a:rPr kumimoji="0" lang="ar-B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القياس الدولية  للسرعة:</a:t>
            </a:r>
            <a:r>
              <a:rPr kumimoji="0" lang="ar-B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m/s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021" y="1127356"/>
            <a:ext cx="8948364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تعريف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:الحركة: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- free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هي انتقال الجسم من موضع إلى موضع آخر خلال فترة زمنية محددة .</a:t>
            </a:r>
            <a:r>
              <a:rPr kumimoji="0" lang="ar-B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B5468A4-C262-4E55-9FEE-8245008D176A}"/>
              </a:ext>
            </a:extLst>
          </p:cNvPr>
          <p:cNvSpPr txBox="1">
            <a:spLocks/>
          </p:cNvSpPr>
          <p:nvPr/>
        </p:nvSpPr>
        <p:spPr>
          <a:xfrm>
            <a:off x="179512" y="4149080"/>
            <a:ext cx="8678768" cy="14401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rIns="45720">
            <a:normAutofit/>
          </a:bodyPr>
          <a:lstStyle>
            <a:lvl1pPr marL="0" marR="64008" indent="0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None/>
              <a:tabLst/>
              <a:defRPr/>
            </a:pPr>
            <a:r>
              <a:rPr kumimoji="0" lang="ar-B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تعريف: </a:t>
            </a:r>
            <a:r>
              <a:rPr kumimoji="0" lang="ar-SA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السرعة المنتظمة  </a:t>
            </a:r>
            <a:r>
              <a:rPr kumimoji="0" lang="ar-B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Wingdings 3"/>
              <a:buNone/>
              <a:tabLst/>
              <a:defRPr/>
            </a:pPr>
            <a:r>
              <a:rPr kumimoji="0" lang="ar-BH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هي أن يقطع الجسم مسافات متساوية خلال أزمنة متساوية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400" y="1393535"/>
            <a:ext cx="2503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Tw Cen MT Condensed Extra Bold" pitchFamily="34" charset="0"/>
              </a:rPr>
              <a:t>2</a:t>
            </a:r>
            <a:endParaRPr lang="ar-BH" sz="1050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931205"/>
            <a:ext cx="89632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000" b="1" u="sng" dirty="0">
                <a:latin typeface="Tw Cen MT Condensed Extra Bold" pitchFamily="34" charset="0"/>
              </a:rPr>
              <a:t>س </a:t>
            </a:r>
            <a:r>
              <a:rPr lang="ar-BH" sz="2000" b="1" dirty="0">
                <a:latin typeface="Tw Cen MT Condensed Extra Bold" pitchFamily="34" charset="0"/>
              </a:rPr>
              <a:t>2: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قذفت كرة رأسيا لأعلى بسرعة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m/s</a:t>
            </a:r>
            <a:r>
              <a:rPr lang="ar-B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كم تستغرق الكرة من الزمن كي تصل إلى </a:t>
            </a:r>
            <a:r>
              <a:rPr lang="ar-BH" sz="2400" b="1" dirty="0">
                <a:solidFill>
                  <a:srgbClr val="FF0000"/>
                </a:solidFill>
                <a:latin typeface="Tw Cen MT Condensed Extra Bold" pitchFamily="34" charset="0"/>
              </a:rPr>
              <a:t>أقصى ارتفاع 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؟</a:t>
            </a:r>
            <a:endParaRPr lang="en-US" sz="2400" b="1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4365122" y="4339239"/>
            <a:ext cx="214314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32273" y="4108155"/>
            <a:ext cx="31771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ar-BH" sz="1875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84357" y="4500570"/>
            <a:ext cx="4379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??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1776" y="4090789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1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79210" y="4108155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79210" y="4500570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11462" y="4483204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21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33184" y="3536158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10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13160" y="3546623"/>
            <a:ext cx="3545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5577" y="4581128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61614" y="3536158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20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04242" y="5315862"/>
            <a:ext cx="5790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700" dirty="0">
                <a:solidFill>
                  <a:prstClr val="black"/>
                </a:solidFill>
                <a:latin typeface="Tw Cen MT Condensed Extra Bold" pitchFamily="34" charset="0"/>
              </a:rPr>
              <a:t>sec</a:t>
            </a:r>
            <a:endParaRPr lang="ar-BH" sz="27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8124" y="3500457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9872" y="3482579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300" b="1" dirty="0">
                <a:solidFill>
                  <a:srgbClr val="FF0000"/>
                </a:solidFill>
                <a:latin typeface="Tw Cen MT Condensed Extra Bold" pitchFamily="34" charset="0"/>
              </a:rPr>
              <a:t>ـــ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11264" y="3511428"/>
            <a:ext cx="4822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3000" b="1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43372" y="3536157"/>
            <a:ext cx="64294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>
                <a:solidFill>
                  <a:srgbClr val="008000"/>
                </a:solidFill>
              </a:rPr>
              <a:t>x</a:t>
            </a:r>
            <a:endParaRPr lang="ar-BH" sz="3000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4437112"/>
            <a:ext cx="4822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3000" b="1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434806" y="4437112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10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07327" y="4558738"/>
            <a:ext cx="69652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300" b="1" dirty="0">
                <a:solidFill>
                  <a:srgbClr val="FF0000"/>
                </a:solidFill>
                <a:latin typeface="Tw Cen MT Condensed Extra Bold" pitchFamily="34" charset="0"/>
              </a:rPr>
              <a:t>ــــــ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602664" y="4865385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10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19672" y="5269695"/>
            <a:ext cx="4822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3000" b="1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95736" y="5277108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37151" y="5318404"/>
            <a:ext cx="3545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2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08927" y="4088277"/>
            <a:ext cx="1184940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8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اقصى ارتفاع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07337" y="4487793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20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14090" y="2898475"/>
            <a:ext cx="3078342" cy="798417"/>
            <a:chOff x="2177728" y="2060848"/>
            <a:chExt cx="4104456" cy="1064556"/>
          </a:xfrm>
        </p:grpSpPr>
        <p:sp>
          <p:nvSpPr>
            <p:cNvPr id="71" name="TextBox 70"/>
            <p:cNvSpPr txBox="1"/>
            <p:nvPr/>
          </p:nvSpPr>
          <p:spPr>
            <a:xfrm>
              <a:off x="2177728" y="2060848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srgbClr val="0070C0"/>
                  </a:solidFill>
                </a:rPr>
                <a:t>V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53792" y="2132856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prstClr val="black"/>
                  </a:solidFill>
                </a:rPr>
                <a:t>=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83247" y="2132856"/>
              <a:ext cx="103979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prstClr val="black"/>
                  </a:solidFill>
                </a:rPr>
                <a:t>V</a:t>
              </a:r>
              <a:r>
                <a:rPr lang="en-US" sz="2700" dirty="0">
                  <a:solidFill>
                    <a:prstClr val="black"/>
                  </a:solidFill>
                </a:rPr>
                <a:t>0</a:t>
              </a:r>
              <a:endParaRPr lang="en-US" sz="4050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62688" y="2171296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4050" dirty="0">
                  <a:solidFill>
                    <a:prstClr val="black"/>
                  </a:solidFill>
                </a:rPr>
                <a:t>+</a:t>
              </a:r>
              <a:endParaRPr lang="en-US" sz="4050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46080" y="2132856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prstClr val="black"/>
                  </a:solidFill>
                </a:rPr>
                <a:t>t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22044" y="2292736"/>
              <a:ext cx="9361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26000" y="2077399"/>
              <a:ext cx="9361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dirty="0">
                  <a:solidFill>
                    <a:srgbClr val="00B050"/>
                  </a:solidFill>
                </a:rPr>
                <a:t>g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6340904" y="3710884"/>
            <a:ext cx="1265091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m/sec </a:t>
            </a:r>
            <a:endParaRPr lang="ar-BH" sz="1875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1359" y="3702925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1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82686" y="3720290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14938" y="3863661"/>
            <a:ext cx="32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708826" y="3212976"/>
            <a:ext cx="518092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g =</a:t>
            </a:r>
            <a:endParaRPr lang="ar-BH" sz="1875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42960" y="3140968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7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7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m/sec</a:t>
            </a:r>
            <a:endParaRPr lang="en-US" sz="2100" dirty="0">
              <a:solidFill>
                <a:prstClr val="black"/>
              </a:solidFill>
              <a:latin typeface="Tw Cen MT Condensed Extra Bold" pitchFamily="34" charset="0"/>
              <a:ea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48435" y="3176554"/>
            <a:ext cx="32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3EC383-57AE-407E-BE16-EE7343CA6801}"/>
              </a:ext>
            </a:extLst>
          </p:cNvPr>
          <p:cNvSpPr/>
          <p:nvPr/>
        </p:nvSpPr>
        <p:spPr>
          <a:xfrm>
            <a:off x="1913160" y="4027130"/>
            <a:ext cx="3545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4A45789-2C6E-4A2F-A382-B9901C88FD1E}"/>
              </a:ext>
            </a:extLst>
          </p:cNvPr>
          <p:cNvSpPr/>
          <p:nvPr/>
        </p:nvSpPr>
        <p:spPr>
          <a:xfrm>
            <a:off x="2699792" y="4016665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20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1FB20B-9E00-46FC-B710-85E6C2E1C737}"/>
              </a:ext>
            </a:extLst>
          </p:cNvPr>
          <p:cNvSpPr txBox="1"/>
          <p:nvPr/>
        </p:nvSpPr>
        <p:spPr>
          <a:xfrm>
            <a:off x="2162677" y="3980964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ED745A9-3391-4E0C-9FCF-B28C38E81A50}"/>
              </a:ext>
            </a:extLst>
          </p:cNvPr>
          <p:cNvSpPr txBox="1"/>
          <p:nvPr/>
        </p:nvSpPr>
        <p:spPr>
          <a:xfrm>
            <a:off x="1497505" y="3963086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300" b="1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4A50BA5-FF70-4DD5-89BB-3DA36F97965C}"/>
              </a:ext>
            </a:extLst>
          </p:cNvPr>
          <p:cNvSpPr/>
          <p:nvPr/>
        </p:nvSpPr>
        <p:spPr>
          <a:xfrm>
            <a:off x="591113" y="4001289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10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6B690E4-FE1A-48E8-AF0B-24F975DC3FCB}"/>
              </a:ext>
            </a:extLst>
          </p:cNvPr>
          <p:cNvSpPr txBox="1"/>
          <p:nvPr/>
        </p:nvSpPr>
        <p:spPr>
          <a:xfrm>
            <a:off x="904722" y="3933056"/>
            <a:ext cx="64294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>
                <a:solidFill>
                  <a:srgbClr val="008000"/>
                </a:solidFill>
              </a:rPr>
              <a:t>x</a:t>
            </a:r>
            <a:endParaRPr lang="ar-BH" sz="3000" b="1" dirty="0">
              <a:solidFill>
                <a:srgbClr val="00800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687545-1054-499D-BFDC-8D62AF175690}"/>
              </a:ext>
            </a:extLst>
          </p:cNvPr>
          <p:cNvSpPr txBox="1"/>
          <p:nvPr/>
        </p:nvSpPr>
        <p:spPr>
          <a:xfrm>
            <a:off x="1137465" y="3955122"/>
            <a:ext cx="4822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3000" b="1" i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A1711F-92A5-4926-9C5E-264145B03B1A}"/>
              </a:ext>
            </a:extLst>
          </p:cNvPr>
          <p:cNvSpPr txBox="1"/>
          <p:nvPr/>
        </p:nvSpPr>
        <p:spPr>
          <a:xfrm>
            <a:off x="1475656" y="4557028"/>
            <a:ext cx="69652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300" b="1" dirty="0">
                <a:solidFill>
                  <a:srgbClr val="FF0000"/>
                </a:solidFill>
                <a:latin typeface="Tw Cen MT Condensed Extra Bold" pitchFamily="34" charset="0"/>
              </a:rPr>
              <a:t>ــــــ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923D668-749A-46BA-A79D-15F911BD594E}"/>
              </a:ext>
            </a:extLst>
          </p:cNvPr>
          <p:cNvSpPr/>
          <p:nvPr/>
        </p:nvSpPr>
        <p:spPr>
          <a:xfrm>
            <a:off x="1498985" y="4887775"/>
            <a:ext cx="5245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Tw Cen MT Condensed Extra Bold" pitchFamily="34" charset="0"/>
              </a:rPr>
              <a:t>10</a:t>
            </a:r>
            <a:endParaRPr lang="ar-BH" sz="27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088E086-D2FE-4620-AAB8-6194311C474B}"/>
              </a:ext>
            </a:extLst>
          </p:cNvPr>
          <p:cNvCxnSpPr>
            <a:cxnSpLocks/>
          </p:cNvCxnSpPr>
          <p:nvPr/>
        </p:nvCxnSpPr>
        <p:spPr>
          <a:xfrm flipH="1">
            <a:off x="1496058" y="5013176"/>
            <a:ext cx="555662" cy="2880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BB7B1C4-E7DD-44E6-9033-217E2DCA5784}"/>
              </a:ext>
            </a:extLst>
          </p:cNvPr>
          <p:cNvCxnSpPr>
            <a:cxnSpLocks/>
          </p:cNvCxnSpPr>
          <p:nvPr/>
        </p:nvCxnSpPr>
        <p:spPr>
          <a:xfrm flipH="1">
            <a:off x="1342545" y="4509120"/>
            <a:ext cx="709175" cy="3648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0F4D15F-C6D5-4EC7-A4EB-52BA0E288588}"/>
                  </a:ext>
                </a:extLst>
              </p:cNvPr>
              <p:cNvSpPr txBox="1"/>
              <p:nvPr/>
            </p:nvSpPr>
            <p:spPr>
              <a:xfrm>
                <a:off x="5375679" y="188640"/>
                <a:ext cx="3008594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F4D15F-C6D5-4EC7-A4EB-52BA0E28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79" y="188640"/>
                <a:ext cx="300859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0477D4F-E55B-40E9-A309-F99779410079}"/>
                  </a:ext>
                </a:extLst>
              </p:cNvPr>
              <p:cNvSpPr txBox="1"/>
              <p:nvPr/>
            </p:nvSpPr>
            <p:spPr>
              <a:xfrm>
                <a:off x="5190100" y="836712"/>
                <a:ext cx="3776479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477D4F-E55B-40E9-A309-F99779410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00" y="836712"/>
                <a:ext cx="377647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BB7B1C4-E7DD-44E6-9033-217E2DCA5784}"/>
              </a:ext>
            </a:extLst>
          </p:cNvPr>
          <p:cNvCxnSpPr>
            <a:cxnSpLocks/>
          </p:cNvCxnSpPr>
          <p:nvPr/>
        </p:nvCxnSpPr>
        <p:spPr>
          <a:xfrm flipH="1">
            <a:off x="1630577" y="4149080"/>
            <a:ext cx="709175" cy="3648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15360" y="2699305"/>
            <a:ext cx="513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rgbClr val="0000CC"/>
                </a:solidFill>
                <a:latin typeface="Tw Cen MT Condensed Extra Bold" pitchFamily="34" charset="0"/>
              </a:rPr>
              <a:t>الحل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7914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8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9" grpId="0"/>
      <p:bldP spid="42" grpId="0"/>
      <p:bldP spid="44" grpId="0"/>
      <p:bldP spid="45" grpId="0"/>
      <p:bldP spid="46" grpId="0"/>
      <p:bldP spid="47" grpId="0"/>
      <p:bldP spid="51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62" grpId="0"/>
      <p:bldP spid="85" grpId="0"/>
      <p:bldP spid="86" grpId="0"/>
      <p:bldP spid="87" grpId="0"/>
      <p:bldP spid="90" grpId="0"/>
      <p:bldP spid="91" grpId="0"/>
      <p:bldP spid="92" grpId="0"/>
      <p:bldP spid="93" grpId="0"/>
      <p:bldP spid="94" grpId="0"/>
      <p:bldP spid="88" grpId="0" animBg="1"/>
      <p:bldP spid="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42985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 sz="135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662370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1575" b="1" u="sng" dirty="0">
                <a:solidFill>
                  <a:srgbClr val="0000CC"/>
                </a:solidFill>
                <a:latin typeface="Tw Cen MT Condensed Extra Bold" pitchFamily="34" charset="0"/>
              </a:rPr>
              <a:t>س </a:t>
            </a:r>
            <a:r>
              <a:rPr lang="en-US" sz="1575" b="1" dirty="0">
                <a:solidFill>
                  <a:srgbClr val="0000CC"/>
                </a:solidFill>
                <a:latin typeface="Tw Cen MT Condensed Extra Bold" pitchFamily="34" charset="0"/>
              </a:rPr>
              <a:t>3</a:t>
            </a:r>
            <a:r>
              <a:rPr lang="ar-BH" sz="1600" b="1" dirty="0">
                <a:solidFill>
                  <a:srgbClr val="0000CC"/>
                </a:solidFill>
                <a:latin typeface="Tw Cen MT Condensed Extra Bold" pitchFamily="34" charset="0"/>
              </a:rPr>
              <a:t>: </a:t>
            </a:r>
            <a:r>
              <a:rPr lang="ar-BH" sz="2400" b="1" dirty="0">
                <a:solidFill>
                  <a:srgbClr val="FF0000"/>
                </a:solidFill>
                <a:latin typeface="Tw Cen MT Condensed Extra Bold" pitchFamily="34" charset="0"/>
              </a:rPr>
              <a:t>سقط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 حجر من أعلى منحدر صخري فوصل إلى سطح الأرض بعد </a:t>
            </a:r>
            <a:r>
              <a:rPr lang="en-US" sz="2400" b="1" dirty="0">
                <a:solidFill>
                  <a:prstClr val="black"/>
                </a:solidFill>
                <a:latin typeface="Tw Cen MT Condensed Extra Bold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sec </a:t>
            </a:r>
            <a:r>
              <a:rPr lang="ar-BH" sz="2400" b="1" u="sng" dirty="0">
                <a:solidFill>
                  <a:prstClr val="black"/>
                </a:solidFill>
                <a:latin typeface="Tw Cen MT Condensed Extra Bold" pitchFamily="34" charset="0"/>
              </a:rPr>
              <a:t>احسب ارتفاع</a:t>
            </a:r>
            <a:r>
              <a:rPr lang="ar-BH" sz="2400" b="1" dirty="0">
                <a:solidFill>
                  <a:prstClr val="black"/>
                </a:solidFill>
                <a:latin typeface="Tw Cen MT Condensed Extra Bold" pitchFamily="34" charset="0"/>
              </a:rPr>
              <a:t> المنحدر؟</a:t>
            </a:r>
            <a:endParaRPr lang="en-US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085202" y="4553553"/>
            <a:ext cx="214314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95936" y="4322469"/>
            <a:ext cx="635110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srgbClr val="0000FF"/>
                </a:solidFill>
                <a:latin typeface="Tw Cen MT Condensed Extra Bold" pitchFamily="34" charset="0"/>
              </a:rPr>
              <a:t>5</a:t>
            </a:r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en-US" sz="1875" dirty="0">
                <a:solidFill>
                  <a:prstClr val="black"/>
                </a:solidFill>
                <a:latin typeface="Tw Cen MT Condensed Extra Bold" pitchFamily="34" charset="0"/>
              </a:rPr>
              <a:t>sec</a:t>
            </a:r>
            <a:endParaRPr lang="ar-BH" sz="1875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73720" y="4714884"/>
            <a:ext cx="4379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??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7247" y="4305103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ar-BH" sz="21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8574" y="4322469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8574" y="4714884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00826" y="4697518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h</a:t>
            </a:r>
            <a:endParaRPr lang="ar-BH" sz="21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27477" y="3874994"/>
            <a:ext cx="377027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endParaRPr lang="ar-BH" sz="1875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47247" y="3857628"/>
            <a:ext cx="287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V</a:t>
            </a:r>
            <a:endParaRPr lang="ar-BH" sz="21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8574" y="3874993"/>
            <a:ext cx="3642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1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0826" y="4018364"/>
            <a:ext cx="32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7587" y="3482578"/>
            <a:ext cx="26789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BH" sz="135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72273" y="3428153"/>
            <a:ext cx="540533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=</a:t>
            </a:r>
            <a:endParaRPr lang="ar-BH" sz="1875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52893" y="3382620"/>
            <a:ext cx="132119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dirty="0">
                <a:solidFill>
                  <a:srgbClr val="FF0000"/>
                </a:solidFill>
                <a:latin typeface="Tw Cen MT Condensed Extra Bold" pitchFamily="34" charset="0"/>
              </a:rPr>
              <a:t>+</a:t>
            </a:r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en-US" sz="1875" dirty="0">
                <a:solidFill>
                  <a:srgbClr val="0000FF"/>
                </a:solidFill>
                <a:latin typeface="Tw Cen MT Condensed Extra Bold" pitchFamily="34" charset="0"/>
              </a:rPr>
              <a:t>10</a:t>
            </a:r>
            <a:r>
              <a:rPr lang="en-US" sz="1875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w Cen MT Condensed Extra Bold" pitchFamily="34" charset="0"/>
              </a:rPr>
              <a:t>m/sec</a:t>
            </a:r>
            <a:endParaRPr lang="en-US" sz="2100" dirty="0">
              <a:solidFill>
                <a:prstClr val="black"/>
              </a:solidFill>
              <a:latin typeface="Tw Cen MT Condensed Extra Bold" pitchFamily="34" charset="0"/>
              <a:ea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34323" y="3331257"/>
            <a:ext cx="32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0ECBF0-8837-4B93-B39A-40B743B6E036}"/>
                  </a:ext>
                </a:extLst>
              </p:cNvPr>
              <p:cNvSpPr txBox="1"/>
              <p:nvPr/>
            </p:nvSpPr>
            <p:spPr>
              <a:xfrm>
                <a:off x="5375679" y="188640"/>
                <a:ext cx="3008594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0ECBF0-8837-4B93-B39A-40B743B6E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79" y="188640"/>
                <a:ext cx="300859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C04202C-A3C2-4DDE-AE59-559B441AEDF1}"/>
                  </a:ext>
                </a:extLst>
              </p:cNvPr>
              <p:cNvSpPr txBox="1"/>
              <p:nvPr/>
            </p:nvSpPr>
            <p:spPr>
              <a:xfrm>
                <a:off x="5190100" y="836712"/>
                <a:ext cx="3776479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04202C-A3C2-4DDE-AE59-559B441A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100" y="836712"/>
                <a:ext cx="377647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52EB96A-8622-429B-87A8-D6F49CB99CF8}"/>
                  </a:ext>
                </a:extLst>
              </p:cNvPr>
              <p:cNvSpPr txBox="1"/>
              <p:nvPr/>
            </p:nvSpPr>
            <p:spPr>
              <a:xfrm>
                <a:off x="1475656" y="3080573"/>
                <a:ext cx="3776479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2EB96A-8622-429B-87A8-D6F49CB99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080573"/>
                <a:ext cx="37764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752CBF0B-9522-4265-9394-4BA584AA2904}"/>
              </a:ext>
            </a:extLst>
          </p:cNvPr>
          <p:cNvSpPr/>
          <p:nvPr/>
        </p:nvSpPr>
        <p:spPr>
          <a:xfrm>
            <a:off x="1584406" y="3634798"/>
            <a:ext cx="4042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latin typeface="Sylfaen" panose="010A0502050306030303" pitchFamily="18" charset="0"/>
              </a:rPr>
              <a:t>h</a:t>
            </a:r>
            <a:endParaRPr lang="ar-BH" sz="3000" i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8CC689-5473-4377-B67B-87B59C73B798}"/>
              </a:ext>
            </a:extLst>
          </p:cNvPr>
          <p:cNvSpPr txBox="1"/>
          <p:nvPr/>
        </p:nvSpPr>
        <p:spPr>
          <a:xfrm>
            <a:off x="1934484" y="3620924"/>
            <a:ext cx="4822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w Cen MT Condensed Extra Bold" pitchFamily="34" charset="0"/>
              </a:rPr>
              <a:t>=</a:t>
            </a:r>
            <a:endParaRPr lang="ar-BH" sz="2800" b="1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0E7B0D-2C33-4C5E-8E00-39D68359E7E8}"/>
              </a:ext>
            </a:extLst>
          </p:cNvPr>
          <p:cNvSpPr txBox="1"/>
          <p:nvPr/>
        </p:nvSpPr>
        <p:spPr>
          <a:xfrm>
            <a:off x="2957039" y="3625860"/>
            <a:ext cx="4822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Tw Cen MT Condensed Extra Bold" pitchFamily="34" charset="0"/>
              </a:rPr>
              <a:t>+</a:t>
            </a:r>
            <a:endParaRPr lang="ar-BH" sz="2800" dirty="0">
              <a:solidFill>
                <a:srgbClr val="008000"/>
              </a:solidFill>
              <a:latin typeface="Tw Cen MT Condensed Extra Bold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C1255E-9C64-4DE4-9FFD-6FD93AA1247C}"/>
              </a:ext>
            </a:extLst>
          </p:cNvPr>
          <p:cNvSpPr txBox="1"/>
          <p:nvPr/>
        </p:nvSpPr>
        <p:spPr>
          <a:xfrm>
            <a:off x="4062229" y="3578113"/>
            <a:ext cx="64294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700" b="1" dirty="0">
                <a:solidFill>
                  <a:srgbClr val="008000"/>
                </a:solidFill>
              </a:rPr>
              <a:t>x</a:t>
            </a:r>
            <a:endParaRPr lang="ar-BH" sz="2700" b="1" dirty="0">
              <a:solidFill>
                <a:srgbClr val="008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8D819C7-11FF-4B4F-99AA-3194B76B90EB}"/>
              </a:ext>
            </a:extLst>
          </p:cNvPr>
          <p:cNvSpPr txBox="1"/>
          <p:nvPr/>
        </p:nvSpPr>
        <p:spPr>
          <a:xfrm>
            <a:off x="2445759" y="3617749"/>
            <a:ext cx="64294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700" b="1" dirty="0">
                <a:solidFill>
                  <a:srgbClr val="008000"/>
                </a:solidFill>
              </a:rPr>
              <a:t>x</a:t>
            </a:r>
            <a:endParaRPr lang="ar-BH" sz="2700" b="1" dirty="0">
              <a:solidFill>
                <a:srgbClr val="008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ACC6E3E-0EB4-419B-A183-68E96CA63EBF}"/>
              </a:ext>
            </a:extLst>
          </p:cNvPr>
          <p:cNvSpPr txBox="1"/>
          <p:nvPr/>
        </p:nvSpPr>
        <p:spPr>
          <a:xfrm>
            <a:off x="3526444" y="3579238"/>
            <a:ext cx="64294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700" b="1" dirty="0">
                <a:solidFill>
                  <a:srgbClr val="008000"/>
                </a:solidFill>
              </a:rPr>
              <a:t>x</a:t>
            </a:r>
            <a:endParaRPr lang="ar-BH" sz="2700" b="1" dirty="0">
              <a:solidFill>
                <a:srgbClr val="008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4C7A88E-06A0-4485-A2F5-ADCFCB1064F4}"/>
              </a:ext>
            </a:extLst>
          </p:cNvPr>
          <p:cNvSpPr txBox="1"/>
          <p:nvPr/>
        </p:nvSpPr>
        <p:spPr>
          <a:xfrm>
            <a:off x="4452674" y="3571433"/>
            <a:ext cx="64294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700" b="1" dirty="0">
                <a:solidFill>
                  <a:srgbClr val="008000"/>
                </a:solidFill>
              </a:rPr>
              <a:t>x</a:t>
            </a:r>
            <a:endParaRPr lang="ar-BH" sz="2700" b="1" dirty="0">
              <a:solidFill>
                <a:srgbClr val="008000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42A8AB6-7616-45FA-85AB-44F900C18B6E}"/>
              </a:ext>
            </a:extLst>
          </p:cNvPr>
          <p:cNvCxnSpPr>
            <a:cxnSpLocks/>
            <a:stCxn id="107" idx="0"/>
          </p:cNvCxnSpPr>
          <p:nvPr/>
        </p:nvCxnSpPr>
        <p:spPr>
          <a:xfrm flipH="1">
            <a:off x="2483769" y="3653214"/>
            <a:ext cx="511454" cy="5355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57931C1-154D-409E-8F88-FBF3781DB8F9}"/>
              </a:ext>
            </a:extLst>
          </p:cNvPr>
          <p:cNvSpPr/>
          <p:nvPr/>
        </p:nvSpPr>
        <p:spPr>
          <a:xfrm>
            <a:off x="3868434" y="361869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10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EF755C-2D27-4CB4-AB74-62EEBFB5DC5B}"/>
              </a:ext>
            </a:extLst>
          </p:cNvPr>
          <p:cNvSpPr/>
          <p:nvPr/>
        </p:nvSpPr>
        <p:spPr>
          <a:xfrm>
            <a:off x="2411760" y="3653214"/>
            <a:ext cx="335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0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358E3B-EC6D-4DC3-8EBB-83AED7EDE6D0}"/>
              </a:ext>
            </a:extLst>
          </p:cNvPr>
          <p:cNvSpPr txBox="1"/>
          <p:nvPr/>
        </p:nvSpPr>
        <p:spPr>
          <a:xfrm>
            <a:off x="4425108" y="3602143"/>
            <a:ext cx="33534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BH"/>
            </a:defPPr>
            <a:lvl1pPr>
              <a:defRPr sz="3200">
                <a:solidFill>
                  <a:srgbClr val="0070C0"/>
                </a:solidFill>
                <a:latin typeface="Tw Cen MT Condensed Extra Bold" pitchFamily="34" charset="0"/>
              </a:defRPr>
            </a:lvl1pPr>
          </a:lstStyle>
          <a:p>
            <a:r>
              <a:rPr lang="en-US" sz="2400" dirty="0"/>
              <a:t>5</a:t>
            </a:r>
            <a:endParaRPr lang="ar-BH" sz="24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6E02068-BBDE-4194-9ECB-F938061F6924}"/>
              </a:ext>
            </a:extLst>
          </p:cNvPr>
          <p:cNvSpPr/>
          <p:nvPr/>
        </p:nvSpPr>
        <p:spPr>
          <a:xfrm>
            <a:off x="2827548" y="3653214"/>
            <a:ext cx="335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5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9A1071E-BEA5-49A8-B259-7B007815AC50}"/>
              </a:ext>
            </a:extLst>
          </p:cNvPr>
          <p:cNvSpPr/>
          <p:nvPr/>
        </p:nvSpPr>
        <p:spPr>
          <a:xfrm>
            <a:off x="3290029" y="3609589"/>
            <a:ext cx="569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0.5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CF5EAAD-5B8A-4047-B1C1-94DF2EA1DC27}"/>
              </a:ext>
            </a:extLst>
          </p:cNvPr>
          <p:cNvSpPr txBox="1"/>
          <p:nvPr/>
        </p:nvSpPr>
        <p:spPr>
          <a:xfrm>
            <a:off x="4819509" y="3609589"/>
            <a:ext cx="33534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BH"/>
            </a:defPPr>
            <a:lvl1pPr>
              <a:defRPr sz="3200">
                <a:solidFill>
                  <a:srgbClr val="0070C0"/>
                </a:solidFill>
                <a:latin typeface="Tw Cen MT Condensed Extra Bold" pitchFamily="34" charset="0"/>
              </a:defRPr>
            </a:lvl1pPr>
          </a:lstStyle>
          <a:p>
            <a:r>
              <a:rPr lang="en-US" sz="2400" dirty="0"/>
              <a:t>5</a:t>
            </a:r>
            <a:endParaRPr lang="ar-BH" sz="24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3FBF66B-B957-4008-BE9D-2E84FA324770}"/>
              </a:ext>
            </a:extLst>
          </p:cNvPr>
          <p:cNvSpPr/>
          <p:nvPr/>
        </p:nvSpPr>
        <p:spPr>
          <a:xfrm>
            <a:off x="2391241" y="4153762"/>
            <a:ext cx="636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125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CAA044E-2794-4D92-89CC-84B7E9B99371}"/>
              </a:ext>
            </a:extLst>
          </p:cNvPr>
          <p:cNvSpPr txBox="1"/>
          <p:nvPr/>
        </p:nvSpPr>
        <p:spPr>
          <a:xfrm>
            <a:off x="1941248" y="4052972"/>
            <a:ext cx="48220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endParaRPr lang="ar-BH" sz="3300" b="1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47C60F1-EB62-4074-87FB-43D8E853E497}"/>
              </a:ext>
            </a:extLst>
          </p:cNvPr>
          <p:cNvSpPr/>
          <p:nvPr/>
        </p:nvSpPr>
        <p:spPr>
          <a:xfrm>
            <a:off x="3065160" y="4122458"/>
            <a:ext cx="4267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Tw Cen MT Condensed Extra Bold" pitchFamily="34" charset="0"/>
              </a:rPr>
              <a:t>m</a:t>
            </a:r>
            <a:endParaRPr lang="ar-BH" sz="2700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4B1B937-EE91-4B22-B309-8561594FEF84}"/>
              </a:ext>
            </a:extLst>
          </p:cNvPr>
          <p:cNvSpPr/>
          <p:nvPr/>
        </p:nvSpPr>
        <p:spPr>
          <a:xfrm>
            <a:off x="1551586" y="4070279"/>
            <a:ext cx="4042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  <a:latin typeface="Sylfaen" panose="010A0502050306030303" pitchFamily="18" charset="0"/>
              </a:rPr>
              <a:t>h</a:t>
            </a:r>
            <a:endParaRPr lang="ar-BH" sz="3000" i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15360" y="2468875"/>
            <a:ext cx="513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rgbClr val="0000CC"/>
                </a:solidFill>
                <a:latin typeface="Tw Cen MT Condensed Extra Bold" pitchFamily="34" charset="0"/>
              </a:rPr>
              <a:t>الحل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9582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52" grpId="0" animBg="1"/>
      <p:bldP spid="61" grpId="0"/>
      <p:bldP spid="62" grpId="0"/>
      <p:bldP spid="63" grpId="0"/>
      <p:bldP spid="60" grpId="0" animBg="1"/>
      <p:bldP spid="64" grpId="0" animBg="1"/>
      <p:bldP spid="56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106" grpId="0"/>
      <p:bldP spid="107" grpId="0"/>
      <p:bldP spid="109" grpId="0"/>
      <p:bldP spid="110" grpId="0"/>
      <p:bldP spid="111" grpId="0"/>
      <p:bldP spid="112" grpId="0"/>
      <p:bldP spid="1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87215" y="1712791"/>
            <a:ext cx="3888432" cy="756084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ar-B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الحركة الدورانية المنتظمة</a:t>
            </a:r>
            <a:endParaRPr lang="en-US" sz="36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9807994-3D22-4A54-943F-08D43008623A}"/>
              </a:ext>
            </a:extLst>
          </p:cNvPr>
          <p:cNvSpPr/>
          <p:nvPr/>
        </p:nvSpPr>
        <p:spPr>
          <a:xfrm>
            <a:off x="-36600" y="126170"/>
            <a:ext cx="9144000" cy="59620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2665" y="1713271"/>
            <a:ext cx="3456384" cy="5635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Uniform Circular Motion</a:t>
            </a:r>
            <a:endParaRPr lang="en-US" sz="3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151015" y="279790"/>
            <a:ext cx="3888432" cy="7560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 :</a:t>
            </a:r>
            <a:endParaRPr lang="en-US" sz="36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صورة 266">
            <a:extLst>
              <a:ext uri="{FF2B5EF4-FFF2-40B4-BE49-F238E27FC236}">
                <a16:creationId xmlns:a16="http://schemas.microsoft.com/office/drawing/2014/main" id="{3961E5D3-7005-4E95-B937-56F0D14CC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2" t="57354" r="29477" b="15334"/>
          <a:stretch/>
        </p:blipFill>
        <p:spPr>
          <a:xfrm>
            <a:off x="1422790" y="3125214"/>
            <a:ext cx="6836089" cy="26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66066" y="1052736"/>
            <a:ext cx="3888432" cy="756084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ar-B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الحركة الدورانية المنتظمة</a:t>
            </a:r>
            <a:endParaRPr lang="en-US" sz="36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9807994-3D22-4A54-943F-08D43008623A}"/>
              </a:ext>
            </a:extLst>
          </p:cNvPr>
          <p:cNvSpPr/>
          <p:nvPr/>
        </p:nvSpPr>
        <p:spPr>
          <a:xfrm>
            <a:off x="26801" y="944724"/>
            <a:ext cx="9144000" cy="5143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169622" y="1052736"/>
            <a:ext cx="3456384" cy="5635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Uniform Circular Motion</a:t>
            </a:r>
            <a:endParaRPr lang="en-US" sz="3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700" y="2015770"/>
            <a:ext cx="54006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/>
              <a:t>ما الفرق بين حركة السيارة وحركة اطار السيارة ؟</a:t>
            </a:r>
            <a:endParaRPr lang="ar-SA" sz="2400" b="1" dirty="0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072CA959-4130-494C-A8EA-81E7E63325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826" y="2564904"/>
            <a:ext cx="3402378" cy="1350150"/>
          </a:xfrm>
          <a:prstGeom prst="rect">
            <a:avLst/>
          </a:prstGeom>
          <a:noFill/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87DEF9BE-DAD4-95A7-BCFA-27E72E641FB1}"/>
              </a:ext>
            </a:extLst>
          </p:cNvPr>
          <p:cNvSpPr txBox="1"/>
          <p:nvPr/>
        </p:nvSpPr>
        <p:spPr>
          <a:xfrm>
            <a:off x="1709682" y="3645024"/>
            <a:ext cx="7128846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100" b="1" dirty="0"/>
              <a:t>السيارة تتحرك حركة خطية للامام او الخلف بينما الاطار يتحرك حركة دورانية</a:t>
            </a:r>
            <a:endParaRPr lang="ar-SA" sz="2100" b="1" dirty="0"/>
          </a:p>
        </p:txBody>
      </p:sp>
      <p:sp>
        <p:nvSpPr>
          <p:cNvPr id="11" name="Rectangle 10"/>
          <p:cNvSpPr/>
          <p:nvPr/>
        </p:nvSpPr>
        <p:spPr>
          <a:xfrm>
            <a:off x="359532" y="4348408"/>
            <a:ext cx="8694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عند أي نقطة على المسار الدائري تكون سرعة الجسم الخطية متجهه على امتداد المماس للمسار عند تلك النقطة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514" y="4981236"/>
            <a:ext cx="8856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الحركة الدائرية المنتظمة : </a:t>
            </a:r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هي أن يقطع الجسم اقواساً متساوية خلال فترات زمنية متساوية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صورة 266">
            <a:extLst>
              <a:ext uri="{FF2B5EF4-FFF2-40B4-BE49-F238E27FC236}">
                <a16:creationId xmlns:a16="http://schemas.microsoft.com/office/drawing/2014/main" id="{3961E5D3-7005-4E95-B937-56F0D14CC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2" t="57354" r="29477" b="15334"/>
          <a:stretch/>
        </p:blipFill>
        <p:spPr>
          <a:xfrm>
            <a:off x="230782" y="882808"/>
            <a:ext cx="4557242" cy="1717373"/>
          </a:xfrm>
          <a:prstGeom prst="rect">
            <a:avLst/>
          </a:prstGeom>
        </p:spPr>
      </p:pic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4D419D6C-B886-4E97-B7ED-2FF82DAF2F01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1" name="TextBox 37">
            <a:extLst>
              <a:ext uri="{FF2B5EF4-FFF2-40B4-BE49-F238E27FC236}">
                <a16:creationId xmlns:a16="http://schemas.microsoft.com/office/drawing/2014/main" id="{3761C56E-0352-4988-8C49-ED20A85E9FE1}"/>
              </a:ext>
            </a:extLst>
          </p:cNvPr>
          <p:cNvSpPr txBox="1"/>
          <p:nvPr/>
        </p:nvSpPr>
        <p:spPr>
          <a:xfrm>
            <a:off x="4950042" y="1000036"/>
            <a:ext cx="416940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القياس الزاوي والقياس الدائري للزوايا</a:t>
            </a:r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FBD4115-EF78-432D-9242-CCE20AECBAE4}"/>
              </a:ext>
            </a:extLst>
          </p:cNvPr>
          <p:cNvSpPr txBox="1"/>
          <p:nvPr/>
        </p:nvSpPr>
        <p:spPr>
          <a:xfrm>
            <a:off x="3934737" y="2393910"/>
            <a:ext cx="5184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القياس الزاوي</a:t>
            </a:r>
            <a:r>
              <a:rPr lang="ar-B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º</a:t>
            </a:r>
            <a:r>
              <a:rPr lang="ar-B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)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Angular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Measurment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19786032-D594-42F7-A5DC-3FEA5AA5902E}"/>
              </a:ext>
            </a:extLst>
          </p:cNvPr>
          <p:cNvSpPr txBox="1"/>
          <p:nvPr/>
        </p:nvSpPr>
        <p:spPr>
          <a:xfrm>
            <a:off x="4044471" y="3481250"/>
            <a:ext cx="50520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القياس الدائري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Radial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Measurment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(D)</a:t>
            </a:r>
            <a:endParaRPr lang="ar-BH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3FA8E85E-4ACF-42F3-B1E0-60FEFCD44EC2}"/>
              </a:ext>
            </a:extLst>
          </p:cNvPr>
          <p:cNvSpPr txBox="1"/>
          <p:nvPr/>
        </p:nvSpPr>
        <p:spPr>
          <a:xfrm>
            <a:off x="2357754" y="2987849"/>
            <a:ext cx="6721009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وحدته الدرجة (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ورمزها (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وتساوي جزءاً من (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جزء من الزاوية القائمة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CF10941F-212E-409A-8D4E-F1101F75A9DA}"/>
              </a:ext>
            </a:extLst>
          </p:cNvPr>
          <p:cNvSpPr txBox="1"/>
          <p:nvPr/>
        </p:nvSpPr>
        <p:spPr>
          <a:xfrm>
            <a:off x="1925706" y="4127341"/>
            <a:ext cx="7153057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وحدته الزاوية النصف قطرية (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B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وهي الزاوية المقابلة لقوس من دائرة مساو لنصف قطرها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BA3B3A50-105B-46D6-A80E-3FFA1497D9A6}"/>
              </a:ext>
            </a:extLst>
          </p:cNvPr>
          <p:cNvSpPr txBox="1"/>
          <p:nvPr/>
        </p:nvSpPr>
        <p:spPr>
          <a:xfrm>
            <a:off x="3965408" y="4940785"/>
            <a:ext cx="5113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العلاقة بين القياس الزاوي والقياس الدائري</a:t>
            </a:r>
            <a:r>
              <a:rPr lang="ar-B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A0E299B-A7E7-45F2-9B35-AE260B80F187}"/>
              </a:ext>
            </a:extLst>
          </p:cNvPr>
          <p:cNvGrpSpPr/>
          <p:nvPr/>
        </p:nvGrpSpPr>
        <p:grpSpPr>
          <a:xfrm>
            <a:off x="2063710" y="4901762"/>
            <a:ext cx="2077291" cy="926583"/>
            <a:chOff x="2959322" y="5299126"/>
            <a:chExt cx="2769721" cy="1235445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75D9736F-92C6-45F1-A393-6070CCE0F279}"/>
                </a:ext>
              </a:extLst>
            </p:cNvPr>
            <p:cNvCxnSpPr/>
            <p:nvPr/>
          </p:nvCxnSpPr>
          <p:spPr>
            <a:xfrm>
              <a:off x="2959322" y="5854612"/>
              <a:ext cx="11887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C6850435-D834-40C0-8574-F0A97F3E2E0F}"/>
                </a:ext>
              </a:extLst>
            </p:cNvPr>
            <p:cNvSpPr txBox="1"/>
            <p:nvPr/>
          </p:nvSpPr>
          <p:spPr>
            <a:xfrm>
              <a:off x="3067099" y="5795907"/>
              <a:ext cx="876679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2400" b="1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θ</a:t>
              </a:r>
              <a:r>
                <a:rPr lang="en-US" sz="3000" b="1" dirty="0">
                  <a:solidFill>
                    <a:srgbClr val="FF0000"/>
                  </a:solidFill>
                  <a:latin typeface="The Hand Light" panose="020F0502020204030204" pitchFamily="66" charset="0"/>
                  <a:cs typeface="Sakkal Majalla" panose="02000000000000000000" pitchFamily="2" charset="-78"/>
                </a:rPr>
                <a:t>ᶜ</a:t>
              </a:r>
              <a:endParaRPr lang="ar-BH" sz="3000" b="1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795D6C64-6F85-4940-A324-5A4BC6151075}"/>
                </a:ext>
              </a:extLst>
            </p:cNvPr>
            <p:cNvSpPr txBox="1"/>
            <p:nvPr/>
          </p:nvSpPr>
          <p:spPr>
            <a:xfrm>
              <a:off x="3046394" y="5371645"/>
              <a:ext cx="1009757" cy="738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>
                  <a:solidFill>
                    <a:srgbClr val="0000CC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C</a:t>
              </a:r>
              <a:endParaRPr lang="ar-BH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43" name="Rectangle 194">
              <a:extLst>
                <a:ext uri="{FF2B5EF4-FFF2-40B4-BE49-F238E27FC236}">
                  <a16:creationId xmlns:a16="http://schemas.microsoft.com/office/drawing/2014/main" id="{1FCD3C15-9396-42FB-B922-28D01EA95BBA}"/>
                </a:ext>
              </a:extLst>
            </p:cNvPr>
            <p:cNvSpPr/>
            <p:nvPr/>
          </p:nvSpPr>
          <p:spPr>
            <a:xfrm>
              <a:off x="4007769" y="5522613"/>
              <a:ext cx="686183" cy="738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000" dirty="0">
                  <a:latin typeface="Sakkal Majalla" panose="02000000000000000000" pitchFamily="2" charset="-78"/>
                  <a:ea typeface="Times New Roman"/>
                  <a:cs typeface="Sakkal Majalla" panose="02000000000000000000" pitchFamily="2" charset="-78"/>
                </a:rPr>
                <a:t>=</a:t>
              </a:r>
              <a:endParaRPr lang="en-US" sz="3000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endParaRPr>
            </a:p>
          </p:txBody>
        </p: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D055A467-7811-4118-A422-C19EF1BA2B2D}"/>
                </a:ext>
              </a:extLst>
            </p:cNvPr>
            <p:cNvCxnSpPr/>
            <p:nvPr/>
          </p:nvCxnSpPr>
          <p:spPr>
            <a:xfrm>
              <a:off x="4540323" y="5835418"/>
              <a:ext cx="11887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1">
              <a:extLst>
                <a:ext uri="{FF2B5EF4-FFF2-40B4-BE49-F238E27FC236}">
                  <a16:creationId xmlns:a16="http://schemas.microsoft.com/office/drawing/2014/main" id="{4768ED99-B5C3-4F83-9978-FB52E0803B66}"/>
                </a:ext>
              </a:extLst>
            </p:cNvPr>
            <p:cNvSpPr txBox="1"/>
            <p:nvPr/>
          </p:nvSpPr>
          <p:spPr>
            <a:xfrm>
              <a:off x="4432892" y="5299126"/>
              <a:ext cx="1291167" cy="738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3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itchFamily="18" charset="0"/>
                  <a:cs typeface="Times New Roman" panose="02020603050405020304" pitchFamily="18" charset="0"/>
                </a:rPr>
                <a:t>π</a:t>
              </a:r>
              <a:endPara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414A6CEA-5909-4C95-AB30-23011A677A27}"/>
                </a:ext>
              </a:extLst>
            </p:cNvPr>
            <p:cNvSpPr txBox="1"/>
            <p:nvPr/>
          </p:nvSpPr>
          <p:spPr>
            <a:xfrm>
              <a:off x="4560872" y="5767878"/>
              <a:ext cx="1009757" cy="738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180</a:t>
              </a:r>
              <a:endParaRPr lang="ar-BH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948264" y="2456892"/>
            <a:ext cx="261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100" b="1" dirty="0"/>
              <a:t>θ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435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34" grpId="0"/>
      <p:bldP spid="35" grpId="0"/>
      <p:bldP spid="36" grpId="0" animBg="1"/>
      <p:bldP spid="37" grpId="0" animBg="1"/>
      <p:bldP spid="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 72">
            <a:extLst>
              <a:ext uri="{FF2B5EF4-FFF2-40B4-BE49-F238E27FC236}">
                <a16:creationId xmlns:a16="http://schemas.microsoft.com/office/drawing/2014/main" id="{D7ED3091-A4FF-4E48-A161-8EA2CDCD7AEE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4" name="TextBox 3">
            <a:extLst>
              <a:ext uri="{FF2B5EF4-FFF2-40B4-BE49-F238E27FC236}">
                <a16:creationId xmlns:a16="http://schemas.microsoft.com/office/drawing/2014/main" id="{E2030254-371A-4A23-A932-53BAE9649471}"/>
              </a:ext>
            </a:extLst>
          </p:cNvPr>
          <p:cNvSpPr txBox="1"/>
          <p:nvPr/>
        </p:nvSpPr>
        <p:spPr>
          <a:xfrm>
            <a:off x="4896036" y="2540295"/>
            <a:ext cx="397206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حول  </a:t>
            </a:r>
            <a:r>
              <a:rPr lang="en-US" sz="24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º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الى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النظام الدائري</a:t>
            </a:r>
            <a:endParaRPr lang="en-US" sz="21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9" name="Oval 2">
            <a:extLst>
              <a:ext uri="{FF2B5EF4-FFF2-40B4-BE49-F238E27FC236}">
                <a16:creationId xmlns:a16="http://schemas.microsoft.com/office/drawing/2014/main" id="{323F9CD0-E9ED-4D82-A7E2-A2703FA782C8}"/>
              </a:ext>
            </a:extLst>
          </p:cNvPr>
          <p:cNvSpPr/>
          <p:nvPr/>
        </p:nvSpPr>
        <p:spPr>
          <a:xfrm>
            <a:off x="7545050" y="2746951"/>
            <a:ext cx="26789" cy="26789"/>
          </a:xfrm>
          <a:prstGeom prst="ellipse">
            <a:avLst/>
          </a:prstGeom>
          <a:solidFill>
            <a:srgbClr val="000000"/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0" name="Straight Connector 42">
            <a:extLst>
              <a:ext uri="{FF2B5EF4-FFF2-40B4-BE49-F238E27FC236}">
                <a16:creationId xmlns:a16="http://schemas.microsoft.com/office/drawing/2014/main" id="{2F8E532D-7A39-4E0F-B24E-C483A69E275F}"/>
              </a:ext>
            </a:extLst>
          </p:cNvPr>
          <p:cNvCxnSpPr/>
          <p:nvPr/>
        </p:nvCxnSpPr>
        <p:spPr>
          <a:xfrm rot="10800000">
            <a:off x="-27210" y="2491304"/>
            <a:ext cx="918972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مجموعة 200">
            <a:extLst>
              <a:ext uri="{FF2B5EF4-FFF2-40B4-BE49-F238E27FC236}">
                <a16:creationId xmlns:a16="http://schemas.microsoft.com/office/drawing/2014/main" id="{9CFB036A-E2C2-4165-916C-50B58F2846D0}"/>
              </a:ext>
            </a:extLst>
          </p:cNvPr>
          <p:cNvGrpSpPr/>
          <p:nvPr/>
        </p:nvGrpSpPr>
        <p:grpSpPr>
          <a:xfrm>
            <a:off x="6045893" y="2889548"/>
            <a:ext cx="2139470" cy="962431"/>
            <a:chOff x="6507960" y="2899463"/>
            <a:chExt cx="2852626" cy="1283240"/>
          </a:xfrm>
        </p:grpSpPr>
        <p:grpSp>
          <p:nvGrpSpPr>
            <p:cNvPr id="202" name="مجموعة 201">
              <a:extLst>
                <a:ext uri="{FF2B5EF4-FFF2-40B4-BE49-F238E27FC236}">
                  <a16:creationId xmlns:a16="http://schemas.microsoft.com/office/drawing/2014/main" id="{804BD691-B594-4CC8-85E0-7D95AB15C33E}"/>
                </a:ext>
              </a:extLst>
            </p:cNvPr>
            <p:cNvGrpSpPr/>
            <p:nvPr/>
          </p:nvGrpSpPr>
          <p:grpSpPr>
            <a:xfrm>
              <a:off x="6507960" y="2899463"/>
              <a:ext cx="2852626" cy="1283240"/>
              <a:chOff x="3220189" y="5223303"/>
              <a:chExt cx="2852626" cy="1283240"/>
            </a:xfrm>
          </p:grpSpPr>
          <p:sp>
            <p:nvSpPr>
              <p:cNvPr id="204" name="TextBox 43">
                <a:extLst>
                  <a:ext uri="{FF2B5EF4-FFF2-40B4-BE49-F238E27FC236}">
                    <a16:creationId xmlns:a16="http://schemas.microsoft.com/office/drawing/2014/main" id="{6CF80DAC-48AF-4A0F-A11F-6CEBD6AC9B9F}"/>
                  </a:ext>
                </a:extLst>
              </p:cNvPr>
              <p:cNvSpPr txBox="1"/>
              <p:nvPr/>
            </p:nvSpPr>
            <p:spPr>
              <a:xfrm>
                <a:off x="3220189" y="5535501"/>
                <a:ext cx="959412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000" b="1" dirty="0">
                    <a:solidFill>
                      <a:srgbClr val="0000CC"/>
                    </a:solidFill>
                    <a:latin typeface="Sakkal Majalla" panose="02000000000000000000" pitchFamily="2" charset="-78"/>
                    <a:ea typeface="Cambria Math" pitchFamily="18" charset="0"/>
                    <a:cs typeface="Sakkal Majalla" panose="02000000000000000000" pitchFamily="2" charset="-78"/>
                  </a:rPr>
                  <a:t>C</a:t>
                </a:r>
                <a:endParaRPr lang="ar-BH" sz="3000" b="1" dirty="0">
                  <a:solidFill>
                    <a:srgbClr val="0000CC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F6748D19-0E52-4B53-9360-97B0B70B2AFE}"/>
                  </a:ext>
                </a:extLst>
              </p:cNvPr>
              <p:cNvCxnSpPr/>
              <p:nvPr/>
            </p:nvCxnSpPr>
            <p:spPr>
              <a:xfrm>
                <a:off x="4540323" y="5835418"/>
                <a:ext cx="14630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6" name="TextBox 41">
                <a:extLst>
                  <a:ext uri="{FF2B5EF4-FFF2-40B4-BE49-F238E27FC236}">
                    <a16:creationId xmlns:a16="http://schemas.microsoft.com/office/drawing/2014/main" id="{E620C068-92AC-4939-8FDA-937F20042700}"/>
                  </a:ext>
                </a:extLst>
              </p:cNvPr>
              <p:cNvSpPr txBox="1"/>
              <p:nvPr/>
            </p:nvSpPr>
            <p:spPr>
              <a:xfrm>
                <a:off x="4935078" y="5223303"/>
                <a:ext cx="1137737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latin typeface="Sakkal Majalla" panose="02000000000000000000" pitchFamily="2" charset="-78"/>
                    <a:ea typeface="Cambria Math" pitchFamily="18" charset="0"/>
                    <a:cs typeface="Sakkal Majalla" panose="02000000000000000000" pitchFamily="2" charset="-78"/>
                  </a:rPr>
                  <a:t>× </a:t>
                </a:r>
                <a:r>
                  <a:rPr lang="el-GR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π</a:t>
                </a:r>
                <a:endParaRPr lang="ar-BH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7" name="TextBox 43">
                <a:extLst>
                  <a:ext uri="{FF2B5EF4-FFF2-40B4-BE49-F238E27FC236}">
                    <a16:creationId xmlns:a16="http://schemas.microsoft.com/office/drawing/2014/main" id="{C0951F01-9C88-42D2-B044-26F8A5942956}"/>
                  </a:ext>
                </a:extLst>
              </p:cNvPr>
              <p:cNvSpPr txBox="1"/>
              <p:nvPr/>
            </p:nvSpPr>
            <p:spPr>
              <a:xfrm>
                <a:off x="4704173" y="5767879"/>
                <a:ext cx="1009757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000" dirty="0">
                    <a:latin typeface="Sakkal Majalla" panose="02000000000000000000" pitchFamily="2" charset="-78"/>
                    <a:ea typeface="Cambria Math" pitchFamily="18" charset="0"/>
                    <a:cs typeface="Sakkal Majalla" panose="02000000000000000000" pitchFamily="2" charset="-78"/>
                  </a:rPr>
                  <a:t>180</a:t>
                </a:r>
                <a:endParaRPr lang="ar-BH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3" name="TextBox 41">
              <a:extLst>
                <a:ext uri="{FF2B5EF4-FFF2-40B4-BE49-F238E27FC236}">
                  <a16:creationId xmlns:a16="http://schemas.microsoft.com/office/drawing/2014/main" id="{A7EA44C5-149B-4B6B-87B8-9910E10B2D15}"/>
                </a:ext>
              </a:extLst>
            </p:cNvPr>
            <p:cNvSpPr txBox="1"/>
            <p:nvPr/>
          </p:nvSpPr>
          <p:spPr>
            <a:xfrm>
              <a:off x="6979624" y="3177780"/>
              <a:ext cx="876678" cy="738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ar-BH" sz="3000" dirty="0">
                  <a:latin typeface="Sakkal Majalla" panose="02000000000000000000" pitchFamily="2" charset="-78"/>
                  <a:ea typeface="Times New Roman"/>
                  <a:cs typeface="Sakkal Majalla" panose="02000000000000000000" pitchFamily="2" charset="-78"/>
                </a:rPr>
                <a:t>=</a:t>
              </a:r>
              <a:endParaRPr lang="en-US" sz="3000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endParaRPr>
            </a:p>
          </p:txBody>
        </p:sp>
      </p:grpSp>
      <p:sp>
        <p:nvSpPr>
          <p:cNvPr id="209" name="TextBox 43">
            <a:extLst>
              <a:ext uri="{FF2B5EF4-FFF2-40B4-BE49-F238E27FC236}">
                <a16:creationId xmlns:a16="http://schemas.microsoft.com/office/drawing/2014/main" id="{9D8EA4AA-0F47-4E09-B950-B7AF1E7F75A6}"/>
              </a:ext>
            </a:extLst>
          </p:cNvPr>
          <p:cNvSpPr txBox="1"/>
          <p:nvPr/>
        </p:nvSpPr>
        <p:spPr>
          <a:xfrm>
            <a:off x="6910544" y="3883849"/>
            <a:ext cx="75731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30</a:t>
            </a:r>
            <a:endParaRPr lang="ar-BH" sz="3000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210" name="رابط مستقيم 209">
            <a:extLst>
              <a:ext uri="{FF2B5EF4-FFF2-40B4-BE49-F238E27FC236}">
                <a16:creationId xmlns:a16="http://schemas.microsoft.com/office/drawing/2014/main" id="{F0AD6CDE-FD96-4D75-8296-B993E165B06C}"/>
              </a:ext>
            </a:extLst>
          </p:cNvPr>
          <p:cNvCxnSpPr/>
          <p:nvPr/>
        </p:nvCxnSpPr>
        <p:spPr>
          <a:xfrm>
            <a:off x="7020293" y="4247603"/>
            <a:ext cx="1097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4" name="Table 20">
            <a:extLst>
              <a:ext uri="{FF2B5EF4-FFF2-40B4-BE49-F238E27FC236}">
                <a16:creationId xmlns:a16="http://schemas.microsoft.com/office/drawing/2014/main" id="{9192E44B-2514-4A49-9CA9-27488B686E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857" y="1025459"/>
          <a:ext cx="3516519" cy="1005840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70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الرمز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المعنى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الوحدة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ar-BH" sz="1500" dirty="0">
                        <a:solidFill>
                          <a:srgbClr val="00B0F0"/>
                        </a:solidFill>
                        <a:latin typeface="Sakkal Majalla" panose="02000000000000000000" pitchFamily="2" charset="-78"/>
                        <a:ea typeface="Cambria Math" pitchFamily="18" charset="0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00B0F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الزاوية بالقياس الزاوي</a:t>
                      </a:r>
                      <a:endParaRPr lang="en-US" sz="1500" dirty="0">
                        <a:solidFill>
                          <a:srgbClr val="00B0F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B0F0"/>
                          </a:solidFill>
                          <a:latin typeface="Sakkal Majalla" panose="02000000000000000000" pitchFamily="2" charset="-78"/>
                          <a:ea typeface="Cambria Math" pitchFamily="18" charset="0"/>
                          <a:cs typeface="Sakkal Majalla" panose="02000000000000000000" pitchFamily="2" charset="-78"/>
                        </a:rPr>
                        <a:t>º</a:t>
                      </a:r>
                      <a:endParaRPr lang="ar-BH" sz="1500" dirty="0">
                        <a:solidFill>
                          <a:srgbClr val="00B0F0"/>
                        </a:solidFill>
                        <a:latin typeface="Sakkal Majalla" panose="02000000000000000000" pitchFamily="2" charset="-78"/>
                        <a:ea typeface="Cambria Math" pitchFamily="18" charset="0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cs typeface="Sakkal Majalla" panose="02000000000000000000" pitchFamily="2" charset="-78"/>
                        </a:rPr>
                        <a:t>C</a:t>
                      </a:r>
                      <a:endParaRPr lang="ar-BH" sz="15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Cambria Math" pitchFamily="18" charset="0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الزاوية بالقياس الدائري</a:t>
                      </a:r>
                      <a:endParaRPr lang="en-US" sz="15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Rad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l-GR" sz="15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Sakkal Majalla" panose="02000000000000000000" pitchFamily="2" charset="-78"/>
                        </a:rPr>
                        <a:t>π</a:t>
                      </a:r>
                      <a:endParaRPr lang="en-US" sz="15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ثابت الدائرة</a:t>
                      </a:r>
                      <a:endParaRPr lang="en-US" sz="15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3.14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1" name="TextBox 41">
            <a:extLst>
              <a:ext uri="{FF2B5EF4-FFF2-40B4-BE49-F238E27FC236}">
                <a16:creationId xmlns:a16="http://schemas.microsoft.com/office/drawing/2014/main" id="{F53E5851-D4BC-4E32-AF46-F8CF4795A39F}"/>
              </a:ext>
            </a:extLst>
          </p:cNvPr>
          <p:cNvSpPr txBox="1"/>
          <p:nvPr/>
        </p:nvSpPr>
        <p:spPr>
          <a:xfrm>
            <a:off x="7264270" y="3829408"/>
            <a:ext cx="85330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× </a:t>
            </a:r>
            <a:r>
              <a:rPr lang="el-GR" sz="30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π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212" name="TextBox 43">
            <a:extLst>
              <a:ext uri="{FF2B5EF4-FFF2-40B4-BE49-F238E27FC236}">
                <a16:creationId xmlns:a16="http://schemas.microsoft.com/office/drawing/2014/main" id="{87B6948F-5335-4FEA-A551-3C85E07FE0DF}"/>
              </a:ext>
            </a:extLst>
          </p:cNvPr>
          <p:cNvSpPr txBox="1"/>
          <p:nvPr/>
        </p:nvSpPr>
        <p:spPr>
          <a:xfrm>
            <a:off x="7143180" y="4196949"/>
            <a:ext cx="75731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180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214" name="رابط مستقيم 213">
            <a:extLst>
              <a:ext uri="{FF2B5EF4-FFF2-40B4-BE49-F238E27FC236}">
                <a16:creationId xmlns:a16="http://schemas.microsoft.com/office/drawing/2014/main" id="{E979F8BC-FF96-46DE-9C9C-A37676FD01AB}"/>
              </a:ext>
            </a:extLst>
          </p:cNvPr>
          <p:cNvCxnSpPr/>
          <p:nvPr/>
        </p:nvCxnSpPr>
        <p:spPr>
          <a:xfrm>
            <a:off x="6828290" y="4988975"/>
            <a:ext cx="411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41">
            <a:extLst>
              <a:ext uri="{FF2B5EF4-FFF2-40B4-BE49-F238E27FC236}">
                <a16:creationId xmlns:a16="http://schemas.microsoft.com/office/drawing/2014/main" id="{39EF3883-5111-4676-B030-6E706066953E}"/>
              </a:ext>
            </a:extLst>
          </p:cNvPr>
          <p:cNvSpPr txBox="1"/>
          <p:nvPr/>
        </p:nvSpPr>
        <p:spPr>
          <a:xfrm>
            <a:off x="6722491" y="4580512"/>
            <a:ext cx="54557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π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216" name="TextBox 43">
            <a:extLst>
              <a:ext uri="{FF2B5EF4-FFF2-40B4-BE49-F238E27FC236}">
                <a16:creationId xmlns:a16="http://schemas.microsoft.com/office/drawing/2014/main" id="{FB5ED2EE-FE76-4264-9FE3-BC3FC78BC623}"/>
              </a:ext>
            </a:extLst>
          </p:cNvPr>
          <p:cNvSpPr txBox="1"/>
          <p:nvPr/>
        </p:nvSpPr>
        <p:spPr>
          <a:xfrm>
            <a:off x="6770153" y="4898627"/>
            <a:ext cx="48125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6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grpSp>
        <p:nvGrpSpPr>
          <p:cNvPr id="255" name="مجموعة 254">
            <a:extLst>
              <a:ext uri="{FF2B5EF4-FFF2-40B4-BE49-F238E27FC236}">
                <a16:creationId xmlns:a16="http://schemas.microsoft.com/office/drawing/2014/main" id="{48DA6027-0936-48A0-801B-5E17A4726446}"/>
              </a:ext>
            </a:extLst>
          </p:cNvPr>
          <p:cNvGrpSpPr/>
          <p:nvPr/>
        </p:nvGrpSpPr>
        <p:grpSpPr>
          <a:xfrm>
            <a:off x="4257298" y="1160751"/>
            <a:ext cx="2077291" cy="927970"/>
            <a:chOff x="2959322" y="5269250"/>
            <a:chExt cx="2769721" cy="1237293"/>
          </a:xfrm>
        </p:grpSpPr>
        <p:cxnSp>
          <p:nvCxnSpPr>
            <p:cNvPr id="256" name="رابط مستقيم 255">
              <a:extLst>
                <a:ext uri="{FF2B5EF4-FFF2-40B4-BE49-F238E27FC236}">
                  <a16:creationId xmlns:a16="http://schemas.microsoft.com/office/drawing/2014/main" id="{DFFC6B02-F441-4DBE-842C-BA8EE0EAE5BC}"/>
                </a:ext>
              </a:extLst>
            </p:cNvPr>
            <p:cNvCxnSpPr/>
            <p:nvPr/>
          </p:nvCxnSpPr>
          <p:spPr>
            <a:xfrm>
              <a:off x="2959322" y="5854612"/>
              <a:ext cx="11887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7" name="TextBox 41">
              <a:extLst>
                <a:ext uri="{FF2B5EF4-FFF2-40B4-BE49-F238E27FC236}">
                  <a16:creationId xmlns:a16="http://schemas.microsoft.com/office/drawing/2014/main" id="{F5D36660-9573-4192-A09E-32070A708551}"/>
                </a:ext>
              </a:extLst>
            </p:cNvPr>
            <p:cNvSpPr txBox="1"/>
            <p:nvPr/>
          </p:nvSpPr>
          <p:spPr>
            <a:xfrm>
              <a:off x="2988665" y="5857508"/>
              <a:ext cx="876679" cy="615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240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θ</a:t>
              </a:r>
              <a:endParaRPr lang="ar-BH" sz="30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258" name="TextBox 43">
              <a:extLst>
                <a:ext uri="{FF2B5EF4-FFF2-40B4-BE49-F238E27FC236}">
                  <a16:creationId xmlns:a16="http://schemas.microsoft.com/office/drawing/2014/main" id="{364BDA68-9549-47EA-B8B5-B3034551FC8B}"/>
                </a:ext>
              </a:extLst>
            </p:cNvPr>
            <p:cNvSpPr txBox="1"/>
            <p:nvPr/>
          </p:nvSpPr>
          <p:spPr>
            <a:xfrm>
              <a:off x="2979871" y="5269250"/>
              <a:ext cx="100975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dirty="0">
                  <a:solidFill>
                    <a:srgbClr val="0000CC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C</a:t>
              </a:r>
              <a:endParaRPr lang="ar-BH" sz="3000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259" name="Rectangle 194">
              <a:extLst>
                <a:ext uri="{FF2B5EF4-FFF2-40B4-BE49-F238E27FC236}">
                  <a16:creationId xmlns:a16="http://schemas.microsoft.com/office/drawing/2014/main" id="{250711A9-D7A1-4427-953B-D80F8272EE53}"/>
                </a:ext>
              </a:extLst>
            </p:cNvPr>
            <p:cNvSpPr/>
            <p:nvPr/>
          </p:nvSpPr>
          <p:spPr>
            <a:xfrm>
              <a:off x="4007769" y="5522613"/>
              <a:ext cx="6861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000" dirty="0">
                  <a:latin typeface="Sakkal Majalla" panose="02000000000000000000" pitchFamily="2" charset="-78"/>
                  <a:ea typeface="Times New Roman"/>
                  <a:cs typeface="Sakkal Majalla" panose="02000000000000000000" pitchFamily="2" charset="-78"/>
                </a:rPr>
                <a:t>=</a:t>
              </a:r>
              <a:endParaRPr lang="en-US" sz="3000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endParaRPr>
            </a:p>
          </p:txBody>
        </p:sp>
        <p:cxnSp>
          <p:nvCxnSpPr>
            <p:cNvPr id="260" name="رابط مستقيم 259">
              <a:extLst>
                <a:ext uri="{FF2B5EF4-FFF2-40B4-BE49-F238E27FC236}">
                  <a16:creationId xmlns:a16="http://schemas.microsoft.com/office/drawing/2014/main" id="{F252A673-4B12-40EE-BF0B-625B780C2A14}"/>
                </a:ext>
              </a:extLst>
            </p:cNvPr>
            <p:cNvCxnSpPr/>
            <p:nvPr/>
          </p:nvCxnSpPr>
          <p:spPr>
            <a:xfrm>
              <a:off x="4540323" y="5835418"/>
              <a:ext cx="11887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1" name="TextBox 41">
              <a:extLst>
                <a:ext uri="{FF2B5EF4-FFF2-40B4-BE49-F238E27FC236}">
                  <a16:creationId xmlns:a16="http://schemas.microsoft.com/office/drawing/2014/main" id="{A6148B12-4ADD-4CE5-8DB9-D6219F419DF6}"/>
                </a:ext>
              </a:extLst>
            </p:cNvPr>
            <p:cNvSpPr txBox="1"/>
            <p:nvPr/>
          </p:nvSpPr>
          <p:spPr>
            <a:xfrm>
              <a:off x="4432892" y="5299126"/>
              <a:ext cx="129116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itchFamily="18" charset="0"/>
                  <a:cs typeface="Times New Roman" panose="02020603050405020304" pitchFamily="18" charset="0"/>
                </a:rPr>
                <a:t>π</a:t>
              </a:r>
              <a:endParaRPr lang="ar-BH" sz="3000" dirty="0">
                <a:solidFill>
                  <a:srgbClr val="00206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262" name="TextBox 43">
              <a:extLst>
                <a:ext uri="{FF2B5EF4-FFF2-40B4-BE49-F238E27FC236}">
                  <a16:creationId xmlns:a16="http://schemas.microsoft.com/office/drawing/2014/main" id="{7FCABEB4-DD5B-491B-93BF-B24E0375CB82}"/>
                </a:ext>
              </a:extLst>
            </p:cNvPr>
            <p:cNvSpPr txBox="1"/>
            <p:nvPr/>
          </p:nvSpPr>
          <p:spPr>
            <a:xfrm>
              <a:off x="4560872" y="5767879"/>
              <a:ext cx="100975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180</a:t>
              </a:r>
              <a:endParaRPr lang="ar-BH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4" name="TextBox 41">
            <a:extLst>
              <a:ext uri="{FF2B5EF4-FFF2-40B4-BE49-F238E27FC236}">
                <a16:creationId xmlns:a16="http://schemas.microsoft.com/office/drawing/2014/main" id="{40E67FE1-1222-4647-A5F2-7B1C040696E0}"/>
              </a:ext>
            </a:extLst>
          </p:cNvPr>
          <p:cNvSpPr txBox="1"/>
          <p:nvPr/>
        </p:nvSpPr>
        <p:spPr>
          <a:xfrm>
            <a:off x="7323855" y="4723517"/>
            <a:ext cx="65750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000" dirty="0">
                <a:solidFill>
                  <a:srgbClr val="FF0000"/>
                </a:solidFill>
              </a:rPr>
              <a:t>rad</a:t>
            </a:r>
            <a:endParaRPr lang="en-US" sz="3000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AF7972A7-F95A-4290-AA64-1817B4E47D3D}"/>
              </a:ext>
            </a:extLst>
          </p:cNvPr>
          <p:cNvGrpSpPr/>
          <p:nvPr/>
        </p:nvGrpSpPr>
        <p:grpSpPr>
          <a:xfrm>
            <a:off x="179199" y="2428089"/>
            <a:ext cx="3972065" cy="697658"/>
            <a:chOff x="238931" y="2094452"/>
            <a:chExt cx="5296087" cy="930210"/>
          </a:xfrm>
        </p:grpSpPr>
        <p:sp>
          <p:nvSpPr>
            <p:cNvPr id="56" name="TextBox 3">
              <a:extLst>
                <a:ext uri="{FF2B5EF4-FFF2-40B4-BE49-F238E27FC236}">
                  <a16:creationId xmlns:a16="http://schemas.microsoft.com/office/drawing/2014/main" id="{9ACFF033-238A-4818-9221-6FD17E749353}"/>
                </a:ext>
              </a:extLst>
            </p:cNvPr>
            <p:cNvSpPr txBox="1"/>
            <p:nvPr/>
          </p:nvSpPr>
          <p:spPr>
            <a:xfrm>
              <a:off x="238931" y="2224867"/>
              <a:ext cx="5296087" cy="6155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 rtl="1"/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حول </a:t>
              </a:r>
              <a:r>
                <a:rPr lang="en-US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الى </a:t>
              </a:r>
              <a:r>
                <a:rPr lang="ar-BH" sz="2400" b="1" dirty="0">
                  <a:solidFill>
                    <a:srgbClr val="0000CC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النظام الزاوي</a:t>
              </a:r>
              <a:endParaRPr lang="en-US" sz="21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57" name="مجموعة 56">
              <a:extLst>
                <a:ext uri="{FF2B5EF4-FFF2-40B4-BE49-F238E27FC236}">
                  <a16:creationId xmlns:a16="http://schemas.microsoft.com/office/drawing/2014/main" id="{5F40F249-BD28-4322-9C1F-FCD5B785BECA}"/>
                </a:ext>
              </a:extLst>
            </p:cNvPr>
            <p:cNvGrpSpPr/>
            <p:nvPr/>
          </p:nvGrpSpPr>
          <p:grpSpPr>
            <a:xfrm>
              <a:off x="4148841" y="2094452"/>
              <a:ext cx="727428" cy="930210"/>
              <a:chOff x="7924629" y="5152924"/>
              <a:chExt cx="727428" cy="930210"/>
            </a:xfrm>
          </p:grpSpPr>
          <p:cxnSp>
            <p:nvCxnSpPr>
              <p:cNvPr id="58" name="رابط مستقيم 57">
                <a:extLst>
                  <a:ext uri="{FF2B5EF4-FFF2-40B4-BE49-F238E27FC236}">
                    <a16:creationId xmlns:a16="http://schemas.microsoft.com/office/drawing/2014/main" id="{E0BABA8B-150F-4989-91FE-735AA1D32355}"/>
                  </a:ext>
                </a:extLst>
              </p:cNvPr>
              <p:cNvCxnSpPr/>
              <p:nvPr/>
            </p:nvCxnSpPr>
            <p:spPr>
              <a:xfrm>
                <a:off x="8035871" y="5588044"/>
                <a:ext cx="5486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41">
                <a:extLst>
                  <a:ext uri="{FF2B5EF4-FFF2-40B4-BE49-F238E27FC236}">
                    <a16:creationId xmlns:a16="http://schemas.microsoft.com/office/drawing/2014/main" id="{90765D9B-D77C-496E-80B6-2F9D13695404}"/>
                  </a:ext>
                </a:extLst>
              </p:cNvPr>
              <p:cNvSpPr txBox="1"/>
              <p:nvPr/>
            </p:nvSpPr>
            <p:spPr>
              <a:xfrm>
                <a:off x="7924629" y="5152924"/>
                <a:ext cx="727428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l-GR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π</a:t>
                </a:r>
                <a:endParaRPr lang="ar-BH" sz="24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60" name="TextBox 43">
                <a:extLst>
                  <a:ext uri="{FF2B5EF4-FFF2-40B4-BE49-F238E27FC236}">
                    <a16:creationId xmlns:a16="http://schemas.microsoft.com/office/drawing/2014/main" id="{659B3032-6D69-4EF0-A70D-948BCD8AD0A9}"/>
                  </a:ext>
                </a:extLst>
              </p:cNvPr>
              <p:cNvSpPr txBox="1"/>
              <p:nvPr/>
            </p:nvSpPr>
            <p:spPr>
              <a:xfrm>
                <a:off x="7958356" y="5467581"/>
                <a:ext cx="641679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latin typeface="Sakkal Majalla" panose="02000000000000000000" pitchFamily="2" charset="-78"/>
                    <a:ea typeface="Cambria Math" pitchFamily="18" charset="0"/>
                    <a:cs typeface="Sakkal Majalla" panose="02000000000000000000" pitchFamily="2" charset="-78"/>
                  </a:rPr>
                  <a:t>6</a:t>
                </a:r>
                <a:endParaRPr lang="ar-BH" sz="24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1" name="Oval 2">
            <a:extLst>
              <a:ext uri="{FF2B5EF4-FFF2-40B4-BE49-F238E27FC236}">
                <a16:creationId xmlns:a16="http://schemas.microsoft.com/office/drawing/2014/main" id="{7CDD0BFF-0FFB-4973-B217-219DB5544B4D}"/>
              </a:ext>
            </a:extLst>
          </p:cNvPr>
          <p:cNvSpPr/>
          <p:nvPr/>
        </p:nvSpPr>
        <p:spPr>
          <a:xfrm>
            <a:off x="2612282" y="2732555"/>
            <a:ext cx="26789" cy="26789"/>
          </a:xfrm>
          <a:prstGeom prst="ellipse">
            <a:avLst/>
          </a:prstGeom>
          <a:solidFill>
            <a:srgbClr val="000000"/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5E4C20B6-6BD0-487F-A67D-0C45EB2ECBE3}"/>
              </a:ext>
            </a:extLst>
          </p:cNvPr>
          <p:cNvGrpSpPr/>
          <p:nvPr/>
        </p:nvGrpSpPr>
        <p:grpSpPr>
          <a:xfrm>
            <a:off x="664629" y="2992091"/>
            <a:ext cx="1720269" cy="860772"/>
            <a:chOff x="7033420" y="2959778"/>
            <a:chExt cx="2293692" cy="1147695"/>
          </a:xfrm>
        </p:grpSpPr>
        <p:grpSp>
          <p:nvGrpSpPr>
            <p:cNvPr id="63" name="مجموعة 62">
              <a:extLst>
                <a:ext uri="{FF2B5EF4-FFF2-40B4-BE49-F238E27FC236}">
                  <a16:creationId xmlns:a16="http://schemas.microsoft.com/office/drawing/2014/main" id="{588DA616-3401-449C-A5B5-117016C0D4FC}"/>
                </a:ext>
              </a:extLst>
            </p:cNvPr>
            <p:cNvGrpSpPr/>
            <p:nvPr/>
          </p:nvGrpSpPr>
          <p:grpSpPr>
            <a:xfrm>
              <a:off x="7508598" y="2959778"/>
              <a:ext cx="1818514" cy="1147695"/>
              <a:chOff x="4220827" y="5283618"/>
              <a:chExt cx="1818514" cy="1147695"/>
            </a:xfrm>
          </p:grpSpPr>
          <p:sp>
            <p:nvSpPr>
              <p:cNvPr id="65" name="TextBox 43">
                <a:extLst>
                  <a:ext uri="{FF2B5EF4-FFF2-40B4-BE49-F238E27FC236}">
                    <a16:creationId xmlns:a16="http://schemas.microsoft.com/office/drawing/2014/main" id="{EDE69A4B-5DB2-404A-A8C1-5955FEBD7DA1}"/>
                  </a:ext>
                </a:extLst>
              </p:cNvPr>
              <p:cNvSpPr txBox="1"/>
              <p:nvPr/>
            </p:nvSpPr>
            <p:spPr>
              <a:xfrm>
                <a:off x="4220827" y="5310591"/>
                <a:ext cx="1009757" cy="6155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0000CC"/>
                    </a:solidFill>
                    <a:cs typeface="Sakkal Majalla" panose="02000000000000000000" pitchFamily="2" charset="-78"/>
                  </a:rPr>
                  <a:t>C</a:t>
                </a:r>
                <a:endParaRPr lang="ar-BH" sz="3000" dirty="0">
                  <a:solidFill>
                    <a:srgbClr val="0000CC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66" name="رابط مستقيم 65">
                <a:extLst>
                  <a:ext uri="{FF2B5EF4-FFF2-40B4-BE49-F238E27FC236}">
                    <a16:creationId xmlns:a16="http://schemas.microsoft.com/office/drawing/2014/main" id="{BBBBB2C0-0622-46E6-9B4A-D287B01A5E35}"/>
                  </a:ext>
                </a:extLst>
              </p:cNvPr>
              <p:cNvCxnSpPr/>
              <p:nvPr/>
            </p:nvCxnSpPr>
            <p:spPr>
              <a:xfrm>
                <a:off x="4540323" y="5835418"/>
                <a:ext cx="14630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41">
                <a:extLst>
                  <a:ext uri="{FF2B5EF4-FFF2-40B4-BE49-F238E27FC236}">
                    <a16:creationId xmlns:a16="http://schemas.microsoft.com/office/drawing/2014/main" id="{631477A0-B623-48DB-91DE-302A2534FF94}"/>
                  </a:ext>
                </a:extLst>
              </p:cNvPr>
              <p:cNvSpPr txBox="1"/>
              <p:nvPr/>
            </p:nvSpPr>
            <p:spPr>
              <a:xfrm>
                <a:off x="4547836" y="5692649"/>
                <a:ext cx="1137737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l-GR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π</a:t>
                </a:r>
                <a:endParaRPr lang="ar-BH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83EC0129-048B-4283-91C9-255176DB8AC3}"/>
                  </a:ext>
                </a:extLst>
              </p:cNvPr>
              <p:cNvSpPr txBox="1"/>
              <p:nvPr/>
            </p:nvSpPr>
            <p:spPr>
              <a:xfrm>
                <a:off x="4781445" y="5283618"/>
                <a:ext cx="1257896" cy="738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000" dirty="0">
                    <a:latin typeface="Sakkal Majalla" panose="02000000000000000000" pitchFamily="2" charset="-78"/>
                    <a:ea typeface="Cambria Math" pitchFamily="18" charset="0"/>
                    <a:cs typeface="Sakkal Majalla" panose="02000000000000000000" pitchFamily="2" charset="-78"/>
                  </a:rPr>
                  <a:t>180</a:t>
                </a:r>
                <a:r>
                  <a:rPr lang="ar-BH" sz="3000" dirty="0">
                    <a:latin typeface="Sakkal Majalla" panose="02000000000000000000" pitchFamily="2" charset="-78"/>
                    <a:ea typeface="Cambria Math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en-US" dirty="0">
                    <a:latin typeface="Sakkal Majalla" panose="02000000000000000000" pitchFamily="2" charset="-78"/>
                    <a:ea typeface="Cambria Math" pitchFamily="18" charset="0"/>
                    <a:cs typeface="Sakkal Majalla" panose="02000000000000000000" pitchFamily="2" charset="-78"/>
                  </a:rPr>
                  <a:t>×</a:t>
                </a:r>
                <a:endParaRPr lang="ar-BH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64" name="TextBox 41">
              <a:extLst>
                <a:ext uri="{FF2B5EF4-FFF2-40B4-BE49-F238E27FC236}">
                  <a16:creationId xmlns:a16="http://schemas.microsoft.com/office/drawing/2014/main" id="{EFF03216-7AA0-46E0-AC34-4A8681598CC1}"/>
                </a:ext>
              </a:extLst>
            </p:cNvPr>
            <p:cNvSpPr txBox="1"/>
            <p:nvPr/>
          </p:nvSpPr>
          <p:spPr>
            <a:xfrm>
              <a:off x="7033420" y="3095270"/>
              <a:ext cx="876679" cy="738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ar-BH" sz="3000" dirty="0">
                  <a:latin typeface="Sakkal Majalla" panose="02000000000000000000" pitchFamily="2" charset="-78"/>
                  <a:ea typeface="Times New Roman"/>
                  <a:cs typeface="Sakkal Majalla" panose="02000000000000000000" pitchFamily="2" charset="-78"/>
                </a:rPr>
                <a:t>=</a:t>
              </a:r>
              <a:endParaRPr lang="en-US" sz="3000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endParaRPr>
            </a:p>
          </p:txBody>
        </p:sp>
      </p:grpSp>
      <p:sp>
        <p:nvSpPr>
          <p:cNvPr id="69" name="TextBox 41">
            <a:extLst>
              <a:ext uri="{FF2B5EF4-FFF2-40B4-BE49-F238E27FC236}">
                <a16:creationId xmlns:a16="http://schemas.microsoft.com/office/drawing/2014/main" id="{F18BF5FD-5171-4FAC-8A12-9C2A85B1DE38}"/>
              </a:ext>
            </a:extLst>
          </p:cNvPr>
          <p:cNvSpPr txBox="1"/>
          <p:nvPr/>
        </p:nvSpPr>
        <p:spPr>
          <a:xfrm>
            <a:off x="400516" y="3945985"/>
            <a:ext cx="79525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ar-BH" sz="3000" b="1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3000" b="1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181E0410-FE51-4684-A01B-19E5C730D13F}"/>
              </a:ext>
            </a:extLst>
          </p:cNvPr>
          <p:cNvCxnSpPr/>
          <p:nvPr/>
        </p:nvCxnSpPr>
        <p:spPr>
          <a:xfrm>
            <a:off x="1212557" y="4195796"/>
            <a:ext cx="12344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41">
            <a:extLst>
              <a:ext uri="{FF2B5EF4-FFF2-40B4-BE49-F238E27FC236}">
                <a16:creationId xmlns:a16="http://schemas.microsoft.com/office/drawing/2014/main" id="{20B5E47B-9E6C-4A86-9FFA-B3C223B6A358}"/>
              </a:ext>
            </a:extLst>
          </p:cNvPr>
          <p:cNvSpPr txBox="1"/>
          <p:nvPr/>
        </p:nvSpPr>
        <p:spPr>
          <a:xfrm>
            <a:off x="1169622" y="3706631"/>
            <a:ext cx="85330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π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×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0E1180BB-2980-4C66-9C5D-BB4E7EB3AC52}"/>
              </a:ext>
            </a:extLst>
          </p:cNvPr>
          <p:cNvSpPr txBox="1"/>
          <p:nvPr/>
        </p:nvSpPr>
        <p:spPr>
          <a:xfrm>
            <a:off x="1644018" y="3798374"/>
            <a:ext cx="75731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180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74" name="TextBox 41">
            <a:extLst>
              <a:ext uri="{FF2B5EF4-FFF2-40B4-BE49-F238E27FC236}">
                <a16:creationId xmlns:a16="http://schemas.microsoft.com/office/drawing/2014/main" id="{37CCF724-FED1-42F0-8E77-E084DD985027}"/>
              </a:ext>
            </a:extLst>
          </p:cNvPr>
          <p:cNvSpPr txBox="1"/>
          <p:nvPr/>
        </p:nvSpPr>
        <p:spPr>
          <a:xfrm>
            <a:off x="565467" y="4658476"/>
            <a:ext cx="92819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ar-BH" sz="3000" b="1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3000" b="1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75" name="TextBox 43">
            <a:extLst>
              <a:ext uri="{FF2B5EF4-FFF2-40B4-BE49-F238E27FC236}">
                <a16:creationId xmlns:a16="http://schemas.microsoft.com/office/drawing/2014/main" id="{100C9ABE-5382-41E6-8339-DE8C8A3102F3}"/>
              </a:ext>
            </a:extLst>
          </p:cNvPr>
          <p:cNvSpPr txBox="1"/>
          <p:nvPr/>
        </p:nvSpPr>
        <p:spPr>
          <a:xfrm>
            <a:off x="1679225" y="4102637"/>
            <a:ext cx="75731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π</a:t>
            </a:r>
            <a:endParaRPr lang="ar-BH" sz="3000" dirty="0">
              <a:solidFill>
                <a:srgbClr val="00B0F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76" name="TextBox 43">
            <a:extLst>
              <a:ext uri="{FF2B5EF4-FFF2-40B4-BE49-F238E27FC236}">
                <a16:creationId xmlns:a16="http://schemas.microsoft.com/office/drawing/2014/main" id="{473FA2A9-BEEF-434E-A0F6-B31BC193D4B4}"/>
              </a:ext>
            </a:extLst>
          </p:cNvPr>
          <p:cNvSpPr txBox="1"/>
          <p:nvPr/>
        </p:nvSpPr>
        <p:spPr>
          <a:xfrm>
            <a:off x="1276340" y="4082106"/>
            <a:ext cx="75731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6 </a:t>
            </a:r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×</a:t>
            </a:r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77" name="TextBox 41">
            <a:extLst>
              <a:ext uri="{FF2B5EF4-FFF2-40B4-BE49-F238E27FC236}">
                <a16:creationId xmlns:a16="http://schemas.microsoft.com/office/drawing/2014/main" id="{97A1AB09-FAFC-4AAF-8ED9-8FE8057ED6D8}"/>
              </a:ext>
            </a:extLst>
          </p:cNvPr>
          <p:cNvSpPr txBox="1"/>
          <p:nvPr/>
        </p:nvSpPr>
        <p:spPr>
          <a:xfrm>
            <a:off x="1430215" y="4676594"/>
            <a:ext cx="65750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30</a:t>
            </a:r>
            <a:r>
              <a:rPr lang="en-US" sz="2700" b="1" dirty="0">
                <a:latin typeface="Andalus" panose="02020603050405020304" pitchFamily="18" charset="-78"/>
                <a:ea typeface="Cambria Math" pitchFamily="18" charset="0"/>
                <a:cs typeface="Andalus" panose="02020603050405020304" pitchFamily="18" charset="-78"/>
              </a:rPr>
              <a:t>º</a:t>
            </a:r>
            <a:endParaRPr lang="en-US" sz="3000" b="1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cxnSp>
        <p:nvCxnSpPr>
          <p:cNvPr id="78" name="Straight Connector 161">
            <a:extLst>
              <a:ext uri="{FF2B5EF4-FFF2-40B4-BE49-F238E27FC236}">
                <a16:creationId xmlns:a16="http://schemas.microsoft.com/office/drawing/2014/main" id="{85F8DC51-3607-46CF-9FCF-9FCCFB7A7C84}"/>
              </a:ext>
            </a:extLst>
          </p:cNvPr>
          <p:cNvCxnSpPr>
            <a:cxnSpLocks/>
          </p:cNvCxnSpPr>
          <p:nvPr/>
        </p:nvCxnSpPr>
        <p:spPr>
          <a:xfrm>
            <a:off x="4734018" y="2500489"/>
            <a:ext cx="0" cy="3500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41">
            <a:extLst>
              <a:ext uri="{FF2B5EF4-FFF2-40B4-BE49-F238E27FC236}">
                <a16:creationId xmlns:a16="http://schemas.microsoft.com/office/drawing/2014/main" id="{F5D36660-9573-4192-A09E-32070A708551}"/>
              </a:ext>
            </a:extLst>
          </p:cNvPr>
          <p:cNvSpPr txBox="1"/>
          <p:nvPr/>
        </p:nvSpPr>
        <p:spPr>
          <a:xfrm>
            <a:off x="6797558" y="2945823"/>
            <a:ext cx="7774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400" dirty="0">
                <a:solidFill>
                  <a:srgbClr val="FF0000"/>
                </a:solidFill>
                <a:cs typeface="Sakkal Majalla" panose="02000000000000000000" pitchFamily="2" charset="-78"/>
              </a:rPr>
              <a:t>θ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80" name="TextBox 43">
            <a:extLst>
              <a:ext uri="{FF2B5EF4-FFF2-40B4-BE49-F238E27FC236}">
                <a16:creationId xmlns:a16="http://schemas.microsoft.com/office/drawing/2014/main" id="{6CF80DAC-48AF-4A0F-A11F-6CEBD6AC9B9F}"/>
              </a:ext>
            </a:extLst>
          </p:cNvPr>
          <p:cNvSpPr txBox="1"/>
          <p:nvPr/>
        </p:nvSpPr>
        <p:spPr>
          <a:xfrm>
            <a:off x="6174699" y="4194229"/>
            <a:ext cx="71955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C</a:t>
            </a:r>
            <a:endParaRPr lang="ar-BH" sz="30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81" name="Rectangle 194">
            <a:extLst>
              <a:ext uri="{FF2B5EF4-FFF2-40B4-BE49-F238E27FC236}">
                <a16:creationId xmlns:a16="http://schemas.microsoft.com/office/drawing/2014/main" id="{250711A9-D7A1-4427-953B-D80F8272EE53}"/>
              </a:ext>
            </a:extLst>
          </p:cNvPr>
          <p:cNvSpPr/>
          <p:nvPr/>
        </p:nvSpPr>
        <p:spPr>
          <a:xfrm>
            <a:off x="6408204" y="4725144"/>
            <a:ext cx="51463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000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3000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82" name="Rectangle 194">
            <a:extLst>
              <a:ext uri="{FF2B5EF4-FFF2-40B4-BE49-F238E27FC236}">
                <a16:creationId xmlns:a16="http://schemas.microsoft.com/office/drawing/2014/main" id="{250711A9-D7A1-4427-953B-D80F8272EE53}"/>
              </a:ext>
            </a:extLst>
          </p:cNvPr>
          <p:cNvSpPr/>
          <p:nvPr/>
        </p:nvSpPr>
        <p:spPr>
          <a:xfrm>
            <a:off x="6601933" y="4146511"/>
            <a:ext cx="51463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000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3000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83" name="TextBox 43">
            <a:extLst>
              <a:ext uri="{FF2B5EF4-FFF2-40B4-BE49-F238E27FC236}">
                <a16:creationId xmlns:a16="http://schemas.microsoft.com/office/drawing/2014/main" id="{6CF80DAC-48AF-4A0F-A11F-6CEBD6AC9B9F}"/>
              </a:ext>
            </a:extLst>
          </p:cNvPr>
          <p:cNvSpPr txBox="1"/>
          <p:nvPr/>
        </p:nvSpPr>
        <p:spPr>
          <a:xfrm>
            <a:off x="6012681" y="4734289"/>
            <a:ext cx="71955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C</a:t>
            </a:r>
            <a:endParaRPr lang="ar-BH" sz="30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641" y="1231654"/>
            <a:ext cx="519973" cy="526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3" y="3058970"/>
            <a:ext cx="523760" cy="632124"/>
          </a:xfrm>
          <a:prstGeom prst="rect">
            <a:avLst/>
          </a:prstGeom>
        </p:spPr>
      </p:pic>
      <p:sp>
        <p:nvSpPr>
          <p:cNvPr id="84" name="TextBox 41">
            <a:extLst>
              <a:ext uri="{FF2B5EF4-FFF2-40B4-BE49-F238E27FC236}">
                <a16:creationId xmlns:a16="http://schemas.microsoft.com/office/drawing/2014/main" id="{F5D36660-9573-4192-A09E-32070A708551}"/>
              </a:ext>
            </a:extLst>
          </p:cNvPr>
          <p:cNvSpPr txBox="1"/>
          <p:nvPr/>
        </p:nvSpPr>
        <p:spPr>
          <a:xfrm>
            <a:off x="90548" y="3992152"/>
            <a:ext cx="7447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400" dirty="0">
                <a:solidFill>
                  <a:srgbClr val="FF0000"/>
                </a:solidFill>
                <a:cs typeface="Sakkal Majalla" panose="02000000000000000000" pitchFamily="2" charset="-78"/>
              </a:rPr>
              <a:t>θ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85" name="TextBox 41">
            <a:extLst>
              <a:ext uri="{FF2B5EF4-FFF2-40B4-BE49-F238E27FC236}">
                <a16:creationId xmlns:a16="http://schemas.microsoft.com/office/drawing/2014/main" id="{F5D36660-9573-4192-A09E-32070A708551}"/>
              </a:ext>
            </a:extLst>
          </p:cNvPr>
          <p:cNvSpPr txBox="1"/>
          <p:nvPr/>
        </p:nvSpPr>
        <p:spPr>
          <a:xfrm>
            <a:off x="348392" y="4717730"/>
            <a:ext cx="7447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400" dirty="0">
                <a:solidFill>
                  <a:srgbClr val="FF0000"/>
                </a:solidFill>
                <a:cs typeface="Sakkal Majalla" panose="02000000000000000000" pitchFamily="2" charset="-78"/>
              </a:rPr>
              <a:t>θ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24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209" grpId="0"/>
      <p:bldP spid="211" grpId="0"/>
      <p:bldP spid="212" grpId="0"/>
      <p:bldP spid="215" grpId="0"/>
      <p:bldP spid="216" grpId="0"/>
      <p:bldP spid="54" grpId="0"/>
      <p:bldP spid="69" grpId="0"/>
      <p:bldP spid="71" grpId="0"/>
      <p:bldP spid="72" grpId="0"/>
      <p:bldP spid="74" grpId="0"/>
      <p:bldP spid="75" grpId="0"/>
      <p:bldP spid="76" grpId="0"/>
      <p:bldP spid="7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37">
            <a:extLst>
              <a:ext uri="{FF2B5EF4-FFF2-40B4-BE49-F238E27FC236}">
                <a16:creationId xmlns:a16="http://schemas.microsoft.com/office/drawing/2014/main" id="{3761C56E-0352-4988-8C49-ED20A85E9FE1}"/>
              </a:ext>
            </a:extLst>
          </p:cNvPr>
          <p:cNvSpPr txBox="1"/>
          <p:nvPr/>
        </p:nvSpPr>
        <p:spPr>
          <a:xfrm>
            <a:off x="351475" y="882808"/>
            <a:ext cx="8802978" cy="975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الدوراني</a:t>
            </a:r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(n )</a:t>
            </a:r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Rotational Speed </a:t>
            </a:r>
            <a:endParaRPr lang="ar-BH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788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10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5" name="TextBox 37">
            <a:extLst>
              <a:ext uri="{FF2B5EF4-FFF2-40B4-BE49-F238E27FC236}">
                <a16:creationId xmlns:a16="http://schemas.microsoft.com/office/drawing/2014/main" id="{556030EB-D246-4C1E-B250-BE0DABBF3471}"/>
              </a:ext>
            </a:extLst>
          </p:cNvPr>
          <p:cNvSpPr txBox="1"/>
          <p:nvPr/>
        </p:nvSpPr>
        <p:spPr>
          <a:xfrm>
            <a:off x="321966" y="2815007"/>
            <a:ext cx="8802978" cy="5598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sz="788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105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6" name="TextBox 38">
            <a:extLst>
              <a:ext uri="{FF2B5EF4-FFF2-40B4-BE49-F238E27FC236}">
                <a16:creationId xmlns:a16="http://schemas.microsoft.com/office/drawing/2014/main" id="{B8811E39-1272-402D-A169-4555E6DFB635}"/>
              </a:ext>
            </a:extLst>
          </p:cNvPr>
          <p:cNvSpPr txBox="1"/>
          <p:nvPr/>
        </p:nvSpPr>
        <p:spPr>
          <a:xfrm>
            <a:off x="4085946" y="1722050"/>
            <a:ext cx="5038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الزاوية</a:t>
            </a:r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l-GR" sz="2700" dirty="0">
                <a:cs typeface="Sakkal Majalla" panose="02000000000000000000" pitchFamily="2" charset="-78"/>
              </a:rPr>
              <a:t>ω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) </a:t>
            </a:r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Angular Velocity</a:t>
            </a:r>
            <a:r>
              <a:rPr lang="ar-BH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9" name="TextBox 38">
            <a:extLst>
              <a:ext uri="{FF2B5EF4-FFF2-40B4-BE49-F238E27FC236}">
                <a16:creationId xmlns:a16="http://schemas.microsoft.com/office/drawing/2014/main" id="{93B831C9-8318-4A27-97AC-F43E30BABA8E}"/>
              </a:ext>
            </a:extLst>
          </p:cNvPr>
          <p:cNvSpPr txBox="1"/>
          <p:nvPr/>
        </p:nvSpPr>
        <p:spPr>
          <a:xfrm>
            <a:off x="226970" y="1358899"/>
            <a:ext cx="885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هي عدد اللفات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الدورات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التي يدروها الجسم خلال وحدة الزمن ورمزها (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وحدة القياس (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r.p.m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4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0" name="TextBox 38">
            <a:extLst>
              <a:ext uri="{FF2B5EF4-FFF2-40B4-BE49-F238E27FC236}">
                <a16:creationId xmlns:a16="http://schemas.microsoft.com/office/drawing/2014/main" id="{377F6625-3A09-440B-873F-E695287E8EC1}"/>
              </a:ext>
            </a:extLst>
          </p:cNvPr>
          <p:cNvSpPr txBox="1"/>
          <p:nvPr/>
        </p:nvSpPr>
        <p:spPr>
          <a:xfrm>
            <a:off x="-190220" y="2186862"/>
            <a:ext cx="926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عدد الزوايا النصف قطرية التي يمسحها الجسم خلال وحدة الزمن ورمزها </a:t>
            </a:r>
            <a:r>
              <a:rPr lang="ar-B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ω</a:t>
            </a:r>
            <a:r>
              <a:rPr lang="ar-B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وحدة القياس </a:t>
            </a:r>
            <a:r>
              <a:rPr lang="ar-B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rad/sec</a:t>
            </a:r>
            <a:r>
              <a:rPr lang="ar-B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2" name="TextBox 38">
            <a:extLst>
              <a:ext uri="{FF2B5EF4-FFF2-40B4-BE49-F238E27FC236}">
                <a16:creationId xmlns:a16="http://schemas.microsoft.com/office/drawing/2014/main" id="{95DAC02A-6C03-4CFA-8977-B4386596FF73}"/>
              </a:ext>
            </a:extLst>
          </p:cNvPr>
          <p:cNvSpPr txBox="1"/>
          <p:nvPr/>
        </p:nvSpPr>
        <p:spPr>
          <a:xfrm>
            <a:off x="3864231" y="2872775"/>
            <a:ext cx="18715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3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3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Table 20">
            <a:extLst>
              <a:ext uri="{FF2B5EF4-FFF2-40B4-BE49-F238E27FC236}">
                <a16:creationId xmlns:a16="http://schemas.microsoft.com/office/drawing/2014/main" id="{CD44CEB8-C728-483D-B008-EA9F1A0D5E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8870" y="3490641"/>
          <a:ext cx="6186260" cy="2209459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18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الرمز</a:t>
                      </a:r>
                      <a:endParaRPr lang="en-US" sz="2100" b="1" dirty="0">
                        <a:latin typeface="Andalus" panose="02020603050405020304" pitchFamily="18" charset="-78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المعنى</a:t>
                      </a:r>
                      <a:endParaRPr lang="en-US" sz="2100" b="1" dirty="0">
                        <a:latin typeface="Andalus" panose="02020603050405020304" pitchFamily="18" charset="-78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الوحدة الدولية</a:t>
                      </a:r>
                      <a:endParaRPr lang="en-US" sz="2100" b="1" dirty="0">
                        <a:latin typeface="Andalus" panose="02020603050405020304" pitchFamily="18" charset="-78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endParaRPr lang="en-US" sz="21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0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2100" baseline="-25000" dirty="0"/>
                        <a:t> </a:t>
                      </a:r>
                      <a:endParaRPr lang="en-US" sz="21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0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endParaRPr lang="en-US" sz="21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23">
            <a:extLst>
              <a:ext uri="{FF2B5EF4-FFF2-40B4-BE49-F238E27FC236}">
                <a16:creationId xmlns:a16="http://schemas.microsoft.com/office/drawing/2014/main" id="{03FAFEB5-80F6-463E-A6DF-A45B238529B5}"/>
              </a:ext>
            </a:extLst>
          </p:cNvPr>
          <p:cNvSpPr txBox="1"/>
          <p:nvPr/>
        </p:nvSpPr>
        <p:spPr>
          <a:xfrm>
            <a:off x="6685719" y="4597939"/>
            <a:ext cx="69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ω</a:t>
            </a:r>
            <a:endParaRPr lang="en-US" sz="4050" b="1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19B2EE04-4978-413B-A33E-EBA3E9B7375B}"/>
              </a:ext>
            </a:extLst>
          </p:cNvPr>
          <p:cNvSpPr txBox="1"/>
          <p:nvPr/>
        </p:nvSpPr>
        <p:spPr>
          <a:xfrm>
            <a:off x="6685719" y="5246284"/>
            <a:ext cx="6964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2700" b="1" dirty="0">
              <a:solidFill>
                <a:srgbClr val="00206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0D5F5595-AE28-4E33-AC8E-049327AD10D8}"/>
              </a:ext>
            </a:extLst>
          </p:cNvPr>
          <p:cNvSpPr txBox="1"/>
          <p:nvPr/>
        </p:nvSpPr>
        <p:spPr>
          <a:xfrm>
            <a:off x="6685719" y="3853792"/>
            <a:ext cx="6964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700" b="1" dirty="0">
              <a:solidFill>
                <a:srgbClr val="00B05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7" name="TextBox 85">
            <a:extLst>
              <a:ext uri="{FF2B5EF4-FFF2-40B4-BE49-F238E27FC236}">
                <a16:creationId xmlns:a16="http://schemas.microsoft.com/office/drawing/2014/main" id="{FF0380D7-EA73-43C1-A4F4-EB060F4BAB4E}"/>
              </a:ext>
            </a:extLst>
          </p:cNvPr>
          <p:cNvSpPr txBox="1"/>
          <p:nvPr/>
        </p:nvSpPr>
        <p:spPr>
          <a:xfrm>
            <a:off x="3487347" y="4549231"/>
            <a:ext cx="2625347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الزاوية</a:t>
            </a:r>
          </a:p>
        </p:txBody>
      </p:sp>
      <p:sp>
        <p:nvSpPr>
          <p:cNvPr id="18" name="Rectangle 86">
            <a:extLst>
              <a:ext uri="{FF2B5EF4-FFF2-40B4-BE49-F238E27FC236}">
                <a16:creationId xmlns:a16="http://schemas.microsoft.com/office/drawing/2014/main" id="{0E9D8116-6EC3-40FF-A379-E2DBFC168C12}"/>
              </a:ext>
            </a:extLst>
          </p:cNvPr>
          <p:cNvSpPr/>
          <p:nvPr/>
        </p:nvSpPr>
        <p:spPr>
          <a:xfrm>
            <a:off x="1812794" y="4549231"/>
            <a:ext cx="13930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Rad/sec</a:t>
            </a:r>
            <a:endParaRPr lang="ar-BH" sz="27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87">
            <a:extLst>
              <a:ext uri="{FF2B5EF4-FFF2-40B4-BE49-F238E27FC236}">
                <a16:creationId xmlns:a16="http://schemas.microsoft.com/office/drawing/2014/main" id="{A9CFF32C-53C0-48C2-94CB-0A04C2B385F2}"/>
              </a:ext>
            </a:extLst>
          </p:cNvPr>
          <p:cNvSpPr txBox="1"/>
          <p:nvPr/>
        </p:nvSpPr>
        <p:spPr>
          <a:xfrm>
            <a:off x="3562348" y="5190728"/>
            <a:ext cx="2625347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التقريبية</a:t>
            </a:r>
          </a:p>
        </p:txBody>
      </p:sp>
      <p:sp>
        <p:nvSpPr>
          <p:cNvPr id="20" name="Rectangle 88">
            <a:extLst>
              <a:ext uri="{FF2B5EF4-FFF2-40B4-BE49-F238E27FC236}">
                <a16:creationId xmlns:a16="http://schemas.microsoft.com/office/drawing/2014/main" id="{32A9D806-8500-4780-8CDB-FE884D400712}"/>
              </a:ext>
            </a:extLst>
          </p:cNvPr>
          <p:cNvSpPr/>
          <p:nvPr/>
        </p:nvSpPr>
        <p:spPr>
          <a:xfrm>
            <a:off x="1803526" y="5166271"/>
            <a:ext cx="13930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3.14</a:t>
            </a:r>
            <a:endParaRPr lang="ar-BH" sz="2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89">
            <a:extLst>
              <a:ext uri="{FF2B5EF4-FFF2-40B4-BE49-F238E27FC236}">
                <a16:creationId xmlns:a16="http://schemas.microsoft.com/office/drawing/2014/main" id="{93F79C06-9ACD-4553-94AD-02EE442ACE19}"/>
              </a:ext>
            </a:extLst>
          </p:cNvPr>
          <p:cNvSpPr txBox="1"/>
          <p:nvPr/>
        </p:nvSpPr>
        <p:spPr>
          <a:xfrm>
            <a:off x="3400758" y="3831433"/>
            <a:ext cx="2625347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7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الدورانية</a:t>
            </a:r>
          </a:p>
        </p:txBody>
      </p:sp>
      <p:sp>
        <p:nvSpPr>
          <p:cNvPr id="22" name="Rectangle 93">
            <a:extLst>
              <a:ext uri="{FF2B5EF4-FFF2-40B4-BE49-F238E27FC236}">
                <a16:creationId xmlns:a16="http://schemas.microsoft.com/office/drawing/2014/main" id="{A8FB2736-1526-4C30-A472-C54D2E60B26D}"/>
              </a:ext>
            </a:extLst>
          </p:cNvPr>
          <p:cNvSpPr/>
          <p:nvPr/>
        </p:nvSpPr>
        <p:spPr>
          <a:xfrm>
            <a:off x="1903403" y="3853791"/>
            <a:ext cx="13930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r.p.m</a:t>
            </a:r>
            <a:endParaRPr lang="ar-BH" sz="27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2 -2.22222E-6 L -0.00365 -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517 0.01551 L 0.00782 0.001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3 4.81481E-6 L -0.00365 4.8148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517 0.0155 L 0.00782 0.001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2 -1.85185E-6 L -0.00365 -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5169 0.01551 L 0.00781 0.001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65" grpId="0"/>
      <p:bldP spid="266" grpId="0"/>
      <p:bldP spid="269" grpId="0"/>
      <p:bldP spid="270" grpId="0"/>
      <p:bldP spid="272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385" y="1854395"/>
            <a:ext cx="7604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يدور محرك كهربائي بمعدل 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1200 rpm</a:t>
            </a:r>
            <a:r>
              <a:rPr lang="ar-BH" sz="28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 مقدار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سرعته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45050" y="2746951"/>
            <a:ext cx="26789" cy="26789"/>
          </a:xfrm>
          <a:prstGeom prst="ellipse">
            <a:avLst/>
          </a:prstGeom>
          <a:solidFill>
            <a:srgbClr val="000000"/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1" name="TextBox 43"/>
          <p:cNvSpPr txBox="1"/>
          <p:nvPr/>
        </p:nvSpPr>
        <p:spPr>
          <a:xfrm>
            <a:off x="6547249" y="3153483"/>
            <a:ext cx="187995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1200</a:t>
            </a:r>
            <a:r>
              <a:rPr lang="en-US" sz="24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rpm</a:t>
            </a:r>
            <a:endParaRPr lang="ar-BH" sz="24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EC418796-5BC4-482A-AA95-6D36561C20F0}"/>
              </a:ext>
            </a:extLst>
          </p:cNvPr>
          <p:cNvSpPr txBox="1"/>
          <p:nvPr/>
        </p:nvSpPr>
        <p:spPr>
          <a:xfrm>
            <a:off x="6036804" y="3141347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endParaRPr lang="ar-BH" sz="33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70" name="TextBox 40">
            <a:extLst>
              <a:ext uri="{FF2B5EF4-FFF2-40B4-BE49-F238E27FC236}">
                <a16:creationId xmlns:a16="http://schemas.microsoft.com/office/drawing/2014/main" id="{423E7F02-0174-417E-894A-8EAA18FAAD10}"/>
              </a:ext>
            </a:extLst>
          </p:cNvPr>
          <p:cNvSpPr txBox="1"/>
          <p:nvPr/>
        </p:nvSpPr>
        <p:spPr>
          <a:xfrm>
            <a:off x="6036804" y="3563053"/>
            <a:ext cx="153192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b="1" dirty="0">
                <a:solidFill>
                  <a:srgbClr val="0000CC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π</a:t>
            </a:r>
            <a:r>
              <a:rPr lang="en-US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3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33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3.14</a:t>
            </a:r>
            <a:endParaRPr lang="ar-BH" sz="33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20" name="Rectangle 156">
            <a:extLst>
              <a:ext uri="{FF2B5EF4-FFF2-40B4-BE49-F238E27FC236}">
                <a16:creationId xmlns:a16="http://schemas.microsoft.com/office/drawing/2014/main" id="{440DAD39-6028-4DB1-8067-9844DD8C9B2B}"/>
              </a:ext>
            </a:extLst>
          </p:cNvPr>
          <p:cNvSpPr/>
          <p:nvPr/>
        </p:nvSpPr>
        <p:spPr>
          <a:xfrm>
            <a:off x="6462210" y="4098172"/>
            <a:ext cx="87428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???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4050" dirty="0">
              <a:solidFill>
                <a:srgbClr val="FF0000"/>
              </a:solidFill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122" name="TextBox 40">
            <a:extLst>
              <a:ext uri="{FF2B5EF4-FFF2-40B4-BE49-F238E27FC236}">
                <a16:creationId xmlns:a16="http://schemas.microsoft.com/office/drawing/2014/main" id="{CB64A8DC-9BA5-4210-AA86-1CFF790A4738}"/>
              </a:ext>
            </a:extLst>
          </p:cNvPr>
          <p:cNvSpPr txBox="1"/>
          <p:nvPr/>
        </p:nvSpPr>
        <p:spPr>
          <a:xfrm>
            <a:off x="6060247" y="4084039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endParaRPr lang="ar-BH" sz="3000" dirty="0">
              <a:solidFill>
                <a:srgbClr val="00B05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123" name="Straight Connector 161">
            <a:extLst>
              <a:ext uri="{FF2B5EF4-FFF2-40B4-BE49-F238E27FC236}">
                <a16:creationId xmlns:a16="http://schemas.microsoft.com/office/drawing/2014/main" id="{FC8F997B-FB3A-44B0-9B98-EF3B967E1D1D}"/>
              </a:ext>
            </a:extLst>
          </p:cNvPr>
          <p:cNvCxnSpPr/>
          <p:nvPr/>
        </p:nvCxnSpPr>
        <p:spPr>
          <a:xfrm>
            <a:off x="6030163" y="2713945"/>
            <a:ext cx="6641" cy="2174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A324F7AF-0DE5-40FA-A60D-F0D5F5547A0C}"/>
              </a:ext>
            </a:extLst>
          </p:cNvPr>
          <p:cNvCxnSpPr/>
          <p:nvPr/>
        </p:nvCxnSpPr>
        <p:spPr>
          <a:xfrm rot="10800000">
            <a:off x="0" y="1329228"/>
            <a:ext cx="918972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D7ED3091-A4FF-4E48-A161-8EA2CDCD7AEE}"/>
              </a:ext>
            </a:extLst>
          </p:cNvPr>
          <p:cNvSpPr/>
          <p:nvPr/>
        </p:nvSpPr>
        <p:spPr>
          <a:xfrm>
            <a:off x="0" y="0"/>
            <a:ext cx="9144000" cy="60007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40">
            <a:extLst>
              <a:ext uri="{FF2B5EF4-FFF2-40B4-BE49-F238E27FC236}">
                <a16:creationId xmlns:a16="http://schemas.microsoft.com/office/drawing/2014/main" id="{FE184651-3942-46EA-A4E7-B0E6CA5A734D}"/>
              </a:ext>
            </a:extLst>
          </p:cNvPr>
          <p:cNvSpPr txBox="1"/>
          <p:nvPr/>
        </p:nvSpPr>
        <p:spPr>
          <a:xfrm>
            <a:off x="1354233" y="3314701"/>
            <a:ext cx="785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r>
              <a:rPr lang="en-US" sz="33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endParaRPr lang="ar-BH" sz="33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96" name="رابط مستقيم 95">
            <a:extLst>
              <a:ext uri="{FF2B5EF4-FFF2-40B4-BE49-F238E27FC236}">
                <a16:creationId xmlns:a16="http://schemas.microsoft.com/office/drawing/2014/main" id="{02D81338-942F-4F76-B885-02E25B254698}"/>
              </a:ext>
            </a:extLst>
          </p:cNvPr>
          <p:cNvCxnSpPr/>
          <p:nvPr/>
        </p:nvCxnSpPr>
        <p:spPr>
          <a:xfrm>
            <a:off x="2044723" y="3602620"/>
            <a:ext cx="891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41">
            <a:extLst>
              <a:ext uri="{FF2B5EF4-FFF2-40B4-BE49-F238E27FC236}">
                <a16:creationId xmlns:a16="http://schemas.microsoft.com/office/drawing/2014/main" id="{043927AA-9ECF-46D1-BFA5-F3EE96270BEB}"/>
              </a:ext>
            </a:extLst>
          </p:cNvPr>
          <p:cNvSpPr txBox="1"/>
          <p:nvPr/>
        </p:nvSpPr>
        <p:spPr>
          <a:xfrm>
            <a:off x="1964149" y="3200401"/>
            <a:ext cx="96837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1200</a:t>
            </a:r>
            <a:endParaRPr lang="ar-BH" sz="30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19" name="TextBox 43">
            <a:extLst>
              <a:ext uri="{FF2B5EF4-FFF2-40B4-BE49-F238E27FC236}">
                <a16:creationId xmlns:a16="http://schemas.microsoft.com/office/drawing/2014/main" id="{42205DEE-A4FA-4240-A416-766549330195}"/>
              </a:ext>
            </a:extLst>
          </p:cNvPr>
          <p:cNvSpPr txBox="1"/>
          <p:nvPr/>
        </p:nvSpPr>
        <p:spPr>
          <a:xfrm>
            <a:off x="2060135" y="3551965"/>
            <a:ext cx="75731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60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53" name="Rectangle 194">
            <a:extLst>
              <a:ext uri="{FF2B5EF4-FFF2-40B4-BE49-F238E27FC236}">
                <a16:creationId xmlns:a16="http://schemas.microsoft.com/office/drawing/2014/main" id="{A44C6694-C7B3-4B30-84F4-A23EA6D5C873}"/>
              </a:ext>
            </a:extLst>
          </p:cNvPr>
          <p:cNvSpPr/>
          <p:nvPr/>
        </p:nvSpPr>
        <p:spPr>
          <a:xfrm>
            <a:off x="2831057" y="3353620"/>
            <a:ext cx="51463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000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3000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154" name="TextBox 43">
            <a:extLst>
              <a:ext uri="{FF2B5EF4-FFF2-40B4-BE49-F238E27FC236}">
                <a16:creationId xmlns:a16="http://schemas.microsoft.com/office/drawing/2014/main" id="{4FA9AAC6-481D-4195-A161-55F28B71302E}"/>
              </a:ext>
            </a:extLst>
          </p:cNvPr>
          <p:cNvSpPr txBox="1"/>
          <p:nvPr/>
        </p:nvSpPr>
        <p:spPr>
          <a:xfrm>
            <a:off x="3208423" y="3308647"/>
            <a:ext cx="12439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20 </a:t>
            </a:r>
            <a:r>
              <a:rPr lang="en-US" sz="21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rev/sec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55" name="TextBox 38">
            <a:extLst>
              <a:ext uri="{FF2B5EF4-FFF2-40B4-BE49-F238E27FC236}">
                <a16:creationId xmlns:a16="http://schemas.microsoft.com/office/drawing/2014/main" id="{EE3B7B93-E1EC-4D19-B420-FA76B19C9B72}"/>
              </a:ext>
            </a:extLst>
          </p:cNvPr>
          <p:cNvSpPr txBox="1"/>
          <p:nvPr/>
        </p:nvSpPr>
        <p:spPr>
          <a:xfrm>
            <a:off x="976727" y="4038436"/>
            <a:ext cx="187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6" name="TextBox 38">
            <a:extLst>
              <a:ext uri="{FF2B5EF4-FFF2-40B4-BE49-F238E27FC236}">
                <a16:creationId xmlns:a16="http://schemas.microsoft.com/office/drawing/2014/main" id="{70D51B7A-7BD8-457C-AEFF-823E44E53350}"/>
              </a:ext>
            </a:extLst>
          </p:cNvPr>
          <p:cNvSpPr txBox="1"/>
          <p:nvPr/>
        </p:nvSpPr>
        <p:spPr>
          <a:xfrm>
            <a:off x="1033614" y="4532335"/>
            <a:ext cx="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7" name="TextBox 38">
            <a:extLst>
              <a:ext uri="{FF2B5EF4-FFF2-40B4-BE49-F238E27FC236}">
                <a16:creationId xmlns:a16="http://schemas.microsoft.com/office/drawing/2014/main" id="{9AA65405-EFA9-4F9B-BA47-8EFA33DDE2A7}"/>
              </a:ext>
            </a:extLst>
          </p:cNvPr>
          <p:cNvSpPr txBox="1"/>
          <p:nvPr/>
        </p:nvSpPr>
        <p:spPr>
          <a:xfrm>
            <a:off x="2033718" y="4587950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8" name="TextBox 38">
            <a:extLst>
              <a:ext uri="{FF2B5EF4-FFF2-40B4-BE49-F238E27FC236}">
                <a16:creationId xmlns:a16="http://schemas.microsoft.com/office/drawing/2014/main" id="{5A84B339-9405-494D-9068-D2D6BEAC828A}"/>
              </a:ext>
            </a:extLst>
          </p:cNvPr>
          <p:cNvSpPr txBox="1"/>
          <p:nvPr/>
        </p:nvSpPr>
        <p:spPr>
          <a:xfrm>
            <a:off x="2246028" y="4607678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9" name="TextBox 38">
            <a:extLst>
              <a:ext uri="{FF2B5EF4-FFF2-40B4-BE49-F238E27FC236}">
                <a16:creationId xmlns:a16="http://schemas.microsoft.com/office/drawing/2014/main" id="{E1CBEFEE-CB45-40C0-91F6-1CC7DBEE82DE}"/>
              </a:ext>
            </a:extLst>
          </p:cNvPr>
          <p:cNvSpPr txBox="1"/>
          <p:nvPr/>
        </p:nvSpPr>
        <p:spPr>
          <a:xfrm>
            <a:off x="2306105" y="4542745"/>
            <a:ext cx="68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0" name="TextBox 38">
            <a:extLst>
              <a:ext uri="{FF2B5EF4-FFF2-40B4-BE49-F238E27FC236}">
                <a16:creationId xmlns:a16="http://schemas.microsoft.com/office/drawing/2014/main" id="{8E2BFD88-E02F-43B8-994F-2E4A952E8CC4}"/>
              </a:ext>
            </a:extLst>
          </p:cNvPr>
          <p:cNvSpPr txBox="1"/>
          <p:nvPr/>
        </p:nvSpPr>
        <p:spPr>
          <a:xfrm>
            <a:off x="3005826" y="4594273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1" name="TextBox 38">
            <a:extLst>
              <a:ext uri="{FF2B5EF4-FFF2-40B4-BE49-F238E27FC236}">
                <a16:creationId xmlns:a16="http://schemas.microsoft.com/office/drawing/2014/main" id="{E93CCDE7-1640-4DFF-9A7B-F2DACAEEAA24}"/>
              </a:ext>
            </a:extLst>
          </p:cNvPr>
          <p:cNvSpPr txBox="1"/>
          <p:nvPr/>
        </p:nvSpPr>
        <p:spPr>
          <a:xfrm>
            <a:off x="3113838" y="4600971"/>
            <a:ext cx="534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</a:p>
        </p:txBody>
      </p:sp>
      <p:sp>
        <p:nvSpPr>
          <p:cNvPr id="162" name="TextBox 38">
            <a:extLst>
              <a:ext uri="{FF2B5EF4-FFF2-40B4-BE49-F238E27FC236}">
                <a16:creationId xmlns:a16="http://schemas.microsoft.com/office/drawing/2014/main" id="{4FD36FC7-04AE-497C-98D2-8F954C1E0A03}"/>
              </a:ext>
            </a:extLst>
          </p:cNvPr>
          <p:cNvSpPr txBox="1"/>
          <p:nvPr/>
        </p:nvSpPr>
        <p:spPr>
          <a:xfrm>
            <a:off x="1039543" y="5062399"/>
            <a:ext cx="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3" name="TextBox 38">
            <a:extLst>
              <a:ext uri="{FF2B5EF4-FFF2-40B4-BE49-F238E27FC236}">
                <a16:creationId xmlns:a16="http://schemas.microsoft.com/office/drawing/2014/main" id="{51807ADB-CFF0-4989-AD3B-7316CF66D87C}"/>
              </a:ext>
            </a:extLst>
          </p:cNvPr>
          <p:cNvSpPr txBox="1"/>
          <p:nvPr/>
        </p:nvSpPr>
        <p:spPr>
          <a:xfrm>
            <a:off x="1893358" y="5148507"/>
            <a:ext cx="1544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125.6 </a:t>
            </a:r>
            <a:r>
              <a:rPr lang="en-US" sz="2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rad/sec</a:t>
            </a:r>
            <a:endParaRPr lang="en-US" sz="2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64" name="Table 20">
            <a:extLst>
              <a:ext uri="{FF2B5EF4-FFF2-40B4-BE49-F238E27FC236}">
                <a16:creationId xmlns:a16="http://schemas.microsoft.com/office/drawing/2014/main" id="{9192E44B-2514-4A49-9CA9-27488B686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98815"/>
              </p:ext>
            </p:extLst>
          </p:nvPr>
        </p:nvGraphicFramePr>
        <p:xfrm>
          <a:off x="155425" y="87765"/>
          <a:ext cx="3516519" cy="1005840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70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الرمز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المعنى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الوحدة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1500" b="1" dirty="0">
                          <a:solidFill>
                            <a:srgbClr val="0000CC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n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b="1" dirty="0">
                          <a:solidFill>
                            <a:srgbClr val="0000C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السرعة الدورانية</a:t>
                      </a:r>
                      <a:endParaRPr lang="en-US" sz="1500" b="1" dirty="0">
                        <a:solidFill>
                          <a:srgbClr val="0000CC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000C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rpm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1500" b="1" baseline="-250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l-GR" sz="1500" b="1" dirty="0">
                          <a:solidFill>
                            <a:srgbClr val="FF0000"/>
                          </a:solidFill>
                          <a:cs typeface="Sakkal Majalla" panose="02000000000000000000" pitchFamily="2" charset="-78"/>
                        </a:rPr>
                        <a:t>ω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السرعة الزاوية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Rad/sec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l-GR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Sakkal Majalla" panose="02000000000000000000" pitchFamily="2" charset="-78"/>
                        </a:rPr>
                        <a:t>π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 التقريبية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3.14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" name="TextBox 38">
            <a:extLst>
              <a:ext uri="{FF2B5EF4-FFF2-40B4-BE49-F238E27FC236}">
                <a16:creationId xmlns:a16="http://schemas.microsoft.com/office/drawing/2014/main" id="{145FF9FB-0346-4BC3-8940-42F52F527ED5}"/>
              </a:ext>
            </a:extLst>
          </p:cNvPr>
          <p:cNvSpPr txBox="1"/>
          <p:nvPr/>
        </p:nvSpPr>
        <p:spPr>
          <a:xfrm>
            <a:off x="4377837" y="87765"/>
            <a:ext cx="165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836425" y="1402331"/>
            <a:ext cx="109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 smtClean="0">
                <a:solidFill>
                  <a:srgbClr val="FF0000"/>
                </a:solidFill>
              </a:rPr>
              <a:t>مثال1</a:t>
            </a:r>
            <a:r>
              <a:rPr lang="ar-BH" sz="2800" b="1" u="sng" dirty="0" smtClean="0">
                <a:solidFill>
                  <a:srgbClr val="FF0000"/>
                </a:solidFill>
              </a:rPr>
              <a:t> 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1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721210" y="2406515"/>
            <a:ext cx="128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/>
              <a:t>المعطيات:</a:t>
            </a:r>
            <a:endParaRPr lang="en-US" sz="2800" b="1" dirty="0"/>
          </a:p>
        </p:txBody>
      </p:sp>
      <p:sp>
        <p:nvSpPr>
          <p:cNvPr id="32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4149545" y="2468875"/>
            <a:ext cx="67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/>
              <a:t>الحل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71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53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26" y="1775707"/>
            <a:ext cx="88331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يدور محرك كهربائي بسرعة زاوية مقدارها 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125.6 rad/sec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 مقدار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سرعته الدورانية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0" name="Rectangle 156">
            <a:extLst>
              <a:ext uri="{FF2B5EF4-FFF2-40B4-BE49-F238E27FC236}">
                <a16:creationId xmlns:a16="http://schemas.microsoft.com/office/drawing/2014/main" id="{440DAD39-6028-4DB1-8067-9844DD8C9B2B}"/>
              </a:ext>
            </a:extLst>
          </p:cNvPr>
          <p:cNvSpPr/>
          <p:nvPr/>
        </p:nvSpPr>
        <p:spPr>
          <a:xfrm>
            <a:off x="6439563" y="3197074"/>
            <a:ext cx="1890209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125.6 </a:t>
            </a:r>
            <a:r>
              <a:rPr lang="en-US" sz="2100" b="1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rad /sec </a:t>
            </a:r>
            <a:r>
              <a:rPr lang="ar-BH" sz="2400" b="1" dirty="0"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4050" b="1" dirty="0"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122" name="TextBox 40">
            <a:extLst>
              <a:ext uri="{FF2B5EF4-FFF2-40B4-BE49-F238E27FC236}">
                <a16:creationId xmlns:a16="http://schemas.microsoft.com/office/drawing/2014/main" id="{CB64A8DC-9BA5-4210-AA86-1CFF790A4738}"/>
              </a:ext>
            </a:extLst>
          </p:cNvPr>
          <p:cNvSpPr txBox="1"/>
          <p:nvPr/>
        </p:nvSpPr>
        <p:spPr>
          <a:xfrm>
            <a:off x="6037601" y="3182941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cs typeface="Sakkal Majalla" panose="02000000000000000000" pitchFamily="2" charset="-78"/>
              </a:rPr>
              <a:t>ω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A324F7AF-0DE5-40FA-A60D-F0D5F5547A0C}"/>
              </a:ext>
            </a:extLst>
          </p:cNvPr>
          <p:cNvCxnSpPr/>
          <p:nvPr/>
        </p:nvCxnSpPr>
        <p:spPr>
          <a:xfrm rot="10800000">
            <a:off x="8233" y="1201511"/>
            <a:ext cx="918972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4" name="Table 20">
            <a:extLst>
              <a:ext uri="{FF2B5EF4-FFF2-40B4-BE49-F238E27FC236}">
                <a16:creationId xmlns:a16="http://schemas.microsoft.com/office/drawing/2014/main" id="{9192E44B-2514-4A49-9CA9-27488B686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78527"/>
              </p:ext>
            </p:extLst>
          </p:nvPr>
        </p:nvGraphicFramePr>
        <p:xfrm>
          <a:off x="155425" y="49360"/>
          <a:ext cx="3516519" cy="1005840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70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الرمز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المعنى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الوحدة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n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السرعة الدورانية</a:t>
                      </a:r>
                      <a:endParaRPr lang="en-US" sz="15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rpm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1500" baseline="-250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l-GR" sz="1500" dirty="0">
                          <a:solidFill>
                            <a:srgbClr val="FF0000"/>
                          </a:solidFill>
                          <a:cs typeface="Sakkal Majalla" panose="02000000000000000000" pitchFamily="2" charset="-78"/>
                        </a:rPr>
                        <a:t>ω</a:t>
                      </a:r>
                      <a:endParaRPr lang="en-US" sz="15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السرعة الزاوية</a:t>
                      </a:r>
                      <a:endParaRPr lang="en-US" sz="15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Rad/sec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l-GR" sz="15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Sakkal Majalla" panose="02000000000000000000" pitchFamily="2" charset="-78"/>
                        </a:rPr>
                        <a:t>π</a:t>
                      </a:r>
                      <a:endParaRPr lang="en-US" sz="15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 التقريبية</a:t>
                      </a:r>
                      <a:endParaRPr lang="en-US" sz="15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3.14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" name="TextBox 38">
            <a:extLst>
              <a:ext uri="{FF2B5EF4-FFF2-40B4-BE49-F238E27FC236}">
                <a16:creationId xmlns:a16="http://schemas.microsoft.com/office/drawing/2014/main" id="{145FF9FB-0346-4BC3-8940-42F52F527ED5}"/>
              </a:ext>
            </a:extLst>
          </p:cNvPr>
          <p:cNvSpPr txBox="1"/>
          <p:nvPr/>
        </p:nvSpPr>
        <p:spPr>
          <a:xfrm>
            <a:off x="4034330" y="404664"/>
            <a:ext cx="1669408" cy="64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0">
            <a:extLst>
              <a:ext uri="{FF2B5EF4-FFF2-40B4-BE49-F238E27FC236}">
                <a16:creationId xmlns:a16="http://schemas.microsoft.com/office/drawing/2014/main" id="{4A09616F-F3F5-450A-865B-E5FCECEE0305}"/>
              </a:ext>
            </a:extLst>
          </p:cNvPr>
          <p:cNvSpPr txBox="1"/>
          <p:nvPr/>
        </p:nvSpPr>
        <p:spPr>
          <a:xfrm>
            <a:off x="6026525" y="3644592"/>
            <a:ext cx="153192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b="1" dirty="0">
                <a:solidFill>
                  <a:srgbClr val="0000CC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π</a:t>
            </a:r>
            <a:r>
              <a:rPr lang="en-US" sz="3300" b="1" dirty="0">
                <a:solidFill>
                  <a:srgbClr val="0000CC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3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33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solidFill>
                  <a:srgbClr val="0000CC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3.14</a:t>
            </a:r>
            <a:endParaRPr lang="ar-BH" sz="3300" b="1" dirty="0">
              <a:solidFill>
                <a:srgbClr val="0000CC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5E51BF88-20AA-4306-843F-5D4EA45C91E3}"/>
              </a:ext>
            </a:extLst>
          </p:cNvPr>
          <p:cNvSpPr txBox="1"/>
          <p:nvPr/>
        </p:nvSpPr>
        <p:spPr>
          <a:xfrm>
            <a:off x="6577049" y="4190981"/>
            <a:ext cx="136590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 </a:t>
            </a:r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????</a:t>
            </a:r>
            <a:endParaRPr lang="ar-BH" sz="24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8" name="TextBox 40">
            <a:extLst>
              <a:ext uri="{FF2B5EF4-FFF2-40B4-BE49-F238E27FC236}">
                <a16:creationId xmlns:a16="http://schemas.microsoft.com/office/drawing/2014/main" id="{40AA3E55-2839-4B3B-A525-DCB2FC6F9E03}"/>
              </a:ext>
            </a:extLst>
          </p:cNvPr>
          <p:cNvSpPr txBox="1"/>
          <p:nvPr/>
        </p:nvSpPr>
        <p:spPr>
          <a:xfrm>
            <a:off x="6066605" y="4178846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>
                <a:solidFill>
                  <a:srgbClr val="C0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endParaRPr lang="ar-BH" sz="3300" b="1" dirty="0">
              <a:solidFill>
                <a:srgbClr val="C0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60" name="Straight Connector 161">
            <a:extLst>
              <a:ext uri="{FF2B5EF4-FFF2-40B4-BE49-F238E27FC236}">
                <a16:creationId xmlns:a16="http://schemas.microsoft.com/office/drawing/2014/main" id="{E5C36DEB-FFDF-4321-84D4-3FCD9F034325}"/>
              </a:ext>
            </a:extLst>
          </p:cNvPr>
          <p:cNvCxnSpPr/>
          <p:nvPr/>
        </p:nvCxnSpPr>
        <p:spPr>
          <a:xfrm>
            <a:off x="5886450" y="33147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38">
            <a:extLst>
              <a:ext uri="{FF2B5EF4-FFF2-40B4-BE49-F238E27FC236}">
                <a16:creationId xmlns:a16="http://schemas.microsoft.com/office/drawing/2014/main" id="{998B6A31-D921-4E99-9B37-1ECE48AF5BB5}"/>
              </a:ext>
            </a:extLst>
          </p:cNvPr>
          <p:cNvSpPr txBox="1"/>
          <p:nvPr/>
        </p:nvSpPr>
        <p:spPr>
          <a:xfrm>
            <a:off x="1165896" y="2942973"/>
            <a:ext cx="187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solidFill>
                  <a:srgbClr val="0000CC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B49498F7-9A3B-4D48-AE77-EF60AA690047}"/>
              </a:ext>
            </a:extLst>
          </p:cNvPr>
          <p:cNvSpPr/>
          <p:nvPr/>
        </p:nvSpPr>
        <p:spPr>
          <a:xfrm>
            <a:off x="7545050" y="2746951"/>
            <a:ext cx="26789" cy="26789"/>
          </a:xfrm>
          <a:prstGeom prst="ellipse">
            <a:avLst/>
          </a:prstGeom>
          <a:solidFill>
            <a:srgbClr val="000000"/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38">
            <a:extLst>
              <a:ext uri="{FF2B5EF4-FFF2-40B4-BE49-F238E27FC236}">
                <a16:creationId xmlns:a16="http://schemas.microsoft.com/office/drawing/2014/main" id="{CE7395AF-3D22-4711-A09F-10282796F68B}"/>
              </a:ext>
            </a:extLst>
          </p:cNvPr>
          <p:cNvSpPr txBox="1"/>
          <p:nvPr/>
        </p:nvSpPr>
        <p:spPr>
          <a:xfrm>
            <a:off x="394569" y="3439444"/>
            <a:ext cx="185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125.6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38">
            <a:extLst>
              <a:ext uri="{FF2B5EF4-FFF2-40B4-BE49-F238E27FC236}">
                <a16:creationId xmlns:a16="http://schemas.microsoft.com/office/drawing/2014/main" id="{32606304-8A12-4B82-B3F3-E854298222EF}"/>
              </a:ext>
            </a:extLst>
          </p:cNvPr>
          <p:cNvSpPr txBox="1"/>
          <p:nvPr/>
        </p:nvSpPr>
        <p:spPr>
          <a:xfrm>
            <a:off x="2177431" y="3479274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38">
            <a:extLst>
              <a:ext uri="{FF2B5EF4-FFF2-40B4-BE49-F238E27FC236}">
                <a16:creationId xmlns:a16="http://schemas.microsoft.com/office/drawing/2014/main" id="{CF83EBCC-396F-4A5F-A373-C1C35EC9B8D2}"/>
              </a:ext>
            </a:extLst>
          </p:cNvPr>
          <p:cNvSpPr txBox="1"/>
          <p:nvPr/>
        </p:nvSpPr>
        <p:spPr>
          <a:xfrm>
            <a:off x="2389740" y="3499002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38">
            <a:extLst>
              <a:ext uri="{FF2B5EF4-FFF2-40B4-BE49-F238E27FC236}">
                <a16:creationId xmlns:a16="http://schemas.microsoft.com/office/drawing/2014/main" id="{8F5287CE-1B33-40B2-8B9A-ED39713DB0C3}"/>
              </a:ext>
            </a:extLst>
          </p:cNvPr>
          <p:cNvSpPr txBox="1"/>
          <p:nvPr/>
        </p:nvSpPr>
        <p:spPr>
          <a:xfrm>
            <a:off x="2421320" y="3467405"/>
            <a:ext cx="68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30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EB0CE806-95B5-40F6-B3E5-A6738486FB5D}"/>
              </a:ext>
            </a:extLst>
          </p:cNvPr>
          <p:cNvSpPr txBox="1"/>
          <p:nvPr/>
        </p:nvSpPr>
        <p:spPr>
          <a:xfrm>
            <a:off x="3149539" y="3485596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6D9687DE-4315-4A0F-B6C5-FF004D6467DE}"/>
              </a:ext>
            </a:extLst>
          </p:cNvPr>
          <p:cNvSpPr txBox="1"/>
          <p:nvPr/>
        </p:nvSpPr>
        <p:spPr>
          <a:xfrm>
            <a:off x="3331820" y="3429000"/>
            <a:ext cx="3952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</a:p>
        </p:txBody>
      </p:sp>
      <p:sp>
        <p:nvSpPr>
          <p:cNvPr id="104" name="TextBox 40">
            <a:extLst>
              <a:ext uri="{FF2B5EF4-FFF2-40B4-BE49-F238E27FC236}">
                <a16:creationId xmlns:a16="http://schemas.microsoft.com/office/drawing/2014/main" id="{9CEF68DD-668F-439C-9B97-F4836AE0BBEB}"/>
              </a:ext>
            </a:extLst>
          </p:cNvPr>
          <p:cNvSpPr txBox="1"/>
          <p:nvPr/>
        </p:nvSpPr>
        <p:spPr>
          <a:xfrm>
            <a:off x="1548805" y="4073869"/>
            <a:ext cx="785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r>
              <a:rPr lang="en-US" sz="33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endParaRPr lang="ar-BH" sz="33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105" name="رابط مستقيم 104">
            <a:extLst>
              <a:ext uri="{FF2B5EF4-FFF2-40B4-BE49-F238E27FC236}">
                <a16:creationId xmlns:a16="http://schemas.microsoft.com/office/drawing/2014/main" id="{1140E969-8764-4A06-B413-3CF7BEF8C261}"/>
              </a:ext>
            </a:extLst>
          </p:cNvPr>
          <p:cNvCxnSpPr/>
          <p:nvPr/>
        </p:nvCxnSpPr>
        <p:spPr>
          <a:xfrm>
            <a:off x="2162111" y="4361789"/>
            <a:ext cx="1028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41">
            <a:extLst>
              <a:ext uri="{FF2B5EF4-FFF2-40B4-BE49-F238E27FC236}">
                <a16:creationId xmlns:a16="http://schemas.microsoft.com/office/drawing/2014/main" id="{6AE066CE-C9E3-47F3-870C-871014FDB792}"/>
              </a:ext>
            </a:extLst>
          </p:cNvPr>
          <p:cNvSpPr txBox="1"/>
          <p:nvPr/>
        </p:nvSpPr>
        <p:spPr>
          <a:xfrm>
            <a:off x="2206747" y="3946911"/>
            <a:ext cx="89143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125.6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08" name="TextBox 38">
            <a:extLst>
              <a:ext uri="{FF2B5EF4-FFF2-40B4-BE49-F238E27FC236}">
                <a16:creationId xmlns:a16="http://schemas.microsoft.com/office/drawing/2014/main" id="{92EB9545-B516-43A7-8990-902B62B48DE5}"/>
              </a:ext>
            </a:extLst>
          </p:cNvPr>
          <p:cNvSpPr txBox="1"/>
          <p:nvPr/>
        </p:nvSpPr>
        <p:spPr>
          <a:xfrm>
            <a:off x="2132070" y="4368415"/>
            <a:ext cx="105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</a:t>
            </a:r>
            <a:r>
              <a:rPr lang="el-G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2800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7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TextBox 40">
            <a:extLst>
              <a:ext uri="{FF2B5EF4-FFF2-40B4-BE49-F238E27FC236}">
                <a16:creationId xmlns:a16="http://schemas.microsoft.com/office/drawing/2014/main" id="{DDA52EE8-CC28-4E2C-BB4B-9CA7F5D39CF3}"/>
              </a:ext>
            </a:extLst>
          </p:cNvPr>
          <p:cNvSpPr txBox="1"/>
          <p:nvPr/>
        </p:nvSpPr>
        <p:spPr>
          <a:xfrm>
            <a:off x="1483848" y="4765746"/>
            <a:ext cx="785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r>
              <a:rPr lang="en-US" sz="33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endParaRPr lang="ar-BH" sz="33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110" name="TextBox 43">
            <a:extLst>
              <a:ext uri="{FF2B5EF4-FFF2-40B4-BE49-F238E27FC236}">
                <a16:creationId xmlns:a16="http://schemas.microsoft.com/office/drawing/2014/main" id="{792AFB09-06A3-40FE-8B90-4FFFEFAECF8B}"/>
              </a:ext>
            </a:extLst>
          </p:cNvPr>
          <p:cNvSpPr txBox="1"/>
          <p:nvPr/>
        </p:nvSpPr>
        <p:spPr>
          <a:xfrm>
            <a:off x="2013460" y="4811911"/>
            <a:ext cx="12439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20 </a:t>
            </a:r>
            <a:r>
              <a:rPr lang="en-US" sz="21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rev/sec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2B126559-B115-4C69-BA07-FC654DFD7675}"/>
              </a:ext>
            </a:extLst>
          </p:cNvPr>
          <p:cNvGrpSpPr/>
          <p:nvPr/>
        </p:nvGrpSpPr>
        <p:grpSpPr>
          <a:xfrm>
            <a:off x="6382240" y="83563"/>
            <a:ext cx="1642005" cy="933784"/>
            <a:chOff x="8409148" y="487715"/>
            <a:chExt cx="2189340" cy="1245044"/>
          </a:xfrm>
        </p:grpSpPr>
        <p:sp>
          <p:nvSpPr>
            <p:cNvPr id="28" name="TextBox 40">
              <a:extLst>
                <a:ext uri="{FF2B5EF4-FFF2-40B4-BE49-F238E27FC236}">
                  <a16:creationId xmlns:a16="http://schemas.microsoft.com/office/drawing/2014/main" id="{76397BF3-829D-4A14-ADBA-7175315BA0AB}"/>
                </a:ext>
              </a:extLst>
            </p:cNvPr>
            <p:cNvSpPr txBox="1"/>
            <p:nvPr/>
          </p:nvSpPr>
          <p:spPr>
            <a:xfrm>
              <a:off x="8409148" y="688250"/>
              <a:ext cx="1047999" cy="8617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00B05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n</a:t>
              </a:r>
              <a:r>
                <a:rPr lang="en-US" sz="3300" dirty="0">
                  <a:solidFill>
                    <a:srgbClr val="00B05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 </a:t>
              </a:r>
              <a:r>
                <a:rPr lang="en-US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=</a:t>
              </a:r>
              <a:endParaRPr lang="ar-BH" sz="33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0A521598-0E13-4CEF-A34D-C45E67EBB53D}"/>
                </a:ext>
              </a:extLst>
            </p:cNvPr>
            <p:cNvCxnSpPr/>
            <p:nvPr/>
          </p:nvCxnSpPr>
          <p:spPr>
            <a:xfrm>
              <a:off x="9226888" y="1072142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5D5B97C6-B838-422E-A51B-9A99596E8EC2}"/>
                </a:ext>
              </a:extLst>
            </p:cNvPr>
            <p:cNvSpPr txBox="1"/>
            <p:nvPr/>
          </p:nvSpPr>
          <p:spPr>
            <a:xfrm>
              <a:off x="9286404" y="487715"/>
              <a:ext cx="129116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300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ω</a:t>
              </a:r>
              <a:endParaRPr lang="ar-BH" sz="30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5483A1C4-DFF4-41A6-9BC9-9BD2CF69AD71}"/>
                </a:ext>
              </a:extLst>
            </p:cNvPr>
            <p:cNvSpPr txBox="1"/>
            <p:nvPr/>
          </p:nvSpPr>
          <p:spPr>
            <a:xfrm>
              <a:off x="8975765" y="1055651"/>
              <a:ext cx="14084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7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 × </a:t>
              </a:r>
              <a:r>
                <a:rPr lang="el-GR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π</a:t>
              </a:r>
              <a:endParaRPr lang="en-US" sz="27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375565" y="1278320"/>
            <a:ext cx="163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 smtClean="0">
                <a:solidFill>
                  <a:srgbClr val="FF0000"/>
                </a:solidFill>
              </a:rPr>
              <a:t>مثال</a:t>
            </a:r>
            <a:r>
              <a:rPr lang="ar-BH" sz="2800" b="1" u="sng" dirty="0" smtClean="0">
                <a:solidFill>
                  <a:srgbClr val="FF0000"/>
                </a:solidFill>
              </a:rPr>
              <a:t> 2: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3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605995" y="2660900"/>
            <a:ext cx="128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/>
              <a:t>المعطيات:</a:t>
            </a:r>
            <a:endParaRPr lang="en-US" sz="2800" b="1" dirty="0"/>
          </a:p>
        </p:txBody>
      </p:sp>
      <p:sp>
        <p:nvSpPr>
          <p:cNvPr id="34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4034330" y="2723260"/>
            <a:ext cx="67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/>
              <a:t>الحل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65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66" grpId="0"/>
      <p:bldP spid="98" grpId="0"/>
      <p:bldP spid="99" grpId="0"/>
      <p:bldP spid="100" grpId="0"/>
      <p:bldP spid="101" grpId="0"/>
      <p:bldP spid="102" grpId="0"/>
      <p:bldP spid="103" grpId="0"/>
      <p:bldP spid="1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5" y="1508750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 كان القطر الفعال لإطار سيارة </a:t>
            </a:r>
            <a:r>
              <a:rPr lang="en-US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500mm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وسرعة دوران الإطار </a:t>
            </a:r>
            <a:r>
              <a:rPr lang="en-US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2400 rpm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احسب: </a:t>
            </a:r>
          </a:p>
          <a:p>
            <a:pPr algn="just" rtl="1"/>
            <a:r>
              <a:rPr lang="ar-BH" sz="2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ar-BH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سرعة السيارة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BH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BH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ar-BH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2-السرعة </a:t>
            </a:r>
            <a:r>
              <a:rPr lang="ar-BH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الزاوية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43"/>
          <p:cNvSpPr txBox="1"/>
          <p:nvPr/>
        </p:nvSpPr>
        <p:spPr>
          <a:xfrm>
            <a:off x="6287830" y="2655769"/>
            <a:ext cx="124797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500</a:t>
            </a:r>
            <a:r>
              <a:rPr lang="en-US" sz="2700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1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mm</a:t>
            </a:r>
            <a:endParaRPr lang="ar-BH" sz="24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EC418796-5BC4-482A-AA95-6D36561C20F0}"/>
              </a:ext>
            </a:extLst>
          </p:cNvPr>
          <p:cNvSpPr txBox="1"/>
          <p:nvPr/>
        </p:nvSpPr>
        <p:spPr>
          <a:xfrm>
            <a:off x="5818286" y="2618910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d</a:t>
            </a:r>
            <a:endParaRPr lang="ar-BH" sz="3300" dirty="0">
              <a:solidFill>
                <a:srgbClr val="0000FF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A324F7AF-0DE5-40FA-A60D-F0D5F5547A0C}"/>
              </a:ext>
            </a:extLst>
          </p:cNvPr>
          <p:cNvCxnSpPr/>
          <p:nvPr/>
        </p:nvCxnSpPr>
        <p:spPr>
          <a:xfrm rot="10800000">
            <a:off x="-27210" y="1124701"/>
            <a:ext cx="918972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3">
            <a:extLst>
              <a:ext uri="{FF2B5EF4-FFF2-40B4-BE49-F238E27FC236}">
                <a16:creationId xmlns:a16="http://schemas.microsoft.com/office/drawing/2014/main" id="{53AF8BF2-B5E3-42FA-A6D1-FE7F4DF299C7}"/>
              </a:ext>
            </a:extLst>
          </p:cNvPr>
          <p:cNvSpPr txBox="1"/>
          <p:nvPr/>
        </p:nvSpPr>
        <p:spPr>
          <a:xfrm>
            <a:off x="6845289" y="3161361"/>
            <a:ext cx="9767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÷</a:t>
            </a:r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1000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AFA8F564-E797-41C1-A609-64505A21A402}"/>
              </a:ext>
            </a:extLst>
          </p:cNvPr>
          <p:cNvSpPr txBox="1"/>
          <p:nvPr/>
        </p:nvSpPr>
        <p:spPr>
          <a:xfrm>
            <a:off x="7563020" y="3159074"/>
            <a:ext cx="1089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0.5</a:t>
            </a:r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m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A9ABC2C3-B497-4B3F-B7DB-373F14F31664}"/>
              </a:ext>
            </a:extLst>
          </p:cNvPr>
          <p:cNvSpPr txBox="1"/>
          <p:nvPr/>
        </p:nvSpPr>
        <p:spPr>
          <a:xfrm>
            <a:off x="6324036" y="3627029"/>
            <a:ext cx="179625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7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2400</a:t>
            </a:r>
            <a:r>
              <a:rPr lang="en-US" sz="2700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rpm</a:t>
            </a:r>
            <a:endParaRPr lang="ar-BH" sz="2700" dirty="0">
              <a:solidFill>
                <a:srgbClr val="0000FF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E700871C-4468-4BB7-969B-4443C17A199D}"/>
              </a:ext>
            </a:extLst>
          </p:cNvPr>
          <p:cNvSpPr txBox="1"/>
          <p:nvPr/>
        </p:nvSpPr>
        <p:spPr>
          <a:xfrm>
            <a:off x="5854492" y="3590171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endParaRPr lang="ar-BH" sz="3300" b="1" dirty="0">
              <a:solidFill>
                <a:srgbClr val="0000FF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3" name="TextBox 43">
            <a:extLst>
              <a:ext uri="{FF2B5EF4-FFF2-40B4-BE49-F238E27FC236}">
                <a16:creationId xmlns:a16="http://schemas.microsoft.com/office/drawing/2014/main" id="{25BED8F2-B931-432B-968D-0991DB5A2652}"/>
              </a:ext>
            </a:extLst>
          </p:cNvPr>
          <p:cNvSpPr txBox="1"/>
          <p:nvPr/>
        </p:nvSpPr>
        <p:spPr>
          <a:xfrm>
            <a:off x="6315236" y="3107416"/>
            <a:ext cx="108966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500</a:t>
            </a:r>
            <a:endParaRPr lang="ar-BH" sz="2400" b="1" dirty="0">
              <a:solidFill>
                <a:srgbClr val="0000FF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4" name="TextBox 43">
            <a:extLst>
              <a:ext uri="{FF2B5EF4-FFF2-40B4-BE49-F238E27FC236}">
                <a16:creationId xmlns:a16="http://schemas.microsoft.com/office/drawing/2014/main" id="{FFAFB9B5-6F01-4E99-985E-11BDA2BCDABE}"/>
              </a:ext>
            </a:extLst>
          </p:cNvPr>
          <p:cNvSpPr txBox="1"/>
          <p:nvPr/>
        </p:nvSpPr>
        <p:spPr>
          <a:xfrm>
            <a:off x="6312892" y="4126036"/>
            <a:ext cx="108966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2400</a:t>
            </a:r>
            <a:endParaRPr lang="ar-BH" sz="2400" b="1" dirty="0">
              <a:solidFill>
                <a:srgbClr val="0000FF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5" name="TextBox 43">
            <a:extLst>
              <a:ext uri="{FF2B5EF4-FFF2-40B4-BE49-F238E27FC236}">
                <a16:creationId xmlns:a16="http://schemas.microsoft.com/office/drawing/2014/main" id="{C6E93E41-AF8C-4546-A1BA-F8DAE060BAFF}"/>
              </a:ext>
            </a:extLst>
          </p:cNvPr>
          <p:cNvSpPr txBox="1"/>
          <p:nvPr/>
        </p:nvSpPr>
        <p:spPr>
          <a:xfrm>
            <a:off x="6997417" y="4149381"/>
            <a:ext cx="662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÷</a:t>
            </a:r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60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6" name="TextBox 43">
            <a:extLst>
              <a:ext uri="{FF2B5EF4-FFF2-40B4-BE49-F238E27FC236}">
                <a16:creationId xmlns:a16="http://schemas.microsoft.com/office/drawing/2014/main" id="{75A38D7F-9369-481E-9829-CC10E8566BE3}"/>
              </a:ext>
            </a:extLst>
          </p:cNvPr>
          <p:cNvSpPr txBox="1"/>
          <p:nvPr/>
        </p:nvSpPr>
        <p:spPr>
          <a:xfrm>
            <a:off x="7609275" y="4133863"/>
            <a:ext cx="1239224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40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rev/sec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7" name="TextBox 40">
            <a:extLst>
              <a:ext uri="{FF2B5EF4-FFF2-40B4-BE49-F238E27FC236}">
                <a16:creationId xmlns:a16="http://schemas.microsoft.com/office/drawing/2014/main" id="{BB6F3ED1-2A46-44AE-B79F-BCAAC109538C}"/>
              </a:ext>
            </a:extLst>
          </p:cNvPr>
          <p:cNvSpPr txBox="1"/>
          <p:nvPr/>
        </p:nvSpPr>
        <p:spPr>
          <a:xfrm>
            <a:off x="5795507" y="4505440"/>
            <a:ext cx="153192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π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3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33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3.14</a:t>
            </a:r>
            <a:endParaRPr lang="ar-BH" sz="3300" b="1" dirty="0">
              <a:solidFill>
                <a:srgbClr val="0000FF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8" name="Rectangle 156">
            <a:extLst>
              <a:ext uri="{FF2B5EF4-FFF2-40B4-BE49-F238E27FC236}">
                <a16:creationId xmlns:a16="http://schemas.microsoft.com/office/drawing/2014/main" id="{3C7AD19D-5F75-46FB-AF5C-CF638EA81D15}"/>
              </a:ext>
            </a:extLst>
          </p:cNvPr>
          <p:cNvSpPr/>
          <p:nvPr/>
        </p:nvSpPr>
        <p:spPr>
          <a:xfrm>
            <a:off x="6220912" y="5040559"/>
            <a:ext cx="87428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???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4050" dirty="0">
              <a:solidFill>
                <a:srgbClr val="FF0000"/>
              </a:solidFill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69" name="TextBox 40">
            <a:extLst>
              <a:ext uri="{FF2B5EF4-FFF2-40B4-BE49-F238E27FC236}">
                <a16:creationId xmlns:a16="http://schemas.microsoft.com/office/drawing/2014/main" id="{3398B1FA-1617-4A6E-8DFF-76D4929A35AA}"/>
              </a:ext>
            </a:extLst>
          </p:cNvPr>
          <p:cNvSpPr txBox="1"/>
          <p:nvPr/>
        </p:nvSpPr>
        <p:spPr>
          <a:xfrm>
            <a:off x="5818949" y="5026426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cs typeface="Sakkal Majalla" panose="02000000000000000000" pitchFamily="2" charset="-78"/>
              </a:rPr>
              <a:t>V</a:t>
            </a:r>
            <a:r>
              <a:rPr lang="en-US" sz="1500" dirty="0">
                <a:solidFill>
                  <a:srgbClr val="FF0000"/>
                </a:solidFill>
                <a:cs typeface="Sakkal Majalla" panose="02000000000000000000" pitchFamily="2" charset="-78"/>
              </a:rPr>
              <a:t>D</a:t>
            </a:r>
            <a:endParaRPr lang="ar-BH" sz="3000" dirty="0">
              <a:solidFill>
                <a:srgbClr val="00B05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8" name="Rectangle 156">
            <a:extLst>
              <a:ext uri="{FF2B5EF4-FFF2-40B4-BE49-F238E27FC236}">
                <a16:creationId xmlns:a16="http://schemas.microsoft.com/office/drawing/2014/main" id="{055464F7-AAE4-4B96-AEBB-0A4A9AD101F0}"/>
              </a:ext>
            </a:extLst>
          </p:cNvPr>
          <p:cNvSpPr/>
          <p:nvPr/>
        </p:nvSpPr>
        <p:spPr>
          <a:xfrm>
            <a:off x="6251790" y="5416129"/>
            <a:ext cx="87428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???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4050" dirty="0">
              <a:solidFill>
                <a:srgbClr val="FF0000"/>
              </a:solidFill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id="{9E3E1162-64C1-4DD1-B107-3F193BA3B164}"/>
              </a:ext>
            </a:extLst>
          </p:cNvPr>
          <p:cNvSpPr txBox="1"/>
          <p:nvPr/>
        </p:nvSpPr>
        <p:spPr>
          <a:xfrm>
            <a:off x="5849827" y="5401996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0" name="TextBox 38">
            <a:extLst>
              <a:ext uri="{FF2B5EF4-FFF2-40B4-BE49-F238E27FC236}">
                <a16:creationId xmlns:a16="http://schemas.microsoft.com/office/drawing/2014/main" id="{FCDE9DEE-0F9F-48BC-9678-060DC2AE2563}"/>
              </a:ext>
            </a:extLst>
          </p:cNvPr>
          <p:cNvSpPr txBox="1"/>
          <p:nvPr/>
        </p:nvSpPr>
        <p:spPr>
          <a:xfrm>
            <a:off x="143508" y="2672917"/>
            <a:ext cx="187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V</a:t>
            </a:r>
            <a:r>
              <a:rPr lang="en-US" dirty="0">
                <a:solidFill>
                  <a:srgbClr val="FF0000"/>
                </a:solidFill>
                <a:cs typeface="Sakkal Majalla" panose="02000000000000000000" pitchFamily="2" charset="-78"/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dirty="0">
                <a:latin typeface="Times New Roman" panose="02020603050405020304" pitchFamily="18" charset="0"/>
                <a:cs typeface="Sakkal Majalla" panose="02000000000000000000" pitchFamily="2" charset="-78"/>
              </a:rPr>
              <a:t>d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E48D140B-C9AD-46F4-B36F-5BCB6B86249E}"/>
              </a:ext>
            </a:extLst>
          </p:cNvPr>
          <p:cNvSpPr txBox="1"/>
          <p:nvPr/>
        </p:nvSpPr>
        <p:spPr>
          <a:xfrm>
            <a:off x="270535" y="3250682"/>
            <a:ext cx="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V</a:t>
            </a:r>
            <a:r>
              <a:rPr lang="en-US" dirty="0">
                <a:solidFill>
                  <a:srgbClr val="FF0000"/>
                </a:solidFill>
                <a:cs typeface="Sakkal Majalla" panose="02000000000000000000" pitchFamily="2" charset="-78"/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D44804D4-CD9B-483B-940A-3EF2B9368C83}"/>
              </a:ext>
            </a:extLst>
          </p:cNvPr>
          <p:cNvSpPr txBox="1"/>
          <p:nvPr/>
        </p:nvSpPr>
        <p:spPr>
          <a:xfrm>
            <a:off x="1000335" y="3275380"/>
            <a:ext cx="68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38">
            <a:extLst>
              <a:ext uri="{FF2B5EF4-FFF2-40B4-BE49-F238E27FC236}">
                <a16:creationId xmlns:a16="http://schemas.microsoft.com/office/drawing/2014/main" id="{6364E32F-5324-493D-B71A-805682FB92D1}"/>
              </a:ext>
            </a:extLst>
          </p:cNvPr>
          <p:cNvSpPr txBox="1"/>
          <p:nvPr/>
        </p:nvSpPr>
        <p:spPr>
          <a:xfrm>
            <a:off x="1689603" y="3344625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38">
            <a:extLst>
              <a:ext uri="{FF2B5EF4-FFF2-40B4-BE49-F238E27FC236}">
                <a16:creationId xmlns:a16="http://schemas.microsoft.com/office/drawing/2014/main" id="{76CB47E7-4C98-455F-8F86-E25FD7BC6FF0}"/>
              </a:ext>
            </a:extLst>
          </p:cNvPr>
          <p:cNvSpPr txBox="1"/>
          <p:nvPr/>
        </p:nvSpPr>
        <p:spPr>
          <a:xfrm>
            <a:off x="155367" y="3780747"/>
            <a:ext cx="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V</a:t>
            </a:r>
            <a:r>
              <a:rPr lang="en-US" dirty="0">
                <a:solidFill>
                  <a:srgbClr val="FF0000"/>
                </a:solidFill>
                <a:cs typeface="Sakkal Majalla" panose="02000000000000000000" pitchFamily="2" charset="-78"/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TextBox 38">
            <a:extLst>
              <a:ext uri="{FF2B5EF4-FFF2-40B4-BE49-F238E27FC236}">
                <a16:creationId xmlns:a16="http://schemas.microsoft.com/office/drawing/2014/main" id="{2EF05401-E2B3-44B4-A086-EEFF3F33AF55}"/>
              </a:ext>
            </a:extLst>
          </p:cNvPr>
          <p:cNvSpPr txBox="1"/>
          <p:nvPr/>
        </p:nvSpPr>
        <p:spPr>
          <a:xfrm>
            <a:off x="901569" y="3866854"/>
            <a:ext cx="1544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62.80</a:t>
            </a:r>
            <a:r>
              <a:rPr lang="en-US" sz="27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m/sec</a:t>
            </a:r>
            <a:endParaRPr lang="en-US" sz="2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id="{04102A86-77C6-4CE6-BDF4-149BEF533E67}"/>
              </a:ext>
            </a:extLst>
          </p:cNvPr>
          <p:cNvSpPr txBox="1"/>
          <p:nvPr/>
        </p:nvSpPr>
        <p:spPr>
          <a:xfrm>
            <a:off x="1652854" y="3351047"/>
            <a:ext cx="776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0.5</a:t>
            </a:r>
          </a:p>
        </p:txBody>
      </p:sp>
      <p:sp>
        <p:nvSpPr>
          <p:cNvPr id="85" name="TextBox 38">
            <a:extLst>
              <a:ext uri="{FF2B5EF4-FFF2-40B4-BE49-F238E27FC236}">
                <a16:creationId xmlns:a16="http://schemas.microsoft.com/office/drawing/2014/main" id="{4DC28BFF-7EE4-44EC-97C3-87FCA1FF8A0A}"/>
              </a:ext>
            </a:extLst>
          </p:cNvPr>
          <p:cNvSpPr txBox="1"/>
          <p:nvPr/>
        </p:nvSpPr>
        <p:spPr>
          <a:xfrm>
            <a:off x="2337675" y="3344625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TextBox 38">
            <a:extLst>
              <a:ext uri="{FF2B5EF4-FFF2-40B4-BE49-F238E27FC236}">
                <a16:creationId xmlns:a16="http://schemas.microsoft.com/office/drawing/2014/main" id="{39110F57-31EB-491A-9F54-9BC1A7400720}"/>
              </a:ext>
            </a:extLst>
          </p:cNvPr>
          <p:cNvSpPr txBox="1"/>
          <p:nvPr/>
        </p:nvSpPr>
        <p:spPr>
          <a:xfrm>
            <a:off x="2469919" y="3351047"/>
            <a:ext cx="534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</a:p>
        </p:txBody>
      </p:sp>
      <p:sp>
        <p:nvSpPr>
          <p:cNvPr id="88" name="TextBox 3">
            <a:extLst>
              <a:ext uri="{FF2B5EF4-FFF2-40B4-BE49-F238E27FC236}">
                <a16:creationId xmlns:a16="http://schemas.microsoft.com/office/drawing/2014/main" id="{00E611C2-9012-4372-AD80-821501762316}"/>
              </a:ext>
            </a:extLst>
          </p:cNvPr>
          <p:cNvSpPr txBox="1"/>
          <p:nvPr/>
        </p:nvSpPr>
        <p:spPr>
          <a:xfrm>
            <a:off x="3808936" y="2740192"/>
            <a:ext cx="195119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100" b="1" dirty="0">
                <a:solidFill>
                  <a:srgbClr val="FF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1- سرعة السيارة.</a:t>
            </a:r>
            <a:endParaRPr lang="ar-BH" sz="1500" dirty="0">
              <a:solidFill>
                <a:srgbClr val="FF0000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D661D584-E271-43CE-9CFA-0CE7BE1C298E}"/>
              </a:ext>
            </a:extLst>
          </p:cNvPr>
          <p:cNvSpPr txBox="1"/>
          <p:nvPr/>
        </p:nvSpPr>
        <p:spPr>
          <a:xfrm>
            <a:off x="340651" y="4781848"/>
            <a:ext cx="187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TextBox 38">
            <a:extLst>
              <a:ext uri="{FF2B5EF4-FFF2-40B4-BE49-F238E27FC236}">
                <a16:creationId xmlns:a16="http://schemas.microsoft.com/office/drawing/2014/main" id="{8AF466A3-67D5-424E-8A31-D71960EC299B}"/>
              </a:ext>
            </a:extLst>
          </p:cNvPr>
          <p:cNvSpPr txBox="1"/>
          <p:nvPr/>
        </p:nvSpPr>
        <p:spPr>
          <a:xfrm>
            <a:off x="397537" y="5275747"/>
            <a:ext cx="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D6064037-5C53-451F-B310-DE639817ABEC}"/>
              </a:ext>
            </a:extLst>
          </p:cNvPr>
          <p:cNvSpPr txBox="1"/>
          <p:nvPr/>
        </p:nvSpPr>
        <p:spPr>
          <a:xfrm>
            <a:off x="1397642" y="5331362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38">
            <a:extLst>
              <a:ext uri="{FF2B5EF4-FFF2-40B4-BE49-F238E27FC236}">
                <a16:creationId xmlns:a16="http://schemas.microsoft.com/office/drawing/2014/main" id="{27F46E81-60B1-4816-A809-6FB3EEC9F7CF}"/>
              </a:ext>
            </a:extLst>
          </p:cNvPr>
          <p:cNvSpPr txBox="1"/>
          <p:nvPr/>
        </p:nvSpPr>
        <p:spPr>
          <a:xfrm>
            <a:off x="1609951" y="5351090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994FF7A3-088B-44AC-A06E-558AC3FAAB58}"/>
              </a:ext>
            </a:extLst>
          </p:cNvPr>
          <p:cNvSpPr txBox="1"/>
          <p:nvPr/>
        </p:nvSpPr>
        <p:spPr>
          <a:xfrm>
            <a:off x="1653220" y="5310845"/>
            <a:ext cx="68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id="{C55F49A1-70E1-4EE0-BDAC-D2018929CD62}"/>
              </a:ext>
            </a:extLst>
          </p:cNvPr>
          <p:cNvSpPr txBox="1"/>
          <p:nvPr/>
        </p:nvSpPr>
        <p:spPr>
          <a:xfrm>
            <a:off x="2369750" y="5337685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79DE8B49-14D8-4494-B916-631C74DBA2CB}"/>
              </a:ext>
            </a:extLst>
          </p:cNvPr>
          <p:cNvSpPr txBox="1"/>
          <p:nvPr/>
        </p:nvSpPr>
        <p:spPr>
          <a:xfrm>
            <a:off x="2477762" y="5344383"/>
            <a:ext cx="534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DDFF02F2-FF65-44DF-9AF3-94E779891335}"/>
              </a:ext>
            </a:extLst>
          </p:cNvPr>
          <p:cNvSpPr txBox="1"/>
          <p:nvPr/>
        </p:nvSpPr>
        <p:spPr>
          <a:xfrm>
            <a:off x="2847426" y="5367466"/>
            <a:ext cx="1886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251.2</a:t>
            </a:r>
            <a:r>
              <a:rPr lang="en-US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rad/sec</a:t>
            </a:r>
            <a:r>
              <a:rPr lang="ar-BH" sz="2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2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7" name="Straight Connector 161">
            <a:extLst>
              <a:ext uri="{FF2B5EF4-FFF2-40B4-BE49-F238E27FC236}">
                <a16:creationId xmlns:a16="http://schemas.microsoft.com/office/drawing/2014/main" id="{C7DFC328-0353-45FA-BE33-FF6F9B84861C}"/>
              </a:ext>
            </a:extLst>
          </p:cNvPr>
          <p:cNvCxnSpPr>
            <a:cxnSpLocks/>
          </p:cNvCxnSpPr>
          <p:nvPr/>
        </p:nvCxnSpPr>
        <p:spPr>
          <a:xfrm>
            <a:off x="5760132" y="2888940"/>
            <a:ext cx="0" cy="3010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3">
            <a:extLst>
              <a:ext uri="{FF2B5EF4-FFF2-40B4-BE49-F238E27FC236}">
                <a16:creationId xmlns:a16="http://schemas.microsoft.com/office/drawing/2014/main" id="{5EBB5580-4401-47B0-83FB-0D25E32F7D3F}"/>
              </a:ext>
            </a:extLst>
          </p:cNvPr>
          <p:cNvSpPr txBox="1"/>
          <p:nvPr/>
        </p:nvSpPr>
        <p:spPr>
          <a:xfrm>
            <a:off x="3856915" y="4382857"/>
            <a:ext cx="195119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100" b="1" dirty="0">
                <a:solidFill>
                  <a:srgbClr val="FF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2- السرعة الزاوية.</a:t>
            </a:r>
            <a:endParaRPr lang="ar-BH" sz="1500" dirty="0">
              <a:solidFill>
                <a:srgbClr val="FF0000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9" name="رابط مستقيم 98">
            <a:extLst>
              <a:ext uri="{FF2B5EF4-FFF2-40B4-BE49-F238E27FC236}">
                <a16:creationId xmlns:a16="http://schemas.microsoft.com/office/drawing/2014/main" id="{1AE0D357-7D68-45CE-BE55-B60C32DC76C7}"/>
              </a:ext>
            </a:extLst>
          </p:cNvPr>
          <p:cNvCxnSpPr/>
          <p:nvPr/>
        </p:nvCxnSpPr>
        <p:spPr>
          <a:xfrm flipH="1">
            <a:off x="-27210" y="4347102"/>
            <a:ext cx="5749409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3"/>
          <p:cNvSpPr txBox="1">
            <a:spLocks/>
          </p:cNvSpPr>
          <p:nvPr/>
        </p:nvSpPr>
        <p:spPr>
          <a:xfrm>
            <a:off x="7704517" y="208806"/>
            <a:ext cx="1381790" cy="4982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: الحركة الدورانية المنتظمة</a:t>
            </a:r>
            <a:endParaRPr lang="en-US" sz="18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7019" y="-27450"/>
            <a:ext cx="74922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+mj-cs"/>
              </a:rPr>
              <a:t> 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j-cs"/>
              </a:rPr>
              <a:t>السرعة الخطية (المحيطية) لجسم يتحرك حركة دورانية منتظمة </a:t>
            </a:r>
            <a:r>
              <a:rPr lang="ar-B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j-cs"/>
              </a:rPr>
              <a:t>:</a:t>
            </a:r>
          </a:p>
          <a:p>
            <a:pPr algn="r" rtl="1"/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الخطية (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V</a:t>
            </a:r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 </a:t>
            </a:r>
            <a:r>
              <a:rPr lang="ar-B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Linnear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Velocity </a:t>
            </a:r>
            <a:r>
              <a:rPr lang="ar-B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en-US" dirty="0"/>
          </a:p>
          <a:p>
            <a:pPr algn="r" rtl="1"/>
            <a:r>
              <a:rPr lang="ar-B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سرعة القطع:</a:t>
            </a:r>
            <a:r>
              <a:rPr lang="ar-B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Sakkal Majalla" panose="02000000000000000000" pitchFamily="2" charset="-78"/>
              </a:rPr>
              <a:t>V</a:t>
            </a:r>
            <a:r>
              <a:rPr lang="en-US" sz="1500" dirty="0" err="1">
                <a:solidFill>
                  <a:srgbClr val="FF0000"/>
                </a:solidFill>
                <a:cs typeface="Sakkal Majalla" panose="02000000000000000000" pitchFamily="2" charset="-78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d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B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سرعة المركبة:   </a:t>
            </a:r>
            <a:r>
              <a:rPr lang="en-US" sz="3000" dirty="0">
                <a:solidFill>
                  <a:srgbClr val="FF0000"/>
                </a:solidFill>
                <a:cs typeface="Sakkal Majalla" panose="02000000000000000000" pitchFamily="2" charset="-78"/>
              </a:rPr>
              <a:t>V</a:t>
            </a:r>
            <a:r>
              <a:rPr lang="en-US" sz="1350" b="1" dirty="0">
                <a:solidFill>
                  <a:srgbClr val="FF0000"/>
                </a:solidFill>
                <a:cs typeface="Sakkal Majalla" panose="02000000000000000000" pitchFamily="2" charset="-78"/>
              </a:rPr>
              <a:t>D</a:t>
            </a:r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000" dirty="0"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d</a:t>
            </a:r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ar-B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ة 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BH" sz="9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660384" y="1124700"/>
            <a:ext cx="134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</a:rPr>
              <a:t>مثال 3 :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5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894590" y="2406515"/>
            <a:ext cx="111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 smtClean="0"/>
              <a:t>المعطيات:</a:t>
            </a:r>
            <a:endParaRPr lang="en-US" sz="2000" b="1" dirty="0"/>
          </a:p>
        </p:txBody>
      </p:sp>
      <p:sp>
        <p:nvSpPr>
          <p:cNvPr id="49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3688685" y="2315255"/>
            <a:ext cx="67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 smtClean="0"/>
              <a:t>الحل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09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8" grpId="0"/>
      <p:bldP spid="60" grpId="0"/>
      <p:bldP spid="61" grpId="0"/>
      <p:bldP spid="62" grpId="0"/>
      <p:bldP spid="70" grpId="0"/>
      <p:bldP spid="77" grpId="0"/>
      <p:bldP spid="83" grpId="0"/>
      <p:bldP spid="84" grpId="0"/>
      <p:bldP spid="85" grpId="0"/>
      <p:bldP spid="86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75887" y="132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 قانون السرعة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08012" y="27487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54580" y="1330638"/>
            <a:ext cx="108970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/>
                <a:ea typeface="Times New Roman"/>
                <a:cs typeface="Times New Roman"/>
              </a:rPr>
              <a:t>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45" name="TextBox 40"/>
          <p:cNvSpPr txBox="1"/>
          <p:nvPr/>
        </p:nvSpPr>
        <p:spPr>
          <a:xfrm>
            <a:off x="6715140" y="1423240"/>
            <a:ext cx="24288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السرعة المنتظمة</a:t>
            </a: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4429124" y="928670"/>
            <a:ext cx="15716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المسافة</a:t>
            </a:r>
          </a:p>
        </p:txBody>
      </p:sp>
      <p:sp>
        <p:nvSpPr>
          <p:cNvPr id="47" name="TextBox 42"/>
          <p:cNvSpPr txBox="1"/>
          <p:nvPr/>
        </p:nvSpPr>
        <p:spPr>
          <a:xfrm>
            <a:off x="4081433" y="1285860"/>
            <a:ext cx="2276517" cy="607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_________</a:t>
            </a:r>
          </a:p>
        </p:txBody>
      </p:sp>
      <p:sp>
        <p:nvSpPr>
          <p:cNvPr id="48" name="TextBox 43"/>
          <p:cNvSpPr txBox="1"/>
          <p:nvPr/>
        </p:nvSpPr>
        <p:spPr>
          <a:xfrm>
            <a:off x="4429124" y="1857364"/>
            <a:ext cx="18782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الزمن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7224" y="1142984"/>
            <a:ext cx="72648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Times New Roman"/>
                <a:cs typeface="Times New Roman"/>
              </a:rPr>
              <a:t>=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59" name="TextBox 41"/>
          <p:cNvSpPr txBox="1"/>
          <p:nvPr/>
        </p:nvSpPr>
        <p:spPr>
          <a:xfrm>
            <a:off x="1500166" y="945047"/>
            <a:ext cx="15716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43"/>
          <p:cNvSpPr txBox="1"/>
          <p:nvPr/>
        </p:nvSpPr>
        <p:spPr>
          <a:xfrm>
            <a:off x="1655142" y="1533626"/>
            <a:ext cx="12522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40"/>
          <p:cNvSpPr txBox="1"/>
          <p:nvPr/>
        </p:nvSpPr>
        <p:spPr>
          <a:xfrm>
            <a:off x="71438" y="1214422"/>
            <a:ext cx="10715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/>
        </p:nvGraphicFramePr>
        <p:xfrm>
          <a:off x="1071538" y="2786058"/>
          <a:ext cx="7572427" cy="3231546"/>
        </p:xfrm>
        <a:graphic>
          <a:graphicData uri="http://schemas.openxmlformats.org/drawingml/2006/table">
            <a:tbl>
              <a:tblPr rtl="1"/>
              <a:tblGrid>
                <a:gridCol w="222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latin typeface="Calibri"/>
                          <a:ea typeface="Calibri"/>
                          <a:cs typeface="Arial"/>
                        </a:rPr>
                        <a:t>الرمز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latin typeface="Calibri"/>
                          <a:ea typeface="Calibri"/>
                          <a:cs typeface="Arial"/>
                        </a:rPr>
                        <a:t>المصطلح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latin typeface="Calibri"/>
                          <a:ea typeface="Calibri"/>
                          <a:cs typeface="Arial"/>
                        </a:rPr>
                        <a:t>وحدة القياس الدولية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Arial"/>
                        </a:rPr>
                        <a:t>S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latin typeface="Calibri"/>
                          <a:ea typeface="Calibri"/>
                          <a:cs typeface="Arial"/>
                        </a:rPr>
                        <a:t>المسافة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Arial"/>
                        </a:rPr>
                        <a:t>t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 dirty="0">
                          <a:latin typeface="Calibri"/>
                          <a:ea typeface="Calibri"/>
                          <a:cs typeface="Arial"/>
                        </a:rPr>
                        <a:t>الزمن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Arial"/>
                        </a:rPr>
                        <a:t>sec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Arial"/>
                        </a:rPr>
                        <a:t>v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1">
                          <a:latin typeface="Calibri"/>
                          <a:ea typeface="Calibri"/>
                          <a:cs typeface="Arial"/>
                        </a:rPr>
                        <a:t>السرعة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latin typeface="Calibri"/>
                          <a:ea typeface="Calibri"/>
                          <a:cs typeface="Arial"/>
                        </a:rPr>
                        <a:t>m/sec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TextBox 42"/>
          <p:cNvSpPr txBox="1"/>
          <p:nvPr/>
        </p:nvSpPr>
        <p:spPr>
          <a:xfrm>
            <a:off x="1428728" y="1191063"/>
            <a:ext cx="2304209" cy="5316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26067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7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9" y="1777585"/>
            <a:ext cx="897260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 كان القطر الفعال لإطار سيارة </a:t>
            </a:r>
            <a:r>
              <a:rPr 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400mm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وسرعة السيارة</a:t>
            </a:r>
            <a:r>
              <a:rPr lang="en-US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 m/sec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احسب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just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1-سرعة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دوران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الإطار                  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2-السرعة الزاوية</a:t>
            </a:r>
          </a:p>
        </p:txBody>
      </p:sp>
      <p:sp>
        <p:nvSpPr>
          <p:cNvPr id="151" name="TextBox 43"/>
          <p:cNvSpPr txBox="1"/>
          <p:nvPr/>
        </p:nvSpPr>
        <p:spPr>
          <a:xfrm>
            <a:off x="6287830" y="2801143"/>
            <a:ext cx="1247978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b="1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400 </a:t>
            </a:r>
            <a:r>
              <a:rPr lang="en-US" sz="21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mm</a:t>
            </a:r>
            <a:endParaRPr lang="ar-BH" sz="24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EC418796-5BC4-482A-AA95-6D36561C20F0}"/>
              </a:ext>
            </a:extLst>
          </p:cNvPr>
          <p:cNvSpPr txBox="1"/>
          <p:nvPr/>
        </p:nvSpPr>
        <p:spPr>
          <a:xfrm>
            <a:off x="5818286" y="2764284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d</a:t>
            </a:r>
            <a:endParaRPr lang="ar-BH" sz="3300" b="1" dirty="0">
              <a:solidFill>
                <a:srgbClr val="7030A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A324F7AF-0DE5-40FA-A60D-F0D5F5547A0C}"/>
              </a:ext>
            </a:extLst>
          </p:cNvPr>
          <p:cNvCxnSpPr/>
          <p:nvPr/>
        </p:nvCxnSpPr>
        <p:spPr>
          <a:xfrm rot="10800000">
            <a:off x="-27210" y="1393536"/>
            <a:ext cx="918972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3">
            <a:extLst>
              <a:ext uri="{FF2B5EF4-FFF2-40B4-BE49-F238E27FC236}">
                <a16:creationId xmlns:a16="http://schemas.microsoft.com/office/drawing/2014/main" id="{53AF8BF2-B5E3-42FA-A6D1-FE7F4DF299C7}"/>
              </a:ext>
            </a:extLst>
          </p:cNvPr>
          <p:cNvSpPr txBox="1"/>
          <p:nvPr/>
        </p:nvSpPr>
        <p:spPr>
          <a:xfrm>
            <a:off x="6845289" y="3306735"/>
            <a:ext cx="9767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÷</a:t>
            </a:r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1000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AFA8F564-E797-41C1-A609-64505A21A402}"/>
              </a:ext>
            </a:extLst>
          </p:cNvPr>
          <p:cNvSpPr txBox="1"/>
          <p:nvPr/>
        </p:nvSpPr>
        <p:spPr>
          <a:xfrm>
            <a:off x="7563020" y="3304448"/>
            <a:ext cx="1089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0.4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m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A9ABC2C3-B497-4B3F-B7DB-373F14F31664}"/>
              </a:ext>
            </a:extLst>
          </p:cNvPr>
          <p:cNvSpPr txBox="1"/>
          <p:nvPr/>
        </p:nvSpPr>
        <p:spPr>
          <a:xfrm>
            <a:off x="6351986" y="3831262"/>
            <a:ext cx="136777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7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25</a:t>
            </a:r>
            <a:r>
              <a:rPr lang="en-US" sz="27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m/sec</a:t>
            </a:r>
            <a:endParaRPr lang="ar-BH" sz="24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E700871C-4468-4BB7-969B-4443C17A199D}"/>
              </a:ext>
            </a:extLst>
          </p:cNvPr>
          <p:cNvSpPr txBox="1"/>
          <p:nvPr/>
        </p:nvSpPr>
        <p:spPr>
          <a:xfrm>
            <a:off x="5854492" y="3735545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cs typeface="Sakkal Majalla" panose="02000000000000000000" pitchFamily="2" charset="-78"/>
              </a:rPr>
              <a:t>V</a:t>
            </a:r>
            <a:r>
              <a:rPr lang="en-US" dirty="0">
                <a:cs typeface="Sakkal Majalla" panose="02000000000000000000" pitchFamily="2" charset="-78"/>
              </a:rPr>
              <a:t>D</a:t>
            </a:r>
            <a:endParaRPr lang="ar-BH" sz="33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3" name="TextBox 43">
            <a:extLst>
              <a:ext uri="{FF2B5EF4-FFF2-40B4-BE49-F238E27FC236}">
                <a16:creationId xmlns:a16="http://schemas.microsoft.com/office/drawing/2014/main" id="{25BED8F2-B931-432B-968D-0991DB5A2652}"/>
              </a:ext>
            </a:extLst>
          </p:cNvPr>
          <p:cNvSpPr txBox="1"/>
          <p:nvPr/>
        </p:nvSpPr>
        <p:spPr>
          <a:xfrm>
            <a:off x="6315236" y="3252790"/>
            <a:ext cx="108966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b="1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400</a:t>
            </a:r>
            <a:endParaRPr lang="ar-BH" sz="2400" b="1" dirty="0">
              <a:solidFill>
                <a:srgbClr val="7030A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7" name="TextBox 40">
            <a:extLst>
              <a:ext uri="{FF2B5EF4-FFF2-40B4-BE49-F238E27FC236}">
                <a16:creationId xmlns:a16="http://schemas.microsoft.com/office/drawing/2014/main" id="{BB6F3ED1-2A46-44AE-B79F-BCAAC109538C}"/>
              </a:ext>
            </a:extLst>
          </p:cNvPr>
          <p:cNvSpPr txBox="1"/>
          <p:nvPr/>
        </p:nvSpPr>
        <p:spPr>
          <a:xfrm>
            <a:off x="5851769" y="4288359"/>
            <a:ext cx="153192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π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33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3.14</a:t>
            </a:r>
            <a:endParaRPr lang="ar-BH" sz="3300" dirty="0">
              <a:solidFill>
                <a:srgbClr val="0070C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8" name="Rectangle 156">
            <a:extLst>
              <a:ext uri="{FF2B5EF4-FFF2-40B4-BE49-F238E27FC236}">
                <a16:creationId xmlns:a16="http://schemas.microsoft.com/office/drawing/2014/main" id="{3C7AD19D-5F75-46FB-AF5C-CF638EA81D15}"/>
              </a:ext>
            </a:extLst>
          </p:cNvPr>
          <p:cNvSpPr/>
          <p:nvPr/>
        </p:nvSpPr>
        <p:spPr>
          <a:xfrm>
            <a:off x="6277174" y="4823478"/>
            <a:ext cx="87428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C0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 ???</a:t>
            </a:r>
            <a:r>
              <a:rPr lang="ar-BH" sz="2700" b="1" dirty="0">
                <a:solidFill>
                  <a:srgbClr val="C0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2700" b="1" dirty="0">
              <a:solidFill>
                <a:srgbClr val="C00000"/>
              </a:solidFill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69" name="TextBox 40">
            <a:extLst>
              <a:ext uri="{FF2B5EF4-FFF2-40B4-BE49-F238E27FC236}">
                <a16:creationId xmlns:a16="http://schemas.microsoft.com/office/drawing/2014/main" id="{3398B1FA-1617-4A6E-8DFF-76D4929A35AA}"/>
              </a:ext>
            </a:extLst>
          </p:cNvPr>
          <p:cNvSpPr txBox="1"/>
          <p:nvPr/>
        </p:nvSpPr>
        <p:spPr>
          <a:xfrm>
            <a:off x="5875211" y="4809345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C0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endParaRPr lang="ar-BH" sz="3000" dirty="0">
              <a:solidFill>
                <a:srgbClr val="C0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ED21B61-37AB-4197-9A98-FCBC22A4D3F5}"/>
              </a:ext>
            </a:extLst>
          </p:cNvPr>
          <p:cNvGrpSpPr/>
          <p:nvPr/>
        </p:nvGrpSpPr>
        <p:grpSpPr>
          <a:xfrm>
            <a:off x="5032860" y="398046"/>
            <a:ext cx="1642005" cy="995489"/>
            <a:chOff x="8409148" y="405440"/>
            <a:chExt cx="2189340" cy="1327318"/>
          </a:xfrm>
        </p:grpSpPr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DE44A49D-95E3-4AD7-B49B-4C479C3FA03E}"/>
                </a:ext>
              </a:extLst>
            </p:cNvPr>
            <p:cNvSpPr txBox="1"/>
            <p:nvPr/>
          </p:nvSpPr>
          <p:spPr>
            <a:xfrm>
              <a:off x="8409148" y="688249"/>
              <a:ext cx="1047999" cy="8617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00B05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n</a:t>
              </a:r>
              <a:r>
                <a:rPr lang="en-US" sz="3300" dirty="0">
                  <a:solidFill>
                    <a:srgbClr val="00B05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 </a:t>
              </a:r>
              <a:r>
                <a:rPr lang="en-US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=</a:t>
              </a:r>
              <a:endParaRPr lang="ar-BH" sz="33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B7CB4C11-02D2-49CC-82FC-BF7420527850}"/>
                </a:ext>
              </a:extLst>
            </p:cNvPr>
            <p:cNvCxnSpPr/>
            <p:nvPr/>
          </p:nvCxnSpPr>
          <p:spPr>
            <a:xfrm>
              <a:off x="9226888" y="1072142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F30869CD-698A-4BEA-8387-A220816AA013}"/>
                </a:ext>
              </a:extLst>
            </p:cNvPr>
            <p:cNvSpPr txBox="1"/>
            <p:nvPr/>
          </p:nvSpPr>
          <p:spPr>
            <a:xfrm>
              <a:off x="9286404" y="405440"/>
              <a:ext cx="129116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V</a:t>
              </a:r>
              <a:r>
                <a:rPr lang="en-US" sz="150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D</a:t>
              </a:r>
              <a:endParaRPr lang="ar-BH" sz="30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6F556B0D-7C2F-40D9-A6FD-9C38B4BF8C23}"/>
                </a:ext>
              </a:extLst>
            </p:cNvPr>
            <p:cNvSpPr txBox="1"/>
            <p:nvPr/>
          </p:nvSpPr>
          <p:spPr>
            <a:xfrm>
              <a:off x="8975765" y="1055650"/>
              <a:ext cx="14084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l-GR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π</a:t>
              </a:r>
              <a:r>
                <a:rPr lang="en-US" sz="27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× </a:t>
              </a:r>
              <a:r>
                <a:rPr lang="en-US" sz="2700" dirty="0">
                  <a:solidFill>
                    <a:srgbClr val="7030A0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d</a:t>
              </a:r>
              <a:endParaRPr lang="en-US" sz="27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7335899-98DD-4F89-9357-D7659E87BC7E}"/>
              </a:ext>
            </a:extLst>
          </p:cNvPr>
          <p:cNvSpPr/>
          <p:nvPr/>
        </p:nvSpPr>
        <p:spPr>
          <a:xfrm>
            <a:off x="3649618" y="690945"/>
            <a:ext cx="142073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سرعة </a:t>
            </a:r>
            <a:r>
              <a:rPr lang="ar-BH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الدوران</a:t>
            </a:r>
            <a:endParaRPr lang="en-US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5" name="Table 20">
            <a:extLst>
              <a:ext uri="{FF2B5EF4-FFF2-40B4-BE49-F238E27FC236}">
                <a16:creationId xmlns:a16="http://schemas.microsoft.com/office/drawing/2014/main" id="{44ACAF73-1932-4B2D-8E07-2A4905436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10495"/>
              </p:ext>
            </p:extLst>
          </p:nvPr>
        </p:nvGraphicFramePr>
        <p:xfrm>
          <a:off x="16982" y="49360"/>
          <a:ext cx="3516519" cy="1325880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70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الرمز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المعنى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100" b="0" dirty="0">
                          <a:latin typeface="+mj-lt"/>
                          <a:cs typeface="Andalus" panose="02020603050405020304" pitchFamily="18" charset="-78"/>
                        </a:rPr>
                        <a:t>الوحدة</a:t>
                      </a:r>
                      <a:endParaRPr lang="en-US" sz="2100" b="0" dirty="0">
                        <a:latin typeface="+mj-lt"/>
                        <a:ea typeface="Times New Roman"/>
                        <a:cs typeface="Andalus" panose="02020603050405020304" pitchFamily="18" charset="-78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Times New Roman"/>
                          <a:cs typeface="Sakkal Majalla" panose="02000000000000000000" pitchFamily="2" charset="-78"/>
                        </a:rPr>
                        <a:t>n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السرعة الدورانية</a:t>
                      </a:r>
                      <a:endParaRPr lang="en-US" sz="15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rpm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15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Sakkal Majalla" panose="02000000000000000000" pitchFamily="2" charset="-78"/>
                        </a:rPr>
                        <a:t>d</a:t>
                      </a:r>
                      <a:endParaRPr lang="en-US" sz="15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kern="1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Sakkal Majalla" panose="02000000000000000000" pitchFamily="2" charset="-78"/>
                        </a:rPr>
                        <a:t>قطر الإطار</a:t>
                      </a:r>
                      <a:endParaRPr lang="en-US" sz="1500" kern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Sakkal Majalla" panose="02000000000000000000" pitchFamily="2" charset="-78"/>
                        </a:rPr>
                        <a:t>m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l-GR" sz="15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Sakkal Majalla" panose="02000000000000000000" pitchFamily="2" charset="-78"/>
                        </a:rPr>
                        <a:t>π</a:t>
                      </a:r>
                      <a:endParaRPr lang="en-US" sz="15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 التقريبية</a:t>
                      </a:r>
                      <a:endParaRPr lang="en-US" sz="15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3.14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en-US" sz="2100" dirty="0">
                          <a:solidFill>
                            <a:srgbClr val="FF0000"/>
                          </a:solidFill>
                          <a:cs typeface="Sakkal Majalla" panose="02000000000000000000" pitchFamily="2" charset="-78"/>
                        </a:rPr>
                        <a:t>V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cs typeface="Sakkal Majalla" panose="02000000000000000000" pitchFamily="2" charset="-78"/>
                        </a:rPr>
                        <a:t>C</a:t>
                      </a:r>
                      <a:endParaRPr lang="en-US" sz="14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15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سرعة القطع(المحيطية)</a:t>
                      </a:r>
                      <a:endParaRPr lang="en-US" sz="15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m/sec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126290"/>
                  </a:ext>
                </a:extLst>
              </a:tr>
            </a:tbl>
          </a:graphicData>
        </a:graphic>
      </p:graphicFrame>
      <p:sp>
        <p:nvSpPr>
          <p:cNvPr id="70" name="Rectangle 156">
            <a:extLst>
              <a:ext uri="{FF2B5EF4-FFF2-40B4-BE49-F238E27FC236}">
                <a16:creationId xmlns:a16="http://schemas.microsoft.com/office/drawing/2014/main" id="{60718C59-B22E-41A5-9B86-2AC9BCD363BD}"/>
              </a:ext>
            </a:extLst>
          </p:cNvPr>
          <p:cNvSpPr/>
          <p:nvPr/>
        </p:nvSpPr>
        <p:spPr>
          <a:xfrm>
            <a:off x="6251790" y="5416129"/>
            <a:ext cx="87428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???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4050" dirty="0">
              <a:solidFill>
                <a:srgbClr val="FF0000"/>
              </a:solidFill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71" name="TextBox 40">
            <a:extLst>
              <a:ext uri="{FF2B5EF4-FFF2-40B4-BE49-F238E27FC236}">
                <a16:creationId xmlns:a16="http://schemas.microsoft.com/office/drawing/2014/main" id="{0080511A-521C-4929-B078-CFB8F10331F0}"/>
              </a:ext>
            </a:extLst>
          </p:cNvPr>
          <p:cNvSpPr txBox="1"/>
          <p:nvPr/>
        </p:nvSpPr>
        <p:spPr>
          <a:xfrm>
            <a:off x="5849827" y="5401996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72" name="Straight Connector 161">
            <a:extLst>
              <a:ext uri="{FF2B5EF4-FFF2-40B4-BE49-F238E27FC236}">
                <a16:creationId xmlns:a16="http://schemas.microsoft.com/office/drawing/2014/main" id="{EE17D392-D0C1-48F7-A02B-B24CC370A1DA}"/>
              </a:ext>
            </a:extLst>
          </p:cNvPr>
          <p:cNvCxnSpPr>
            <a:cxnSpLocks/>
          </p:cNvCxnSpPr>
          <p:nvPr/>
        </p:nvCxnSpPr>
        <p:spPr>
          <a:xfrm>
            <a:off x="5760132" y="2888940"/>
            <a:ext cx="0" cy="3010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1C1E62D2-D168-4256-803D-A62FA02EA940}"/>
              </a:ext>
            </a:extLst>
          </p:cNvPr>
          <p:cNvGrpSpPr/>
          <p:nvPr/>
        </p:nvGrpSpPr>
        <p:grpSpPr>
          <a:xfrm>
            <a:off x="783212" y="2762218"/>
            <a:ext cx="1642005" cy="995489"/>
            <a:chOff x="8409148" y="405440"/>
            <a:chExt cx="2189340" cy="1327318"/>
          </a:xfrm>
        </p:grpSpPr>
        <p:sp>
          <p:nvSpPr>
            <p:cNvPr id="75" name="TextBox 40">
              <a:extLst>
                <a:ext uri="{FF2B5EF4-FFF2-40B4-BE49-F238E27FC236}">
                  <a16:creationId xmlns:a16="http://schemas.microsoft.com/office/drawing/2014/main" id="{F9D21F2B-0243-4BB0-ABE5-17F4910A6BF3}"/>
                </a:ext>
              </a:extLst>
            </p:cNvPr>
            <p:cNvSpPr txBox="1"/>
            <p:nvPr/>
          </p:nvSpPr>
          <p:spPr>
            <a:xfrm>
              <a:off x="8409148" y="688249"/>
              <a:ext cx="1047999" cy="8617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C0000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n</a:t>
              </a:r>
              <a:r>
                <a:rPr lang="en-US" sz="3300" dirty="0">
                  <a:solidFill>
                    <a:srgbClr val="00B05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 </a:t>
              </a:r>
              <a:r>
                <a:rPr lang="en-US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=</a:t>
              </a:r>
              <a:endParaRPr lang="ar-BH" sz="33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76" name="رابط مستقيم 75">
              <a:extLst>
                <a:ext uri="{FF2B5EF4-FFF2-40B4-BE49-F238E27FC236}">
                  <a16:creationId xmlns:a16="http://schemas.microsoft.com/office/drawing/2014/main" id="{A8ECC6B2-4449-47D6-8BCD-3BDE41B5A7FE}"/>
                </a:ext>
              </a:extLst>
            </p:cNvPr>
            <p:cNvCxnSpPr/>
            <p:nvPr/>
          </p:nvCxnSpPr>
          <p:spPr>
            <a:xfrm>
              <a:off x="9226888" y="1072142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41">
              <a:extLst>
                <a:ext uri="{FF2B5EF4-FFF2-40B4-BE49-F238E27FC236}">
                  <a16:creationId xmlns:a16="http://schemas.microsoft.com/office/drawing/2014/main" id="{726BD0FD-9A72-4B15-80FB-A9A6ECD767A5}"/>
                </a:ext>
              </a:extLst>
            </p:cNvPr>
            <p:cNvSpPr txBox="1"/>
            <p:nvPr/>
          </p:nvSpPr>
          <p:spPr>
            <a:xfrm>
              <a:off x="9286404" y="405440"/>
              <a:ext cx="129116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dirty="0">
                  <a:cs typeface="Sakkal Majalla" panose="02000000000000000000" pitchFamily="2" charset="-78"/>
                </a:rPr>
                <a:t>V</a:t>
              </a:r>
              <a:r>
                <a:rPr lang="en-US" sz="1500" dirty="0">
                  <a:cs typeface="Sakkal Majalla" panose="02000000000000000000" pitchFamily="2" charset="-78"/>
                </a:rPr>
                <a:t>D</a:t>
              </a:r>
              <a:endParaRPr lang="ar-BH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78" name="TextBox 38">
              <a:extLst>
                <a:ext uri="{FF2B5EF4-FFF2-40B4-BE49-F238E27FC236}">
                  <a16:creationId xmlns:a16="http://schemas.microsoft.com/office/drawing/2014/main" id="{407AB67E-56B0-48B0-B670-1A19AD0B4F02}"/>
                </a:ext>
              </a:extLst>
            </p:cNvPr>
            <p:cNvSpPr txBox="1"/>
            <p:nvPr/>
          </p:nvSpPr>
          <p:spPr>
            <a:xfrm>
              <a:off x="8975765" y="1055650"/>
              <a:ext cx="14084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l-GR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π</a:t>
              </a:r>
              <a:r>
                <a:rPr lang="en-US" sz="27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× </a:t>
              </a:r>
              <a:r>
                <a:rPr lang="en-US" sz="2700" dirty="0">
                  <a:solidFill>
                    <a:srgbClr val="7030A0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d</a:t>
              </a:r>
              <a:endParaRPr lang="en-US" sz="27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9" name="TextBox 40">
            <a:extLst>
              <a:ext uri="{FF2B5EF4-FFF2-40B4-BE49-F238E27FC236}">
                <a16:creationId xmlns:a16="http://schemas.microsoft.com/office/drawing/2014/main" id="{067A8C91-D09D-4DF6-821D-F06AF969D528}"/>
              </a:ext>
            </a:extLst>
          </p:cNvPr>
          <p:cNvSpPr txBox="1"/>
          <p:nvPr/>
        </p:nvSpPr>
        <p:spPr>
          <a:xfrm>
            <a:off x="745654" y="3791251"/>
            <a:ext cx="785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r>
              <a:rPr lang="en-US" sz="3300" dirty="0">
                <a:solidFill>
                  <a:srgbClr val="C0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endParaRPr lang="ar-BH" sz="33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80" name="رابط مستقيم 79">
            <a:extLst>
              <a:ext uri="{FF2B5EF4-FFF2-40B4-BE49-F238E27FC236}">
                <a16:creationId xmlns:a16="http://schemas.microsoft.com/office/drawing/2014/main" id="{78D42307-E657-4FAE-A560-9D381E03448C}"/>
              </a:ext>
            </a:extLst>
          </p:cNvPr>
          <p:cNvCxnSpPr/>
          <p:nvPr/>
        </p:nvCxnSpPr>
        <p:spPr>
          <a:xfrm>
            <a:off x="1358960" y="4079170"/>
            <a:ext cx="11658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41">
            <a:extLst>
              <a:ext uri="{FF2B5EF4-FFF2-40B4-BE49-F238E27FC236}">
                <a16:creationId xmlns:a16="http://schemas.microsoft.com/office/drawing/2014/main" id="{C8210F8A-CDCE-4A95-89F7-4A79E9F4146A}"/>
              </a:ext>
            </a:extLst>
          </p:cNvPr>
          <p:cNvSpPr txBox="1"/>
          <p:nvPr/>
        </p:nvSpPr>
        <p:spPr>
          <a:xfrm>
            <a:off x="1452386" y="3639388"/>
            <a:ext cx="96837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25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id="{1B82A6E0-AB6E-4122-95E5-373578B53055}"/>
              </a:ext>
            </a:extLst>
          </p:cNvPr>
          <p:cNvSpPr txBox="1"/>
          <p:nvPr/>
        </p:nvSpPr>
        <p:spPr>
          <a:xfrm>
            <a:off x="1115550" y="4061857"/>
            <a:ext cx="8090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27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TextBox 38">
            <a:extLst>
              <a:ext uri="{FF2B5EF4-FFF2-40B4-BE49-F238E27FC236}">
                <a16:creationId xmlns:a16="http://schemas.microsoft.com/office/drawing/2014/main" id="{8C74CEFB-F413-408F-B162-EEC7DD420C00}"/>
              </a:ext>
            </a:extLst>
          </p:cNvPr>
          <p:cNvSpPr txBox="1"/>
          <p:nvPr/>
        </p:nvSpPr>
        <p:spPr>
          <a:xfrm>
            <a:off x="1772645" y="4079170"/>
            <a:ext cx="7488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en-US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0.4</a:t>
            </a:r>
            <a:endParaRPr lang="en-US" sz="27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421086CC-7EB0-44DE-8E47-A1DA31D30519}"/>
              </a:ext>
            </a:extLst>
          </p:cNvPr>
          <p:cNvSpPr txBox="1"/>
          <p:nvPr/>
        </p:nvSpPr>
        <p:spPr>
          <a:xfrm>
            <a:off x="2459725" y="3862489"/>
            <a:ext cx="248696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ar-BH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19.90</a:t>
            </a:r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rev/sec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86" name="TextBox 38">
            <a:extLst>
              <a:ext uri="{FF2B5EF4-FFF2-40B4-BE49-F238E27FC236}">
                <a16:creationId xmlns:a16="http://schemas.microsoft.com/office/drawing/2014/main" id="{6741E1FB-9952-42D4-A0A3-354767F35B3D}"/>
              </a:ext>
            </a:extLst>
          </p:cNvPr>
          <p:cNvSpPr txBox="1"/>
          <p:nvPr/>
        </p:nvSpPr>
        <p:spPr>
          <a:xfrm>
            <a:off x="340651" y="4781848"/>
            <a:ext cx="187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TextBox 38">
            <a:extLst>
              <a:ext uri="{FF2B5EF4-FFF2-40B4-BE49-F238E27FC236}">
                <a16:creationId xmlns:a16="http://schemas.microsoft.com/office/drawing/2014/main" id="{D712447C-CF01-41E9-A519-8C17313ED627}"/>
              </a:ext>
            </a:extLst>
          </p:cNvPr>
          <p:cNvSpPr txBox="1"/>
          <p:nvPr/>
        </p:nvSpPr>
        <p:spPr>
          <a:xfrm>
            <a:off x="397537" y="5275747"/>
            <a:ext cx="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TextBox 38">
            <a:extLst>
              <a:ext uri="{FF2B5EF4-FFF2-40B4-BE49-F238E27FC236}">
                <a16:creationId xmlns:a16="http://schemas.microsoft.com/office/drawing/2014/main" id="{AA002AFD-7998-49B8-9790-36A4C8B918E8}"/>
              </a:ext>
            </a:extLst>
          </p:cNvPr>
          <p:cNvSpPr txBox="1"/>
          <p:nvPr/>
        </p:nvSpPr>
        <p:spPr>
          <a:xfrm>
            <a:off x="1397642" y="5331362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0351D2A6-B1E5-49D2-81F2-758EFD58F2CB}"/>
              </a:ext>
            </a:extLst>
          </p:cNvPr>
          <p:cNvSpPr txBox="1"/>
          <p:nvPr/>
        </p:nvSpPr>
        <p:spPr>
          <a:xfrm>
            <a:off x="1609951" y="5351090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TextBox 38">
            <a:extLst>
              <a:ext uri="{FF2B5EF4-FFF2-40B4-BE49-F238E27FC236}">
                <a16:creationId xmlns:a16="http://schemas.microsoft.com/office/drawing/2014/main" id="{BC148F05-054E-42C3-89A3-03C3892F332E}"/>
              </a:ext>
            </a:extLst>
          </p:cNvPr>
          <p:cNvSpPr txBox="1"/>
          <p:nvPr/>
        </p:nvSpPr>
        <p:spPr>
          <a:xfrm>
            <a:off x="1576410" y="5310845"/>
            <a:ext cx="68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3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A17F0CAA-0800-48CC-B84C-E532321F1A70}"/>
              </a:ext>
            </a:extLst>
          </p:cNvPr>
          <p:cNvSpPr txBox="1"/>
          <p:nvPr/>
        </p:nvSpPr>
        <p:spPr>
          <a:xfrm>
            <a:off x="2369750" y="5337685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38">
            <a:extLst>
              <a:ext uri="{FF2B5EF4-FFF2-40B4-BE49-F238E27FC236}">
                <a16:creationId xmlns:a16="http://schemas.microsoft.com/office/drawing/2014/main" id="{BF8135FE-FD79-43D4-ACC4-62609C648146}"/>
              </a:ext>
            </a:extLst>
          </p:cNvPr>
          <p:cNvSpPr txBox="1"/>
          <p:nvPr/>
        </p:nvSpPr>
        <p:spPr>
          <a:xfrm>
            <a:off x="2477762" y="5344383"/>
            <a:ext cx="534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246188EA-76B2-4EF6-856D-1A8A63959847}"/>
              </a:ext>
            </a:extLst>
          </p:cNvPr>
          <p:cNvSpPr txBox="1"/>
          <p:nvPr/>
        </p:nvSpPr>
        <p:spPr>
          <a:xfrm>
            <a:off x="3067870" y="5367466"/>
            <a:ext cx="1783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7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125.6 </a:t>
            </a:r>
            <a:r>
              <a:rPr lang="en-US" sz="2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rad/sec</a:t>
            </a:r>
            <a:r>
              <a:rPr lang="ar-BH" sz="2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3">
            <a:extLst>
              <a:ext uri="{FF2B5EF4-FFF2-40B4-BE49-F238E27FC236}">
                <a16:creationId xmlns:a16="http://schemas.microsoft.com/office/drawing/2014/main" id="{28FD8B9D-FFDA-44F5-BFEC-8D125F939051}"/>
              </a:ext>
            </a:extLst>
          </p:cNvPr>
          <p:cNvSpPr txBox="1"/>
          <p:nvPr/>
        </p:nvSpPr>
        <p:spPr>
          <a:xfrm>
            <a:off x="3343040" y="2898287"/>
            <a:ext cx="222522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100" b="1" dirty="0">
                <a:solidFill>
                  <a:srgbClr val="00B05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1- سرعة دوران الإطار.</a:t>
            </a:r>
            <a:endParaRPr lang="ar-BH" sz="1500" dirty="0">
              <a:solidFill>
                <a:srgbClr val="00B050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3">
            <a:extLst>
              <a:ext uri="{FF2B5EF4-FFF2-40B4-BE49-F238E27FC236}">
                <a16:creationId xmlns:a16="http://schemas.microsoft.com/office/drawing/2014/main" id="{E000543A-0A38-4BF6-8390-92E0C70A6F6A}"/>
              </a:ext>
            </a:extLst>
          </p:cNvPr>
          <p:cNvSpPr txBox="1"/>
          <p:nvPr/>
        </p:nvSpPr>
        <p:spPr>
          <a:xfrm>
            <a:off x="3765495" y="4626512"/>
            <a:ext cx="195119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100" b="1" dirty="0">
                <a:solidFill>
                  <a:srgbClr val="FF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2- السرعة الزاوية.</a:t>
            </a:r>
            <a:endParaRPr lang="ar-BH" sz="1500" dirty="0">
              <a:solidFill>
                <a:srgbClr val="FF0000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6" name="رابط مستقيم 95">
            <a:extLst>
              <a:ext uri="{FF2B5EF4-FFF2-40B4-BE49-F238E27FC236}">
                <a16:creationId xmlns:a16="http://schemas.microsoft.com/office/drawing/2014/main" id="{0FAB468A-B0E9-4267-A451-841E6D86DD02}"/>
              </a:ext>
            </a:extLst>
          </p:cNvPr>
          <p:cNvCxnSpPr/>
          <p:nvPr/>
        </p:nvCxnSpPr>
        <p:spPr>
          <a:xfrm flipH="1">
            <a:off x="-27210" y="4512998"/>
            <a:ext cx="5749409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id="{D658EDFD-6770-4079-A3DB-C8D04F41EB8A}"/>
              </a:ext>
            </a:extLst>
          </p:cNvPr>
          <p:cNvSpPr txBox="1"/>
          <p:nvPr/>
        </p:nvSpPr>
        <p:spPr>
          <a:xfrm>
            <a:off x="5070354" y="10955"/>
            <a:ext cx="165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434E71AA-FE43-48A9-9A83-DBC58E6EBDE7}"/>
              </a:ext>
            </a:extLst>
          </p:cNvPr>
          <p:cNvSpPr/>
          <p:nvPr/>
        </p:nvSpPr>
        <p:spPr>
          <a:xfrm>
            <a:off x="3643945" y="164575"/>
            <a:ext cx="15071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</a:t>
            </a:r>
            <a:r>
              <a:rPr lang="ar-B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822088" y="1344812"/>
            <a:ext cx="126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 smtClean="0">
                <a:solidFill>
                  <a:srgbClr val="FF0000"/>
                </a:solidFill>
              </a:rPr>
              <a:t>مثال 4</a:t>
            </a:r>
            <a:r>
              <a:rPr lang="ar-BH" sz="2800" b="1" u="sng" dirty="0" smtClean="0">
                <a:solidFill>
                  <a:srgbClr val="FF0000"/>
                </a:solidFill>
              </a:rPr>
              <a:t> 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0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721210" y="2559330"/>
            <a:ext cx="128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 smtClean="0"/>
              <a:t>المعطيات:</a:t>
            </a:r>
            <a:endParaRPr lang="en-US" sz="2000" b="1" dirty="0"/>
          </a:p>
        </p:txBody>
      </p:sp>
      <p:sp>
        <p:nvSpPr>
          <p:cNvPr id="52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3304635" y="2430470"/>
            <a:ext cx="67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/>
              <a:t>الحل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52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82" grpId="0"/>
      <p:bldP spid="8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020" y="1508750"/>
            <a:ext cx="90541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اذا كان سرعة القطع لحجر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 دائري  </a:t>
            </a: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 m/sec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وسرعة دورانه  </a:t>
            </a:r>
            <a:r>
              <a:rPr lang="en-US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3000 rpm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 smtClean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en-US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احسب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1-قطر الحجر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2-السرعة الزاوية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A324F7AF-0DE5-40FA-A60D-F0D5F5547A0C}"/>
              </a:ext>
            </a:extLst>
          </p:cNvPr>
          <p:cNvCxnSpPr/>
          <p:nvPr/>
        </p:nvCxnSpPr>
        <p:spPr>
          <a:xfrm rot="10800000">
            <a:off x="-27210" y="1086296"/>
            <a:ext cx="9189720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3">
            <a:extLst>
              <a:ext uri="{FF2B5EF4-FFF2-40B4-BE49-F238E27FC236}">
                <a16:creationId xmlns:a16="http://schemas.microsoft.com/office/drawing/2014/main" id="{A9ABC2C3-B497-4B3F-B7DB-373F14F31664}"/>
              </a:ext>
            </a:extLst>
          </p:cNvPr>
          <p:cNvSpPr txBox="1"/>
          <p:nvPr/>
        </p:nvSpPr>
        <p:spPr>
          <a:xfrm>
            <a:off x="6351246" y="2750576"/>
            <a:ext cx="136777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35</a:t>
            </a:r>
            <a:r>
              <a:rPr lang="en-US" sz="27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m/sec</a:t>
            </a:r>
            <a:endParaRPr lang="ar-BH" sz="24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E700871C-4468-4BB7-969B-4443C17A199D}"/>
              </a:ext>
            </a:extLst>
          </p:cNvPr>
          <p:cNvSpPr txBox="1"/>
          <p:nvPr/>
        </p:nvSpPr>
        <p:spPr>
          <a:xfrm>
            <a:off x="5854492" y="2630630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rgbClr val="FF0000"/>
                </a:solidFill>
                <a:cs typeface="Sakkal Majalla" panose="02000000000000000000" pitchFamily="2" charset="-78"/>
              </a:rPr>
              <a:t>V</a:t>
            </a:r>
            <a:r>
              <a:rPr lang="en-US" dirty="0">
                <a:solidFill>
                  <a:srgbClr val="FF0000"/>
                </a:solidFill>
                <a:cs typeface="Sakkal Majalla" panose="02000000000000000000" pitchFamily="2" charset="-78"/>
              </a:rPr>
              <a:t>C</a:t>
            </a:r>
            <a:endParaRPr lang="ar-BH" sz="3300" dirty="0">
              <a:solidFill>
                <a:srgbClr val="00B05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ED21B61-37AB-4197-9A98-FCBC22A4D3F5}"/>
              </a:ext>
            </a:extLst>
          </p:cNvPr>
          <p:cNvGrpSpPr/>
          <p:nvPr/>
        </p:nvGrpSpPr>
        <p:grpSpPr>
          <a:xfrm>
            <a:off x="6261820" y="126170"/>
            <a:ext cx="1642005" cy="995489"/>
            <a:chOff x="8409148" y="405440"/>
            <a:chExt cx="2189340" cy="1327318"/>
          </a:xfrm>
        </p:grpSpPr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DE44A49D-95E3-4AD7-B49B-4C479C3FA03E}"/>
                </a:ext>
              </a:extLst>
            </p:cNvPr>
            <p:cNvSpPr txBox="1"/>
            <p:nvPr/>
          </p:nvSpPr>
          <p:spPr>
            <a:xfrm>
              <a:off x="8409148" y="688249"/>
              <a:ext cx="1047999" cy="8617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7030A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d</a:t>
              </a:r>
              <a:r>
                <a:rPr lang="en-US" sz="3300" dirty="0">
                  <a:solidFill>
                    <a:srgbClr val="00B05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 </a:t>
              </a:r>
              <a:r>
                <a:rPr lang="en-US" sz="3000" dirty="0"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=</a:t>
              </a:r>
              <a:endParaRPr lang="ar-BH" sz="33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B7CB4C11-02D2-49CC-82FC-BF7420527850}"/>
                </a:ext>
              </a:extLst>
            </p:cNvPr>
            <p:cNvCxnSpPr/>
            <p:nvPr/>
          </p:nvCxnSpPr>
          <p:spPr>
            <a:xfrm>
              <a:off x="9226888" y="1072142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F30869CD-698A-4BEA-8387-A220816AA013}"/>
                </a:ext>
              </a:extLst>
            </p:cNvPr>
            <p:cNvSpPr txBox="1"/>
            <p:nvPr/>
          </p:nvSpPr>
          <p:spPr>
            <a:xfrm>
              <a:off x="9286404" y="405440"/>
              <a:ext cx="129116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V</a:t>
              </a:r>
              <a:r>
                <a:rPr lang="en-US" sz="150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C</a:t>
              </a:r>
              <a:endParaRPr lang="ar-BH" sz="30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6F556B0D-7C2F-40D9-A6FD-9C38B4BF8C23}"/>
                </a:ext>
              </a:extLst>
            </p:cNvPr>
            <p:cNvSpPr txBox="1"/>
            <p:nvPr/>
          </p:nvSpPr>
          <p:spPr>
            <a:xfrm>
              <a:off x="8975765" y="1055650"/>
              <a:ext cx="14084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l-GR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π</a:t>
              </a:r>
              <a:r>
                <a:rPr lang="en-US" sz="27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× </a:t>
              </a:r>
              <a:r>
                <a:rPr lang="en-US" sz="2700" dirty="0">
                  <a:solidFill>
                    <a:srgbClr val="00B050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n</a:t>
              </a:r>
              <a:endParaRPr lang="en-US" sz="27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5" name="TextBox 43">
            <a:extLst>
              <a:ext uri="{FF2B5EF4-FFF2-40B4-BE49-F238E27FC236}">
                <a16:creationId xmlns:a16="http://schemas.microsoft.com/office/drawing/2014/main" id="{79657C72-1066-449A-B348-B5928BE837BE}"/>
              </a:ext>
            </a:extLst>
          </p:cNvPr>
          <p:cNvSpPr txBox="1"/>
          <p:nvPr/>
        </p:nvSpPr>
        <p:spPr>
          <a:xfrm>
            <a:off x="6324036" y="3148923"/>
            <a:ext cx="185815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3000</a:t>
            </a:r>
            <a:r>
              <a:rPr lang="en-US" sz="27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7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rpm</a:t>
            </a:r>
            <a:endParaRPr lang="ar-BH" sz="24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id="{F0464E30-6EBE-4610-819C-D3BDF7B4ABDA}"/>
              </a:ext>
            </a:extLst>
          </p:cNvPr>
          <p:cNvSpPr txBox="1"/>
          <p:nvPr/>
        </p:nvSpPr>
        <p:spPr>
          <a:xfrm>
            <a:off x="5854492" y="3112064"/>
            <a:ext cx="6542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n</a:t>
            </a:r>
            <a:endParaRPr lang="ar-BH" sz="3300" b="1" dirty="0">
              <a:solidFill>
                <a:srgbClr val="00B05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1" name="TextBox 43">
            <a:extLst>
              <a:ext uri="{FF2B5EF4-FFF2-40B4-BE49-F238E27FC236}">
                <a16:creationId xmlns:a16="http://schemas.microsoft.com/office/drawing/2014/main" id="{C3E95D91-FBEC-4F51-B9CB-AFEE0E5A2AC4}"/>
              </a:ext>
            </a:extLst>
          </p:cNvPr>
          <p:cNvSpPr txBox="1"/>
          <p:nvPr/>
        </p:nvSpPr>
        <p:spPr>
          <a:xfrm>
            <a:off x="6312892" y="3637015"/>
            <a:ext cx="108966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 </a:t>
            </a:r>
            <a:r>
              <a:rPr lang="en-US" sz="2700" dirty="0">
                <a:solidFill>
                  <a:srgbClr val="0000FF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3000</a:t>
            </a:r>
            <a:endParaRPr lang="ar-BH" sz="2400" dirty="0">
              <a:solidFill>
                <a:srgbClr val="0000FF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24FBC10A-94A7-4488-A613-6D69EF88E085}"/>
              </a:ext>
            </a:extLst>
          </p:cNvPr>
          <p:cNvSpPr txBox="1"/>
          <p:nvPr/>
        </p:nvSpPr>
        <p:spPr>
          <a:xfrm>
            <a:off x="6997417" y="3671274"/>
            <a:ext cx="662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÷</a:t>
            </a:r>
            <a:r>
              <a:rPr lang="en-US" sz="24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60</a:t>
            </a:r>
            <a:endParaRPr lang="ar-BH" sz="30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8" name="TextBox 43">
            <a:extLst>
              <a:ext uri="{FF2B5EF4-FFF2-40B4-BE49-F238E27FC236}">
                <a16:creationId xmlns:a16="http://schemas.microsoft.com/office/drawing/2014/main" id="{A799825E-FCC4-49CD-BC28-A6D46913F93F}"/>
              </a:ext>
            </a:extLst>
          </p:cNvPr>
          <p:cNvSpPr txBox="1"/>
          <p:nvPr/>
        </p:nvSpPr>
        <p:spPr>
          <a:xfrm>
            <a:off x="7609275" y="3655757"/>
            <a:ext cx="135027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50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rev/sec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id="{2616BF9B-E752-49B9-ACE0-EB20FEEC0A20}"/>
              </a:ext>
            </a:extLst>
          </p:cNvPr>
          <p:cNvSpPr txBox="1"/>
          <p:nvPr/>
        </p:nvSpPr>
        <p:spPr>
          <a:xfrm>
            <a:off x="5851769" y="4253783"/>
            <a:ext cx="153192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π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r>
              <a:rPr lang="en-US" sz="33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3.14</a:t>
            </a:r>
            <a:endParaRPr lang="ar-BH" sz="3300" dirty="0">
              <a:solidFill>
                <a:srgbClr val="0070C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60" name="Rectangle 156">
            <a:extLst>
              <a:ext uri="{FF2B5EF4-FFF2-40B4-BE49-F238E27FC236}">
                <a16:creationId xmlns:a16="http://schemas.microsoft.com/office/drawing/2014/main" id="{177D7358-AEFD-4A64-BE15-178750BF4B84}"/>
              </a:ext>
            </a:extLst>
          </p:cNvPr>
          <p:cNvSpPr/>
          <p:nvPr/>
        </p:nvSpPr>
        <p:spPr>
          <a:xfrm>
            <a:off x="6277174" y="4788901"/>
            <a:ext cx="87428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7030A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???</a:t>
            </a:r>
            <a:r>
              <a:rPr lang="ar-BH" sz="2400" dirty="0">
                <a:solidFill>
                  <a:srgbClr val="7030A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4050" dirty="0">
              <a:solidFill>
                <a:srgbClr val="7030A0"/>
              </a:solidFill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918DCFB4-B443-4919-8EC1-964FB90F5867}"/>
              </a:ext>
            </a:extLst>
          </p:cNvPr>
          <p:cNvSpPr txBox="1"/>
          <p:nvPr/>
        </p:nvSpPr>
        <p:spPr>
          <a:xfrm>
            <a:off x="5875211" y="4774768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d</a:t>
            </a:r>
            <a:endParaRPr lang="ar-BH" sz="3000" dirty="0">
              <a:solidFill>
                <a:srgbClr val="7030A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23D9F9F-3930-4F46-96B2-A043C2DA0CFF}"/>
              </a:ext>
            </a:extLst>
          </p:cNvPr>
          <p:cNvSpPr/>
          <p:nvPr/>
        </p:nvSpPr>
        <p:spPr>
          <a:xfrm>
            <a:off x="5923124" y="510220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القطر</a:t>
            </a:r>
            <a:endParaRPr lang="en-US" sz="135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4" name="Straight Connector 161">
            <a:extLst>
              <a:ext uri="{FF2B5EF4-FFF2-40B4-BE49-F238E27FC236}">
                <a16:creationId xmlns:a16="http://schemas.microsoft.com/office/drawing/2014/main" id="{A5847D6B-16CE-47B4-AF5D-14B412FC38BB}"/>
              </a:ext>
            </a:extLst>
          </p:cNvPr>
          <p:cNvCxnSpPr>
            <a:cxnSpLocks/>
          </p:cNvCxnSpPr>
          <p:nvPr/>
        </p:nvCxnSpPr>
        <p:spPr>
          <a:xfrm>
            <a:off x="5760132" y="2888940"/>
            <a:ext cx="0" cy="3010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156">
            <a:extLst>
              <a:ext uri="{FF2B5EF4-FFF2-40B4-BE49-F238E27FC236}">
                <a16:creationId xmlns:a16="http://schemas.microsoft.com/office/drawing/2014/main" id="{DC896723-26B7-46F1-8444-DFD464691F86}"/>
              </a:ext>
            </a:extLst>
          </p:cNvPr>
          <p:cNvSpPr/>
          <p:nvPr/>
        </p:nvSpPr>
        <p:spPr>
          <a:xfrm>
            <a:off x="6251790" y="5416129"/>
            <a:ext cx="874283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???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ea typeface="Times New Roman"/>
                <a:cs typeface="Sakkal Majalla" panose="02000000000000000000" pitchFamily="2" charset="-78"/>
              </a:rPr>
              <a:t>=</a:t>
            </a:r>
            <a:endParaRPr lang="en-US" sz="4050" dirty="0">
              <a:solidFill>
                <a:srgbClr val="FF0000"/>
              </a:solidFill>
              <a:latin typeface="Sakkal Majalla" panose="02000000000000000000" pitchFamily="2" charset="-78"/>
              <a:ea typeface="Times New Roman"/>
              <a:cs typeface="Sakkal Majalla" panose="02000000000000000000" pitchFamily="2" charset="-78"/>
            </a:endParaRP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D7D0FF55-ADC4-4486-A979-31323D40B6A8}"/>
              </a:ext>
            </a:extLst>
          </p:cNvPr>
          <p:cNvSpPr txBox="1"/>
          <p:nvPr/>
        </p:nvSpPr>
        <p:spPr>
          <a:xfrm>
            <a:off x="5849827" y="5401996"/>
            <a:ext cx="65357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30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F2DA109B-7F84-420B-AA6A-888A96BFAE80}"/>
              </a:ext>
            </a:extLst>
          </p:cNvPr>
          <p:cNvGrpSpPr/>
          <p:nvPr/>
        </p:nvGrpSpPr>
        <p:grpSpPr>
          <a:xfrm>
            <a:off x="784511" y="2628946"/>
            <a:ext cx="1642005" cy="918847"/>
            <a:chOff x="8409148" y="446074"/>
            <a:chExt cx="2189340" cy="1225129"/>
          </a:xfrm>
        </p:grpSpPr>
        <p:sp>
          <p:nvSpPr>
            <p:cNvPr id="68" name="TextBox 40">
              <a:extLst>
                <a:ext uri="{FF2B5EF4-FFF2-40B4-BE49-F238E27FC236}">
                  <a16:creationId xmlns:a16="http://schemas.microsoft.com/office/drawing/2014/main" id="{F6AEFCC8-D5A6-4B0F-B56F-E51C3B3CA5A9}"/>
                </a:ext>
              </a:extLst>
            </p:cNvPr>
            <p:cNvSpPr txBox="1"/>
            <p:nvPr/>
          </p:nvSpPr>
          <p:spPr>
            <a:xfrm>
              <a:off x="8409148" y="688249"/>
              <a:ext cx="1047999" cy="800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00" dirty="0">
                  <a:solidFill>
                    <a:srgbClr val="7030A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d</a:t>
              </a:r>
              <a:r>
                <a:rPr lang="en-US" sz="3000" dirty="0">
                  <a:solidFill>
                    <a:srgbClr val="7030A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 </a:t>
              </a:r>
              <a:r>
                <a:rPr lang="en-US" sz="2700" dirty="0">
                  <a:solidFill>
                    <a:srgbClr val="7030A0"/>
                  </a:solidFill>
                  <a:latin typeface="Sakkal Majalla" panose="02000000000000000000" pitchFamily="2" charset="-78"/>
                  <a:ea typeface="Cambria Math" pitchFamily="18" charset="0"/>
                  <a:cs typeface="Sakkal Majalla" panose="02000000000000000000" pitchFamily="2" charset="-78"/>
                </a:rPr>
                <a:t>=</a:t>
              </a:r>
              <a:endParaRPr lang="ar-BH" sz="3000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69" name="رابط مستقيم 68">
              <a:extLst>
                <a:ext uri="{FF2B5EF4-FFF2-40B4-BE49-F238E27FC236}">
                  <a16:creationId xmlns:a16="http://schemas.microsoft.com/office/drawing/2014/main" id="{635E96C1-4215-4E98-888C-54826507BF45}"/>
                </a:ext>
              </a:extLst>
            </p:cNvPr>
            <p:cNvCxnSpPr/>
            <p:nvPr/>
          </p:nvCxnSpPr>
          <p:spPr>
            <a:xfrm>
              <a:off x="9226888" y="1072142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41">
              <a:extLst>
                <a:ext uri="{FF2B5EF4-FFF2-40B4-BE49-F238E27FC236}">
                  <a16:creationId xmlns:a16="http://schemas.microsoft.com/office/drawing/2014/main" id="{B6A5BFD8-6E7A-4137-B2FF-4C7A33366AFB}"/>
                </a:ext>
              </a:extLst>
            </p:cNvPr>
            <p:cNvSpPr txBox="1"/>
            <p:nvPr/>
          </p:nvSpPr>
          <p:spPr>
            <a:xfrm>
              <a:off x="9266473" y="446074"/>
              <a:ext cx="1291167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BH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70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V</a:t>
              </a:r>
              <a:r>
                <a:rPr lang="en-US" sz="1350" dirty="0">
                  <a:solidFill>
                    <a:srgbClr val="FF0000"/>
                  </a:solidFill>
                  <a:cs typeface="Sakkal Majalla" panose="02000000000000000000" pitchFamily="2" charset="-78"/>
                </a:rPr>
                <a:t>C</a:t>
              </a:r>
              <a:endParaRPr lang="ar-BH" sz="27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80" name="TextBox 38">
              <a:extLst>
                <a:ext uri="{FF2B5EF4-FFF2-40B4-BE49-F238E27FC236}">
                  <a16:creationId xmlns:a16="http://schemas.microsoft.com/office/drawing/2014/main" id="{4F291491-AFA5-4D89-9134-66740E5A3A31}"/>
                </a:ext>
              </a:extLst>
            </p:cNvPr>
            <p:cNvSpPr txBox="1"/>
            <p:nvPr/>
          </p:nvSpPr>
          <p:spPr>
            <a:xfrm>
              <a:off x="8975765" y="1055650"/>
              <a:ext cx="14084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l-GR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Sakkal Majalla" panose="02000000000000000000" pitchFamily="2" charset="-78"/>
                </a:rPr>
                <a:t>π</a:t>
              </a:r>
              <a:r>
                <a:rPr lang="en-US" sz="2400" dirty="0">
                  <a:solidFill>
                    <a:srgbClr val="0000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× </a:t>
              </a:r>
              <a:r>
                <a:rPr lang="en-US" sz="2400" dirty="0">
                  <a:latin typeface="Times New Roman" panose="02020603050405020304" pitchFamily="18" charset="0"/>
                  <a:cs typeface="Sakkal Majalla" panose="02000000000000000000" pitchFamily="2" charset="-78"/>
                </a:rPr>
                <a:t>n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1" name="TextBox 40">
            <a:extLst>
              <a:ext uri="{FF2B5EF4-FFF2-40B4-BE49-F238E27FC236}">
                <a16:creationId xmlns:a16="http://schemas.microsoft.com/office/drawing/2014/main" id="{CE604FA2-08D7-4203-9385-59FF9046539B}"/>
              </a:ext>
            </a:extLst>
          </p:cNvPr>
          <p:cNvSpPr txBox="1"/>
          <p:nvPr/>
        </p:nvSpPr>
        <p:spPr>
          <a:xfrm>
            <a:off x="746953" y="3627503"/>
            <a:ext cx="785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7030A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d</a:t>
            </a:r>
            <a:r>
              <a:rPr lang="en-US" sz="3300" dirty="0">
                <a:solidFill>
                  <a:srgbClr val="00B05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</a:t>
            </a:r>
            <a:endParaRPr lang="ar-BH" sz="3300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cxnSp>
        <p:nvCxnSpPr>
          <p:cNvPr id="82" name="رابط مستقيم 81">
            <a:extLst>
              <a:ext uri="{FF2B5EF4-FFF2-40B4-BE49-F238E27FC236}">
                <a16:creationId xmlns:a16="http://schemas.microsoft.com/office/drawing/2014/main" id="{B3B01C17-0152-4CAA-A926-069C8EF25052}"/>
              </a:ext>
            </a:extLst>
          </p:cNvPr>
          <p:cNvCxnSpPr/>
          <p:nvPr/>
        </p:nvCxnSpPr>
        <p:spPr>
          <a:xfrm>
            <a:off x="1360259" y="3915422"/>
            <a:ext cx="11658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41">
            <a:extLst>
              <a:ext uri="{FF2B5EF4-FFF2-40B4-BE49-F238E27FC236}">
                <a16:creationId xmlns:a16="http://schemas.microsoft.com/office/drawing/2014/main" id="{3055656A-7B54-44DD-A391-F8DAEC981DBF}"/>
              </a:ext>
            </a:extLst>
          </p:cNvPr>
          <p:cNvSpPr txBox="1"/>
          <p:nvPr/>
        </p:nvSpPr>
        <p:spPr>
          <a:xfrm>
            <a:off x="1453685" y="3475641"/>
            <a:ext cx="96837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35</a:t>
            </a:r>
            <a:endParaRPr lang="ar-BH" sz="3000" dirty="0">
              <a:solidFill>
                <a:srgbClr val="FF0000"/>
              </a:solidFill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id="{356142AB-764F-442C-8266-01284E809BCD}"/>
              </a:ext>
            </a:extLst>
          </p:cNvPr>
          <p:cNvSpPr txBox="1"/>
          <p:nvPr/>
        </p:nvSpPr>
        <p:spPr>
          <a:xfrm>
            <a:off x="1115550" y="3851455"/>
            <a:ext cx="80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27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TextBox 38">
            <a:extLst>
              <a:ext uri="{FF2B5EF4-FFF2-40B4-BE49-F238E27FC236}">
                <a16:creationId xmlns:a16="http://schemas.microsoft.com/office/drawing/2014/main" id="{26082899-DCA0-44B0-B075-37BE94DE6A95}"/>
              </a:ext>
            </a:extLst>
          </p:cNvPr>
          <p:cNvSpPr txBox="1"/>
          <p:nvPr/>
        </p:nvSpPr>
        <p:spPr>
          <a:xfrm>
            <a:off x="1773944" y="3915423"/>
            <a:ext cx="7488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en-US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</a:p>
        </p:txBody>
      </p:sp>
      <p:sp>
        <p:nvSpPr>
          <p:cNvPr id="86" name="TextBox 43">
            <a:extLst>
              <a:ext uri="{FF2B5EF4-FFF2-40B4-BE49-F238E27FC236}">
                <a16:creationId xmlns:a16="http://schemas.microsoft.com/office/drawing/2014/main" id="{2A07393F-A95D-4754-9E1D-0C5247027E74}"/>
              </a:ext>
            </a:extLst>
          </p:cNvPr>
          <p:cNvSpPr txBox="1"/>
          <p:nvPr/>
        </p:nvSpPr>
        <p:spPr>
          <a:xfrm>
            <a:off x="2454680" y="3709255"/>
            <a:ext cx="119921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= 0.22 </a:t>
            </a:r>
            <a:r>
              <a:rPr lang="en-US" b="1" dirty="0">
                <a:latin typeface="Sakkal Majalla" panose="02000000000000000000" pitchFamily="2" charset="-78"/>
                <a:ea typeface="Cambria Math" pitchFamily="18" charset="0"/>
                <a:cs typeface="Sakkal Majalla" panose="02000000000000000000" pitchFamily="2" charset="-78"/>
              </a:rPr>
              <a:t>m</a:t>
            </a:r>
            <a:endParaRPr lang="ar-BH" sz="3000" b="1" dirty="0">
              <a:latin typeface="Sakkal Majalla" panose="02000000000000000000" pitchFamily="2" charset="-78"/>
              <a:ea typeface="Cambria Math" pitchFamily="18" charset="0"/>
              <a:cs typeface="Sakkal Majalla" panose="02000000000000000000" pitchFamily="2" charset="-78"/>
            </a:endParaRP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id="{55417539-71E2-4995-AF8E-C84DEBAE9700}"/>
              </a:ext>
            </a:extLst>
          </p:cNvPr>
          <p:cNvSpPr txBox="1"/>
          <p:nvPr/>
        </p:nvSpPr>
        <p:spPr>
          <a:xfrm>
            <a:off x="4276947" y="2742012"/>
            <a:ext cx="139184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1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1-قطر الحجر.</a:t>
            </a:r>
            <a:endParaRPr lang="ar-BH" sz="1500" dirty="0">
              <a:solidFill>
                <a:srgbClr val="7030A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3">
            <a:extLst>
              <a:ext uri="{FF2B5EF4-FFF2-40B4-BE49-F238E27FC236}">
                <a16:creationId xmlns:a16="http://schemas.microsoft.com/office/drawing/2014/main" id="{5E3D15A5-A6FF-422F-A43E-4357B5C7194B}"/>
              </a:ext>
            </a:extLst>
          </p:cNvPr>
          <p:cNvSpPr txBox="1"/>
          <p:nvPr/>
        </p:nvSpPr>
        <p:spPr>
          <a:xfrm>
            <a:off x="3550857" y="4440741"/>
            <a:ext cx="214373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 السرعة الزاوية.</a:t>
            </a:r>
            <a:endParaRPr lang="ar-BH" sz="15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1D88D08C-85D1-4874-9825-035861FDD4B2}"/>
              </a:ext>
            </a:extLst>
          </p:cNvPr>
          <p:cNvSpPr txBox="1"/>
          <p:nvPr/>
        </p:nvSpPr>
        <p:spPr>
          <a:xfrm>
            <a:off x="340651" y="4781848"/>
            <a:ext cx="187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TextBox 38">
            <a:extLst>
              <a:ext uri="{FF2B5EF4-FFF2-40B4-BE49-F238E27FC236}">
                <a16:creationId xmlns:a16="http://schemas.microsoft.com/office/drawing/2014/main" id="{B3112DF9-BC0B-41CE-93C8-FBE683A567E9}"/>
              </a:ext>
            </a:extLst>
          </p:cNvPr>
          <p:cNvSpPr txBox="1"/>
          <p:nvPr/>
        </p:nvSpPr>
        <p:spPr>
          <a:xfrm>
            <a:off x="397537" y="5275747"/>
            <a:ext cx="9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7F05AFB3-3A65-43BA-8C23-0764EA1E237A}"/>
              </a:ext>
            </a:extLst>
          </p:cNvPr>
          <p:cNvSpPr txBox="1"/>
          <p:nvPr/>
        </p:nvSpPr>
        <p:spPr>
          <a:xfrm>
            <a:off x="1397642" y="5331362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38">
            <a:extLst>
              <a:ext uri="{FF2B5EF4-FFF2-40B4-BE49-F238E27FC236}">
                <a16:creationId xmlns:a16="http://schemas.microsoft.com/office/drawing/2014/main" id="{23B821DB-6BEC-4501-9561-0563F7A033C0}"/>
              </a:ext>
            </a:extLst>
          </p:cNvPr>
          <p:cNvSpPr txBox="1"/>
          <p:nvPr/>
        </p:nvSpPr>
        <p:spPr>
          <a:xfrm>
            <a:off x="1609951" y="5351090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D256A7FE-7D10-487E-8466-EABD294A9D4D}"/>
              </a:ext>
            </a:extLst>
          </p:cNvPr>
          <p:cNvSpPr txBox="1"/>
          <p:nvPr/>
        </p:nvSpPr>
        <p:spPr>
          <a:xfrm>
            <a:off x="1691625" y="5310845"/>
            <a:ext cx="68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endParaRPr lang="en-US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id="{E903A230-2BEF-422C-AAE6-CAD02057F165}"/>
              </a:ext>
            </a:extLst>
          </p:cNvPr>
          <p:cNvSpPr txBox="1"/>
          <p:nvPr/>
        </p:nvSpPr>
        <p:spPr>
          <a:xfrm>
            <a:off x="2369750" y="5337685"/>
            <a:ext cx="296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6964F040-2502-440B-BA6B-437BF39AA3B1}"/>
              </a:ext>
            </a:extLst>
          </p:cNvPr>
          <p:cNvSpPr txBox="1"/>
          <p:nvPr/>
        </p:nvSpPr>
        <p:spPr>
          <a:xfrm>
            <a:off x="2477762" y="5344383"/>
            <a:ext cx="534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B09EC502-B037-48B9-B110-34DAA25DC2E7}"/>
              </a:ext>
            </a:extLst>
          </p:cNvPr>
          <p:cNvSpPr txBox="1"/>
          <p:nvPr/>
        </p:nvSpPr>
        <p:spPr>
          <a:xfrm>
            <a:off x="3034612" y="5367466"/>
            <a:ext cx="1699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314</a:t>
            </a:r>
            <a:r>
              <a:rPr lang="en-US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rad/sec</a:t>
            </a:r>
            <a:r>
              <a:rPr lang="ar-BH" sz="2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DA26239-6255-479B-83B7-D08937926AC7}"/>
              </a:ext>
            </a:extLst>
          </p:cNvPr>
          <p:cNvCxnSpPr/>
          <p:nvPr/>
        </p:nvCxnSpPr>
        <p:spPr>
          <a:xfrm flipH="1">
            <a:off x="-27210" y="4347102"/>
            <a:ext cx="5749409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id="{0983C78B-9F0F-47AA-9537-98DC2C3D4251}"/>
              </a:ext>
            </a:extLst>
          </p:cNvPr>
          <p:cNvSpPr txBox="1"/>
          <p:nvPr/>
        </p:nvSpPr>
        <p:spPr>
          <a:xfrm>
            <a:off x="1576410" y="164575"/>
            <a:ext cx="165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l-GR" sz="3600" dirty="0">
                <a:solidFill>
                  <a:srgbClr val="0000FF"/>
                </a:solidFill>
                <a:cs typeface="Sakkal Majalla" panose="02000000000000000000" pitchFamily="2" charset="-78"/>
              </a:rPr>
              <a:t>ω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9824F26F-4621-4E76-B903-15E27CBA781B}"/>
              </a:ext>
            </a:extLst>
          </p:cNvPr>
          <p:cNvSpPr/>
          <p:nvPr/>
        </p:nvSpPr>
        <p:spPr>
          <a:xfrm>
            <a:off x="541346" y="302104"/>
            <a:ext cx="11737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</a:t>
            </a:r>
            <a:r>
              <a:rPr lang="ar-B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660384" y="1124700"/>
            <a:ext cx="134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u="sng" dirty="0" smtClean="0">
                <a:solidFill>
                  <a:srgbClr val="FF0000"/>
                </a:solidFill>
              </a:rPr>
              <a:t>مثال 5 :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9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7721210" y="2430470"/>
            <a:ext cx="128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 smtClean="0"/>
              <a:t>المعطيات:</a:t>
            </a:r>
            <a:endParaRPr lang="en-US" sz="2000" b="1" dirty="0"/>
          </a:p>
        </p:txBody>
      </p:sp>
      <p:sp>
        <p:nvSpPr>
          <p:cNvPr id="50" name="مربع نص 1">
            <a:extLst>
              <a:ext uri="{FF2B5EF4-FFF2-40B4-BE49-F238E27FC236}">
                <a16:creationId xmlns:a16="http://schemas.microsoft.com/office/drawing/2014/main" id="{03136B36-AE76-48F8-8DFB-1DC23EB03500}"/>
              </a:ext>
            </a:extLst>
          </p:cNvPr>
          <p:cNvSpPr txBox="1"/>
          <p:nvPr/>
        </p:nvSpPr>
        <p:spPr>
          <a:xfrm>
            <a:off x="3304635" y="2430470"/>
            <a:ext cx="67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/>
              <a:t>الحل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64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5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770" y="1241477"/>
            <a:ext cx="2792263" cy="100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USER\Desktop\الجاذبية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472" y="1343173"/>
            <a:ext cx="2563924" cy="1809453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694165" y="3246865"/>
            <a:ext cx="28648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0155" y="187375"/>
            <a:ext cx="4232398" cy="1052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الرابع : </a:t>
            </a:r>
            <a:r>
              <a:rPr lang="ar-BH" sz="4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القوة</a:t>
            </a:r>
          </a:p>
          <a:p>
            <a:endParaRPr lang="ar-BH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67" y="3104418"/>
            <a:ext cx="3266058" cy="14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5 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" y="4283130"/>
            <a:ext cx="2792263" cy="100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USER\Desktop\الجاذبية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339" y="2247900"/>
            <a:ext cx="2563924" cy="1809453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694165" y="3246865"/>
            <a:ext cx="28648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71414"/>
            <a:ext cx="91440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القوة</a:t>
            </a:r>
          </a:p>
          <a:p>
            <a:endParaRPr lang="ar-BH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BH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هي كل </a:t>
            </a:r>
            <a:r>
              <a:rPr lang="ar-BH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</a:rPr>
              <a:t>مؤثر </a:t>
            </a:r>
            <a:r>
              <a:rPr lang="ar-BH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يغير أو يحاول أن يغير من ..... الجسم أو ........ أو .............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endParaRPr lang="ar-BH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90551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شكل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905516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وضعه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6" y="857232"/>
            <a:ext cx="160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نوع</a:t>
            </a:r>
            <a:r>
              <a:rPr lang="ar-B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حركته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1" y="1600200"/>
            <a:ext cx="2519845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القوى</a:t>
            </a:r>
          </a:p>
          <a:p>
            <a:endParaRPr lang="ar-BH" sz="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فيما يلي بعض أنواع القوى: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8" y="2857381"/>
            <a:ext cx="3286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w Cen MT Condensed Extra Bold" pitchFamily="34" charset="0"/>
              </a:rPr>
              <a:t>-1</a:t>
            </a:r>
            <a:r>
              <a:rPr lang="ar-BH" sz="2800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ar-SA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قوى الجاذبية</a:t>
            </a:r>
            <a:r>
              <a:rPr lang="ar-BH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(الوزن)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5071" y="3482911"/>
            <a:ext cx="3286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w Cen MT Condensed Extra Bold" pitchFamily="34" charset="0"/>
              </a:rPr>
              <a:t>-2</a:t>
            </a:r>
            <a:r>
              <a:rPr lang="ar-BH" sz="2800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ar-SA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قوى ال</a:t>
            </a:r>
            <a:r>
              <a:rPr lang="ar-BH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شد( السحب)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225" y="4118558"/>
            <a:ext cx="2631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w Cen MT Condensed Extra Bold" pitchFamily="34" charset="0"/>
              </a:rPr>
              <a:t>-3</a:t>
            </a:r>
            <a:r>
              <a:rPr lang="ar-BH" sz="2800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ar-SA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قوى ال</a:t>
            </a:r>
            <a:r>
              <a:rPr lang="ar-BH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احتكاك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5134" y="4908660"/>
            <a:ext cx="18237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w Cen MT Condensed Extra Bold" pitchFamily="34" charset="0"/>
              </a:rPr>
              <a:t>-4</a:t>
            </a:r>
            <a:r>
              <a:rPr lang="ar-BH" sz="2800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ar-SA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قوى ال</a:t>
            </a:r>
            <a:r>
              <a:rPr lang="ar-BH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دفع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0" y="5314772"/>
            <a:ext cx="3266058" cy="149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823 0.01111 L 2.5E-6 0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5 1.8518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92 0.0625 L -5.55556E-7 -3.703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4 0.11296 L 4.72222E-6 3.703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02 0.13866 L 4.72222E-6 -4.07407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6965" y="347730"/>
            <a:ext cx="3055585" cy="101941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BH" sz="4400" b="1" dirty="0" smtClean="0"/>
              <a:t>أنواع </a:t>
            </a:r>
            <a:r>
              <a:rPr lang="ar-BH" sz="4400" b="1" dirty="0"/>
              <a:t>القوة </a:t>
            </a:r>
            <a:endParaRPr lang="en-US" sz="4400" b="1" dirty="0"/>
          </a:p>
        </p:txBody>
      </p:sp>
      <p:pic>
        <p:nvPicPr>
          <p:cNvPr id="5" name="Picture 4" descr="e0022ced-9f94-4f15-ba8c-b8e95710b2fd.png"/>
          <p:cNvPicPr>
            <a:picLocks noChangeAspect="1"/>
          </p:cNvPicPr>
          <p:nvPr/>
        </p:nvPicPr>
        <p:blipFill>
          <a:blip r:embed="rId3" cstate="print"/>
          <a:srcRect l="83454" b="45777"/>
          <a:stretch>
            <a:fillRect/>
          </a:stretch>
        </p:blipFill>
        <p:spPr>
          <a:xfrm>
            <a:off x="3112610" y="2252367"/>
            <a:ext cx="1355410" cy="1714303"/>
          </a:xfrm>
          <a:prstGeom prst="rect">
            <a:avLst/>
          </a:prstGeom>
        </p:spPr>
      </p:pic>
      <p:pic>
        <p:nvPicPr>
          <p:cNvPr id="10" name="Picture 9" descr="نشاط 3 ب.jpg"/>
          <p:cNvPicPr>
            <a:picLocks noChangeAspect="1"/>
          </p:cNvPicPr>
          <p:nvPr/>
        </p:nvPicPr>
        <p:blipFill>
          <a:blip r:embed="rId4" cstate="print"/>
          <a:srcRect l="51984" t="62087" r="7192" b="5043"/>
          <a:stretch>
            <a:fillRect/>
          </a:stretch>
        </p:blipFill>
        <p:spPr>
          <a:xfrm>
            <a:off x="6953110" y="2353660"/>
            <a:ext cx="1958655" cy="1728225"/>
          </a:xfrm>
          <a:prstGeom prst="rect">
            <a:avLst/>
          </a:prstGeom>
        </p:spPr>
      </p:pic>
      <p:pic>
        <p:nvPicPr>
          <p:cNvPr id="11" name="Picture 10" descr="نشاط 3 ب.jpg"/>
          <p:cNvPicPr>
            <a:picLocks noChangeAspect="1"/>
          </p:cNvPicPr>
          <p:nvPr/>
        </p:nvPicPr>
        <p:blipFill>
          <a:blip r:embed="rId4" cstate="print"/>
          <a:srcRect l="56592" t="5907" r="6616" b="61223"/>
          <a:stretch>
            <a:fillRect/>
          </a:stretch>
        </p:blipFill>
        <p:spPr>
          <a:xfrm>
            <a:off x="4879240" y="2353660"/>
            <a:ext cx="1541664" cy="1728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02165" y="4312315"/>
            <a:ext cx="1017575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قوة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</a:rPr>
              <a:t>الدفع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505" y="1598790"/>
            <a:ext cx="3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5065" y="1598790"/>
            <a:ext cx="3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930" y="1598790"/>
            <a:ext cx="3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AutoShape 2" descr="Image result for FRI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6714"/>
          <a:stretch/>
        </p:blipFill>
        <p:spPr bwMode="auto">
          <a:xfrm>
            <a:off x="457201" y="2252366"/>
            <a:ext cx="2309764" cy="18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12015" y="1598790"/>
            <a:ext cx="3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240" y="4273910"/>
            <a:ext cx="1728226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قوة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</a:rPr>
              <a:t>الشد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6230" y="5040132"/>
            <a:ext cx="1017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قوة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</a:rPr>
              <a:t>الوزن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310" y="4197100"/>
            <a:ext cx="136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قوة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</a:rPr>
              <a:t>الاحتكاك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9466" y="3887043"/>
            <a:ext cx="1541665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قوة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</a:rPr>
              <a:t>الجاذبية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00" y="5464465"/>
            <a:ext cx="1541665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قوة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</a:rPr>
              <a:t>التماس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2" grpId="0"/>
      <p:bldP spid="13" grpId="0" animBg="1"/>
      <p:bldP spid="18" grpId="0"/>
      <p:bldP spid="19" grpId="0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941831"/>
              </p:ext>
            </p:extLst>
          </p:nvPr>
        </p:nvGraphicFramePr>
        <p:xfrm>
          <a:off x="441817" y="663841"/>
          <a:ext cx="8229600" cy="619642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64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قوى رد فعل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قوى الجاذبية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قوى دفع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قوى شد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الشكل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5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3" t="60667" b="-1"/>
          <a:stretch/>
        </p:blipFill>
        <p:spPr>
          <a:xfrm>
            <a:off x="7183540" y="1364462"/>
            <a:ext cx="1347148" cy="92345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183540" y="5502870"/>
            <a:ext cx="1487877" cy="1113745"/>
            <a:chOff x="7183540" y="5502870"/>
            <a:chExt cx="1487877" cy="1113745"/>
          </a:xfrm>
        </p:grpSpPr>
        <p:sp>
          <p:nvSpPr>
            <p:cNvPr id="14" name="Rectangle 13"/>
            <p:cNvSpPr/>
            <p:nvPr/>
          </p:nvSpPr>
          <p:spPr>
            <a:xfrm>
              <a:off x="7337160" y="5618085"/>
              <a:ext cx="1149249" cy="998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flipH="1" flipV="1">
              <a:off x="7911784" y="5502870"/>
              <a:ext cx="1" cy="111374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83540" y="6616615"/>
              <a:ext cx="14878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031" r="53749" b="60045"/>
          <a:stretch/>
        </p:blipFill>
        <p:spPr>
          <a:xfrm>
            <a:off x="7151369" y="4281230"/>
            <a:ext cx="1379320" cy="91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7880" y="-13000"/>
            <a:ext cx="833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 smtClean="0">
                <a:solidFill>
                  <a:srgbClr val="FF0000"/>
                </a:solidFill>
              </a:rPr>
              <a:t>ضع </a:t>
            </a:r>
            <a:r>
              <a:rPr lang="ar-BH" sz="2800" b="1" dirty="0">
                <a:solidFill>
                  <a:srgbClr val="FF0000"/>
                </a:solidFill>
              </a:rPr>
              <a:t>علامة (√)  امام الخانة المناسبة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e0022ced-9f94-4f15-ba8c-b8e95710b2fd.png">
            <a:extLst>
              <a:ext uri="{FF2B5EF4-FFF2-40B4-BE49-F238E27FC236}">
                <a16:creationId xmlns:a16="http://schemas.microsoft.com/office/drawing/2014/main" id="{5FDB4C57-0747-4D6A-8E50-72BD3934CD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83454" b="45777"/>
          <a:stretch>
            <a:fillRect/>
          </a:stretch>
        </p:blipFill>
        <p:spPr>
          <a:xfrm>
            <a:off x="7095495" y="2629098"/>
            <a:ext cx="1355410" cy="14527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6DDFF8-30B8-4D71-A488-27770FE1F0AF}"/>
              </a:ext>
            </a:extLst>
          </p:cNvPr>
          <p:cNvSpPr txBox="1"/>
          <p:nvPr/>
        </p:nvSpPr>
        <p:spPr>
          <a:xfrm>
            <a:off x="2459725" y="2891330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√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300BB5-226A-4C25-95FD-CEB5455F1705}"/>
              </a:ext>
            </a:extLst>
          </p:cNvPr>
          <p:cNvSpPr txBox="1"/>
          <p:nvPr/>
        </p:nvSpPr>
        <p:spPr>
          <a:xfrm>
            <a:off x="4264760" y="1393535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√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FDA4B6-37D0-48B4-B1EC-367FD386A7D8}"/>
              </a:ext>
            </a:extLst>
          </p:cNvPr>
          <p:cNvSpPr txBox="1"/>
          <p:nvPr/>
        </p:nvSpPr>
        <p:spPr>
          <a:xfrm>
            <a:off x="6031390" y="4273910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√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0A5F1-3B93-4EBF-87CF-ED699E6DAADB}"/>
              </a:ext>
            </a:extLst>
          </p:cNvPr>
          <p:cNvSpPr txBox="1"/>
          <p:nvPr/>
        </p:nvSpPr>
        <p:spPr>
          <a:xfrm>
            <a:off x="923525" y="5616744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√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08435"/>
              </p:ext>
            </p:extLst>
          </p:nvPr>
        </p:nvGraphicFramePr>
        <p:xfrm>
          <a:off x="2459723" y="279790"/>
          <a:ext cx="6469994" cy="1214130"/>
        </p:xfrm>
        <a:graphic>
          <a:graphicData uri="http://schemas.openxmlformats.org/drawingml/2006/table">
            <a:tbl>
              <a:tblPr rtl="1">
                <a:tableStyleId>{16D9F66E-5EB9-4882-86FB-DCBF35E3C3E4}</a:tableStyleId>
              </a:tblPr>
              <a:tblGrid>
                <a:gridCol w="156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0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800" b="1" dirty="0"/>
                        <a:t>المصطلح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800" b="1" dirty="0"/>
                        <a:t>الرمز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292985" algn="l"/>
                        </a:tabLst>
                      </a:pPr>
                      <a:r>
                        <a:rPr lang="ar-BH" sz="2800" b="1" dirty="0"/>
                        <a:t>وحدة القياس الدولية</a:t>
                      </a: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2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b="1" i="0" dirty="0">
                        <a:latin typeface="Cambria Math" pitchFamily="18" charset="0"/>
                        <a:ea typeface="Cambria Math" pitchFamily="18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dirty="0">
                        <a:latin typeface="Tw Cen MT Condensed Extra Bold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F018F7E-8B81-4578-A405-CA0EABC6F61F}"/>
              </a:ext>
            </a:extLst>
          </p:cNvPr>
          <p:cNvSpPr txBox="1"/>
          <p:nvPr/>
        </p:nvSpPr>
        <p:spPr>
          <a:xfrm>
            <a:off x="6103420" y="855865"/>
            <a:ext cx="9265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ar-BH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05D48F-D16E-4F30-A9DF-ADD9F2501AD7}"/>
              </a:ext>
            </a:extLst>
          </p:cNvPr>
          <p:cNvSpPr/>
          <p:nvPr/>
        </p:nvSpPr>
        <p:spPr>
          <a:xfrm>
            <a:off x="3040581" y="817460"/>
            <a:ext cx="199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 نيوتن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126166-1494-4930-8DD4-4307DE77A120}"/>
              </a:ext>
            </a:extLst>
          </p:cNvPr>
          <p:cNvSpPr txBox="1"/>
          <p:nvPr/>
        </p:nvSpPr>
        <p:spPr>
          <a:xfrm>
            <a:off x="7529185" y="832714"/>
            <a:ext cx="122896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القوة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FE4687-3C64-45F6-92DC-7D8D5E744543}"/>
              </a:ext>
            </a:extLst>
          </p:cNvPr>
          <p:cNvSpPr txBox="1"/>
          <p:nvPr/>
        </p:nvSpPr>
        <p:spPr>
          <a:xfrm>
            <a:off x="3162696" y="2029556"/>
            <a:ext cx="3790414" cy="8617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عناصر تحديد القوة: </a:t>
            </a:r>
          </a:p>
          <a:p>
            <a:endParaRPr lang="ar-BH" sz="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144D7A2-3A56-4373-A155-9B62F7377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91711"/>
              </p:ext>
            </p:extLst>
          </p:nvPr>
        </p:nvGraphicFramePr>
        <p:xfrm>
          <a:off x="3135300" y="3275380"/>
          <a:ext cx="4048240" cy="18269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3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9D00E6A-7E33-4916-9C66-27AC25C1B24D}"/>
              </a:ext>
            </a:extLst>
          </p:cNvPr>
          <p:cNvSpPr txBox="1"/>
          <p:nvPr/>
        </p:nvSpPr>
        <p:spPr>
          <a:xfrm>
            <a:off x="3526325" y="3275380"/>
            <a:ext cx="22108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b="1" dirty="0"/>
              <a:t>مقدار القوة</a:t>
            </a:r>
            <a:endParaRPr lang="en-US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5640E1-EF62-48C6-8521-6401A72BFFA9}"/>
              </a:ext>
            </a:extLst>
          </p:cNvPr>
          <p:cNvSpPr txBox="1"/>
          <p:nvPr/>
        </p:nvSpPr>
        <p:spPr>
          <a:xfrm>
            <a:off x="3727090" y="3851455"/>
            <a:ext cx="19716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b="1" dirty="0"/>
              <a:t>اتجاه القوة</a:t>
            </a:r>
            <a:endParaRPr lang="en-US" sz="32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ABE6A8-F482-411A-97E7-3D7770269CAE}"/>
              </a:ext>
            </a:extLst>
          </p:cNvPr>
          <p:cNvSpPr txBox="1"/>
          <p:nvPr/>
        </p:nvSpPr>
        <p:spPr>
          <a:xfrm>
            <a:off x="3458254" y="4504340"/>
            <a:ext cx="2342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/>
              <a:t>نقطة تأثير القوة</a:t>
            </a:r>
            <a:endParaRPr lang="en-US" sz="28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E4D4D1-CE92-40E2-A13D-136BD3864D49}"/>
              </a:ext>
            </a:extLst>
          </p:cNvPr>
          <p:cNvSpPr txBox="1"/>
          <p:nvPr/>
        </p:nvSpPr>
        <p:spPr>
          <a:xfrm>
            <a:off x="6377034" y="3236975"/>
            <a:ext cx="516619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w Cen MT Condensed Extra Bold" pitchFamily="34" charset="0"/>
              </a:rPr>
              <a:t>1</a:t>
            </a:r>
            <a:endParaRPr lang="en-US" sz="2800" dirty="0"/>
          </a:p>
          <a:p>
            <a:pPr lvl="0"/>
            <a:endParaRPr lang="en-US" dirty="0">
              <a:latin typeface="Tw Cen MT Condensed Extra Bold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5F9FAA-1131-4F6B-BBBB-E2DC6926ABE5}"/>
              </a:ext>
            </a:extLst>
          </p:cNvPr>
          <p:cNvSpPr txBox="1"/>
          <p:nvPr/>
        </p:nvSpPr>
        <p:spPr>
          <a:xfrm>
            <a:off x="6185009" y="3813050"/>
            <a:ext cx="670239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w Cen MT Condensed Extra Bold" pitchFamily="34" charset="0"/>
              </a:rPr>
              <a:t>2</a:t>
            </a:r>
            <a:endParaRPr lang="en-US" sz="2800" dirty="0"/>
          </a:p>
          <a:p>
            <a:pPr lvl="0"/>
            <a:endParaRPr lang="en-US" dirty="0">
              <a:latin typeface="Tw Cen MT Condensed Extra Bold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1C0F2B-C258-436F-B10E-BE66BC721C31}"/>
              </a:ext>
            </a:extLst>
          </p:cNvPr>
          <p:cNvSpPr txBox="1"/>
          <p:nvPr/>
        </p:nvSpPr>
        <p:spPr>
          <a:xfrm>
            <a:off x="6415440" y="4465935"/>
            <a:ext cx="471387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w Cen MT Condensed Extra Bold" pitchFamily="34" charset="0"/>
              </a:rPr>
              <a:t>3</a:t>
            </a:r>
            <a:endParaRPr lang="en-US" sz="2800" dirty="0"/>
          </a:p>
          <a:p>
            <a:pPr lvl="0"/>
            <a:endParaRPr lang="en-US" dirty="0">
              <a:latin typeface="Tw Cen MT Condensed Extra Bold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97ABD2D-366A-4AB0-AB9B-EABD951B21AB}"/>
              </a:ext>
            </a:extLst>
          </p:cNvPr>
          <p:cNvSpPr/>
          <p:nvPr/>
        </p:nvSpPr>
        <p:spPr>
          <a:xfrm>
            <a:off x="4956049" y="2924287"/>
            <a:ext cx="230431" cy="30234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31" grpId="0" animBg="1"/>
      <p:bldP spid="43" grpId="0" animBg="1"/>
      <p:bldP spid="52" grpId="0"/>
      <p:bldP spid="53" grpId="0"/>
      <p:bldP spid="54" grpId="0"/>
      <p:bldP spid="55" grpId="0"/>
      <p:bldP spid="56" grpId="0"/>
      <p:bldP spid="57" grpId="0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840" y="465865"/>
            <a:ext cx="7265753" cy="6588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أكمل الجدول التالي لتحديد عناصر القوة المبينة في الشكل.</a:t>
            </a:r>
            <a:endParaRPr lang="ar-BH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pSp>
        <p:nvGrpSpPr>
          <p:cNvPr id="3" name="Group 2"/>
          <p:cNvGrpSpPr/>
          <p:nvPr/>
        </p:nvGrpSpPr>
        <p:grpSpPr>
          <a:xfrm rot="3370314">
            <a:off x="307351" y="1686776"/>
            <a:ext cx="2642946" cy="2470684"/>
            <a:chOff x="8804" y="2302491"/>
            <a:chExt cx="2642946" cy="2470684"/>
          </a:xfrm>
        </p:grpSpPr>
        <p:grpSp>
          <p:nvGrpSpPr>
            <p:cNvPr id="9" name="Group 8"/>
            <p:cNvGrpSpPr/>
            <p:nvPr/>
          </p:nvGrpSpPr>
          <p:grpSpPr>
            <a:xfrm>
              <a:off x="8804" y="2852925"/>
              <a:ext cx="2642946" cy="1920250"/>
              <a:chOff x="8804" y="2852925"/>
              <a:chExt cx="2642946" cy="192025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804" y="2852925"/>
                <a:ext cx="2642946" cy="1920250"/>
                <a:chOff x="8804" y="2852925"/>
                <a:chExt cx="2642946" cy="192025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769905" y="2852925"/>
                  <a:ext cx="1881845" cy="192025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Arrow Connector 4"/>
                <p:cNvCxnSpPr>
                  <a:cxnSpLocks/>
                </p:cNvCxnSpPr>
                <p:nvPr/>
              </p:nvCxnSpPr>
              <p:spPr>
                <a:xfrm rot="18229686" flipH="1" flipV="1">
                  <a:off x="907814" y="2206597"/>
                  <a:ext cx="2119" cy="180014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 rot="18418934">
                <a:off x="1499600" y="3467405"/>
                <a:ext cx="211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rot="18229686">
              <a:off x="124465" y="2588287"/>
              <a:ext cx="940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90 N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64941" y="4633048"/>
            <a:ext cx="75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/>
              <a:t>شمال </a:t>
            </a:r>
            <a:endParaRPr lang="en-US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35800" y="4997466"/>
            <a:ext cx="3659349" cy="1864201"/>
            <a:chOff x="3035800" y="4997466"/>
            <a:chExt cx="3659349" cy="1864201"/>
          </a:xfrm>
        </p:grpSpPr>
        <p:grpSp>
          <p:nvGrpSpPr>
            <p:cNvPr id="15" name="Group 14"/>
            <p:cNvGrpSpPr/>
            <p:nvPr/>
          </p:nvGrpSpPr>
          <p:grpSpPr>
            <a:xfrm>
              <a:off x="3035800" y="4997466"/>
              <a:ext cx="2918780" cy="1464091"/>
              <a:chOff x="2920586" y="4997466"/>
              <a:chExt cx="3033994" cy="16575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733800" y="4997466"/>
                <a:ext cx="2220780" cy="1657554"/>
                <a:chOff x="3733800" y="4904523"/>
                <a:chExt cx="2374400" cy="1657554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3733800" y="5733300"/>
                  <a:ext cx="2374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901824" y="4904523"/>
                  <a:ext cx="0" cy="165755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2920586" y="5641577"/>
                <a:ext cx="7584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000" b="1" dirty="0"/>
                  <a:t>غرب</a:t>
                </a:r>
                <a:endParaRPr lang="en-US" sz="2000" b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936651" y="5593922"/>
              <a:ext cx="758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شرق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57686" y="6461557"/>
              <a:ext cx="758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جنوب</a:t>
              </a:r>
              <a:endParaRPr lang="en-US" sz="20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26355" y="1700774"/>
            <a:ext cx="460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1- المقدار ........................</a:t>
            </a:r>
          </a:p>
          <a:p>
            <a:r>
              <a:rPr lang="ar-BH" sz="3200" dirty="0"/>
              <a:t>2- الاتجاة ......................</a:t>
            </a:r>
          </a:p>
          <a:p>
            <a:r>
              <a:rPr lang="ar-BH" sz="3200" dirty="0"/>
              <a:t>3-  نقطة التأثير ...................</a:t>
            </a:r>
            <a:endParaRPr lang="en-US" sz="3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EB0FC2-5033-46B6-B501-F1D33592535D}"/>
              </a:ext>
            </a:extLst>
          </p:cNvPr>
          <p:cNvSpPr txBox="1"/>
          <p:nvPr/>
        </p:nvSpPr>
        <p:spPr>
          <a:xfrm>
            <a:off x="5167277" y="1677088"/>
            <a:ext cx="94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90 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B4EAD0-3578-492C-9F64-EB3AF2B9B233}"/>
              </a:ext>
            </a:extLst>
          </p:cNvPr>
          <p:cNvSpPr txBox="1"/>
          <p:nvPr/>
        </p:nvSpPr>
        <p:spPr>
          <a:xfrm>
            <a:off x="5078201" y="2238445"/>
            <a:ext cx="149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srgbClr val="0000FF"/>
                </a:solidFill>
              </a:rPr>
              <a:t>شمال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092792-4087-4D12-BC5C-1C151720014A}"/>
              </a:ext>
            </a:extLst>
          </p:cNvPr>
          <p:cNvSpPr txBox="1"/>
          <p:nvPr/>
        </p:nvSpPr>
        <p:spPr>
          <a:xfrm>
            <a:off x="5704948" y="2622495"/>
            <a:ext cx="21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600CC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013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7222" y="-127169"/>
            <a:ext cx="942981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BH" sz="2800" b="1" u="sng" dirty="0">
                <a:solidFill>
                  <a:srgbClr val="FF0000"/>
                </a:solidFill>
                <a:latin typeface="Tw Cen MT Condensed Extra Bold" pitchFamily="34" charset="0"/>
              </a:rPr>
              <a:t>1- </a:t>
            </a:r>
            <a:r>
              <a:rPr lang="ar-SA" sz="2800" b="1" u="sng" dirty="0"/>
              <a:t>أكمل التالي لتحديد عناصر القوة المبينة في الشكل.</a:t>
            </a:r>
            <a:endParaRPr lang="ar-BH" sz="2800" b="1" u="sng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pSp>
        <p:nvGrpSpPr>
          <p:cNvPr id="3" name="Group 2"/>
          <p:cNvGrpSpPr/>
          <p:nvPr/>
        </p:nvGrpSpPr>
        <p:grpSpPr>
          <a:xfrm>
            <a:off x="741019" y="2222735"/>
            <a:ext cx="2131478" cy="984707"/>
            <a:chOff x="769905" y="3477421"/>
            <a:chExt cx="2803565" cy="1295753"/>
          </a:xfrm>
        </p:grpSpPr>
        <p:grpSp>
          <p:nvGrpSpPr>
            <p:cNvPr id="9" name="Group 8"/>
            <p:cNvGrpSpPr/>
            <p:nvPr/>
          </p:nvGrpSpPr>
          <p:grpSpPr>
            <a:xfrm>
              <a:off x="769905" y="3477421"/>
              <a:ext cx="2803565" cy="1295753"/>
              <a:chOff x="769905" y="3477421"/>
              <a:chExt cx="2803565" cy="129575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69905" y="3477421"/>
                <a:ext cx="2803565" cy="1295753"/>
                <a:chOff x="769905" y="3477421"/>
                <a:chExt cx="2803565" cy="1295753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769905" y="3477421"/>
                  <a:ext cx="1401783" cy="129575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710827" y="4465935"/>
                  <a:ext cx="1862643" cy="26026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1499600" y="4043480"/>
                <a:ext cx="211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02117" y="4011214"/>
              <a:ext cx="940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80 N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45898" y="290255"/>
            <a:ext cx="80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/>
              <a:t>شمال </a:t>
            </a:r>
            <a:endParaRPr lang="en-US" sz="20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3410" y="621593"/>
            <a:ext cx="2683798" cy="1500828"/>
            <a:chOff x="2732699" y="4997466"/>
            <a:chExt cx="3947333" cy="1906818"/>
          </a:xfrm>
        </p:grpSpPr>
        <p:grpSp>
          <p:nvGrpSpPr>
            <p:cNvPr id="15" name="Group 14"/>
            <p:cNvGrpSpPr/>
            <p:nvPr/>
          </p:nvGrpSpPr>
          <p:grpSpPr>
            <a:xfrm>
              <a:off x="2732699" y="4997466"/>
              <a:ext cx="3221882" cy="1464091"/>
              <a:chOff x="2605520" y="4997466"/>
              <a:chExt cx="3349060" cy="16575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733800" y="4997466"/>
                <a:ext cx="2220780" cy="1657554"/>
                <a:chOff x="3733800" y="4904523"/>
                <a:chExt cx="2374400" cy="1657554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3733800" y="5733300"/>
                  <a:ext cx="2374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901824" y="4904523"/>
                  <a:ext cx="0" cy="165755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2605520" y="5641578"/>
                <a:ext cx="1073563" cy="57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000" b="1" dirty="0"/>
                  <a:t>غرب</a:t>
                </a:r>
                <a:endParaRPr lang="en-US" sz="2000" b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611133" y="5551635"/>
              <a:ext cx="1068899" cy="50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شرق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18132" y="6395940"/>
              <a:ext cx="1298051" cy="50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جنوب</a:t>
              </a:r>
              <a:endParaRPr lang="en-US" sz="20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46318" y="907036"/>
            <a:ext cx="460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1- المقدار ........................</a:t>
            </a:r>
          </a:p>
          <a:p>
            <a:r>
              <a:rPr lang="ar-BH" sz="3200" dirty="0"/>
              <a:t>2- الاتجاة ......................</a:t>
            </a:r>
          </a:p>
          <a:p>
            <a:r>
              <a:rPr lang="ar-BH" sz="3200" dirty="0"/>
              <a:t>3-  نقطة التأثير ...................</a:t>
            </a:r>
            <a:endParaRPr lang="en-US" sz="3200" dirty="0"/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0" y="37918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pSp>
        <p:nvGrpSpPr>
          <p:cNvPr id="80" name="Group 79"/>
          <p:cNvGrpSpPr/>
          <p:nvPr/>
        </p:nvGrpSpPr>
        <p:grpSpPr>
          <a:xfrm>
            <a:off x="1488154" y="5145437"/>
            <a:ext cx="1497795" cy="1305770"/>
            <a:chOff x="769905" y="2389980"/>
            <a:chExt cx="2573135" cy="2383195"/>
          </a:xfrm>
        </p:grpSpPr>
        <p:grpSp>
          <p:nvGrpSpPr>
            <p:cNvPr id="81" name="Group 80"/>
            <p:cNvGrpSpPr/>
            <p:nvPr/>
          </p:nvGrpSpPr>
          <p:grpSpPr>
            <a:xfrm>
              <a:off x="769905" y="2389980"/>
              <a:ext cx="2174848" cy="2383195"/>
              <a:chOff x="769905" y="2389980"/>
              <a:chExt cx="2174848" cy="2383195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69905" y="2389980"/>
                <a:ext cx="2174848" cy="2383195"/>
                <a:chOff x="769905" y="2389980"/>
                <a:chExt cx="2174848" cy="2383195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69905" y="2852925"/>
                  <a:ext cx="1881845" cy="192025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Arrow Connector 85"/>
                <p:cNvCxnSpPr/>
                <p:nvPr/>
              </p:nvCxnSpPr>
              <p:spPr>
                <a:xfrm flipV="1">
                  <a:off x="1619780" y="2389980"/>
                  <a:ext cx="1324973" cy="1831061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963377" y="4043480"/>
                <a:ext cx="747452" cy="6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831006" y="3957563"/>
              <a:ext cx="1512034" cy="67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120 N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45993" y="3713468"/>
            <a:ext cx="75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b="1" dirty="0"/>
              <a:t>شمال </a:t>
            </a:r>
            <a:endParaRPr lang="en-US" sz="2000" b="1" dirty="0"/>
          </a:p>
        </p:txBody>
      </p:sp>
      <p:grpSp>
        <p:nvGrpSpPr>
          <p:cNvPr id="88" name="Group 87"/>
          <p:cNvGrpSpPr/>
          <p:nvPr/>
        </p:nvGrpSpPr>
        <p:grpSpPr>
          <a:xfrm>
            <a:off x="-183807" y="4026735"/>
            <a:ext cx="2714877" cy="1618082"/>
            <a:chOff x="2714361" y="4997466"/>
            <a:chExt cx="4106065" cy="1945052"/>
          </a:xfrm>
        </p:grpSpPr>
        <p:grpSp>
          <p:nvGrpSpPr>
            <p:cNvPr id="89" name="Group 88"/>
            <p:cNvGrpSpPr/>
            <p:nvPr/>
          </p:nvGrpSpPr>
          <p:grpSpPr>
            <a:xfrm>
              <a:off x="2714361" y="4997466"/>
              <a:ext cx="3240220" cy="1464091"/>
              <a:chOff x="2586458" y="4997466"/>
              <a:chExt cx="3368122" cy="1657554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3733800" y="4997466"/>
                <a:ext cx="2220780" cy="1657554"/>
                <a:chOff x="3733800" y="4904523"/>
                <a:chExt cx="2374400" cy="1657554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3733800" y="5733300"/>
                  <a:ext cx="2374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>
                  <a:off x="4901824" y="4904523"/>
                  <a:ext cx="0" cy="1657554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TextBox 92"/>
              <p:cNvSpPr txBox="1"/>
              <p:nvPr/>
            </p:nvSpPr>
            <p:spPr>
              <a:xfrm>
                <a:off x="2586458" y="5641577"/>
                <a:ext cx="1092628" cy="544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000" b="1" dirty="0"/>
                  <a:t>غرب</a:t>
                </a:r>
                <a:endParaRPr lang="en-US" sz="2000" b="1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850555" y="5469664"/>
              <a:ext cx="969871" cy="48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شرق</a:t>
              </a:r>
              <a:endParaRPr lang="en-US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82412" y="6461557"/>
              <a:ext cx="1133773" cy="48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جنوب</a:t>
              </a:r>
              <a:endParaRPr lang="en-US" sz="2000" b="1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293603" y="4872488"/>
            <a:ext cx="460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1- المقدار ........................</a:t>
            </a:r>
          </a:p>
          <a:p>
            <a:r>
              <a:rPr lang="ar-BH" sz="3200" dirty="0"/>
              <a:t>2- الاتجاة ......................</a:t>
            </a:r>
          </a:p>
          <a:p>
            <a:r>
              <a:rPr lang="ar-BH" sz="3200" dirty="0"/>
              <a:t>3-  نقطة التأثير ...................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-342546" y="3407497"/>
            <a:ext cx="942981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BH" sz="2800" b="1" u="sng" dirty="0">
                <a:solidFill>
                  <a:srgbClr val="C00000"/>
                </a:solidFill>
              </a:rPr>
              <a:t>2- </a:t>
            </a:r>
            <a:r>
              <a:rPr lang="ar-SA" sz="2800" b="1" u="sng" dirty="0"/>
              <a:t>أكمل التالي لتحديد عناصر القوة المبينة في الشكل.</a:t>
            </a:r>
            <a:endParaRPr lang="ar-BH" sz="2800" b="1" u="sng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661" y="1316261"/>
            <a:ext cx="9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شرق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15661" y="847548"/>
            <a:ext cx="9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80 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568009" y="4813260"/>
            <a:ext cx="107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120 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58549" y="1866429"/>
            <a:ext cx="50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6050" y="5336480"/>
            <a:ext cx="158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شمال شرق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67198" y="5818814"/>
            <a:ext cx="9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7" grpId="0"/>
      <p:bldP spid="87" grpId="0"/>
      <p:bldP spid="96" grpId="0"/>
      <p:bldP spid="6" grpId="0"/>
      <p:bldP spid="98" grpId="0"/>
      <p:bldP spid="99" grpId="0"/>
      <p:bldP spid="100" grpId="0"/>
      <p:bldP spid="102" grpId="0"/>
      <p:bldP spid="10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0" name="TextBox 19"/>
          <p:cNvSpPr txBox="1"/>
          <p:nvPr/>
        </p:nvSpPr>
        <p:spPr>
          <a:xfrm>
            <a:off x="-71470" y="35817"/>
            <a:ext cx="9215470" cy="12772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w Cen MT Condensed Extra Bold" pitchFamily="34" charset="0"/>
              </a:rPr>
              <a:t/>
            </a:r>
            <a:br>
              <a:rPr lang="en-US" sz="2100" b="1" dirty="0">
                <a:solidFill>
                  <a:srgbClr val="FF0000"/>
                </a:solidFill>
                <a:latin typeface="Tw Cen MT Condensed Extra Bold" pitchFamily="34" charset="0"/>
              </a:rPr>
            </a:br>
            <a:r>
              <a:rPr lang="ar-BH" sz="2100" b="1" dirty="0">
                <a:solidFill>
                  <a:srgbClr val="FF0000"/>
                </a:solidFill>
                <a:latin typeface="Tw Cen MT Condensed Extra Bold" pitchFamily="34" charset="0"/>
              </a:rPr>
              <a:t>1- </a:t>
            </a:r>
            <a:r>
              <a:rPr lang="ar-BH" sz="3200" dirty="0"/>
              <a:t>أكمل الجدول التالي لتحديد عناصر القوة المبينة في الشكل.</a:t>
            </a:r>
            <a:endParaRPr lang="en-US" sz="3200" dirty="0">
              <a:latin typeface="Tw Cen MT Condensed Extra Bold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pic>
        <p:nvPicPr>
          <p:cNvPr id="70" name="Picture 69" descr="C:\Documents and Settings\USER\Desktop\hasa11\untitled1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290" y="1123945"/>
            <a:ext cx="4857784" cy="237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008686" y="2917507"/>
            <a:ext cx="1423987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BH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نقطة التأثير</a:t>
            </a:r>
            <a:endParaRPr kumimoji="0" lang="ar-B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Picture 71" descr="C:\Documents and Settings\USER\Desktop\hasa11\untitled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38" y="1252542"/>
            <a:ext cx="3214710" cy="189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436918" y="2357430"/>
            <a:ext cx="1924053" cy="4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36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BH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BH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 الأفقي</a:t>
            </a:r>
            <a:endParaRPr kumimoji="0" lang="ar-BH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735835" y="1785926"/>
            <a:ext cx="1135849" cy="43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49 N</a:t>
            </a:r>
            <a:endParaRPr kumimoji="0" lang="ar-B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-283297" y="32411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9" name="TextBox 38"/>
          <p:cNvSpPr txBox="1"/>
          <p:nvPr/>
        </p:nvSpPr>
        <p:spPr>
          <a:xfrm>
            <a:off x="43481" y="4143047"/>
            <a:ext cx="878687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ar-BH" sz="2800" dirty="0">
                <a:latin typeface="Tw Cen MT Condensed Extra Bold" pitchFamily="34" charset="0"/>
              </a:rPr>
              <a:t>من عناصر القوة:-</a:t>
            </a:r>
            <a:endParaRPr lang="en-US" sz="2800" dirty="0">
              <a:latin typeface="Tw Cen MT Condensed Extra Bold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ar-BH" sz="2800" dirty="0">
                <a:latin typeface="Tw Cen MT Condensed Extra Bold" pitchFamily="34" charset="0"/>
              </a:rPr>
              <a:t> السرعة.       (      )</a:t>
            </a:r>
            <a:endParaRPr lang="en-US" sz="2800" dirty="0">
              <a:latin typeface="Tw Cen MT Condensed Extra Bold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ar-BH" sz="2800" dirty="0">
                <a:latin typeface="Tw Cen MT Condensed Extra Bold" pitchFamily="34" charset="0"/>
              </a:rPr>
              <a:t> الاتجاه.        (      )</a:t>
            </a:r>
            <a:endParaRPr lang="en-US" sz="2800" dirty="0">
              <a:latin typeface="Tw Cen MT Condensed Extra Bold" pitchFamily="34" charset="0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</a:pPr>
            <a:r>
              <a:rPr lang="ar-BH" sz="2800" dirty="0">
                <a:latin typeface="Tw Cen MT Condensed Extra Bold" pitchFamily="34" charset="0"/>
              </a:rPr>
              <a:t> الطول.        (      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349396" y="3616869"/>
            <a:ext cx="9215470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BH" sz="2800" b="1" dirty="0">
                <a:solidFill>
                  <a:srgbClr val="FF0000"/>
                </a:solidFill>
                <a:latin typeface="Tw Cen MT Condensed Extra Bold" pitchFamily="34" charset="0"/>
              </a:rPr>
              <a:t>2-</a:t>
            </a:r>
            <a:r>
              <a:rPr lang="ar-BH" sz="2800" dirty="0"/>
              <a:t>ضع علامة (√) أمام العبارة الصحيحة فيما يلي:</a:t>
            </a:r>
            <a:endParaRPr lang="ar-BH" sz="2800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1390" y="5492643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√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44 -0.00579 L -4.72222E-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11 0.0169 L -1.38889E-6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81" grpId="0"/>
      <p:bldP spid="21" grpId="0"/>
      <p:bldP spid="21" grpId="1"/>
      <p:bldP spid="22" grpId="0"/>
      <p:bldP spid="22" grpId="1"/>
      <p:bldP spid="3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470" y="2008015"/>
            <a:ext cx="9215470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 </a:t>
            </a:r>
            <a:r>
              <a:rPr kumimoji="0" lang="ar-BH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ar-BH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تحرك جسم في خط مستقيم بسرعة منتظمة فقطع مسافة مقدارها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m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 خلال زمن قدره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sec</a:t>
            </a:r>
            <a:r>
              <a:rPr kumimoji="0" lang="ar-BH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، احسب سرعة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الجسم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4705209" y="5106999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19973" y="3857628"/>
            <a:ext cx="10070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sec</a:t>
            </a:r>
            <a:endParaRPr kumimoji="0" lang="ar-BH" sz="2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46034" y="4500570"/>
            <a:ext cx="11961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m</a:t>
            </a:r>
            <a:endParaRPr kumimoji="0" lang="ar-BH" sz="2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231" y="5214950"/>
            <a:ext cx="52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??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0166" y="4572008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43834" y="385762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58082" y="4477416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3834" y="450057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834" y="519179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03272" y="5214950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4546" y="4286256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786050" y="4641858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12520" y="4166392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99666" y="4643446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14428" y="5357826"/>
            <a:ext cx="64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14546" y="5282999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304635" y="5357826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m/sec</a:t>
            </a:r>
            <a:endParaRPr kumimoji="0" lang="ar-BH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576211" y="1690542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3914757" y="1583858"/>
            <a:ext cx="93345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0" y="1931206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7"/>
          <p:cNvSpPr/>
          <p:nvPr/>
        </p:nvSpPr>
        <p:spPr>
          <a:xfrm>
            <a:off x="500034" y="428625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 23"/>
          <p:cNvSpPr/>
          <p:nvPr/>
        </p:nvSpPr>
        <p:spPr>
          <a:xfrm>
            <a:off x="714348" y="433454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Straight Connector 49"/>
          <p:cNvCxnSpPr/>
          <p:nvPr/>
        </p:nvCxnSpPr>
        <p:spPr>
          <a:xfrm>
            <a:off x="1214414" y="4643446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0"/>
          <p:cNvSpPr/>
          <p:nvPr/>
        </p:nvSpPr>
        <p:spPr>
          <a:xfrm>
            <a:off x="1500166" y="4120226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37"/>
          <p:cNvSpPr/>
          <p:nvPr/>
        </p:nvSpPr>
        <p:spPr>
          <a:xfrm>
            <a:off x="1831108" y="5334672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20"/>
          <p:cNvSpPr/>
          <p:nvPr/>
        </p:nvSpPr>
        <p:spPr>
          <a:xfrm>
            <a:off x="7358082" y="3834474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2" name="Rectangle 20"/>
          <p:cNvSpPr/>
          <p:nvPr/>
        </p:nvSpPr>
        <p:spPr>
          <a:xfrm>
            <a:off x="6929454" y="976954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37"/>
          <p:cNvSpPr/>
          <p:nvPr/>
        </p:nvSpPr>
        <p:spPr>
          <a:xfrm>
            <a:off x="5929322" y="691202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 23"/>
          <p:cNvSpPr/>
          <p:nvPr/>
        </p:nvSpPr>
        <p:spPr>
          <a:xfrm>
            <a:off x="6143636" y="73948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" name="Straight Connector 49"/>
          <p:cNvCxnSpPr/>
          <p:nvPr/>
        </p:nvCxnSpPr>
        <p:spPr>
          <a:xfrm>
            <a:off x="6643702" y="1048392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0"/>
          <p:cNvSpPr/>
          <p:nvPr/>
        </p:nvSpPr>
        <p:spPr>
          <a:xfrm>
            <a:off x="6929454" y="525172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9" name="Isosceles Triangle 32"/>
          <p:cNvSpPr/>
          <p:nvPr/>
        </p:nvSpPr>
        <p:spPr>
          <a:xfrm>
            <a:off x="7466000" y="548846"/>
            <a:ext cx="1714512" cy="114300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8011256" y="834598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1" name="Rectangle 20"/>
          <p:cNvSpPr/>
          <p:nvPr/>
        </p:nvSpPr>
        <p:spPr>
          <a:xfrm>
            <a:off x="8466132" y="1191788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2" name="Rectangle 37"/>
          <p:cNvSpPr/>
          <p:nvPr/>
        </p:nvSpPr>
        <p:spPr>
          <a:xfrm>
            <a:off x="7796942" y="124959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37"/>
          <p:cNvCxnSpPr/>
          <p:nvPr/>
        </p:nvCxnSpPr>
        <p:spPr>
          <a:xfrm rot="5400000" flipH="1" flipV="1">
            <a:off x="8047255" y="1513259"/>
            <a:ext cx="500064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36"/>
          <p:cNvCxnSpPr/>
          <p:nvPr/>
        </p:nvCxnSpPr>
        <p:spPr>
          <a:xfrm rot="10800000">
            <a:off x="7748902" y="1267172"/>
            <a:ext cx="10715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44828" y="3244334"/>
            <a:ext cx="65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  <a:latin typeface="Tw Cen MT Condensed Extra Bold" pitchFamily="34" charset="0"/>
              </a:rPr>
              <a:t>الحل :</a:t>
            </a:r>
            <a:endParaRPr lang="ar-BH" dirty="0"/>
          </a:p>
        </p:txBody>
      </p:sp>
      <p:sp>
        <p:nvSpPr>
          <p:cNvPr id="65" name="مستطيل 65"/>
          <p:cNvSpPr/>
          <p:nvPr/>
        </p:nvSpPr>
        <p:spPr>
          <a:xfrm>
            <a:off x="7727324" y="3275380"/>
            <a:ext cx="1051232" cy="37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7560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788 -0.59004 L -4.44444E-6 -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569 -0.44375 L -4.44444E-6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788 -0.59004 L -4.44444E-6 -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569 -0.44375 L -4.44444E-6 -2.22222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55174 -0.14977 L 5.55556E-7 -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6215 -0.18055 L 1.94444E-6 -2.22222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569 -0.44375 L -4.44444E-6 -2.22222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22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788 -0.59004 L -4.44444E-6 -2.22222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569 -0.44375 L -4.44444E-6 -2.22222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22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788 -0.59004 L -4.44444E-6 -2.22222E-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950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6354 0.04884 L 0.00226 0.0048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82 0.00879 L 0.54705 -0.11737 " pathEditMode="relative" rAng="0" ptsTypes="AA">
                                      <p:cBhvr>
                                        <p:cTn id="205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9566 -0.60995 " pathEditMode="relative" rAng="0" ptsTypes="AA">
                                      <p:cBhvr>
                                        <p:cTn id="225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19" grpId="0"/>
      <p:bldP spid="19" grpId="1"/>
      <p:bldP spid="20" grpId="0"/>
      <p:bldP spid="21" grpId="0"/>
      <p:bldP spid="24" grpId="0"/>
      <p:bldP spid="31" grpId="0"/>
      <p:bldP spid="31" grpId="1"/>
      <p:bldP spid="32" grpId="0"/>
      <p:bldP spid="37" grpId="0"/>
      <p:bldP spid="38" grpId="0"/>
      <p:bldP spid="38" grpId="1"/>
      <p:bldP spid="47" grpId="0"/>
      <p:bldP spid="51" grpId="0"/>
      <p:bldP spid="51" grpId="1"/>
      <p:bldP spid="53" grpId="0"/>
      <p:bldP spid="53" grpId="1"/>
      <p:bldP spid="55" grpId="0"/>
      <p:bldP spid="104" grpId="0"/>
      <p:bldP spid="105" grpId="0"/>
      <p:bldP spid="105" grpId="1"/>
      <p:bldP spid="40" grpId="0"/>
      <p:bldP spid="41" grpId="0"/>
      <p:bldP spid="45" grpId="0"/>
      <p:bldP spid="45" grpId="1"/>
      <p:bldP spid="46" grpId="0"/>
      <p:bldP spid="46" grpId="1"/>
      <p:bldP spid="49" grpId="0"/>
      <p:bldP spid="52" grpId="0"/>
      <p:bldP spid="54" grpId="0"/>
      <p:bldP spid="54" grpId="1"/>
      <p:bldP spid="56" grpId="0"/>
      <p:bldP spid="58" grpId="0"/>
      <p:bldP spid="58" grpId="1"/>
      <p:bldP spid="60" grpId="0"/>
      <p:bldP spid="60" grpId="1"/>
      <p:bldP spid="61" grpId="0"/>
      <p:bldP spid="62" grpId="0"/>
      <p:bldP spid="62" grpId="1"/>
      <p:bldP spid="6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7222" y="400131"/>
            <a:ext cx="942981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u="sng" dirty="0"/>
              <a:t>أكمل الجدول التالي لتحديد عناصر القوة المبينة في الشكل.</a:t>
            </a:r>
            <a:endParaRPr lang="ar-BH" sz="2800" u="sng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31" name="Picture 30" descr="C:\Documents and Settings\Administrator\Desktop\المقذوفات\الجدول3ص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14500"/>
            <a:ext cx="530069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C:\Documents and Settings\Administrator\Desktop\المقذوفات\القوة3ص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43113"/>
            <a:ext cx="2938462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876300" y="2574786"/>
            <a:ext cx="142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المقدار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7465" y="3970936"/>
            <a:ext cx="196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نقطة التأثير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6057" y="3313785"/>
            <a:ext cx="216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120</a:t>
            </a:r>
            <a:r>
              <a:rPr lang="ar-BH" sz="2800" b="1" dirty="0">
                <a:solidFill>
                  <a:srgbClr val="FF0000"/>
                </a:solidFill>
              </a:rPr>
              <a:t> مع الافقي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7504" y="3238735"/>
            <a:ext cx="21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7686" y="2599821"/>
            <a:ext cx="142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55 N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34290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ar-BH" sz="7200" b="1" cap="none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GA Aladdin Regular" pitchFamily="2" charset="-7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034330" y="569005"/>
            <a:ext cx="4608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ar-EG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من عناصر القوة</a:t>
            </a:r>
            <a:r>
              <a:rPr lang="ar-BH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994454" y="1791108"/>
            <a:ext cx="4149545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1-</a:t>
            </a:r>
            <a:r>
              <a:rPr lang="ar-EG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</a:t>
            </a:r>
            <a:r>
              <a:rPr lang="ar-EG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المسافة</a:t>
            </a:r>
            <a:endParaRPr lang="ar-BH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034330" y="2655204"/>
            <a:ext cx="5166870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spcBef>
                <a:spcPct val="0"/>
              </a:spcBef>
              <a:defRPr/>
            </a:pPr>
            <a:r>
              <a:rPr lang="ar-EG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ar-EG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- </a:t>
            </a:r>
            <a:r>
              <a:rPr lang="en-US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</a:t>
            </a:r>
            <a:r>
              <a:rPr lang="ar-EG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الاتجا</a:t>
            </a:r>
            <a:r>
              <a:rPr lang="ar-BH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هـ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378504" y="3591308"/>
            <a:ext cx="382269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3- </a:t>
            </a:r>
            <a:r>
              <a:rPr lang="ar-EG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السرعة</a:t>
            </a:r>
            <a:endParaRPr lang="ar-BH" sz="7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570530" y="4527412"/>
            <a:ext cx="3630670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4-</a:t>
            </a:r>
            <a:r>
              <a:rPr lang="ar-EG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ar-EG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الزمن</a:t>
            </a:r>
            <a:endParaRPr lang="ar-BH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المثابرة والنجاح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245E3-4E25-4987-A588-50F81E19C316}"/>
              </a:ext>
            </a:extLst>
          </p:cNvPr>
          <p:cNvSpPr txBox="1"/>
          <p:nvPr/>
        </p:nvSpPr>
        <p:spPr>
          <a:xfrm>
            <a:off x="5570530" y="2929735"/>
            <a:ext cx="50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6000" dirty="0">
                <a:solidFill>
                  <a:srgbClr val="FF0000"/>
                </a:solidFill>
                <a:latin typeface="Aharoni" panose="02010803020104030203" pitchFamily="2" charset="-79"/>
                <a:cs typeface="+mj-cs"/>
              </a:rPr>
              <a:t>√</a:t>
            </a:r>
            <a:endParaRPr lang="en-GB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56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34290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ar-BH" sz="7200" b="1" cap="none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GA Aladdin Regular" pitchFamily="2" charset="-7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802430" y="569005"/>
            <a:ext cx="418917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ar-EG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من عناصر القوة</a:t>
            </a:r>
            <a:r>
              <a:rPr lang="ar-BH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: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647340" y="1623965"/>
            <a:ext cx="3496660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1- العجلة</a:t>
            </a:r>
            <a:endParaRPr lang="ar-BH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266230" y="2655204"/>
            <a:ext cx="5934970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2- </a:t>
            </a:r>
            <a:r>
              <a:rPr lang="en-US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</a:t>
            </a:r>
            <a:r>
              <a:rPr lang="ar-EG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نقطة التأثير</a:t>
            </a:r>
            <a:endParaRPr lang="ar-BH" sz="7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877770" y="3591308"/>
            <a:ext cx="3323430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3- الكتلة</a:t>
            </a:r>
            <a:endParaRPr lang="ar-BH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724150" y="4527412"/>
            <a:ext cx="3477050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4- 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</a:t>
            </a:r>
            <a:r>
              <a:rPr lang="ar-EG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الزمن</a:t>
            </a:r>
            <a:endParaRPr lang="ar-BH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المثابرة والنجاح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26912-0EE0-418F-9718-60DCAA62373A}"/>
              </a:ext>
            </a:extLst>
          </p:cNvPr>
          <p:cNvSpPr txBox="1"/>
          <p:nvPr/>
        </p:nvSpPr>
        <p:spPr>
          <a:xfrm>
            <a:off x="4945608" y="3082014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latin typeface="Aharoni" panose="02010803020104030203" pitchFamily="2" charset="-79"/>
                <a:cs typeface="+mj-cs"/>
              </a:rPr>
              <a:t>√</a:t>
            </a:r>
            <a:endParaRPr lang="en-GB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50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34290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ar-BH" sz="7200" b="1" cap="none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GA Aladdin Regular" pitchFamily="2" charset="-7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0" y="569005"/>
            <a:ext cx="44195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ar-EG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من عناصر القوة</a:t>
            </a:r>
            <a:r>
              <a:rPr lang="ar-BH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14400" y="2006552"/>
            <a:ext cx="8229600" cy="769441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1- مقدار القوة.</a:t>
            </a:r>
            <a:endParaRPr lang="ar-BH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722680" y="2901425"/>
            <a:ext cx="2478520" cy="707886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2- 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ar-EG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الزمن.</a:t>
            </a:r>
            <a:endParaRPr lang="ar-BH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340100" y="3868307"/>
            <a:ext cx="3861100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1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ar-EG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 السرعة المتوسطة.</a:t>
            </a:r>
            <a:endParaRPr lang="ar-BH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08934" y="4804411"/>
            <a:ext cx="3592265" cy="646331"/>
          </a:xfrm>
          <a:prstGeom prst="rect">
            <a:avLst/>
          </a:prstGeom>
          <a:noFill/>
        </p:spPr>
        <p:txBody>
          <a:bodyPr vert="horz" wrap="square" rtlCol="1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ar-EG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ea typeface="+mj-ea"/>
                <a:cs typeface="+mj-cs"/>
              </a:rPr>
              <a:t>4-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ar-EG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ea typeface="+mj-ea"/>
                <a:cs typeface="+mj-cs"/>
              </a:rPr>
              <a:t>السرعة الإبتدائية.</a:t>
            </a:r>
            <a:endParaRPr lang="ar-BH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0786B-7C08-4089-A620-CF5334F6F0D5}"/>
              </a:ext>
            </a:extLst>
          </p:cNvPr>
          <p:cNvSpPr txBox="1"/>
          <p:nvPr/>
        </p:nvSpPr>
        <p:spPr>
          <a:xfrm>
            <a:off x="5483278" y="2161635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latin typeface="Arial Black" panose="020B0A04020102020204" pitchFamily="34" charset="0"/>
              </a:rPr>
              <a:t>√</a:t>
            </a:r>
            <a:endParaRPr lang="en-GB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034330" y="569005"/>
            <a:ext cx="495727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ar-EG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الوحدة الدولية للقوة</a:t>
            </a:r>
            <a:r>
              <a:rPr lang="ar-BH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186480" y="1547155"/>
            <a:ext cx="3994120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1- 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N.SEC</a:t>
            </a:r>
            <a:endParaRPr lang="ar-BH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685744" y="2655204"/>
            <a:ext cx="3515455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2- </a:t>
            </a:r>
            <a:r>
              <a:rPr lang="en-US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N</a:t>
            </a:r>
            <a:endParaRPr lang="ar-BH" sz="7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837894" y="3591308"/>
            <a:ext cx="236330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3- </a:t>
            </a:r>
            <a:r>
              <a:rPr lang="en-US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m</a:t>
            </a:r>
            <a:endParaRPr lang="ar-BH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916174" y="4527412"/>
            <a:ext cx="3285025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4- 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SEC</a:t>
            </a:r>
            <a:endParaRPr lang="ar-BH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المثابرة والنجاح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10FEF-458B-4E42-BE56-A7C58CCC2DE4}"/>
              </a:ext>
            </a:extLst>
          </p:cNvPr>
          <p:cNvSpPr txBox="1"/>
          <p:nvPr/>
        </p:nvSpPr>
        <p:spPr>
          <a:xfrm>
            <a:off x="6673833" y="2968140"/>
            <a:ext cx="509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  <a:latin typeface="Arial Black" panose="020B0A04020102020204" pitchFamily="34" charset="0"/>
              </a:rPr>
              <a:t>√</a:t>
            </a:r>
            <a:endParaRPr lang="en-GB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34290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ar-BH" sz="7200" b="1" cap="none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GA Aladdin Regular" pitchFamily="2" charset="-7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992984" y="569005"/>
            <a:ext cx="298138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ar-EG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رمز القوة</a:t>
            </a:r>
            <a:r>
              <a:rPr lang="ar-BH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45134" y="1662370"/>
            <a:ext cx="1998865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1-</a:t>
            </a:r>
            <a:r>
              <a:rPr lang="ar-EG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V</a:t>
            </a:r>
            <a:endParaRPr lang="ar-BH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645870" y="2676236"/>
            <a:ext cx="2555330" cy="1200329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ar-EG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- </a:t>
            </a:r>
            <a:r>
              <a:rPr lang="en-US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 N</a:t>
            </a:r>
            <a:endParaRPr lang="ar-BH" sz="7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223414" y="3591308"/>
            <a:ext cx="2977785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3- </a:t>
            </a:r>
            <a:r>
              <a:rPr lang="en-US" sz="7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Sultan normal" pitchFamily="2" charset="-78"/>
              </a:rPr>
              <a:t>F</a:t>
            </a:r>
            <a:endParaRPr lang="ar-BH" sz="7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Sultan normal" pitchFamily="2" charset="-78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799490" y="4706323"/>
            <a:ext cx="2401709" cy="830997"/>
          </a:xfrm>
          <a:prstGeom prst="rect">
            <a:avLst/>
          </a:prstGeom>
          <a:noFill/>
        </p:spPr>
        <p:txBody>
          <a:bodyPr vert="horz" wrap="square" rtlCol="1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ar-EG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4- 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SEC</a:t>
            </a:r>
            <a:endParaRPr lang="ar-BH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Medium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7B099-E2AC-45F9-994D-3A7177C56F50}"/>
              </a:ext>
            </a:extLst>
          </p:cNvPr>
          <p:cNvSpPr txBox="1"/>
          <p:nvPr/>
        </p:nvSpPr>
        <p:spPr>
          <a:xfrm>
            <a:off x="7052934" y="3866606"/>
            <a:ext cx="51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5400" dirty="0">
                <a:solidFill>
                  <a:srgbClr val="FF0000"/>
                </a:solidFill>
                <a:latin typeface="Arial Black" panose="020B0A04020102020204" pitchFamily="34" charset="0"/>
              </a:rPr>
              <a:t>√</a:t>
            </a:r>
            <a:endParaRPr lang="en-GB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-228625" y="164575"/>
            <a:ext cx="9258331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المحصلة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B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BH" sz="1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BH" sz="2800" b="1" dirty="0"/>
              <a:t>هي قوة </a:t>
            </a:r>
            <a:r>
              <a:rPr lang="ar-BH" sz="2800" b="1" dirty="0">
                <a:solidFill>
                  <a:srgbClr val="008000"/>
                </a:solidFill>
              </a:rPr>
              <a:t>واحدة</a:t>
            </a:r>
            <a:r>
              <a:rPr lang="ar-BH" sz="2800" b="1" dirty="0"/>
              <a:t> تعمل عمل </a:t>
            </a:r>
            <a:r>
              <a:rPr lang="ar-BH" sz="2400" b="1" dirty="0"/>
              <a:t>..............</a:t>
            </a:r>
            <a:r>
              <a:rPr lang="ar-BH" sz="2800" b="1" dirty="0"/>
              <a:t>أو اكتر ولها نفس </a:t>
            </a:r>
            <a:r>
              <a:rPr lang="ar-BH" sz="2400" b="1" dirty="0"/>
              <a:t>............</a:t>
            </a:r>
            <a:r>
              <a:rPr lang="ar-BH" sz="2800" dirty="0"/>
              <a:t> </a:t>
            </a:r>
            <a:r>
              <a:rPr lang="ar-BH" sz="2800" b="1" dirty="0"/>
              <a:t>على الجسم </a:t>
            </a:r>
            <a:r>
              <a:rPr lang="ar-BH" sz="2800" dirty="0"/>
              <a:t>.</a:t>
            </a:r>
            <a:endParaRPr lang="en-US" sz="2800" dirty="0"/>
          </a:p>
          <a:p>
            <a:endParaRPr lang="ar-BH" dirty="0"/>
          </a:p>
        </p:txBody>
      </p:sp>
      <p:sp>
        <p:nvSpPr>
          <p:cNvPr id="39" name="TextBox 38"/>
          <p:cNvSpPr txBox="1"/>
          <p:nvPr/>
        </p:nvSpPr>
        <p:spPr>
          <a:xfrm>
            <a:off x="4853381" y="510220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قوتين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1857" y="539925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التأثير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9C7C6-9FB7-45E7-89C3-058F72E8E4B8}"/>
              </a:ext>
            </a:extLst>
          </p:cNvPr>
          <p:cNvSpPr/>
          <p:nvPr/>
        </p:nvSpPr>
        <p:spPr>
          <a:xfrm>
            <a:off x="683568" y="1547281"/>
            <a:ext cx="8328816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محصلة قوتين متلاقيتين</a:t>
            </a:r>
            <a:r>
              <a:rPr lang="ar-BH" sz="2800" b="1" dirty="0">
                <a:solidFill>
                  <a:srgbClr val="C00000"/>
                </a:solidFill>
              </a:rPr>
              <a:t> متعامدتان أو</a:t>
            </a:r>
            <a:r>
              <a:rPr lang="ar-SA" sz="2800" b="1" dirty="0">
                <a:solidFill>
                  <a:srgbClr val="C00000"/>
                </a:solidFill>
              </a:rPr>
              <a:t> بينهما زاوية </a:t>
            </a:r>
            <a:r>
              <a:rPr lang="ar-BH" sz="2800" b="1" dirty="0">
                <a:solidFill>
                  <a:srgbClr val="C00000"/>
                </a:solidFill>
              </a:rPr>
              <a:t>قائمة</a:t>
            </a:r>
            <a:r>
              <a:rPr lang="ar-SA" sz="2800" b="1" dirty="0">
                <a:solidFill>
                  <a:srgbClr val="C00000"/>
                </a:solidFill>
              </a:rPr>
              <a:t> (</a:t>
            </a:r>
            <a:r>
              <a:rPr lang="ar-BH" sz="2800" dirty="0">
                <a:solidFill>
                  <a:srgbClr val="0070C0"/>
                </a:solidFill>
                <a:latin typeface="Tw Cen MT Condensed Extra Bold" pitchFamily="34" charset="0"/>
              </a:rPr>
              <a:t>º </a:t>
            </a:r>
            <a:r>
              <a:rPr lang="en-US" sz="2800" b="1" dirty="0">
                <a:solidFill>
                  <a:srgbClr val="C00000"/>
                </a:solidFill>
              </a:rPr>
              <a:t>90</a:t>
            </a:r>
            <a:r>
              <a:rPr lang="ar-SA" sz="2800" b="1" dirty="0">
                <a:solidFill>
                  <a:srgbClr val="C00000"/>
                </a:solidFill>
              </a:rPr>
              <a:t>):- </a:t>
            </a:r>
            <a:endParaRPr lang="ar-BH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D0638D0-4799-40AA-AFEF-E0E829A96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57411"/>
              </p:ext>
            </p:extLst>
          </p:nvPr>
        </p:nvGraphicFramePr>
        <p:xfrm>
          <a:off x="467544" y="2267533"/>
          <a:ext cx="43630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r:id="rId4" imgW="914400" imgH="279400" progId="Equation.3">
                  <p:embed/>
                </p:oleObj>
              </mc:Choice>
              <mc:Fallback>
                <p:oleObj r:id="rId4" imgW="914400" imgH="279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67533"/>
                        <a:ext cx="4363088" cy="11521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87E23D-CA97-4656-80BD-6CA2B6DFB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46013"/>
              </p:ext>
            </p:extLst>
          </p:nvPr>
        </p:nvGraphicFramePr>
        <p:xfrm>
          <a:off x="1064374" y="4374752"/>
          <a:ext cx="327006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r:id="rId6" imgW="952087" imgH="444307" progId="Equation.3">
                  <p:embed/>
                </p:oleObj>
              </mc:Choice>
              <mc:Fallback>
                <p:oleObj r:id="rId6" imgW="952087" imgH="444307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374" y="4374752"/>
                        <a:ext cx="3270062" cy="15121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243CF80D-4661-4F9A-88F9-14DEB392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3630577"/>
            <a:ext cx="502543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زاوية ميل المحصلة </a:t>
            </a:r>
            <a:r>
              <a:rPr kumimoji="0" lang="ar-BH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ar-SA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على القوة الأولى</a:t>
            </a:r>
            <a:endParaRPr kumimoji="0" lang="ar-SA" sz="28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638F7-9F1E-4C08-B974-DDFEA5922B06}"/>
              </a:ext>
            </a:extLst>
          </p:cNvPr>
          <p:cNvSpPr/>
          <p:nvPr/>
        </p:nvSpPr>
        <p:spPr>
          <a:xfrm>
            <a:off x="5904409" y="3569022"/>
            <a:ext cx="611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3868B-4325-46EB-9D42-FE37A039F682}"/>
              </a:ext>
            </a:extLst>
          </p:cNvPr>
          <p:cNvSpPr txBox="1"/>
          <p:nvPr/>
        </p:nvSpPr>
        <p:spPr>
          <a:xfrm>
            <a:off x="467544" y="1538570"/>
            <a:ext cx="952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</a:t>
            </a:r>
            <a:endParaRPr lang="ar-BH" sz="3200" b="1" i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5" grpId="0" animBg="1"/>
      <p:bldP spid="8" grpId="0" animBg="1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-71438" y="13648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67" name="TextBox 66"/>
          <p:cNvSpPr txBox="1"/>
          <p:nvPr/>
        </p:nvSpPr>
        <p:spPr>
          <a:xfrm>
            <a:off x="-56194" y="15922"/>
            <a:ext cx="921547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b="1" u="sng" dirty="0">
                <a:solidFill>
                  <a:srgbClr val="FF0000"/>
                </a:solidFill>
                <a:latin typeface="Tw Cen MT Condensed Extra Bold" pitchFamily="34" charset="0"/>
              </a:rPr>
              <a:t>نشاط (</a:t>
            </a:r>
            <a:r>
              <a:rPr lang="en-US" sz="2400" b="1" u="sng" dirty="0">
                <a:solidFill>
                  <a:srgbClr val="FF0000"/>
                </a:solidFill>
                <a:latin typeface="Tw Cen MT Condensed Extra Bold" pitchFamily="34" charset="0"/>
              </a:rPr>
              <a:t>1</a:t>
            </a:r>
            <a:r>
              <a:rPr lang="ar-BH" sz="2400" b="1" u="sng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w Cen MT Condensed Extra Bold" pitchFamily="34" charset="0"/>
              </a:rPr>
              <a:t>:(</a:t>
            </a:r>
            <a:endParaRPr lang="ar-BH" sz="2400" b="1" u="sng" dirty="0">
              <a:solidFill>
                <a:srgbClr val="FF0000"/>
              </a:solidFill>
              <a:latin typeface="Tw Cen MT Condensed Extra Bold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w Cen MT Condensed Extra Bold" pitchFamily="34" charset="0"/>
              </a:rPr>
              <a:t>1</a:t>
            </a:r>
            <a:r>
              <a:rPr lang="ar-BH" sz="2800" dirty="0" smtClean="0">
                <a:solidFill>
                  <a:srgbClr val="FF0000"/>
                </a:solidFill>
                <a:latin typeface="Tw Cen MT Condensed Extra Bold" pitchFamily="34" charset="0"/>
              </a:rPr>
              <a:t>* </a:t>
            </a:r>
            <a:r>
              <a:rPr lang="ar-BH" sz="2400" dirty="0" smtClean="0"/>
              <a:t>قوة</a:t>
            </a:r>
            <a:r>
              <a:rPr lang="ar-BH" sz="2400" b="1" dirty="0" smtClean="0"/>
              <a:t> </a:t>
            </a:r>
            <a:r>
              <a:rPr lang="ar-BH" sz="2400" b="1" dirty="0"/>
              <a:t>مفردة</a:t>
            </a:r>
            <a:r>
              <a:rPr lang="ar-BH" sz="2400" dirty="0"/>
              <a:t> تعمل عمل </a:t>
            </a:r>
            <a:r>
              <a:rPr lang="ar-BH" sz="2400" b="1" dirty="0"/>
              <a:t>قوتين</a:t>
            </a:r>
            <a:r>
              <a:rPr lang="ar-BH" sz="2400" dirty="0"/>
              <a:t> أو اكتر ولها نفس </a:t>
            </a:r>
            <a:r>
              <a:rPr lang="ar-BH" sz="2400" b="1" dirty="0"/>
              <a:t>التأثير</a:t>
            </a:r>
            <a:r>
              <a:rPr lang="ar-BH" sz="2400" dirty="0"/>
              <a:t> على الجسم هي ...................... . </a:t>
            </a:r>
            <a:endParaRPr lang="ar-BH" sz="2400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31" name="TextBox 30"/>
          <p:cNvSpPr txBox="1"/>
          <p:nvPr/>
        </p:nvSpPr>
        <p:spPr>
          <a:xfrm>
            <a:off x="7865343" y="1481036"/>
            <a:ext cx="8328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783795" y="1990488"/>
            <a:ext cx="1104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58000" y="2516564"/>
            <a:ext cx="8653766" cy="2736303"/>
            <a:chOff x="-313330" y="2348881"/>
            <a:chExt cx="9486994" cy="2736304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165776" y="3848100"/>
              <a:ext cx="13714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6841926" y="2724150"/>
              <a:ext cx="1447800" cy="8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8548984" y="2413363"/>
              <a:ext cx="624680" cy="1447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965876" y="2400300"/>
              <a:ext cx="11426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165776" y="2425371"/>
              <a:ext cx="1942728" cy="1422731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55396" y="3773269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3600" i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1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94273" y="2603778"/>
              <a:ext cx="9525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2400" b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2</a:t>
              </a:r>
              <a:endParaRPr lang="ar-BH" sz="2400" b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7165775" y="2819401"/>
              <a:ext cx="571501" cy="102384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7165775" y="3852954"/>
              <a:ext cx="1257301" cy="2021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541427" y="2577386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R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7144076" y="2857847"/>
              <a:ext cx="1393115" cy="1014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357364" y="3911237"/>
              <a:ext cx="17907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2135987" y="2689860"/>
              <a:ext cx="1447800" cy="9949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3913081" y="2703467"/>
              <a:ext cx="1460863" cy="9808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362410" y="2463437"/>
              <a:ext cx="17907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357365" y="2465025"/>
              <a:ext cx="774046" cy="144621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3394669" y="3912030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681214" y="3861163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3600" i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1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39192" y="2662502"/>
              <a:ext cx="9525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2400" b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2</a:t>
              </a:r>
              <a:endParaRPr lang="ar-BH" sz="2400" b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 flipV="1">
              <a:off x="2705311" y="2951925"/>
              <a:ext cx="690153" cy="9745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3429208" y="3899761"/>
              <a:ext cx="1185456" cy="16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915816" y="2769606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R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H="1">
              <a:off x="3423351" y="2465025"/>
              <a:ext cx="687838" cy="13447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7069410" y="3848893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220072" y="3913414"/>
              <a:ext cx="17907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531442" y="3198876"/>
              <a:ext cx="144475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6286871" y="3202577"/>
              <a:ext cx="1447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258172" y="2476500"/>
              <a:ext cx="1752599" cy="1438502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>
              <a:off x="5257377" y="3914207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843363" y="3838583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3600" i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1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77883" y="2629349"/>
              <a:ext cx="9525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2400" b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2</a:t>
              </a:r>
              <a:endParaRPr lang="ar-BH" sz="2400" b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5253818" y="2884715"/>
              <a:ext cx="0" cy="10417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5264563" y="3912826"/>
              <a:ext cx="1212809" cy="54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779740" y="2492896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R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H="1" flipV="1">
              <a:off x="6108389" y="3201000"/>
              <a:ext cx="842952" cy="7118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258169" y="2478677"/>
              <a:ext cx="177393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53108" y="3796681"/>
              <a:ext cx="17907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-168269" y="2575304"/>
              <a:ext cx="1447800" cy="9949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V="1">
              <a:off x="1608825" y="2588911"/>
              <a:ext cx="1460863" cy="9808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8154" y="2348881"/>
              <a:ext cx="17907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081506" y="2443393"/>
              <a:ext cx="857133" cy="1360434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1090413" y="3797474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376958" y="3746607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3600" i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1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-313330" y="2675071"/>
              <a:ext cx="9525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Cambria Math" pitchFamily="18" charset="0"/>
                  <a:ea typeface="Cambria Math" pitchFamily="18" charset="0"/>
                  <a:cs typeface="+mj-cs"/>
                </a:rPr>
                <a:t>F</a:t>
              </a:r>
              <a:r>
                <a:rPr lang="en-US" sz="2400" b="1" baseline="-25000" dirty="0">
                  <a:latin typeface="Cambria Math" pitchFamily="18" charset="0"/>
                  <a:ea typeface="Cambria Math" pitchFamily="18" charset="0"/>
                  <a:cs typeface="+mj-cs"/>
                </a:rPr>
                <a:t>2</a:t>
              </a:r>
              <a:endParaRPr lang="ar-BH" sz="2400" b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401054" y="2837369"/>
              <a:ext cx="666301" cy="97933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081506" y="3793934"/>
              <a:ext cx="1228902" cy="76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11560" y="2655050"/>
              <a:ext cx="9525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i="1" dirty="0">
                  <a:latin typeface="Cambria Math" pitchFamily="18" charset="0"/>
                  <a:ea typeface="Cambria Math" pitchFamily="18" charset="0"/>
                  <a:cs typeface="+mj-cs"/>
                </a:rPr>
                <a:t>R</a:t>
              </a:r>
              <a:endParaRPr lang="ar-BH" sz="3600" i="1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V="1">
              <a:off x="1153551" y="2748730"/>
              <a:ext cx="571032" cy="92802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25626" y="4366845"/>
              <a:ext cx="132283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+mj-cs"/>
                </a:rPr>
                <a:t>(    )</a:t>
              </a:r>
              <a:endParaRPr lang="ar-BH" sz="36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181013" y="4437111"/>
              <a:ext cx="133537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rPr>
                <a:t>(    )</a:t>
              </a:r>
              <a:endParaRPr lang="ar-BH" sz="36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33914" y="4438854"/>
              <a:ext cx="169166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rPr>
                <a:t>(    )</a:t>
              </a:r>
              <a:endParaRPr lang="ar-BH" sz="36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916261" y="4438854"/>
              <a:ext cx="190803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</a:rPr>
                <a:t>(    )</a:t>
              </a:r>
              <a:endParaRPr lang="ar-BH" sz="3600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-91347" y="1175204"/>
            <a:ext cx="921547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BH" sz="2800" b="1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w Cen MT Condensed Extra Bold" pitchFamily="34" charset="0"/>
              </a:rPr>
              <a:t> *</a:t>
            </a:r>
            <a:r>
              <a:rPr lang="en-US" sz="2800" b="1" dirty="0">
                <a:solidFill>
                  <a:srgbClr val="FF0000"/>
                </a:solidFill>
                <a:latin typeface="Tw Cen MT Condensed Extra Bold" pitchFamily="34" charset="0"/>
              </a:rPr>
              <a:t>2</a:t>
            </a:r>
            <a:r>
              <a:rPr lang="ar-BH" sz="2800" b="1" dirty="0">
                <a:latin typeface="Tw Cen MT Condensed Extra Bold" pitchFamily="34" charset="0"/>
              </a:rPr>
              <a:t>يبين الشكل قوتين (</a:t>
            </a:r>
            <a:r>
              <a:rPr lang="en-US" sz="2800" b="1" dirty="0">
                <a:latin typeface="Tw Cen MT Condensed Extra Bold" pitchFamily="34" charset="0"/>
              </a:rPr>
              <a:t>F2</a:t>
            </a:r>
            <a:r>
              <a:rPr lang="ar-BH" sz="2800" b="1" dirty="0">
                <a:latin typeface="Tw Cen MT Condensed Extra Bold" pitchFamily="34" charset="0"/>
              </a:rPr>
              <a:t>)</a:t>
            </a:r>
            <a:r>
              <a:rPr lang="ar-BH" sz="2400" b="1" dirty="0"/>
              <a:t>.</a:t>
            </a:r>
            <a:r>
              <a:rPr lang="ar-BH" sz="2400" b="1" dirty="0">
                <a:latin typeface="Tw Cen MT Condensed Extra Bold" pitchFamily="34" charset="0"/>
              </a:rPr>
              <a:t> (</a:t>
            </a:r>
            <a:r>
              <a:rPr lang="en-US" sz="2400" b="1" dirty="0">
                <a:latin typeface="Tw Cen MT Condensed Extra Bold" pitchFamily="34" charset="0"/>
              </a:rPr>
              <a:t>F1</a:t>
            </a:r>
            <a:r>
              <a:rPr lang="ar-BH" sz="2400" b="1" dirty="0">
                <a:latin typeface="Tw Cen MT Condensed Extra Bold" pitchFamily="34" charset="0"/>
              </a:rPr>
              <a:t>)</a:t>
            </a:r>
            <a:r>
              <a:rPr lang="ar-BH" sz="2000" b="1" dirty="0"/>
              <a:t>.متلاقيتين في نقطة وتعملان في الاتجاهين الموضحين </a:t>
            </a:r>
            <a:r>
              <a:rPr lang="ar-BH" sz="20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ar-BH" sz="2000" b="1" dirty="0" smtClean="0"/>
              <a:t> </a:t>
            </a:r>
            <a:r>
              <a:rPr lang="ar-BH" sz="2000" b="1" dirty="0"/>
              <a:t>ضع علامة</a:t>
            </a:r>
            <a:r>
              <a:rPr lang="ar-BH" sz="2000" b="1" dirty="0" smtClean="0"/>
              <a:t>( </a:t>
            </a:r>
            <a:r>
              <a:rPr lang="ar-BH" sz="2400" b="1" dirty="0" smtClean="0">
                <a:solidFill>
                  <a:srgbClr val="FF0000"/>
                </a:solidFill>
              </a:rPr>
              <a:t>√</a:t>
            </a:r>
            <a:r>
              <a:rPr lang="ar-BH" sz="2000" b="1" dirty="0" smtClean="0"/>
              <a:t> ) </a:t>
            </a:r>
            <a:r>
              <a:rPr lang="ar-BH" sz="2000" b="1" dirty="0"/>
              <a:t>اسفل الشكل الذي يحدد الموضع والاتجاه الصحيحين للمحصلة (</a:t>
            </a:r>
            <a:r>
              <a:rPr lang="en-US" sz="2000" b="1" dirty="0"/>
              <a:t>R</a:t>
            </a:r>
            <a:r>
              <a:rPr lang="ar-BH" sz="2000" b="1" dirty="0"/>
              <a:t>)</a:t>
            </a:r>
            <a:r>
              <a:rPr lang="ar-BH" sz="2400" b="1" dirty="0"/>
              <a:t> </a:t>
            </a:r>
            <a:endParaRPr lang="ar-BH" sz="2400" b="1" dirty="0">
              <a:latin typeface="Tw Cen MT Condensed Extra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241" y="454498"/>
            <a:ext cx="138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المحصلة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6845" y="4598327"/>
            <a:ext cx="46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800" b="1" dirty="0">
                <a:solidFill>
                  <a:srgbClr val="FF0000"/>
                </a:solidFill>
              </a:rPr>
              <a:t>√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E3A86A-5872-4EE3-A9CB-C0DCCF67C867}"/>
              </a:ext>
            </a:extLst>
          </p:cNvPr>
          <p:cNvGrpSpPr/>
          <p:nvPr/>
        </p:nvGrpSpPr>
        <p:grpSpPr>
          <a:xfrm>
            <a:off x="859731" y="681842"/>
            <a:ext cx="7861237" cy="903718"/>
            <a:chOff x="247172" y="4973554"/>
            <a:chExt cx="7861237" cy="903718"/>
          </a:xfrm>
        </p:grpSpPr>
        <p:pic>
          <p:nvPicPr>
            <p:cNvPr id="5" name="Picture 4" descr="C:\Documents and Settings\Administrator\My Documents\My Pictures\dfb726n6_3c2qhz49n_b.jpg">
              <a:extLst>
                <a:ext uri="{FF2B5EF4-FFF2-40B4-BE49-F238E27FC236}">
                  <a16:creationId xmlns:a16="http://schemas.microsoft.com/office/drawing/2014/main" id="{106326E0-C601-4AF5-AED1-344CEEADE540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l="-1869" t="43478" r="58879" b="33968"/>
            <a:stretch>
              <a:fillRect/>
            </a:stretch>
          </p:blipFill>
          <p:spPr bwMode="auto">
            <a:xfrm>
              <a:off x="2799872" y="5151783"/>
              <a:ext cx="2133600" cy="725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Documents and Settings\USER\Desktop\chevrolet-lumina-ss.jpg">
              <a:extLst>
                <a:ext uri="{FF2B5EF4-FFF2-40B4-BE49-F238E27FC236}">
                  <a16:creationId xmlns:a16="http://schemas.microsoft.com/office/drawing/2014/main" id="{420DC0DE-CD88-4435-8CBD-A8F5DB39B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237997" y="5307281"/>
              <a:ext cx="1870412" cy="569991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USER\Desktop\index.jpg">
              <a:extLst>
                <a:ext uri="{FF2B5EF4-FFF2-40B4-BE49-F238E27FC236}">
                  <a16:creationId xmlns:a16="http://schemas.microsoft.com/office/drawing/2014/main" id="{99499A6A-6047-4C2F-941F-FBC61AA84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4671"/>
            <a:stretch>
              <a:fillRect/>
            </a:stretch>
          </p:blipFill>
          <p:spPr bwMode="auto">
            <a:xfrm>
              <a:off x="247172" y="4973554"/>
              <a:ext cx="1638300" cy="903718"/>
            </a:xfrm>
            <a:prstGeom prst="rect">
              <a:avLst/>
            </a:prstGeom>
            <a:noFill/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B33D74-3F15-43D8-AA9B-5C983D5D3A64}"/>
                </a:ext>
              </a:extLst>
            </p:cNvPr>
            <p:cNvCxnSpPr/>
            <p:nvPr/>
          </p:nvCxnSpPr>
          <p:spPr>
            <a:xfrm>
              <a:off x="1733072" y="5720108"/>
              <a:ext cx="1219200" cy="158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EF96347-49B8-42E0-BA0C-8AB5AAE1EF56}"/>
                </a:ext>
              </a:extLst>
            </p:cNvPr>
            <p:cNvCxnSpPr/>
            <p:nvPr/>
          </p:nvCxnSpPr>
          <p:spPr>
            <a:xfrm rot="5400000">
              <a:off x="2875277" y="5734759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39123D-AD46-4A5E-9B45-4BD00D0CCBB8}"/>
                </a:ext>
              </a:extLst>
            </p:cNvPr>
            <p:cNvCxnSpPr/>
            <p:nvPr/>
          </p:nvCxnSpPr>
          <p:spPr>
            <a:xfrm>
              <a:off x="1847372" y="5713990"/>
              <a:ext cx="990600" cy="10882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810895-393F-4CD8-BDED-199224A453E8}"/>
                </a:ext>
              </a:extLst>
            </p:cNvPr>
            <p:cNvCxnSpPr/>
            <p:nvPr/>
          </p:nvCxnSpPr>
          <p:spPr>
            <a:xfrm rot="5400000">
              <a:off x="1770380" y="5734759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E192F6-623E-4823-9FE3-316B73A442CD}"/>
                </a:ext>
              </a:extLst>
            </p:cNvPr>
            <p:cNvCxnSpPr/>
            <p:nvPr/>
          </p:nvCxnSpPr>
          <p:spPr>
            <a:xfrm>
              <a:off x="4857272" y="5724872"/>
              <a:ext cx="1554480" cy="158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936A83-9175-49CF-8A93-ECBDB14D2401}"/>
                </a:ext>
              </a:extLst>
            </p:cNvPr>
            <p:cNvCxnSpPr/>
            <p:nvPr/>
          </p:nvCxnSpPr>
          <p:spPr>
            <a:xfrm rot="5400000">
              <a:off x="4856480" y="5725665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10D58DD-2031-428E-9DD6-76D5DE4565E0}"/>
                </a:ext>
              </a:extLst>
            </p:cNvPr>
            <p:cNvCxnSpPr/>
            <p:nvPr/>
          </p:nvCxnSpPr>
          <p:spPr>
            <a:xfrm rot="5400000">
              <a:off x="6380480" y="5724077"/>
              <a:ext cx="1587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73E1CF2-545B-4C4A-BC17-21649389A722}"/>
                </a:ext>
              </a:extLst>
            </p:cNvPr>
            <p:cNvCxnSpPr/>
            <p:nvPr/>
          </p:nvCxnSpPr>
          <p:spPr>
            <a:xfrm rot="10800000">
              <a:off x="4956047" y="5721696"/>
              <a:ext cx="1234725" cy="4764"/>
            </a:xfrm>
            <a:prstGeom prst="straightConnector1">
              <a:avLst/>
            </a:prstGeom>
            <a:ln w="571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B894F8-7234-4014-9E78-584EF481EBA4}"/>
                </a:ext>
              </a:extLst>
            </p:cNvPr>
            <p:cNvSpPr txBox="1"/>
            <p:nvPr/>
          </p:nvSpPr>
          <p:spPr>
            <a:xfrm>
              <a:off x="1561612" y="5225107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Tw Cen MT Condensed Extra Bold" pitchFamily="34" charset="0"/>
                </a:rPr>
                <a:t>40 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04AA0F-B9A9-4C79-9D20-09F8D7552D92}"/>
                </a:ext>
              </a:extLst>
            </p:cNvPr>
            <p:cNvSpPr txBox="1"/>
            <p:nvPr/>
          </p:nvSpPr>
          <p:spPr>
            <a:xfrm>
              <a:off x="4895372" y="5263207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Tw Cen MT Condensed Extra Bold" pitchFamily="34" charset="0"/>
                </a:rPr>
                <a:t>40 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2C0EF39-B952-4719-880C-D3EFE8BB8AF9}"/>
              </a:ext>
            </a:extLst>
          </p:cNvPr>
          <p:cNvSpPr txBox="1"/>
          <p:nvPr/>
        </p:nvSpPr>
        <p:spPr>
          <a:xfrm>
            <a:off x="2459930" y="146635"/>
            <a:ext cx="42627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R = 0</a:t>
            </a:r>
            <a:r>
              <a:rPr lang="ar-BH" sz="2400" dirty="0">
                <a:solidFill>
                  <a:srgbClr val="FF0000"/>
                </a:solidFill>
                <a:latin typeface="Tw Cen MT Condensed Extra Bold" pitchFamily="34" charset="0"/>
              </a:rPr>
              <a:t> </a:t>
            </a:r>
            <a:r>
              <a:rPr lang="ar-BH" sz="2400" dirty="0">
                <a:latin typeface="Tw Cen MT Condensed Extra Bold" pitchFamily="34" charset="0"/>
              </a:rPr>
              <a:t>المحصلة تساوي صفر</a:t>
            </a:r>
            <a:endParaRPr lang="en-US" sz="2400" dirty="0">
              <a:latin typeface="Tw Cen MT Condensed Extra Bol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28B7A-400E-48B0-A6A1-F6777F059DEB}"/>
              </a:ext>
            </a:extLst>
          </p:cNvPr>
          <p:cNvSpPr/>
          <p:nvPr/>
        </p:nvSpPr>
        <p:spPr>
          <a:xfrm>
            <a:off x="270640" y="2161635"/>
            <a:ext cx="8602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0000"/>
                </a:solidFill>
                <a:latin typeface="Segoe UI Semibold" panose="020B0702040204020203" pitchFamily="34" charset="0"/>
              </a:rPr>
              <a:t> </a:t>
            </a:r>
            <a:r>
              <a:rPr lang="ar-BH" sz="3600" b="1" dirty="0">
                <a:latin typeface="Segoe UI Semibold" panose="020B0702040204020203" pitchFamily="34" charset="0"/>
              </a:rPr>
              <a:t>ملاحظة هامة :</a:t>
            </a:r>
          </a:p>
          <a:p>
            <a:r>
              <a:rPr lang="ar-BH" sz="3600" b="1" dirty="0">
                <a:solidFill>
                  <a:srgbClr val="000000"/>
                </a:solidFill>
                <a:latin typeface="Segoe UI Semibold" panose="020B0702040204020203" pitchFamily="34" charset="0"/>
              </a:rPr>
              <a:t> </a:t>
            </a:r>
            <a:r>
              <a:rPr lang="ar-BH" sz="3600" b="1" dirty="0">
                <a:solidFill>
                  <a:srgbClr val="000099"/>
                </a:solidFill>
                <a:latin typeface="Segoe UI Semibold" panose="020B0702040204020203" pitchFamily="34" charset="0"/>
              </a:rPr>
              <a:t>إذا أثرت قوتان متساويتان في المقدار على جسم ما وفي إتجاهين متعاكسين (متضادتين في الإتجاه) فإن </a:t>
            </a:r>
            <a:r>
              <a:rPr lang="ar-BH" sz="3600" b="1" dirty="0">
                <a:solidFill>
                  <a:srgbClr val="FF0000"/>
                </a:solidFill>
                <a:latin typeface="Segoe UI Semibold" panose="020B0702040204020203" pitchFamily="34" charset="0"/>
              </a:rPr>
              <a:t>محصلتهما تساوي صفر</a:t>
            </a:r>
            <a:r>
              <a:rPr lang="ar-BH" b="1" dirty="0">
                <a:solidFill>
                  <a:srgbClr val="FF0000"/>
                </a:solidFill>
                <a:latin typeface="Segoe UI Semibold" panose="020B0702040204020203" pitchFamily="34" charset="0"/>
              </a:rPr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740650"/>
            <a:ext cx="8328816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</a:rPr>
              <a:t>محصلة قوتين متلاقيتين</a:t>
            </a:r>
            <a:r>
              <a:rPr lang="ar-BH" sz="2800" b="1" dirty="0">
                <a:solidFill>
                  <a:srgbClr val="0000FF"/>
                </a:solidFill>
              </a:rPr>
              <a:t> متعامدتان أو</a:t>
            </a:r>
            <a:r>
              <a:rPr lang="ar-SA" sz="2800" b="1" dirty="0">
                <a:solidFill>
                  <a:srgbClr val="0000FF"/>
                </a:solidFill>
              </a:rPr>
              <a:t> بينهما زاوية </a:t>
            </a:r>
            <a:r>
              <a:rPr lang="ar-BH" sz="2800" b="1" dirty="0">
                <a:solidFill>
                  <a:srgbClr val="0000FF"/>
                </a:solidFill>
              </a:rPr>
              <a:t>قائمة</a:t>
            </a:r>
            <a:r>
              <a:rPr lang="ar-SA" sz="2800" b="1" dirty="0">
                <a:solidFill>
                  <a:srgbClr val="0000FF"/>
                </a:solidFill>
              </a:rPr>
              <a:t> (</a:t>
            </a:r>
            <a:r>
              <a:rPr lang="ar-BH" sz="2800" dirty="0">
                <a:solidFill>
                  <a:srgbClr val="FF0000"/>
                </a:solidFill>
                <a:latin typeface="Tw Cen MT Condensed Extra Bold" pitchFamily="34" charset="0"/>
              </a:rPr>
              <a:t>º</a:t>
            </a:r>
            <a:r>
              <a:rPr lang="ar-BH" sz="2800" dirty="0">
                <a:solidFill>
                  <a:srgbClr val="0000FF"/>
                </a:solidFill>
                <a:latin typeface="Tw Cen MT Condensed Extra Bold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90</a:t>
            </a:r>
            <a:r>
              <a:rPr lang="ar-SA" sz="2800" b="1" dirty="0">
                <a:solidFill>
                  <a:srgbClr val="0000FF"/>
                </a:solidFill>
              </a:rPr>
              <a:t>): </a:t>
            </a:r>
            <a:endParaRPr lang="ar-BH" sz="28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67544" y="2061020"/>
          <a:ext cx="43630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r:id="rId4" imgW="914400" imgH="279400" progId="Equation.3">
                  <p:embed/>
                </p:oleObj>
              </mc:Choice>
              <mc:Fallback>
                <p:oleObj r:id="rId4" imgW="914400" imgH="279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1020"/>
                        <a:ext cx="4363088" cy="11521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64374" y="4168239"/>
          <a:ext cx="327006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r:id="rId6" imgW="952087" imgH="444307" progId="Equation.3">
                  <p:embed/>
                </p:oleObj>
              </mc:Choice>
              <mc:Fallback>
                <p:oleObj r:id="rId6" imgW="952087" imgH="444307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374" y="4168239"/>
                        <a:ext cx="3270062" cy="15121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90950" y="3424064"/>
            <a:ext cx="502543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زاوية ميل المحصلة </a:t>
            </a:r>
            <a:r>
              <a:rPr kumimoji="0" lang="ar-BH" sz="28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ar-SA" sz="2800" b="1" i="0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على القوة الأولى</a:t>
            </a:r>
            <a:endParaRPr kumimoji="0" lang="ar-SA" sz="2800" b="1" i="0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4409" y="3362509"/>
            <a:ext cx="611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10" y="702245"/>
            <a:ext cx="952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</a:t>
            </a:r>
            <a:endParaRPr lang="ar-BH" sz="32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9610"/>
            <a:ext cx="9144000" cy="846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BH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جسم يتحرك في خط مستقيم بسرعة منتظمة مقدارها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  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m/sec </a:t>
            </a:r>
            <a:r>
              <a:rPr kumimoji="0" lang="ar-BH" sz="21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أحسب المسافة</a:t>
            </a:r>
            <a:r>
              <a:rPr kumimoji="0" lang="ar-BH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 التي يقطعها الجسم خلال زمن قدره 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sec</a:t>
            </a:r>
            <a:endParaRPr kumimoji="0" lang="en-US" sz="2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695" y="1557901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/>
          <p:cNvCxnSpPr/>
          <p:nvPr/>
        </p:nvCxnSpPr>
        <p:spPr>
          <a:xfrm rot="5400000" flipH="1" flipV="1">
            <a:off x="4436374" y="4601561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7"/>
          <p:cNvSpPr/>
          <p:nvPr/>
        </p:nvSpPr>
        <p:spPr>
          <a:xfrm>
            <a:off x="6300225" y="3492836"/>
            <a:ext cx="332037" cy="5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6469350" y="350043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924338" y="3559734"/>
            <a:ext cx="134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m/sec 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1820" y="397735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6547572" y="397735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837895" y="4043480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sec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6338630" y="450057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6695820" y="44774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7031779" y="4500570"/>
            <a:ext cx="52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??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785786" y="3571876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المسافة</a:t>
            </a:r>
          </a:p>
        </p:txBody>
      </p:sp>
      <p:sp>
        <p:nvSpPr>
          <p:cNvPr id="28" name="Rectangle 23"/>
          <p:cNvSpPr/>
          <p:nvPr/>
        </p:nvSpPr>
        <p:spPr>
          <a:xfrm>
            <a:off x="2285984" y="357187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37"/>
          <p:cNvSpPr/>
          <p:nvPr/>
        </p:nvSpPr>
        <p:spPr>
          <a:xfrm>
            <a:off x="2759802" y="357187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37"/>
          <p:cNvSpPr/>
          <p:nvPr/>
        </p:nvSpPr>
        <p:spPr>
          <a:xfrm>
            <a:off x="3143240" y="357187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x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1" name="Rectangle 37"/>
          <p:cNvSpPr/>
          <p:nvPr/>
        </p:nvSpPr>
        <p:spPr>
          <a:xfrm>
            <a:off x="3617058" y="357187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0"/>
          <p:cNvSpPr/>
          <p:nvPr/>
        </p:nvSpPr>
        <p:spPr>
          <a:xfrm>
            <a:off x="785786" y="421481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المسافة</a:t>
            </a:r>
          </a:p>
        </p:txBody>
      </p:sp>
      <p:sp>
        <p:nvSpPr>
          <p:cNvPr id="33" name="Rectangle 23"/>
          <p:cNvSpPr/>
          <p:nvPr/>
        </p:nvSpPr>
        <p:spPr>
          <a:xfrm>
            <a:off x="2285984" y="4191664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2575215" y="4274114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7"/>
          <p:cNvSpPr/>
          <p:nvPr/>
        </p:nvSpPr>
        <p:spPr>
          <a:xfrm>
            <a:off x="3143240" y="4191664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x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3420125" y="4286256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ar-BH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23"/>
          <p:cNvSpPr/>
          <p:nvPr/>
        </p:nvSpPr>
        <p:spPr>
          <a:xfrm>
            <a:off x="2357422" y="483460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0"/>
          <p:cNvSpPr/>
          <p:nvPr/>
        </p:nvSpPr>
        <p:spPr>
          <a:xfrm>
            <a:off x="857224" y="4906044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المسافة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2715151" y="4896161"/>
            <a:ext cx="77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3471489" y="4857760"/>
            <a:ext cx="48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Isosceles Triangle 32"/>
          <p:cNvSpPr/>
          <p:nvPr/>
        </p:nvSpPr>
        <p:spPr>
          <a:xfrm>
            <a:off x="7143768" y="142852"/>
            <a:ext cx="1714512" cy="114300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Straight Connector 36"/>
          <p:cNvCxnSpPr/>
          <p:nvPr/>
        </p:nvCxnSpPr>
        <p:spPr>
          <a:xfrm rot="10800000">
            <a:off x="7429520" y="866756"/>
            <a:ext cx="10715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0"/>
          <p:cNvSpPr/>
          <p:nvPr/>
        </p:nvSpPr>
        <p:spPr>
          <a:xfrm>
            <a:off x="7689024" y="428604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/>
          <p:nvPr/>
        </p:nvSpPr>
        <p:spPr>
          <a:xfrm>
            <a:off x="8143900" y="785794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1" name="Rectangle 37"/>
          <p:cNvSpPr/>
          <p:nvPr/>
        </p:nvSpPr>
        <p:spPr>
          <a:xfrm>
            <a:off x="7474710" y="843602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37"/>
          <p:cNvCxnSpPr/>
          <p:nvPr/>
        </p:nvCxnSpPr>
        <p:spPr>
          <a:xfrm rot="5400000" flipH="1" flipV="1">
            <a:off x="7679556" y="1107265"/>
            <a:ext cx="500064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44828" y="2968140"/>
            <a:ext cx="654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prstClr val="black"/>
                </a:solidFill>
                <a:latin typeface="Tw Cen MT Condensed Extra Bold" pitchFamily="34" charset="0"/>
              </a:rPr>
              <a:t>الحل :</a:t>
            </a:r>
            <a:endParaRPr lang="ar-BH" dirty="0"/>
          </a:p>
        </p:txBody>
      </p:sp>
      <p:sp>
        <p:nvSpPr>
          <p:cNvPr id="42" name="مستطيل 65"/>
          <p:cNvSpPr/>
          <p:nvPr/>
        </p:nvSpPr>
        <p:spPr>
          <a:xfrm>
            <a:off x="7727324" y="3006545"/>
            <a:ext cx="1051232" cy="37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788 -0.59004 L -4.44444E-6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569 -0.44375 L -4.44444E-6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569 -0.44375 L -4.44444E-6 -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788 -0.59004 L -4.44444E-6 -2.22222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788 -0.59004 L -4.44444E-6 -2.22222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8796 L 8.33333E-7 -1.48148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7" grpId="1"/>
      <p:bldP spid="18" grpId="0"/>
      <p:bldP spid="19" grpId="0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9" grpId="0"/>
      <p:bldP spid="59" grpId="1"/>
      <p:bldP spid="60" grpId="0"/>
      <p:bldP spid="61" grpId="0"/>
      <p:bldP spid="61" grpId="1"/>
      <p:bldP spid="4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4863652" y="570707"/>
            <a:ext cx="99060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0" y="1104900"/>
            <a:ext cx="914400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Object 63"/>
          <p:cNvGraphicFramePr>
            <a:graphicFrameLocks noChangeAspect="1"/>
          </p:cNvGraphicFramePr>
          <p:nvPr>
            <p:extLst/>
          </p:nvPr>
        </p:nvGraphicFramePr>
        <p:xfrm>
          <a:off x="973445" y="97143"/>
          <a:ext cx="3159916" cy="83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" r:id="rId3" imgW="914400" imgH="279400" progId="Equation.3">
                  <p:embed/>
                </p:oleObj>
              </mc:Choice>
              <mc:Fallback>
                <p:oleObj r:id="rId3" imgW="914400" imgH="279400" progId="Equation.3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45" y="97143"/>
                        <a:ext cx="3159916" cy="8344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6016448" y="83472"/>
          <a:ext cx="1886663" cy="872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" r:id="rId5" imgW="952087" imgH="444307" progId="Equation.3">
                  <p:embed/>
                </p:oleObj>
              </mc:Choice>
              <mc:Fallback>
                <p:oleObj r:id="rId5" imgW="952087" imgH="444307" progId="Equation.3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448" y="83472"/>
                        <a:ext cx="1886663" cy="87244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39665" y="7362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48032"/>
              </p:ext>
            </p:extLst>
          </p:nvPr>
        </p:nvGraphicFramePr>
        <p:xfrm>
          <a:off x="-113410" y="1331055"/>
          <a:ext cx="2631926" cy="126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" r:id="rId7" imgW="2134781" imgH="1003455" progId="">
                  <p:embed/>
                </p:oleObj>
              </mc:Choice>
              <mc:Fallback>
                <p:oleObj r:id="rId7" imgW="2134781" imgH="1003455" progId="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410" y="1331055"/>
                        <a:ext cx="2631926" cy="1267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240682" y="1232829"/>
            <a:ext cx="6819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2400" b="1" u="sng" dirty="0">
                <a:solidFill>
                  <a:srgbClr val="FF0000"/>
                </a:solidFill>
                <a:latin typeface="Tw Cen MT Condensed Extra Bold" pitchFamily="34" charset="0"/>
              </a:rPr>
              <a:t>س</a:t>
            </a:r>
            <a:r>
              <a:rPr lang="ar-BH" sz="2400" b="1" dirty="0">
                <a:solidFill>
                  <a:srgbClr val="FF0000"/>
                </a:solidFill>
                <a:latin typeface="Tw Cen MT Condensed Extra Bold" pitchFamily="34" charset="0"/>
              </a:rPr>
              <a:t>1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يبين الشكل  القوى المؤثرة على الحد القاطع أثناء خراطة  </a:t>
            </a:r>
            <a:r>
              <a:rPr lang="ar-BH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قطعة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معدنية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800 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200 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، أوجد </a:t>
            </a:r>
            <a:r>
              <a:rPr kumimoji="0" lang="ar-B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القوة المحصلة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المؤثرة على الحد القاطع و</a:t>
            </a:r>
            <a:r>
              <a:rPr kumimoji="0" lang="ar-B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زاوية ميلها</a:t>
            </a:r>
            <a:r>
              <a:rPr kumimoji="0" lang="ar-B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على القوة الأفقية .</a:t>
            </a:r>
            <a:endParaRPr kumimoji="0" lang="ar-BH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>
            <a:off x="5605117" y="2537267"/>
            <a:ext cx="72008" cy="4176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Object 143"/>
          <p:cNvGraphicFramePr>
            <a:graphicFrameLocks noChangeAspect="1"/>
          </p:cNvGraphicFramePr>
          <p:nvPr>
            <p:extLst/>
          </p:nvPr>
        </p:nvGraphicFramePr>
        <p:xfrm>
          <a:off x="338573" y="2613038"/>
          <a:ext cx="3159916" cy="83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" r:id="rId9" imgW="914400" imgH="279400" progId="Equation.3">
                  <p:embed/>
                </p:oleObj>
              </mc:Choice>
              <mc:Fallback>
                <p:oleObj r:id="rId9" imgW="914400" imgH="279400" progId="Equation.3">
                  <p:embed/>
                  <p:pic>
                    <p:nvPicPr>
                      <p:cNvPr id="144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73" y="2613038"/>
                        <a:ext cx="3159916" cy="8344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4"/>
          <p:cNvGraphicFramePr>
            <a:graphicFrameLocks noChangeAspect="1"/>
          </p:cNvGraphicFramePr>
          <p:nvPr>
            <p:extLst/>
          </p:nvPr>
        </p:nvGraphicFramePr>
        <p:xfrm>
          <a:off x="5786004" y="2466294"/>
          <a:ext cx="2284273" cy="105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" r:id="rId10" imgW="952087" imgH="444307" progId="Equation.3">
                  <p:embed/>
                </p:oleObj>
              </mc:Choice>
              <mc:Fallback>
                <p:oleObj r:id="rId10" imgW="952087" imgH="444307" progId="Equation.3">
                  <p:embed/>
                  <p:pic>
                    <p:nvPicPr>
                      <p:cNvPr id="145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004" y="2466294"/>
                        <a:ext cx="2284273" cy="1056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Box 145"/>
          <p:cNvSpPr txBox="1"/>
          <p:nvPr/>
        </p:nvSpPr>
        <p:spPr>
          <a:xfrm>
            <a:off x="633511" y="3816178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003789" y="3615136"/>
            <a:ext cx="2021459" cy="800100"/>
            <a:chOff x="1790700" y="3619500"/>
            <a:chExt cx="5905500" cy="8001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1790700" y="3619500"/>
              <a:ext cx="1596571" cy="800100"/>
              <a:chOff x="6357950" y="2928934"/>
              <a:chExt cx="1500198" cy="571504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6643702" y="2928934"/>
                <a:ext cx="121444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>
                <a:off x="6250793" y="3107529"/>
                <a:ext cx="571504" cy="21431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V="1">
                <a:off x="6322231" y="3393281"/>
                <a:ext cx="142876" cy="7143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>
              <a:off x="3352800" y="3619500"/>
              <a:ext cx="43434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ctangle 152"/>
          <p:cNvSpPr/>
          <p:nvPr/>
        </p:nvSpPr>
        <p:spPr>
          <a:xfrm>
            <a:off x="1115892" y="3842038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w Cen MT Condensed Extra Bold" pitchFamily="34" charset="0"/>
              </a:rPr>
              <a:t>800</a:t>
            </a:r>
            <a:endParaRPr lang="ar-BH" sz="2400" dirty="0">
              <a:latin typeface="Tw Cen MT Condensed Extra Bold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579156" y="3664813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w Cen MT Condensed Extra Bold" pitchFamily="34" charset="0"/>
              </a:rPr>
              <a:t>2</a:t>
            </a:r>
            <a:endParaRPr lang="ar-BH" sz="2400" dirty="0">
              <a:solidFill>
                <a:srgbClr val="0000FF"/>
              </a:solidFill>
              <a:latin typeface="Tw Cen MT Condensed Extra Bold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918531" y="3823575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w Cen MT Condensed Extra Bold" pitchFamily="34" charset="0"/>
              </a:rPr>
              <a:t>200</a:t>
            </a:r>
            <a:endParaRPr lang="ar-BH" sz="2400" dirty="0">
              <a:latin typeface="Tw Cen MT Condensed Extra Bold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410396" y="3671175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w Cen MT Condensed Extra Bold" pitchFamily="34" charset="0"/>
              </a:rPr>
              <a:t>2</a:t>
            </a:r>
            <a:endParaRPr lang="ar-BH" sz="2400" dirty="0">
              <a:solidFill>
                <a:srgbClr val="0000FF"/>
              </a:solidFill>
              <a:latin typeface="Tw Cen MT Condensed Extra Bold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682417" y="3859429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56715" y="5038276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900769" y="4937535"/>
            <a:ext cx="1509628" cy="583262"/>
            <a:chOff x="1908283" y="5173629"/>
            <a:chExt cx="5902217" cy="571741"/>
          </a:xfrm>
        </p:grpSpPr>
        <p:grpSp>
          <p:nvGrpSpPr>
            <p:cNvPr id="168" name="Group 12"/>
            <p:cNvGrpSpPr/>
            <p:nvPr/>
          </p:nvGrpSpPr>
          <p:grpSpPr>
            <a:xfrm>
              <a:off x="1908283" y="5174001"/>
              <a:ext cx="1596571" cy="571369"/>
              <a:chOff x="6357950" y="2928934"/>
              <a:chExt cx="1500198" cy="571504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6643702" y="2928934"/>
                <a:ext cx="121444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6250793" y="3107529"/>
                <a:ext cx="571504" cy="21431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6200000" flipV="1">
                <a:off x="6322231" y="3393281"/>
                <a:ext cx="142876" cy="7143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/>
            <p:cNvCxnSpPr/>
            <p:nvPr/>
          </p:nvCxnSpPr>
          <p:spPr>
            <a:xfrm>
              <a:off x="3467101" y="5173629"/>
              <a:ext cx="4343399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172"/>
          <p:cNvSpPr/>
          <p:nvPr/>
        </p:nvSpPr>
        <p:spPr>
          <a:xfrm>
            <a:off x="1138036" y="5056381"/>
            <a:ext cx="1088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w Cen MT Condensed Extra Bold" pitchFamily="34" charset="0"/>
              </a:rPr>
              <a:t>680000</a:t>
            </a:r>
            <a:endParaRPr lang="ar-BH" sz="2400" dirty="0">
              <a:latin typeface="Tw Cen MT Condensed Extra Bold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40596" y="5864096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007500" y="5882201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w Cen MT Condensed Extra Bold" pitchFamily="34" charset="0"/>
              </a:rPr>
              <a:t>824.6</a:t>
            </a:r>
            <a:endParaRPr lang="ar-BH" sz="2400" dirty="0">
              <a:latin typeface="Tw Cen MT Condensed Extra Bold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826807" y="5882201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w Cen MT Condensed Extra Bold" pitchFamily="34" charset="0"/>
              </a:rPr>
              <a:t>N</a:t>
            </a:r>
            <a:endParaRPr lang="ar-BH" sz="2400" dirty="0">
              <a:latin typeface="Tw Cen MT Condensed Extra Bold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895848" y="3860521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423192" y="3653480"/>
            <a:ext cx="45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-1</a:t>
            </a:r>
            <a:endParaRPr lang="ar-BH" sz="24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106209" y="381397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Sin</a:t>
            </a:r>
            <a:endParaRPr lang="ar-BH" sz="2400" dirty="0">
              <a:solidFill>
                <a:srgbClr val="008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504487" y="3784354"/>
            <a:ext cx="795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ambria Math" pitchFamily="18" charset="0"/>
                <a:ea typeface="Cambria Math" pitchFamily="18" charset="0"/>
              </a:rPr>
              <a:t>(</a:t>
            </a:r>
            <a:endParaRPr lang="ar-BH" sz="24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953823" y="4060271"/>
            <a:ext cx="833540" cy="1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7540101" y="3813978"/>
            <a:ext cx="795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ambria Math" pitchFamily="18" charset="0"/>
                <a:ea typeface="Cambria Math" pitchFamily="18" charset="0"/>
              </a:rPr>
              <a:t>)</a:t>
            </a:r>
            <a:endParaRPr lang="ar-BH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025975" y="3585344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200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5956648" y="5118480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6457259" y="5080843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solidFill>
                  <a:srgbClr val="0070C0"/>
                </a:solidFill>
                <a:latin typeface="Tw Cen MT Condensed Extra Bold" pitchFamily="34" charset="0"/>
              </a:rPr>
              <a:t>º</a:t>
            </a:r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14 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916612" y="4082434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824.6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14213 L 5E-6 3.703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5104 -0.33935 L -8.33333E-7 1.11022E-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1544 L -1.94444E-6 3.703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1562 -0.32939 L 1.94444E-6 -3.703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17801 L -1.66667E-6 2.96296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01 -0.19143 L -0.00417 -3.33333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0787 L 4.44444E-6 2.59259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13912 L 4.16667E-6 2.22222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11 -0.13564 L -3.61111E-6 -4.81481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3646 -0.29977 L 5E-6 0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6" grpId="0"/>
      <p:bldP spid="146" grpId="1"/>
      <p:bldP spid="153" grpId="0"/>
      <p:bldP spid="153" grpId="1"/>
      <p:bldP spid="154" grpId="0"/>
      <p:bldP spid="155" grpId="0"/>
      <p:bldP spid="155" grpId="1"/>
      <p:bldP spid="156" grpId="0"/>
      <p:bldP spid="157" grpId="0"/>
      <p:bldP spid="157" grpId="1"/>
      <p:bldP spid="166" grpId="0"/>
      <p:bldP spid="166" grpId="1"/>
      <p:bldP spid="173" grpId="0"/>
      <p:bldP spid="173" grpId="1"/>
      <p:bldP spid="174" grpId="0"/>
      <p:bldP spid="174" grpId="1"/>
      <p:bldP spid="175" grpId="0"/>
      <p:bldP spid="176" grpId="0"/>
      <p:bldP spid="198" grpId="0"/>
      <p:bldP spid="198" grpId="1"/>
      <p:bldP spid="199" grpId="0"/>
      <p:bldP spid="200" grpId="0"/>
      <p:bldP spid="200" grpId="1"/>
      <p:bldP spid="203" grpId="0"/>
      <p:bldP spid="205" grpId="0"/>
      <p:bldP spid="206" grpId="0"/>
      <p:bldP spid="206" grpId="1"/>
      <p:bldP spid="213" grpId="0"/>
      <p:bldP spid="214" grpId="0"/>
      <p:bldP spid="21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2996952"/>
            <a:ext cx="6585457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محصلة قوتين متلاقيتين بينهما زاوية معينة (جبرياً ): </a:t>
            </a:r>
            <a:endParaRPr lang="ar-BH" sz="2800" dirty="0">
              <a:solidFill>
                <a:srgbClr val="C00000"/>
              </a:solidFill>
            </a:endParaRPr>
          </a:p>
        </p:txBody>
      </p:sp>
      <p:pic>
        <p:nvPicPr>
          <p:cNvPr id="6" name="Picture 5" descr="C:\Documents and Settings\Administrator\My Documents\My Pictures\dfb726n6_3c2qhz49n_b.jpg"/>
          <p:cNvPicPr/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-1869" t="43478" r="58879" b="33968"/>
          <a:stretch>
            <a:fillRect/>
          </a:stretch>
        </p:blipFill>
        <p:spPr bwMode="auto">
          <a:xfrm>
            <a:off x="2408945" y="1997452"/>
            <a:ext cx="2133600" cy="72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5485605" y="761205"/>
            <a:ext cx="1587" cy="2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533108" y="2504711"/>
            <a:ext cx="1587" cy="2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514305" y="2477293"/>
            <a:ext cx="1587" cy="2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71940" y="117172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 Cen MT Condensed Extra Bold" pitchFamily="34" charset="0"/>
              </a:rPr>
              <a:t>F2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5247" y="249842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 Cen MT Condensed Extra Bold" pitchFamily="34" charset="0"/>
              </a:rPr>
              <a:t>F1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1844824"/>
            <a:ext cx="558608" cy="465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l-GR" sz="2400" dirty="0">
                <a:latin typeface="Tw Cen MT Condensed Extra Bold" pitchFamily="34" charset="0"/>
              </a:rPr>
              <a:t>Θ</a:t>
            </a:r>
            <a:endParaRPr lang="ar-BH" sz="2400" dirty="0">
              <a:latin typeface="Tw Cen MT Condensed Extra Bol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6097585" y="1182687"/>
            <a:ext cx="1749425" cy="9144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48300" y="762000"/>
            <a:ext cx="2011680" cy="158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91247" y="783671"/>
            <a:ext cx="952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i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R</a:t>
            </a:r>
            <a:endParaRPr lang="ar-BH" sz="3600" b="1" i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5008623" y="2195302"/>
            <a:ext cx="342900" cy="426599"/>
          </a:xfrm>
          <a:prstGeom prst="arc">
            <a:avLst>
              <a:gd name="adj1" fmla="val 16200000"/>
              <a:gd name="adj2" fmla="val 1531797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Arc 25"/>
          <p:cNvSpPr/>
          <p:nvPr/>
        </p:nvSpPr>
        <p:spPr>
          <a:xfrm>
            <a:off x="4494275" y="2128200"/>
            <a:ext cx="514347" cy="593544"/>
          </a:xfrm>
          <a:prstGeom prst="arc">
            <a:avLst>
              <a:gd name="adj1" fmla="val 16200000"/>
              <a:gd name="adj2" fmla="val 84854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851920" y="4685556"/>
            <a:ext cx="5135199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زاوية ميل المحصلة </a:t>
            </a:r>
            <a:r>
              <a:rPr kumimoji="0" lang="ar-BH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SA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على القوة الأولى</a:t>
            </a:r>
            <a:r>
              <a:rPr kumimoji="0" lang="ar-BH" sz="28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ar-SA" sz="28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2996952"/>
            <a:ext cx="952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R</a:t>
            </a:r>
            <a:endParaRPr lang="ar-BH" sz="3200" b="1" i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55575" y="5450276"/>
          <a:ext cx="3663317" cy="121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r:id="rId6" imgW="1358310" imgH="444307" progId="Equation.3">
                  <p:embed/>
                </p:oleObj>
              </mc:Choice>
              <mc:Fallback>
                <p:oleObj r:id="rId6" imgW="1358310" imgH="444307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5450276"/>
                        <a:ext cx="3663317" cy="12190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848918"/>
              </p:ext>
            </p:extLst>
          </p:nvPr>
        </p:nvGraphicFramePr>
        <p:xfrm>
          <a:off x="500205" y="3638989"/>
          <a:ext cx="5915235" cy="90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r:id="rId8" imgW="2463800" imgH="393700" progId="Equation.3">
                  <p:embed/>
                </p:oleObj>
              </mc:Choice>
              <mc:Fallback>
                <p:oleObj r:id="rId8" imgW="2463800" imgH="3937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05" y="3638989"/>
                        <a:ext cx="5915235" cy="90526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285002" y="97468"/>
            <a:ext cx="4679486" cy="52322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محصلة قوتين متلاقيتين بينهما زاوية </a:t>
            </a:r>
            <a:r>
              <a:rPr lang="ar-BH" sz="2800" b="1" dirty="0">
                <a:solidFill>
                  <a:srgbClr val="C00000"/>
                </a:solidFill>
              </a:rPr>
              <a:t>:</a:t>
            </a:r>
            <a:endParaRPr lang="ar-BH" sz="28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15447" y="4581128"/>
            <a:ext cx="744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48064" y="1952847"/>
            <a:ext cx="595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559045" y="777878"/>
            <a:ext cx="2870453" cy="1735673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94275" y="2484136"/>
            <a:ext cx="2050943" cy="571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484300" y="765175"/>
            <a:ext cx="983741" cy="17635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  <p:bldP spid="23" grpId="0"/>
      <p:bldP spid="24" grpId="0" animBg="1"/>
      <p:bldP spid="26" grpId="0" animBg="1"/>
      <p:bldP spid="27649" grpId="0" animBg="1"/>
      <p:bldP spid="30" grpId="0"/>
      <p:bldP spid="35" grpId="0" animBg="1"/>
      <p:bldP spid="37" grpId="0"/>
      <p:bldP spid="3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-71470" y="1028700"/>
            <a:ext cx="92154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300" b="1" u="sng" dirty="0">
                <a:solidFill>
                  <a:srgbClr val="FF0000"/>
                </a:solidFill>
                <a:latin typeface="Tw Cen MT Condensed Extra Bold" pitchFamily="34" charset="0"/>
              </a:rPr>
              <a:t>س -2</a:t>
            </a:r>
            <a:r>
              <a:rPr lang="ar-BH" sz="2400" b="1" u="sng" dirty="0">
                <a:solidFill>
                  <a:srgbClr val="FF0000"/>
                </a:solidFill>
                <a:latin typeface="Tw Cen MT Condensed Extra Bold" pitchFamily="34" charset="0"/>
              </a:rPr>
              <a:t>: </a:t>
            </a:r>
            <a:r>
              <a:rPr lang="ar-BH" sz="2400" dirty="0">
                <a:latin typeface="Tw Cen MT Condensed Extra Bold" pitchFamily="34" charset="0"/>
              </a:rPr>
              <a:t>قوتان مقدارهما</a:t>
            </a:r>
            <a:r>
              <a:rPr lang="ar-BH" sz="2400" b="1" dirty="0">
                <a:latin typeface="Tw Cen MT Condensed Extra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latin typeface="Tw Cen MT Condensed Extra Bold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w Cen MT Condensed Extra Bold" pitchFamily="34" charset="0"/>
              </a:rPr>
              <a:t>250 N</a:t>
            </a:r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 </a:t>
            </a:r>
            <a:r>
              <a:rPr lang="ar-BH" sz="2400" b="1" dirty="0">
                <a:latin typeface="Tw Cen MT Condensed Extra Bold" pitchFamily="34" charset="0"/>
              </a:rPr>
              <a:t>،</a:t>
            </a:r>
            <a:r>
              <a:rPr lang="en-US" sz="2400" dirty="0">
                <a:latin typeface="Tw Cen MT Condensed Extra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latin typeface="Tw Cen MT Condensed Extra Bold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=</a:t>
            </a:r>
            <a:r>
              <a:rPr lang="en-US" sz="2400" dirty="0">
                <a:solidFill>
                  <a:srgbClr val="0000FF"/>
                </a:solidFill>
                <a:latin typeface="Tw Cen MT Condensed Extra Bold" pitchFamily="34" charset="0"/>
              </a:rPr>
              <a:t> 300 N </a:t>
            </a:r>
            <a:r>
              <a:rPr lang="ar-BH" sz="2400" dirty="0">
                <a:latin typeface="Tw Cen MT Condensed Extra Bold" pitchFamily="34" charset="0"/>
              </a:rPr>
              <a:t>بينهما زاوية مقدارها </a:t>
            </a:r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60</a:t>
            </a:r>
            <a:r>
              <a:rPr lang="ar-BH" sz="2400" dirty="0">
                <a:solidFill>
                  <a:srgbClr val="008000"/>
                </a:solidFill>
                <a:latin typeface="Tw Cen MT Condensed Extra Bold" pitchFamily="34" charset="0"/>
              </a:rPr>
              <a:t>º</a:t>
            </a:r>
            <a:r>
              <a:rPr lang="en-US" sz="2400" b="1" dirty="0">
                <a:solidFill>
                  <a:srgbClr val="008000"/>
                </a:solidFill>
                <a:latin typeface="Tw Cen MT Condensed Extra Bold" pitchFamily="34" charset="0"/>
              </a:rPr>
              <a:t> </a:t>
            </a:r>
            <a:r>
              <a:rPr lang="ar-BH" sz="2400" dirty="0">
                <a:solidFill>
                  <a:srgbClr val="008000"/>
                </a:solidFill>
                <a:latin typeface="Tw Cen MT Condensed Extra Bold" pitchFamily="34" charset="0"/>
              </a:rPr>
              <a:t> </a:t>
            </a:r>
            <a:r>
              <a:rPr lang="ar-BH" sz="2400" dirty="0">
                <a:latin typeface="Tw Cen MT Condensed Extra Bold" pitchFamily="34" charset="0"/>
              </a:rPr>
              <a:t>أوجد مقدار المحصلة وزاوية ميلها على</a:t>
            </a:r>
            <a:r>
              <a:rPr lang="en-US" sz="2400" dirty="0">
                <a:latin typeface="Tw Cen MT Condensed Extra Bold" pitchFamily="34" charset="0"/>
              </a:rPr>
              <a:t> F</a:t>
            </a:r>
            <a:r>
              <a:rPr lang="en-US" sz="2400" baseline="-25000" dirty="0">
                <a:latin typeface="Tw Cen MT Condensed Extra Bold" pitchFamily="34" charset="0"/>
              </a:rPr>
              <a:t>1</a:t>
            </a:r>
            <a:r>
              <a:rPr lang="en-US" sz="2400" dirty="0">
                <a:latin typeface="Tw Cen MT Condensed Extra Bold" pitchFamily="34" charset="0"/>
              </a:rPr>
              <a:t> </a:t>
            </a:r>
            <a:r>
              <a:rPr lang="ar-BH" sz="2400" b="1" u="sng" dirty="0">
                <a:latin typeface="Tw Cen MT Condensed Extra Bold" pitchFamily="34" charset="0"/>
              </a:rPr>
              <a:t>جبريا</a:t>
            </a:r>
            <a:r>
              <a:rPr lang="ar-BH" sz="2400" dirty="0">
                <a:latin typeface="Tw Cen MT Condensed Extra Bold" pitchFamily="34" charset="0"/>
              </a:rPr>
              <a:t> .</a:t>
            </a:r>
            <a:endParaRPr lang="en-US" sz="2400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4828953" y="532606"/>
            <a:ext cx="99060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0" y="1104900"/>
            <a:ext cx="914400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1207" y="3287022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44530" y="3098414"/>
            <a:ext cx="4277596" cy="800100"/>
            <a:chOff x="1790700" y="3619500"/>
            <a:chExt cx="5905500" cy="800100"/>
          </a:xfrm>
        </p:grpSpPr>
        <p:grpSp>
          <p:nvGrpSpPr>
            <p:cNvPr id="13" name="Group 12"/>
            <p:cNvGrpSpPr/>
            <p:nvPr/>
          </p:nvGrpSpPr>
          <p:grpSpPr>
            <a:xfrm>
              <a:off x="1790700" y="3619500"/>
              <a:ext cx="1596571" cy="800100"/>
              <a:chOff x="6357950" y="2928934"/>
              <a:chExt cx="1500198" cy="57150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643702" y="2928934"/>
                <a:ext cx="121444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6250793" y="3107529"/>
                <a:ext cx="571504" cy="21431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V="1">
                <a:off x="6322231" y="3393281"/>
                <a:ext cx="142876" cy="7143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3352800" y="3619500"/>
              <a:ext cx="434340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073588" y="3312882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w Cen MT Condensed Extra Bold" pitchFamily="34" charset="0"/>
              </a:rPr>
              <a:t>250</a:t>
            </a:r>
            <a:endParaRPr lang="ar-BH" sz="2400" dirty="0">
              <a:solidFill>
                <a:srgbClr val="00B0F0"/>
              </a:solidFill>
              <a:latin typeface="Tw Cen MT Condensed Extra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6852" y="3135657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w Cen MT Condensed Extra Bold" pitchFamily="34" charset="0"/>
              </a:rPr>
              <a:t>2</a:t>
            </a:r>
            <a:endParaRPr lang="ar-BH" sz="2400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76227" y="3294419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300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8092" y="3142019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w Cen MT Condensed Extra Bold" pitchFamily="34" charset="0"/>
              </a:rPr>
              <a:t>2</a:t>
            </a:r>
            <a:endParaRPr lang="ar-BH" sz="2400" dirty="0">
              <a:solidFill>
                <a:srgbClr val="7030A0"/>
              </a:solidFill>
              <a:latin typeface="Tw Cen MT Condensed Extra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0113" y="3330273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9350" y="3324109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5184" y="3301078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2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76966" y="3292279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Tw Cen MT Condensed Extra Bold" pitchFamily="34" charset="0"/>
              </a:rPr>
              <a:t>250</a:t>
            </a:r>
            <a:endParaRPr lang="ar-BH" sz="2400" dirty="0">
              <a:solidFill>
                <a:srgbClr val="00B0F0"/>
              </a:solidFill>
              <a:latin typeface="Tw Cen MT Condensed Extra Bol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9663" y="3296435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300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32335" y="3287021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cos</a:t>
            </a:r>
            <a:endParaRPr lang="ar-BH" sz="2400" b="1" dirty="0">
              <a:solidFill>
                <a:srgbClr val="008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36095" y="330107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w Cen MT Condensed Extra Bold" pitchFamily="34" charset="0"/>
              </a:rPr>
              <a:t>60</a:t>
            </a:r>
            <a:endParaRPr lang="ar-BH" sz="2400" dirty="0">
              <a:solidFill>
                <a:srgbClr val="FF0000"/>
              </a:solidFill>
              <a:latin typeface="Tw Cen MT Condensed Extra 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2876" y="3324109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7845" y="3270826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411" y="4509120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858465" y="4408379"/>
            <a:ext cx="1509628" cy="583262"/>
            <a:chOff x="1908283" y="5173629"/>
            <a:chExt cx="5902217" cy="571741"/>
          </a:xfrm>
        </p:grpSpPr>
        <p:grpSp>
          <p:nvGrpSpPr>
            <p:cNvPr id="80" name="Group 12"/>
            <p:cNvGrpSpPr/>
            <p:nvPr/>
          </p:nvGrpSpPr>
          <p:grpSpPr>
            <a:xfrm>
              <a:off x="1908283" y="5174001"/>
              <a:ext cx="1596571" cy="571369"/>
              <a:chOff x="6357950" y="2928934"/>
              <a:chExt cx="1500198" cy="571504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6643702" y="2928934"/>
                <a:ext cx="121444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6250793" y="3107529"/>
                <a:ext cx="571504" cy="21431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V="1">
                <a:off x="6322231" y="3393281"/>
                <a:ext cx="142876" cy="7143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>
              <a:off x="3467101" y="5173629"/>
              <a:ext cx="4343399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1095733" y="4527225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227500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8292" y="5334940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14514" y="5353045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476.96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84503" y="5353045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N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159004" y="211298"/>
          <a:ext cx="4748964" cy="72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r:id="rId3" imgW="2463800" imgH="393700" progId="Equation.3">
                  <p:embed/>
                </p:oleObj>
              </mc:Choice>
              <mc:Fallback>
                <p:oleObj r:id="rId3" imgW="2463800" imgH="393700" progId="Equation.3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4" y="211298"/>
                        <a:ext cx="4748964" cy="7267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5801053" y="64948"/>
          <a:ext cx="2631696" cy="87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r:id="rId5" imgW="1358310" imgH="444307" progId="Equation.3">
                  <p:embed/>
                </p:oleObj>
              </mc:Choice>
              <mc:Fallback>
                <p:oleObj r:id="rId5" imgW="1358310" imgH="444307" progId="Equation.3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053" y="64948"/>
                        <a:ext cx="2631696" cy="8757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514411" y="2197733"/>
          <a:ext cx="4144458" cy="66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r:id="rId7" imgW="2463800" imgH="393700" progId="Equation.3">
                  <p:embed/>
                </p:oleObj>
              </mc:Choice>
              <mc:Fallback>
                <p:oleObj r:id="rId7" imgW="2463800" imgH="393700" progId="Equation.3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11" y="2197733"/>
                        <a:ext cx="4144458" cy="6605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5344725" y="2417056"/>
            <a:ext cx="72008" cy="4176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5857690" y="2104025"/>
          <a:ext cx="2631696" cy="87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r:id="rId8" imgW="1358310" imgH="444307" progId="Equation.3">
                  <p:embed/>
                </p:oleObj>
              </mc:Choice>
              <mc:Fallback>
                <p:oleObj r:id="rId8" imgW="1358310" imgH="444307" progId="Equation.3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690" y="2104025"/>
                        <a:ext cx="2631696" cy="8757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853544" y="3331365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80888" y="3124324"/>
            <a:ext cx="45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-1</a:t>
            </a:r>
            <a:endParaRPr lang="ar-BH" sz="24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63905" y="3284822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Sin</a:t>
            </a:r>
            <a:endParaRPr lang="ar-BH" sz="2400" dirty="0">
              <a:solidFill>
                <a:srgbClr val="008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22156" y="3056681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Tw Cen MT Condensed Extra Bold" pitchFamily="34" charset="0"/>
              </a:rPr>
              <a:t>60</a:t>
            </a:r>
            <a:endParaRPr lang="ar-BH" sz="2400" dirty="0">
              <a:solidFill>
                <a:srgbClr val="008000"/>
              </a:solidFill>
              <a:latin typeface="Tw Cen MT Condensed Extra Bold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7808" y="3076424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x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62183" y="3255198"/>
            <a:ext cx="795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ambria Math" pitchFamily="18" charset="0"/>
                <a:ea typeface="Cambria Math" pitchFamily="18" charset="0"/>
              </a:rPr>
              <a:t>(</a:t>
            </a:r>
            <a:endParaRPr lang="ar-BH" sz="24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6911519" y="3531115"/>
            <a:ext cx="1781064" cy="29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26246" y="3284822"/>
            <a:ext cx="795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ambria Math" pitchFamily="18" charset="0"/>
                <a:ea typeface="Cambria Math" pitchFamily="18" charset="0"/>
              </a:rPr>
              <a:t>)</a:t>
            </a:r>
            <a:endParaRPr lang="ar-BH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96177" y="3042301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300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700315" y="3042300"/>
            <a:ext cx="574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sin</a:t>
            </a:r>
            <a:endParaRPr lang="ar-BH" sz="2400" dirty="0">
              <a:solidFill>
                <a:srgbClr val="008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39831" y="4617448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34894" y="4387432"/>
            <a:ext cx="45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-1</a:t>
            </a:r>
            <a:endParaRPr lang="ar-BH" sz="24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276999" y="4570905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Sin</a:t>
            </a:r>
            <a:endParaRPr lang="ar-BH" sz="2400" dirty="0">
              <a:solidFill>
                <a:srgbClr val="008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89394" y="4509563"/>
            <a:ext cx="795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ambria Math" pitchFamily="18" charset="0"/>
                <a:ea typeface="Cambria Math" pitchFamily="18" charset="0"/>
              </a:rPr>
              <a:t>(</a:t>
            </a:r>
            <a:endParaRPr lang="ar-BH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06176" y="4481874"/>
            <a:ext cx="795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ambria Math" pitchFamily="18" charset="0"/>
                <a:ea typeface="Cambria Math" pitchFamily="18" charset="0"/>
              </a:rPr>
              <a:t>)</a:t>
            </a:r>
            <a:endParaRPr lang="ar-BH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48175" y="5531427"/>
            <a:ext cx="391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  <a:endParaRPr lang="ar-BH" sz="24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437843" y="5442682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solidFill>
                  <a:srgbClr val="0070C0"/>
                </a:solidFill>
                <a:latin typeface="Tw Cen MT Condensed Extra Bold" pitchFamily="34" charset="0"/>
              </a:rPr>
              <a:t>º</a:t>
            </a:r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33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7087071" y="4739952"/>
            <a:ext cx="970947" cy="24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187267" y="4304594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259.8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55413" y="3648899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476.96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141761" y="4760808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w Cen MT Condensed Extra Bold" pitchFamily="34" charset="0"/>
              </a:rPr>
              <a:t>476.96</a:t>
            </a:r>
            <a:endParaRPr lang="ar-BH" sz="2400" dirty="0">
              <a:solidFill>
                <a:srgbClr val="0070C0"/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14213 L 2.5E-6 -2.9629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5105 -0.33936 L -3.33333E-6 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1544 L -4.44444E-6 -2.9629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1563 -0.3294 L -5.55556E-7 1.11111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5533 L 1.94444E-6 2.96296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5138 L 4.16667E-6 -4.81481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437 -0.33704 L 0 -3.7037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08 -0.13889 L 3.05556E-6 -2.96296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552 -0.3199 L -4.44444E-6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7801 L -4.16667E-6 -2.22222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01 -0.19144 L -0.00417 2.22045E-1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0787 L 1.94444E-6 -4.07407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13912 L 1.66667E-6 -2.96296E-6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1 -0.13565 L 2.77778E-7 -1.11022E-1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3646 -0.29977 L 3.61111E-6 -3.33333E-6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6163 -0.40139 L 2.5E-6 -3.33333E-6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62309 -0.3 L 3.05556E-6 3.33333E-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18773 L -0.00157 -0.00277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4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5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747 -0.18079 L -3.61111E-6 0.00162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0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6 -0.25324 L 0.00069 -0.00555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6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10" grpId="1"/>
      <p:bldP spid="20" grpId="0"/>
      <p:bldP spid="20" grpId="1"/>
      <p:bldP spid="21" grpId="0"/>
      <p:bldP spid="23" grpId="0"/>
      <p:bldP spid="23" grpId="1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30" grpId="0"/>
      <p:bldP spid="30" grpId="1"/>
      <p:bldP spid="31" grpId="0"/>
      <p:bldP spid="31" grpId="1"/>
      <p:bldP spid="32" grpId="0"/>
      <p:bldP spid="32" grpId="1"/>
      <p:bldP spid="34" grpId="0"/>
      <p:bldP spid="35" grpId="0"/>
      <p:bldP spid="38" grpId="0"/>
      <p:bldP spid="38" grpId="1"/>
      <p:bldP spid="86" grpId="0"/>
      <p:bldP spid="86" grpId="1"/>
      <p:bldP spid="87" grpId="0"/>
      <p:bldP spid="87" grpId="1"/>
      <p:bldP spid="88" grpId="0"/>
      <p:bldP spid="89" grpId="0"/>
      <p:bldP spid="49" grpId="0"/>
      <p:bldP spid="49" grpId="1"/>
      <p:bldP spid="50" grpId="0"/>
      <p:bldP spid="54" grpId="0"/>
      <p:bldP spid="54" grpId="1"/>
      <p:bldP spid="55" grpId="0"/>
      <p:bldP spid="55" grpId="1"/>
      <p:bldP spid="56" grpId="0" build="allAtOnce"/>
      <p:bldP spid="59" grpId="0"/>
      <p:bldP spid="61" grpId="0"/>
      <p:bldP spid="62" grpId="0"/>
      <p:bldP spid="62" grpId="1"/>
      <p:bldP spid="63" grpId="0"/>
      <p:bldP spid="63" grpId="1"/>
      <p:bldP spid="67" grpId="0"/>
      <p:bldP spid="67" grpId="1"/>
      <p:bldP spid="68" grpId="0"/>
      <p:bldP spid="69" grpId="0"/>
      <p:bldP spid="69" grpId="1"/>
      <p:bldP spid="71" grpId="0"/>
      <p:bldP spid="72" grpId="0"/>
      <p:bldP spid="73" grpId="0"/>
      <p:bldP spid="74" grpId="0"/>
      <p:bldP spid="76" grpId="0"/>
      <p:bldP spid="76" grpId="1"/>
      <p:bldP spid="77" grpId="0"/>
      <p:bldP spid="7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http://www.presentermedia.com/files/clipart/00006000/6923/stick_figure_drawing_thank_you_md_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3811" y="1446597"/>
            <a:ext cx="5357850" cy="41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EFF18C-6B07-49C7-95EE-476C4CF2D0BB}" type="slidenum">
              <a:rPr lang="en-AU">
                <a:solidFill>
                  <a:schemeClr val="tx1"/>
                </a:solidFill>
              </a:rPr>
              <a:pPr/>
              <a:t>73</a:t>
            </a:fld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08015"/>
            <a:ext cx="9144000" cy="846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ar-BH" sz="2150" b="1" dirty="0">
                <a:solidFill>
                  <a:prstClr val="black"/>
                </a:solidFill>
                <a:latin typeface="Tw Cen MT Condensed Extra Bold" pitchFamily="34" charset="0"/>
              </a:rPr>
              <a:t>تتحرك سيارة </a:t>
            </a:r>
            <a:r>
              <a:rPr kumimoji="0" lang="ar-BH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في خط مستقيم بسرعة منتظمة مقدارها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  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m/sec </a:t>
            </a:r>
            <a:r>
              <a:rPr kumimoji="0" lang="ar-BH" sz="21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أحسب المسافة</a:t>
            </a:r>
            <a:r>
              <a:rPr kumimoji="0" lang="ar-BH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 التي يقطعها الجسم خلال زمن قدره 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sec</a:t>
            </a:r>
            <a:endParaRPr kumimoji="0" lang="en-US" sz="2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0" y="17129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/>
          <p:cNvCxnSpPr/>
          <p:nvPr/>
        </p:nvCxnSpPr>
        <p:spPr>
          <a:xfrm rot="5400000" flipH="1" flipV="1">
            <a:off x="6037273" y="5106999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7"/>
          <p:cNvSpPr/>
          <p:nvPr/>
        </p:nvSpPr>
        <p:spPr>
          <a:xfrm>
            <a:off x="7403272" y="3500438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7572396" y="350043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873018" y="35597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20 m/sec 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58082" y="397735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7643834" y="397735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099531" y="40598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5 sec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7358082" y="450057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7715272" y="447741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8051231" y="4500570"/>
            <a:ext cx="52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??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785786" y="3571876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المسافة</a:t>
            </a:r>
          </a:p>
        </p:txBody>
      </p:sp>
      <p:sp>
        <p:nvSpPr>
          <p:cNvPr id="28" name="Rectangle 23"/>
          <p:cNvSpPr/>
          <p:nvPr/>
        </p:nvSpPr>
        <p:spPr>
          <a:xfrm>
            <a:off x="2285984" y="357187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37"/>
          <p:cNvSpPr/>
          <p:nvPr/>
        </p:nvSpPr>
        <p:spPr>
          <a:xfrm>
            <a:off x="2759802" y="357187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37"/>
          <p:cNvSpPr/>
          <p:nvPr/>
        </p:nvSpPr>
        <p:spPr>
          <a:xfrm>
            <a:off x="3143240" y="357187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x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1" name="Rectangle 37"/>
          <p:cNvSpPr/>
          <p:nvPr/>
        </p:nvSpPr>
        <p:spPr>
          <a:xfrm>
            <a:off x="3617058" y="3571876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0"/>
          <p:cNvSpPr/>
          <p:nvPr/>
        </p:nvSpPr>
        <p:spPr>
          <a:xfrm>
            <a:off x="785786" y="421481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S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المسافة</a:t>
            </a:r>
          </a:p>
        </p:txBody>
      </p:sp>
      <p:sp>
        <p:nvSpPr>
          <p:cNvPr id="33" name="Rectangle 23"/>
          <p:cNvSpPr/>
          <p:nvPr/>
        </p:nvSpPr>
        <p:spPr>
          <a:xfrm>
            <a:off x="2285984" y="4191664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2585772" y="4274114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20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7"/>
          <p:cNvSpPr/>
          <p:nvPr/>
        </p:nvSpPr>
        <p:spPr>
          <a:xfrm>
            <a:off x="3143240" y="4191664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x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3505936" y="4286256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5</a:t>
            </a:r>
            <a:endParaRPr kumimoji="0" lang="ar-BH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23"/>
          <p:cNvSpPr/>
          <p:nvPr/>
        </p:nvSpPr>
        <p:spPr>
          <a:xfrm>
            <a:off x="2357422" y="483460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0"/>
          <p:cNvSpPr/>
          <p:nvPr/>
        </p:nvSpPr>
        <p:spPr>
          <a:xfrm>
            <a:off x="857224" y="4906044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S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المسافة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2720841" y="4896161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100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3368174" y="4857760"/>
            <a:ext cx="434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m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Isosceles Triangle 32"/>
          <p:cNvSpPr/>
          <p:nvPr/>
        </p:nvSpPr>
        <p:spPr>
          <a:xfrm>
            <a:off x="7143768" y="142852"/>
            <a:ext cx="1714512" cy="114300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Straight Connector 36"/>
          <p:cNvCxnSpPr/>
          <p:nvPr/>
        </p:nvCxnSpPr>
        <p:spPr>
          <a:xfrm rot="10800000">
            <a:off x="7429520" y="866756"/>
            <a:ext cx="10715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0"/>
          <p:cNvSpPr/>
          <p:nvPr/>
        </p:nvSpPr>
        <p:spPr>
          <a:xfrm>
            <a:off x="7689024" y="428604"/>
            <a:ext cx="38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/>
          <p:nvPr/>
        </p:nvSpPr>
        <p:spPr>
          <a:xfrm>
            <a:off x="8143900" y="785794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1" name="Rectangle 37"/>
          <p:cNvSpPr/>
          <p:nvPr/>
        </p:nvSpPr>
        <p:spPr>
          <a:xfrm>
            <a:off x="7474710" y="843602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37"/>
          <p:cNvCxnSpPr/>
          <p:nvPr/>
        </p:nvCxnSpPr>
        <p:spPr>
          <a:xfrm rot="5400000" flipH="1" flipV="1">
            <a:off x="7679556" y="1107265"/>
            <a:ext cx="500064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44828" y="3244334"/>
            <a:ext cx="65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BH" b="1" dirty="0">
                <a:solidFill>
                  <a:prstClr val="black"/>
                </a:solidFill>
                <a:latin typeface="Tw Cen MT Condensed Extra Bold" pitchFamily="34" charset="0"/>
              </a:rPr>
              <a:t>الحل :</a:t>
            </a:r>
            <a:endParaRPr lang="en-US" b="1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42" name="مستطيل 65"/>
          <p:cNvSpPr/>
          <p:nvPr/>
        </p:nvSpPr>
        <p:spPr>
          <a:xfrm>
            <a:off x="7727324" y="3083355"/>
            <a:ext cx="1051232" cy="37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7336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9" grpId="0"/>
      <p:bldP spid="60" grpId="0"/>
      <p:bldP spid="6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9610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س4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إذا  كانت المسافة بين البحرين ومشهد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1720 km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Arial" panose="020B0604020202020204" pitchFamily="34" charset="0"/>
              </a:rPr>
              <a:t>فما مقدار الزمن اللازم لرحلة طيران بين البلدين إذا علمت أن سرعة طيران الطائرة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860 km/h</a:t>
            </a: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0" y="1815991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/>
          <p:cNvCxnSpPr/>
          <p:nvPr/>
        </p:nvCxnSpPr>
        <p:spPr>
          <a:xfrm rot="5400000" flipH="1" flipV="1">
            <a:off x="5108579" y="5106999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7"/>
          <p:cNvSpPr/>
          <p:nvPr/>
        </p:nvSpPr>
        <p:spPr>
          <a:xfrm>
            <a:off x="6831768" y="3500438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7148883" y="3500438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393727" y="3571876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860 km/h 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16" y="397735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7286644" y="3977350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358214" y="4059800"/>
            <a:ext cx="35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7000892" y="4500570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7429520" y="45389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7836949" y="4631304"/>
            <a:ext cx="1307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1720 km</a:t>
            </a:r>
            <a:endParaRPr kumimoji="0" lang="ar-BH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785786" y="3571876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t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الزمن</a:t>
            </a:r>
          </a:p>
        </p:txBody>
      </p:sp>
      <p:sp>
        <p:nvSpPr>
          <p:cNvPr id="28" name="Rectangle 23"/>
          <p:cNvSpPr/>
          <p:nvPr/>
        </p:nvSpPr>
        <p:spPr>
          <a:xfrm>
            <a:off x="2285984" y="357187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37"/>
          <p:cNvSpPr/>
          <p:nvPr/>
        </p:nvSpPr>
        <p:spPr>
          <a:xfrm>
            <a:off x="3116992" y="3357562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0"/>
          <p:cNvSpPr/>
          <p:nvPr/>
        </p:nvSpPr>
        <p:spPr>
          <a:xfrm>
            <a:off x="785786" y="421481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t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الزمن</a:t>
            </a:r>
          </a:p>
        </p:txBody>
      </p:sp>
      <p:sp>
        <p:nvSpPr>
          <p:cNvPr id="33" name="Rectangle 23"/>
          <p:cNvSpPr/>
          <p:nvPr/>
        </p:nvSpPr>
        <p:spPr>
          <a:xfrm>
            <a:off x="2285984" y="4191664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7715272" y="4000504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 Condensed Extra Bold" pitchFamily="34" charset="0"/>
                <a:ea typeface="+mn-ea"/>
              </a:rPr>
              <a:t>??</a:t>
            </a:r>
            <a:endParaRPr kumimoji="0" lang="ar-BH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Straight Connector 49"/>
          <p:cNvCxnSpPr/>
          <p:nvPr/>
        </p:nvCxnSpPr>
        <p:spPr>
          <a:xfrm>
            <a:off x="2786050" y="3857628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7"/>
          <p:cNvSpPr/>
          <p:nvPr/>
        </p:nvSpPr>
        <p:spPr>
          <a:xfrm>
            <a:off x="3143240" y="3786190"/>
            <a:ext cx="3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 23"/>
          <p:cNvSpPr/>
          <p:nvPr/>
        </p:nvSpPr>
        <p:spPr>
          <a:xfrm>
            <a:off x="3791297" y="3571876"/>
            <a:ext cx="42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itchFamily="34" charset="0"/>
                <a:ea typeface="+mn-ea"/>
                <a:cs typeface="+mn-cs"/>
              </a:rPr>
              <a:t>=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 Extra Bold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" name="Straight Connector 49"/>
          <p:cNvCxnSpPr/>
          <p:nvPr/>
        </p:nvCxnSpPr>
        <p:spPr>
          <a:xfrm>
            <a:off x="4286248" y="3857628"/>
            <a:ext cx="107157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/>
          <p:cNvSpPr/>
          <p:nvPr/>
        </p:nvSpPr>
        <p:spPr>
          <a:xfrm>
            <a:off x="4297495" y="341685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1720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4373533" y="392906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23"/>
          <p:cNvSpPr/>
          <p:nvPr/>
        </p:nvSpPr>
        <p:spPr>
          <a:xfrm>
            <a:off x="2593298" y="4214818"/>
            <a:ext cx="69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h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7786710" y="142852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34"/>
          <p:cNvSpPr txBox="1"/>
          <p:nvPr/>
        </p:nvSpPr>
        <p:spPr>
          <a:xfrm>
            <a:off x="7429520" y="657202"/>
            <a:ext cx="500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36"/>
          <p:cNvCxnSpPr/>
          <p:nvPr/>
        </p:nvCxnSpPr>
        <p:spPr>
          <a:xfrm rot="10800000">
            <a:off x="7500958" y="855643"/>
            <a:ext cx="10715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7"/>
          <p:cNvCxnSpPr/>
          <p:nvPr/>
        </p:nvCxnSpPr>
        <p:spPr>
          <a:xfrm rot="5400000" flipH="1">
            <a:off x="7840282" y="946539"/>
            <a:ext cx="500066" cy="35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ستطيل 62"/>
          <p:cNvSpPr/>
          <p:nvPr/>
        </p:nvSpPr>
        <p:spPr>
          <a:xfrm>
            <a:off x="8184978" y="691202"/>
            <a:ext cx="316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Isosceles Triangle 32"/>
          <p:cNvSpPr/>
          <p:nvPr/>
        </p:nvSpPr>
        <p:spPr>
          <a:xfrm>
            <a:off x="7143768" y="142852"/>
            <a:ext cx="1714512" cy="114300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33"/>
          <p:cNvSpPr txBox="1"/>
          <p:nvPr/>
        </p:nvSpPr>
        <p:spPr>
          <a:xfrm>
            <a:off x="7643834" y="33401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S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6" name="TextBox 34"/>
          <p:cNvSpPr txBox="1"/>
          <p:nvPr/>
        </p:nvSpPr>
        <p:spPr>
          <a:xfrm>
            <a:off x="7500958" y="78579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V</a:t>
            </a: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cxnSp>
        <p:nvCxnSpPr>
          <p:cNvPr id="67" name="Straight Connector 36"/>
          <p:cNvCxnSpPr/>
          <p:nvPr/>
        </p:nvCxnSpPr>
        <p:spPr>
          <a:xfrm rot="10800000">
            <a:off x="7429520" y="866756"/>
            <a:ext cx="10715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ستطيل 67"/>
          <p:cNvSpPr/>
          <p:nvPr/>
        </p:nvSpPr>
        <p:spPr>
          <a:xfrm>
            <a:off x="8215338" y="785794"/>
            <a:ext cx="316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</a:t>
            </a:r>
            <a:endParaRPr kumimoji="0" lang="ar-B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9" name="Straight Connector 37"/>
          <p:cNvCxnSpPr/>
          <p:nvPr/>
        </p:nvCxnSpPr>
        <p:spPr>
          <a:xfrm rot="5400000" flipH="1" flipV="1">
            <a:off x="7893869" y="1107265"/>
            <a:ext cx="500064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48034" y="2891330"/>
            <a:ext cx="64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BH" dirty="0">
                <a:solidFill>
                  <a:prstClr val="black"/>
                </a:solidFill>
                <a:latin typeface="Tw Cen MT Condensed Extra Bold" pitchFamily="34" charset="0"/>
              </a:rPr>
              <a:t>الحل :</a:t>
            </a:r>
            <a:endParaRPr lang="en-US" dirty="0">
              <a:solidFill>
                <a:prstClr val="black"/>
              </a:solidFill>
              <a:latin typeface="Tw Cen MT Condensed Extra Bold" pitchFamily="34" charset="0"/>
            </a:endParaRPr>
          </a:p>
        </p:txBody>
      </p:sp>
      <p:sp>
        <p:nvSpPr>
          <p:cNvPr id="40" name="مستطيل 65"/>
          <p:cNvSpPr/>
          <p:nvPr/>
        </p:nvSpPr>
        <p:spPr>
          <a:xfrm>
            <a:off x="7727324" y="3006545"/>
            <a:ext cx="1051232" cy="37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>
                <a:latin typeface="Tw Cen MT Condensed Extra Bold" pitchFamily="34" charset="0"/>
                <a:ea typeface="Arial" pitchFamily="34" charset="0"/>
                <a:cs typeface="Arial" pitchFamily="34" charset="0"/>
              </a:rPr>
              <a:t>المعطيات </a:t>
            </a:r>
            <a:endParaRPr lang="ar-B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42" grpId="0"/>
      <p:bldP spid="44" grpId="0"/>
      <p:bldP spid="56" grpId="0"/>
      <p:bldP spid="58" grpId="0"/>
      <p:bldP spid="59" grpId="0"/>
      <p:bldP spid="61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8.4|4.6|5.8|14.7|1.6|4.7|13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7|21.1|2.5|6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5849</TotalTime>
  <Words>3830</Words>
  <Application>Microsoft Office PowerPoint</Application>
  <PresentationFormat>On-screen Show (4:3)</PresentationFormat>
  <Paragraphs>1455</Paragraphs>
  <Slides>73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108" baseType="lpstr">
      <vt:lpstr>ae_Cortoba</vt:lpstr>
      <vt:lpstr>AGA Aladdin Regular</vt:lpstr>
      <vt:lpstr>Aharoni</vt:lpstr>
      <vt:lpstr>Algerian</vt:lpstr>
      <vt:lpstr>Al-Hadith1</vt:lpstr>
      <vt:lpstr>Andalus</vt:lpstr>
      <vt:lpstr>Arial</vt:lpstr>
      <vt:lpstr>Arial Black</vt:lpstr>
      <vt:lpstr>Berlin Sans FB Demi</vt:lpstr>
      <vt:lpstr>Calibri</vt:lpstr>
      <vt:lpstr>Calibri Light</vt:lpstr>
      <vt:lpstr>Cambria</vt:lpstr>
      <vt:lpstr>Cambria Math</vt:lpstr>
      <vt:lpstr>Franklin Gothic Medium</vt:lpstr>
      <vt:lpstr>Gill Sans MT</vt:lpstr>
      <vt:lpstr>Hesham Cortoba</vt:lpstr>
      <vt:lpstr>Lucida Sans Unicode</vt:lpstr>
      <vt:lpstr>Sakkal Majalla</vt:lpstr>
      <vt:lpstr>Segoe UI Semibold</vt:lpstr>
      <vt:lpstr>sultan - free</vt:lpstr>
      <vt:lpstr>Sultan Medium</vt:lpstr>
      <vt:lpstr>Sultan normal</vt:lpstr>
      <vt:lpstr>Sylfaen</vt:lpstr>
      <vt:lpstr>Tahoma</vt:lpstr>
      <vt:lpstr>The Hand Light</vt:lpstr>
      <vt:lpstr>Times New Roman</vt:lpstr>
      <vt:lpstr>Traditional Arabic</vt:lpstr>
      <vt:lpstr>Tw Cen MT Condensed Extra Bold</vt:lpstr>
      <vt:lpstr>Wingdings</vt:lpstr>
      <vt:lpstr>Wingdings 3</vt:lpstr>
      <vt:lpstr>1_Office Theme</vt:lpstr>
      <vt:lpstr>2_Office Theme</vt:lpstr>
      <vt:lpstr>معادلة</vt:lpstr>
      <vt:lpstr>Bitmap Image</vt:lpstr>
      <vt:lpstr>Microsoft Equation 3.0</vt:lpstr>
      <vt:lpstr>مدرسة الشيخ عبد الله بن عيسى الثانوية الصناعية  قسم الميكانيكا التطبيقية  مراجعة شاملة - مقرر: الميكانيكا التطبيقية1(ميك 803) للمستوى الثاني الفصل الدراسي الأول  2024/ 2025    </vt:lpstr>
      <vt:lpstr>الدرس الاول : الحركة المنتظمة في خط مستقيم السرعة المنتظمة - السرعة المتوسطة – الحركة بعجلة منتظمة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السرعة المتوسطة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"acceleration" العجلة (التسارع) </vt:lpstr>
      <vt:lpstr>PowerPoint Presentation</vt:lpstr>
      <vt:lpstr>أنواع العجلة (التسارع )</vt:lpstr>
      <vt:lpstr>PowerPoint Presentation</vt:lpstr>
      <vt:lpstr> معادلات الحركة لجسم يتحرك بعجلة منتظمة في خط مستقيم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 اذا سقط جسم  من ارتفاع فإن سرعتة الأبتدائية =......... </vt:lpstr>
      <vt:lpstr>PowerPoint Presentation</vt:lpstr>
      <vt:lpstr>PowerPoint Presentation</vt:lpstr>
      <vt:lpstr>PowerPoint Presentation</vt:lpstr>
      <vt:lpstr>الحركة الدورانية المنتظمة</vt:lpstr>
      <vt:lpstr>الحركة الدورانية المنتظمة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أنواع القوة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السرعة Velocity""</dc:title>
  <dc:creator>USER</dc:creator>
  <cp:lastModifiedBy>Taher</cp:lastModifiedBy>
  <cp:revision>479</cp:revision>
  <dcterms:created xsi:type="dcterms:W3CDTF">2010-09-22T06:41:03Z</dcterms:created>
  <dcterms:modified xsi:type="dcterms:W3CDTF">2024-11-27T09:11:06Z</dcterms:modified>
</cp:coreProperties>
</file>