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304" r:id="rId2"/>
    <p:sldId id="263" r:id="rId3"/>
    <p:sldId id="269" r:id="rId4"/>
    <p:sldId id="276" r:id="rId5"/>
    <p:sldId id="305" r:id="rId6"/>
    <p:sldId id="306" r:id="rId7"/>
    <p:sldId id="307" r:id="rId8"/>
    <p:sldId id="308" r:id="rId9"/>
    <p:sldId id="300" r:id="rId10"/>
    <p:sldId id="309" r:id="rId11"/>
    <p:sldId id="297" r:id="rId12"/>
    <p:sldId id="312" r:id="rId13"/>
    <p:sldId id="311" r:id="rId14"/>
    <p:sldId id="310" r:id="rId15"/>
    <p:sldId id="284" r:id="rId16"/>
    <p:sldId id="313" r:id="rId17"/>
    <p:sldId id="279" r:id="rId18"/>
    <p:sldId id="28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9F1"/>
    <a:srgbClr val="F2F7FC"/>
    <a:srgbClr val="FBE0CD"/>
    <a:srgbClr val="F1F8EC"/>
    <a:srgbClr val="FAF1D2"/>
    <a:srgbClr val="FFF7E1"/>
    <a:srgbClr val="DBEC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17" autoAdjust="0"/>
    <p:restoredTop sz="94660"/>
  </p:normalViewPr>
  <p:slideViewPr>
    <p:cSldViewPr snapToGrid="0">
      <p:cViewPr varScale="1">
        <p:scale>
          <a:sx n="67" d="100"/>
          <a:sy n="67" d="100"/>
        </p:scale>
        <p:origin x="4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90F573-1E2F-4B27-A9F2-832D7CED6942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719797-F8D9-41E1-90CB-C3EEE10BE7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419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19797-F8D9-41E1-90CB-C3EEE10BE7E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114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4D04-978E-4C79-805C-90C707BEC4EB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38E08-007F-458A-9939-0861FDEA3A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363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4D04-978E-4C79-805C-90C707BEC4EB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38E08-007F-458A-9939-0861FDEA3A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748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4D04-978E-4C79-805C-90C707BEC4EB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38E08-007F-458A-9939-0861FDEA3A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017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4D04-978E-4C79-805C-90C707BEC4EB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38E08-007F-458A-9939-0861FDEA3A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013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4D04-978E-4C79-805C-90C707BEC4EB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38E08-007F-458A-9939-0861FDEA3A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958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4D04-978E-4C79-805C-90C707BEC4EB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38E08-007F-458A-9939-0861FDEA3A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101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4D04-978E-4C79-805C-90C707BEC4EB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38E08-007F-458A-9939-0861FDEA3A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563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4D04-978E-4C79-805C-90C707BEC4EB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38E08-007F-458A-9939-0861FDEA3A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167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4D04-978E-4C79-805C-90C707BEC4EB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38E08-007F-458A-9939-0861FDEA3A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560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4D04-978E-4C79-805C-90C707BEC4EB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38E08-007F-458A-9939-0861FDEA3A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64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4D04-978E-4C79-805C-90C707BEC4EB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38E08-007F-458A-9939-0861FDEA3A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841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44D04-978E-4C79-805C-90C707BEC4EB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38E08-007F-458A-9939-0861FDEA3A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310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63431"/>
              </p:ext>
            </p:extLst>
          </p:nvPr>
        </p:nvGraphicFramePr>
        <p:xfrm>
          <a:off x="4062551" y="1682528"/>
          <a:ext cx="7276012" cy="4273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0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5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5032">
                <a:tc>
                  <a:txBody>
                    <a:bodyPr/>
                    <a:lstStyle/>
                    <a:p>
                      <a:pPr algn="ctr"/>
                      <a:r>
                        <a:rPr lang="ar-BH" sz="3600" b="1" dirty="0">
                          <a:solidFill>
                            <a:schemeClr val="bg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مقدمة في الفطريات</a:t>
                      </a:r>
                      <a:endParaRPr lang="en-US" sz="36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kern="1200" baseline="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Introduction to Fungi</a:t>
                      </a:r>
                      <a:endParaRPr lang="en-US" sz="6000" b="1" kern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600" b="1" kern="1200" dirty="0">
                          <a:solidFill>
                            <a:schemeClr val="bg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عنوان الدرس</a:t>
                      </a:r>
                      <a:endParaRPr lang="en-US" sz="3600" b="1" kern="1200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35">
                <a:tc>
                  <a:txBody>
                    <a:bodyPr/>
                    <a:lstStyle/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6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الأحياء 3</a:t>
                      </a:r>
                      <a:r>
                        <a:rPr lang="ar-BH" sz="3600" b="1" kern="1200" baseline="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</a:p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600" b="1" kern="1200" baseline="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BH" sz="36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حيا 217)</a:t>
                      </a:r>
                      <a:endParaRPr lang="en-US" sz="3600" b="1" kern="1200" dirty="0">
                        <a:solidFill>
                          <a:srgbClr val="00206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6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اسم المقرر ورمزه</a:t>
                      </a:r>
                      <a:endParaRPr lang="en-US" sz="3600" b="1" kern="1200" dirty="0">
                        <a:solidFill>
                          <a:srgbClr val="00206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91441" marR="91441" marT="45727" marB="45727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1100">
                <a:tc>
                  <a:txBody>
                    <a:bodyPr/>
                    <a:lstStyle/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6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الثاني الثانوي</a:t>
                      </a:r>
                      <a:endParaRPr lang="en-US" sz="36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6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الصف</a:t>
                      </a:r>
                      <a:endParaRPr lang="en-US" sz="36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91441" marR="91441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algn="ctr" rtl="1"/>
                      <a:r>
                        <a:rPr lang="ar-BH" sz="3600" b="1" kern="1200" dirty="0">
                          <a:solidFill>
                            <a:srgbClr val="7030A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الثاني</a:t>
                      </a:r>
                    </a:p>
                    <a:p>
                      <a:pPr algn="ctr" rtl="1"/>
                      <a:r>
                        <a:rPr lang="ar-BH" sz="3600" b="1" kern="1200" baseline="0" dirty="0">
                          <a:solidFill>
                            <a:srgbClr val="7030A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الفطريات</a:t>
                      </a:r>
                      <a:endParaRPr lang="en-US" sz="3600" b="1" kern="1200" dirty="0">
                        <a:solidFill>
                          <a:srgbClr val="7030A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600" b="1" kern="1200" dirty="0">
                          <a:solidFill>
                            <a:srgbClr val="7030A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الفصل</a:t>
                      </a:r>
                      <a:endParaRPr lang="en-US" sz="3600" b="1" kern="1200" dirty="0">
                        <a:solidFill>
                          <a:srgbClr val="7030A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91441" marR="91441" marT="45727" marB="4572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Oval 2"/>
          <p:cNvSpPr/>
          <p:nvPr/>
        </p:nvSpPr>
        <p:spPr>
          <a:xfrm>
            <a:off x="603117" y="1789890"/>
            <a:ext cx="3093395" cy="3929975"/>
          </a:xfrm>
          <a:prstGeom prst="ellipse">
            <a:avLst/>
          </a:prstGeom>
          <a:blipFill rotWithShape="0">
            <a:blip r:embed="rId3"/>
            <a:stretch>
              <a:fillRect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</p:sp>
    </p:spTree>
    <p:extLst>
      <p:ext uri="{BB962C8B-B14F-4D97-AF65-F5344CB8AC3E}">
        <p14:creationId xmlns:p14="http://schemas.microsoft.com/office/powerpoint/2010/main" val="96270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139095" y="679816"/>
            <a:ext cx="5768783" cy="852925"/>
          </a:xfrm>
          <a:solidFill>
            <a:schemeClr val="accent6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ar-BH" altLang="en-US" sz="48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أهداف الدرس</a:t>
            </a:r>
            <a:endParaRPr lang="en-US" altLang="en-US" sz="48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ستطيل 7"/>
          <p:cNvSpPr/>
          <p:nvPr/>
        </p:nvSpPr>
        <p:spPr>
          <a:xfrm>
            <a:off x="847913" y="1931402"/>
            <a:ext cx="10607025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marL="63500" indent="-63500" algn="r" rtl="1">
              <a:buFont typeface="Wingdings" pitchFamily="2" charset="2"/>
              <a:buChar char="Ø"/>
              <a:defRPr/>
            </a:pPr>
            <a:r>
              <a:rPr lang="ar-BH" sz="4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4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تعرّف الفطريات وتلخيص خصائصها.</a:t>
            </a:r>
          </a:p>
        </p:txBody>
      </p:sp>
      <p:sp>
        <p:nvSpPr>
          <p:cNvPr id="12" name="مستطيل 12"/>
          <p:cNvSpPr/>
          <p:nvPr/>
        </p:nvSpPr>
        <p:spPr>
          <a:xfrm>
            <a:off x="847901" y="3726795"/>
            <a:ext cx="10607039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marL="457189" indent="-457189" algn="r" rtl="1">
              <a:buFont typeface="Wingdings" panose="05000000000000000000" pitchFamily="2" charset="2"/>
              <a:buChar char="Ø"/>
            </a:pPr>
            <a:r>
              <a:rPr lang="ar-BH" sz="4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التمييز بين نوعي الخيوط الفطرية المجزأة وغير المجزأة.</a:t>
            </a:r>
          </a:p>
        </p:txBody>
      </p:sp>
      <p:sp>
        <p:nvSpPr>
          <p:cNvPr id="15" name="مستطيل 34"/>
          <p:cNvSpPr/>
          <p:nvPr/>
        </p:nvSpPr>
        <p:spPr>
          <a:xfrm>
            <a:off x="847899" y="2880723"/>
            <a:ext cx="10607039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lvl="0" algn="r" rtl="1">
              <a:buFont typeface="Wingdings" pitchFamily="2" charset="2"/>
              <a:buChar char="Ø"/>
            </a:pPr>
            <a:r>
              <a:rPr lang="ar-BH" sz="4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وصف تركيب الجدار الخلوي، والخيوط الفطرية.</a:t>
            </a:r>
            <a:endParaRPr lang="en-US" sz="4000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Footer Placeholder 3"/>
          <p:cNvSpPr txBox="1">
            <a:spLocks/>
          </p:cNvSpPr>
          <p:nvPr/>
        </p:nvSpPr>
        <p:spPr>
          <a:xfrm>
            <a:off x="1" y="6462385"/>
            <a:ext cx="2628899" cy="395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الأحياء 3 (حيا 217) مقدمة في الفطريات</a:t>
            </a:r>
            <a:endParaRPr lang="en-US" sz="1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 34"/>
          <p:cNvSpPr/>
          <p:nvPr/>
        </p:nvSpPr>
        <p:spPr>
          <a:xfrm>
            <a:off x="847901" y="4570092"/>
            <a:ext cx="10607039" cy="70788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lvl="0" algn="r" rtl="1">
              <a:buFont typeface="Wingdings" pitchFamily="2" charset="2"/>
              <a:buChar char="Ø"/>
            </a:pPr>
            <a:r>
              <a:rPr lang="ar-BH" sz="40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4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توضيح طرائق التغذية في الفطريات. </a:t>
            </a:r>
            <a:endParaRPr lang="ar-BH" sz="4000" b="1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 7"/>
          <p:cNvSpPr/>
          <p:nvPr/>
        </p:nvSpPr>
        <p:spPr>
          <a:xfrm>
            <a:off x="847899" y="5449572"/>
            <a:ext cx="10609479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>
              <a:buFont typeface="Wingdings" pitchFamily="2" charset="2"/>
              <a:buChar char="Ø"/>
              <a:defRPr/>
            </a:pPr>
            <a:r>
              <a:rPr lang="ar-BH" sz="4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شرح أنماط التكاثر في الفطريات.</a:t>
            </a:r>
          </a:p>
        </p:txBody>
      </p:sp>
    </p:spTree>
    <p:extLst>
      <p:ext uri="{BB962C8B-B14F-4D97-AF65-F5344CB8AC3E}">
        <p14:creationId xmlns:p14="http://schemas.microsoft.com/office/powerpoint/2010/main" val="360235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/>
        </p:nvSpPr>
        <p:spPr>
          <a:xfrm>
            <a:off x="8470680" y="1010398"/>
            <a:ext cx="2943187" cy="7934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  <a:tabLst>
                <a:tab pos="2324042" algn="l"/>
              </a:tabLst>
            </a:pPr>
            <a:r>
              <a:rPr lang="ar-BH" sz="2800" b="1" dirty="0">
                <a:solidFill>
                  <a:srgbClr val="002060"/>
                </a:solidFill>
              </a:rPr>
              <a:t>الفطريات</a:t>
            </a:r>
            <a:endParaRPr lang="en-US" sz="28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477251" y="2012694"/>
            <a:ext cx="2928260" cy="6425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BH" sz="3600" b="1" dirty="0">
                <a:solidFill>
                  <a:srgbClr val="7030A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خصائص الفطريات</a:t>
            </a:r>
            <a:endParaRPr lang="ar-BH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" y="2"/>
            <a:ext cx="12191999" cy="856496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3600" b="1" dirty="0">
                <a:solidFill>
                  <a:srgbClr val="FFC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ar-BH" sz="4000" b="1" dirty="0">
                <a:solidFill>
                  <a:srgbClr val="FFC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الهـدف الأول: </a:t>
            </a: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تعرّف الفطريات وتلخيص خصائصها.</a:t>
            </a:r>
          </a:p>
        </p:txBody>
      </p:sp>
      <p:sp>
        <p:nvSpPr>
          <p:cNvPr id="14" name="مستطيل 34"/>
          <p:cNvSpPr/>
          <p:nvPr/>
        </p:nvSpPr>
        <p:spPr>
          <a:xfrm>
            <a:off x="450481" y="921415"/>
            <a:ext cx="8172451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ea typeface="Calibri" pitchFamily="34" charset="0"/>
                <a:cs typeface="Sakkal Majalla" panose="02000000000000000000" pitchFamily="2" charset="-78"/>
              </a:rPr>
              <a:t> </a:t>
            </a:r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ea typeface="Calibri" pitchFamily="34" charset="0"/>
                <a:cs typeface="Sakkal Majalla" panose="02000000000000000000" pitchFamily="2" charset="-78"/>
              </a:rPr>
              <a:t>مخلوقات حية وحيدة الخلية أو عديدة الخلايا، حقيقية النوى، غير ذاتية التغذية، تعمل بوصفها محللات.</a:t>
            </a:r>
            <a:endParaRPr lang="en-US" sz="2600" b="1" dirty="0">
              <a:solidFill>
                <a:srgbClr val="002060"/>
              </a:solidFill>
              <a:latin typeface="Sakkal Majalla" panose="02000000000000000000" pitchFamily="2" charset="-78"/>
              <a:ea typeface="Times New Roman" pitchFamily="18" charset="0"/>
              <a:cs typeface="Sakkal Majalla" panose="02000000000000000000" pitchFamily="2" charset="-78"/>
            </a:endParaRPr>
          </a:p>
        </p:txBody>
      </p:sp>
      <p:sp>
        <p:nvSpPr>
          <p:cNvPr id="2" name="Rounded Rectangle 2056"/>
          <p:cNvSpPr>
            <a:spLocks noChangeArrowheads="1"/>
          </p:cNvSpPr>
          <p:nvPr/>
        </p:nvSpPr>
        <p:spPr bwMode="auto">
          <a:xfrm>
            <a:off x="4438997" y="2720762"/>
            <a:ext cx="7198823" cy="1080735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ea typeface="Calibri" pitchFamily="34" charset="0"/>
                <a:cs typeface="Sakkal Majalla" panose="02000000000000000000" pitchFamily="2" charset="-78"/>
              </a:rPr>
              <a:t>مخلوقات حية حقيقية النواة،</a:t>
            </a:r>
            <a:r>
              <a:rPr lang="ar-BH" sz="3000" b="1" dirty="0">
                <a:solidFill>
                  <a:srgbClr val="C00000"/>
                </a:solidFill>
                <a:latin typeface="Sakkal Majalla" panose="02000000000000000000" pitchFamily="2" charset="-78"/>
                <a:ea typeface="Calibri" pitchFamily="34" charset="0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ea typeface="Calibri" pitchFamily="34" charset="0"/>
                <a:cs typeface="Sakkal Majalla" panose="02000000000000000000" pitchFamily="2" charset="-78"/>
              </a:rPr>
              <a:t>وحيدة الخلية مثل فطر الخميرة، ومنها فطر خميرة الكانديدا البيضاء. </a:t>
            </a:r>
            <a:endParaRPr lang="pt-BR" altLang="en-US" sz="3000" b="1" dirty="0">
              <a:solidFill>
                <a:srgbClr val="C00000"/>
              </a:solidFill>
              <a:latin typeface="Sakkal Majalla" panose="02000000000000000000" pitchFamily="2" charset="-78"/>
              <a:ea typeface="Times New Roman" pitchFamily="18" charset="0"/>
              <a:cs typeface="Sakkal Majalla" panose="02000000000000000000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438997" y="3923313"/>
            <a:ext cx="7198823" cy="87754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ea typeface="Calibri" pitchFamily="34" charset="0"/>
                <a:cs typeface="Sakkal Majalla" panose="02000000000000000000" pitchFamily="2" charset="-78"/>
              </a:rPr>
              <a:t>أو عديدة الخلايا مثل فطر المشروم بأنواعه المختلفة، وفطر الكمأة.</a:t>
            </a:r>
            <a:endParaRPr lang="pt-BR" altLang="en-US" sz="2800" b="1" dirty="0">
              <a:solidFill>
                <a:srgbClr val="C00000"/>
              </a:solidFill>
              <a:latin typeface="Sakkal Majalla" panose="02000000000000000000" pitchFamily="2" charset="-78"/>
              <a:ea typeface="Times New Roman" pitchFamily="18" charset="0"/>
              <a:cs typeface="Sakkal Majalla" panose="02000000000000000000" pitchFamily="2" charset="-78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438995" y="4901414"/>
            <a:ext cx="7198824" cy="141626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ea typeface="Calibri" pitchFamily="34" charset="0"/>
                <a:cs typeface="Sakkal Majalla" panose="02000000000000000000" pitchFamily="2" charset="-78"/>
              </a:rPr>
              <a:t>الفطريات غير ذاتية التغذية لخلوها من صبغة الكلوروفيل، وتختلف عن النباتات في تركيب الجدار الخلوي، ووجود الخيوط الفطرية، والحواجز.</a:t>
            </a:r>
            <a:endParaRPr lang="ar-BH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Footer Placeholder 3"/>
          <p:cNvSpPr txBox="1">
            <a:spLocks/>
          </p:cNvSpPr>
          <p:nvPr/>
        </p:nvSpPr>
        <p:spPr>
          <a:xfrm>
            <a:off x="1" y="6462385"/>
            <a:ext cx="2628899" cy="395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الأحياء 3 (حيا 217) مقدمة في الفطريات</a:t>
            </a:r>
            <a:endParaRPr lang="en-US" sz="1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65" y="4112513"/>
            <a:ext cx="3516521" cy="18658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65" y="1972524"/>
            <a:ext cx="3516521" cy="165595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6965" y="3628476"/>
            <a:ext cx="35165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مستعمرة خميرة   </a:t>
            </a:r>
            <a:r>
              <a:rPr lang="en-US" sz="2000" dirty="0"/>
              <a:t>Candida albicans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34430" y="5984065"/>
            <a:ext cx="2561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فطر الكمأة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Truffles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67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7" grpId="0" animBg="1"/>
      <p:bldP spid="2" grpId="0" animBg="1"/>
      <p:bldP spid="12" grpId="0" animBg="1"/>
      <p:bldP spid="18" grpId="0" animBg="1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698270" y="931433"/>
            <a:ext cx="10756669" cy="57204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BH" sz="3000" b="1" dirty="0">
                <a:solidFill>
                  <a:srgbClr val="002060"/>
                </a:solidFill>
                <a:latin typeface="Sakkal Majalla" panose="02000000000000000000" pitchFamily="2" charset="-78"/>
                <a:ea typeface="Calibri" pitchFamily="34" charset="0"/>
                <a:cs typeface="Sakkal Majalla" panose="02000000000000000000" pitchFamily="2" charset="-78"/>
              </a:rPr>
              <a:t>تختلف الفطريات عن النباتات في تركيب الجدار الخلوي، ووجود الخيوط الفطرية، والحواجز.</a:t>
            </a:r>
            <a:endParaRPr lang="ar-BH" sz="3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3"/>
            <a:ext cx="12192000" cy="781664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076" rtl="1" fontAlgn="base">
              <a:spcBef>
                <a:spcPct val="0"/>
              </a:spcBef>
              <a:spcAft>
                <a:spcPct val="0"/>
              </a:spcAft>
            </a:pPr>
            <a:r>
              <a:rPr lang="ar-BH" sz="4000" b="1" dirty="0">
                <a:solidFill>
                  <a:srgbClr val="FFC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الهـدف الثاني: </a:t>
            </a: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وصف تركيب الجدار الخلوي والخيوط الفطرية.</a:t>
            </a:r>
            <a:endParaRPr lang="ar-BH" sz="4000" b="1" dirty="0">
              <a:solidFill>
                <a:schemeClr val="bg1"/>
              </a:solidFill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614902" y="2242171"/>
            <a:ext cx="6006468" cy="148193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 rtl="1"/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يتكون من مادة الكايتين</a:t>
            </a:r>
            <a:r>
              <a:rPr lang="ar-BH" sz="2800" dirty="0"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وهي مادة قوية مرنة عديدة التسكر، وتوجد أيضًا في الهيكل الخارجي للحشرات والمفصليات.</a:t>
            </a:r>
            <a:endParaRPr lang="en-US" sz="2800" dirty="0"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248447" y="4423395"/>
            <a:ext cx="6367551" cy="18870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/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يتكون جسم الفطر من سلاسل طويلة من الخلايا، تظهر على شكل خيوط تسمى الخيوط الفطرية (الهيفات) وهي وحدات البناء الأساسية في جسم الفطريات عديدة الخلايا.</a:t>
            </a:r>
            <a:endParaRPr lang="en-US" sz="28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Flowchart: Terminator 20"/>
          <p:cNvSpPr/>
          <p:nvPr/>
        </p:nvSpPr>
        <p:spPr>
          <a:xfrm>
            <a:off x="6766560" y="1617234"/>
            <a:ext cx="4682608" cy="534103"/>
          </a:xfrm>
          <a:prstGeom prst="flowChartTermina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ea typeface="Arial Unicode MS" pitchFamily="34" charset="-128"/>
                <a:cs typeface="Sakkal Majalla" panose="02000000000000000000" pitchFamily="2" charset="-78"/>
              </a:rPr>
              <a:t>1. الجدار الخلوي </a:t>
            </a:r>
            <a:r>
              <a:rPr lang="en-US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Cell wall</a:t>
            </a:r>
          </a:p>
        </p:txBody>
      </p:sp>
      <p:sp>
        <p:nvSpPr>
          <p:cNvPr id="22" name="Flowchart: Terminator 21"/>
          <p:cNvSpPr/>
          <p:nvPr/>
        </p:nvSpPr>
        <p:spPr>
          <a:xfrm>
            <a:off x="7015942" y="3832641"/>
            <a:ext cx="4472087" cy="534103"/>
          </a:xfrm>
          <a:prstGeom prst="flowChartTerminato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ea typeface="Arial Unicode MS" pitchFamily="34" charset="-128"/>
                <a:cs typeface="Sakkal Majalla" panose="02000000000000000000" pitchFamily="2" charset="-78"/>
              </a:rPr>
              <a:t>2. الخيوط الفطرية </a:t>
            </a:r>
            <a:r>
              <a:rPr lang="en-US" sz="3600" b="1" dirty="0">
                <a:solidFill>
                  <a:srgbClr val="C00000"/>
                </a:solidFill>
                <a:latin typeface="Sakkal Majalla" panose="02000000000000000000" pitchFamily="2" charset="-78"/>
                <a:ea typeface="Arial Unicode MS" pitchFamily="34" charset="-128"/>
                <a:cs typeface="Sakkal Majalla" panose="02000000000000000000" pitchFamily="2" charset="-78"/>
              </a:rPr>
              <a:t>Hyphae</a:t>
            </a:r>
          </a:p>
        </p:txBody>
      </p:sp>
      <p:pic>
        <p:nvPicPr>
          <p:cNvPr id="13" name="Picture 2" descr="Image result for الهيفا">
            <a:extLst>
              <a:ext uri="{FF2B5EF4-FFF2-40B4-BE49-F238E27FC236}">
                <a16:creationId xmlns:a16="http://schemas.microsoft.com/office/drawing/2014/main" id="{ACC74CBC-29F9-4B4B-8ED0-DAA4543455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2" r="7383" b="7038"/>
          <a:stretch/>
        </p:blipFill>
        <p:spPr bwMode="auto">
          <a:xfrm>
            <a:off x="364023" y="1954305"/>
            <a:ext cx="4781717" cy="410583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Footer Placeholder 3"/>
          <p:cNvSpPr txBox="1">
            <a:spLocks/>
          </p:cNvSpPr>
          <p:nvPr/>
        </p:nvSpPr>
        <p:spPr>
          <a:xfrm>
            <a:off x="1" y="6462385"/>
            <a:ext cx="2628899" cy="395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الأحياء 3 (حيا 217) مقدمة في الفطريات</a:t>
            </a:r>
            <a:endParaRPr lang="en-US" sz="1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8036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9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4769226" y="1661645"/>
            <a:ext cx="6586615" cy="181666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Low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تنمو نهايات الخيوط الفطرية وتتفرع لتكون كتلة شبكية تسمى الغزل الفطري (ميسليوم) </a:t>
            </a:r>
            <a:r>
              <a:rPr lang="en-US" sz="2800" b="1" dirty="0">
                <a:solidFill>
                  <a:srgbClr val="C00000"/>
                </a:solidFill>
                <a:latin typeface="Sakkal Majalla" panose="02000000000000000000" pitchFamily="2" charset="-78"/>
                <a:ea typeface="Arial Unicode MS" pitchFamily="34" charset="-128"/>
                <a:cs typeface="Sakkal Majalla" panose="02000000000000000000" pitchFamily="2" charset="-78"/>
              </a:rPr>
              <a:t>mycelium</a:t>
            </a:r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ea typeface="Arial Unicode MS" pitchFamily="34" charset="-128"/>
                <a:cs typeface="Sakkal Majalla" panose="02000000000000000000" pitchFamily="2" charset="-78"/>
              </a:rPr>
              <a:t>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الذي يمكن مشاهدته في بعض الفطريات، ويتعذر رؤيته في المشروم، لكونه شديد التراص والترابط.</a:t>
            </a:r>
            <a:endParaRPr lang="en-US" sz="2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3"/>
            <a:ext cx="12192000" cy="781664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076" rtl="1" fontAlgn="base">
              <a:spcBef>
                <a:spcPct val="0"/>
              </a:spcBef>
              <a:spcAft>
                <a:spcPct val="0"/>
              </a:spcAft>
            </a:pPr>
            <a:r>
              <a:rPr lang="ar-BH" sz="4000" b="1" dirty="0">
                <a:solidFill>
                  <a:srgbClr val="FFC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الهـدف الثاني: </a:t>
            </a: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وصف تركيب الجدار الخلوي والخيوط الفطرية.</a:t>
            </a:r>
            <a:endParaRPr lang="ar-BH" sz="4000" b="1" dirty="0">
              <a:solidFill>
                <a:schemeClr val="bg1"/>
              </a:solidFill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772651" y="4156363"/>
            <a:ext cx="1915043" cy="172904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وينقسم الغزل الفطري إلى: </a:t>
            </a:r>
            <a:endParaRPr lang="en-US" sz="2800" dirty="0"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763248" y="3585374"/>
            <a:ext cx="4749427" cy="13217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الجسم الثمري</a:t>
            </a:r>
          </a:p>
          <a:p>
            <a:pPr lvl="0" algn="r" rtl="1"/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وهو جزء الفطر الذي تشاهده فوق سطح الأرض، وهو أيضًا التركيب التكاثري للفطر.</a:t>
            </a:r>
            <a:endParaRPr lang="en-US" sz="28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750189" y="5022189"/>
            <a:ext cx="4781537" cy="131341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/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أشباه الجذور</a:t>
            </a:r>
          </a:p>
          <a:p>
            <a:pPr lvl="0" algn="r" rtl="1"/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وهي جزء الفطر الذي تحت سطح الأرض، وتساعد الفطر للحصول على الغذاء.</a:t>
            </a:r>
            <a:endParaRPr lang="en-US" sz="28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Footer Placeholder 3"/>
          <p:cNvSpPr txBox="1">
            <a:spLocks/>
          </p:cNvSpPr>
          <p:nvPr/>
        </p:nvSpPr>
        <p:spPr>
          <a:xfrm>
            <a:off x="1" y="6462385"/>
            <a:ext cx="2628899" cy="395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الأحياء 3 (حيا 217) مقدمة في الفطريات</a:t>
            </a:r>
            <a:endParaRPr lang="en-US" sz="1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Flowchart: Terminator 13"/>
          <p:cNvSpPr/>
          <p:nvPr/>
        </p:nvSpPr>
        <p:spPr>
          <a:xfrm>
            <a:off x="3505364" y="907865"/>
            <a:ext cx="5369861" cy="639607"/>
          </a:xfrm>
          <a:prstGeom prst="flowChartTerminato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ea typeface="Arial Unicode MS" pitchFamily="34" charset="-128"/>
                <a:cs typeface="Sakkal Majalla" panose="02000000000000000000" pitchFamily="2" charset="-78"/>
              </a:rPr>
              <a:t>تابع الخيوط الفطرية </a:t>
            </a:r>
            <a:r>
              <a:rPr lang="en-US" sz="3600" b="1" dirty="0">
                <a:solidFill>
                  <a:srgbClr val="C00000"/>
                </a:solidFill>
                <a:latin typeface="Sakkal Majalla" panose="02000000000000000000" pitchFamily="2" charset="-78"/>
                <a:ea typeface="Arial Unicode MS" pitchFamily="34" charset="-128"/>
                <a:cs typeface="Sakkal Majalla" panose="02000000000000000000" pitchFamily="2" charset="-78"/>
              </a:rPr>
              <a:t>Hyphae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66" y="1864659"/>
            <a:ext cx="4046887" cy="3783107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3021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9" grpId="0" animBg="1"/>
      <p:bldP spid="12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3"/>
            <a:ext cx="12192000" cy="781664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076" rtl="1" fontAlgn="base">
              <a:spcBef>
                <a:spcPct val="0"/>
              </a:spcBef>
              <a:spcAft>
                <a:spcPct val="0"/>
              </a:spcAft>
            </a:pPr>
            <a:r>
              <a:rPr lang="ar-BH" sz="4000" b="1" dirty="0">
                <a:solidFill>
                  <a:srgbClr val="FFC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الهـدف الثالث: </a:t>
            </a: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التمييز بين نوعي الخيوط الفطرية المجزأة وغير المجزأة.</a:t>
            </a:r>
            <a:endParaRPr lang="ar-BH" sz="4000" b="1" dirty="0">
              <a:solidFill>
                <a:schemeClr val="bg1"/>
              </a:solidFill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781552" y="1689721"/>
            <a:ext cx="6973169" cy="14154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 rtl="1"/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الحاجز: هو جدار عرضي يقسم الخيط الفطري إلى خلايا، وللحواجز ثقوب واسعة تسمح للغذاء والسيتوبلازم والعضيات والنوى أحيانًا بالمرور بين الخلايا.</a:t>
            </a:r>
            <a:endParaRPr lang="en-US" sz="28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781551" y="3213724"/>
            <a:ext cx="3848100" cy="30156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الخيوط الفطرية غير المجزأة:</a:t>
            </a:r>
          </a:p>
          <a:p>
            <a:pPr algn="justLow" rtl="1"/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هي خيوط فطرية بلا حواجز ، وتكوِن مدمجا خلويًا، وبذلك يحتوي السيتوبلازم مئات أو آلافًا من النوى،  وتتحرك المواد الغذائية فيها بسرعة أكبر.  </a:t>
            </a:r>
            <a:endParaRPr lang="en-US" sz="28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Flowchart: Terminator 20"/>
          <p:cNvSpPr/>
          <p:nvPr/>
        </p:nvSpPr>
        <p:spPr>
          <a:xfrm>
            <a:off x="6957060" y="893333"/>
            <a:ext cx="4682608" cy="687817"/>
          </a:xfrm>
          <a:prstGeom prst="flowChartTermina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ea typeface="Arial Unicode MS" pitchFamily="34" charset="-128"/>
                <a:cs typeface="Sakkal Majalla" panose="02000000000000000000" pitchFamily="2" charset="-78"/>
              </a:rPr>
              <a:t>3. الحواجز </a:t>
            </a:r>
            <a:r>
              <a:rPr lang="en-US" sz="3600" b="1" dirty="0">
                <a:solidFill>
                  <a:srgbClr val="C00000"/>
                </a:solidFill>
                <a:latin typeface="Sakkal Majalla" panose="02000000000000000000" pitchFamily="2" charset="-78"/>
                <a:ea typeface="Arial Unicode MS" pitchFamily="34" charset="-128"/>
                <a:cs typeface="Sakkal Majalla" panose="02000000000000000000" pitchFamily="2" charset="-78"/>
              </a:rPr>
              <a:t>Cross walls</a:t>
            </a:r>
          </a:p>
        </p:txBody>
      </p:sp>
      <p:sp>
        <p:nvSpPr>
          <p:cNvPr id="17" name="Footer Placeholder 3"/>
          <p:cNvSpPr txBox="1">
            <a:spLocks/>
          </p:cNvSpPr>
          <p:nvPr/>
        </p:nvSpPr>
        <p:spPr>
          <a:xfrm>
            <a:off x="1" y="6462385"/>
            <a:ext cx="2628899" cy="395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الأحياء 3 (حيا 217) مقدمة في الفطريات</a:t>
            </a:r>
            <a:endParaRPr lang="en-US" sz="1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31"/>
          <a:stretch/>
        </p:blipFill>
        <p:spPr>
          <a:xfrm>
            <a:off x="590552" y="3790951"/>
            <a:ext cx="4000499" cy="2514600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12" name="Rounded Rectangle 11"/>
          <p:cNvSpPr/>
          <p:nvPr/>
        </p:nvSpPr>
        <p:spPr>
          <a:xfrm>
            <a:off x="8785412" y="3213724"/>
            <a:ext cx="3117830" cy="30156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الخيوط الفطرية المجزأة:</a:t>
            </a:r>
          </a:p>
          <a:p>
            <a:pPr algn="justLow" rtl="1"/>
            <a:r>
              <a:rPr lang="ar-BH" sz="3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هي خيوط فطرية بها حواجز ، ولا تُكوِّن مدمجا خلويًا، وتتحرك المواد الغذائية فيها بسرعة أقل.  </a:t>
            </a:r>
            <a:endParaRPr lang="en-US" sz="3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" name="Picture 2" descr="حيا 217 طبعة ثانية BH.Bi11.SE2.2014.pdf - Adobe Acrobat Reader DC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46" t="36340" r="17881" b="48235"/>
          <a:stretch/>
        </p:blipFill>
        <p:spPr>
          <a:xfrm>
            <a:off x="609602" y="1004047"/>
            <a:ext cx="4016188" cy="2549563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9618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صر نائب للمحتوى 5"/>
          <p:cNvSpPr txBox="1">
            <a:spLocks/>
          </p:cNvSpPr>
          <p:nvPr/>
        </p:nvSpPr>
        <p:spPr bwMode="auto">
          <a:xfrm>
            <a:off x="515389" y="2722104"/>
            <a:ext cx="8777169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1. لأن الغزل الفطري في المشروم شديد التراص والترابط.</a:t>
            </a:r>
            <a:endParaRPr lang="en-US" sz="3200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"/>
            <a:ext cx="12192000" cy="79310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6" rtl="1" fontAlgn="base">
              <a:spcBef>
                <a:spcPct val="0"/>
              </a:spcBef>
              <a:spcAft>
                <a:spcPct val="0"/>
              </a:spcAft>
            </a:pPr>
            <a:r>
              <a:rPr lang="ar-BH" sz="4000" b="1" dirty="0">
                <a:solidFill>
                  <a:srgbClr val="FFC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نشـــــــــــــــــــــــــــــــــــــــــــاط </a:t>
            </a: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</a:p>
        </p:txBody>
      </p:sp>
      <p:sp>
        <p:nvSpPr>
          <p:cNvPr id="2" name="Oval 1"/>
          <p:cNvSpPr/>
          <p:nvPr/>
        </p:nvSpPr>
        <p:spPr>
          <a:xfrm>
            <a:off x="9507219" y="2747223"/>
            <a:ext cx="1914672" cy="121735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الإجابة</a:t>
            </a:r>
            <a:endParaRPr lang="en-US" sz="3600" b="1" dirty="0">
              <a:solidFill>
                <a:schemeClr val="accent1">
                  <a:lumMod val="60000"/>
                  <a:lumOff val="4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Oval 5"/>
          <p:cNvSpPr/>
          <p:nvPr/>
        </p:nvSpPr>
        <p:spPr>
          <a:xfrm>
            <a:off x="9512175" y="2868445"/>
            <a:ext cx="1914672" cy="121735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الإجابة</a:t>
            </a:r>
            <a:endParaRPr lang="en-US" sz="36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 3"/>
          <p:cNvSpPr/>
          <p:nvPr/>
        </p:nvSpPr>
        <p:spPr>
          <a:xfrm>
            <a:off x="615143" y="957047"/>
            <a:ext cx="8082599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r" rtl="1"/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1. تعذر رؤية الغزل الفطري في المشروم.</a:t>
            </a:r>
          </a:p>
        </p:txBody>
      </p:sp>
      <p:sp>
        <p:nvSpPr>
          <p:cNvPr id="12" name="مستطيل 3"/>
          <p:cNvSpPr/>
          <p:nvPr/>
        </p:nvSpPr>
        <p:spPr>
          <a:xfrm>
            <a:off x="614126" y="1774519"/>
            <a:ext cx="8100257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r" rtl="1"/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2. أشباه الجذور تساعد الفطر للحصول على الغذاء.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عنصر نائب للمحتوى 5"/>
          <p:cNvSpPr txBox="1">
            <a:spLocks/>
          </p:cNvSpPr>
          <p:nvPr/>
        </p:nvSpPr>
        <p:spPr bwMode="auto">
          <a:xfrm>
            <a:off x="515390" y="3554057"/>
            <a:ext cx="8773415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2. لأنها توفر سطحاً أكبر لامتصاص الغذاء.            </a:t>
            </a:r>
            <a:endParaRPr lang="en-US" sz="32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842419" y="1315411"/>
            <a:ext cx="2674988" cy="72854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فسر :</a:t>
            </a:r>
            <a:endParaRPr lang="en-US" sz="40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ستطيل 3"/>
          <p:cNvSpPr/>
          <p:nvPr/>
        </p:nvSpPr>
        <p:spPr>
          <a:xfrm>
            <a:off x="468283" y="4470614"/>
            <a:ext cx="880872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r" rtl="1"/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3. كيف يتكون المدمج الخلوي عديد الأنوية في الخيوط الفطرية؟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عنصر نائب للمحتوى 5"/>
          <p:cNvSpPr txBox="1">
            <a:spLocks/>
          </p:cNvSpPr>
          <p:nvPr/>
        </p:nvSpPr>
        <p:spPr bwMode="auto">
          <a:xfrm>
            <a:off x="484910" y="5285875"/>
            <a:ext cx="8773415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3. نتيجة الانقسام المتكرر دون انفصال للسيتوبلازم.</a:t>
            </a:r>
            <a:endParaRPr lang="en-US" sz="32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Footer Placeholder 3"/>
          <p:cNvSpPr txBox="1">
            <a:spLocks/>
          </p:cNvSpPr>
          <p:nvPr/>
        </p:nvSpPr>
        <p:spPr>
          <a:xfrm>
            <a:off x="1" y="6462385"/>
            <a:ext cx="2628899" cy="395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الأحياء 3 (حيا 217) مقدمة في الفطريات</a:t>
            </a:r>
            <a:endParaRPr lang="en-US" sz="1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6772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6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"/>
            <a:ext cx="12192000" cy="79310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6" rtl="1" fontAlgn="base">
              <a:spcBef>
                <a:spcPct val="0"/>
              </a:spcBef>
              <a:spcAft>
                <a:spcPct val="0"/>
              </a:spcAft>
            </a:pPr>
            <a:r>
              <a:rPr lang="ar-BH" sz="4000" b="1" dirty="0">
                <a:solidFill>
                  <a:srgbClr val="FFC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نشـــــــــــــــــــــــــــــــــــــــــــاط </a:t>
            </a: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</a:p>
        </p:txBody>
      </p:sp>
      <p:sp>
        <p:nvSpPr>
          <p:cNvPr id="10" name="مستطيل 3"/>
          <p:cNvSpPr/>
          <p:nvPr/>
        </p:nvSpPr>
        <p:spPr>
          <a:xfrm>
            <a:off x="783773" y="924388"/>
            <a:ext cx="10646228" cy="523220"/>
          </a:xfrm>
          <a:prstGeom prst="rect">
            <a:avLst/>
          </a:prstGeom>
          <a:solidFill>
            <a:srgbClr val="F4F9F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4. حدد وظيفة كل من: الكايتين -الجسم الثمري –أشباه الجذور.</a:t>
            </a:r>
            <a:endParaRPr lang="en-US" sz="28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عنصر نائب للمحتوى 5"/>
          <p:cNvSpPr txBox="1">
            <a:spLocks/>
          </p:cNvSpPr>
          <p:nvPr/>
        </p:nvSpPr>
        <p:spPr bwMode="auto">
          <a:xfrm>
            <a:off x="800100" y="1595619"/>
            <a:ext cx="10695213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BH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الكايتين: </a:t>
            </a:r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مادة قوية مرنة عديدة التسكر يتكون منها الجدار الخلوي في الفطريات. </a:t>
            </a:r>
            <a:endParaRPr lang="en-US" sz="1600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 rtl="1"/>
            <a:r>
              <a:rPr lang="ar-BH" sz="36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الجسم الثمري:</a:t>
            </a:r>
            <a:r>
              <a:rPr lang="ar-SA" sz="36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6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هو </a:t>
            </a:r>
            <a:r>
              <a:rPr lang="ar-BH" sz="28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جزء الفطر الذي فوق سطح الأرض. وهو التركيب التكاثري للفطر.</a:t>
            </a:r>
            <a:endParaRPr lang="en-US" sz="2000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 rtl="1"/>
            <a:r>
              <a:rPr lang="ar-BH" sz="3600" b="1" dirty="0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أشباه الجذور: </a:t>
            </a:r>
            <a:r>
              <a:rPr lang="ar-BH" sz="2800" b="1" dirty="0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وهو جزء الفطر الذي تحت سطح الأرض، وتساعد الفطر للحصول على الغذاء.</a:t>
            </a:r>
            <a:endParaRPr lang="ar-BH" sz="2800" dirty="0">
              <a:solidFill>
                <a:schemeClr val="accent6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ستطيل 3"/>
          <p:cNvSpPr/>
          <p:nvPr/>
        </p:nvSpPr>
        <p:spPr>
          <a:xfrm>
            <a:off x="854530" y="3542405"/>
            <a:ext cx="10646228" cy="523220"/>
          </a:xfrm>
          <a:prstGeom prst="rect">
            <a:avLst/>
          </a:prstGeom>
          <a:solidFill>
            <a:srgbClr val="F4F9F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5. قارن بين الخيوط الفطرية المجزأة والخيوط الفطرية غير المجزأة، كما بالجدول التالي.</a:t>
            </a:r>
            <a:endParaRPr lang="en-US" sz="28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832380"/>
              </p:ext>
            </p:extLst>
          </p:nvPr>
        </p:nvGraphicFramePr>
        <p:xfrm>
          <a:off x="832757" y="4285537"/>
          <a:ext cx="10646231" cy="191932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890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4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20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6723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800" b="1" kern="1200" dirty="0">
                          <a:solidFill>
                            <a:srgbClr val="7030A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المقارنة</a:t>
                      </a:r>
                      <a:endParaRPr lang="en-US" sz="2800" b="1" kern="1200" dirty="0">
                        <a:solidFill>
                          <a:srgbClr val="7030A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800" dirty="0">
                          <a:solidFill>
                            <a:srgbClr val="7030A0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 </a:t>
                      </a:r>
                      <a:r>
                        <a:rPr lang="ar-BH" sz="2800" b="1" dirty="0">
                          <a:solidFill>
                            <a:srgbClr val="7030A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الخيوط الفطرية المجزأة</a:t>
                      </a:r>
                      <a:endParaRPr lang="en-US" sz="2800" dirty="0">
                        <a:solidFill>
                          <a:srgbClr val="7030A0"/>
                        </a:solidFill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800" b="1" dirty="0">
                          <a:solidFill>
                            <a:srgbClr val="7030A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الخيوط الفطرية غير المجزأة</a:t>
                      </a:r>
                      <a:r>
                        <a:rPr lang="ar-BH" sz="2800" dirty="0">
                          <a:solidFill>
                            <a:srgbClr val="7030A0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 </a:t>
                      </a:r>
                      <a:endParaRPr lang="en-US" sz="2800" dirty="0">
                        <a:solidFill>
                          <a:srgbClr val="7030A0"/>
                        </a:solidFill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435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BH" sz="2800" dirty="0">
                          <a:solidFill>
                            <a:srgbClr val="002060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وجود مدمج خلوي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15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15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9164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ar-BH" sz="2800" dirty="0">
                          <a:solidFill>
                            <a:srgbClr val="002060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سرعة انتقال الغذاء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BH" sz="2800" b="1" kern="1200" dirty="0">
                          <a:solidFill>
                            <a:srgbClr val="7030A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 </a:t>
                      </a:r>
                      <a:endParaRPr lang="en-US" sz="2800" b="1" kern="1200" dirty="0">
                        <a:solidFill>
                          <a:srgbClr val="7030A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BH" sz="2800" b="1" kern="1200" dirty="0">
                          <a:solidFill>
                            <a:srgbClr val="7030A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 </a:t>
                      </a:r>
                      <a:endParaRPr lang="en-US" sz="2800" b="1" kern="1200" dirty="0">
                        <a:solidFill>
                          <a:srgbClr val="7030A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453745" y="4959501"/>
            <a:ext cx="2988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لا يوجد</a:t>
            </a:r>
            <a:endParaRPr lang="en-US" sz="28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28058" y="4915959"/>
            <a:ext cx="2988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يوجد</a:t>
            </a:r>
            <a:endParaRPr lang="en-US" sz="28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93873" y="5585429"/>
            <a:ext cx="2988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سرعة أقل </a:t>
            </a:r>
            <a:endParaRPr lang="en-US" sz="28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79073" y="5585431"/>
            <a:ext cx="2988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سرعة أكبر</a:t>
            </a:r>
            <a:endParaRPr lang="en-US" sz="28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Footer Placeholder 3"/>
          <p:cNvSpPr txBox="1">
            <a:spLocks/>
          </p:cNvSpPr>
          <p:nvPr/>
        </p:nvSpPr>
        <p:spPr>
          <a:xfrm>
            <a:off x="1" y="6462385"/>
            <a:ext cx="2628899" cy="395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الأحياء 3 (حيا 217) مقدمة في الفطريات</a:t>
            </a:r>
            <a:endParaRPr lang="en-US" sz="1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1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  <p:bldP spid="17" grpId="0" animBg="1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759201" y="945455"/>
            <a:ext cx="3689351" cy="66721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التغذية في الفطريات</a:t>
            </a:r>
            <a:endParaRPr lang="en-US" sz="36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1"/>
            <a:ext cx="12192000" cy="86774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076" rtl="1" fontAlgn="base">
              <a:spcBef>
                <a:spcPct val="0"/>
              </a:spcBef>
              <a:spcAft>
                <a:spcPct val="0"/>
              </a:spcAft>
            </a:pPr>
            <a:r>
              <a:rPr lang="ar-BH" sz="3600" b="1" dirty="0">
                <a:solidFill>
                  <a:srgbClr val="FFC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4000" b="1" dirty="0">
                <a:solidFill>
                  <a:srgbClr val="FFC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الهـدف الرابع: </a:t>
            </a:r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توضيح طرائق التغذية في الفطريات.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542442" y="1732369"/>
            <a:ext cx="11161879" cy="1103823"/>
          </a:xfrm>
          <a:ln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anchor="ctr">
            <a:noAutofit/>
          </a:bodyPr>
          <a:lstStyle/>
          <a:p>
            <a:pPr marL="0" indent="0" algn="r" rtl="1">
              <a:buNone/>
            </a:pPr>
            <a:r>
              <a:rPr lang="ar-BH" sz="3000" b="1" dirty="0">
                <a:solidFill>
                  <a:srgbClr val="FFFF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الفطريات غير ذاتية التغذية، وتفرز إنزيمات لتحليل المواد العضوية، ثم تمتص الغذاء عبر جدرانها الخلوية الرقيقة، وتنقسم الفطريات إلى ثلاثة أنواع بحسب طريقة حصولها على الغذاء.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39905" y="3828081"/>
            <a:ext cx="6199323" cy="24872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Low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مخلوقات حية تتغذى على المخلوقات الميتة أو الفضلات العضوية، وتعمل كمُحَلِلات تُعيد تدوير الغذاء من المخلوقات الميتة إلى الشبكات الغذائية في النظام البيئي.</a:t>
            </a:r>
          </a:p>
          <a:p>
            <a:pPr algn="justLow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مثل: الفطر الكتيفي</a:t>
            </a: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en-US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6896745" y="3020419"/>
            <a:ext cx="3318483" cy="6655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1. الفطريات الرمية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7" name="Picture 36" descr="C:\Users\User\Pictures\Picture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599" y="2989964"/>
            <a:ext cx="4597831" cy="2780216"/>
          </a:xfrm>
          <a:prstGeom prst="rect">
            <a:avLst/>
          </a:prstGeom>
          <a:noFill/>
          <a:ln w="19050">
            <a:solidFill>
              <a:srgbClr val="7030A0"/>
            </a:solidFill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019847" y="5842343"/>
            <a:ext cx="3777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الفطر الكتيفي، يتغذى على جذع شجرة ميت</a:t>
            </a:r>
            <a:endParaRPr lang="en-US" sz="2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Footer Placeholder 3"/>
          <p:cNvSpPr txBox="1">
            <a:spLocks/>
          </p:cNvSpPr>
          <p:nvPr/>
        </p:nvSpPr>
        <p:spPr>
          <a:xfrm>
            <a:off x="1" y="6462385"/>
            <a:ext cx="2628899" cy="395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الأحياء 3 (حيا 217) مقدمة في الفطريات</a:t>
            </a:r>
            <a:endParaRPr lang="en-US" sz="1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10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 uiExpand="1" build="p" animBg="1"/>
      <p:bldP spid="15" grpId="0" animBg="1"/>
      <p:bldP spid="35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4684557" y="948491"/>
            <a:ext cx="3689351" cy="66721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تابع التغذية في الفطريات</a:t>
            </a:r>
            <a:endParaRPr lang="en-US" sz="36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715552" y="2044214"/>
            <a:ext cx="8032165" cy="119812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Low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هي فطريات تمتص الغذاء من خلايا حية لمخلوق حي آخر يُسمى </a:t>
            </a:r>
            <a:r>
              <a:rPr lang="ar-BH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العائل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، وتنتج العديد من الفطريات التطفلية نوعًا خاصًا من الخيوط الفطرية تسمى </a:t>
            </a:r>
            <a:r>
              <a:rPr lang="ar-BH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الممصات.</a:t>
            </a:r>
          </a:p>
          <a:p>
            <a:pPr algn="justLow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ينمو الممص في أنسجة العائل ويمتص غذاءه.</a:t>
            </a:r>
            <a:endParaRPr lang="en-US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ounded Rectangle 2056"/>
          <p:cNvSpPr>
            <a:spLocks noChangeArrowheads="1"/>
          </p:cNvSpPr>
          <p:nvPr/>
        </p:nvSpPr>
        <p:spPr bwMode="auto">
          <a:xfrm>
            <a:off x="3658323" y="4993294"/>
            <a:ext cx="8029759" cy="1362799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justLow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هي فطريات تعتمد في بقائها على علاقات تكافلية مع مخلوقات حية أخرى، ومنها النباتات والطحالب.</a:t>
            </a:r>
            <a:r>
              <a:rPr lang="ar-BH" sz="2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فيغطي الغزل الفطري جذور نباتات فول الصويا ويحصل منه على السكر، وفي المقابل يُزيد الغزل الفطري من قدرة النبات على امتصاص الماء والمعادن.</a:t>
            </a:r>
            <a:endParaRPr lang="pt-BR" altLang="en-US" sz="2400" b="1" dirty="0">
              <a:solidFill>
                <a:srgbClr val="C00000"/>
              </a:solidFill>
              <a:latin typeface="Sakkal Majalla" panose="02000000000000000000" pitchFamily="2" charset="-78"/>
              <a:ea typeface="Times New Roman" pitchFamily="18" charset="0"/>
              <a:cs typeface="Sakkal Majalla" panose="02000000000000000000" pitchFamily="2" charset="-78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8938094" y="1391001"/>
            <a:ext cx="2809623" cy="5639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الفطريات التطفلية</a:t>
            </a:r>
            <a:endParaRPr lang="en-US" sz="2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8938096" y="4404144"/>
            <a:ext cx="2809621" cy="5131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الفطريات التكافلية</a:t>
            </a:r>
            <a:endParaRPr lang="en-US" sz="2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35408" y="4205700"/>
            <a:ext cx="2885035" cy="2060086"/>
            <a:chOff x="327059" y="3897514"/>
            <a:chExt cx="2993384" cy="216538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7059" y="3897514"/>
              <a:ext cx="2993384" cy="216205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327059" y="5674692"/>
              <a:ext cx="2993384" cy="388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BH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الخيوط الفطرية على جذور النبات</a:t>
              </a:r>
              <a:endParaRPr lang="en-US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15" name="Rounded Rectangle 14"/>
          <p:cNvSpPr/>
          <p:nvPr/>
        </p:nvSpPr>
        <p:spPr>
          <a:xfrm>
            <a:off x="3715551" y="3355633"/>
            <a:ext cx="8032165" cy="97247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بعض الفطريات الطفيلية تعيش في التربة وتصطاد فريستها بواسطة الخيوط الفطرية، مثل الفطريات المفصلية العنقودية </a:t>
            </a:r>
            <a:r>
              <a:rPr lang="en-US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Arthrobotrys</a:t>
            </a:r>
            <a:r>
              <a:rPr lang="ar-BH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en-US" sz="2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35409" y="924846"/>
            <a:ext cx="2885035" cy="3014684"/>
            <a:chOff x="435408" y="924844"/>
            <a:chExt cx="2885035" cy="3014684"/>
          </a:xfrm>
        </p:grpSpPr>
        <p:sp>
          <p:nvSpPr>
            <p:cNvPr id="11" name="TextBox 10"/>
            <p:cNvSpPr txBox="1"/>
            <p:nvPr/>
          </p:nvSpPr>
          <p:spPr>
            <a:xfrm>
              <a:off x="435408" y="3262420"/>
              <a:ext cx="288503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BH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الخيوط الفطرية لفطر </a:t>
              </a:r>
              <a:r>
                <a:rPr lang="en-US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  Arthrobotrys </a:t>
              </a:r>
              <a:r>
                <a:rPr lang="ar-BH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تنصب فخًا لدودة اسطوانية</a:t>
              </a:r>
              <a:r>
                <a:rPr lang="ar-BH" sz="20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.</a:t>
              </a:r>
              <a:endParaRPr lang="en-US" sz="20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5409" y="924844"/>
              <a:ext cx="2885034" cy="2353212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sp>
        <p:nvSpPr>
          <p:cNvPr id="18" name="Rectangle 17"/>
          <p:cNvSpPr/>
          <p:nvPr/>
        </p:nvSpPr>
        <p:spPr>
          <a:xfrm>
            <a:off x="0" y="1"/>
            <a:ext cx="12192000" cy="86774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076" rtl="1" fontAlgn="base">
              <a:spcBef>
                <a:spcPct val="0"/>
              </a:spcBef>
              <a:spcAft>
                <a:spcPct val="0"/>
              </a:spcAft>
            </a:pPr>
            <a:r>
              <a:rPr lang="ar-BH" sz="3600" b="1" dirty="0">
                <a:solidFill>
                  <a:srgbClr val="FFC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4000" b="1" dirty="0">
                <a:solidFill>
                  <a:srgbClr val="FFC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الهـدف الرابع: </a:t>
            </a:r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توضيح طرائق التغذية في الفطريات.</a:t>
            </a:r>
          </a:p>
        </p:txBody>
      </p:sp>
      <p:sp>
        <p:nvSpPr>
          <p:cNvPr id="16" name="Footer Placeholder 3"/>
          <p:cNvSpPr txBox="1">
            <a:spLocks/>
          </p:cNvSpPr>
          <p:nvPr/>
        </p:nvSpPr>
        <p:spPr>
          <a:xfrm>
            <a:off x="1" y="6462385"/>
            <a:ext cx="2628899" cy="395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الأحياء 3 (حيا 217) مقدمة في الفطريات</a:t>
            </a:r>
            <a:endParaRPr lang="en-US" sz="1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6394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7" grpId="0" animBg="1"/>
      <p:bldP spid="36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489201" y="966780"/>
            <a:ext cx="7010400" cy="72655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تصنف الفطريات اعتمادًا على تركيبها وأنماط تكاثرها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008535" y="4207862"/>
            <a:ext cx="2780984" cy="56088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1. التبرعم </a:t>
            </a:r>
            <a:r>
              <a:rPr lang="en-US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Budding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-14333"/>
            <a:ext cx="12192000" cy="85408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076" rtl="1" fontAlgn="base">
              <a:spcBef>
                <a:spcPct val="0"/>
              </a:spcBef>
              <a:spcAft>
                <a:spcPct val="0"/>
              </a:spcAft>
            </a:pPr>
            <a:r>
              <a:rPr lang="ar-BH" sz="4000" b="1" dirty="0">
                <a:solidFill>
                  <a:srgbClr val="FFC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الهـدف الخامس: </a:t>
            </a:r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شرح أنماط التكاثر في الفطريات.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13583" y="4870581"/>
            <a:ext cx="7383117" cy="144555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Low" rtl="1"/>
            <a:r>
              <a:rPr lang="ar-BH" sz="3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تتكاثر خلايا الخميرة لا جنسيًا بالتبرعم، حيث تنمو خلايا جديدة جميعها ملتصقة بالخلية الأم، وينحسر الغشاء البلازمي لتنفصل الخلية الجديدة جزئيًا عن الخلية الأم.</a:t>
            </a:r>
            <a:endParaRPr lang="ar-BH" sz="3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0801" y="5341714"/>
            <a:ext cx="38227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لاحظ كيف يبدأ الغشاء البلازمي بفصل البرعم عن الخلية الأم</a:t>
            </a:r>
            <a:endParaRPr lang="en-US" sz="28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381501" y="1813447"/>
            <a:ext cx="7319433" cy="10144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Low" rtl="1"/>
            <a:r>
              <a:rPr lang="ar-BH" sz="3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بعض الفطريات تتكاثر  لا جنسيًا عن طريق الانقسام المتساوي (غير المباشر) بثلاثة صور، هي التجزؤ والتبرعم وإنتاج الأبواغ. </a:t>
            </a:r>
            <a:endParaRPr lang="en-US" sz="3000" b="1" dirty="0">
              <a:solidFill>
                <a:srgbClr val="C00000"/>
              </a:solidFill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365349" y="2998781"/>
            <a:ext cx="7369452" cy="104456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Low" rtl="1"/>
            <a:r>
              <a:rPr lang="ar-BH" sz="3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تستطيع العديد من الفطريات التكاثر جنسيًا ولا جنسيًا، </a:t>
            </a:r>
            <a:r>
              <a:rPr lang="ar-BH" sz="3000" b="1" dirty="0">
                <a:solidFill>
                  <a:srgbClr val="C0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وتنتج الفطريات التي تتكاثر جنسيًا أبواغًا بعملية الانقسام المنصف.</a:t>
            </a:r>
            <a:endParaRPr lang="en-US" sz="3000" b="1" dirty="0">
              <a:solidFill>
                <a:srgbClr val="C00000"/>
              </a:solidFill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416619" y="2122645"/>
            <a:ext cx="3759840" cy="3062804"/>
            <a:chOff x="631772" y="2050927"/>
            <a:chExt cx="3759840" cy="3062804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1772" y="2050927"/>
              <a:ext cx="3642401" cy="3062804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2976284" y="3044943"/>
              <a:ext cx="14153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BH" sz="2400" b="1" dirty="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الخلية الأم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215724" y="2390519"/>
              <a:ext cx="10512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BH" sz="2400" b="1" dirty="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البرعم</a:t>
              </a:r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2026024" y="2653553"/>
              <a:ext cx="448235" cy="28687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3424517" y="3478306"/>
              <a:ext cx="286871" cy="681318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Footer Placeholder 3"/>
          <p:cNvSpPr txBox="1">
            <a:spLocks/>
          </p:cNvSpPr>
          <p:nvPr/>
        </p:nvSpPr>
        <p:spPr>
          <a:xfrm>
            <a:off x="1" y="6462385"/>
            <a:ext cx="2628899" cy="395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الأحياء 3 (حيا 217) مقدمة في الفطريات</a:t>
            </a:r>
            <a:endParaRPr lang="en-US" sz="1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670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2" grpId="0" animBg="1"/>
      <p:bldP spid="29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-14333"/>
            <a:ext cx="12192000" cy="85408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076" rtl="1" fontAlgn="base">
              <a:spcBef>
                <a:spcPct val="0"/>
              </a:spcBef>
              <a:spcAft>
                <a:spcPct val="0"/>
              </a:spcAft>
            </a:pPr>
            <a:r>
              <a:rPr lang="ar-BH" sz="4000" b="1" dirty="0">
                <a:solidFill>
                  <a:srgbClr val="FFC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الهـدف الخامس: </a:t>
            </a:r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شرح أنماط التكاثر في الفطريات.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13373" y="996241"/>
            <a:ext cx="2463281" cy="157900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تصور الحلقات المخفية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01404" y="2743202"/>
            <a:ext cx="2817845" cy="360161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Low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تُنتج الفطريات أبواغًا في تراكيب تكاثرية تسمى الجسم الثمري، الذي يتكون من خيوط فطرية تنمو  وتمتد إلى مناطق جديدة تتوافر فيها تربة خصبة.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47869" y="927080"/>
            <a:ext cx="8378891" cy="5492493"/>
            <a:chOff x="447869" y="927079"/>
            <a:chExt cx="8378890" cy="549249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191" y="927079"/>
              <a:ext cx="8341568" cy="5492493"/>
            </a:xfrm>
            <a:prstGeom prst="rect">
              <a:avLst/>
            </a:prstGeom>
          </p:spPr>
        </p:pic>
        <p:grpSp>
          <p:nvGrpSpPr>
            <p:cNvPr id="4" name="Group 3"/>
            <p:cNvGrpSpPr/>
            <p:nvPr/>
          </p:nvGrpSpPr>
          <p:grpSpPr>
            <a:xfrm>
              <a:off x="447869" y="1644802"/>
              <a:ext cx="8326019" cy="4269719"/>
              <a:chOff x="447869" y="1644802"/>
              <a:chExt cx="8326019" cy="4269719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5772519" y="4048993"/>
                <a:ext cx="17479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BH" b="1" dirty="0">
                    <a:solidFill>
                      <a:srgbClr val="7030A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الأجسام</a:t>
                </a:r>
                <a:r>
                  <a:rPr lang="ar-BH" b="1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 </a:t>
                </a:r>
                <a:r>
                  <a:rPr lang="ar-BH" b="1" dirty="0">
                    <a:solidFill>
                      <a:srgbClr val="7030A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الثمرية</a:t>
                </a:r>
                <a:endParaRPr lang="en-US" sz="2000" b="1" dirty="0">
                  <a:solidFill>
                    <a:srgbClr val="7030A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427168" y="3958794"/>
                <a:ext cx="134672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BH" b="1" dirty="0">
                    <a:solidFill>
                      <a:srgbClr val="7030A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يُنتج الغزل الفطري أجسامًا ثمرية</a:t>
                </a:r>
                <a:endParaRPr lang="en-US" b="1" dirty="0">
                  <a:solidFill>
                    <a:srgbClr val="7030A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3228393" y="2967135"/>
                <a:ext cx="2612573" cy="1021556"/>
              </a:xfrm>
              <a:prstGeom prst="round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BH" b="1" dirty="0">
                    <a:solidFill>
                      <a:srgbClr val="00206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ما يظهر لك في الحلقة أنه مشروم</a:t>
                </a:r>
              </a:p>
              <a:p>
                <a:pPr algn="r" rtl="1"/>
                <a:r>
                  <a:rPr lang="ar-BH" b="1" dirty="0">
                    <a:solidFill>
                      <a:srgbClr val="00206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 هو الجسم الثمري لفطر</a:t>
                </a:r>
              </a:p>
              <a:p>
                <a:pPr algn="r" rtl="1"/>
                <a:r>
                  <a:rPr lang="ar-BH" b="1" dirty="0">
                    <a:solidFill>
                      <a:srgbClr val="00206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 </a:t>
                </a:r>
                <a:r>
                  <a:rPr lang="en-US" b="1" dirty="0">
                    <a:solidFill>
                      <a:srgbClr val="00206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Marasmius oread</a:t>
                </a:r>
                <a:endParaRPr lang="ar-BH" b="1" dirty="0">
                  <a:solidFill>
                    <a:srgbClr val="00206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447869" y="3732245"/>
                <a:ext cx="2071396" cy="1634490"/>
              </a:xfrm>
              <a:prstGeom prst="round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BH" b="1" dirty="0">
                    <a:solidFill>
                      <a:srgbClr val="7030A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تتكون الحلقات المخفية عندما تشترك الأجسام الثمرية جميعًا في الخيوط نفسها تحت سطح الأرض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348065" y="1644802"/>
                <a:ext cx="13093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BH" b="1" dirty="0">
                    <a:solidFill>
                      <a:srgbClr val="00206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الجسم الثمري</a:t>
                </a:r>
                <a:endParaRPr lang="en-US" b="1" dirty="0">
                  <a:solidFill>
                    <a:srgbClr val="00206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97160" y="5268190"/>
                <a:ext cx="105125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BH" b="1" dirty="0">
                    <a:solidFill>
                      <a:srgbClr val="00206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الغزل</a:t>
                </a:r>
              </a:p>
              <a:p>
                <a:pPr algn="ctr" rtl="1"/>
                <a:r>
                  <a:rPr lang="ar-BH" b="1" dirty="0">
                    <a:solidFill>
                      <a:srgbClr val="00206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الفطري</a:t>
                </a:r>
                <a:endParaRPr lang="en-US" b="1" dirty="0">
                  <a:solidFill>
                    <a:srgbClr val="00206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</p:grpSp>
      <p:sp>
        <p:nvSpPr>
          <p:cNvPr id="14" name="Footer Placeholder 3"/>
          <p:cNvSpPr txBox="1">
            <a:spLocks/>
          </p:cNvSpPr>
          <p:nvPr/>
        </p:nvSpPr>
        <p:spPr>
          <a:xfrm>
            <a:off x="1" y="6462385"/>
            <a:ext cx="2628899" cy="395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الأحياء 3 (حيا 217) مقدمة في الفطريات</a:t>
            </a:r>
            <a:endParaRPr lang="en-US" sz="1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539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>
            <a:off x="8210940" y="996242"/>
            <a:ext cx="3586805" cy="64354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2. التجزؤ </a:t>
            </a:r>
            <a:r>
              <a:rPr lang="en-US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Fragmentation</a:t>
            </a:r>
            <a:endParaRPr lang="ar-BH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240559" y="3078793"/>
            <a:ext cx="4534200" cy="7094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en-US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 إنتاج الأبواغ </a:t>
            </a:r>
            <a:r>
              <a:rPr lang="en-US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Spore Production</a:t>
            </a:r>
            <a:endParaRPr lang="ar-BH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-14333"/>
            <a:ext cx="12192000" cy="85408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076" rtl="1" fontAlgn="base">
              <a:spcBef>
                <a:spcPct val="0"/>
              </a:spcBef>
              <a:spcAft>
                <a:spcPct val="0"/>
              </a:spcAft>
            </a:pPr>
            <a:r>
              <a:rPr lang="ar-BH" sz="4000" b="1" dirty="0">
                <a:solidFill>
                  <a:srgbClr val="FFC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الهـدف الخامس: </a:t>
            </a:r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شرح أنماط التكاثر في الفطريات.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8498" y="3918857"/>
            <a:ext cx="11206215" cy="15302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BH" sz="2800" b="1" dirty="0"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تتضمن دورة حياة معظم الفطريات التي تتكاثر جنسيًا ولا جنسيًا إنتاج الأبواغ.</a:t>
            </a:r>
          </a:p>
          <a:p>
            <a:pPr algn="r" rtl="1"/>
            <a:r>
              <a:rPr lang="ar-BH" sz="3200" b="1" dirty="0"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والبوغ</a:t>
            </a:r>
            <a:r>
              <a:rPr lang="en-US" sz="3200" b="1" dirty="0">
                <a:solidFill>
                  <a:srgbClr val="C0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spore 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:</a:t>
            </a:r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BH" sz="2800" b="1" dirty="0"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خلية أحادية المجموعة الكروموسومية، لها غلاف صلب، تنمو فتصبح مخلوقًا جديدًا دون اندماج الأمشاج، ثم تنتج الأبواغ خيوطًا فطرية جديدة تنمو فيما بعد مكوّنة غزلًا فطريًا.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4482" y="993423"/>
            <a:ext cx="7483149" cy="7047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BH" sz="32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شكل من أشكال التكاثر اللاجنسي يتم كما يلي: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3144" y="1817629"/>
            <a:ext cx="11143859" cy="10935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168270" algn="r" rtl="1">
              <a:lnSpc>
                <a:spcPct val="115000"/>
              </a:lnSpc>
            </a:pPr>
            <a:r>
              <a:rPr lang="ar-BH" sz="2800" b="1" dirty="0"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1. ينقسم الغزل الفطري في الفطريات إلى أجزاء، تنتشر لتقع في مواقع جديدة.</a:t>
            </a:r>
            <a:endParaRPr lang="en-US" sz="2800" b="1" dirty="0"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168270" algn="r" rtl="1">
              <a:lnSpc>
                <a:spcPct val="115000"/>
              </a:lnSpc>
            </a:pPr>
            <a:r>
              <a:rPr lang="ar-BH" sz="2800" b="1" dirty="0"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2. تنمو هذه الأجزاء وتكون غزلاً فطرياً جديداً في الظروف البيئية ملائمة.</a:t>
            </a:r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97160" y="5601479"/>
            <a:ext cx="11172003" cy="66869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BH" sz="2800" b="1" dirty="0"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بعض الأبواغ لها جدار رقيق وتنمو بسرعة، ولبعضها الآخر جدار سميك يحتاج إلى مدة أطول في النمو.</a:t>
            </a:r>
          </a:p>
        </p:txBody>
      </p:sp>
      <p:sp>
        <p:nvSpPr>
          <p:cNvPr id="9" name="Footer Placeholder 3"/>
          <p:cNvSpPr txBox="1">
            <a:spLocks/>
          </p:cNvSpPr>
          <p:nvPr/>
        </p:nvSpPr>
        <p:spPr>
          <a:xfrm>
            <a:off x="1" y="6462385"/>
            <a:ext cx="2628899" cy="395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الأحياء 3 (حيا 217) مقدمة في الفطريات</a:t>
            </a:r>
            <a:endParaRPr lang="en-US" sz="1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6421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13" grpId="0" animBg="1"/>
      <p:bldP spid="29" grpId="0" animBg="1"/>
      <p:bldP spid="12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-14333"/>
            <a:ext cx="12192000" cy="85408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076" rtl="1" fontAlgn="base">
              <a:spcBef>
                <a:spcPct val="0"/>
              </a:spcBef>
              <a:spcAft>
                <a:spcPct val="0"/>
              </a:spcAft>
            </a:pPr>
            <a:r>
              <a:rPr lang="ar-BH" sz="4000" b="1" dirty="0">
                <a:solidFill>
                  <a:srgbClr val="FFC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الهـدف الخامس: </a:t>
            </a:r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شرح أنماط التكاثر في الفطريات.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22515" y="951725"/>
            <a:ext cx="11215396" cy="1455575"/>
          </a:xfrm>
          <a:prstGeom prst="roundRect">
            <a:avLst/>
          </a:prstGeom>
          <a:solidFill>
            <a:srgbClr val="FBE0CD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33357" indent="-233357" algn="justLow" rtl="1">
              <a:buFontTx/>
              <a:buChar char="-"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يَنتج التركيب التكاثري للفطريات الثنائية المجموعة الكروموسومية (</a:t>
            </a:r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2n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 من خلال التكاثر الجنسي ليكوِّن أبواغًا أحادية المجموعة الكروموسومية بواسطة الانقسام المنصف (الاختزالي). </a:t>
            </a:r>
          </a:p>
          <a:p>
            <a:pPr marL="233357" indent="-233357" algn="justLow" rtl="1">
              <a:buFontTx/>
              <a:buChar char="-"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تشكل هذه الأبواغ الجيل القادم الذي ينمو فيصبح غزلًا فطريًا جديدًا.</a:t>
            </a:r>
            <a:endParaRPr lang="en-US" sz="2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59837" y="2509935"/>
            <a:ext cx="11215396" cy="59249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حاملات الأبواغ </a:t>
            </a:r>
            <a:r>
              <a:rPr lang="en-US" sz="32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Sporophores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: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هي الجسم الثمري من الفطر الذي ينتج الأبواغ.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69170" y="5136501"/>
            <a:ext cx="11215396" cy="1150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 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حافظة الأبواغ: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تركيب كيسي في قمم حاملات الأبواغ يحوي الأبواغ داخله، </a:t>
            </a:r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ومن فوائد حافظة الأبواغ:</a:t>
            </a:r>
            <a:endParaRPr lang="en-US" sz="2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• توفير الحماية للأبواغ.                                              • تمنع جفاف الأبواغ قبل أن تنضج.</a:t>
            </a:r>
            <a:endParaRPr lang="en-US" sz="2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55173" y="3191070"/>
            <a:ext cx="11269047" cy="1821801"/>
          </a:xfrm>
          <a:prstGeom prst="roundRect">
            <a:avLst/>
          </a:prstGeom>
          <a:solidFill>
            <a:srgbClr val="F2F7FC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Low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يعتمد تصنيف الفطريات أساسًا على نوع حامل الأبواغ الذي تنتجه، ففي الفطريات الأولية مثل فطر عفن الخبز توجد خيوط فطرية خاصة تسمى حاملات الأبواغ وفي قممها </a:t>
            </a:r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حافظة الأبواغ.</a:t>
            </a:r>
          </a:p>
          <a:p>
            <a:pPr algn="justLow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هنالك أسماء شائعة لبعض الفطريات كالفطر الصولجاني أو الكيسي، وهذه أسماء وصفية لنوع حامل الأبواغ التي تنتجه هذه الفطريات.</a:t>
            </a:r>
            <a:endParaRPr lang="en-US" sz="2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Footer Placeholder 3"/>
          <p:cNvSpPr txBox="1">
            <a:spLocks/>
          </p:cNvSpPr>
          <p:nvPr/>
        </p:nvSpPr>
        <p:spPr>
          <a:xfrm>
            <a:off x="1" y="6462385"/>
            <a:ext cx="2628899" cy="395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الأحياء 3 (حيا 217) مقدمة في الفطريات</a:t>
            </a:r>
            <a:endParaRPr lang="en-US" sz="1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3276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"/>
            <a:ext cx="12192000" cy="84908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6" rtl="1" fontAlgn="base">
              <a:spcBef>
                <a:spcPct val="0"/>
              </a:spcBef>
              <a:spcAft>
                <a:spcPct val="0"/>
              </a:spcAft>
            </a:pPr>
            <a:r>
              <a:rPr lang="ar-BH" sz="4000" b="1" dirty="0">
                <a:solidFill>
                  <a:srgbClr val="FFC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نشـــــــــــــــــــــــــــــــــــــــــــاط </a:t>
            </a: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</a:p>
        </p:txBody>
      </p:sp>
      <p:sp>
        <p:nvSpPr>
          <p:cNvPr id="14" name="Flowchart: Terminator 13"/>
          <p:cNvSpPr/>
          <p:nvPr/>
        </p:nvSpPr>
        <p:spPr>
          <a:xfrm>
            <a:off x="3272066" y="1095420"/>
            <a:ext cx="7404711" cy="627611"/>
          </a:xfrm>
          <a:prstGeom prst="flowChartTerminato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358766" algn="l"/>
              </a:tabLst>
            </a:pP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1. ما التركيب المبين في الشكل</a:t>
            </a:r>
            <a:r>
              <a:rPr lang="ar-BH" altLang="en-US" sz="3200" b="1" dirty="0">
                <a:solidFill>
                  <a:srgbClr val="C0000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؟</a:t>
            </a:r>
            <a:endParaRPr lang="en-US" altLang="en-US" sz="3200" b="1" dirty="0">
              <a:solidFill>
                <a:srgbClr val="C00000"/>
              </a:solidFill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5" name="Rectangle 25"/>
          <p:cNvSpPr>
            <a:spLocks noChangeArrowheads="1"/>
          </p:cNvSpPr>
          <p:nvPr/>
        </p:nvSpPr>
        <p:spPr bwMode="auto">
          <a:xfrm>
            <a:off x="3331029" y="1932997"/>
            <a:ext cx="7919359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4156" indent="-284156" algn="r" rtl="1">
              <a:lnSpc>
                <a:spcPct val="150000"/>
              </a:lnSpc>
              <a:buAutoNum type="alphaLcPeriod"/>
            </a:pPr>
            <a:r>
              <a:rPr lang="ar-BH" altLang="en-US" sz="2800" b="1" dirty="0">
                <a:solidFill>
                  <a:srgbClr val="7030A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حامل أبواغ.                                                      </a:t>
            </a:r>
            <a:r>
              <a:rPr lang="en-US" altLang="en-US" sz="2800" b="1" dirty="0">
                <a:solidFill>
                  <a:srgbClr val="7030A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c</a:t>
            </a:r>
            <a:r>
              <a:rPr lang="ar-BH" altLang="en-US" sz="2800" b="1" dirty="0">
                <a:solidFill>
                  <a:srgbClr val="7030A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.  حافظة أبواغ. </a:t>
            </a:r>
          </a:p>
          <a:p>
            <a:pPr marL="284156" indent="-284156" algn="r" rtl="1">
              <a:lnSpc>
                <a:spcPct val="150000"/>
              </a:lnSpc>
              <a:buAutoNum type="alphaLcPeriod"/>
            </a:pPr>
            <a:r>
              <a:rPr lang="ar-BH" altLang="en-US" sz="2800" b="1" dirty="0">
                <a:solidFill>
                  <a:srgbClr val="7030A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خيوط فطرية مجزأة.                                     </a:t>
            </a:r>
            <a:r>
              <a:rPr lang="en-US" altLang="en-US" sz="2800" b="1" dirty="0">
                <a:solidFill>
                  <a:srgbClr val="7030A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d</a:t>
            </a:r>
            <a:r>
              <a:rPr lang="ar-BH" altLang="en-US" sz="2800" b="1" dirty="0">
                <a:solidFill>
                  <a:srgbClr val="7030A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.  خيوط فطرية غير مجزأة.</a:t>
            </a:r>
            <a:endParaRPr lang="ar-BH" altLang="en-US" sz="28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0861917" y="2800735"/>
            <a:ext cx="361897" cy="372772"/>
          </a:xfrm>
          <a:prstGeom prst="ellipse">
            <a:avLst/>
          </a:prstGeom>
          <a:noFill/>
          <a:ln w="28575">
            <a:solidFill>
              <a:srgbClr val="7B23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lowchart: Terminator 16"/>
          <p:cNvSpPr/>
          <p:nvPr/>
        </p:nvSpPr>
        <p:spPr>
          <a:xfrm>
            <a:off x="1033670" y="3729913"/>
            <a:ext cx="10287389" cy="627611"/>
          </a:xfrm>
          <a:prstGeom prst="flowChartTerminato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358766" algn="l"/>
              </a:tabLst>
            </a:pPr>
            <a:r>
              <a:rPr lang="ar-BH" altLang="en-US" sz="3200" b="1" dirty="0">
                <a:solidFill>
                  <a:srgbClr val="C0000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2. ما الذي يمكن استعماله في التكاثر الجنسي واللاجنسي في الفطريات؟</a:t>
            </a:r>
            <a:endParaRPr lang="en-US" altLang="en-US" sz="3200" b="1" dirty="0">
              <a:solidFill>
                <a:srgbClr val="C00000"/>
              </a:solidFill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9" name="Rectangle 25"/>
          <p:cNvSpPr>
            <a:spLocks noChangeArrowheads="1"/>
          </p:cNvSpPr>
          <p:nvPr/>
        </p:nvSpPr>
        <p:spPr bwMode="auto">
          <a:xfrm>
            <a:off x="3314701" y="4576060"/>
            <a:ext cx="7989193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28594" indent="-228594" algn="r" rtl="1">
              <a:lnSpc>
                <a:spcPct val="150000"/>
              </a:lnSpc>
              <a:buAutoNum type="alphaLcPeriod"/>
            </a:pPr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 الأمشاج.                                                              </a:t>
            </a:r>
            <a:r>
              <a:rPr lang="en-US" altLang="en-US" sz="2800" b="1" dirty="0">
                <a:solidFill>
                  <a:srgbClr val="00206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c</a:t>
            </a:r>
            <a:r>
              <a:rPr lang="ar-BH" altLang="en-US" sz="2800" b="1" dirty="0">
                <a:solidFill>
                  <a:srgbClr val="00206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.  التجزؤ.</a:t>
            </a:r>
            <a:endParaRPr lang="ar-BH" sz="2800" b="1" dirty="0">
              <a:solidFill>
                <a:srgbClr val="002060"/>
              </a:solidFill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  <a:p>
            <a:pPr lvl="0" algn="r" rtl="1">
              <a:lnSpc>
                <a:spcPct val="150000"/>
              </a:lnSpc>
            </a:pPr>
            <a:r>
              <a:rPr lang="en-US" altLang="en-US" sz="2800" b="1" dirty="0">
                <a:solidFill>
                  <a:srgbClr val="00206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b</a:t>
            </a:r>
            <a:r>
              <a:rPr lang="ar-BH" altLang="en-US" sz="2800" b="1" dirty="0">
                <a:solidFill>
                  <a:srgbClr val="00206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. </a:t>
            </a:r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التبرعم</a:t>
            </a:r>
            <a:r>
              <a:rPr lang="ar-BH" altLang="en-US" sz="2800" b="1" dirty="0">
                <a:solidFill>
                  <a:srgbClr val="00206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.                                                                </a:t>
            </a:r>
            <a:r>
              <a:rPr lang="en-US" altLang="en-US" sz="2800" b="1" dirty="0">
                <a:solidFill>
                  <a:srgbClr val="00206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d</a:t>
            </a:r>
            <a:r>
              <a:rPr lang="ar-BH" altLang="en-US" sz="2800" b="1" dirty="0">
                <a:solidFill>
                  <a:srgbClr val="00206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. </a:t>
            </a:r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الأبواغ</a:t>
            </a:r>
            <a:r>
              <a:rPr lang="ar-BH" altLang="en-US" sz="2800" b="1" dirty="0">
                <a:solidFill>
                  <a:srgbClr val="00206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.  </a:t>
            </a:r>
          </a:p>
        </p:txBody>
      </p:sp>
      <p:sp>
        <p:nvSpPr>
          <p:cNvPr id="20" name="Oval 19"/>
          <p:cNvSpPr/>
          <p:nvPr/>
        </p:nvSpPr>
        <p:spPr>
          <a:xfrm>
            <a:off x="6397702" y="5416809"/>
            <a:ext cx="433407" cy="392321"/>
          </a:xfrm>
          <a:prstGeom prst="ellipse">
            <a:avLst/>
          </a:prstGeom>
          <a:noFill/>
          <a:ln w="28575">
            <a:solidFill>
              <a:srgbClr val="7B23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86" y="1589865"/>
            <a:ext cx="2451489" cy="1868952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sp>
        <p:nvSpPr>
          <p:cNvPr id="10" name="Footer Placeholder 3"/>
          <p:cNvSpPr txBox="1">
            <a:spLocks/>
          </p:cNvSpPr>
          <p:nvPr/>
        </p:nvSpPr>
        <p:spPr>
          <a:xfrm>
            <a:off x="1" y="6462385"/>
            <a:ext cx="2628899" cy="395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الأحياء 3 (حيا 217) مقدمة في الفطريات</a:t>
            </a:r>
            <a:endParaRPr lang="en-US" sz="1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39791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"/>
            <a:ext cx="12192000" cy="9342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6" rtl="1" fontAlgn="base">
              <a:spcBef>
                <a:spcPct val="0"/>
              </a:spcBef>
              <a:spcAft>
                <a:spcPct val="0"/>
              </a:spcAft>
            </a:pP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النَشَاطُ التَقْيِيمِيُ</a:t>
            </a:r>
          </a:p>
        </p:txBody>
      </p:sp>
      <p:sp>
        <p:nvSpPr>
          <p:cNvPr id="14" name="Flowchart: Terminator 13"/>
          <p:cNvSpPr/>
          <p:nvPr/>
        </p:nvSpPr>
        <p:spPr>
          <a:xfrm>
            <a:off x="5167423" y="1095420"/>
            <a:ext cx="6317429" cy="1201213"/>
          </a:xfrm>
          <a:prstGeom prst="flowChartTerminato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358766" algn="l"/>
              </a:tabLst>
            </a:pPr>
            <a:r>
              <a:rPr lang="ar-BH" altLang="en-US" sz="3600" b="1" dirty="0">
                <a:solidFill>
                  <a:srgbClr val="C0000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1. ما اسم الفطر بالشكل؟</a:t>
            </a:r>
            <a:endParaRPr lang="en-US" altLang="en-US" sz="3600" b="1" dirty="0">
              <a:solidFill>
                <a:srgbClr val="C00000"/>
              </a:solidFill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5" name="Rectangle 25"/>
          <p:cNvSpPr>
            <a:spLocks noChangeArrowheads="1"/>
          </p:cNvSpPr>
          <p:nvPr/>
        </p:nvSpPr>
        <p:spPr bwMode="auto">
          <a:xfrm>
            <a:off x="6131224" y="2489084"/>
            <a:ext cx="4551877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rtl="1">
              <a:lnSpc>
                <a:spcPct val="150000"/>
              </a:lnSpc>
            </a:pPr>
            <a:r>
              <a:rPr lang="ar-BH" altLang="en-US" sz="32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فطر المشروم</a:t>
            </a:r>
          </a:p>
        </p:txBody>
      </p:sp>
      <p:sp>
        <p:nvSpPr>
          <p:cNvPr id="17" name="Flowchart: Terminator 16"/>
          <p:cNvSpPr/>
          <p:nvPr/>
        </p:nvSpPr>
        <p:spPr>
          <a:xfrm>
            <a:off x="5337544" y="4325337"/>
            <a:ext cx="6273209" cy="1543835"/>
          </a:xfrm>
          <a:prstGeom prst="flowChartTerminato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358766" algn="l"/>
              </a:tabLst>
            </a:pPr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2. أكتب أسماء الأجزاء المشار إليها على الشكل مباشرة.</a:t>
            </a:r>
          </a:p>
        </p:txBody>
      </p:sp>
      <p:sp>
        <p:nvSpPr>
          <p:cNvPr id="10" name="Footer Placeholder 3"/>
          <p:cNvSpPr txBox="1">
            <a:spLocks/>
          </p:cNvSpPr>
          <p:nvPr/>
        </p:nvSpPr>
        <p:spPr>
          <a:xfrm>
            <a:off x="1" y="6462385"/>
            <a:ext cx="2628899" cy="395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الأحياء 3 (حيا 217) مقدمة في الفطريات</a:t>
            </a:r>
            <a:endParaRPr lang="en-US" sz="1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1" t="2425" r="24058" b="3141"/>
          <a:stretch/>
        </p:blipFill>
        <p:spPr>
          <a:xfrm flipH="1">
            <a:off x="595423" y="1843524"/>
            <a:ext cx="2445490" cy="357254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37" name="Group 36"/>
          <p:cNvGrpSpPr/>
          <p:nvPr/>
        </p:nvGrpSpPr>
        <p:grpSpPr>
          <a:xfrm>
            <a:off x="1935127" y="1977983"/>
            <a:ext cx="3189765" cy="3298428"/>
            <a:chOff x="1935127" y="1977983"/>
            <a:chExt cx="3189765" cy="3298428"/>
          </a:xfrm>
        </p:grpSpPr>
        <p:cxnSp>
          <p:nvCxnSpPr>
            <p:cNvPr id="21" name="رابط كسهم مستقيم 30"/>
            <p:cNvCxnSpPr/>
            <p:nvPr/>
          </p:nvCxnSpPr>
          <p:spPr>
            <a:xfrm flipH="1">
              <a:off x="1935127" y="3444949"/>
              <a:ext cx="1360968" cy="4253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مستطيل 18"/>
            <p:cNvSpPr/>
            <p:nvPr/>
          </p:nvSpPr>
          <p:spPr>
            <a:xfrm flipH="1">
              <a:off x="3211033" y="3040919"/>
              <a:ext cx="1892594" cy="71438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BH" dirty="0"/>
            </a:p>
          </p:txBody>
        </p:sp>
        <p:cxnSp>
          <p:nvCxnSpPr>
            <p:cNvPr id="25" name="رابط كسهم مستقيم 20"/>
            <p:cNvCxnSpPr/>
            <p:nvPr/>
          </p:nvCxnSpPr>
          <p:spPr>
            <a:xfrm flipH="1">
              <a:off x="2360428" y="2402958"/>
              <a:ext cx="112705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رابط كسهم مستقيم 20"/>
            <p:cNvCxnSpPr/>
            <p:nvPr/>
          </p:nvCxnSpPr>
          <p:spPr>
            <a:xfrm flipH="1">
              <a:off x="2470297" y="5000846"/>
              <a:ext cx="112705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مستطيل 17"/>
            <p:cNvSpPr/>
            <p:nvPr/>
          </p:nvSpPr>
          <p:spPr>
            <a:xfrm flipH="1">
              <a:off x="3250560" y="1977983"/>
              <a:ext cx="1874332" cy="71438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BH" dirty="0"/>
            </a:p>
          </p:txBody>
        </p:sp>
        <p:sp>
          <p:nvSpPr>
            <p:cNvPr id="24" name="مستطيل 19"/>
            <p:cNvSpPr/>
            <p:nvPr/>
          </p:nvSpPr>
          <p:spPr>
            <a:xfrm flipH="1">
              <a:off x="3211033" y="4562031"/>
              <a:ext cx="1913859" cy="71438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BH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363433" y="2148432"/>
            <a:ext cx="1594881" cy="3018609"/>
            <a:chOff x="3363433" y="2148432"/>
            <a:chExt cx="1594881" cy="3018609"/>
          </a:xfrm>
        </p:grpSpPr>
        <p:sp>
          <p:nvSpPr>
            <p:cNvPr id="34" name="TextBox 33"/>
            <p:cNvSpPr txBox="1"/>
            <p:nvPr/>
          </p:nvSpPr>
          <p:spPr>
            <a:xfrm>
              <a:off x="3402745" y="2148432"/>
              <a:ext cx="15098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BH" sz="2000" b="1" dirty="0">
                  <a:solidFill>
                    <a:srgbClr val="7030A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القلنسوة</a:t>
              </a:r>
              <a:endParaRPr lang="en-US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448491" y="3257108"/>
              <a:ext cx="15098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BH" sz="2000" b="1" dirty="0">
                  <a:solidFill>
                    <a:srgbClr val="7030A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شبه الساق</a:t>
              </a:r>
              <a:endParaRPr lang="en-US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363433" y="4766931"/>
              <a:ext cx="15098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BH" sz="2000" b="1" dirty="0">
                  <a:solidFill>
                    <a:srgbClr val="7030A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غزل فطري</a:t>
              </a:r>
              <a:endParaRPr lang="en-US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914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12"/>
          <p:cNvSpPr/>
          <p:nvPr/>
        </p:nvSpPr>
        <p:spPr>
          <a:xfrm>
            <a:off x="1159785" y="2826685"/>
            <a:ext cx="1020588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marL="228594" indent="-228594" algn="justLow" rtl="1">
              <a:buFont typeface="Wingdings" panose="05000000000000000000" pitchFamily="2" charset="2"/>
              <a:buChar char="§"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جدار عرضي به ثقوب واسعة تسمح بحركة الغذاء والسيتوبلازم والعضيات يقسم الخيط الفطري إلى خلايا. </a:t>
            </a:r>
            <a:endParaRPr lang="en-US" sz="2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1159785" y="3523416"/>
            <a:ext cx="1020588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marL="231769" indent="-231769" algn="r" rtl="1">
              <a:buFont typeface="Wingdings" panose="05000000000000000000" pitchFamily="2" charset="2"/>
              <a:buChar char="§"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وحدات البناء الأساسية في جسم الفطريات عديدة الخلايا</a:t>
            </a: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ea typeface="Times New Roman" pitchFamily="18" charset="0"/>
                <a:cs typeface="Sakkal Majalla" panose="02000000000000000000" pitchFamily="2" charset="-78"/>
              </a:rPr>
              <a:t>.</a:t>
            </a:r>
            <a:endParaRPr lang="en-US" sz="2400" b="1" dirty="0">
              <a:solidFill>
                <a:srgbClr val="002060"/>
              </a:solidFill>
              <a:latin typeface="Sakkal Majalla" panose="02000000000000000000" pitchFamily="2" charset="-78"/>
              <a:ea typeface="Times New Roman" pitchFamily="18" charset="0"/>
              <a:cs typeface="Sakkal Majalla" panose="02000000000000000000" pitchFamily="2" charset="-78"/>
            </a:endParaRPr>
          </a:p>
        </p:txBody>
      </p:sp>
      <p:sp>
        <p:nvSpPr>
          <p:cNvPr id="14" name="مستطيل 12"/>
          <p:cNvSpPr/>
          <p:nvPr/>
        </p:nvSpPr>
        <p:spPr>
          <a:xfrm>
            <a:off x="1165124" y="4272499"/>
            <a:ext cx="1020588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marL="228594" indent="-228594" algn="r" rtl="1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خيوط فطرية على هيئة شبكة تسمى (ميسليوم) </a:t>
            </a:r>
            <a:r>
              <a:rPr lang="en-US" sz="2400" b="1" dirty="0">
                <a:solidFill>
                  <a:srgbClr val="002060"/>
                </a:solidFill>
                <a:latin typeface="Sakkal Majalla" panose="02000000000000000000" pitchFamily="2" charset="-78"/>
                <a:ea typeface="Arial Unicode MS" pitchFamily="34" charset="-128"/>
                <a:cs typeface="Sakkal Majalla" panose="02000000000000000000" pitchFamily="2" charset="-78"/>
              </a:rPr>
              <a:t>mycelium</a:t>
            </a: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ea typeface="Arial Unicode MS" pitchFamily="34" charset="-128"/>
                <a:cs typeface="Sakkal Majalla" panose="02000000000000000000" pitchFamily="2" charset="-78"/>
              </a:rPr>
              <a:t>  و</a:t>
            </a: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الذي يمكن مشاهدته في بعض الفطريات.</a:t>
            </a:r>
            <a:endParaRPr lang="en-US" sz="2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ستطيل 12"/>
          <p:cNvSpPr/>
          <p:nvPr/>
        </p:nvSpPr>
        <p:spPr>
          <a:xfrm>
            <a:off x="1165124" y="4998334"/>
            <a:ext cx="1020588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marL="279393" indent="-279393" algn="r" rtl="1">
              <a:buFont typeface="Wingdings" panose="05000000000000000000" pitchFamily="2" charset="2"/>
              <a:buChar char="§"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تركيب كيسي في قمم حاملات الأبواغ يحوي الأبواغ داخله ويمنع جفافها قبل أن تنضج</a:t>
            </a: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ea typeface="Times New Roman" pitchFamily="18" charset="0"/>
                <a:cs typeface="Sakkal Majalla" panose="02000000000000000000" pitchFamily="2" charset="-78"/>
              </a:rPr>
              <a:t>. </a:t>
            </a:r>
          </a:p>
        </p:txBody>
      </p:sp>
      <p:sp>
        <p:nvSpPr>
          <p:cNvPr id="16" name="مستطيل 12"/>
          <p:cNvSpPr/>
          <p:nvPr/>
        </p:nvSpPr>
        <p:spPr>
          <a:xfrm>
            <a:off x="1165121" y="5742080"/>
            <a:ext cx="1020588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marL="225420" indent="-225420" algn="r" rtl="1">
              <a:buFont typeface="Wingdings" panose="05000000000000000000" pitchFamily="2" charset="2"/>
              <a:buChar char="§"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نوع من الفطريات يعيش في التربة ويصطاد فريسته بواسطة الخيوط الفطرية.</a:t>
            </a:r>
            <a:endParaRPr lang="en-US" sz="2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Flowchart: Terminator 24"/>
          <p:cNvSpPr/>
          <p:nvPr/>
        </p:nvSpPr>
        <p:spPr>
          <a:xfrm>
            <a:off x="2018525" y="1035817"/>
            <a:ext cx="8321229" cy="578583"/>
          </a:xfrm>
          <a:prstGeom prst="flowChartTerminato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altLang="en-US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3. اختر رقم المصطلح المناسب لكل عبارة من العبارات الآتية: </a:t>
            </a:r>
            <a:endParaRPr lang="en-US" altLang="en-US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4" name="مستطيل 32"/>
          <p:cNvSpPr>
            <a:spLocks noChangeArrowheads="1"/>
          </p:cNvSpPr>
          <p:nvPr/>
        </p:nvSpPr>
        <p:spPr bwMode="auto">
          <a:xfrm>
            <a:off x="967593" y="1729463"/>
            <a:ext cx="10146891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34945" indent="-234945" algn="r" rtl="1">
              <a:buAutoNum type="arabicPeriod"/>
            </a:pPr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الخيوط الفطرية                  2. الحافظة البوغية              3. الحاجز </a:t>
            </a:r>
          </a:p>
          <a:p>
            <a:pPr algn="r" rtl="1"/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4. الفطر الكتيفي                     5. الغزل الفطري                    6. الفطر المفصلي العنقودي</a:t>
            </a:r>
            <a:endParaRPr lang="en-US" sz="28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873980" y="4270182"/>
            <a:ext cx="600971" cy="428625"/>
          </a:xfrm>
          <a:prstGeom prst="ellipse">
            <a:avLst/>
          </a:prstGeom>
          <a:ln w="28575">
            <a:solidFill>
              <a:srgbClr val="7B233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b="1" dirty="0"/>
              <a:t>5</a:t>
            </a:r>
            <a:endParaRPr lang="en-US" b="1" dirty="0"/>
          </a:p>
        </p:txBody>
      </p:sp>
      <p:sp>
        <p:nvSpPr>
          <p:cNvPr id="36" name="Oval 35"/>
          <p:cNvSpPr/>
          <p:nvPr/>
        </p:nvSpPr>
        <p:spPr>
          <a:xfrm>
            <a:off x="869153" y="5005086"/>
            <a:ext cx="600971" cy="428625"/>
          </a:xfrm>
          <a:prstGeom prst="ellipse">
            <a:avLst/>
          </a:prstGeom>
          <a:ln w="28575">
            <a:solidFill>
              <a:srgbClr val="7B233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b="1" dirty="0"/>
              <a:t>2</a:t>
            </a:r>
            <a:endParaRPr lang="en-US" b="1" dirty="0"/>
          </a:p>
        </p:txBody>
      </p:sp>
      <p:sp>
        <p:nvSpPr>
          <p:cNvPr id="38" name="Oval 37"/>
          <p:cNvSpPr/>
          <p:nvPr/>
        </p:nvSpPr>
        <p:spPr>
          <a:xfrm>
            <a:off x="876271" y="5754397"/>
            <a:ext cx="600971" cy="428625"/>
          </a:xfrm>
          <a:prstGeom prst="ellipse">
            <a:avLst/>
          </a:prstGeom>
          <a:ln w="28575">
            <a:solidFill>
              <a:srgbClr val="7B233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b="1" dirty="0"/>
              <a:t>6</a:t>
            </a:r>
            <a:endParaRPr lang="en-US" b="1" dirty="0"/>
          </a:p>
        </p:txBody>
      </p:sp>
      <p:sp>
        <p:nvSpPr>
          <p:cNvPr id="39" name="Oval 38"/>
          <p:cNvSpPr/>
          <p:nvPr/>
        </p:nvSpPr>
        <p:spPr>
          <a:xfrm>
            <a:off x="877213" y="3547592"/>
            <a:ext cx="600971" cy="428625"/>
          </a:xfrm>
          <a:prstGeom prst="ellipse">
            <a:avLst/>
          </a:prstGeom>
          <a:ln w="28575">
            <a:solidFill>
              <a:srgbClr val="7B233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b="1" dirty="0"/>
              <a:t>1</a:t>
            </a:r>
            <a:endParaRPr lang="en-US" b="1" dirty="0"/>
          </a:p>
        </p:txBody>
      </p:sp>
      <p:sp>
        <p:nvSpPr>
          <p:cNvPr id="40" name="Oval 39"/>
          <p:cNvSpPr/>
          <p:nvPr/>
        </p:nvSpPr>
        <p:spPr>
          <a:xfrm>
            <a:off x="905897" y="2855834"/>
            <a:ext cx="600971" cy="428625"/>
          </a:xfrm>
          <a:prstGeom prst="ellipse">
            <a:avLst/>
          </a:prstGeom>
          <a:ln w="28575">
            <a:solidFill>
              <a:srgbClr val="7B233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b="1" dirty="0"/>
              <a:t>3</a:t>
            </a:r>
            <a:endParaRPr lang="en-US" b="1" dirty="0"/>
          </a:p>
        </p:txBody>
      </p:sp>
      <p:sp>
        <p:nvSpPr>
          <p:cNvPr id="17" name="Footer Placeholder 3"/>
          <p:cNvSpPr txBox="1">
            <a:spLocks/>
          </p:cNvSpPr>
          <p:nvPr/>
        </p:nvSpPr>
        <p:spPr>
          <a:xfrm>
            <a:off x="1" y="6462385"/>
            <a:ext cx="2628899" cy="395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الأحياء 3 (حيا 217) مقدمة في الفطريات</a:t>
            </a:r>
            <a:endParaRPr lang="en-US" sz="1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1"/>
            <a:ext cx="12192000" cy="9342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6" rtl="1" fontAlgn="base">
              <a:spcBef>
                <a:spcPct val="0"/>
              </a:spcBef>
              <a:spcAft>
                <a:spcPct val="0"/>
              </a:spcAft>
            </a:pP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النَشَاطُ التَقْيِيمِيُ</a:t>
            </a:r>
          </a:p>
        </p:txBody>
      </p:sp>
    </p:spTree>
    <p:extLst>
      <p:ext uri="{BB962C8B-B14F-4D97-AF65-F5344CB8AC3E}">
        <p14:creationId xmlns:p14="http://schemas.microsoft.com/office/powerpoint/2010/main" val="373581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6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  <p:bldP spid="15" grpId="0" animBg="1"/>
      <p:bldP spid="16" grpId="0" animBg="1"/>
      <p:bldP spid="25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3368075" y="1059432"/>
            <a:ext cx="5513656" cy="463040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138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انتهى الدرس</a:t>
            </a:r>
            <a:endParaRPr lang="en-US" sz="2400" b="1" dirty="0"/>
          </a:p>
        </p:txBody>
      </p:sp>
      <p:sp>
        <p:nvSpPr>
          <p:cNvPr id="3" name="Footer Placeholder 3"/>
          <p:cNvSpPr txBox="1">
            <a:spLocks/>
          </p:cNvSpPr>
          <p:nvPr/>
        </p:nvSpPr>
        <p:spPr>
          <a:xfrm>
            <a:off x="1" y="6462385"/>
            <a:ext cx="2628899" cy="395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الأحياء 3 (حيا 217) مقدمة في الفطريات</a:t>
            </a:r>
            <a:endParaRPr lang="en-US" sz="1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28430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4545</TotalTime>
  <Words>1600</Words>
  <Application>Microsoft Office PowerPoint</Application>
  <PresentationFormat>شاشة عريضة</PresentationFormat>
  <Paragraphs>178</Paragraphs>
  <Slides>18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Sakkal Majalla</vt:lpstr>
      <vt:lpstr>Times New Roman</vt:lpstr>
      <vt:lpstr>Wingdings</vt:lpstr>
      <vt:lpstr>Office Theme</vt:lpstr>
      <vt:lpstr>عرض تقديمي في PowerPoint</vt:lpstr>
      <vt:lpstr>أهداف الدرس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Yahya  bin Saad Abdullah Alasiri</cp:lastModifiedBy>
  <cp:revision>302</cp:revision>
  <dcterms:created xsi:type="dcterms:W3CDTF">2020-06-12T13:27:08Z</dcterms:created>
  <dcterms:modified xsi:type="dcterms:W3CDTF">2023-02-06T06:56:33Z</dcterms:modified>
</cp:coreProperties>
</file>