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58" r:id="rId4"/>
    <p:sldId id="312" r:id="rId5"/>
    <p:sldId id="330" r:id="rId6"/>
    <p:sldId id="315" r:id="rId7"/>
    <p:sldId id="316" r:id="rId8"/>
    <p:sldId id="313" r:id="rId9"/>
    <p:sldId id="317" r:id="rId10"/>
    <p:sldId id="319" r:id="rId11"/>
    <p:sldId id="320" r:id="rId12"/>
    <p:sldId id="329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45D"/>
    <a:srgbClr val="474747"/>
    <a:srgbClr val="EEB500"/>
    <a:srgbClr val="AC8300"/>
    <a:srgbClr val="A5BBA9"/>
    <a:srgbClr val="D7B2A1"/>
    <a:srgbClr val="D44059"/>
    <a:srgbClr val="E795A3"/>
    <a:srgbClr val="83BD5B"/>
    <a:srgbClr val="89C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AE7AD-EB28-428B-ADA9-20F7DADC2EB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1C07E-F3C3-448B-8884-EE6742B3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4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575" y="2505942"/>
            <a:ext cx="8194579" cy="204324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6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6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BH" sz="6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</a:t>
            </a:r>
          </a:p>
          <a:p>
            <a:pPr algn="ctr"/>
            <a:r>
              <a:rPr lang="ar-BH" sz="7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المركّبة اسميّة وفعليّة</a:t>
            </a:r>
            <a:endParaRPr lang="ar-BH" sz="6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العربيّة - الفصل الدراسيّ الأوّل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الصفّ الأوّل الثانويّ - عرب 101-ص 122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AutoShape 2" descr="نتيجة بحث الصور عن القراء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نتيجة بحث الصور عن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"/>
          <a:stretch/>
        </p:blipFill>
        <p:spPr>
          <a:xfrm>
            <a:off x="8502554" y="2118549"/>
            <a:ext cx="2417411" cy="3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24131" y="1294856"/>
            <a:ext cx="458464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 التعليمي (1)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3091"/>
              </p:ext>
            </p:extLst>
          </p:nvPr>
        </p:nvGraphicFramePr>
        <p:xfrm>
          <a:off x="831273" y="2513296"/>
          <a:ext cx="9793361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5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المسند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المسند إليه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الجملة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جاء (فعل)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التلميذ (فاعل)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جاء التلميذُ إلى المدرسةِ فرحًا.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مزدحمة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الصفوف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الصفوفُ مزدحمةٌ بالطلابِ.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ارتفع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سعر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ارتفعَ سعرُ الذهب.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في الحديقة (خبر  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شبه جملة)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أشجارٌ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(مبتدأ مؤخّر)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في الحديقةِ أشجارٌ كثيرة.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4362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2528" y="2892199"/>
            <a:ext cx="8338601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6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ثانيًا: الجملة المركّبة (اسمية وفعليّة)</a:t>
            </a:r>
          </a:p>
        </p:txBody>
      </p:sp>
      <p:sp>
        <p:nvSpPr>
          <p:cNvPr id="24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9443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246" y="2654355"/>
            <a:ext cx="3622431" cy="6037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القصّة </a:t>
            </a:r>
            <a:r>
              <a:rPr lang="ar-BH" sz="3200" b="1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شخصياتها حقيقيّة.</a:t>
            </a: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847254" y="3274216"/>
            <a:ext cx="308078" cy="78544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618462" y="2005968"/>
            <a:ext cx="319106" cy="504849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47254" y="4155789"/>
            <a:ext cx="1721209" cy="6122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المسند إليه (القصة)</a:t>
            </a:r>
          </a:p>
          <a:p>
            <a:pPr algn="just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7246" y="4175959"/>
            <a:ext cx="2686231" cy="571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المسند(شخصياتها حقيقية) </a:t>
            </a:r>
          </a:p>
          <a:p>
            <a:pPr algn="just" rtl="1"/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74522" y="2904261"/>
            <a:ext cx="2693725" cy="7017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الترسيمة الأولى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72329" y="1184509"/>
            <a:ext cx="2693725" cy="701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الاسميّة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35351" y="498623"/>
            <a:ext cx="680175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الجملة المركّبة (اسمية وفعليّة)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74522" y="2124043"/>
            <a:ext cx="4639756" cy="571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لاحِظ الترسيمتين الآتيتين: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1996322" y="3274216"/>
            <a:ext cx="308078" cy="78544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5135351" y="3002703"/>
            <a:ext cx="1676400" cy="378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399249" y="4859653"/>
            <a:ext cx="219212" cy="565983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524689" y="4859652"/>
            <a:ext cx="219212" cy="565983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23341" y="5537442"/>
            <a:ext cx="1588850" cy="82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المسند إليه (شخصيات)</a:t>
            </a:r>
          </a:p>
          <a:p>
            <a:pPr algn="just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1708" y="5537442"/>
            <a:ext cx="1179710" cy="82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المسند</a:t>
            </a:r>
          </a:p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(حقيقيّة)</a:t>
            </a:r>
          </a:p>
          <a:p>
            <a:pPr algn="just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</a:p>
        </p:txBody>
      </p:sp>
      <p:sp>
        <p:nvSpPr>
          <p:cNvPr id="24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5364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4308" y="2260426"/>
            <a:ext cx="3932393" cy="6037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لجأ الناسُ إلى الشاطئِ يبتردون.</a:t>
            </a:r>
            <a:endParaRPr lang="ar-BH" sz="3200" b="1" u="sng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414424" y="2926759"/>
            <a:ext cx="308078" cy="655206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836226" y="1746108"/>
            <a:ext cx="319106" cy="504849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8155" y="3791995"/>
            <a:ext cx="1721209" cy="562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المسند (لجأ)</a:t>
            </a:r>
          </a:p>
          <a:p>
            <a:pPr algn="just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23341" y="3791995"/>
            <a:ext cx="2686231" cy="562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المسند إليه (الناس) </a:t>
            </a:r>
          </a:p>
          <a:p>
            <a:pPr algn="ctr" rtl="1"/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37100" y="2416013"/>
            <a:ext cx="2693725" cy="7017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الترسيمة الثانية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54430" y="1024762"/>
            <a:ext cx="2693725" cy="701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الفعليّة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4563563" y="2926759"/>
            <a:ext cx="308078" cy="655206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644473" y="2577545"/>
            <a:ext cx="1676400" cy="378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94968" y="5789896"/>
            <a:ext cx="1544935" cy="5775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المسند (يبترد)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73957" y="4645747"/>
            <a:ext cx="4393479" cy="5663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يبتردون (نواة فرعيّة إسناديّة)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45255" y="5789896"/>
            <a:ext cx="2528634" cy="5775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المسند إليه (واو الجماعة)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6644473" y="5237548"/>
            <a:ext cx="197655" cy="450044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853445" y="5261836"/>
            <a:ext cx="197655" cy="450044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Down Arrow Callout 27"/>
          <p:cNvSpPr/>
          <p:nvPr/>
        </p:nvSpPr>
        <p:spPr>
          <a:xfrm>
            <a:off x="4871641" y="4264089"/>
            <a:ext cx="402155" cy="330674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22502" y="498623"/>
            <a:ext cx="621460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تابع: الجملة المركّبة (اسمية وفعليّة)</a:t>
            </a:r>
          </a:p>
        </p:txBody>
      </p:sp>
    </p:spTree>
    <p:extLst>
      <p:ext uri="{BB962C8B-B14F-4D97-AF65-F5344CB8AC3E}">
        <p14:creationId xmlns:p14="http://schemas.microsoft.com/office/powerpoint/2010/main" val="2816171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3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8185" y="2293611"/>
            <a:ext cx="10712309" cy="3790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endParaRPr lang="ar-BH" sz="32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32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نستنتج من ملاحظة الترسيمتين السابقتين أنّ: </a:t>
            </a:r>
          </a:p>
          <a:p>
            <a:pPr algn="r" rtl="1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** الجملة المركّبة نوعان: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النوع الأوّل: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جملة أساسيّة بداخلها جملة أخرى أساسيّة (اسميّة أو فعليّة)؛ فيكون الخبر مكوّنًا من كلمتين:   فعل + فاعل. أو مبتدأ + خبر . 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GB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النوع الثاني: </a:t>
            </a:r>
            <a:r>
              <a:rPr lang="en-GB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جملة أساسيّة بداخلها جملة أخرى فرعيّة.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تُسمّى الجملة الأولى: الأساسيّة ( فعل + فاعل) أو( مبتدأ + خبر).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وتُسمّى الجملة الثانية: الجملة الفرعيّة.</a:t>
            </a:r>
            <a:r>
              <a:rPr lang="ar-BH" sz="3200" b="1" dirty="0"/>
              <a:t> </a:t>
            </a:r>
            <a:endParaRPr lang="en-US" sz="3200" dirty="0"/>
          </a:p>
          <a:p>
            <a:pPr algn="r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9349" y="974450"/>
            <a:ext cx="3791145" cy="837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الاستنتاج</a:t>
            </a:r>
          </a:p>
        </p:txBody>
      </p:sp>
      <p:sp>
        <p:nvSpPr>
          <p:cNvPr id="11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7333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4615" y="2145322"/>
            <a:ext cx="9364156" cy="5627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حدّد المبتدأ والخبر  في الجمل الآتية، ثمّ بيّن نوع جملة الخبر (اسميّة/ فعليّة):</a:t>
            </a: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9916" y="829265"/>
            <a:ext cx="4188855" cy="837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تعليمي (2)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48992"/>
              </p:ext>
            </p:extLst>
          </p:nvPr>
        </p:nvGraphicFramePr>
        <p:xfrm>
          <a:off x="805217" y="2864989"/>
          <a:ext cx="10903554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76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نوع جملة الخبر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الخبر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المبتدأ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الجملة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الناسُ يجهلون الحقّ.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البيتُ نوافذُه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واسعة.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المسجدُ منارته</a:t>
                      </a:r>
                      <a:r>
                        <a:rPr lang="ar-BH" sz="3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عالية.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-الصادقُ يكره الكذب.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1039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20940" y="698678"/>
            <a:ext cx="462558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 التعليمي (2)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75898"/>
              </p:ext>
            </p:extLst>
          </p:nvPr>
        </p:nvGraphicFramePr>
        <p:xfrm>
          <a:off x="612775" y="2332727"/>
          <a:ext cx="11133747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نوع جملة الخبر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الخبر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المبتدأ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الجملة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جملة فعليّة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(يجهلون)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الناس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الناسُ يجهلون الحقّ.</a:t>
                      </a:r>
                      <a:endParaRPr lang="en-US" sz="32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جملة اسميّة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(نوافذه واسعة)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البيت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البيتُ نوافذه</a:t>
                      </a:r>
                      <a:r>
                        <a:rPr lang="ar-BH" sz="3200" b="1" kern="1200" baseline="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واسعة.</a:t>
                      </a:r>
                      <a:endParaRPr lang="en-US" sz="32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جملة اسميّة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(منارته عالية)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المسجد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المسجدُ منارته</a:t>
                      </a:r>
                      <a:r>
                        <a:rPr lang="ar-BH" sz="3200" b="1" kern="1200" baseline="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عالية.</a:t>
                      </a:r>
                      <a:endParaRPr lang="en-US" sz="32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جملة فعليّة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(يكره الكذب)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الصادق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-الصادقُ يكره الكذب.</a:t>
                      </a:r>
                      <a:endParaRPr lang="en-US" sz="32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1156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8432" y="2368060"/>
            <a:ext cx="9610340" cy="5627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حدّد الجملة الأساسيّة والجملة الفرعيّة في المثالين الآتيين:</a:t>
            </a: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688" y="698678"/>
            <a:ext cx="510325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تقويمي (1)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95836"/>
              </p:ext>
            </p:extLst>
          </p:nvPr>
        </p:nvGraphicFramePr>
        <p:xfrm>
          <a:off x="460376" y="3130063"/>
          <a:ext cx="11283568" cy="174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0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67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الجملة الفرعيّة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الجملة الأساسيّة 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الجملة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محمد طالب يكره الكذب.</a:t>
                      </a:r>
                      <a:endParaRPr lang="en-US" sz="32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نقرأ الكتب ونحن سعداء.</a:t>
                      </a:r>
                      <a:endParaRPr lang="en-US" sz="32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2958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4198" y="1011101"/>
            <a:ext cx="5594574" cy="6340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 التقويمي (1)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71674"/>
              </p:ext>
            </p:extLst>
          </p:nvPr>
        </p:nvGraphicFramePr>
        <p:xfrm>
          <a:off x="859809" y="2391508"/>
          <a:ext cx="10848963" cy="2011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30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الجملة الفرعيّة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الجملة الأساسيّة 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الجملة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يكره الكذب ( جملة نعت).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محمد طالب.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محمد طالب يكره الكذب.</a:t>
                      </a:r>
                      <a:endParaRPr lang="en-US" sz="32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ونحن سعداء (جملة حال).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نقرأ الكتب.</a:t>
                      </a:r>
                      <a:endParaRPr lang="en-US" sz="3200" b="1" kern="1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نقرأ الكتب ونحن سعداء.</a:t>
                      </a:r>
                      <a:endParaRPr lang="en-US" sz="32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166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6062" y="2368060"/>
            <a:ext cx="10102709" cy="5627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حوّل الجملة المركبة إلى جملة بسيطة، والجملة البسيطة إلى مركّبة في الأمثلة الآتية:</a:t>
            </a: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2120" y="698678"/>
            <a:ext cx="5062311" cy="837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تقويمي (2)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6062" y="3481752"/>
            <a:ext cx="10102709" cy="18053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3200" b="1" dirty="0"/>
              <a:t>أ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الجمل يصبر على العطش.</a:t>
            </a:r>
          </a:p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المدرسة مقسّمة إلى صفوف. 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9891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0375" y="2462896"/>
            <a:ext cx="11167518" cy="33147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r" rtl="1">
              <a:buAutoNum type="arabicParenR"/>
            </a:pP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تَعرُّف مفهوم الجملة بسيطة ومركّبة.</a:t>
            </a:r>
          </a:p>
          <a:p>
            <a:pPr marL="742950" indent="-742950" algn="r" rtl="1">
              <a:buFontTx/>
              <a:buAutoNum type="arabicParenR"/>
            </a:pP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التمييز بين الجملة البسيطة والجملة المركّبة من خلال الأمثلة.</a:t>
            </a:r>
          </a:p>
          <a:p>
            <a:pPr marL="742950" indent="-742950" algn="r" rtl="1">
              <a:buFontTx/>
              <a:buAutoNum type="arabicParenR"/>
            </a:pP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تعرّف الجملة المركّبة اسميّة وفعليّة.</a:t>
            </a:r>
          </a:p>
        </p:txBody>
      </p:sp>
      <p:sp>
        <p:nvSpPr>
          <p:cNvPr id="6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20570" y="1545890"/>
            <a:ext cx="2907323" cy="649475"/>
          </a:xfrm>
          <a:prstGeom prst="rect">
            <a:avLst/>
          </a:prstGeom>
          <a:solidFill>
            <a:srgbClr val="BD2942"/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</a:p>
        </p:txBody>
      </p:sp>
      <p:pic>
        <p:nvPicPr>
          <p:cNvPr id="7" name="Picture 2" descr="C:\Users\Mohamed\Desktop\شعار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8" t="20378" r="9054" b="68178"/>
          <a:stretch/>
        </p:blipFill>
        <p:spPr bwMode="auto">
          <a:xfrm>
            <a:off x="10638282" y="244034"/>
            <a:ext cx="1412383" cy="8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24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898733"/>
            <a:ext cx="591757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النشاط التقويمي (2)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6708" y="2882693"/>
            <a:ext cx="4327084" cy="6799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الجمل يصبر على العطش. </a:t>
            </a:r>
          </a:p>
        </p:txBody>
      </p:sp>
      <p:sp>
        <p:nvSpPr>
          <p:cNvPr id="2" name="Left Arrow 1"/>
          <p:cNvSpPr/>
          <p:nvPr/>
        </p:nvSpPr>
        <p:spPr>
          <a:xfrm>
            <a:off x="4920542" y="4880411"/>
            <a:ext cx="1172308" cy="328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017476" y="3118729"/>
            <a:ext cx="1172308" cy="328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2366" y="2882694"/>
            <a:ext cx="3854309" cy="6799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3200" b="1" dirty="0"/>
              <a:t>أ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الجمل صابر على العطش.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19416" y="4629730"/>
            <a:ext cx="4354376" cy="7430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المدرسة مقسّمة إلى صفوف. 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2366" y="4629731"/>
            <a:ext cx="3854309" cy="7430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المدرسة تتقسّم إلى صفوف. </a:t>
            </a:r>
            <a:endParaRPr 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3531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2538166" y="1392072"/>
            <a:ext cx="6964325" cy="3296093"/>
          </a:xfrm>
          <a:prstGeom prst="round1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ar-BH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30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4726" y="2571964"/>
            <a:ext cx="10501052" cy="2766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تأمّل الجملتين الآتيتين، ثُمَّ حاول تَلمُّس الفوارق بينهما:</a:t>
            </a:r>
          </a:p>
          <a:p>
            <a:pPr algn="just" rtl="1"/>
            <a:r>
              <a:rPr lang="ar-BH" sz="36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الرجلُ كريمٌ.</a:t>
            </a:r>
          </a:p>
          <a:p>
            <a:pPr algn="just" rtl="1"/>
            <a:r>
              <a:rPr lang="ar-BH" sz="36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الرجلُ أخلاقُهُ كَريمةٌ.</a:t>
            </a: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8657" y="1523999"/>
            <a:ext cx="3538315" cy="796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التمهيد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627" y="2470534"/>
            <a:ext cx="10976345" cy="2766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الأولى(الرجلُ كريمٌ) تتكوّن من مبتدأ وخبر، وكذلك الجملة الثانية (الرجلُ أخلاقُهُ كَريمةٌ)؛ فكلتاهما جملة اسميّة، إلا أنّ الجملة الأولى تتكوّن من (المبتدأ + الخبر) فهي بسيطة في تركيبها، أما الثانية فتتكوّن من المبتدأ (الرجل) + جملة الخبر  التي تتكوّن من جملة اسميّة أخرى (أخلاقه كريمة)، ومن ثَمَّ فالجملة الثانية جملة مركّبة.</a:t>
            </a: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83940" y="1542015"/>
            <a:ext cx="3743032" cy="7224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التمهيد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6899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2528" y="2892199"/>
            <a:ext cx="8661331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6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أوّلًا: الجملة البسيطة والجملة المركّبة</a:t>
            </a:r>
          </a:p>
        </p:txBody>
      </p:sp>
      <p:sp>
        <p:nvSpPr>
          <p:cNvPr id="24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2528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6100" y="3504900"/>
            <a:ext cx="2764063" cy="6037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العلمُ مفيدٌ للإنسان.</a:t>
            </a: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812085" y="4152263"/>
            <a:ext cx="308078" cy="78544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600086" y="3002703"/>
            <a:ext cx="319106" cy="504849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93477" y="4981359"/>
            <a:ext cx="1505745" cy="8792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(العلم)</a:t>
            </a:r>
          </a:p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مسند إليه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90615" y="4981359"/>
            <a:ext cx="1555594" cy="8792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(مفيدٌ)</a:t>
            </a:r>
          </a:p>
          <a:p>
            <a:pPr algn="ct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مسند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83443" y="3264197"/>
            <a:ext cx="2693725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الترسيمة الأولى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26438" y="2263166"/>
            <a:ext cx="2693725" cy="701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الاسميّة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64573" y="698678"/>
            <a:ext cx="5345239" cy="837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الجملة البسيطة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74522" y="2263166"/>
            <a:ext cx="4639756" cy="571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لاحِظ الترسيمتين الآتيتين: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2738131" y="4152263"/>
            <a:ext cx="308078" cy="78544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4644272" y="3504900"/>
            <a:ext cx="1676400" cy="378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7978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6435" y="3528631"/>
            <a:ext cx="2764063" cy="6037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ركب الرجلُ القطار.</a:t>
            </a: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954944" y="4151338"/>
            <a:ext cx="308078" cy="78544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930224" y="4151338"/>
            <a:ext cx="319106" cy="78544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91186" y="4977776"/>
            <a:ext cx="1268030" cy="8792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(ركب)</a:t>
            </a:r>
          </a:p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مسند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13498" y="4977776"/>
            <a:ext cx="1451724" cy="8792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(الرجل)</a:t>
            </a:r>
          </a:p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مسند إليه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37100" y="3276206"/>
            <a:ext cx="3008053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4000" b="1" dirty="0">
                <a:solidFill>
                  <a:schemeClr val="bg1"/>
                </a:solidFill>
                <a:cs typeface="AL-Mohanad Bold" pitchFamily="2" charset="-78"/>
              </a:rPr>
              <a:t>الترسيمة الثانية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31476" y="2282444"/>
            <a:ext cx="2693725" cy="701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3600" dirty="0">
                <a:solidFill>
                  <a:srgbClr val="002060"/>
                </a:solidFill>
                <a:cs typeface="AL-Mohanad Bold" pitchFamily="2" charset="-78"/>
              </a:rPr>
              <a:t>الجملة الفعليّة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6806886" y="3464077"/>
            <a:ext cx="1676400" cy="378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739360" y="3023782"/>
            <a:ext cx="319106" cy="504849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64573" y="698678"/>
            <a:ext cx="5345239" cy="837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4400" b="1" dirty="0">
                <a:cs typeface="AL-Mohanad Bold" pitchFamily="2" charset="-78"/>
              </a:rPr>
              <a:t>تابع: الجملة البسيطة</a:t>
            </a:r>
          </a:p>
        </p:txBody>
      </p:sp>
    </p:spTree>
    <p:extLst>
      <p:ext uri="{BB962C8B-B14F-4D97-AF65-F5344CB8AC3E}">
        <p14:creationId xmlns:p14="http://schemas.microsoft.com/office/powerpoint/2010/main" val="4198180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6462" y="2127986"/>
            <a:ext cx="10712309" cy="4056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نستنتج من ملاحظة الترسيمتين السابقتين أنّ: </a:t>
            </a:r>
          </a:p>
          <a:p>
            <a:pPr algn="just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البسيطة: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التي تحتوي على نواةٍ إسناديّةٍ واحدة، فتكون في الجملة الاسميّة مكوّنة من: </a:t>
            </a:r>
          </a:p>
          <a:p>
            <a:pPr algn="just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المبتدأ (مسند إليه) + الخبر (مسند) + باقي الجملة (نعت، حرف جر، حال...).  </a:t>
            </a:r>
          </a:p>
          <a:p>
            <a:pPr algn="just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أما الجملة الفعليّة فتكون مكوّنة من:</a:t>
            </a:r>
          </a:p>
          <a:p>
            <a:pPr algn="just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 (مسند)+ فاعل (مسند إليه)+ باقي الجملة (مفعول به، نعت، حال، جارّ ومجرور...). 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5325" y="898733"/>
            <a:ext cx="4243446" cy="837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الاستنتاج</a:t>
            </a:r>
            <a:endParaRPr lang="ar-BH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8023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نتيجة بحث الصور عن معالم البحرين الأثر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145322"/>
            <a:ext cx="10337171" cy="5627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حدّد المسند والمسند إليه في الجمل الآتية بحسب ما هو مطلوب في الجدول:</a:t>
            </a:r>
          </a:p>
        </p:txBody>
      </p:sp>
      <p:sp>
        <p:nvSpPr>
          <p:cNvPr id="9" name="AutoShape 2" descr="نتيجة بحث الصور عن تحدي القراء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24132" y="876157"/>
            <a:ext cx="458464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تعليمي (1)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53305"/>
              </p:ext>
            </p:extLst>
          </p:nvPr>
        </p:nvGraphicFramePr>
        <p:xfrm>
          <a:off x="1355588" y="2958773"/>
          <a:ext cx="10355766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8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المسند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المسند إليه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الجملة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جاء التلميذُ إلى المدرسةِ فرحًا.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في الحديقةِ أشجارٌ كثيرة.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ارتفعَ سعرُ الذهب.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..............................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الصفوفُ مزدحمةٌ بالطلابِ.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مستطيل 9">
            <a:extLst>
              <a:ext uri="{FF2B5EF4-FFF2-40B4-BE49-F238E27FC236}">
                <a16:creationId xmlns:a16="http://schemas.microsoft.com/office/drawing/2014/main" id="{255D957B-3BA8-46D8-ACB8-983334DA4329}"/>
              </a:ext>
            </a:extLst>
          </p:cNvPr>
          <p:cNvSpPr/>
          <p:nvPr/>
        </p:nvSpPr>
        <p:spPr>
          <a:xfrm>
            <a:off x="155575" y="498623"/>
            <a:ext cx="35566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البسيطة والجملة المركّبة- عرب 101</a:t>
            </a:r>
            <a:endParaRPr lang="ar-BH" sz="105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0360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0</TotalTime>
  <Words>933</Words>
  <Application>Microsoft Office PowerPoint</Application>
  <PresentationFormat>شاشة عريضة</PresentationFormat>
  <Paragraphs>209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Sakkal Majalla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Khawla Mohamed Ahmed Bujaffal</cp:lastModifiedBy>
  <cp:revision>202</cp:revision>
  <dcterms:created xsi:type="dcterms:W3CDTF">2020-03-04T10:47:58Z</dcterms:created>
  <dcterms:modified xsi:type="dcterms:W3CDTF">2020-11-02T08:39:14Z</dcterms:modified>
</cp:coreProperties>
</file>