
<file path=[Content_Types].xml><?xml version="1.0" encoding="utf-8"?>
<Types xmlns="http://schemas.openxmlformats.org/package/2006/content-types">
  <Default Extension="bin" ContentType="application/vnd.ms-office.activeX"/>
  <Default Extension="gif" ContentType="image/gif"/>
  <Default Extension="gif_c200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4"/>
  </p:sldMasterIdLst>
  <p:sldIdLst>
    <p:sldId id="268" r:id="rId5"/>
    <p:sldId id="333" r:id="rId6"/>
    <p:sldId id="334" r:id="rId7"/>
    <p:sldId id="336" r:id="rId8"/>
    <p:sldId id="345" r:id="rId9"/>
    <p:sldId id="346" r:id="rId10"/>
    <p:sldId id="347" r:id="rId11"/>
    <p:sldId id="348" r:id="rId12"/>
    <p:sldId id="349" r:id="rId13"/>
    <p:sldId id="350" r:id="rId14"/>
    <p:sldId id="376" r:id="rId15"/>
    <p:sldId id="380" r:id="rId16"/>
    <p:sldId id="381" r:id="rId17"/>
    <p:sldId id="383" r:id="rId18"/>
    <p:sldId id="382" r:id="rId19"/>
    <p:sldId id="379" r:id="rId20"/>
    <p:sldId id="343" r:id="rId21"/>
    <p:sldId id="270" r:id="rId22"/>
    <p:sldId id="306" r:id="rId23"/>
    <p:sldId id="365" r:id="rId24"/>
    <p:sldId id="384" r:id="rId25"/>
    <p:sldId id="369" r:id="rId26"/>
    <p:sldId id="385" r:id="rId27"/>
    <p:sldId id="264" r:id="rId28"/>
  </p:sldIdLst>
  <p:sldSz cx="12192000" cy="6858000"/>
  <p:notesSz cx="6858000" cy="9144000"/>
  <p:custShowLst>
    <p:custShow name="Custom Show 1" id="0">
      <p:sldLst/>
    </p:custShow>
    <p:custShow name="video2" id="1">
      <p:sldLst/>
    </p:custShow>
    <p:custShow name="video3" id="2">
      <p:sldLst/>
    </p:custShow>
    <p:custShow name="exercise" id="3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E965E9"/>
    <a:srgbClr val="FF5050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946" autoAdjust="0"/>
    <p:restoredTop sz="95481" autoAdjust="0"/>
  </p:normalViewPr>
  <p:slideViewPr>
    <p:cSldViewPr snapToGrid="0">
      <p:cViewPr varScale="1">
        <p:scale>
          <a:sx n="85" d="100"/>
          <a:sy n="85" d="100"/>
        </p:scale>
        <p:origin x="63" y="1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tableStyles" Target="tableStyle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theme" Target="theme/theme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viewProps" Target="viewProps.xml" 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 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 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 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 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 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 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 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 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 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 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 /><Relationship Id="rId1" Type="http://schemas.openxmlformats.org/officeDocument/2006/relationships/image" Target="../media/image10.wmf" 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 /><Relationship Id="rId1" Type="http://schemas.openxmlformats.org/officeDocument/2006/relationships/image" Target="../media/image14.wmf" 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 /><Relationship Id="rId1" Type="http://schemas.openxmlformats.org/officeDocument/2006/relationships/image" Target="../media/image17.wmf" 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 /><Relationship Id="rId1" Type="http://schemas.openxmlformats.org/officeDocument/2006/relationships/image" Target="../media/image19.wmf" 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 /><Relationship Id="rId1" Type="http://schemas.openxmlformats.org/officeDocument/2006/relationships/image" Target="../media/image21.wmf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60232" y="6356350"/>
            <a:ext cx="569422" cy="365125"/>
          </a:xfrm>
        </p:spPr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23C549-0F66-422D-95A5-00BC8A3161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514600" y="88900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80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469737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C28A4F-2F4E-45E4-98C7-D1A2D80564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51100" y="136525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477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7177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51836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1842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93162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57950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51325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14565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68652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70AF6-BFA4-4F94-A513-A2E2965D410E}" type="datetimeFigureOut">
              <a:rPr lang="ar-BH" smtClean="0"/>
              <a:t>15/10/1444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535" y="6471343"/>
            <a:ext cx="6414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440F9-E8A6-4103-93FA-B235F91D3963}" type="slidenum">
              <a:rPr lang="ar-BH" smtClean="0"/>
              <a:t>‹#›</a:t>
            </a:fld>
            <a:endParaRPr lang="ar-B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3CE20-1394-49E6-A046-B4B695C8DB8B}"/>
              </a:ext>
            </a:extLst>
          </p:cNvPr>
          <p:cNvSpPr>
            <a:spLocks/>
          </p:cNvSpPr>
          <p:nvPr/>
        </p:nvSpPr>
        <p:spPr>
          <a:xfrm>
            <a:off x="8153400" y="6477000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الأوّل 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900F27-2B33-464D-A617-575D4128981B}"/>
              </a:ext>
            </a:extLst>
          </p:cNvPr>
          <p:cNvCxnSpPr/>
          <p:nvPr/>
        </p:nvCxnSpPr>
        <p:spPr>
          <a:xfrm flipV="1">
            <a:off x="303892" y="649287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63562E4-CD16-446D-90F6-71C70229C21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412" y="26889"/>
            <a:ext cx="1417588" cy="109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8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6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5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 /><Relationship Id="rId3" Type="http://schemas.openxmlformats.org/officeDocument/2006/relationships/control" Target="../activeX/activeX2.xml" /><Relationship Id="rId7" Type="http://schemas.openxmlformats.org/officeDocument/2006/relationships/image" Target="../media/image13.gif_c200" /><Relationship Id="rId2" Type="http://schemas.openxmlformats.org/officeDocument/2006/relationships/control" Target="../activeX/activeX1.xml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12.gif" /><Relationship Id="rId5" Type="http://schemas.openxmlformats.org/officeDocument/2006/relationships/image" Target="../media/image6.jpeg" /><Relationship Id="rId4" Type="http://schemas.openxmlformats.org/officeDocument/2006/relationships/slideLayout" Target="../slideLayouts/slideLayout7.xml" /><Relationship Id="rId9" Type="http://schemas.openxmlformats.org/officeDocument/2006/relationships/image" Target="../media/image11.wmf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 /><Relationship Id="rId3" Type="http://schemas.openxmlformats.org/officeDocument/2006/relationships/control" Target="../activeX/activeX4.xml" /><Relationship Id="rId7" Type="http://schemas.openxmlformats.org/officeDocument/2006/relationships/slide" Target="slide18.xml" /><Relationship Id="rId12" Type="http://schemas.openxmlformats.org/officeDocument/2006/relationships/image" Target="../media/image15.wmf" /><Relationship Id="rId2" Type="http://schemas.openxmlformats.org/officeDocument/2006/relationships/control" Target="../activeX/activeX3.xml" /><Relationship Id="rId1" Type="http://schemas.openxmlformats.org/officeDocument/2006/relationships/vmlDrawing" Target="../drawings/vmlDrawing2.vml" /><Relationship Id="rId6" Type="http://schemas.openxmlformats.org/officeDocument/2006/relationships/image" Target="../media/image16.png" /><Relationship Id="rId11" Type="http://schemas.openxmlformats.org/officeDocument/2006/relationships/image" Target="../media/image14.wmf" /><Relationship Id="rId5" Type="http://schemas.openxmlformats.org/officeDocument/2006/relationships/image" Target="../media/image6.jpeg" /><Relationship Id="rId10" Type="http://schemas.openxmlformats.org/officeDocument/2006/relationships/image" Target="../media/image13.gif_c200" /><Relationship Id="rId4" Type="http://schemas.openxmlformats.org/officeDocument/2006/relationships/slideLayout" Target="../slideLayouts/slideLayout7.xml" /><Relationship Id="rId9" Type="http://schemas.openxmlformats.org/officeDocument/2006/relationships/image" Target="../media/image12.gif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 /><Relationship Id="rId3" Type="http://schemas.openxmlformats.org/officeDocument/2006/relationships/control" Target="../activeX/activeX6.xml" /><Relationship Id="rId7" Type="http://schemas.openxmlformats.org/officeDocument/2006/relationships/slide" Target="slide18.xml" /><Relationship Id="rId12" Type="http://schemas.openxmlformats.org/officeDocument/2006/relationships/image" Target="../media/image18.wmf" /><Relationship Id="rId2" Type="http://schemas.openxmlformats.org/officeDocument/2006/relationships/control" Target="../activeX/activeX5.xml" /><Relationship Id="rId1" Type="http://schemas.openxmlformats.org/officeDocument/2006/relationships/vmlDrawing" Target="../drawings/vmlDrawing3.vml" /><Relationship Id="rId6" Type="http://schemas.openxmlformats.org/officeDocument/2006/relationships/image" Target="../media/image16.png" /><Relationship Id="rId11" Type="http://schemas.openxmlformats.org/officeDocument/2006/relationships/image" Target="../media/image17.wmf" /><Relationship Id="rId5" Type="http://schemas.openxmlformats.org/officeDocument/2006/relationships/image" Target="../media/image6.jpeg" /><Relationship Id="rId10" Type="http://schemas.openxmlformats.org/officeDocument/2006/relationships/image" Target="../media/image13.gif_c200" /><Relationship Id="rId4" Type="http://schemas.openxmlformats.org/officeDocument/2006/relationships/slideLayout" Target="../slideLayouts/slideLayout7.xml" /><Relationship Id="rId9" Type="http://schemas.openxmlformats.org/officeDocument/2006/relationships/image" Target="../media/image12.gif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 /><Relationship Id="rId3" Type="http://schemas.openxmlformats.org/officeDocument/2006/relationships/control" Target="../activeX/activeX8.xml" /><Relationship Id="rId7" Type="http://schemas.openxmlformats.org/officeDocument/2006/relationships/slide" Target="slide18.xml" /><Relationship Id="rId12" Type="http://schemas.openxmlformats.org/officeDocument/2006/relationships/image" Target="../media/image20.wmf" /><Relationship Id="rId2" Type="http://schemas.openxmlformats.org/officeDocument/2006/relationships/control" Target="../activeX/activeX7.xml" /><Relationship Id="rId1" Type="http://schemas.openxmlformats.org/officeDocument/2006/relationships/vmlDrawing" Target="../drawings/vmlDrawing4.vml" /><Relationship Id="rId6" Type="http://schemas.openxmlformats.org/officeDocument/2006/relationships/image" Target="../media/image16.png" /><Relationship Id="rId11" Type="http://schemas.openxmlformats.org/officeDocument/2006/relationships/image" Target="../media/image19.wmf" /><Relationship Id="rId5" Type="http://schemas.openxmlformats.org/officeDocument/2006/relationships/image" Target="../media/image6.jpeg" /><Relationship Id="rId10" Type="http://schemas.openxmlformats.org/officeDocument/2006/relationships/image" Target="../media/image13.gif_c200" /><Relationship Id="rId4" Type="http://schemas.openxmlformats.org/officeDocument/2006/relationships/slideLayout" Target="../slideLayouts/slideLayout7.xml" /><Relationship Id="rId9" Type="http://schemas.openxmlformats.org/officeDocument/2006/relationships/image" Target="../media/image12.gif" 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 /><Relationship Id="rId3" Type="http://schemas.openxmlformats.org/officeDocument/2006/relationships/control" Target="../activeX/activeX10.xml" /><Relationship Id="rId7" Type="http://schemas.openxmlformats.org/officeDocument/2006/relationships/slide" Target="slide18.xml" /><Relationship Id="rId12" Type="http://schemas.openxmlformats.org/officeDocument/2006/relationships/image" Target="../media/image22.wmf" /><Relationship Id="rId2" Type="http://schemas.openxmlformats.org/officeDocument/2006/relationships/control" Target="../activeX/activeX9.xml" /><Relationship Id="rId1" Type="http://schemas.openxmlformats.org/officeDocument/2006/relationships/vmlDrawing" Target="../drawings/vmlDrawing5.vml" /><Relationship Id="rId6" Type="http://schemas.openxmlformats.org/officeDocument/2006/relationships/image" Target="../media/image16.png" /><Relationship Id="rId11" Type="http://schemas.openxmlformats.org/officeDocument/2006/relationships/image" Target="../media/image21.wmf" /><Relationship Id="rId5" Type="http://schemas.openxmlformats.org/officeDocument/2006/relationships/image" Target="../media/image6.jpeg" /><Relationship Id="rId10" Type="http://schemas.openxmlformats.org/officeDocument/2006/relationships/image" Target="../media/image13.gif_c200" /><Relationship Id="rId4" Type="http://schemas.openxmlformats.org/officeDocument/2006/relationships/slideLayout" Target="../slideLayouts/slideLayout7.xml" /><Relationship Id="rId9" Type="http://schemas.openxmlformats.org/officeDocument/2006/relationships/image" Target="../media/image12.gif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9827" y="2164081"/>
            <a:ext cx="115073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tan bold"/>
                <a:cs typeface="+mj-cs"/>
              </a:rPr>
              <a:t>تصميم صفحات الويب الديناميكية </a:t>
            </a:r>
          </a:p>
          <a:p>
            <a:pPr algn="ctr" rtl="1"/>
            <a:r>
              <a:rPr lang="ar-B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tan bold"/>
                <a:cs typeface="+mj-cs"/>
              </a:rPr>
              <a:t>مقرّر تقن105</a:t>
            </a:r>
          </a:p>
          <a:p>
            <a:pPr algn="ctr" rtl="1"/>
            <a:r>
              <a:rPr lang="ar-B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tan bold"/>
                <a:cs typeface="+mj-cs"/>
              </a:rPr>
              <a:t>درس لغة </a:t>
            </a:r>
            <a:r>
              <a:rPr lang="en-GB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+mj-cs"/>
              </a:rPr>
              <a:t>PHP</a:t>
            </a:r>
          </a:p>
          <a:p>
            <a:pPr algn="ctr" rtl="1"/>
            <a:r>
              <a:rPr lang="ar-B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+mj-cs"/>
              </a:rPr>
              <a:t>استعلام تحديد سجل/سجلات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+mj-cs"/>
              </a:rPr>
              <a:t>Select Query</a:t>
            </a:r>
            <a:endParaRPr lang="ar-B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9969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0" y="1317007"/>
            <a:ext cx="1201003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F143E-DCB9-42B4-808A-B418EBB4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949" y="1088457"/>
            <a:ext cx="7267433" cy="528804"/>
          </a:xfrm>
        </p:spPr>
        <p:txBody>
          <a:bodyPr>
            <a:normAutofit fontScale="90000"/>
          </a:bodyPr>
          <a:lstStyle/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أهداف الدرس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E933B4-ED93-4610-85BA-01C165B20ED2}"/>
              </a:ext>
            </a:extLst>
          </p:cNvPr>
          <p:cNvSpPr txBox="1"/>
          <p:nvPr/>
        </p:nvSpPr>
        <p:spPr>
          <a:xfrm>
            <a:off x="313899" y="1859339"/>
            <a:ext cx="11349390" cy="16858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يتعرّف التعليمات البرمجيّة لتحديد </a:t>
            </a:r>
            <a:r>
              <a:rPr lang="ar-BH" sz="2400" dirty="0" err="1"/>
              <a:t>سجلاتات</a:t>
            </a:r>
            <a:r>
              <a:rPr lang="ar-BH" sz="2400" dirty="0"/>
              <a:t> في جدول بلغة </a:t>
            </a:r>
            <a:r>
              <a:rPr lang="en-GB" sz="2400" dirty="0"/>
              <a:t>PHP</a:t>
            </a:r>
            <a:r>
              <a:rPr lang="ar-BH" sz="2400" dirty="0"/>
              <a:t>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يتعرّف بنية استعلام تحديد </a:t>
            </a:r>
            <a:r>
              <a:rPr lang="ar-BH" sz="2400" dirty="0" err="1"/>
              <a:t>سجلاتات</a:t>
            </a:r>
            <a:r>
              <a:rPr lang="ar-BH" sz="2400" dirty="0"/>
              <a:t> في جدول.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يوظّف استعلاما لتحديد </a:t>
            </a:r>
            <a:r>
              <a:rPr lang="ar-BH" sz="2400" dirty="0" err="1"/>
              <a:t>سجلاتات</a:t>
            </a:r>
            <a:r>
              <a:rPr lang="ar-BH" sz="2400" dirty="0"/>
              <a:t> في جدول. </a:t>
            </a:r>
          </a:p>
        </p:txBody>
      </p:sp>
    </p:spTree>
    <p:extLst>
      <p:ext uri="{BB962C8B-B14F-4D97-AF65-F5344CB8AC3E}">
        <p14:creationId xmlns:p14="http://schemas.microsoft.com/office/powerpoint/2010/main" val="398185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0" y="1317007"/>
            <a:ext cx="1201003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F143E-DCB9-42B4-808A-B418EBB4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881" y="1088457"/>
            <a:ext cx="9550502" cy="528804"/>
          </a:xfrm>
        </p:spPr>
        <p:txBody>
          <a:bodyPr>
            <a:normAutofit fontScale="90000"/>
          </a:bodyPr>
          <a:lstStyle/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أدوات وبرمجيّات متابعة الدرس وتطبيق الأنشطة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E933B4-ED93-4610-85BA-01C165B20ED2}"/>
              </a:ext>
            </a:extLst>
          </p:cNvPr>
          <p:cNvSpPr txBox="1"/>
          <p:nvPr/>
        </p:nvSpPr>
        <p:spPr>
          <a:xfrm>
            <a:off x="330320" y="1845811"/>
            <a:ext cx="11349390" cy="22486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BH" sz="2400" dirty="0"/>
              <a:t>عزيزي الطالب، لمتابعة الدروس والتطبيق تحتاج إلى الأدوات والبرمجيّات الآتية: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محرّر ملفات تصميم صفحات الويب </a:t>
            </a:r>
            <a:r>
              <a:rPr lang="en-GB" sz="2400" dirty="0" err="1"/>
              <a:t>FlashDevelop</a:t>
            </a:r>
            <a:r>
              <a:rPr lang="ar-BH" sz="2400" dirty="0"/>
              <a:t>، لتحرير ملفات </a:t>
            </a:r>
            <a:r>
              <a:rPr lang="en-GB" sz="2400" dirty="0"/>
              <a:t>html</a:t>
            </a:r>
            <a:r>
              <a:rPr lang="ar-BH" sz="2400" dirty="0"/>
              <a:t> و </a:t>
            </a:r>
            <a:r>
              <a:rPr lang="en-GB" sz="2400" dirty="0" err="1"/>
              <a:t>css</a:t>
            </a:r>
            <a:r>
              <a:rPr lang="ar-BH" sz="2400" dirty="0"/>
              <a:t> و </a:t>
            </a:r>
            <a:r>
              <a:rPr lang="en-GB" sz="2400" dirty="0"/>
              <a:t>php</a:t>
            </a:r>
            <a:r>
              <a:rPr lang="ar-BH" sz="2400" dirty="0"/>
              <a:t>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متصفّح الانترنت (</a:t>
            </a:r>
            <a:r>
              <a:rPr lang="en-GB" sz="2400" dirty="0"/>
              <a:t>Google Chrome</a:t>
            </a:r>
            <a:r>
              <a:rPr lang="ar-BH" sz="2400" dirty="0"/>
              <a:t>).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BH" sz="2400" dirty="0"/>
              <a:t>برمجيّة الخادم </a:t>
            </a:r>
            <a:r>
              <a:rPr lang="en-GB" sz="2400" b="1" dirty="0" err="1">
                <a:solidFill>
                  <a:srgbClr val="E965E9"/>
                </a:solidFill>
              </a:rPr>
              <a:t>USBWebserver</a:t>
            </a:r>
            <a:r>
              <a:rPr lang="ar-BH" sz="2400" dirty="0"/>
              <a:t> للتعامل مع قاعدة البيانات وملفات البرمجة </a:t>
            </a:r>
            <a:r>
              <a:rPr lang="en-GB" sz="2400" b="1" dirty="0">
                <a:solidFill>
                  <a:srgbClr val="E965E9"/>
                </a:solidFill>
              </a:rPr>
              <a:t>PHP</a:t>
            </a:r>
            <a:r>
              <a:rPr lang="ar-BH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660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55417" y="624280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F143E-DCB9-42B4-808A-B418EBB4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6741" y="401440"/>
            <a:ext cx="11190996" cy="528804"/>
          </a:xfrm>
        </p:spPr>
        <p:txBody>
          <a:bodyPr>
            <a:normAutofit fontScale="90000"/>
          </a:bodyPr>
          <a:lstStyle/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التعليمات البرمجيّة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لتحديد سجلات 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في جدول بلغة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php</a:t>
            </a:r>
            <a:endParaRPr lang="ar-BH" dirty="0">
              <a:solidFill>
                <a:schemeClr val="bg1">
                  <a:lumMod val="50000"/>
                </a:schemeClr>
              </a:solidFill>
              <a:cs typeface="PT Bold Heading" panose="02010400000000000000" pitchFamily="2" charset="-78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B6D6367-BE71-41B7-80C5-C784E73D4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50267"/>
              </p:ext>
            </p:extLst>
          </p:nvPr>
        </p:nvGraphicFramePr>
        <p:xfrm>
          <a:off x="83126" y="1781613"/>
          <a:ext cx="12108874" cy="4602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248401">
                  <a:extLst>
                    <a:ext uri="{9D8B030D-6E8A-4147-A177-3AD203B41FA5}">
                      <a16:colId xmlns:a16="http://schemas.microsoft.com/office/drawing/2014/main" val="1238154561"/>
                    </a:ext>
                  </a:extLst>
                </a:gridCol>
                <a:gridCol w="5860473">
                  <a:extLst>
                    <a:ext uri="{9D8B030D-6E8A-4147-A177-3AD203B41FA5}">
                      <a16:colId xmlns:a16="http://schemas.microsoft.com/office/drawing/2014/main" val="1893165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/>
                        <a:t>تفسير التعليمات البرمجية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/>
                        <a:t>التعليمات البرمجيّة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2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بداية التعليمات البرمجيّة بلغة </a:t>
                      </a:r>
                      <a:r>
                        <a:rPr lang="en-GB" sz="2000" dirty="0"/>
                        <a:t>php</a:t>
                      </a:r>
                      <a:endParaRPr lang="ar-B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sz="2000" dirty="0"/>
                        <a:t>&lt;?php</a:t>
                      </a:r>
                      <a:endParaRPr lang="ar-B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102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جملة الربط بقاعدة البيانات التي تضمّ الجدول الذي </a:t>
                      </a:r>
                      <a:r>
                        <a:rPr lang="ar-BH" sz="2000" dirty="0" err="1"/>
                        <a:t>سأستعلمه</a:t>
                      </a:r>
                      <a:r>
                        <a:rPr lang="ar-BH" sz="20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sz="2000" dirty="0"/>
                        <a:t>include ("</a:t>
                      </a:r>
                      <a:r>
                        <a:rPr lang="en-GB" sz="2000" dirty="0" err="1"/>
                        <a:t>connect.php</a:t>
                      </a:r>
                      <a:r>
                        <a:rPr lang="en-GB" sz="2000" dirty="0"/>
                        <a:t>");</a:t>
                      </a:r>
                      <a:endParaRPr lang="ar-B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942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استعلام تحديد جميع السجلّات من الجدول </a:t>
                      </a:r>
                      <a:r>
                        <a:rPr lang="en-GB" sz="2000" b="1" i="1" dirty="0" err="1"/>
                        <a:t>TableName</a:t>
                      </a:r>
                      <a:r>
                        <a:rPr lang="ar-BH" sz="2000" b="1" i="1" dirty="0"/>
                        <a:t> </a:t>
                      </a:r>
                      <a:r>
                        <a:rPr lang="ar-BH" sz="2000" b="0" i="0" u="none" dirty="0"/>
                        <a:t>مخزّن في </a:t>
                      </a:r>
                      <a:r>
                        <a:rPr lang="en-US" sz="2000" b="1" i="1" dirty="0">
                          <a:solidFill>
                            <a:schemeClr val="accent6"/>
                          </a:solidFill>
                        </a:rPr>
                        <a:t>$</a:t>
                      </a:r>
                      <a:r>
                        <a:rPr lang="en-US" sz="2000" b="1" i="0" u="sng" dirty="0" err="1">
                          <a:solidFill>
                            <a:schemeClr val="accent6"/>
                          </a:solidFill>
                        </a:rPr>
                        <a:t>sql</a:t>
                      </a:r>
                      <a:endParaRPr lang="ar-BH" sz="2000" b="1" i="0" u="sng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sz="2000" b="1" dirty="0">
                          <a:solidFill>
                            <a:srgbClr val="00B050"/>
                          </a:solidFill>
                        </a:rPr>
                        <a:t>$</a:t>
                      </a:r>
                      <a:r>
                        <a:rPr lang="en-GB" sz="2000" b="1" dirty="0" err="1">
                          <a:solidFill>
                            <a:srgbClr val="00B050"/>
                          </a:solidFill>
                        </a:rPr>
                        <a:t>sql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="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SELECT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 * from </a:t>
                      </a:r>
                      <a:r>
                        <a:rPr lang="en-GB" sz="2000" i="1" dirty="0" err="1">
                          <a:solidFill>
                            <a:schemeClr val="tx1"/>
                          </a:solidFill>
                        </a:rPr>
                        <a:t>TableName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 ";</a:t>
                      </a:r>
                      <a:endParaRPr lang="ar-BH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39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تنفيذ الاستعلام وحفظ السجلات نتيجة الاستعلام في المتغيّر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$result</a:t>
                      </a:r>
                      <a:endParaRPr lang="ar-BH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$result</a:t>
                      </a:r>
                      <a:r>
                        <a:rPr lang="en-GB" sz="2000" dirty="0"/>
                        <a:t>=</a:t>
                      </a:r>
                      <a:r>
                        <a:rPr lang="en-GB" sz="2000" dirty="0" err="1"/>
                        <a:t>mysqli_query</a:t>
                      </a:r>
                      <a:r>
                        <a:rPr lang="en-GB" sz="2000" dirty="0"/>
                        <a:t>(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$con</a:t>
                      </a:r>
                      <a:r>
                        <a:rPr lang="en-GB" sz="2000" dirty="0"/>
                        <a:t>,</a:t>
                      </a:r>
                      <a:r>
                        <a:rPr lang="en-GB" sz="2000" dirty="0">
                          <a:solidFill>
                            <a:srgbClr val="00B050"/>
                          </a:solidFill>
                        </a:rPr>
                        <a:t>$</a:t>
                      </a:r>
                      <a:r>
                        <a:rPr lang="en-GB" sz="2000" dirty="0" err="1">
                          <a:solidFill>
                            <a:srgbClr val="00B050"/>
                          </a:solidFill>
                        </a:rPr>
                        <a:t>sql</a:t>
                      </a:r>
                      <a:r>
                        <a:rPr lang="en-GB" sz="2000" dirty="0"/>
                        <a:t>);</a:t>
                      </a:r>
                      <a:endParaRPr lang="ar-B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925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عند تنفيذها لأوّل مرّة يتمّ قراءة السجلّ الأول من الجدول وحفظه في المتغيّر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$row</a:t>
                      </a:r>
                      <a:r>
                        <a:rPr lang="ar-BH" sz="20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$row</a:t>
                      </a:r>
                      <a:r>
                        <a:rPr lang="en-US" sz="2000" dirty="0"/>
                        <a:t>=</a:t>
                      </a:r>
                      <a:r>
                        <a:rPr lang="en-US" sz="2000" dirty="0" err="1"/>
                        <a:t>mysqli_fetch_array</a:t>
                      </a:r>
                      <a:r>
                        <a:rPr lang="en-US" sz="2000" dirty="0"/>
                        <a:t>(</a:t>
                      </a:r>
                      <a:r>
                        <a:rPr lang="en-US" sz="2000" b="1" dirty="0">
                          <a:solidFill>
                            <a:schemeClr val="accent6"/>
                          </a:solidFill>
                        </a:rPr>
                        <a:t>$result</a:t>
                      </a:r>
                      <a:r>
                        <a:rPr lang="en-US" sz="2000" dirty="0"/>
                        <a:t>)</a:t>
                      </a:r>
                      <a:endParaRPr lang="ar-B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857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الجملة التكراريّة ستمكّن من قراءة سجلات الجدول الواحد تلوى الآخر حتى آخر سجلّ، ثمّ تتوقّف.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E965E9"/>
                          </a:solidFill>
                        </a:rPr>
                        <a:t>While</a:t>
                      </a:r>
                      <a:r>
                        <a:rPr lang="en-US" sz="2000" dirty="0"/>
                        <a:t> </a:t>
                      </a:r>
                      <a:r>
                        <a:rPr lang="en-US" sz="2000" b="1" dirty="0">
                          <a:solidFill>
                            <a:srgbClr val="E965E9"/>
                          </a:solidFill>
                        </a:rPr>
                        <a:t>(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$row</a:t>
                      </a:r>
                      <a:r>
                        <a:rPr lang="en-US" sz="2000" dirty="0"/>
                        <a:t>=</a:t>
                      </a:r>
                      <a:r>
                        <a:rPr lang="en-US" sz="2000" dirty="0" err="1"/>
                        <a:t>mysqli_fetch_array</a:t>
                      </a:r>
                      <a:r>
                        <a:rPr lang="en-US" sz="2000" dirty="0"/>
                        <a:t>(</a:t>
                      </a:r>
                      <a:r>
                        <a:rPr lang="en-US" sz="2000" b="1" dirty="0">
                          <a:solidFill>
                            <a:schemeClr val="accent6"/>
                          </a:solidFill>
                        </a:rPr>
                        <a:t>$result</a:t>
                      </a:r>
                      <a:r>
                        <a:rPr lang="en-US" sz="2000" dirty="0"/>
                        <a:t>)</a:t>
                      </a:r>
                      <a:r>
                        <a:rPr lang="en-US" sz="2000" b="1" dirty="0">
                          <a:solidFill>
                            <a:srgbClr val="E965E9"/>
                          </a:solidFill>
                        </a:rPr>
                        <a:t>){</a:t>
                      </a:r>
                      <a:r>
                        <a:rPr lang="en-US" sz="2000" dirty="0"/>
                        <a:t> ………</a:t>
                      </a:r>
                      <a:r>
                        <a:rPr lang="en-US" sz="2000" b="1" dirty="0">
                          <a:solidFill>
                            <a:srgbClr val="E965E9"/>
                          </a:solidFill>
                        </a:rPr>
                        <a:t>}</a:t>
                      </a:r>
                      <a:endParaRPr lang="ar-BH" sz="2000" b="1" dirty="0">
                        <a:solidFill>
                          <a:srgbClr val="E965E9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75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إظهار النص “</a:t>
                      </a:r>
                      <a:r>
                        <a:rPr lang="en-GB" sz="2000" dirty="0"/>
                        <a:t>Selected records=</a:t>
                      </a:r>
                      <a:r>
                        <a:rPr lang="ar-BH" sz="2000" dirty="0"/>
                        <a:t>" على الشاشة، متبوعا بعدد السجلات التي تمّ تحديدها بفضل الدالة </a:t>
                      </a:r>
                      <a:r>
                        <a:rPr lang="en-GB" sz="2000" dirty="0" err="1"/>
                        <a:t>mysqli_affected_rows</a:t>
                      </a:r>
                      <a:r>
                        <a:rPr lang="en-GB" sz="2000" dirty="0"/>
                        <a:t>($con)</a:t>
                      </a:r>
                      <a:endParaRPr lang="ar-B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echo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"Selected Records="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. </a:t>
                      </a:r>
                      <a:r>
                        <a:rPr lang="en-GB" sz="2000" dirty="0" err="1">
                          <a:solidFill>
                            <a:srgbClr val="0066FF"/>
                          </a:solidFill>
                        </a:rPr>
                        <a:t>mysqli_affected</a:t>
                      </a:r>
                      <a:r>
                        <a:rPr lang="en-GB" sz="2000" dirty="0">
                          <a:solidFill>
                            <a:srgbClr val="0066FF"/>
                          </a:solidFill>
                        </a:rPr>
                        <a:t>-rows(</a:t>
                      </a:r>
                      <a:r>
                        <a:rPr lang="en-GB" sz="2000" dirty="0">
                          <a:solidFill>
                            <a:srgbClr val="FF5050"/>
                          </a:solidFill>
                        </a:rPr>
                        <a:t>$con</a:t>
                      </a:r>
                      <a:r>
                        <a:rPr lang="en-GB" sz="2000" dirty="0">
                          <a:solidFill>
                            <a:srgbClr val="0066FF"/>
                          </a:solidFill>
                        </a:rPr>
                        <a:t>)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;</a:t>
                      </a:r>
                      <a:endParaRPr lang="ar-BH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189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000" dirty="0"/>
                        <a:t>نهاية التعليمات البرمجيّة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sz="2000" dirty="0"/>
                        <a:t>?&gt;</a:t>
                      </a:r>
                      <a:endParaRPr lang="ar-B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688273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4E58B17-90EA-49B7-A388-E847DEA9F0DB}"/>
              </a:ext>
            </a:extLst>
          </p:cNvPr>
          <p:cNvSpPr txBox="1"/>
          <p:nvPr/>
        </p:nvSpPr>
        <p:spPr>
          <a:xfrm>
            <a:off x="387928" y="1073727"/>
            <a:ext cx="1143890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BH" sz="2000" dirty="0"/>
              <a:t>عزيزي الطالب، إنّ استخدام لغة </a:t>
            </a:r>
            <a:r>
              <a:rPr lang="en-GB" sz="2000" dirty="0"/>
              <a:t>php</a:t>
            </a:r>
            <a:r>
              <a:rPr lang="ar-BH" sz="2000" dirty="0"/>
              <a:t> في تصميم صفحات الويب الديناميكية ما هي إلا وسيلة للتعامل مع قاعدة البيانات وجداولها لمعالجتها واستخراج النتائج المطلوبة. لذى فإنّ تعليمات </a:t>
            </a:r>
            <a:r>
              <a:rPr lang="en-GB" sz="2000" dirty="0"/>
              <a:t>php</a:t>
            </a:r>
            <a:r>
              <a:rPr lang="ar-BH" sz="2000" dirty="0"/>
              <a:t> لتحديد </a:t>
            </a:r>
            <a:r>
              <a:rPr lang="ar-BH" sz="2000" dirty="0" err="1"/>
              <a:t>سجلاتات</a:t>
            </a:r>
            <a:r>
              <a:rPr lang="ar-BH" sz="2000" dirty="0"/>
              <a:t> في جدول سوف تقتصر على التعليمات المبيّنة في الجدول أسفله. </a:t>
            </a:r>
          </a:p>
        </p:txBody>
      </p:sp>
    </p:spTree>
    <p:extLst>
      <p:ext uri="{BB962C8B-B14F-4D97-AF65-F5344CB8AC3E}">
        <p14:creationId xmlns:p14="http://schemas.microsoft.com/office/powerpoint/2010/main" val="10418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00"/>
    </mc:Choice>
    <mc:Fallback xmlns="">
      <p:transition spd="slow" advTm="3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801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55417" y="624280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F143E-DCB9-42B4-808A-B418EBB4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263" y="401440"/>
            <a:ext cx="6682991" cy="528804"/>
          </a:xfrm>
        </p:spPr>
        <p:txBody>
          <a:bodyPr>
            <a:normAutofit fontScale="90000"/>
          </a:bodyPr>
          <a:lstStyle/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E58B17-90EA-49B7-A388-E847DEA9F0DB}"/>
              </a:ext>
            </a:extLst>
          </p:cNvPr>
          <p:cNvSpPr txBox="1"/>
          <p:nvPr/>
        </p:nvSpPr>
        <p:spPr>
          <a:xfrm>
            <a:off x="224519" y="4434161"/>
            <a:ext cx="118490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sz="2800" dirty="0">
                <a:solidFill>
                  <a:srgbClr val="FF0000"/>
                </a:solidFill>
              </a:rPr>
              <a:t>SELECT * FROM </a:t>
            </a:r>
            <a:r>
              <a:rPr lang="en-GB" sz="2800" i="1" dirty="0" err="1">
                <a:solidFill>
                  <a:srgbClr val="0066FF"/>
                </a:solidFill>
              </a:rPr>
              <a:t>TableName</a:t>
            </a:r>
            <a:endParaRPr lang="ar-BH" sz="2800" i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246BB1-EB6B-43F0-842F-F5D33728C947}"/>
              </a:ext>
            </a:extLst>
          </p:cNvPr>
          <p:cNvSpPr txBox="1">
            <a:spLocks/>
          </p:cNvSpPr>
          <p:nvPr/>
        </p:nvSpPr>
        <p:spPr>
          <a:xfrm>
            <a:off x="7536872" y="2493755"/>
            <a:ext cx="4536703" cy="651627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ar-BH" b="1" dirty="0"/>
              <a:t>بنية استعلام تحديد سجلات.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4289DB-0587-4608-A923-CEBA603D308B}"/>
              </a:ext>
            </a:extLst>
          </p:cNvPr>
          <p:cNvSpPr txBox="1">
            <a:spLocks/>
          </p:cNvSpPr>
          <p:nvPr/>
        </p:nvSpPr>
        <p:spPr>
          <a:xfrm>
            <a:off x="10520218" y="1093726"/>
            <a:ext cx="1553357" cy="651627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ar-BH" b="1" dirty="0"/>
              <a:t>الاستعلام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6E37A-6725-4392-8E7C-627B5EC2953F}"/>
              </a:ext>
            </a:extLst>
          </p:cNvPr>
          <p:cNvSpPr txBox="1"/>
          <p:nvPr/>
        </p:nvSpPr>
        <p:spPr>
          <a:xfrm>
            <a:off x="1550061" y="1847126"/>
            <a:ext cx="104547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الاستعلام هو أمر بتنفيذ إجراء محدّد على سجلات جدول محدّد من قاعدة بيانات.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F5427E-F3D9-41D0-AE3B-6BC7CEBCD00D}"/>
              </a:ext>
            </a:extLst>
          </p:cNvPr>
          <p:cNvSpPr txBox="1"/>
          <p:nvPr/>
        </p:nvSpPr>
        <p:spPr>
          <a:xfrm>
            <a:off x="205837" y="3317224"/>
            <a:ext cx="117990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استعلام تحديد سجلات، هو أمر بتنفيذ إجراء تحديد سجلات في جدول محدّد. 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6C534-0840-4EEF-A78E-04A6F1EB4082}"/>
              </a:ext>
            </a:extLst>
          </p:cNvPr>
          <p:cNvSpPr/>
          <p:nvPr/>
        </p:nvSpPr>
        <p:spPr>
          <a:xfrm>
            <a:off x="6133390" y="5658883"/>
            <a:ext cx="4757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GB" b="1" i="1" dirty="0" err="1">
                <a:solidFill>
                  <a:srgbClr val="0066FF"/>
                </a:solidFill>
              </a:rPr>
              <a:t>TableName</a:t>
            </a:r>
            <a:r>
              <a:rPr lang="ar-BH" i="1" dirty="0"/>
              <a:t>: ويمثّل اسم الجدول المطلوب استعلامه</a:t>
            </a:r>
            <a:endParaRPr lang="ar-BH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2D9394-0E6B-4E20-B07A-3875795C94AD}"/>
              </a:ext>
            </a:extLst>
          </p:cNvPr>
          <p:cNvSpPr txBox="1"/>
          <p:nvPr/>
        </p:nvSpPr>
        <p:spPr>
          <a:xfrm>
            <a:off x="5789330" y="3935342"/>
            <a:ext cx="590882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البنية الأساسيّة لاستعلام تحديد جميع سجلّات جدول ما:  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B63972D-0C86-4326-A256-DAE537522C2E}"/>
              </a:ext>
            </a:extLst>
          </p:cNvPr>
          <p:cNvSpPr txBox="1">
            <a:spLocks/>
          </p:cNvSpPr>
          <p:nvPr/>
        </p:nvSpPr>
        <p:spPr>
          <a:xfrm>
            <a:off x="9278636" y="4923090"/>
            <a:ext cx="2732006" cy="651627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ar-BH" b="1" dirty="0"/>
              <a:t>متغيّرات الاستعلام</a:t>
            </a:r>
          </a:p>
        </p:txBody>
      </p:sp>
    </p:spTree>
    <p:extLst>
      <p:ext uri="{BB962C8B-B14F-4D97-AF65-F5344CB8AC3E}">
        <p14:creationId xmlns:p14="http://schemas.microsoft.com/office/powerpoint/2010/main" val="274619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1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1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2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903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804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304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  <p:bldP spid="10" grpId="0" animBg="1"/>
      <p:bldP spid="4" grpId="0"/>
      <p:bldP spid="11" grpId="0"/>
      <p:bldP spid="5" grpId="0"/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55417" y="624280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4289DB-0587-4608-A923-CEBA603D308B}"/>
              </a:ext>
            </a:extLst>
          </p:cNvPr>
          <p:cNvSpPr txBox="1">
            <a:spLocks/>
          </p:cNvSpPr>
          <p:nvPr/>
        </p:nvSpPr>
        <p:spPr>
          <a:xfrm>
            <a:off x="10954327" y="1093726"/>
            <a:ext cx="1119248" cy="651627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BH" b="1" dirty="0"/>
              <a:t>مثال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6E37A-6725-4392-8E7C-627B5EC2953F}"/>
              </a:ext>
            </a:extLst>
          </p:cNvPr>
          <p:cNvSpPr txBox="1"/>
          <p:nvPr/>
        </p:nvSpPr>
        <p:spPr>
          <a:xfrm>
            <a:off x="6400800" y="1283688"/>
            <a:ext cx="44334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سأعتمد في هذا المثال على الجدول الآتي: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866913D-656D-4978-B335-B34DFFE60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592466"/>
              </p:ext>
            </p:extLst>
          </p:nvPr>
        </p:nvGraphicFramePr>
        <p:xfrm>
          <a:off x="187156" y="1038189"/>
          <a:ext cx="6167323" cy="2214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70418">
                  <a:extLst>
                    <a:ext uri="{9D8B030D-6E8A-4147-A177-3AD203B41FA5}">
                      <a16:colId xmlns:a16="http://schemas.microsoft.com/office/drawing/2014/main" val="3772569978"/>
                    </a:ext>
                  </a:extLst>
                </a:gridCol>
                <a:gridCol w="2081530">
                  <a:extLst>
                    <a:ext uri="{9D8B030D-6E8A-4147-A177-3AD203B41FA5}">
                      <a16:colId xmlns:a16="http://schemas.microsoft.com/office/drawing/2014/main" val="3726355277"/>
                    </a:ext>
                  </a:extLst>
                </a:gridCol>
                <a:gridCol w="2015375">
                  <a:extLst>
                    <a:ext uri="{9D8B030D-6E8A-4147-A177-3AD203B41FA5}">
                      <a16:colId xmlns:a16="http://schemas.microsoft.com/office/drawing/2014/main" val="3463924076"/>
                    </a:ext>
                  </a:extLst>
                </a:gridCol>
              </a:tblGrid>
              <a:tr h="363201">
                <a:tc gridSpan="3">
                  <a:txBody>
                    <a:bodyPr/>
                    <a:lstStyle/>
                    <a:p>
                      <a:pPr algn="l" rtl="0"/>
                      <a:r>
                        <a:rPr lang="en-GB" b="0" dirty="0"/>
                        <a:t>table name: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SportTeam</a:t>
                      </a:r>
                      <a:endParaRPr lang="ar-BH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ar-BH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ar-BH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855457"/>
                  </a:ext>
                </a:extLst>
              </a:tr>
              <a:tr h="363201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type </a:t>
                      </a:r>
                      <a:r>
                        <a:rPr lang="ar-BH" b="1" dirty="0"/>
                        <a:t>النوع              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description </a:t>
                      </a:r>
                      <a:r>
                        <a:rPr lang="ar-BH" b="1" dirty="0"/>
                        <a:t>الوصف 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fields </a:t>
                      </a:r>
                      <a:r>
                        <a:rPr lang="ar-BH" b="1" dirty="0"/>
                        <a:t>الحقول          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9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number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رقمي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حقل رقم الهوية الشخصيّة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/>
                        <a:t>cpr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13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text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نصي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الاسم الكامل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/>
                        <a:t>full_name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42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date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تاريخ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err="1"/>
                        <a:t>birth_date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23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/>
                        <a:t>text</a:t>
                      </a:r>
                      <a:r>
                        <a:rPr lang="en-GB" dirty="0"/>
                        <a:t> </a:t>
                      </a:r>
                      <a:r>
                        <a:rPr lang="ar-BH" dirty="0"/>
                        <a:t>نصي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ar-BH" dirty="0"/>
                        <a:t>رقم الهاتف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mobile</a:t>
                      </a:r>
                      <a:endParaRPr lang="ar-B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764382"/>
                  </a:ext>
                </a:extLst>
              </a:tr>
            </a:tbl>
          </a:graphicData>
        </a:graphic>
      </p:graphicFrame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A0058E48-233A-452E-A38C-5FDD16448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297815"/>
              </p:ext>
            </p:extLst>
          </p:nvPr>
        </p:nvGraphicFramePr>
        <p:xfrm>
          <a:off x="187156" y="3924691"/>
          <a:ext cx="8128000" cy="11125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365961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188625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661988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04178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mobile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birth_date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9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+973-23232323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1996/12/20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majdi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ahmad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961254321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18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+973-55667788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1994/06/01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fares </a:t>
                      </a:r>
                      <a:r>
                        <a:rPr lang="en-GB" dirty="0" err="1"/>
                        <a:t>mohammad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940613579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6722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66A8F3A-6E44-4285-9DBB-C1C6E7969B2E}"/>
              </a:ext>
            </a:extLst>
          </p:cNvPr>
          <p:cNvSpPr txBox="1"/>
          <p:nvPr/>
        </p:nvSpPr>
        <p:spPr>
          <a:xfrm>
            <a:off x="8538139" y="3532004"/>
            <a:ext cx="32667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لنفترض بعض سجلات الجدول: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95E9F8-641A-43CA-A7D8-1F4F5553A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6741" y="401440"/>
            <a:ext cx="11190996" cy="528804"/>
          </a:xfrm>
        </p:spPr>
        <p:txBody>
          <a:bodyPr>
            <a:normAutofit fontScale="90000"/>
          </a:bodyPr>
          <a:lstStyle/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</p:spTree>
    <p:extLst>
      <p:ext uri="{BB962C8B-B14F-4D97-AF65-F5344CB8AC3E}">
        <p14:creationId xmlns:p14="http://schemas.microsoft.com/office/powerpoint/2010/main" val="95139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101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601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02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55417" y="624280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4289DB-0587-4608-A923-CEBA603D308B}"/>
              </a:ext>
            </a:extLst>
          </p:cNvPr>
          <p:cNvSpPr txBox="1">
            <a:spLocks/>
          </p:cNvSpPr>
          <p:nvPr/>
        </p:nvSpPr>
        <p:spPr>
          <a:xfrm>
            <a:off x="10954327" y="1093726"/>
            <a:ext cx="1119248" cy="651627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BH" b="1" dirty="0"/>
              <a:t>مثال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A0058E48-233A-452E-A38C-5FDD16448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5815"/>
              </p:ext>
            </p:extLst>
          </p:nvPr>
        </p:nvGraphicFramePr>
        <p:xfrm>
          <a:off x="2717519" y="1239496"/>
          <a:ext cx="8128000" cy="11125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365961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188625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661988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04178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mobile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birth_date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9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+973-23232323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1996/12/20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majdi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ahmad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961254321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18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+973-55667788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1994/06/01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fares </a:t>
                      </a:r>
                      <a:r>
                        <a:rPr lang="en-GB" dirty="0" err="1"/>
                        <a:t>mohammad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940613579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6722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66A8F3A-6E44-4285-9DBB-C1C6E7969B2E}"/>
              </a:ext>
            </a:extLst>
          </p:cNvPr>
          <p:cNvSpPr txBox="1"/>
          <p:nvPr/>
        </p:nvSpPr>
        <p:spPr>
          <a:xfrm>
            <a:off x="112196" y="2480743"/>
            <a:ext cx="119613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أريد أن أبني استعلاما لتحديد بيانات جميع الأشخاص في هذا الجدول.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BE9977-E6B6-41A9-A132-3BFE453402EB}"/>
              </a:ext>
            </a:extLst>
          </p:cNvPr>
          <p:cNvSpPr/>
          <p:nvPr/>
        </p:nvSpPr>
        <p:spPr>
          <a:xfrm>
            <a:off x="2635154" y="878547"/>
            <a:ext cx="2388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table name:</a:t>
            </a:r>
            <a:r>
              <a:rPr lang="en-GB" b="1" dirty="0"/>
              <a:t> </a:t>
            </a:r>
            <a:r>
              <a:rPr lang="en-GB" b="1" dirty="0" err="1"/>
              <a:t>SportTeam</a:t>
            </a:r>
            <a:endParaRPr lang="ar-BH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8EF13D-18CB-469C-A3D5-D5B6AF582141}"/>
              </a:ext>
            </a:extLst>
          </p:cNvPr>
          <p:cNvSpPr txBox="1"/>
          <p:nvPr/>
        </p:nvSpPr>
        <p:spPr>
          <a:xfrm>
            <a:off x="55417" y="2942408"/>
            <a:ext cx="819101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sz="2000" dirty="0">
                <a:solidFill>
                  <a:srgbClr val="FF0000"/>
                </a:solidFill>
              </a:rPr>
              <a:t>SELECT * FROM </a:t>
            </a:r>
            <a:r>
              <a:rPr lang="en-GB" sz="2000" i="1" dirty="0" err="1"/>
              <a:t>TableName</a:t>
            </a:r>
            <a:endParaRPr lang="ar-BH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E1BCBC-54CC-4CBB-A042-72E4382EDE4D}"/>
              </a:ext>
            </a:extLst>
          </p:cNvPr>
          <p:cNvSpPr/>
          <p:nvPr/>
        </p:nvSpPr>
        <p:spPr>
          <a:xfrm>
            <a:off x="1376404" y="3687583"/>
            <a:ext cx="1917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 err="1"/>
              <a:t>SportTeam</a:t>
            </a:r>
            <a:endParaRPr lang="ar-BH" sz="2800" b="1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D4707E6-8F8E-41E9-9061-142C410F3299}"/>
              </a:ext>
            </a:extLst>
          </p:cNvPr>
          <p:cNvSpPr/>
          <p:nvPr/>
        </p:nvSpPr>
        <p:spPr>
          <a:xfrm>
            <a:off x="2159303" y="3333504"/>
            <a:ext cx="185124" cy="371333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A5F956-024D-4774-8081-D0B803035D48}"/>
              </a:ext>
            </a:extLst>
          </p:cNvPr>
          <p:cNvSpPr txBox="1"/>
          <p:nvPr/>
        </p:nvSpPr>
        <p:spPr>
          <a:xfrm>
            <a:off x="6501777" y="2973185"/>
            <a:ext cx="529174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البنية الأساسيّة لاستعلام تحديد جميع السجلات: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BC73AF-2E3D-4633-BD42-D3C0448BBEFE}"/>
              </a:ext>
            </a:extLst>
          </p:cNvPr>
          <p:cNvSpPr txBox="1"/>
          <p:nvPr/>
        </p:nvSpPr>
        <p:spPr>
          <a:xfrm>
            <a:off x="7919512" y="4532419"/>
            <a:ext cx="39117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بنية الاستعلام بعد تضمينه المتغيّرات: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835F9B-2C9A-4D21-B7EB-A4DDFFE159AE}"/>
              </a:ext>
            </a:extLst>
          </p:cNvPr>
          <p:cNvSpPr txBox="1"/>
          <p:nvPr/>
        </p:nvSpPr>
        <p:spPr>
          <a:xfrm>
            <a:off x="9907251" y="3743423"/>
            <a:ext cx="20941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استبدل المتغيّرات:  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9344EA7-32FF-4DDA-96A4-B460E8958D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05932" y="5353644"/>
            <a:ext cx="1619130" cy="910761"/>
          </a:xfrm>
          <a:prstGeom prst="rect">
            <a:avLst/>
          </a:prstGeom>
        </p:spPr>
      </p:pic>
      <p:sp>
        <p:nvSpPr>
          <p:cNvPr id="27" name="Thought Bubble: Cloud 26">
            <a:extLst>
              <a:ext uri="{FF2B5EF4-FFF2-40B4-BE49-F238E27FC236}">
                <a16:creationId xmlns:a16="http://schemas.microsoft.com/office/drawing/2014/main" id="{288A122E-F625-4D09-BE1D-F5525CD61592}"/>
              </a:ext>
            </a:extLst>
          </p:cNvPr>
          <p:cNvSpPr/>
          <p:nvPr/>
        </p:nvSpPr>
        <p:spPr>
          <a:xfrm>
            <a:off x="5615568" y="4986465"/>
            <a:ext cx="4943295" cy="1446227"/>
          </a:xfrm>
          <a:prstGeom prst="cloudCallout">
            <a:avLst>
              <a:gd name="adj1" fmla="val 60290"/>
              <a:gd name="adj2" fmla="val 78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دعنا نبيّن العلاقة بين نموذج تحديد سجلات واستعلام تحديد سجلات 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C108C45-8237-402A-B624-3135680258B3}"/>
              </a:ext>
            </a:extLst>
          </p:cNvPr>
          <p:cNvSpPr txBox="1">
            <a:spLocks/>
          </p:cNvSpPr>
          <p:nvPr/>
        </p:nvSpPr>
        <p:spPr>
          <a:xfrm>
            <a:off x="4734685" y="451930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E54329-8E98-4206-AE70-7EBB42CE2B41}"/>
              </a:ext>
            </a:extLst>
          </p:cNvPr>
          <p:cNvSpPr txBox="1"/>
          <p:nvPr/>
        </p:nvSpPr>
        <p:spPr>
          <a:xfrm>
            <a:off x="185833" y="4746159"/>
            <a:ext cx="62156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solidFill>
                  <a:srgbClr val="FF0000"/>
                </a:solidFill>
              </a:rPr>
              <a:t>SELECT * FROM </a:t>
            </a:r>
            <a:r>
              <a:rPr lang="en-GB" sz="2000" b="1" dirty="0" err="1"/>
              <a:t>SportTeam</a:t>
            </a:r>
            <a:endParaRPr lang="ar-BH" sz="2000" b="1" dirty="0"/>
          </a:p>
        </p:txBody>
      </p:sp>
    </p:spTree>
    <p:extLst>
      <p:ext uri="{BB962C8B-B14F-4D97-AF65-F5344CB8AC3E}">
        <p14:creationId xmlns:p14="http://schemas.microsoft.com/office/powerpoint/2010/main" val="217512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2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102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3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604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104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905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106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106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5" grpId="0" animBg="1"/>
      <p:bldP spid="19" grpId="0"/>
      <p:bldP spid="20" grpId="0"/>
      <p:bldP spid="24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8C2C56-A2A1-4DA2-9744-A13167B8BA34}"/>
              </a:ext>
            </a:extLst>
          </p:cNvPr>
          <p:cNvSpPr/>
          <p:nvPr/>
        </p:nvSpPr>
        <p:spPr>
          <a:xfrm>
            <a:off x="55417" y="624280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BC73AF-2E3D-4633-BD42-D3C0448BBEFE}"/>
              </a:ext>
            </a:extLst>
          </p:cNvPr>
          <p:cNvSpPr txBox="1"/>
          <p:nvPr/>
        </p:nvSpPr>
        <p:spPr>
          <a:xfrm>
            <a:off x="5004975" y="1204294"/>
            <a:ext cx="61724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BH" sz="2400" dirty="0"/>
              <a:t>قمنا سابقا بتصميم نموذج لتحديد سجلات، وفي مثالنا هذا سيكون النموذج كالآتي: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9344EA7-32FF-4DDA-96A4-B460E8958D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10346" y="1735904"/>
            <a:ext cx="1619130" cy="9107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FB49DF-5699-4664-B6DA-D7B93041C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805" y="930244"/>
            <a:ext cx="1009767" cy="1009767"/>
          </a:xfrm>
          <a:prstGeom prst="rect">
            <a:avLst/>
          </a:prstGeom>
        </p:spPr>
      </p:pic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0C8A33F5-5270-4A91-AD80-DA076F674A63}"/>
              </a:ext>
            </a:extLst>
          </p:cNvPr>
          <p:cNvSpPr/>
          <p:nvPr/>
        </p:nvSpPr>
        <p:spPr>
          <a:xfrm>
            <a:off x="3000732" y="1967319"/>
            <a:ext cx="2507587" cy="1652769"/>
          </a:xfrm>
          <a:prstGeom prst="wedgeRoundRectCallout">
            <a:avLst>
              <a:gd name="adj1" fmla="val -72386"/>
              <a:gd name="adj2" fmla="val -656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عند الضغط على الزر </a:t>
            </a:r>
            <a:r>
              <a:rPr lang="en-GB" sz="2400" dirty="0"/>
              <a:t>Select</a:t>
            </a:r>
            <a:r>
              <a:rPr lang="en-US" sz="2400" dirty="0"/>
              <a:t> All records</a:t>
            </a:r>
            <a:r>
              <a:rPr lang="ar-BH" sz="2400" dirty="0"/>
              <a:t> يتمّ عرض جميع سجلات الجدول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5102609A-6C66-4FB9-A763-5921D4B13265}"/>
              </a:ext>
            </a:extLst>
          </p:cNvPr>
          <p:cNvSpPr/>
          <p:nvPr/>
        </p:nvSpPr>
        <p:spPr>
          <a:xfrm>
            <a:off x="6096000" y="3350772"/>
            <a:ext cx="3478086" cy="1447332"/>
          </a:xfrm>
          <a:prstGeom prst="wedgeRoundRectCallout">
            <a:avLst>
              <a:gd name="adj1" fmla="val -33898"/>
              <a:gd name="adj2" fmla="val 8498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ولكي يتلقّى الاستعلام هذا الأمر يجب أن أربط ملف الـ </a:t>
            </a:r>
            <a:r>
              <a:rPr lang="en-GB" sz="2400" dirty="0"/>
              <a:t>php</a:t>
            </a:r>
            <a:r>
              <a:rPr lang="ar-BH" sz="2400" dirty="0"/>
              <a:t> بالنموذج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DC9346C-D9CD-46E0-8651-00C79D2D88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926" y="2170290"/>
            <a:ext cx="1009767" cy="1009767"/>
          </a:xfrm>
          <a:prstGeom prst="rect">
            <a:avLst/>
          </a:prstGeom>
        </p:spPr>
      </p:pic>
      <p:sp>
        <p:nvSpPr>
          <p:cNvPr id="33" name="Thought Bubble: Cloud 32">
            <a:extLst>
              <a:ext uri="{FF2B5EF4-FFF2-40B4-BE49-F238E27FC236}">
                <a16:creationId xmlns:a16="http://schemas.microsoft.com/office/drawing/2014/main" id="{B50C5001-FE0F-4144-A8E9-2800D9AB5051}"/>
              </a:ext>
            </a:extLst>
          </p:cNvPr>
          <p:cNvSpPr/>
          <p:nvPr/>
        </p:nvSpPr>
        <p:spPr>
          <a:xfrm>
            <a:off x="9738640" y="4108658"/>
            <a:ext cx="1929777" cy="1447332"/>
          </a:xfrm>
          <a:prstGeom prst="cloudCallout">
            <a:avLst>
              <a:gd name="adj1" fmla="val 8818"/>
              <a:gd name="adj2" fmla="val -12277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dirty="0"/>
              <a:t>كيف؟</a:t>
            </a:r>
          </a:p>
          <a:p>
            <a:pPr algn="ctr"/>
            <a:r>
              <a:rPr lang="ar-BH" sz="2400" dirty="0"/>
              <a:t>لنتابع...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9938CFAB-36DD-4545-A2FF-A68EB49DFFB2}"/>
              </a:ext>
            </a:extLst>
          </p:cNvPr>
          <p:cNvSpPr/>
          <p:nvPr/>
        </p:nvSpPr>
        <p:spPr>
          <a:xfrm>
            <a:off x="5608154" y="1038189"/>
            <a:ext cx="45719" cy="2141868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6B9D0965-0A22-464A-AA97-DF8535534215}"/>
              </a:ext>
            </a:extLst>
          </p:cNvPr>
          <p:cNvSpPr txBox="1">
            <a:spLocks/>
          </p:cNvSpPr>
          <p:nvPr/>
        </p:nvSpPr>
        <p:spPr>
          <a:xfrm>
            <a:off x="4734685" y="451930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CFE6729-6327-47ED-8BC8-D895CE4EBF35}"/>
              </a:ext>
            </a:extLst>
          </p:cNvPr>
          <p:cNvSpPr/>
          <p:nvPr/>
        </p:nvSpPr>
        <p:spPr>
          <a:xfrm>
            <a:off x="593754" y="1164114"/>
            <a:ext cx="2581401" cy="4366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Select All records</a:t>
            </a:r>
            <a:endParaRPr lang="ar-BH" b="1" dirty="0"/>
          </a:p>
        </p:txBody>
      </p:sp>
      <p:pic>
        <p:nvPicPr>
          <p:cNvPr id="12" name="Picture 1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74DB7A7C-72FD-4582-83D8-B74BA559E8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304" y="1580318"/>
            <a:ext cx="335644" cy="52880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73E296F-D05F-43CD-813A-0E65E89692ED}"/>
              </a:ext>
            </a:extLst>
          </p:cNvPr>
          <p:cNvSpPr txBox="1"/>
          <p:nvPr/>
        </p:nvSpPr>
        <p:spPr>
          <a:xfrm>
            <a:off x="1403164" y="5544693"/>
            <a:ext cx="62156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200" dirty="0">
                <a:solidFill>
                  <a:srgbClr val="FF0000"/>
                </a:solidFill>
              </a:rPr>
              <a:t>SELECT * FROM </a:t>
            </a:r>
            <a:r>
              <a:rPr lang="en-GB" sz="3200" b="1" dirty="0" err="1"/>
              <a:t>SportTeam</a:t>
            </a:r>
            <a:endParaRPr lang="ar-BH" sz="3200" b="1" dirty="0"/>
          </a:p>
        </p:txBody>
      </p:sp>
    </p:spTree>
    <p:extLst>
      <p:ext uri="{BB962C8B-B14F-4D97-AF65-F5344CB8AC3E}">
        <p14:creationId xmlns:p14="http://schemas.microsoft.com/office/powerpoint/2010/main" val="140741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00"/>
    </mc:Choice>
    <mc:Fallback xmlns="">
      <p:transition spd="slow" advTm="4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0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70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701"/>
                            </p:stCondLst>
                            <p:childTnLst>
                              <p:par>
                                <p:cTn id="1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0.23828 0.3196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14" y="1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701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701"/>
                            </p:stCondLst>
                            <p:childTnLst>
                              <p:par>
                                <p:cTn id="2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6 -0.06389 L -0.03541 -0.230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-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701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902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103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603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 animBg="1"/>
      <p:bldP spid="33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7900FC0-66D6-4097-A1A1-DF2A56AB8353}"/>
              </a:ext>
            </a:extLst>
          </p:cNvPr>
          <p:cNvSpPr/>
          <p:nvPr/>
        </p:nvSpPr>
        <p:spPr>
          <a:xfrm>
            <a:off x="5878847" y="1370713"/>
            <a:ext cx="6259562" cy="49154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GB" dirty="0" err="1"/>
              <a:t>SportTeam</a:t>
            </a:r>
            <a:r>
              <a:rPr lang="en-GB" dirty="0"/>
              <a:t>  ";</a:t>
            </a:r>
          </a:p>
          <a:p>
            <a:endParaRPr lang="en-GB" dirty="0"/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61712" y="1370713"/>
            <a:ext cx="5727618" cy="49154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endParaRPr lang="en-GB" dirty="0"/>
          </a:p>
          <a:p>
            <a:r>
              <a:rPr lang="en-GB" dirty="0">
                <a:solidFill>
                  <a:schemeClr val="tx1"/>
                </a:solidFill>
              </a:rPr>
              <a:t>&lt;input type="submit" value="Select All Records"&gt;</a:t>
            </a:r>
            <a:endParaRPr lang="ar-BH" dirty="0">
              <a:solidFill>
                <a:schemeClr val="tx1"/>
              </a:solidFill>
            </a:endParaRPr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905306"/>
            <a:ext cx="3934843" cy="444014"/>
            <a:chOff x="5891725" y="2485486"/>
            <a:chExt cx="3934843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8" name="Thought Bubble: Cloud 37">
            <a:extLst>
              <a:ext uri="{FF2B5EF4-FFF2-40B4-BE49-F238E27FC236}">
                <a16:creationId xmlns:a16="http://schemas.microsoft.com/office/drawing/2014/main" id="{4E2CA53D-85FC-4088-93A2-3E39F5771CFA}"/>
              </a:ext>
            </a:extLst>
          </p:cNvPr>
          <p:cNvSpPr/>
          <p:nvPr/>
        </p:nvSpPr>
        <p:spPr>
          <a:xfrm>
            <a:off x="5676664" y="2879238"/>
            <a:ext cx="5409560" cy="2687490"/>
          </a:xfrm>
          <a:prstGeom prst="cloudCallout">
            <a:avLst>
              <a:gd name="adj1" fmla="val 46835"/>
              <a:gd name="adj2" fmla="val -4025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لربط ملف الـ </a:t>
            </a:r>
            <a:r>
              <a:rPr lang="en-GB" sz="2400" dirty="0"/>
              <a:t>php</a:t>
            </a:r>
            <a:r>
              <a:rPr lang="ar-BH" sz="2400" dirty="0"/>
              <a:t> المسمّى “</a:t>
            </a:r>
            <a:r>
              <a:rPr lang="en-GB" sz="2400" dirty="0" err="1"/>
              <a:t>SelectQuery.php</a:t>
            </a:r>
            <a:r>
              <a:rPr lang="ar-BH" sz="2400" dirty="0"/>
              <a:t>"</a:t>
            </a:r>
            <a:br>
              <a:rPr lang="ar-BH" sz="2400" dirty="0"/>
            </a:br>
            <a:r>
              <a:rPr lang="ar-BH" sz="2400" dirty="0"/>
              <a:t> بالنموذج “</a:t>
            </a:r>
            <a:r>
              <a:rPr lang="en-GB" sz="2400" dirty="0"/>
              <a:t>SelectForm.html</a:t>
            </a:r>
            <a:r>
              <a:rPr lang="ar-BH" sz="2400" dirty="0"/>
              <a:t>" أقوم بالآتي: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E72FB0-095C-4E34-98C5-EB577B275555}"/>
              </a:ext>
            </a:extLst>
          </p:cNvPr>
          <p:cNvSpPr/>
          <p:nvPr/>
        </p:nvSpPr>
        <p:spPr>
          <a:xfrm>
            <a:off x="61712" y="1651557"/>
            <a:ext cx="828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/>
              <a:t>&lt;form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B6FD102-4DFD-445E-9AE6-D696E5A0815F}"/>
              </a:ext>
            </a:extLst>
          </p:cNvPr>
          <p:cNvSpPr/>
          <p:nvPr/>
        </p:nvSpPr>
        <p:spPr>
          <a:xfrm>
            <a:off x="695207" y="1657582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/>
              <a:t>&gt;</a:t>
            </a: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AC9F83F4-6E50-461F-A7F7-9A055CAC6749}"/>
              </a:ext>
            </a:extLst>
          </p:cNvPr>
          <p:cNvSpPr/>
          <p:nvPr/>
        </p:nvSpPr>
        <p:spPr>
          <a:xfrm>
            <a:off x="1303277" y="2977045"/>
            <a:ext cx="3824899" cy="1921004"/>
          </a:xfrm>
          <a:prstGeom prst="wedgeRoundRectCallout">
            <a:avLst>
              <a:gd name="adj1" fmla="val -35103"/>
              <a:gd name="adj2" fmla="val -10099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ضمن العلامة </a:t>
            </a:r>
            <a:r>
              <a:rPr lang="en-GB" sz="2400" dirty="0"/>
              <a:t>&lt;form&gt;</a:t>
            </a:r>
            <a:r>
              <a:rPr lang="ar-BH" sz="2400" dirty="0"/>
              <a:t> أدرج الخاصيّة:</a:t>
            </a:r>
          </a:p>
          <a:p>
            <a:pPr algn="ctr" rtl="1"/>
            <a:r>
              <a:rPr lang="en-GB" sz="2400" dirty="0"/>
              <a:t>action=“</a:t>
            </a:r>
            <a:r>
              <a:rPr lang="en-GB" sz="2400" dirty="0" err="1"/>
              <a:t>SelectQuery.php</a:t>
            </a:r>
            <a:r>
              <a:rPr lang="en-GB" sz="2400" dirty="0"/>
              <a:t>”</a:t>
            </a:r>
            <a:endParaRPr lang="ar-BH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FA16D2-9C28-4DBF-B635-96AF0DF240C7}"/>
              </a:ext>
            </a:extLst>
          </p:cNvPr>
          <p:cNvSpPr/>
          <p:nvPr/>
        </p:nvSpPr>
        <p:spPr>
          <a:xfrm>
            <a:off x="880263" y="1663710"/>
            <a:ext cx="2618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GB" dirty="0"/>
              <a:t>action="</a:t>
            </a:r>
            <a:r>
              <a:rPr lang="en-GB" dirty="0" err="1"/>
              <a:t>SelectQuery.php</a:t>
            </a:r>
            <a:r>
              <a:rPr lang="en-GB" dirty="0"/>
              <a:t>"</a:t>
            </a:r>
            <a:endParaRPr lang="ar-BH" dirty="0"/>
          </a:p>
        </p:txBody>
      </p:sp>
      <p:pic>
        <p:nvPicPr>
          <p:cNvPr id="9" name="Picture 8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F161221C-1771-42DA-8E3F-72A604F4E7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57325" y="3161900"/>
            <a:ext cx="1520110" cy="85506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7217A81-AA3F-4BCA-A26D-A1456B6CFFB9}"/>
              </a:ext>
            </a:extLst>
          </p:cNvPr>
          <p:cNvGrpSpPr/>
          <p:nvPr/>
        </p:nvGrpSpPr>
        <p:grpSpPr>
          <a:xfrm>
            <a:off x="5878847" y="905306"/>
            <a:ext cx="3945102" cy="444014"/>
            <a:chOff x="5891725" y="2485486"/>
            <a:chExt cx="3945102" cy="492369"/>
          </a:xfrm>
        </p:grpSpPr>
        <p:pic>
          <p:nvPicPr>
            <p:cNvPr id="19" name="Picture 352" descr="FlashDevelop Review - Slant">
              <a:extLst>
                <a:ext uri="{FF2B5EF4-FFF2-40B4-BE49-F238E27FC236}">
                  <a16:creationId xmlns:a16="http://schemas.microsoft.com/office/drawing/2014/main" id="{5CA64C9B-CC24-4F20-9B76-FAF1EF697B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F868E6-7553-44A9-B903-8026CC4D8DA1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B6EB88E9-0CCC-4574-AAC9-E52AA58C741E}"/>
              </a:ext>
            </a:extLst>
          </p:cNvPr>
          <p:cNvSpPr txBox="1">
            <a:spLocks/>
          </p:cNvSpPr>
          <p:nvPr/>
        </p:nvSpPr>
        <p:spPr>
          <a:xfrm>
            <a:off x="4734685" y="451930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</p:spTree>
    <p:extLst>
      <p:ext uri="{BB962C8B-B14F-4D97-AF65-F5344CB8AC3E}">
        <p14:creationId xmlns:p14="http://schemas.microsoft.com/office/powerpoint/2010/main" val="352643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0"/>
    </mc:Choice>
    <mc:Fallback xmlns="">
      <p:transition spd="slow" advClick="0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701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01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902"/>
                            </p:stCondLst>
                            <p:childTnLst>
                              <p:par>
                                <p:cTn id="3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25 0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902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6" grpId="0" animBg="1"/>
      <p:bldP spid="38" grpId="0" animBg="1"/>
      <p:bldP spid="4" grpId="0"/>
      <p:bldP spid="39" grpId="0"/>
      <p:bldP spid="39" grpId="1"/>
      <p:bldP spid="40" grpId="0" animBg="1"/>
      <p:bldP spid="7" grpId="0"/>
      <p:bldP spid="7" grpId="1"/>
      <p:bldP spid="7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E506AC3-668F-4989-AE6B-18CB4A17581B}"/>
              </a:ext>
            </a:extLst>
          </p:cNvPr>
          <p:cNvSpPr/>
          <p:nvPr/>
        </p:nvSpPr>
        <p:spPr>
          <a:xfrm>
            <a:off x="5878847" y="1370713"/>
            <a:ext cx="6259562" cy="49154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GB" dirty="0" err="1"/>
              <a:t>SportTeam</a:t>
            </a:r>
            <a:r>
              <a:rPr lang="en-GB" dirty="0"/>
              <a:t>  ";</a:t>
            </a:r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905306"/>
            <a:ext cx="3934843" cy="444014"/>
            <a:chOff x="5891725" y="2485486"/>
            <a:chExt cx="3934843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9" name="Picture 8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F161221C-1771-42DA-8E3F-72A604F4E7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90047" y="1646354"/>
            <a:ext cx="1520110" cy="85506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7217A81-AA3F-4BCA-A26D-A1456B6CFFB9}"/>
              </a:ext>
            </a:extLst>
          </p:cNvPr>
          <p:cNvGrpSpPr/>
          <p:nvPr/>
        </p:nvGrpSpPr>
        <p:grpSpPr>
          <a:xfrm>
            <a:off x="5878847" y="905306"/>
            <a:ext cx="3945102" cy="444014"/>
            <a:chOff x="5891725" y="2485486"/>
            <a:chExt cx="3945102" cy="492369"/>
          </a:xfrm>
        </p:grpSpPr>
        <p:pic>
          <p:nvPicPr>
            <p:cNvPr id="19" name="Picture 352" descr="FlashDevelop Review - Slant">
              <a:extLst>
                <a:ext uri="{FF2B5EF4-FFF2-40B4-BE49-F238E27FC236}">
                  <a16:creationId xmlns:a16="http://schemas.microsoft.com/office/drawing/2014/main" id="{5CA64C9B-CC24-4F20-9B76-FAF1EF697B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F868E6-7553-44A9-B903-8026CC4D8DA1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01CE020-3243-47B4-8F50-FFA21DE1BA63}"/>
              </a:ext>
            </a:extLst>
          </p:cNvPr>
          <p:cNvSpPr/>
          <p:nvPr/>
        </p:nvSpPr>
        <p:spPr>
          <a:xfrm>
            <a:off x="61712" y="1370713"/>
            <a:ext cx="5727618" cy="49154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</a:t>
            </a:r>
            <a:r>
              <a:rPr lang="en-GB" dirty="0"/>
              <a:t> action="</a:t>
            </a:r>
            <a:r>
              <a:rPr lang="en-GB" dirty="0" err="1"/>
              <a:t>SelectQuery.php</a:t>
            </a:r>
            <a:r>
              <a:rPr lang="en-GB" dirty="0"/>
              <a:t>" </a:t>
            </a:r>
            <a:r>
              <a:rPr lang="en-GB" b="1" dirty="0"/>
              <a:t>&gt;</a:t>
            </a:r>
          </a:p>
          <a:p>
            <a:r>
              <a:rPr lang="en-GB" dirty="0">
                <a:solidFill>
                  <a:schemeClr val="tx1"/>
                </a:solidFill>
              </a:rPr>
              <a:t>&lt;input type="submit" value="Select All Records"&gt;</a:t>
            </a:r>
            <a:endParaRPr lang="ar-BH" dirty="0">
              <a:solidFill>
                <a:schemeClr val="tx1"/>
              </a:solidFill>
            </a:endParaRPr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F734D9C-3A35-4AC9-ABC6-A08E9B4FD257}"/>
              </a:ext>
            </a:extLst>
          </p:cNvPr>
          <p:cNvSpPr txBox="1">
            <a:spLocks/>
          </p:cNvSpPr>
          <p:nvPr/>
        </p:nvSpPr>
        <p:spPr>
          <a:xfrm>
            <a:off x="4729076" y="397894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</p:spTree>
    <p:extLst>
      <p:ext uri="{BB962C8B-B14F-4D97-AF65-F5344CB8AC3E}">
        <p14:creationId xmlns:p14="http://schemas.microsoft.com/office/powerpoint/2010/main" val="172234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B7C2FBD-B6FA-46DC-B3F6-716184C0A2B4}"/>
              </a:ext>
            </a:extLst>
          </p:cNvPr>
          <p:cNvSpPr/>
          <p:nvPr/>
        </p:nvSpPr>
        <p:spPr>
          <a:xfrm>
            <a:off x="5878847" y="1370713"/>
            <a:ext cx="6259562" cy="49154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GB" dirty="0" err="1"/>
              <a:t>SportTeam</a:t>
            </a:r>
            <a:r>
              <a:rPr lang="en-GB" dirty="0"/>
              <a:t>  ";</a:t>
            </a:r>
          </a:p>
          <a:p>
            <a:endParaRPr lang="en-GB" dirty="0"/>
          </a:p>
          <a:p>
            <a:endParaRPr lang="ar-BH" dirty="0"/>
          </a:p>
          <a:p>
            <a:endParaRPr lang="ar-BH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9F17C94-E2D8-44FD-AF19-46FF3F741413}"/>
              </a:ext>
            </a:extLst>
          </p:cNvPr>
          <p:cNvSpPr txBox="1">
            <a:spLocks/>
          </p:cNvSpPr>
          <p:nvPr/>
        </p:nvSpPr>
        <p:spPr>
          <a:xfrm>
            <a:off x="4706636" y="432637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6A8D76-F8F2-4651-A1B3-BBF5BE60CAB3}"/>
              </a:ext>
            </a:extLst>
          </p:cNvPr>
          <p:cNvGrpSpPr/>
          <p:nvPr/>
        </p:nvGrpSpPr>
        <p:grpSpPr>
          <a:xfrm>
            <a:off x="61712" y="859636"/>
            <a:ext cx="3934843" cy="444014"/>
            <a:chOff x="5891725" y="2485486"/>
            <a:chExt cx="3934843" cy="492369"/>
          </a:xfrm>
        </p:grpSpPr>
        <p:pic>
          <p:nvPicPr>
            <p:cNvPr id="17" name="Picture 352" descr="FlashDevelop Review - Slant">
              <a:extLst>
                <a:ext uri="{FF2B5EF4-FFF2-40B4-BE49-F238E27FC236}">
                  <a16:creationId xmlns:a16="http://schemas.microsoft.com/office/drawing/2014/main" id="{F6204F4E-C752-48E2-BF63-44664652F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8AE72C0-A352-4CC4-8230-997237FD1B24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E231DA6C-53B2-4B8F-9DDD-8484D43DC5CA}"/>
              </a:ext>
            </a:extLst>
          </p:cNvPr>
          <p:cNvSpPr/>
          <p:nvPr/>
        </p:nvSpPr>
        <p:spPr>
          <a:xfrm>
            <a:off x="61712" y="1325042"/>
            <a:ext cx="5727618" cy="496110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</a:t>
            </a:r>
            <a:r>
              <a:rPr lang="en-GB" dirty="0"/>
              <a:t> action="</a:t>
            </a:r>
            <a:r>
              <a:rPr lang="en-GB" dirty="0" err="1"/>
              <a:t>SelectQuery.php</a:t>
            </a:r>
            <a:r>
              <a:rPr lang="en-GB" dirty="0"/>
              <a:t>" </a:t>
            </a:r>
            <a:r>
              <a:rPr lang="en-GB" b="1" dirty="0"/>
              <a:t>&gt;</a:t>
            </a:r>
          </a:p>
          <a:p>
            <a:r>
              <a:rPr lang="en-GB" dirty="0">
                <a:solidFill>
                  <a:schemeClr val="tx1"/>
                </a:solidFill>
              </a:rPr>
              <a:t>&lt;input type="submit" value="Select All Records"&gt;</a:t>
            </a:r>
            <a:endParaRPr lang="ar-BH" dirty="0">
              <a:solidFill>
                <a:schemeClr val="tx1"/>
              </a:solidFill>
            </a:endParaRPr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E6B2EF-06BF-450E-B83F-8BA60290FC33}"/>
              </a:ext>
            </a:extLst>
          </p:cNvPr>
          <p:cNvGrpSpPr/>
          <p:nvPr/>
        </p:nvGrpSpPr>
        <p:grpSpPr>
          <a:xfrm>
            <a:off x="5878847" y="908302"/>
            <a:ext cx="3945102" cy="444014"/>
            <a:chOff x="5891725" y="2485486"/>
            <a:chExt cx="3945102" cy="492369"/>
          </a:xfrm>
        </p:grpSpPr>
        <p:pic>
          <p:nvPicPr>
            <p:cNvPr id="29" name="Picture 352" descr="FlashDevelop Review - Slant">
              <a:extLst>
                <a:ext uri="{FF2B5EF4-FFF2-40B4-BE49-F238E27FC236}">
                  <a16:creationId xmlns:a16="http://schemas.microsoft.com/office/drawing/2014/main" id="{8D2CD4F6-E1F6-4A3A-9F29-8284FC6EC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2C9BE7-7B6C-48B5-AF81-325CA8735AFF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6B6BD79-A26F-43BD-9213-6FC127BE817F}"/>
              </a:ext>
            </a:extLst>
          </p:cNvPr>
          <p:cNvSpPr/>
          <p:nvPr/>
        </p:nvSpPr>
        <p:spPr>
          <a:xfrm>
            <a:off x="554081" y="190116"/>
            <a:ext cx="6259562" cy="2730633"/>
          </a:xfrm>
          <a:prstGeom prst="wedgeRoundRectCallout">
            <a:avLst>
              <a:gd name="adj1" fmla="val 42005"/>
              <a:gd name="adj2" fmla="val 69639"/>
              <a:gd name="adj3" fmla="val 16667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والآن لتنفيذ هذا الاستعلام أحتاج إلى التعليمة البرمجيّة الآتية:</a:t>
            </a:r>
          </a:p>
          <a:p>
            <a:pPr rtl="1"/>
            <a:r>
              <a:rPr lang="en-GB" sz="2400" dirty="0">
                <a:solidFill>
                  <a:srgbClr val="FFFF00"/>
                </a:solidFill>
              </a:rPr>
              <a:t>$result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</a:t>
            </a:r>
            <a:r>
              <a:rPr lang="en-GB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mysqli_query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GB" sz="2400" dirty="0">
                <a:solidFill>
                  <a:srgbClr val="FFFF00"/>
                </a:solidFill>
              </a:rPr>
              <a:t>$con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GB" sz="2400" dirty="0">
                <a:solidFill>
                  <a:srgbClr val="FFFF00"/>
                </a:solidFill>
              </a:rPr>
              <a:t>$</a:t>
            </a:r>
            <a:r>
              <a:rPr lang="en-GB" sz="2400" dirty="0" err="1">
                <a:solidFill>
                  <a:srgbClr val="FFFF00"/>
                </a:solidFill>
              </a:rPr>
              <a:t>sql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);</a:t>
            </a:r>
          </a:p>
          <a:p>
            <a:pPr algn="r" rtl="1"/>
            <a:r>
              <a:rPr lang="en-GB" sz="2400" dirty="0">
                <a:solidFill>
                  <a:srgbClr val="FFFF00"/>
                </a:solidFill>
              </a:rPr>
              <a:t>$con</a:t>
            </a:r>
            <a:r>
              <a:rPr lang="ar-BH" sz="2400" dirty="0"/>
              <a:t>: متغيّر الاتصال بقاعدة البيانات (معطى)</a:t>
            </a:r>
          </a:p>
          <a:p>
            <a:pPr algn="r" rtl="1"/>
            <a:r>
              <a:rPr lang="en-GB" sz="2400" dirty="0">
                <a:solidFill>
                  <a:srgbClr val="FFFF00"/>
                </a:solidFill>
              </a:rPr>
              <a:t>$</a:t>
            </a:r>
            <a:r>
              <a:rPr lang="en-GB" sz="2400" dirty="0" err="1">
                <a:solidFill>
                  <a:srgbClr val="FFFF00"/>
                </a:solidFill>
              </a:rPr>
              <a:t>sql</a:t>
            </a:r>
            <a:r>
              <a:rPr lang="ar-BH" sz="2400" dirty="0"/>
              <a:t>: متغيّر الاستعلام</a:t>
            </a:r>
            <a:endParaRPr lang="en-US" sz="2400" dirty="0"/>
          </a:p>
          <a:p>
            <a:pPr algn="r" rtl="1"/>
            <a:r>
              <a:rPr lang="en-US" sz="2400" dirty="0">
                <a:solidFill>
                  <a:srgbClr val="FFFF00"/>
                </a:solidFill>
              </a:rPr>
              <a:t>$result</a:t>
            </a:r>
            <a:r>
              <a:rPr lang="ar-BH" sz="2400" dirty="0"/>
              <a:t>: متغيّر حفظ نتيجة الاستعلام وهي جميع السجلات في الجدول.</a:t>
            </a:r>
          </a:p>
        </p:txBody>
      </p:sp>
      <p:pic>
        <p:nvPicPr>
          <p:cNvPr id="22" name="Picture 21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FCE8217C-BB9A-44ED-895C-F4908E4BC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1471" y="2886367"/>
            <a:ext cx="1313970" cy="79732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8549747-3C34-4A92-96F1-E17C07EA110C}"/>
              </a:ext>
            </a:extLst>
          </p:cNvPr>
          <p:cNvSpPr/>
          <p:nvPr/>
        </p:nvSpPr>
        <p:spPr>
          <a:xfrm>
            <a:off x="5948891" y="3499026"/>
            <a:ext cx="3415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dirty="0"/>
              <a:t>$result = </a:t>
            </a:r>
            <a:r>
              <a:rPr lang="en-GB" dirty="0" err="1"/>
              <a:t>mysqli_query</a:t>
            </a:r>
            <a:r>
              <a:rPr lang="en-GB" dirty="0"/>
              <a:t>($con,$</a:t>
            </a:r>
            <a:r>
              <a:rPr lang="en-GB" dirty="0" err="1"/>
              <a:t>sql</a:t>
            </a:r>
            <a:r>
              <a:rPr lang="en-GB" dirty="0"/>
              <a:t>);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174397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6000"/>
    </mc:Choice>
    <mc:Fallback xmlns="">
      <p:transition spd="slow" advClick="0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8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B7C2FBD-B6FA-46DC-B3F6-716184C0A2B4}"/>
              </a:ext>
            </a:extLst>
          </p:cNvPr>
          <p:cNvSpPr/>
          <p:nvPr/>
        </p:nvSpPr>
        <p:spPr>
          <a:xfrm>
            <a:off x="5878847" y="1370713"/>
            <a:ext cx="6259562" cy="49154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GB" dirty="0" err="1"/>
              <a:t>SportTeam</a:t>
            </a:r>
            <a:r>
              <a:rPr lang="en-GB" dirty="0"/>
              <a:t>  ";</a:t>
            </a:r>
          </a:p>
          <a:p>
            <a:endParaRPr lang="en-GB" dirty="0"/>
          </a:p>
          <a:p>
            <a:r>
              <a:rPr lang="en-US" dirty="0"/>
              <a:t>$result = </a:t>
            </a:r>
            <a:r>
              <a:rPr lang="en-GB" dirty="0" err="1"/>
              <a:t>mysqli_query</a:t>
            </a:r>
            <a:r>
              <a:rPr lang="en-GB" dirty="0"/>
              <a:t>($con,$</a:t>
            </a:r>
            <a:r>
              <a:rPr lang="en-GB" dirty="0" err="1"/>
              <a:t>sql</a:t>
            </a:r>
            <a:r>
              <a:rPr lang="en-GB" dirty="0"/>
              <a:t>)</a:t>
            </a:r>
            <a:endParaRPr lang="ar-BH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ar-BH" dirty="0"/>
          </a:p>
          <a:p>
            <a:endParaRPr lang="en-GB" dirty="0"/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9F17C94-E2D8-44FD-AF19-46FF3F741413}"/>
              </a:ext>
            </a:extLst>
          </p:cNvPr>
          <p:cNvSpPr txBox="1">
            <a:spLocks/>
          </p:cNvSpPr>
          <p:nvPr/>
        </p:nvSpPr>
        <p:spPr>
          <a:xfrm>
            <a:off x="4706636" y="432637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6A8D76-F8F2-4651-A1B3-BBF5BE60CAB3}"/>
              </a:ext>
            </a:extLst>
          </p:cNvPr>
          <p:cNvGrpSpPr/>
          <p:nvPr/>
        </p:nvGrpSpPr>
        <p:grpSpPr>
          <a:xfrm>
            <a:off x="61712" y="859636"/>
            <a:ext cx="3934843" cy="444014"/>
            <a:chOff x="5891725" y="2485486"/>
            <a:chExt cx="3934843" cy="492369"/>
          </a:xfrm>
        </p:grpSpPr>
        <p:pic>
          <p:nvPicPr>
            <p:cNvPr id="17" name="Picture 352" descr="FlashDevelop Review - Slant">
              <a:extLst>
                <a:ext uri="{FF2B5EF4-FFF2-40B4-BE49-F238E27FC236}">
                  <a16:creationId xmlns:a16="http://schemas.microsoft.com/office/drawing/2014/main" id="{F6204F4E-C752-48E2-BF63-44664652F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8AE72C0-A352-4CC4-8230-997237FD1B24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E231DA6C-53B2-4B8F-9DDD-8484D43DC5CA}"/>
              </a:ext>
            </a:extLst>
          </p:cNvPr>
          <p:cNvSpPr/>
          <p:nvPr/>
        </p:nvSpPr>
        <p:spPr>
          <a:xfrm>
            <a:off x="61712" y="1325042"/>
            <a:ext cx="5727618" cy="496110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</a:t>
            </a:r>
            <a:r>
              <a:rPr lang="en-GB" dirty="0"/>
              <a:t> action="</a:t>
            </a:r>
            <a:r>
              <a:rPr lang="en-GB" dirty="0" err="1"/>
              <a:t>SelectQuery.php</a:t>
            </a:r>
            <a:r>
              <a:rPr lang="en-GB" dirty="0"/>
              <a:t>" </a:t>
            </a:r>
            <a:r>
              <a:rPr lang="en-GB" b="1" dirty="0"/>
              <a:t>&gt;</a:t>
            </a:r>
          </a:p>
          <a:p>
            <a:r>
              <a:rPr lang="en-GB" dirty="0">
                <a:solidFill>
                  <a:schemeClr val="tx1"/>
                </a:solidFill>
              </a:rPr>
              <a:t>&lt;input type="submit" value="Select All Records"&gt;</a:t>
            </a:r>
            <a:endParaRPr lang="ar-BH" dirty="0">
              <a:solidFill>
                <a:schemeClr val="tx1"/>
              </a:solidFill>
            </a:endParaRPr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E6B2EF-06BF-450E-B83F-8BA60290FC33}"/>
              </a:ext>
            </a:extLst>
          </p:cNvPr>
          <p:cNvGrpSpPr/>
          <p:nvPr/>
        </p:nvGrpSpPr>
        <p:grpSpPr>
          <a:xfrm>
            <a:off x="5878847" y="908302"/>
            <a:ext cx="3945102" cy="444014"/>
            <a:chOff x="5891725" y="2485486"/>
            <a:chExt cx="3945102" cy="492369"/>
          </a:xfrm>
        </p:grpSpPr>
        <p:pic>
          <p:nvPicPr>
            <p:cNvPr id="29" name="Picture 352" descr="FlashDevelop Review - Slant">
              <a:extLst>
                <a:ext uri="{FF2B5EF4-FFF2-40B4-BE49-F238E27FC236}">
                  <a16:creationId xmlns:a16="http://schemas.microsoft.com/office/drawing/2014/main" id="{8D2CD4F6-E1F6-4A3A-9F29-8284FC6EC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2C9BE7-7B6C-48B5-AF81-325CA8735AFF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6B6BD79-A26F-43BD-9213-6FC127BE817F}"/>
              </a:ext>
            </a:extLst>
          </p:cNvPr>
          <p:cNvSpPr/>
          <p:nvPr/>
        </p:nvSpPr>
        <p:spPr>
          <a:xfrm>
            <a:off x="111654" y="5396"/>
            <a:ext cx="6259562" cy="2730633"/>
          </a:xfrm>
          <a:prstGeom prst="wedgeRoundRectCallout">
            <a:avLst>
              <a:gd name="adj1" fmla="val 42005"/>
              <a:gd name="adj2" fmla="val 69639"/>
              <a:gd name="adj3" fmla="val 16667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والآن بعد أن أصبحت جميع السجلات محفوظة في المتغيّر </a:t>
            </a:r>
            <a:r>
              <a:rPr lang="en-US" sz="2400" dirty="0"/>
              <a:t>$result</a:t>
            </a:r>
            <a:r>
              <a:rPr lang="ar-BH" sz="2400" dirty="0"/>
              <a:t> أرغب في قراءتها الواحد تلوى الآخر.</a:t>
            </a:r>
            <a:br>
              <a:rPr lang="ar-BH" sz="2400" dirty="0"/>
            </a:br>
            <a:r>
              <a:rPr lang="ar-BH" sz="2400" dirty="0"/>
              <a:t>وهو </a:t>
            </a:r>
            <a:r>
              <a:rPr lang="ar-BH" sz="2400" dirty="0" err="1"/>
              <a:t>ماستقوم</a:t>
            </a:r>
            <a:r>
              <a:rPr lang="ar-BH" sz="2400" dirty="0"/>
              <a:t> به الجملة التكرارية </a:t>
            </a:r>
            <a:r>
              <a:rPr lang="en-US" sz="2400" b="1" dirty="0">
                <a:solidFill>
                  <a:srgbClr val="FFFF00"/>
                </a:solidFill>
              </a:rPr>
              <a:t>while</a:t>
            </a:r>
            <a:r>
              <a:rPr lang="ar-BH" sz="2400" dirty="0"/>
              <a:t> والمعيار </a:t>
            </a:r>
            <a:r>
              <a:rPr lang="en-US" sz="2400" b="1" dirty="0">
                <a:solidFill>
                  <a:srgbClr val="FFFF00"/>
                </a:solidFill>
              </a:rPr>
              <a:t>$row=</a:t>
            </a:r>
            <a:r>
              <a:rPr lang="en-US" sz="2400" b="1" dirty="0" err="1">
                <a:solidFill>
                  <a:srgbClr val="FFFF00"/>
                </a:solidFill>
              </a:rPr>
              <a:t>mysqli_fetch_array</a:t>
            </a:r>
            <a:r>
              <a:rPr lang="en-US" sz="2400" b="1" dirty="0">
                <a:solidFill>
                  <a:srgbClr val="FFFF00"/>
                </a:solidFill>
              </a:rPr>
              <a:t>($result)</a:t>
            </a:r>
            <a:endParaRPr lang="ar-BH" sz="2400" b="1" dirty="0">
              <a:solidFill>
                <a:srgbClr val="FFFF00"/>
              </a:solidFill>
            </a:endParaRPr>
          </a:p>
        </p:txBody>
      </p:sp>
      <p:pic>
        <p:nvPicPr>
          <p:cNvPr id="22" name="Picture 21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FCE8217C-BB9A-44ED-895C-F4908E4BC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1471" y="2886367"/>
            <a:ext cx="1313970" cy="7973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96D329B-085C-4DD4-AC39-670E31F9FE33}"/>
              </a:ext>
            </a:extLst>
          </p:cNvPr>
          <p:cNvSpPr/>
          <p:nvPr/>
        </p:nvSpPr>
        <p:spPr>
          <a:xfrm>
            <a:off x="5925253" y="3285029"/>
            <a:ext cx="40406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While($row=</a:t>
            </a:r>
            <a:r>
              <a:rPr lang="en-GB" dirty="0" err="1"/>
              <a:t>mysqli_fetch_array</a:t>
            </a:r>
            <a:r>
              <a:rPr lang="en-GB" dirty="0"/>
              <a:t>($result))</a:t>
            </a:r>
          </a:p>
          <a:p>
            <a:r>
              <a:rPr lang="en-GB" dirty="0"/>
              <a:t>{</a:t>
            </a:r>
          </a:p>
          <a:p>
            <a:endParaRPr lang="en-GB" dirty="0"/>
          </a:p>
          <a:p>
            <a:r>
              <a:rPr lang="en-GB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0228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/>
    </mc:Choice>
    <mc:Fallback xmlns="">
      <p:transition spd="slow" advClick="0" advTm="4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9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9F17C94-E2D8-44FD-AF19-46FF3F741413}"/>
              </a:ext>
            </a:extLst>
          </p:cNvPr>
          <p:cNvSpPr txBox="1">
            <a:spLocks/>
          </p:cNvSpPr>
          <p:nvPr/>
        </p:nvSpPr>
        <p:spPr>
          <a:xfrm>
            <a:off x="4706636" y="432637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6B6BD79-A26F-43BD-9213-6FC127BE817F}"/>
              </a:ext>
            </a:extLst>
          </p:cNvPr>
          <p:cNvSpPr/>
          <p:nvPr/>
        </p:nvSpPr>
        <p:spPr>
          <a:xfrm>
            <a:off x="199785" y="1053470"/>
            <a:ext cx="11644695" cy="1391086"/>
          </a:xfrm>
          <a:prstGeom prst="wedgeRoundRectCallout">
            <a:avLst>
              <a:gd name="adj1" fmla="val -22197"/>
              <a:gd name="adj2" fmla="val 45720"/>
              <a:gd name="adj3" fmla="val 16667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2400" b="1" dirty="0">
                <a:solidFill>
                  <a:schemeClr val="bg1"/>
                </a:solidFill>
              </a:rPr>
              <a:t>أحتاج الآن إلى عرض السجلات المحدّدة على الشاشة، وأعلم أنّ المتغيّر </a:t>
            </a:r>
            <a:r>
              <a:rPr lang="en-US" sz="2400" b="1" dirty="0">
                <a:solidFill>
                  <a:schemeClr val="bg1"/>
                </a:solidFill>
              </a:rPr>
              <a:t>$row</a:t>
            </a:r>
            <a:r>
              <a:rPr lang="ar-BH" sz="2400" b="1" dirty="0">
                <a:solidFill>
                  <a:schemeClr val="bg1"/>
                </a:solidFill>
              </a:rPr>
              <a:t> سيحتوى في كلّ تكرار سجلا واحدا من سجلات الجدول.</a:t>
            </a:r>
            <a:br>
              <a:rPr lang="ar-BH" sz="2400" b="1" dirty="0">
                <a:solidFill>
                  <a:schemeClr val="bg1"/>
                </a:solidFill>
              </a:rPr>
            </a:br>
            <a:r>
              <a:rPr lang="ar-BH" sz="2400" b="1" dirty="0">
                <a:solidFill>
                  <a:schemeClr val="bg1"/>
                </a:solidFill>
              </a:rPr>
              <a:t>مثال:</a:t>
            </a:r>
          </a:p>
        </p:txBody>
      </p: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BCBC06FF-5BA9-49B7-A3BC-242789331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355221"/>
              </p:ext>
            </p:extLst>
          </p:nvPr>
        </p:nvGraphicFramePr>
        <p:xfrm>
          <a:off x="3791427" y="2595909"/>
          <a:ext cx="8128000" cy="303277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365961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188625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661988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04178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mobile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birth_date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99673"/>
                  </a:ext>
                </a:extLst>
              </a:tr>
              <a:tr h="612044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+973-23232323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1996/12/20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majdi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ahmad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961254321</a:t>
                      </a:r>
                      <a:endParaRPr lang="ar-BH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7181812"/>
                  </a:ext>
                </a:extLst>
              </a:tr>
              <a:tr h="683297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+973-55667788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1994/06/01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fares </a:t>
                      </a:r>
                      <a:r>
                        <a:rPr lang="en-GB" dirty="0" err="1"/>
                        <a:t>mohammad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940613579</a:t>
                      </a:r>
                      <a:endParaRPr lang="ar-BH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0672205"/>
                  </a:ext>
                </a:extLst>
              </a:tr>
              <a:tr h="683297"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7550583"/>
                  </a:ext>
                </a:extLst>
              </a:tr>
              <a:tr h="683297"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BH" dirty="0"/>
                        <a:t>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1066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AA22189-C54D-40F1-AC8C-89ED9C7C3DF0}"/>
              </a:ext>
            </a:extLst>
          </p:cNvPr>
          <p:cNvSpPr txBox="1"/>
          <p:nvPr/>
        </p:nvSpPr>
        <p:spPr>
          <a:xfrm>
            <a:off x="2219105" y="2895141"/>
            <a:ext cx="83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$row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12D9BB-AA8E-4E8C-8D67-7863F19F9423}"/>
              </a:ext>
            </a:extLst>
          </p:cNvPr>
          <p:cNvCxnSpPr>
            <a:cxnSpLocks/>
          </p:cNvCxnSpPr>
          <p:nvPr/>
        </p:nvCxnSpPr>
        <p:spPr>
          <a:xfrm>
            <a:off x="3191401" y="3212419"/>
            <a:ext cx="41493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472EEBF-3148-47CF-A176-5EC110482CEC}"/>
              </a:ext>
            </a:extLst>
          </p:cNvPr>
          <p:cNvSpPr txBox="1"/>
          <p:nvPr/>
        </p:nvSpPr>
        <p:spPr>
          <a:xfrm>
            <a:off x="697723" y="2958685"/>
            <a:ext cx="143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BH" sz="2400" b="1" dirty="0"/>
              <a:t>التكرار الأول</a:t>
            </a:r>
            <a:endParaRPr lang="en-US" sz="2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BBAFEA-5C04-4DEB-AFA2-84DBB3FE687B}"/>
              </a:ext>
            </a:extLst>
          </p:cNvPr>
          <p:cNvSpPr txBox="1"/>
          <p:nvPr/>
        </p:nvSpPr>
        <p:spPr>
          <a:xfrm>
            <a:off x="2219105" y="3553658"/>
            <a:ext cx="83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$row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52849B8-A5C0-431F-8ACE-386725225D50}"/>
              </a:ext>
            </a:extLst>
          </p:cNvPr>
          <p:cNvCxnSpPr>
            <a:cxnSpLocks/>
          </p:cNvCxnSpPr>
          <p:nvPr/>
        </p:nvCxnSpPr>
        <p:spPr>
          <a:xfrm>
            <a:off x="3191401" y="3870936"/>
            <a:ext cx="41493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085BD27-0F48-4C79-8376-2CC8E334655D}"/>
              </a:ext>
            </a:extLst>
          </p:cNvPr>
          <p:cNvSpPr txBox="1"/>
          <p:nvPr/>
        </p:nvSpPr>
        <p:spPr>
          <a:xfrm>
            <a:off x="697723" y="3617202"/>
            <a:ext cx="149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BH" sz="2400" b="1" dirty="0"/>
              <a:t>التكرار الثاني</a:t>
            </a:r>
            <a:endParaRPr lang="en-US" sz="2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3B0319-1EA4-4080-94C8-B29E2C3B7327}"/>
              </a:ext>
            </a:extLst>
          </p:cNvPr>
          <p:cNvSpPr txBox="1"/>
          <p:nvPr/>
        </p:nvSpPr>
        <p:spPr>
          <a:xfrm>
            <a:off x="2219105" y="4957136"/>
            <a:ext cx="83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$row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93BA40-4248-47EA-93F4-F8F5F6CB2B7D}"/>
              </a:ext>
            </a:extLst>
          </p:cNvPr>
          <p:cNvCxnSpPr>
            <a:cxnSpLocks/>
          </p:cNvCxnSpPr>
          <p:nvPr/>
        </p:nvCxnSpPr>
        <p:spPr>
          <a:xfrm>
            <a:off x="3191401" y="5274414"/>
            <a:ext cx="41493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F4C2E79-CEE7-424D-A386-114E1AE6ADEA}"/>
              </a:ext>
            </a:extLst>
          </p:cNvPr>
          <p:cNvSpPr txBox="1"/>
          <p:nvPr/>
        </p:nvSpPr>
        <p:spPr>
          <a:xfrm>
            <a:off x="697723" y="5020680"/>
            <a:ext cx="1531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BH" sz="2400" b="1" dirty="0"/>
              <a:t>التكرار الأخير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7290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301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80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80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801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20" grpId="0"/>
      <p:bldP spid="23" grpId="0"/>
      <p:bldP spid="32" grpId="0"/>
      <p:bldP spid="33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9F17C94-E2D8-44FD-AF19-46FF3F741413}"/>
              </a:ext>
            </a:extLst>
          </p:cNvPr>
          <p:cNvSpPr txBox="1">
            <a:spLocks/>
          </p:cNvSpPr>
          <p:nvPr/>
        </p:nvSpPr>
        <p:spPr>
          <a:xfrm>
            <a:off x="4706636" y="432637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6B6BD79-A26F-43BD-9213-6FC127BE817F}"/>
              </a:ext>
            </a:extLst>
          </p:cNvPr>
          <p:cNvSpPr/>
          <p:nvPr/>
        </p:nvSpPr>
        <p:spPr>
          <a:xfrm>
            <a:off x="199785" y="1053469"/>
            <a:ext cx="11644695" cy="2031177"/>
          </a:xfrm>
          <a:prstGeom prst="wedgeRoundRectCallout">
            <a:avLst>
              <a:gd name="adj1" fmla="val -22197"/>
              <a:gd name="adj2" fmla="val 45720"/>
              <a:gd name="adj3" fmla="val 16667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2400" b="1" dirty="0">
                <a:solidFill>
                  <a:schemeClr val="bg1"/>
                </a:solidFill>
              </a:rPr>
              <a:t>لعرض السجلّ الأول مثلا أو أيّ سجلّ آخر أحتاج للإشارة إلى الحقول المراد عرض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ar-BH" sz="2400" b="1" dirty="0">
                <a:solidFill>
                  <a:schemeClr val="bg1"/>
                </a:solidFill>
              </a:rPr>
              <a:t>محتواها  من السجل المحدّد، وهذه الحقول هي بالترتيب : </a:t>
            </a:r>
            <a:r>
              <a:rPr lang="en-US" sz="2400" b="1" dirty="0" err="1">
                <a:solidFill>
                  <a:srgbClr val="FFFF00"/>
                </a:solidFill>
              </a:rPr>
              <a:t>cpr</a:t>
            </a:r>
            <a:r>
              <a:rPr lang="ar-BH" sz="2400" b="1" dirty="0">
                <a:solidFill>
                  <a:schemeClr val="bg1"/>
                </a:solidFill>
              </a:rPr>
              <a:t> ثمّ </a:t>
            </a:r>
            <a:r>
              <a:rPr lang="en-US" sz="2400" b="1" dirty="0" err="1">
                <a:solidFill>
                  <a:srgbClr val="FFFF00"/>
                </a:solidFill>
              </a:rPr>
              <a:t>full_name</a:t>
            </a:r>
            <a:r>
              <a:rPr lang="ar-BH" sz="2400" b="1" dirty="0">
                <a:solidFill>
                  <a:srgbClr val="FFFF00"/>
                </a:solidFill>
              </a:rPr>
              <a:t> </a:t>
            </a:r>
            <a:r>
              <a:rPr lang="ar-BH" sz="2400" b="1" dirty="0">
                <a:solidFill>
                  <a:schemeClr val="bg1"/>
                </a:solidFill>
              </a:rPr>
              <a:t>ثمّ </a:t>
            </a:r>
            <a:r>
              <a:rPr lang="en-US" sz="2400" b="1" dirty="0" err="1">
                <a:solidFill>
                  <a:srgbClr val="FFFF00"/>
                </a:solidFill>
              </a:rPr>
              <a:t>birth_date</a:t>
            </a:r>
            <a:r>
              <a:rPr lang="ar-BH" sz="2400" b="1" dirty="0">
                <a:solidFill>
                  <a:srgbClr val="FFFF00"/>
                </a:solidFill>
              </a:rPr>
              <a:t> </a:t>
            </a:r>
            <a:r>
              <a:rPr lang="ar-BH" sz="2400" b="1" dirty="0">
                <a:solidFill>
                  <a:schemeClr val="bg1"/>
                </a:solidFill>
              </a:rPr>
              <a:t>ثمّ </a:t>
            </a:r>
            <a:r>
              <a:rPr lang="en-US" sz="2400" b="1" dirty="0">
                <a:solidFill>
                  <a:srgbClr val="FFFF00"/>
                </a:solidFill>
              </a:rPr>
              <a:t>mobile</a:t>
            </a:r>
            <a:r>
              <a:rPr lang="ar-BH" sz="2400" b="1" dirty="0">
                <a:solidFill>
                  <a:schemeClr val="bg1"/>
                </a:solidFill>
              </a:rPr>
              <a:t>.</a:t>
            </a:r>
            <a:br>
              <a:rPr lang="ar-BH" sz="2400" b="1" dirty="0">
                <a:solidFill>
                  <a:schemeClr val="bg1"/>
                </a:solidFill>
              </a:rPr>
            </a:br>
            <a:r>
              <a:rPr lang="ar-BH" sz="2400" b="1" dirty="0">
                <a:solidFill>
                  <a:schemeClr val="bg1"/>
                </a:solidFill>
              </a:rPr>
              <a:t>بإمكاني الإشارة إلى الحقل المراد عرضه عن طريق </a:t>
            </a:r>
            <a:r>
              <a:rPr lang="ar-BH" sz="2400" b="1" dirty="0">
                <a:solidFill>
                  <a:srgbClr val="C00000"/>
                </a:solidFill>
              </a:rPr>
              <a:t>اسمه</a:t>
            </a:r>
            <a:r>
              <a:rPr lang="ar-BH" sz="2400" b="1" dirty="0">
                <a:solidFill>
                  <a:schemeClr val="bg1"/>
                </a:solidFill>
              </a:rPr>
              <a:t> أو </a:t>
            </a:r>
            <a:r>
              <a:rPr lang="ar-BH" sz="2400" b="1" dirty="0">
                <a:solidFill>
                  <a:srgbClr val="C00000"/>
                </a:solidFill>
              </a:rPr>
              <a:t>ترتيبه</a:t>
            </a:r>
            <a:r>
              <a:rPr lang="ar-BH" sz="2400" b="1" dirty="0">
                <a:solidFill>
                  <a:schemeClr val="bg1"/>
                </a:solidFill>
              </a:rPr>
              <a:t> في السجلّ، حيث يكون ترتيب أول حقل من السجلّ (</a:t>
            </a:r>
            <a:r>
              <a:rPr lang="ar-BH" sz="2400" b="1" dirty="0">
                <a:solidFill>
                  <a:srgbClr val="FFFF00"/>
                </a:solidFill>
              </a:rPr>
              <a:t>صفر</a:t>
            </a:r>
            <a:r>
              <a:rPr lang="ar-BH" sz="2400" b="1" dirty="0">
                <a:solidFill>
                  <a:schemeClr val="bg1"/>
                </a:solidFill>
              </a:rPr>
              <a:t>) ثم </a:t>
            </a:r>
            <a:r>
              <a:rPr lang="ar-BH" sz="2400" b="1" dirty="0">
                <a:solidFill>
                  <a:srgbClr val="FFFF00"/>
                </a:solidFill>
              </a:rPr>
              <a:t>1</a:t>
            </a:r>
            <a:r>
              <a:rPr lang="ar-BH" sz="2400" b="1" dirty="0">
                <a:solidFill>
                  <a:schemeClr val="bg1"/>
                </a:solidFill>
              </a:rPr>
              <a:t> و </a:t>
            </a:r>
            <a:r>
              <a:rPr lang="ar-BH" sz="2400" b="1" dirty="0">
                <a:solidFill>
                  <a:srgbClr val="FFFF00"/>
                </a:solidFill>
              </a:rPr>
              <a:t>2</a:t>
            </a:r>
            <a:r>
              <a:rPr lang="ar-BH" sz="2400" b="1" dirty="0">
                <a:solidFill>
                  <a:schemeClr val="bg1"/>
                </a:solidFill>
              </a:rPr>
              <a:t> و هكذا حتى آخر حقل. </a:t>
            </a:r>
          </a:p>
        </p:txBody>
      </p: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BCBC06FF-5BA9-49B7-A3BC-242789331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163281"/>
              </p:ext>
            </p:extLst>
          </p:nvPr>
        </p:nvGraphicFramePr>
        <p:xfrm>
          <a:off x="3624271" y="3281912"/>
          <a:ext cx="8128000" cy="98288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365961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188625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661988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04178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mobile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birth_date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full_name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cpr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99673"/>
                  </a:ext>
                </a:extLst>
              </a:tr>
              <a:tr h="612044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+973-23232323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1996/12/20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 err="1"/>
                        <a:t>majdi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ahmad</a:t>
                      </a:r>
                      <a:endParaRPr lang="ar-B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961254321</a:t>
                      </a:r>
                      <a:endParaRPr lang="ar-BH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718181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AA22189-C54D-40F1-AC8C-89ED9C7C3DF0}"/>
              </a:ext>
            </a:extLst>
          </p:cNvPr>
          <p:cNvSpPr txBox="1"/>
          <p:nvPr/>
        </p:nvSpPr>
        <p:spPr>
          <a:xfrm>
            <a:off x="2119212" y="3680833"/>
            <a:ext cx="83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$row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12D9BB-AA8E-4E8C-8D67-7863F19F9423}"/>
              </a:ext>
            </a:extLst>
          </p:cNvPr>
          <p:cNvCxnSpPr>
            <a:cxnSpLocks/>
          </p:cNvCxnSpPr>
          <p:nvPr/>
        </p:nvCxnSpPr>
        <p:spPr>
          <a:xfrm>
            <a:off x="3060772" y="3911666"/>
            <a:ext cx="41493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7D1208C0-2E9C-4E81-9041-138239B436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267446"/>
              </p:ext>
            </p:extLst>
          </p:nvPr>
        </p:nvGraphicFramePr>
        <p:xfrm>
          <a:off x="3624271" y="4462062"/>
          <a:ext cx="8128000" cy="18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025">
                  <a:extLst>
                    <a:ext uri="{9D8B030D-6E8A-4147-A177-3AD203B41FA5}">
                      <a16:colId xmlns:a16="http://schemas.microsoft.com/office/drawing/2014/main" val="4129459068"/>
                    </a:ext>
                  </a:extLst>
                </a:gridCol>
                <a:gridCol w="2247975">
                  <a:extLst>
                    <a:ext uri="{9D8B030D-6E8A-4147-A177-3AD203B41FA5}">
                      <a16:colId xmlns:a16="http://schemas.microsoft.com/office/drawing/2014/main" val="1423393486"/>
                    </a:ext>
                  </a:extLst>
                </a:gridCol>
                <a:gridCol w="2300973">
                  <a:extLst>
                    <a:ext uri="{9D8B030D-6E8A-4147-A177-3AD203B41FA5}">
                      <a16:colId xmlns:a16="http://schemas.microsoft.com/office/drawing/2014/main" val="1816762801"/>
                    </a:ext>
                  </a:extLst>
                </a:gridCol>
                <a:gridCol w="1763027">
                  <a:extLst>
                    <a:ext uri="{9D8B030D-6E8A-4147-A177-3AD203B41FA5}">
                      <a16:colId xmlns:a16="http://schemas.microsoft.com/office/drawing/2014/main" val="1079988542"/>
                    </a:ext>
                  </a:extLst>
                </a:gridCol>
              </a:tblGrid>
              <a:tr h="625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$row[0]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$row[1]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$row[2]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$row[3]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7132862"/>
                  </a:ext>
                </a:extLst>
              </a:tr>
              <a:tr h="6250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FF0000"/>
                          </a:solidFill>
                        </a:rPr>
                        <a:t>or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7321433"/>
                  </a:ext>
                </a:extLst>
              </a:tr>
              <a:tr h="625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$row[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'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cpr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$row[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'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full_name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$row[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'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</a:rPr>
                        <a:t>birth_date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']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$row[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'mobile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']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749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03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101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60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B7C2FBD-B6FA-46DC-B3F6-716184C0A2B4}"/>
              </a:ext>
            </a:extLst>
          </p:cNvPr>
          <p:cNvSpPr/>
          <p:nvPr/>
        </p:nvSpPr>
        <p:spPr>
          <a:xfrm>
            <a:off x="5878847" y="1370713"/>
            <a:ext cx="6259562" cy="49154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GB" dirty="0" err="1"/>
              <a:t>SportTeam</a:t>
            </a:r>
            <a:r>
              <a:rPr lang="en-GB" dirty="0"/>
              <a:t>  ";</a:t>
            </a:r>
          </a:p>
          <a:p>
            <a:endParaRPr lang="en-GB" dirty="0"/>
          </a:p>
          <a:p>
            <a:r>
              <a:rPr lang="en-US" dirty="0"/>
              <a:t>$result = </a:t>
            </a:r>
            <a:r>
              <a:rPr lang="en-GB" dirty="0" err="1"/>
              <a:t>mysqli_query</a:t>
            </a:r>
            <a:r>
              <a:rPr lang="en-GB" dirty="0"/>
              <a:t>($con,$</a:t>
            </a:r>
            <a:r>
              <a:rPr lang="en-GB" dirty="0" err="1"/>
              <a:t>sql</a:t>
            </a:r>
            <a:r>
              <a:rPr lang="en-GB" dirty="0"/>
              <a:t>)</a:t>
            </a:r>
          </a:p>
          <a:p>
            <a:endParaRPr lang="ar-BH" dirty="0"/>
          </a:p>
          <a:p>
            <a:r>
              <a:rPr lang="en-GB" dirty="0"/>
              <a:t>While($row=</a:t>
            </a:r>
            <a:r>
              <a:rPr lang="en-GB" dirty="0" err="1"/>
              <a:t>mysqli_fetch_array</a:t>
            </a:r>
            <a:r>
              <a:rPr lang="en-GB" dirty="0"/>
              <a:t>($result))</a:t>
            </a:r>
          </a:p>
          <a:p>
            <a:r>
              <a:rPr lang="en-GB" dirty="0"/>
              <a:t>{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}</a:t>
            </a:r>
          </a:p>
          <a:p>
            <a:endParaRPr lang="en-US" dirty="0"/>
          </a:p>
          <a:p>
            <a:endParaRPr lang="en-GB" dirty="0"/>
          </a:p>
          <a:p>
            <a:r>
              <a:rPr lang="en-GB" b="1" dirty="0"/>
              <a:t>?&gt;</a:t>
            </a:r>
          </a:p>
          <a:p>
            <a:pPr algn="just" rtl="1"/>
            <a:endParaRPr lang="ar-BH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9F17C94-E2D8-44FD-AF19-46FF3F741413}"/>
              </a:ext>
            </a:extLst>
          </p:cNvPr>
          <p:cNvSpPr txBox="1">
            <a:spLocks/>
          </p:cNvSpPr>
          <p:nvPr/>
        </p:nvSpPr>
        <p:spPr>
          <a:xfrm>
            <a:off x="4706636" y="432637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استعلام </a:t>
            </a:r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6A8D76-F8F2-4651-A1B3-BBF5BE60CAB3}"/>
              </a:ext>
            </a:extLst>
          </p:cNvPr>
          <p:cNvGrpSpPr/>
          <p:nvPr/>
        </p:nvGrpSpPr>
        <p:grpSpPr>
          <a:xfrm>
            <a:off x="61712" y="859636"/>
            <a:ext cx="3934843" cy="444014"/>
            <a:chOff x="5891725" y="2485486"/>
            <a:chExt cx="3934843" cy="492369"/>
          </a:xfrm>
        </p:grpSpPr>
        <p:pic>
          <p:nvPicPr>
            <p:cNvPr id="17" name="Picture 352" descr="FlashDevelop Review - Slant">
              <a:extLst>
                <a:ext uri="{FF2B5EF4-FFF2-40B4-BE49-F238E27FC236}">
                  <a16:creationId xmlns:a16="http://schemas.microsoft.com/office/drawing/2014/main" id="{F6204F4E-C752-48E2-BF63-44664652F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8AE72C0-A352-4CC4-8230-997237FD1B24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E231DA6C-53B2-4B8F-9DDD-8484D43DC5CA}"/>
              </a:ext>
            </a:extLst>
          </p:cNvPr>
          <p:cNvSpPr/>
          <p:nvPr/>
        </p:nvSpPr>
        <p:spPr>
          <a:xfrm>
            <a:off x="61712" y="1325042"/>
            <a:ext cx="5727618" cy="496110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</a:t>
            </a:r>
            <a:r>
              <a:rPr lang="en-GB" dirty="0"/>
              <a:t> action="</a:t>
            </a:r>
            <a:r>
              <a:rPr lang="en-GB" dirty="0" err="1"/>
              <a:t>SelectQuery.php</a:t>
            </a:r>
            <a:r>
              <a:rPr lang="en-GB" dirty="0"/>
              <a:t>" </a:t>
            </a:r>
            <a:r>
              <a:rPr lang="en-GB" b="1" dirty="0"/>
              <a:t>&gt;</a:t>
            </a:r>
          </a:p>
          <a:p>
            <a:r>
              <a:rPr lang="en-GB" dirty="0">
                <a:solidFill>
                  <a:schemeClr val="tx1"/>
                </a:solidFill>
              </a:rPr>
              <a:t>&lt;input type="submit" value="Select All Records"&gt;</a:t>
            </a:r>
            <a:endParaRPr lang="ar-BH" dirty="0">
              <a:solidFill>
                <a:schemeClr val="tx1"/>
              </a:solidFill>
            </a:endParaRPr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E6B2EF-06BF-450E-B83F-8BA60290FC33}"/>
              </a:ext>
            </a:extLst>
          </p:cNvPr>
          <p:cNvGrpSpPr/>
          <p:nvPr/>
        </p:nvGrpSpPr>
        <p:grpSpPr>
          <a:xfrm>
            <a:off x="5878847" y="908302"/>
            <a:ext cx="3945102" cy="444014"/>
            <a:chOff x="5891725" y="2485486"/>
            <a:chExt cx="3945102" cy="492369"/>
          </a:xfrm>
        </p:grpSpPr>
        <p:pic>
          <p:nvPicPr>
            <p:cNvPr id="29" name="Picture 352" descr="FlashDevelop Review - Slant">
              <a:extLst>
                <a:ext uri="{FF2B5EF4-FFF2-40B4-BE49-F238E27FC236}">
                  <a16:creationId xmlns:a16="http://schemas.microsoft.com/office/drawing/2014/main" id="{8D2CD4F6-E1F6-4A3A-9F29-8284FC6EC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2C9BE7-7B6C-48B5-AF81-325CA8735AFF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6B6BD79-A26F-43BD-9213-6FC127BE817F}"/>
              </a:ext>
            </a:extLst>
          </p:cNvPr>
          <p:cNvSpPr/>
          <p:nvPr/>
        </p:nvSpPr>
        <p:spPr>
          <a:xfrm>
            <a:off x="1576855" y="1962693"/>
            <a:ext cx="6259562" cy="1337615"/>
          </a:xfrm>
          <a:prstGeom prst="wedgeRoundRectCallout">
            <a:avLst>
              <a:gd name="adj1" fmla="val 24941"/>
              <a:gd name="adj2" fmla="val 105150"/>
              <a:gd name="adj3" fmla="val 16667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dirty="0"/>
              <a:t>لعرض سجلات الجدول سأستعين بتعليمة </a:t>
            </a:r>
            <a:r>
              <a:rPr lang="en-US" sz="2400" dirty="0"/>
              <a:t>echo</a:t>
            </a:r>
            <a:r>
              <a:rPr lang="ar-BH" sz="2400" dirty="0"/>
              <a:t> كالآتي:</a:t>
            </a:r>
            <a:endParaRPr lang="ar-BH" sz="2400" b="1" dirty="0">
              <a:solidFill>
                <a:srgbClr val="FFFF00"/>
              </a:solidFill>
            </a:endParaRPr>
          </a:p>
        </p:txBody>
      </p:sp>
      <p:pic>
        <p:nvPicPr>
          <p:cNvPr id="22" name="Picture 21" descr="A picture containing drawing, light, food&#10;&#10;Description automatically generated">
            <a:extLst>
              <a:ext uri="{FF2B5EF4-FFF2-40B4-BE49-F238E27FC236}">
                <a16:creationId xmlns:a16="http://schemas.microsoft.com/office/drawing/2014/main" id="{FCE8217C-BB9A-44ED-895C-F4908E4BC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1471" y="2886367"/>
            <a:ext cx="1313970" cy="7973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96D329B-085C-4DD4-AC39-670E31F9FE33}"/>
              </a:ext>
            </a:extLst>
          </p:cNvPr>
          <p:cNvSpPr/>
          <p:nvPr/>
        </p:nvSpPr>
        <p:spPr>
          <a:xfrm>
            <a:off x="5878847" y="4092964"/>
            <a:ext cx="5914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echo</a:t>
            </a:r>
            <a:r>
              <a:rPr lang="en-GB" dirty="0"/>
              <a:t> </a:t>
            </a:r>
            <a:r>
              <a:rPr lang="en-GB" dirty="0">
                <a:solidFill>
                  <a:srgbClr val="0066FF"/>
                </a:solidFill>
              </a:rPr>
              <a:t>$row[0]</a:t>
            </a:r>
            <a:r>
              <a:rPr lang="en-GB" b="1" dirty="0">
                <a:solidFill>
                  <a:srgbClr val="FF0000"/>
                </a:solidFill>
              </a:rPr>
              <a:t> .</a:t>
            </a:r>
            <a:r>
              <a:rPr lang="en-GB" dirty="0"/>
              <a:t> </a:t>
            </a:r>
            <a:r>
              <a:rPr lang="en-GB" b="1" dirty="0">
                <a:solidFill>
                  <a:srgbClr val="00B050"/>
                </a:solidFill>
              </a:rPr>
              <a:t>"/"</a:t>
            </a:r>
            <a:r>
              <a:rPr lang="en-GB" b="1" dirty="0">
                <a:solidFill>
                  <a:srgbClr val="FF0000"/>
                </a:solidFill>
              </a:rPr>
              <a:t>.</a:t>
            </a:r>
            <a:r>
              <a:rPr lang="en-GB" dirty="0"/>
              <a:t> </a:t>
            </a:r>
            <a:r>
              <a:rPr lang="en-GB" dirty="0">
                <a:solidFill>
                  <a:srgbClr val="0066FF"/>
                </a:solidFill>
              </a:rPr>
              <a:t>$row[1]</a:t>
            </a:r>
            <a:r>
              <a:rPr lang="en-GB" b="1" dirty="0">
                <a:solidFill>
                  <a:srgbClr val="FF0000"/>
                </a:solidFill>
              </a:rPr>
              <a:t> .</a:t>
            </a:r>
            <a:r>
              <a:rPr lang="en-GB" b="1" dirty="0">
                <a:solidFill>
                  <a:srgbClr val="00B050"/>
                </a:solidFill>
              </a:rPr>
              <a:t>"/"</a:t>
            </a:r>
            <a:r>
              <a:rPr lang="en-GB" b="1" dirty="0">
                <a:solidFill>
                  <a:srgbClr val="FF0000"/>
                </a:solidFill>
              </a:rPr>
              <a:t>.</a:t>
            </a:r>
            <a:r>
              <a:rPr lang="en-GB" dirty="0">
                <a:solidFill>
                  <a:srgbClr val="0066FF"/>
                </a:solidFill>
              </a:rPr>
              <a:t>$row[2]</a:t>
            </a:r>
            <a:r>
              <a:rPr lang="en-GB" b="1" dirty="0">
                <a:solidFill>
                  <a:srgbClr val="FF0000"/>
                </a:solidFill>
              </a:rPr>
              <a:t> .</a:t>
            </a:r>
            <a:r>
              <a:rPr lang="en-GB" b="1" dirty="0">
                <a:solidFill>
                  <a:srgbClr val="00B050"/>
                </a:solidFill>
              </a:rPr>
              <a:t>"/"</a:t>
            </a:r>
            <a:r>
              <a:rPr lang="en-GB" sz="2000" b="1" dirty="0">
                <a:solidFill>
                  <a:srgbClr val="FF0000"/>
                </a:solidFill>
              </a:rPr>
              <a:t>.</a:t>
            </a:r>
            <a:r>
              <a:rPr lang="en-GB" dirty="0">
                <a:solidFill>
                  <a:srgbClr val="0066FF"/>
                </a:solidFill>
              </a:rPr>
              <a:t>$row[3]</a:t>
            </a:r>
            <a:r>
              <a:rPr lang="en-GB" sz="2000" b="1" dirty="0">
                <a:solidFill>
                  <a:srgbClr val="FF0000"/>
                </a:solidFill>
              </a:rPr>
              <a:t>.</a:t>
            </a:r>
            <a:r>
              <a:rPr lang="en-GB" dirty="0"/>
              <a:t>"&lt;</a:t>
            </a:r>
            <a:r>
              <a:rPr lang="en-GB" dirty="0" err="1"/>
              <a:t>br</a:t>
            </a:r>
            <a:r>
              <a:rPr lang="en-GB" dirty="0"/>
              <a:t>&gt;";</a:t>
            </a:r>
          </a:p>
        </p:txBody>
      </p:sp>
    </p:spTree>
    <p:extLst>
      <p:ext uri="{BB962C8B-B14F-4D97-AF65-F5344CB8AC3E}">
        <p14:creationId xmlns:p14="http://schemas.microsoft.com/office/powerpoint/2010/main" val="307983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5ED0BC1-3787-4CCD-ACD7-4A31A5BA234D}"/>
              </a:ext>
            </a:extLst>
          </p:cNvPr>
          <p:cNvSpPr/>
          <p:nvPr/>
        </p:nvSpPr>
        <p:spPr>
          <a:xfrm>
            <a:off x="82073" y="601505"/>
            <a:ext cx="10620000" cy="191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9F17C94-E2D8-44FD-AF19-46FF3F741413}"/>
              </a:ext>
            </a:extLst>
          </p:cNvPr>
          <p:cNvSpPr txBox="1">
            <a:spLocks/>
          </p:cNvSpPr>
          <p:nvPr/>
        </p:nvSpPr>
        <p:spPr>
          <a:xfrm>
            <a:off x="4706636" y="432637"/>
            <a:ext cx="6082740" cy="528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BH" b="1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تحديد سجلات في</a:t>
            </a:r>
            <a:r>
              <a:rPr lang="ar-BH" dirty="0">
                <a:solidFill>
                  <a:schemeClr val="bg1">
                    <a:lumMod val="50000"/>
                  </a:schemeClr>
                </a:solidFill>
                <a:cs typeface="PT Bold Heading" panose="02010400000000000000" pitchFamily="2" charset="-78"/>
              </a:rPr>
              <a:t> جدول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C6732D-6A7E-4C94-B762-255448EA2AE9}"/>
              </a:ext>
            </a:extLst>
          </p:cNvPr>
          <p:cNvSpPr txBox="1"/>
          <p:nvPr/>
        </p:nvSpPr>
        <p:spPr>
          <a:xfrm>
            <a:off x="6591845" y="930254"/>
            <a:ext cx="4197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dirty="0"/>
              <a:t>مثال لنتيجة تنفيذ الاستعلام على المتصفح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2270E-FFE8-4033-B5A9-942C216E8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3" y="1520260"/>
            <a:ext cx="5252862" cy="465363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D1AF9CA-BA69-4731-81A1-A760F93EA137}"/>
              </a:ext>
            </a:extLst>
          </p:cNvPr>
          <p:cNvSpPr/>
          <p:nvPr/>
        </p:nvSpPr>
        <p:spPr>
          <a:xfrm>
            <a:off x="234726" y="2712423"/>
            <a:ext cx="2581401" cy="4366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Select All records</a:t>
            </a:r>
            <a:endParaRPr lang="ar-BH" b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F58D4CC-9FEC-4E92-BB7E-5F0E70789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126" y="1520260"/>
            <a:ext cx="5252862" cy="45178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6CC18E-6323-4376-817D-F79E58E0FA55}"/>
              </a:ext>
            </a:extLst>
          </p:cNvPr>
          <p:cNvSpPr txBox="1"/>
          <p:nvPr/>
        </p:nvSpPr>
        <p:spPr>
          <a:xfrm>
            <a:off x="1728136" y="1998732"/>
            <a:ext cx="2720448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SelectForm.html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5B1611-230D-4F42-A9AA-09392F7636EB}"/>
              </a:ext>
            </a:extLst>
          </p:cNvPr>
          <p:cNvSpPr txBox="1"/>
          <p:nvPr/>
        </p:nvSpPr>
        <p:spPr>
          <a:xfrm>
            <a:off x="8096211" y="1994882"/>
            <a:ext cx="2720448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SelectQuery.php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D2DBC-353B-4216-BC44-DF9534C5436A}"/>
              </a:ext>
            </a:extLst>
          </p:cNvPr>
          <p:cNvSpPr txBox="1"/>
          <p:nvPr/>
        </p:nvSpPr>
        <p:spPr>
          <a:xfrm>
            <a:off x="6650799" y="2725590"/>
            <a:ext cx="4794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961254321/</a:t>
            </a:r>
            <a:r>
              <a:rPr lang="en-GB" sz="1400" dirty="0" err="1"/>
              <a:t>majdi</a:t>
            </a:r>
            <a:r>
              <a:rPr lang="en-GB" sz="1400" dirty="0"/>
              <a:t> </a:t>
            </a:r>
            <a:r>
              <a:rPr lang="en-GB" sz="1400" dirty="0" err="1"/>
              <a:t>ahmad</a:t>
            </a:r>
            <a:r>
              <a:rPr lang="en-GB" sz="1400" dirty="0"/>
              <a:t>/1996-12-20/+973-23232323</a:t>
            </a:r>
            <a:endParaRPr lang="ar-BH" sz="1400" dirty="0"/>
          </a:p>
          <a:p>
            <a:r>
              <a:rPr lang="en-GB" sz="1400" dirty="0"/>
              <a:t>940613579/fares </a:t>
            </a:r>
            <a:r>
              <a:rPr lang="en-GB" sz="1400" dirty="0" err="1"/>
              <a:t>mohammad</a:t>
            </a:r>
            <a:r>
              <a:rPr lang="en-US" sz="1400" dirty="0"/>
              <a:t>/</a:t>
            </a:r>
            <a:r>
              <a:rPr lang="en-GB" sz="1400" dirty="0"/>
              <a:t>1994-06-01/973-55667788</a:t>
            </a:r>
            <a:endParaRPr lang="ar-BH" sz="1400" dirty="0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06387ABD-BBCD-4F0F-BA70-076FC582B34A}"/>
              </a:ext>
            </a:extLst>
          </p:cNvPr>
          <p:cNvSpPr/>
          <p:nvPr/>
        </p:nvSpPr>
        <p:spPr>
          <a:xfrm>
            <a:off x="1301478" y="3170537"/>
            <a:ext cx="471224" cy="12173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002C7F51-FA9F-452C-B57E-4AA144EEAEF8}"/>
              </a:ext>
            </a:extLst>
          </p:cNvPr>
          <p:cNvSpPr/>
          <p:nvPr/>
        </p:nvSpPr>
        <p:spPr>
          <a:xfrm>
            <a:off x="2389782" y="3429000"/>
            <a:ext cx="2782468" cy="126641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فتح صفحة نموذج تحديد السجلات والضغط على الزر.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35058-8FEC-4CFE-A1DE-69ED3E10C1D2}"/>
              </a:ext>
            </a:extLst>
          </p:cNvPr>
          <p:cNvSpPr/>
          <p:nvPr/>
        </p:nvSpPr>
        <p:spPr>
          <a:xfrm>
            <a:off x="4630114" y="2923748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</a:t>
            </a:r>
          </a:p>
        </p:txBody>
      </p:sp>
      <p:sp>
        <p:nvSpPr>
          <p:cNvPr id="38" name="Flowchart: Alternate Process 37">
            <a:extLst>
              <a:ext uri="{FF2B5EF4-FFF2-40B4-BE49-F238E27FC236}">
                <a16:creationId xmlns:a16="http://schemas.microsoft.com/office/drawing/2014/main" id="{183B2FC3-A821-4759-A1BC-AEFCB1459C31}"/>
              </a:ext>
            </a:extLst>
          </p:cNvPr>
          <p:cNvSpPr/>
          <p:nvPr/>
        </p:nvSpPr>
        <p:spPr>
          <a:xfrm>
            <a:off x="7809800" y="3754062"/>
            <a:ext cx="2782468" cy="126641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تظهر جميع السجلات مباشرة على المتصفح.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FE51093-AF64-4218-933D-A42D36E8D362}"/>
              </a:ext>
            </a:extLst>
          </p:cNvPr>
          <p:cNvSpPr/>
          <p:nvPr/>
        </p:nvSpPr>
        <p:spPr>
          <a:xfrm>
            <a:off x="10050132" y="324881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121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47E5D9-3C5C-4492-A7DC-B6878B66B6C3}"/>
              </a:ext>
            </a:extLst>
          </p:cNvPr>
          <p:cNvSpPr/>
          <p:nvPr/>
        </p:nvSpPr>
        <p:spPr>
          <a:xfrm>
            <a:off x="4532102" y="2764135"/>
            <a:ext cx="312779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الأنشطة</a:t>
            </a:r>
            <a:endParaRPr lang="en-US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38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06323-5D68-40ED-8ED3-AE8E149CC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98" y="297185"/>
            <a:ext cx="10716341" cy="6516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indent="0">
              <a:buNone/>
            </a:pPr>
            <a:r>
              <a:rPr lang="ar-BH" b="1" dirty="0"/>
              <a:t>سوف أعتمد في هذه الأنشطة على المعطيات الآتية: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48904E6-4421-4AA0-AD82-69D773A0F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984361"/>
              </p:ext>
            </p:extLst>
          </p:nvPr>
        </p:nvGraphicFramePr>
        <p:xfrm>
          <a:off x="3855192" y="1084306"/>
          <a:ext cx="8127999" cy="22250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27456290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7101011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8872184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الجدول: </a:t>
                      </a:r>
                      <a:r>
                        <a:rPr lang="en-GB" b="1" dirty="0"/>
                        <a:t>cars</a:t>
                      </a:r>
                      <a:endParaRPr lang="ar-BH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8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/>
                        <a:t>description</a:t>
                      </a:r>
                      <a:endParaRPr lang="ar-BH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/>
                        <a:t>Data type</a:t>
                      </a:r>
                      <a:endParaRPr lang="ar-BH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/>
                        <a:t>Fields </a:t>
                      </a:r>
                      <a:endParaRPr lang="ar-BH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13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رقم لوحة السيارة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number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plate_nb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58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الشركة المصنّعة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text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company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13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سنة الصنع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number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model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36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dirty="0" err="1"/>
                        <a:t>تالايخ</a:t>
                      </a:r>
                      <a:r>
                        <a:rPr lang="ar-BH" dirty="0"/>
                        <a:t> الاذن بالجولان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/>
                        <a:t>date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GB" dirty="0" err="1"/>
                        <a:t>cir_date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1900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59BD946-7A9B-4EA0-BF20-C84C2493C975}"/>
              </a:ext>
            </a:extLst>
          </p:cNvPr>
          <p:cNvSpPr/>
          <p:nvPr/>
        </p:nvSpPr>
        <p:spPr>
          <a:xfrm>
            <a:off x="9515529" y="3815680"/>
            <a:ext cx="2280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BH" dirty="0"/>
              <a:t>بعض سجلات الجدول: </a:t>
            </a:r>
            <a:r>
              <a:rPr lang="en-GB" b="1" dirty="0"/>
              <a:t>cars</a:t>
            </a:r>
            <a:endParaRPr lang="ar-BH" b="1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12EB2D9-049F-4D91-857E-30EC0B2BE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810724"/>
              </p:ext>
            </p:extLst>
          </p:nvPr>
        </p:nvGraphicFramePr>
        <p:xfrm>
          <a:off x="5480791" y="4141653"/>
          <a:ext cx="6502400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39893455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94479021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4108539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40670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cir_date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model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company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plate_nb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13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2019-06-15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2019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Toyota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601201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39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2020-01-01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2020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Ferrari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600100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0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2011-01-01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2010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Mercedes</a:t>
                      </a:r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dirty="0"/>
                        <a:t>601601</a:t>
                      </a:r>
                      <a:endParaRPr lang="ar-B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695990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280FC17-1BE6-467F-B41C-F293163A9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314198"/>
              </p:ext>
            </p:extLst>
          </p:nvPr>
        </p:nvGraphicFramePr>
        <p:xfrm>
          <a:off x="56098" y="1084306"/>
          <a:ext cx="3684933" cy="44500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684933">
                  <a:extLst>
                    <a:ext uri="{9D8B030D-6E8A-4147-A177-3AD203B41FA5}">
                      <a16:colId xmlns:a16="http://schemas.microsoft.com/office/drawing/2014/main" val="4175116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متغيّر الاتصال بقاعدة البيانات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961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$con</a:t>
                      </a:r>
                      <a:r>
                        <a:rPr lang="ar-BH" b="1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ar-BH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418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متغيّر حفظ جملة الاستعلام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535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$</a:t>
                      </a:r>
                      <a:r>
                        <a:rPr lang="en-GB" b="1" dirty="0" err="1">
                          <a:solidFill>
                            <a:srgbClr val="FF0000"/>
                          </a:solidFill>
                        </a:rPr>
                        <a:t>sql</a:t>
                      </a:r>
                      <a:endParaRPr lang="ar-BH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837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دالّة العرض على الشاشة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548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echo</a:t>
                      </a:r>
                      <a:endParaRPr lang="ar-BH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272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جملة تنفيذ الاستعلام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95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$result</a:t>
                      </a:r>
                      <a:r>
                        <a:rPr lang="en-GB" dirty="0">
                          <a:solidFill>
                            <a:srgbClr val="0066FF"/>
                          </a:solidFill>
                        </a:rPr>
                        <a:t>=</a:t>
                      </a:r>
                      <a:r>
                        <a:rPr lang="en-GB" dirty="0" err="1">
                          <a:solidFill>
                            <a:srgbClr val="0066FF"/>
                          </a:solidFill>
                        </a:rPr>
                        <a:t>mysqli_query</a:t>
                      </a:r>
                      <a:r>
                        <a:rPr lang="en-GB" dirty="0">
                          <a:solidFill>
                            <a:srgbClr val="0066FF"/>
                          </a:solidFill>
                        </a:rPr>
                        <a:t>(</a:t>
                      </a:r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$con</a:t>
                      </a:r>
                      <a:r>
                        <a:rPr lang="en-GB" dirty="0">
                          <a:solidFill>
                            <a:srgbClr val="0066FF"/>
                          </a:solidFill>
                        </a:rPr>
                        <a:t>,</a:t>
                      </a:r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$</a:t>
                      </a:r>
                      <a:r>
                        <a:rPr lang="en-GB" b="1" dirty="0" err="1">
                          <a:solidFill>
                            <a:srgbClr val="FF0000"/>
                          </a:solidFill>
                        </a:rPr>
                        <a:t>sql</a:t>
                      </a:r>
                      <a:r>
                        <a:rPr lang="en-GB" dirty="0">
                          <a:solidFill>
                            <a:srgbClr val="0066FF"/>
                          </a:solidFill>
                        </a:rPr>
                        <a:t>)</a:t>
                      </a:r>
                      <a:endParaRPr lang="ar-BH" dirty="0">
                        <a:solidFill>
                          <a:srgbClr val="0066F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48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b="1" dirty="0"/>
                        <a:t>جملة التكرار وقراءة السجل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688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While</a:t>
                      </a:r>
                      <a:r>
                        <a:rPr lang="en-GB" sz="1600" dirty="0">
                          <a:solidFill>
                            <a:srgbClr val="0066FF"/>
                          </a:solidFill>
                        </a:rPr>
                        <a:t>(</a:t>
                      </a:r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$row</a:t>
                      </a:r>
                      <a:r>
                        <a:rPr lang="en-GB" sz="1600" dirty="0">
                          <a:solidFill>
                            <a:srgbClr val="0066FF"/>
                          </a:solidFill>
                        </a:rPr>
                        <a:t>=</a:t>
                      </a:r>
                      <a:r>
                        <a:rPr lang="en-GB" sz="1600" dirty="0" err="1">
                          <a:solidFill>
                            <a:srgbClr val="0066FF"/>
                          </a:solidFill>
                        </a:rPr>
                        <a:t>mysqli_fetch_array</a:t>
                      </a:r>
                      <a:r>
                        <a:rPr lang="en-GB" sz="1600" dirty="0">
                          <a:solidFill>
                            <a:srgbClr val="0066FF"/>
                          </a:solidFill>
                        </a:rPr>
                        <a:t>(</a:t>
                      </a:r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$result</a:t>
                      </a:r>
                      <a:r>
                        <a:rPr lang="en-GB" sz="1600" dirty="0">
                          <a:solidFill>
                            <a:srgbClr val="0066FF"/>
                          </a:solidFill>
                        </a:rPr>
                        <a:t>))</a:t>
                      </a:r>
                      <a:endParaRPr lang="ar-BH" sz="1600" dirty="0">
                        <a:solidFill>
                          <a:srgbClr val="0066F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536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BH" b="1" dirty="0"/>
                        <a:t>بنية استعلام تحديد سجلّات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190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SELECT * FROM </a:t>
                      </a:r>
                      <a:r>
                        <a:rPr lang="en-GB" i="1" dirty="0" err="1"/>
                        <a:t>TableName</a:t>
                      </a:r>
                      <a:endParaRPr lang="ar-BH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8848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712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461170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أكمل الخاصيّة المناسبة لربط النموذج بملف </a:t>
            </a:r>
            <a:r>
              <a:rPr lang="en-GB" dirty="0" err="1"/>
              <a:t>SelectQuery.php</a:t>
            </a:r>
            <a:endParaRPr lang="ar-BH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5" y="1559539"/>
            <a:ext cx="6189461" cy="47266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endParaRPr lang="en-GB" dirty="0"/>
          </a:p>
          <a:p>
            <a:r>
              <a:rPr lang="en-GB" dirty="0"/>
              <a:t>&lt;body&gt;</a:t>
            </a:r>
          </a:p>
          <a:p>
            <a:r>
              <a:rPr lang="en-GB" b="1" dirty="0"/>
              <a:t>&lt;form                                            &gt;</a:t>
            </a:r>
          </a:p>
          <a:p>
            <a:endParaRPr lang="en-GB" dirty="0"/>
          </a:p>
          <a:p>
            <a:r>
              <a:rPr lang="en-GB" dirty="0"/>
              <a:t>&lt;input type="submit" value="Select All Records"&gt;</a:t>
            </a:r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026628"/>
            <a:ext cx="3934843" cy="444014"/>
            <a:chOff x="5891725" y="2485486"/>
            <a:chExt cx="3934843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p:sp>
        <p:nvSpPr>
          <p:cNvPr id="30" name="TextBox 29">
            <a:hlinkClick r:id="" action="ppaction://macro?name=hint25"/>
            <a:extLst>
              <a:ext uri="{FF2B5EF4-FFF2-40B4-BE49-F238E27FC236}">
                <a16:creationId xmlns:a16="http://schemas.microsoft.com/office/drawing/2014/main" id="{B77A3513-5693-4CDB-83F5-F8A6FC1A899B}"/>
              </a:ext>
            </a:extLst>
          </p:cNvPr>
          <p:cNvSpPr txBox="1"/>
          <p:nvPr/>
        </p:nvSpPr>
        <p:spPr>
          <a:xfrm>
            <a:off x="8707031" y="3737657"/>
            <a:ext cx="71686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BH" dirty="0"/>
              <a:t>مساعدة</a:t>
            </a:r>
          </a:p>
        </p:txBody>
      </p:sp>
      <p:pic>
        <p:nvPicPr>
          <p:cNvPr id="33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D295A252-22B5-4D24-9EA2-B537D66F49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127" y="1566747"/>
            <a:ext cx="905802" cy="905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5EF5A095-FDCF-45BF-AC8D-D1DD131250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128" y="1546934"/>
            <a:ext cx="905801" cy="905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ontrols>
      <mc:AlternateContent xmlns:mc="http://schemas.openxmlformats.org/markup-compatibility/2006">
        <mc:Choice xmlns:v="urn:schemas-microsoft-com:vml" Requires="v">
          <p:control spid="1025" name="act" r:id="rId2" imgW="2114640" imgH="333360"/>
        </mc:Choice>
        <mc:Fallback>
          <p:control name="act" r:id="rId2" imgW="2114640" imgH="333360">
            <p:pic>
              <p:nvPicPr>
                <p:cNvPr id="31" name="act">
                  <a:extLst>
                    <a:ext uri="{FF2B5EF4-FFF2-40B4-BE49-F238E27FC236}">
                      <a16:creationId xmlns:a16="http://schemas.microsoft.com/office/drawing/2014/main" id="{C0B24237-1720-4808-A791-C18E10EDA0E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8539" y="2139797"/>
                  <a:ext cx="2113687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26" name="bform" r:id="rId3" imgW="1805040" imgH="871560"/>
        </mc:Choice>
        <mc:Fallback>
          <p:control name="bform" r:id="rId3" imgW="1805040" imgH="871560">
            <p:pic>
              <p:nvPicPr>
                <p:cNvPr id="32" name="bform">
                  <a:extLst>
                    <a:ext uri="{FF2B5EF4-FFF2-40B4-BE49-F238E27FC236}">
                      <a16:creationId xmlns:a16="http://schemas.microsoft.com/office/drawing/2014/main" id="{ED1DA8B7-987A-41DF-BA36-CAF9C63CE72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139843" y="2685319"/>
                  <a:ext cx="1804643" cy="87004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90845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487923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أكتب اسم الجدول المناسب ضمن استعلام تحديد سجلات.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553305"/>
            <a:ext cx="5988568" cy="31503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   action=</a:t>
            </a:r>
            <a:r>
              <a:rPr lang="en-GB" dirty="0"/>
              <a:t>"</a:t>
            </a:r>
            <a:r>
              <a:rPr lang="en-GB" b="1" dirty="0" err="1"/>
              <a:t>SelectQuery.php</a:t>
            </a:r>
            <a:r>
              <a:rPr lang="en-GB" dirty="0"/>
              <a:t>"</a:t>
            </a:r>
            <a:r>
              <a:rPr lang="en-GB" b="1" dirty="0"/>
              <a:t>  &gt;</a:t>
            </a:r>
          </a:p>
          <a:p>
            <a:r>
              <a:rPr lang="en-GB" dirty="0"/>
              <a:t>&lt;input type="submit" value=" Select All Records "&gt;</a:t>
            </a:r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110410"/>
            <a:ext cx="3934843" cy="444014"/>
            <a:chOff x="5891725" y="2485486"/>
            <a:chExt cx="3934843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52458641"/>
                  </p:ext>
                </p:extLst>
              </p:nvPr>
            </p:nvGraphicFramePr>
            <p:xfrm>
              <a:off x="329168" y="5008697"/>
              <a:ext cx="1740143" cy="978831"/>
            </p:xfrm>
            <a:graphic>
              <a:graphicData uri="http://schemas.microsoft.com/office/powerpoint/2016/slidezoom">
                <pslz:sldZm>
                  <pslz:sldZmObj sldId="270" cId="2172712427">
                    <pslz:zmPr id="{F82318EC-4EF7-4539-A23C-6F53A0AFA413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40143" cy="97883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168" y="5008697"/>
                <a:ext cx="1740143" cy="978831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89B78136-7ECC-4D2B-9519-C2A956DCF788}"/>
              </a:ext>
            </a:extLst>
          </p:cNvPr>
          <p:cNvSpPr/>
          <p:nvPr/>
        </p:nvSpPr>
        <p:spPr>
          <a:xfrm>
            <a:off x="6096000" y="1564596"/>
            <a:ext cx="5935138" cy="48319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                       ";</a:t>
            </a:r>
          </a:p>
          <a:p>
            <a:endParaRPr lang="en-GB" dirty="0"/>
          </a:p>
          <a:p>
            <a:r>
              <a:rPr lang="en-GB" dirty="0" err="1"/>
              <a:t>mysqli_query</a:t>
            </a:r>
            <a:r>
              <a:rPr lang="en-GB" dirty="0"/>
              <a:t>($con, $</a:t>
            </a:r>
            <a:r>
              <a:rPr lang="en-GB" dirty="0" err="1"/>
              <a:t>sql</a:t>
            </a:r>
            <a:r>
              <a:rPr lang="en-GB" dirty="0"/>
              <a:t>);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1784CE-DC22-4F4E-A01C-2C6472815C51}"/>
              </a:ext>
            </a:extLst>
          </p:cNvPr>
          <p:cNvGrpSpPr/>
          <p:nvPr/>
        </p:nvGrpSpPr>
        <p:grpSpPr>
          <a:xfrm>
            <a:off x="6103444" y="1110410"/>
            <a:ext cx="3945102" cy="444014"/>
            <a:chOff x="5891725" y="2485486"/>
            <a:chExt cx="3945102" cy="492369"/>
          </a:xfrm>
        </p:grpSpPr>
        <p:pic>
          <p:nvPicPr>
            <p:cNvPr id="19" name="Picture 352" descr="FlashDevelop Review - Slant">
              <a:extLst>
                <a:ext uri="{FF2B5EF4-FFF2-40B4-BE49-F238E27FC236}">
                  <a16:creationId xmlns:a16="http://schemas.microsoft.com/office/drawing/2014/main" id="{7DED024C-B6CC-4146-B8CD-725152576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B0EDA3-3961-4CF6-9DE2-BD063AFB7601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AF53FD-625B-4455-8EC4-385FC21A6B13}"/>
              </a:ext>
            </a:extLst>
          </p:cNvPr>
          <p:cNvSpPr txBox="1"/>
          <p:nvPr/>
        </p:nvSpPr>
        <p:spPr>
          <a:xfrm>
            <a:off x="2153464" y="4917990"/>
            <a:ext cx="3410934" cy="128391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r" rtl="1"/>
            <a:r>
              <a:rPr lang="ar-BH" dirty="0"/>
              <a:t>بإمكانك الاطلاع على المعطيات من هنا،</a:t>
            </a:r>
            <a:br>
              <a:rPr lang="ar-BH" dirty="0"/>
            </a:br>
            <a:r>
              <a:rPr lang="ar-BH" dirty="0"/>
              <a:t> والعودة بمفتاح السهم إلى الأعلى</a:t>
            </a:r>
          </a:p>
        </p:txBody>
      </p:sp>
      <p:pic>
        <p:nvPicPr>
          <p:cNvPr id="32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BEE0E419-A221-4033-9EF5-54759C2755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134" y="1760430"/>
            <a:ext cx="905802" cy="905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19B03F55-1C62-452B-8867-3C656DF9273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260" y="1773554"/>
            <a:ext cx="951676" cy="892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ontrols>
      <mc:AlternateContent xmlns:mc="http://schemas.openxmlformats.org/markup-compatibility/2006">
        <mc:Choice xmlns:v="urn:schemas-microsoft-com:vml" Requires="v">
          <p:control spid="2049" name="act" r:id="rId2" imgW="905040" imgH="333360"/>
        </mc:Choice>
        <mc:Fallback>
          <p:control name="act" r:id="rId2" imgW="905040" imgH="333360">
            <p:pic>
              <p:nvPicPr>
                <p:cNvPr id="29" name="act">
                  <a:extLst>
                    <a:ext uri="{FF2B5EF4-FFF2-40B4-BE49-F238E27FC236}">
                      <a16:creationId xmlns:a16="http://schemas.microsoft.com/office/drawing/2014/main" id="{AE921E76-6331-49EE-BFFD-E18E3398C30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473857" y="2398065"/>
                  <a:ext cx="905802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50" name="bform" r:id="rId3" imgW="1704960" imgH="676440"/>
        </mc:Choice>
        <mc:Fallback>
          <p:control name="bform" r:id="rId3" imgW="1704960" imgH="676440">
            <p:pic>
              <p:nvPicPr>
                <p:cNvPr id="31" name="bform">
                  <a:extLst>
                    <a:ext uri="{FF2B5EF4-FFF2-40B4-BE49-F238E27FC236}">
                      <a16:creationId xmlns:a16="http://schemas.microsoft.com/office/drawing/2014/main" id="{41525AB5-D927-495A-AD81-7438B63D845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210197" y="4433455"/>
                  <a:ext cx="1706743" cy="67747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24499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487923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أكتب اسم المتغيّر </a:t>
            </a:r>
            <a:r>
              <a:rPr lang="en-US" dirty="0"/>
              <a:t>$result</a:t>
            </a:r>
            <a:r>
              <a:rPr lang="ar-BH" dirty="0"/>
              <a:t> لحفظ نتيجة تنفيذ الاستعلام.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AE5D7-6A3D-4C97-A945-AF5C6AA26B3B}"/>
              </a:ext>
            </a:extLst>
          </p:cNvPr>
          <p:cNvSpPr/>
          <p:nvPr/>
        </p:nvSpPr>
        <p:spPr>
          <a:xfrm>
            <a:off x="-7444" y="1553305"/>
            <a:ext cx="5988568" cy="31503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   action=</a:t>
            </a:r>
            <a:r>
              <a:rPr lang="en-GB" dirty="0"/>
              <a:t>"</a:t>
            </a:r>
            <a:r>
              <a:rPr lang="en-GB" b="1" dirty="0" err="1"/>
              <a:t>SelectQuery.php</a:t>
            </a:r>
            <a:r>
              <a:rPr lang="en-GB" dirty="0"/>
              <a:t>"</a:t>
            </a:r>
            <a:r>
              <a:rPr lang="en-GB" b="1" dirty="0"/>
              <a:t>  &gt;</a:t>
            </a:r>
          </a:p>
          <a:p>
            <a:r>
              <a:rPr lang="en-GB" dirty="0"/>
              <a:t>&lt;input type="submit" value=" Select All Records "&gt;</a:t>
            </a:r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110410"/>
            <a:ext cx="3934843" cy="444014"/>
            <a:chOff x="5891725" y="2485486"/>
            <a:chExt cx="3934843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/>
                <a:t>SelectForm.html</a:t>
              </a:r>
              <a:endParaRPr lang="ar-BH" sz="2000" b="1" dirty="0"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29168" y="5008697"/>
              <a:ext cx="1740143" cy="978831"/>
            </p:xfrm>
            <a:graphic>
              <a:graphicData uri="http://schemas.microsoft.com/office/powerpoint/2016/slidezoom">
                <pslz:sldZm>
                  <pslz:sldZmObj sldId="270" cId="2172712427">
                    <pslz:zmPr id="{F82318EC-4EF7-4539-A23C-6F53A0AFA413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40143" cy="97883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168" y="5008697"/>
                <a:ext cx="1740143" cy="978831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89B78136-7ECC-4D2B-9519-C2A956DCF788}"/>
              </a:ext>
            </a:extLst>
          </p:cNvPr>
          <p:cNvSpPr/>
          <p:nvPr/>
        </p:nvSpPr>
        <p:spPr>
          <a:xfrm>
            <a:off x="6096000" y="1564596"/>
            <a:ext cx="5935138" cy="48319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US" dirty="0"/>
              <a:t>cars</a:t>
            </a:r>
            <a:r>
              <a:rPr lang="en-GB" dirty="0"/>
              <a:t>       ";</a:t>
            </a:r>
          </a:p>
          <a:p>
            <a:endParaRPr lang="en-GB" dirty="0"/>
          </a:p>
          <a:p>
            <a:r>
              <a:rPr lang="ar-BH" dirty="0"/>
              <a:t>                 </a:t>
            </a:r>
            <a:r>
              <a:rPr lang="en-GB" dirty="0" err="1"/>
              <a:t>mysqli_query</a:t>
            </a:r>
            <a:r>
              <a:rPr lang="en-GB" dirty="0"/>
              <a:t>($con, $</a:t>
            </a:r>
            <a:r>
              <a:rPr lang="en-GB" dirty="0" err="1"/>
              <a:t>sql</a:t>
            </a:r>
            <a:r>
              <a:rPr lang="en-GB" dirty="0"/>
              <a:t>);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1784CE-DC22-4F4E-A01C-2C6472815C51}"/>
              </a:ext>
            </a:extLst>
          </p:cNvPr>
          <p:cNvGrpSpPr/>
          <p:nvPr/>
        </p:nvGrpSpPr>
        <p:grpSpPr>
          <a:xfrm>
            <a:off x="6103444" y="1110410"/>
            <a:ext cx="3945102" cy="444014"/>
            <a:chOff x="5891725" y="2485486"/>
            <a:chExt cx="3945102" cy="492369"/>
          </a:xfrm>
        </p:grpSpPr>
        <p:pic>
          <p:nvPicPr>
            <p:cNvPr id="19" name="Picture 352" descr="FlashDevelop Review - Slant">
              <a:extLst>
                <a:ext uri="{FF2B5EF4-FFF2-40B4-BE49-F238E27FC236}">
                  <a16:creationId xmlns:a16="http://schemas.microsoft.com/office/drawing/2014/main" id="{7DED024C-B6CC-4146-B8CD-725152576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B0EDA3-3961-4CF6-9DE2-BD063AFB7601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AF53FD-625B-4455-8EC4-385FC21A6B13}"/>
              </a:ext>
            </a:extLst>
          </p:cNvPr>
          <p:cNvSpPr txBox="1"/>
          <p:nvPr/>
        </p:nvSpPr>
        <p:spPr>
          <a:xfrm>
            <a:off x="2153464" y="4917990"/>
            <a:ext cx="3410934" cy="128391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r" rtl="1"/>
            <a:r>
              <a:rPr lang="ar-BH" dirty="0"/>
              <a:t>بإمكانك الاطلاع على المعطيات من هنا،</a:t>
            </a:r>
            <a:br>
              <a:rPr lang="ar-BH" dirty="0"/>
            </a:br>
            <a:r>
              <a:rPr lang="ar-BH" dirty="0"/>
              <a:t> والعودة بمفتاح السهم إلى الأعلى</a:t>
            </a:r>
          </a:p>
        </p:txBody>
      </p:sp>
      <p:pic>
        <p:nvPicPr>
          <p:cNvPr id="32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BEE0E419-A221-4033-9EF5-54759C2755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134" y="1760430"/>
            <a:ext cx="905802" cy="905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19B03F55-1C62-452B-8867-3C656DF9273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260" y="1773554"/>
            <a:ext cx="951676" cy="892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ontrols>
      <mc:AlternateContent xmlns:mc="http://schemas.openxmlformats.org/markup-compatibility/2006">
        <mc:Choice xmlns:v="urn:schemas-microsoft-com:vml" Requires="v">
          <p:control spid="3073" name="bform" r:id="rId2" imgW="1704960" imgH="676440"/>
        </mc:Choice>
        <mc:Fallback>
          <p:control name="bform" r:id="rId2" imgW="1704960" imgH="676440">
            <p:pic>
              <p:nvPicPr>
                <p:cNvPr id="31" name="bform">
                  <a:extLst>
                    <a:ext uri="{FF2B5EF4-FFF2-40B4-BE49-F238E27FC236}">
                      <a16:creationId xmlns:a16="http://schemas.microsoft.com/office/drawing/2014/main" id="{41525AB5-D927-495A-AD81-7438B63D845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210197" y="4433455"/>
                  <a:ext cx="1706743" cy="67747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074" name="act" r:id="rId3" imgW="905040" imgH="333360"/>
        </mc:Choice>
        <mc:Fallback>
          <p:control name="act" r:id="rId3" imgW="905040" imgH="333360">
            <p:pic>
              <p:nvPicPr>
                <p:cNvPr id="23" name="act">
                  <a:extLst>
                    <a:ext uri="{FF2B5EF4-FFF2-40B4-BE49-F238E27FC236}">
                      <a16:creationId xmlns:a16="http://schemas.microsoft.com/office/drawing/2014/main" id="{7A8CE88E-120B-4510-ABE0-1A00A08BA7D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39339" y="3001355"/>
                  <a:ext cx="905802" cy="33275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81753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487923"/>
            <a:ext cx="10843260" cy="497954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 fontScale="92500"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أكتب تعليمة </a:t>
            </a:r>
            <a:r>
              <a:rPr lang="en-GB" dirty="0"/>
              <a:t>php</a:t>
            </a:r>
            <a:r>
              <a:rPr lang="ar-BH" dirty="0"/>
              <a:t> المناسبة لقراءة سجلّ من المتغيّر </a:t>
            </a:r>
            <a:r>
              <a:rPr lang="en-US" dirty="0"/>
              <a:t>$result</a:t>
            </a:r>
            <a:r>
              <a:rPr lang="ar-BH" dirty="0"/>
              <a:t> وحفظه في المتغيّر </a:t>
            </a:r>
            <a:r>
              <a:rPr lang="en-US" dirty="0"/>
              <a:t>$row</a:t>
            </a:r>
            <a:r>
              <a:rPr lang="ar-BH" dirty="0"/>
              <a:t> ضمن جملة التكرار.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110410"/>
            <a:ext cx="3934843" cy="444014"/>
            <a:chOff x="5891725" y="2485486"/>
            <a:chExt cx="3934843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US" sz="2000" b="1" dirty="0"/>
                <a:t>Select</a:t>
              </a:r>
              <a:r>
                <a:rPr lang="en-GB" sz="2000" b="1" dirty="0"/>
                <a:t>Form.html</a:t>
              </a:r>
              <a:endParaRPr lang="ar-BH" sz="2000" b="1" dirty="0"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29168" y="5008697"/>
              <a:ext cx="1740143" cy="978831"/>
            </p:xfrm>
            <a:graphic>
              <a:graphicData uri="http://schemas.microsoft.com/office/powerpoint/2016/slidezoom">
                <pslz:sldZm>
                  <pslz:sldZmObj sldId="270" cId="2172712427">
                    <pslz:zmPr id="{F82318EC-4EF7-4539-A23C-6F53A0AFA413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40143" cy="97883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168" y="5008697"/>
                <a:ext cx="1740143" cy="978831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89B78136-7ECC-4D2B-9519-C2A956DCF788}"/>
              </a:ext>
            </a:extLst>
          </p:cNvPr>
          <p:cNvSpPr/>
          <p:nvPr/>
        </p:nvSpPr>
        <p:spPr>
          <a:xfrm>
            <a:off x="6067950" y="1575816"/>
            <a:ext cx="5935138" cy="48319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US" dirty="0"/>
              <a:t>cars</a:t>
            </a:r>
            <a:r>
              <a:rPr lang="en-GB" dirty="0"/>
              <a:t>       ";</a:t>
            </a:r>
          </a:p>
          <a:p>
            <a:endParaRPr lang="en-GB" dirty="0"/>
          </a:p>
          <a:p>
            <a:r>
              <a:rPr lang="en-GB" dirty="0"/>
              <a:t>$result=</a:t>
            </a:r>
            <a:r>
              <a:rPr lang="en-GB" dirty="0" err="1"/>
              <a:t>mysqli_query</a:t>
            </a:r>
            <a:r>
              <a:rPr lang="en-GB" dirty="0"/>
              <a:t>($con, $</a:t>
            </a:r>
            <a:r>
              <a:rPr lang="en-GB" dirty="0" err="1"/>
              <a:t>sql</a:t>
            </a:r>
            <a:r>
              <a:rPr lang="en-GB" dirty="0"/>
              <a:t>);</a:t>
            </a:r>
          </a:p>
          <a:p>
            <a:endParaRPr lang="en-GB" dirty="0"/>
          </a:p>
          <a:p>
            <a:r>
              <a:rPr lang="en-GB" dirty="0"/>
              <a:t> while (                                                          )</a:t>
            </a:r>
          </a:p>
          <a:p>
            <a:r>
              <a:rPr lang="en-GB" dirty="0"/>
              <a:t>{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}</a:t>
            </a:r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1784CE-DC22-4F4E-A01C-2C6472815C51}"/>
              </a:ext>
            </a:extLst>
          </p:cNvPr>
          <p:cNvGrpSpPr/>
          <p:nvPr/>
        </p:nvGrpSpPr>
        <p:grpSpPr>
          <a:xfrm>
            <a:off x="6103444" y="1110410"/>
            <a:ext cx="3945102" cy="444014"/>
            <a:chOff x="5891725" y="2485486"/>
            <a:chExt cx="3945102" cy="492369"/>
          </a:xfrm>
        </p:grpSpPr>
        <p:pic>
          <p:nvPicPr>
            <p:cNvPr id="19" name="Picture 352" descr="FlashDevelop Review - Slant">
              <a:extLst>
                <a:ext uri="{FF2B5EF4-FFF2-40B4-BE49-F238E27FC236}">
                  <a16:creationId xmlns:a16="http://schemas.microsoft.com/office/drawing/2014/main" id="{7DED024C-B6CC-4146-B8CD-725152576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B0EDA3-3961-4CF6-9DE2-BD063AFB7601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AF53FD-625B-4455-8EC4-385FC21A6B13}"/>
              </a:ext>
            </a:extLst>
          </p:cNvPr>
          <p:cNvSpPr txBox="1"/>
          <p:nvPr/>
        </p:nvSpPr>
        <p:spPr>
          <a:xfrm>
            <a:off x="2153464" y="4917990"/>
            <a:ext cx="3410934" cy="128391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r" rtl="1"/>
            <a:r>
              <a:rPr lang="ar-BH" dirty="0"/>
              <a:t>بإمكانك الاطلاع على المعطيات من هنا،</a:t>
            </a:r>
            <a:br>
              <a:rPr lang="ar-BH" dirty="0"/>
            </a:br>
            <a:r>
              <a:rPr lang="ar-BH" dirty="0"/>
              <a:t> والعودة بمفتاح السهم إلى الأعلى</a:t>
            </a:r>
          </a:p>
        </p:txBody>
      </p:sp>
      <p:pic>
        <p:nvPicPr>
          <p:cNvPr id="15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676499A-9913-4137-AAD1-34AFD202A0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68" y="1660560"/>
            <a:ext cx="905802" cy="905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B92F04F4-A85A-4F8F-8BDF-0CB0DF4CA6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94" y="1673684"/>
            <a:ext cx="951676" cy="892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E8C548-12F3-4D41-87F5-FADFF1AADBF7}"/>
              </a:ext>
            </a:extLst>
          </p:cNvPr>
          <p:cNvSpPr/>
          <p:nvPr/>
        </p:nvSpPr>
        <p:spPr>
          <a:xfrm>
            <a:off x="-7444" y="1553305"/>
            <a:ext cx="5988568" cy="31503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   action=</a:t>
            </a:r>
            <a:r>
              <a:rPr lang="en-GB" dirty="0"/>
              <a:t>"</a:t>
            </a:r>
            <a:r>
              <a:rPr lang="en-GB" b="1" dirty="0" err="1"/>
              <a:t>SelectQuery.php</a:t>
            </a:r>
            <a:r>
              <a:rPr lang="en-GB" dirty="0"/>
              <a:t>"</a:t>
            </a:r>
            <a:r>
              <a:rPr lang="en-GB" b="1" dirty="0"/>
              <a:t>  &gt;</a:t>
            </a:r>
          </a:p>
          <a:p>
            <a:r>
              <a:rPr lang="en-GB" dirty="0"/>
              <a:t>&lt;input type="submit" value=" Select All Records "&gt;</a:t>
            </a:r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4097" name="act" r:id="rId2" imgW="2990880" imgH="333360"/>
        </mc:Choice>
        <mc:Fallback>
          <p:control name="act" r:id="rId2" imgW="2990880" imgH="333360">
            <p:pic>
              <p:nvPicPr>
                <p:cNvPr id="29" name="act">
                  <a:extLst>
                    <a:ext uri="{FF2B5EF4-FFF2-40B4-BE49-F238E27FC236}">
                      <a16:creationId xmlns:a16="http://schemas.microsoft.com/office/drawing/2014/main" id="{AE921E76-6331-49EE-BFFD-E18E3398C30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844388" y="3517989"/>
                  <a:ext cx="2989619" cy="33275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098" name="bform" r:id="rId3" imgW="1704960" imgH="676440"/>
        </mc:Choice>
        <mc:Fallback>
          <p:control name="bform" r:id="rId3" imgW="1704960" imgH="676440">
            <p:pic>
              <p:nvPicPr>
                <p:cNvPr id="31" name="bform">
                  <a:extLst>
                    <a:ext uri="{FF2B5EF4-FFF2-40B4-BE49-F238E27FC236}">
                      <a16:creationId xmlns:a16="http://schemas.microsoft.com/office/drawing/2014/main" id="{41525AB5-D927-495A-AD81-7438B63D845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331793" y="5159373"/>
                  <a:ext cx="1706743" cy="67747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1858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789959C-0873-474F-9E16-9DC51B10134B}"/>
              </a:ext>
            </a:extLst>
          </p:cNvPr>
          <p:cNvSpPr txBox="1">
            <a:spLocks/>
          </p:cNvSpPr>
          <p:nvPr/>
        </p:nvSpPr>
        <p:spPr>
          <a:xfrm>
            <a:off x="0" y="117806"/>
            <a:ext cx="10843260" cy="868071"/>
          </a:xfrm>
          <a:prstGeom prst="rect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defPPr>
              <a:defRPr lang="en-US"/>
            </a:defPPr>
            <a:lvl1pPr indent="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/>
            </a:lvl1pPr>
            <a:lvl2pPr marL="685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BH" dirty="0"/>
              <a:t> أكتب تعليمة </a:t>
            </a:r>
            <a:r>
              <a:rPr lang="en-GB" dirty="0"/>
              <a:t>php</a:t>
            </a:r>
            <a:r>
              <a:rPr lang="ar-BH" dirty="0"/>
              <a:t> المناسبة لعرض جميع حقول السجلات ضمن التعليمة </a:t>
            </a:r>
            <a:r>
              <a:rPr lang="en-US" dirty="0"/>
              <a:t>echo</a:t>
            </a:r>
            <a:r>
              <a:rPr lang="ar-BH" dirty="0"/>
              <a:t> وفصل الحقول عن طريق الرمز "|" والعودة إلى بداية السطر نهاية كل سجلّ.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E05F1C-C5F4-4797-91B2-5B94FA65C081}"/>
              </a:ext>
            </a:extLst>
          </p:cNvPr>
          <p:cNvGrpSpPr/>
          <p:nvPr/>
        </p:nvGrpSpPr>
        <p:grpSpPr>
          <a:xfrm>
            <a:off x="0" y="1110410"/>
            <a:ext cx="3934843" cy="444014"/>
            <a:chOff x="5891725" y="2485486"/>
            <a:chExt cx="3934843" cy="492369"/>
          </a:xfrm>
        </p:grpSpPr>
        <p:pic>
          <p:nvPicPr>
            <p:cNvPr id="21" name="Picture 352" descr="FlashDevelop Review - Slant">
              <a:extLst>
                <a:ext uri="{FF2B5EF4-FFF2-40B4-BE49-F238E27FC236}">
                  <a16:creationId xmlns:a16="http://schemas.microsoft.com/office/drawing/2014/main" id="{2EAD004A-EA22-4477-B8AA-EDC4D39E6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CAA1A1-008F-481E-B528-6E3E8516DB55}"/>
                </a:ext>
              </a:extLst>
            </p:cNvPr>
            <p:cNvSpPr txBox="1"/>
            <p:nvPr/>
          </p:nvSpPr>
          <p:spPr>
            <a:xfrm>
              <a:off x="6369852" y="2509208"/>
              <a:ext cx="3456716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US" sz="2000" b="1" dirty="0"/>
                <a:t>Select</a:t>
              </a:r>
              <a:r>
                <a:rPr lang="en-GB" sz="2000" b="1" dirty="0"/>
                <a:t>Form.html</a:t>
              </a:r>
              <a:endParaRPr lang="ar-BH" sz="2000" b="1" dirty="0"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29168" y="5008697"/>
              <a:ext cx="1740143" cy="978831"/>
            </p:xfrm>
            <a:graphic>
              <a:graphicData uri="http://schemas.microsoft.com/office/powerpoint/2016/slidezoom">
                <pslz:sldZm>
                  <pslz:sldZmObj sldId="270" cId="2172712427">
                    <pslz:zmPr id="{F82318EC-4EF7-4539-A23C-6F53A0AFA413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40143" cy="97883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5888A26-785B-46AF-9CE7-F2B7AD0F69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168" y="5008697"/>
                <a:ext cx="1740143" cy="978831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89B78136-7ECC-4D2B-9519-C2A956DCF788}"/>
              </a:ext>
            </a:extLst>
          </p:cNvPr>
          <p:cNvSpPr/>
          <p:nvPr/>
        </p:nvSpPr>
        <p:spPr>
          <a:xfrm>
            <a:off x="6067950" y="1575816"/>
            <a:ext cx="5935138" cy="48319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&lt;?php</a:t>
            </a:r>
          </a:p>
          <a:p>
            <a:r>
              <a:rPr lang="en-GB" dirty="0"/>
              <a:t>include ("</a:t>
            </a:r>
            <a:r>
              <a:rPr lang="en-GB" dirty="0" err="1"/>
              <a:t>connect.php</a:t>
            </a:r>
            <a:r>
              <a:rPr lang="en-GB" dirty="0"/>
              <a:t>");</a:t>
            </a:r>
          </a:p>
          <a:p>
            <a:endParaRPr lang="en-GB" dirty="0"/>
          </a:p>
          <a:p>
            <a:r>
              <a:rPr lang="en-GB" dirty="0"/>
              <a:t>$</a:t>
            </a:r>
            <a:r>
              <a:rPr lang="en-GB" dirty="0" err="1"/>
              <a:t>sql</a:t>
            </a:r>
            <a:r>
              <a:rPr lang="en-GB" dirty="0"/>
              <a:t> = "SELECT * FROM </a:t>
            </a:r>
            <a:r>
              <a:rPr lang="en-US" dirty="0"/>
              <a:t>cars</a:t>
            </a:r>
            <a:r>
              <a:rPr lang="en-GB" dirty="0"/>
              <a:t>       ";</a:t>
            </a:r>
          </a:p>
          <a:p>
            <a:endParaRPr lang="en-GB" dirty="0"/>
          </a:p>
          <a:p>
            <a:r>
              <a:rPr lang="en-GB" dirty="0"/>
              <a:t>$result=</a:t>
            </a:r>
            <a:r>
              <a:rPr lang="en-GB" dirty="0" err="1"/>
              <a:t>mysqli_query</a:t>
            </a:r>
            <a:r>
              <a:rPr lang="en-GB" dirty="0"/>
              <a:t>($con, $</a:t>
            </a:r>
            <a:r>
              <a:rPr lang="en-GB" dirty="0" err="1"/>
              <a:t>sql</a:t>
            </a:r>
            <a:r>
              <a:rPr lang="en-GB" dirty="0"/>
              <a:t>);</a:t>
            </a:r>
          </a:p>
          <a:p>
            <a:endParaRPr lang="en-GB" dirty="0"/>
          </a:p>
          <a:p>
            <a:r>
              <a:rPr lang="en-GB" dirty="0"/>
              <a:t> while ( $row=</a:t>
            </a:r>
            <a:r>
              <a:rPr lang="en-GB" dirty="0" err="1"/>
              <a:t>mysqli_fecth_array</a:t>
            </a:r>
            <a:r>
              <a:rPr lang="en-GB" dirty="0"/>
              <a:t>($result))</a:t>
            </a:r>
          </a:p>
          <a:p>
            <a:r>
              <a:rPr lang="en-GB" dirty="0"/>
              <a:t>{</a:t>
            </a:r>
          </a:p>
          <a:p>
            <a:endParaRPr lang="en-GB" dirty="0"/>
          </a:p>
          <a:p>
            <a:r>
              <a:rPr lang="en-GB" dirty="0"/>
              <a:t>echo</a:t>
            </a:r>
          </a:p>
          <a:p>
            <a:r>
              <a:rPr lang="en-GB" dirty="0"/>
              <a:t>}</a:t>
            </a:r>
          </a:p>
          <a:p>
            <a:r>
              <a:rPr lang="en-GB" dirty="0"/>
              <a:t>?&gt;</a:t>
            </a:r>
          </a:p>
          <a:p>
            <a:pPr algn="just" rtl="1"/>
            <a:endParaRPr lang="ar-BH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1784CE-DC22-4F4E-A01C-2C6472815C51}"/>
              </a:ext>
            </a:extLst>
          </p:cNvPr>
          <p:cNvGrpSpPr/>
          <p:nvPr/>
        </p:nvGrpSpPr>
        <p:grpSpPr>
          <a:xfrm>
            <a:off x="6103444" y="1110410"/>
            <a:ext cx="3945102" cy="444014"/>
            <a:chOff x="5891725" y="2485486"/>
            <a:chExt cx="3945102" cy="492369"/>
          </a:xfrm>
        </p:grpSpPr>
        <p:pic>
          <p:nvPicPr>
            <p:cNvPr id="19" name="Picture 352" descr="FlashDevelop Review - Slant">
              <a:extLst>
                <a:ext uri="{FF2B5EF4-FFF2-40B4-BE49-F238E27FC236}">
                  <a16:creationId xmlns:a16="http://schemas.microsoft.com/office/drawing/2014/main" id="{7DED024C-B6CC-4146-B8CD-725152576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725" y="2485486"/>
              <a:ext cx="492369" cy="49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B0EDA3-3961-4CF6-9DE2-BD063AFB7601}"/>
                </a:ext>
              </a:extLst>
            </p:cNvPr>
            <p:cNvSpPr txBox="1"/>
            <p:nvPr/>
          </p:nvSpPr>
          <p:spPr>
            <a:xfrm>
              <a:off x="6369852" y="2509208"/>
              <a:ext cx="3466975" cy="44368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GB" sz="2000" dirty="0" err="1"/>
                <a:t>FlashDevelop</a:t>
              </a:r>
              <a:r>
                <a:rPr lang="en-GB" sz="2000" dirty="0"/>
                <a:t>: </a:t>
              </a:r>
              <a:r>
                <a:rPr lang="en-GB" sz="2000" b="1" dirty="0" err="1"/>
                <a:t>SelectQuery.php</a:t>
              </a:r>
              <a:endParaRPr lang="ar-BH" sz="2000" b="1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AF53FD-625B-4455-8EC4-385FC21A6B13}"/>
              </a:ext>
            </a:extLst>
          </p:cNvPr>
          <p:cNvSpPr txBox="1"/>
          <p:nvPr/>
        </p:nvSpPr>
        <p:spPr>
          <a:xfrm>
            <a:off x="2153464" y="4917990"/>
            <a:ext cx="3410934" cy="128391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r" rtl="1"/>
            <a:r>
              <a:rPr lang="ar-BH" dirty="0"/>
              <a:t>بإمكانك الاطلاع على المعطيات من هنا،</a:t>
            </a:r>
            <a:br>
              <a:rPr lang="ar-BH" dirty="0"/>
            </a:br>
            <a:r>
              <a:rPr lang="ar-BH" dirty="0"/>
              <a:t> والعودة بمفتاح السهم إلى الأعلى</a:t>
            </a:r>
          </a:p>
        </p:txBody>
      </p:sp>
      <p:pic>
        <p:nvPicPr>
          <p:cNvPr id="15" name="smile" descr="A picture containing orange, yellow&#10;&#10;Description automatically generated" hidden="1">
            <a:extLst>
              <a:ext uri="{FF2B5EF4-FFF2-40B4-BE49-F238E27FC236}">
                <a16:creationId xmlns:a16="http://schemas.microsoft.com/office/drawing/2014/main" id="{3676499A-9913-4137-AAD1-34AFD202A0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68" y="1660560"/>
            <a:ext cx="905802" cy="905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fail" descr="A picture containing table, sitting, hydrant, food&#10;&#10;Description automatically generated" hidden="1">
            <a:extLst>
              <a:ext uri="{FF2B5EF4-FFF2-40B4-BE49-F238E27FC236}">
                <a16:creationId xmlns:a16="http://schemas.microsoft.com/office/drawing/2014/main" id="{B92F04F4-A85A-4F8F-8BDF-0CB0DF4CA6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94" y="1673684"/>
            <a:ext cx="951676" cy="892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E8C548-12F3-4D41-87F5-FADFF1AADBF7}"/>
              </a:ext>
            </a:extLst>
          </p:cNvPr>
          <p:cNvSpPr/>
          <p:nvPr/>
        </p:nvSpPr>
        <p:spPr>
          <a:xfrm>
            <a:off x="-7444" y="1553305"/>
            <a:ext cx="5988568" cy="31503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r>
              <a:rPr lang="en-GB" dirty="0"/>
              <a:t>&lt;body&gt;</a:t>
            </a:r>
          </a:p>
          <a:p>
            <a:r>
              <a:rPr lang="en-GB" b="1" dirty="0"/>
              <a:t>&lt;form   action=</a:t>
            </a:r>
            <a:r>
              <a:rPr lang="en-GB" dirty="0"/>
              <a:t>"</a:t>
            </a:r>
            <a:r>
              <a:rPr lang="en-GB" b="1" dirty="0" err="1"/>
              <a:t>SelectQuery.php</a:t>
            </a:r>
            <a:r>
              <a:rPr lang="en-GB" dirty="0"/>
              <a:t>"</a:t>
            </a:r>
            <a:r>
              <a:rPr lang="en-GB" b="1" dirty="0"/>
              <a:t>  &gt;</a:t>
            </a:r>
          </a:p>
          <a:p>
            <a:r>
              <a:rPr lang="en-GB" dirty="0"/>
              <a:t>&lt;input type="submit" value=" Select All Records "&gt;</a:t>
            </a:r>
          </a:p>
          <a:p>
            <a:endParaRPr lang="en-GB" dirty="0"/>
          </a:p>
          <a:p>
            <a:r>
              <a:rPr lang="en-GB" b="1" dirty="0"/>
              <a:t>&lt;/form&gt;</a:t>
            </a:r>
          </a:p>
          <a:p>
            <a:r>
              <a:rPr lang="en-GB" dirty="0"/>
              <a:t>&lt;/body&gt;</a:t>
            </a:r>
          </a:p>
          <a:p>
            <a:endParaRPr lang="en-GB" dirty="0"/>
          </a:p>
          <a:p>
            <a:pPr algn="just" rtl="1"/>
            <a:endParaRPr lang="ar-BH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1" name="bform" r:id="rId2" imgW="1704960" imgH="676440"/>
        </mc:Choice>
        <mc:Fallback>
          <p:control name="bform" r:id="rId2" imgW="1704960" imgH="676440">
            <p:pic>
              <p:nvPicPr>
                <p:cNvPr id="31" name="bform">
                  <a:extLst>
                    <a:ext uri="{FF2B5EF4-FFF2-40B4-BE49-F238E27FC236}">
                      <a16:creationId xmlns:a16="http://schemas.microsoft.com/office/drawing/2014/main" id="{41525AB5-D927-495A-AD81-7438B63D845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331793" y="5159373"/>
                  <a:ext cx="1706743" cy="67747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122" name="act" r:id="rId3" imgW="4676760" imgH="333360"/>
        </mc:Choice>
        <mc:Fallback>
          <p:control name="act" r:id="rId3" imgW="4676760" imgH="333360">
            <p:pic>
              <p:nvPicPr>
                <p:cNvPr id="24" name="act">
                  <a:extLst>
                    <a:ext uri="{FF2B5EF4-FFF2-40B4-BE49-F238E27FC236}">
                      <a16:creationId xmlns:a16="http://schemas.microsoft.com/office/drawing/2014/main" id="{11830A34-47E8-4DC5-9E73-08193E73A47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696432" y="4320668"/>
                  <a:ext cx="4678174" cy="33275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02025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5AF6BC-5AC1-4BC1-9DE1-E79C52788BC2}"/>
              </a:ext>
            </a:extLst>
          </p:cNvPr>
          <p:cNvSpPr txBox="1"/>
          <p:nvPr/>
        </p:nvSpPr>
        <p:spPr>
          <a:xfrm>
            <a:off x="3370402" y="2293620"/>
            <a:ext cx="7510958" cy="1200329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perspectiveContrastingRightFacing"/>
            <a:lightRig rig="threePt" dir="t"/>
          </a:scene3d>
          <a:sp3d>
            <a:bevelT prst="slop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BH" sz="7200" dirty="0"/>
              <a:t>تمنياتنا للجميع بالتوفيق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251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theme/theme1.xml><?xml version="1.0" encoding="utf-8"?>
<a:theme xmlns:a="http://schemas.openxmlformats.org/drawingml/2006/main" name="for my less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 my lesson" id="{C41AE907-A562-4831-9580-8E33B513E57E}" vid="{5C6139EB-BF42-4CF7-84D0-1B530558C9C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ff526a-82f2-410d-9900-ba859a7c0d26">
      <UserInfo>
        <DisplayName>2تلم20_الجابرية Members</DisplayName>
        <AccountId>85</AccountId>
        <AccountType/>
      </UserInfo>
      <UserInfo>
        <DisplayName>2تلم15_الجابرية Members</DisplayName>
        <AccountId>86</AccountId>
        <AccountType/>
      </UserInfo>
      <UserInfo>
        <DisplayName>2تلم7_الجابرية Members</DisplayName>
        <AccountId>87</AccountId>
        <AccountType/>
      </UserInfo>
      <UserInfo>
        <DisplayName>2تلم5_الجابرية Members</DisplayName>
        <AccountId>88</AccountId>
        <AccountType/>
      </UserInfo>
      <UserInfo>
        <DisplayName>2تلم3_الجابرية Members</DisplayName>
        <AccountId>89</AccountId>
        <AccountType/>
      </UserInfo>
      <UserInfo>
        <DisplayName>2تلم13_الجابرية(2tlm13) Members</DisplayName>
        <AccountId>90</AccountId>
        <AccountType/>
      </UserInfo>
      <UserInfo>
        <DisplayName>2تلم1_الجابرية Members</DisplayName>
        <AccountId>91</AccountId>
        <AccountType/>
      </UserInfo>
      <UserInfo>
        <DisplayName>2تلم16_الجابرية Members</DisplayName>
        <AccountId>92</AccountId>
        <AccountType/>
      </UserInfo>
      <UserInfo>
        <DisplayName>2تلم14_الجابرية Members</DisplayName>
        <AccountId>93</AccountId>
        <AccountType/>
      </UserInfo>
      <UserInfo>
        <DisplayName>2تلم2_الجابرية Members</DisplayName>
        <AccountId>94</AccountId>
        <AccountType/>
      </UserInfo>
      <UserInfo>
        <DisplayName>2تلم19_الجابرية Members</DisplayName>
        <AccountId>95</AccountId>
        <AccountType/>
      </UserInfo>
      <UserInfo>
        <DisplayName>2تلم17_الجابرية Members</DisplayName>
        <AccountId>96</AccountId>
        <AccountType/>
      </UserInfo>
      <UserInfo>
        <DisplayName>2تلم18_الجابرية Members</DisplayName>
        <AccountId>97</AccountId>
        <AccountType/>
      </UserInfo>
      <UserInfo>
        <DisplayName>2تلم6_الجابرية Members</DisplayName>
        <AccountId>98</AccountId>
        <AccountType/>
      </UserInfo>
      <UserInfo>
        <DisplayName>2تلم4_الجابرية Members</DisplayName>
        <AccountId>99</AccountId>
        <AccountType/>
      </UserInfo>
    </SharedWithUsers>
    <lcf76f155ced4ddcb4097134ff3c332f xmlns="365ae85c-099f-4d3e-bbea-4a6e7351e35e">
      <Terms xmlns="http://schemas.microsoft.com/office/infopath/2007/PartnerControls"/>
    </lcf76f155ced4ddcb4097134ff3c332f>
    <TaxCatchAll xmlns="1bff526a-82f2-410d-9900-ba859a7c0d2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6073D68378264C9723F4350363218E" ma:contentTypeVersion="11" ma:contentTypeDescription="Create a new document." ma:contentTypeScope="" ma:versionID="55167de6ce49f280ec1239a29c7bd08b">
  <xsd:schema xmlns:xsd="http://www.w3.org/2001/XMLSchema" xmlns:xs="http://www.w3.org/2001/XMLSchema" xmlns:p="http://schemas.microsoft.com/office/2006/metadata/properties" xmlns:ns2="365ae85c-099f-4d3e-bbea-4a6e7351e35e" xmlns:ns3="1bff526a-82f2-410d-9900-ba859a7c0d26" targetNamespace="http://schemas.microsoft.com/office/2006/metadata/properties" ma:root="true" ma:fieldsID="5eae422d96c1e4ee58f00d07082c4417" ns2:_="" ns3:_="">
    <xsd:import namespace="365ae85c-099f-4d3e-bbea-4a6e7351e35e"/>
    <xsd:import namespace="1bff526a-82f2-410d-9900-ba859a7c0d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5ae85c-099f-4d3e-bbea-4a6e7351e3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ff526a-82f2-410d-9900-ba859a7c0d2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4d6af8a-c45c-4e9b-b25d-be1f4d78b9f2}" ma:internalName="TaxCatchAll" ma:showField="CatchAllData" ma:web="1bff526a-82f2-410d-9900-ba859a7c0d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877E26-A738-46C3-9D99-D115D38F51EF}">
  <ds:schemaRefs>
    <ds:schemaRef ds:uri="http://schemas.microsoft.com/office/2006/metadata/properties"/>
    <ds:schemaRef ds:uri="http://www.w3.org/2000/xmlns/"/>
    <ds:schemaRef ds:uri="1bff526a-82f2-410d-9900-ba859a7c0d26"/>
    <ds:schemaRef ds:uri="365ae85c-099f-4d3e-bbea-4a6e7351e35e"/>
    <ds:schemaRef ds:uri="http://schemas.microsoft.com/office/infopath/2007/PartnerControls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E91B0BD3-0249-4724-AC8A-AE9A3B0FAC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242529-ADD9-4921-8A31-B66A67B8B2F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365ae85c-099f-4d3e-bbea-4a6e7351e35e"/>
    <ds:schemaRef ds:uri="1bff526a-82f2-410d-9900-ba859a7c0d2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 my lesson</Template>
  <TotalTime>472</TotalTime>
  <Words>1949</Words>
  <Application>Microsoft Office PowerPoint</Application>
  <PresentationFormat>شاشة عريضة</PresentationFormat>
  <Paragraphs>419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for my lesson</vt:lpstr>
      <vt:lpstr>عرض تقديمي في PowerPoint</vt:lpstr>
      <vt:lpstr>أهداف الدرس</vt:lpstr>
      <vt:lpstr>أدوات وبرمجيّات متابعة الدرس وتطبيق الأنشطة</vt:lpstr>
      <vt:lpstr>التعليمات البرمجيّة لتحديد سجلات في جدول بلغة php</vt:lpstr>
      <vt:lpstr>استعلام تحديد سجلات في جدول</vt:lpstr>
      <vt:lpstr>استعلام تحديد سجلات في جدول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mohammed albanna</cp:lastModifiedBy>
  <cp:revision>654</cp:revision>
  <dcterms:created xsi:type="dcterms:W3CDTF">2020-03-04T06:37:20Z</dcterms:created>
  <dcterms:modified xsi:type="dcterms:W3CDTF">2023-05-05T06:07:45Z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0x0101006E6073D68378264C9723F4350363218E</vt:lpwstr>
  </property>
</Properties>
</file>