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632" r:id="rId5"/>
    <p:sldId id="671" r:id="rId6"/>
    <p:sldId id="281" r:id="rId7"/>
    <p:sldId id="388" r:id="rId8"/>
    <p:sldId id="389" r:id="rId9"/>
    <p:sldId id="297" r:id="rId10"/>
    <p:sldId id="296" r:id="rId11"/>
    <p:sldId id="649" r:id="rId12"/>
    <p:sldId id="650" r:id="rId13"/>
    <p:sldId id="651" r:id="rId14"/>
    <p:sldId id="648" r:id="rId15"/>
    <p:sldId id="298" r:id="rId16"/>
    <p:sldId id="282" r:id="rId17"/>
    <p:sldId id="291" r:id="rId18"/>
    <p:sldId id="292" r:id="rId19"/>
    <p:sldId id="293" r:id="rId20"/>
    <p:sldId id="294" r:id="rId21"/>
    <p:sldId id="653" r:id="rId22"/>
    <p:sldId id="295" r:id="rId23"/>
    <p:sldId id="55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8" autoAdjust="0"/>
    <p:restoredTop sz="94660"/>
  </p:normalViewPr>
  <p:slideViewPr>
    <p:cSldViewPr snapToGrid="0">
      <p:cViewPr varScale="1">
        <p:scale>
          <a:sx n="68" d="100"/>
          <a:sy n="68" d="100"/>
        </p:scale>
        <p:origin x="7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presProps" Target="presProps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notesMaster" Target="notesMasters/notesMaster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tableStyles" Target="tableStyle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theme" Target="theme/theme1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9863CEB-4D2D-41E1-8FF9-90A18BD2DDEF}" type="datetimeFigureOut">
              <a:rPr lang="ar-BH" smtClean="0"/>
              <a:t>30/07/1442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1350988-9DC7-49F7-B1C0-0706A49431A8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76231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3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7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9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0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9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1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0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52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7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6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AB90F-6576-44D7-BEE9-D84CBA6730C8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DBD6E-7003-4C73-B71C-79B085F04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8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980"/>
            <a:ext cx="12192000" cy="642057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BCB6318-1094-45EE-B1C0-D5F31B3C0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2" y="1380197"/>
            <a:ext cx="11366695" cy="497840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A9A746-A8EB-49BB-887E-96EE32564AFD}"/>
              </a:ext>
            </a:extLst>
          </p:cNvPr>
          <p:cNvSpPr txBox="1">
            <a:spLocks/>
          </p:cNvSpPr>
          <p:nvPr/>
        </p:nvSpPr>
        <p:spPr>
          <a:xfrm>
            <a:off x="4376808" y="2444209"/>
            <a:ext cx="3185161" cy="7040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vert="horz" lIns="0" tIns="45720" rIns="0" bIns="45720" rtlCol="0" anchor="ctr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marR="0" lvl="0" indent="0" algn="r" defTabSz="914377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يبدأ العرض بعد قليل</a:t>
            </a:r>
          </a:p>
        </p:txBody>
      </p:sp>
    </p:spTree>
    <p:extLst>
      <p:ext uri="{BB962C8B-B14F-4D97-AF65-F5344CB8AC3E}">
        <p14:creationId xmlns:p14="http://schemas.microsoft.com/office/powerpoint/2010/main" val="261726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9" grpId="1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844"/>
            <a:ext cx="12192000" cy="640651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4717542-8721-414A-B3D9-20594C7D6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2" y="1589648"/>
            <a:ext cx="11122856" cy="47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9EC8B06D-F490-47C0-B4E2-653C43B70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288398"/>
              </p:ext>
            </p:extLst>
          </p:nvPr>
        </p:nvGraphicFramePr>
        <p:xfrm>
          <a:off x="4572000" y="2017883"/>
          <a:ext cx="6612835" cy="373938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{10A1B5D5-9B99-4C35-A422-299274C87663}</a:tableStyleId>
              </a:tblPr>
              <a:tblGrid>
                <a:gridCol w="4536281">
                  <a:extLst>
                    <a:ext uri="{9D8B030D-6E8A-4147-A177-3AD203B41FA5}">
                      <a16:colId xmlns:a16="http://schemas.microsoft.com/office/drawing/2014/main" val="1016024147"/>
                    </a:ext>
                  </a:extLst>
                </a:gridCol>
                <a:gridCol w="2076554">
                  <a:extLst>
                    <a:ext uri="{9D8B030D-6E8A-4147-A177-3AD203B41FA5}">
                      <a16:colId xmlns:a16="http://schemas.microsoft.com/office/drawing/2014/main" val="879990646"/>
                    </a:ext>
                  </a:extLst>
                </a:gridCol>
              </a:tblGrid>
              <a:tr h="97780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6600" b="1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الكيمياء</a:t>
                      </a:r>
                      <a:endParaRPr lang="en-US" sz="66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6600" b="1" dirty="0">
                          <a:solidFill>
                            <a:schemeClr val="bg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المادة</a:t>
                      </a:r>
                      <a:endParaRPr lang="en-US" sz="6600" b="1" dirty="0">
                        <a:solidFill>
                          <a:schemeClr val="bg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888969"/>
                  </a:ext>
                </a:extLst>
              </a:tr>
              <a:tr h="68622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>
                        <a:solidFill>
                          <a:srgbClr val="00CC99"/>
                        </a:solidFill>
                        <a:effectLst/>
                        <a:latin typeface="+mn-lt"/>
                        <a:ea typeface="+mn-ea"/>
                        <a:cs typeface="PT Bold Heading" panose="0201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600" b="1" kern="1200" dirty="0">
                          <a:solidFill>
                            <a:srgbClr val="00206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قياس المادة- المول- </a:t>
                      </a:r>
                      <a:r>
                        <a:rPr lang="ar-BH" sz="2800" b="1" kern="1200" dirty="0">
                          <a:solidFill>
                            <a:srgbClr val="00B050"/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الجزء الأوّل</a:t>
                      </a:r>
                      <a:endParaRPr lang="en-US" sz="3200" b="1" kern="1200" dirty="0">
                        <a:solidFill>
                          <a:srgbClr val="00B050"/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عنوان الدرس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631647"/>
                  </a:ext>
                </a:extLst>
              </a:tr>
              <a:tr h="562312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كيم 102-كيم802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رمـــــــــــــــــز المقـــــــــــــــرر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754203"/>
                  </a:ext>
                </a:extLst>
              </a:tr>
              <a:tr h="59279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الأولى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رقم الوحدة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425421"/>
                  </a:ext>
                </a:extLst>
              </a:tr>
              <a:tr h="662471">
                <a:tc>
                  <a:txBody>
                    <a:bodyPr/>
                    <a:lstStyle/>
                    <a:p>
                      <a:pPr algn="ctr" rtl="1"/>
                      <a:r>
                        <a:rPr lang="ar-BH" sz="32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الأوّل الثانوي</a:t>
                      </a:r>
                      <a:endParaRPr lang="en-US" sz="32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BH" sz="2800" b="1" kern="1200" dirty="0">
                          <a:solidFill>
                            <a:schemeClr val="dk1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المستوى الدراسي</a:t>
                      </a:r>
                      <a:endParaRPr lang="en-US" sz="2800" b="1" kern="1200" dirty="0">
                        <a:solidFill>
                          <a:schemeClr val="dk1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41053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13A79C7-B22C-4DB1-B4C3-CBBDDAE201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5" t="10895" r="7862" b="9343"/>
          <a:stretch/>
        </p:blipFill>
        <p:spPr>
          <a:xfrm>
            <a:off x="695580" y="2436577"/>
            <a:ext cx="3551064" cy="29019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52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D818F7C9-E7DD-4013-83BC-B6ABBF981427}"/>
              </a:ext>
            </a:extLst>
          </p:cNvPr>
          <p:cNvSpPr txBox="1">
            <a:spLocks noChangeArrowheads="1"/>
          </p:cNvSpPr>
          <p:nvPr/>
        </p:nvSpPr>
        <p:spPr>
          <a:xfrm>
            <a:off x="3683061" y="584188"/>
            <a:ext cx="4952144" cy="912647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BH" sz="4400" b="1" dirty="0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كفايات وأهداف الدرس</a:t>
            </a:r>
            <a:endParaRPr lang="en-US" sz="4400" b="1" dirty="0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5">
            <a:extLst>
              <a:ext uri="{FF2B5EF4-FFF2-40B4-BE49-F238E27FC236}">
                <a16:creationId xmlns:a16="http://schemas.microsoft.com/office/drawing/2014/main" id="{072C36F7-AF51-41EB-8EB6-AF56CAD561C4}"/>
              </a:ext>
            </a:extLst>
          </p:cNvPr>
          <p:cNvSpPr/>
          <p:nvPr/>
        </p:nvSpPr>
        <p:spPr>
          <a:xfrm>
            <a:off x="436098" y="1989522"/>
            <a:ext cx="11012738" cy="646331"/>
          </a:xfrm>
          <a:prstGeom prst="rect">
            <a:avLst/>
          </a:prstGeom>
          <a:solidFill>
            <a:srgbClr val="DDF6FF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استيعاب المفهوم العلمي للمول في علاقة بتسهيل الحسابات الكيميائية.</a:t>
            </a:r>
          </a:p>
        </p:txBody>
      </p:sp>
      <p:sp>
        <p:nvSpPr>
          <p:cNvPr id="17" name="مستطيل 8">
            <a:extLst>
              <a:ext uri="{FF2B5EF4-FFF2-40B4-BE49-F238E27FC236}">
                <a16:creationId xmlns:a16="http://schemas.microsoft.com/office/drawing/2014/main" id="{3CDD3EF8-560E-4CE6-B60B-B9C16772A7A9}"/>
              </a:ext>
            </a:extLst>
          </p:cNvPr>
          <p:cNvSpPr/>
          <p:nvPr/>
        </p:nvSpPr>
        <p:spPr>
          <a:xfrm>
            <a:off x="436098" y="3188912"/>
            <a:ext cx="11012738" cy="646331"/>
          </a:xfrm>
          <a:prstGeom prst="rect">
            <a:avLst/>
          </a:prstGeom>
          <a:solidFill>
            <a:srgbClr val="DDF6FF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توضيح العلاقة بين المول وعدد أفوجادرو ومختلف التمثيلات الرياضية بينها. 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 6">
            <a:extLst>
              <a:ext uri="{FF2B5EF4-FFF2-40B4-BE49-F238E27FC236}">
                <a16:creationId xmlns:a16="http://schemas.microsoft.com/office/drawing/2014/main" id="{BEC57B8A-1C42-4645-B792-017E6A2C701C}"/>
              </a:ext>
            </a:extLst>
          </p:cNvPr>
          <p:cNvSpPr/>
          <p:nvPr/>
        </p:nvSpPr>
        <p:spPr>
          <a:xfrm>
            <a:off x="436098" y="4388303"/>
            <a:ext cx="11012739" cy="646331"/>
          </a:xfrm>
          <a:prstGeom prst="rect">
            <a:avLst/>
          </a:prstGeom>
          <a:solidFill>
            <a:srgbClr val="DDF6FF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تطبيق مفهوم المول لإجراء حسابات وتحويلات بين المولات وعدد الجسيمات.  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D40ACF68-F6FA-44EE-8892-FA1679AE745E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910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2282" y="1162475"/>
            <a:ext cx="7073462" cy="156966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r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الفكرة الرئيسية للدرس:</a:t>
            </a:r>
            <a:endParaRPr lang="en-US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BH" sz="3200" b="1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تُستخدم المول لعدّ الجسيمات الدقيقة المكونة للمادة، و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يحتوي المول دائما على العددنفسه من الجسيمات.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11791" y="3442948"/>
            <a:ext cx="5186713" cy="156966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r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المفردات الجديدة بالدرس:</a:t>
            </a:r>
          </a:p>
          <a:p>
            <a:pPr algn="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المول.</a:t>
            </a:r>
          </a:p>
          <a:p>
            <a:pPr algn="r"/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عدد أفوجادرو.</a:t>
            </a:r>
          </a:p>
        </p:txBody>
      </p:sp>
      <p:sp>
        <p:nvSpPr>
          <p:cNvPr id="10" name="مستطيل 4">
            <a:extLst>
              <a:ext uri="{FF2B5EF4-FFF2-40B4-BE49-F238E27FC236}">
                <a16:creationId xmlns:a16="http://schemas.microsoft.com/office/drawing/2014/main" id="{390B4E86-C630-4CCB-A1A1-A8FDB998B64F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846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4BA240E-C44A-415F-98B2-3DC963D0296B}"/>
              </a:ext>
            </a:extLst>
          </p:cNvPr>
          <p:cNvSpPr txBox="1"/>
          <p:nvPr/>
        </p:nvSpPr>
        <p:spPr>
          <a:xfrm>
            <a:off x="2527443" y="1272158"/>
            <a:ext cx="8147406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مثال-1-:  ما هي أفضل طريقة لعدّ هذه المشابك؟</a:t>
            </a:r>
            <a:endParaRPr lang="en-GB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FDAD91-7A43-4B41-8975-E200FC06D08B}"/>
              </a:ext>
            </a:extLst>
          </p:cNvPr>
          <p:cNvGrpSpPr/>
          <p:nvPr/>
        </p:nvGrpSpPr>
        <p:grpSpPr>
          <a:xfrm>
            <a:off x="8385294" y="3819594"/>
            <a:ext cx="1454447" cy="1590131"/>
            <a:chOff x="6237786" y="1293586"/>
            <a:chExt cx="4746171" cy="525297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1CEF99B-4630-4825-863C-AC400B02C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36051">
              <a:off x="6406430" y="1415198"/>
              <a:ext cx="3371160" cy="2494658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B77C96C-B76A-48E9-8F9A-FA698EDBE459}"/>
                </a:ext>
              </a:extLst>
            </p:cNvPr>
            <p:cNvGrpSpPr/>
            <p:nvPr/>
          </p:nvGrpSpPr>
          <p:grpSpPr>
            <a:xfrm>
              <a:off x="6237786" y="1293586"/>
              <a:ext cx="4746171" cy="5252972"/>
              <a:chOff x="6237786" y="1293586"/>
              <a:chExt cx="4746171" cy="525297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DC3C4E5-1BFF-45D4-81BB-72B4E641B2EA}"/>
                  </a:ext>
                </a:extLst>
              </p:cNvPr>
              <p:cNvGrpSpPr/>
              <p:nvPr/>
            </p:nvGrpSpPr>
            <p:grpSpPr>
              <a:xfrm>
                <a:off x="6237786" y="1293586"/>
                <a:ext cx="4746171" cy="5007428"/>
                <a:chOff x="6330043" y="843643"/>
                <a:chExt cx="4746171" cy="5007428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A2B97110-8D2D-44ED-BB6A-F661288FFCEA}"/>
                    </a:ext>
                  </a:extLst>
                </p:cNvPr>
                <p:cNvGrpSpPr/>
                <p:nvPr/>
              </p:nvGrpSpPr>
              <p:grpSpPr>
                <a:xfrm>
                  <a:off x="6518433" y="1565758"/>
                  <a:ext cx="4557781" cy="4092606"/>
                  <a:chOff x="6407730" y="1093222"/>
                  <a:chExt cx="4557781" cy="4092606"/>
                </a:xfrm>
              </p:grpSpPr>
              <p:pic>
                <p:nvPicPr>
                  <p:cNvPr id="6" name="Picture 5">
                    <a:extLst>
                      <a:ext uri="{FF2B5EF4-FFF2-40B4-BE49-F238E27FC236}">
                        <a16:creationId xmlns:a16="http://schemas.microsoft.com/office/drawing/2014/main" id="{636C5D69-CD31-4F30-9868-BCDF7CA31F6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20536051">
                    <a:off x="7594351" y="1093222"/>
                    <a:ext cx="3371160" cy="2494658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id="{041938F8-6F42-48FB-BFC0-C405C26D7C4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126308">
                    <a:off x="6407730" y="2691170"/>
                    <a:ext cx="3371160" cy="249465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6929772-32FF-4F4B-9813-2C682D889BF6}"/>
                    </a:ext>
                  </a:extLst>
                </p:cNvPr>
                <p:cNvSpPr/>
                <p:nvPr/>
              </p:nvSpPr>
              <p:spPr>
                <a:xfrm>
                  <a:off x="6330043" y="843643"/>
                  <a:ext cx="4659086" cy="500742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6C9622C3-4259-4AAC-8570-37F0A760C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6301280" y="1415198"/>
                <a:ext cx="3371160" cy="2494658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D4B8BDAF-2251-4AC6-BBC3-06ECCFFCC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03087">
                <a:off x="7656341" y="3613649"/>
                <a:ext cx="3371160" cy="2494658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511551AB-7BC6-401D-9ED4-8BEDD0DA09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314412">
                <a:off x="6506515" y="3416842"/>
                <a:ext cx="3371160" cy="2494658"/>
              </a:xfrm>
              <a:prstGeom prst="rect">
                <a:avLst/>
              </a:prstGeom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F4A7E2A-A8A7-4ABC-B8FF-0E832A783D28}"/>
              </a:ext>
            </a:extLst>
          </p:cNvPr>
          <p:cNvSpPr txBox="1"/>
          <p:nvPr/>
        </p:nvSpPr>
        <p:spPr>
          <a:xfrm>
            <a:off x="7533804" y="2447715"/>
            <a:ext cx="3157429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2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العدّ المباشر لحبات المشابك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047FEB-9E6F-4D1F-A36F-25048FE1ED6E}"/>
              </a:ext>
            </a:extLst>
          </p:cNvPr>
          <p:cNvSpPr txBox="1"/>
          <p:nvPr/>
        </p:nvSpPr>
        <p:spPr>
          <a:xfrm>
            <a:off x="1767156" y="2427794"/>
            <a:ext cx="3604676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200" b="1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عدّ العلب التي تحتوي عددا معلوما من حبات المشابك</a:t>
            </a:r>
            <a:endParaRPr lang="en-GB" sz="3200" b="1" dirty="0">
              <a:solidFill>
                <a:schemeClr val="accent6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6EFF51-43FB-4F64-8546-376AF4459E8A}"/>
              </a:ext>
            </a:extLst>
          </p:cNvPr>
          <p:cNvGrpSpPr/>
          <p:nvPr/>
        </p:nvGrpSpPr>
        <p:grpSpPr>
          <a:xfrm>
            <a:off x="3431542" y="3719244"/>
            <a:ext cx="1736359" cy="1666791"/>
            <a:chOff x="1502062" y="2437402"/>
            <a:chExt cx="3783015" cy="357841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767A239-A61A-40BE-A801-E33DE7D5C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2062" y="2437402"/>
              <a:ext cx="3783015" cy="3578414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557A029-FCF6-4D69-894C-D48FB8D9536A}"/>
                </a:ext>
              </a:extLst>
            </p:cNvPr>
            <p:cNvGrpSpPr/>
            <p:nvPr/>
          </p:nvGrpSpPr>
          <p:grpSpPr>
            <a:xfrm>
              <a:off x="2329710" y="3721721"/>
              <a:ext cx="1746990" cy="1281054"/>
              <a:chOff x="6237786" y="1293586"/>
              <a:chExt cx="4746171" cy="525297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0EB0D7F9-4367-4F39-8F17-0053D3812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36051">
                <a:off x="6406430" y="1415198"/>
                <a:ext cx="3371160" cy="2494658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1B465D6-3FF7-49CB-8994-E0FDF1E7E2AE}"/>
                  </a:ext>
                </a:extLst>
              </p:cNvPr>
              <p:cNvGrpSpPr/>
              <p:nvPr/>
            </p:nvGrpSpPr>
            <p:grpSpPr>
              <a:xfrm>
                <a:off x="6237786" y="1293586"/>
                <a:ext cx="4746171" cy="5252972"/>
                <a:chOff x="6237786" y="1293586"/>
                <a:chExt cx="4746171" cy="5252972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30B906E8-106F-4B82-BCD4-FFA0821145A4}"/>
                    </a:ext>
                  </a:extLst>
                </p:cNvPr>
                <p:cNvGrpSpPr/>
                <p:nvPr/>
              </p:nvGrpSpPr>
              <p:grpSpPr>
                <a:xfrm>
                  <a:off x="6237786" y="1293586"/>
                  <a:ext cx="4746171" cy="5007428"/>
                  <a:chOff x="6330043" y="843643"/>
                  <a:chExt cx="4746171" cy="5007428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AE3EE81-1DF1-463C-ACBD-7C279D813FDB}"/>
                      </a:ext>
                    </a:extLst>
                  </p:cNvPr>
                  <p:cNvGrpSpPr/>
                  <p:nvPr/>
                </p:nvGrpSpPr>
                <p:grpSpPr>
                  <a:xfrm>
                    <a:off x="6518433" y="1565758"/>
                    <a:ext cx="4557781" cy="4092606"/>
                    <a:chOff x="6407730" y="1093222"/>
                    <a:chExt cx="4557781" cy="4092606"/>
                  </a:xfrm>
                </p:grpSpPr>
                <p:pic>
                  <p:nvPicPr>
                    <p:cNvPr id="30" name="Picture 29">
                      <a:extLst>
                        <a:ext uri="{FF2B5EF4-FFF2-40B4-BE49-F238E27FC236}">
                          <a16:creationId xmlns:a16="http://schemas.microsoft.com/office/drawing/2014/main" id="{A64BEBA9-99F6-41B4-B9AE-7CB43367D34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536051">
                      <a:off x="7594351" y="1093222"/>
                      <a:ext cx="3371160" cy="249465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1" name="Picture 30">
                      <a:extLst>
                        <a:ext uri="{FF2B5EF4-FFF2-40B4-BE49-F238E27FC236}">
                          <a16:creationId xmlns:a16="http://schemas.microsoft.com/office/drawing/2014/main" id="{982999D3-C18E-466B-B241-E17676DE2A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126308">
                      <a:off x="6407730" y="2691170"/>
                      <a:ext cx="3371160" cy="2494658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EE3815C7-0235-4CAD-9F3C-A67BF1EB941E}"/>
                      </a:ext>
                    </a:extLst>
                  </p:cNvPr>
                  <p:cNvSpPr/>
                  <p:nvPr/>
                </p:nvSpPr>
                <p:spPr>
                  <a:xfrm>
                    <a:off x="6330043" y="843643"/>
                    <a:ext cx="4659086" cy="5007428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30D08AE8-5F75-4BA1-A423-4ACDC2B94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01280" y="1415198"/>
                  <a:ext cx="3371160" cy="2494658"/>
                </a:xfrm>
                <a:prstGeom prst="rect">
                  <a:avLst/>
                </a:prstGeom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EDA33D60-2EBA-49C1-A38A-9F8969E11A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303087">
                  <a:off x="7656341" y="3613649"/>
                  <a:ext cx="3371160" cy="2494658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4ACF08EE-A699-4A19-9840-9C70AF5BD3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314412">
                  <a:off x="6506515" y="3416842"/>
                  <a:ext cx="3371160" cy="2494658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7541210-5C5A-4EC8-8726-5BF88BC67B67}"/>
              </a:ext>
            </a:extLst>
          </p:cNvPr>
          <p:cNvSpPr txBox="1"/>
          <p:nvPr/>
        </p:nvSpPr>
        <p:spPr>
          <a:xfrm>
            <a:off x="257175" y="5620745"/>
            <a:ext cx="116967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عندما يكون عدد المشابك في العلبة معلوما، فإن عدّ العلب أسهل بكثير من عدّ المشابك منفردة.</a:t>
            </a:r>
            <a:endParaRPr lang="en-GB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مستطيل 8">
            <a:extLst>
              <a:ext uri="{FF2B5EF4-FFF2-40B4-BE49-F238E27FC236}">
                <a16:creationId xmlns:a16="http://schemas.microsoft.com/office/drawing/2014/main" id="{A03CD642-6C98-4B6F-B876-BDEEFB369A9D}"/>
              </a:ext>
            </a:extLst>
          </p:cNvPr>
          <p:cNvSpPr/>
          <p:nvPr/>
        </p:nvSpPr>
        <p:spPr>
          <a:xfrm>
            <a:off x="4807703" y="225912"/>
            <a:ext cx="2595643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مقدمة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34" name="مستطيل 8">
            <a:extLst>
              <a:ext uri="{FF2B5EF4-FFF2-40B4-BE49-F238E27FC236}">
                <a16:creationId xmlns:a16="http://schemas.microsoft.com/office/drawing/2014/main" id="{FA5945A0-8263-46FF-8713-D8BA8D9DD3F3}"/>
              </a:ext>
            </a:extLst>
          </p:cNvPr>
          <p:cNvSpPr/>
          <p:nvPr/>
        </p:nvSpPr>
        <p:spPr>
          <a:xfrm>
            <a:off x="6011024" y="2626561"/>
            <a:ext cx="995951" cy="584775"/>
          </a:xfrm>
          <a:prstGeom prst="rect">
            <a:avLst/>
          </a:prstGeom>
          <a:solidFill>
            <a:srgbClr val="00B050"/>
          </a:solidFill>
          <a:ln w="38100">
            <a:solidFill>
              <a:schemeClr val="accent5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32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</a:t>
            </a:r>
            <a:endParaRPr lang="en-US" sz="66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35" name="مستطيل 4">
            <a:extLst>
              <a:ext uri="{FF2B5EF4-FFF2-40B4-BE49-F238E27FC236}">
                <a16:creationId xmlns:a16="http://schemas.microsoft.com/office/drawing/2014/main" id="{51312508-0B8E-4723-B1C8-8C67028AB2D2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116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  <p:bldP spid="21" grpId="0" animBg="1"/>
      <p:bldP spid="43" grpId="0" animBg="1"/>
      <p:bldP spid="32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9D5D8A-90C1-4B44-9264-89A5190DA8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5" t="10895" r="7862" b="9343"/>
          <a:stretch/>
        </p:blipFill>
        <p:spPr>
          <a:xfrm>
            <a:off x="7667847" y="2514802"/>
            <a:ext cx="2910705" cy="17891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Image result for lentil box">
            <a:extLst>
              <a:ext uri="{FF2B5EF4-FFF2-40B4-BE49-F238E27FC236}">
                <a16:creationId xmlns:a16="http://schemas.microsoft.com/office/drawing/2014/main" id="{F72B8B4B-1AE1-4602-98DB-71D731E93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8" r="10494" b="5428"/>
          <a:stretch/>
        </p:blipFill>
        <p:spPr bwMode="auto">
          <a:xfrm>
            <a:off x="3038296" y="2627119"/>
            <a:ext cx="1485858" cy="177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60C1C1-61CE-481D-8DF2-A7DBD95E77D9}"/>
              </a:ext>
            </a:extLst>
          </p:cNvPr>
          <p:cNvSpPr/>
          <p:nvPr/>
        </p:nvSpPr>
        <p:spPr>
          <a:xfrm>
            <a:off x="506776" y="1650249"/>
            <a:ext cx="6191479" cy="1047784"/>
          </a:xfrm>
          <a:prstGeom prst="rect">
            <a:avLst/>
          </a:prstGeom>
          <a:solidFill>
            <a:srgbClr val="E2C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علبة تحتوي عددا معلوما من حبات العدس</a:t>
            </a:r>
            <a:endParaRPr lang="en-GB" sz="36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BB33CE-98D9-449D-9ABF-5C58EE7D8A1E}"/>
              </a:ext>
            </a:extLst>
          </p:cNvPr>
          <p:cNvSpPr/>
          <p:nvPr/>
        </p:nvSpPr>
        <p:spPr>
          <a:xfrm>
            <a:off x="7238917" y="1694317"/>
            <a:ext cx="3968323" cy="684669"/>
          </a:xfrm>
          <a:prstGeom prst="rect">
            <a:avLst/>
          </a:prstGeom>
          <a:solidFill>
            <a:srgbClr val="E2C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حبات عدس منفردة</a:t>
            </a:r>
            <a:endParaRPr lang="en-GB" sz="36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E50E3BC6-69B6-4045-9928-1B71D5D023B9}"/>
              </a:ext>
            </a:extLst>
          </p:cNvPr>
          <p:cNvSpPr/>
          <p:nvPr/>
        </p:nvSpPr>
        <p:spPr>
          <a:xfrm>
            <a:off x="383754" y="4439798"/>
            <a:ext cx="11424491" cy="178918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نظرا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لصغر</a:t>
            </a:r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حبات العدس وكثرتها، يمكن استخدام طريقة العلب التي تحتوي عددا معلوما ومتساويا من حبات العدس: يتمّ عدّ العلب بدلا من عدّ الحبات منفردة.</a:t>
            </a:r>
          </a:p>
          <a:p>
            <a:pPr algn="r" rtl="1"/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تمثل العلبة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وحدة قياس</a:t>
            </a:r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تسهّل عملية العدّ.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76DC45-5705-4271-AA49-19742B3A7B14}"/>
              </a:ext>
            </a:extLst>
          </p:cNvPr>
          <p:cNvSpPr txBox="1"/>
          <p:nvPr/>
        </p:nvSpPr>
        <p:spPr>
          <a:xfrm>
            <a:off x="2794221" y="862280"/>
            <a:ext cx="7628914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مثال-2-:  ما هي أفضل طريقة لعدّ حبات العدس؟</a:t>
            </a:r>
            <a:endParaRPr lang="en-GB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4">
            <a:extLst>
              <a:ext uri="{FF2B5EF4-FFF2-40B4-BE49-F238E27FC236}">
                <a16:creationId xmlns:a16="http://schemas.microsoft.com/office/drawing/2014/main" id="{5F504BBF-B396-4BDE-B5F1-5F3A75254E3C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090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1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6142EBD1-2992-46CA-BDFE-2B257D4730B0}"/>
              </a:ext>
            </a:extLst>
          </p:cNvPr>
          <p:cNvSpPr/>
          <p:nvPr/>
        </p:nvSpPr>
        <p:spPr>
          <a:xfrm>
            <a:off x="594911" y="1211226"/>
            <a:ext cx="11248222" cy="1672684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المثال السابق، يُمكن مقارنة حبات العدس الصغيرة بجسيمات المادة المتناهية في الصغر(مثل الذرات). ويُمكن تمثيل العلبة الواحدة بما يسمّى في الكيمياء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(المول): </a:t>
            </a:r>
            <a:r>
              <a:rPr lang="en-GB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The Mole</a:t>
            </a:r>
            <a:endParaRPr lang="ar-BH" sz="36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E388CC-00CC-4D85-8DE8-DE15AC42EF5C}"/>
              </a:ext>
            </a:extLst>
          </p:cNvPr>
          <p:cNvSpPr txBox="1"/>
          <p:nvPr/>
        </p:nvSpPr>
        <p:spPr>
          <a:xfrm>
            <a:off x="4428782" y="120573"/>
            <a:ext cx="3922024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المول</a:t>
            </a:r>
            <a:r>
              <a:rPr lang="en-US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The Mole</a:t>
            </a:r>
            <a:endParaRPr lang="en-GB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ounded Rectangle 3">
            <a:extLst>
              <a:ext uri="{FF2B5EF4-FFF2-40B4-BE49-F238E27FC236}">
                <a16:creationId xmlns:a16="http://schemas.microsoft.com/office/drawing/2014/main" id="{1DAE71B7-DBAD-477D-9632-C6CB91A926F3}"/>
              </a:ext>
            </a:extLst>
          </p:cNvPr>
          <p:cNvSpPr/>
          <p:nvPr/>
        </p:nvSpPr>
        <p:spPr>
          <a:xfrm>
            <a:off x="594911" y="3085445"/>
            <a:ext cx="11248222" cy="646331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المول: </a:t>
            </a:r>
            <a:r>
              <a:rPr lang="ar-BH" sz="36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هي وحدة قياس للمادة تستخدم لعدّ الجسيمات المتناهية الصغر.</a:t>
            </a:r>
          </a:p>
        </p:txBody>
      </p:sp>
      <p:sp>
        <p:nvSpPr>
          <p:cNvPr id="19" name="مستطيل 11">
            <a:extLst>
              <a:ext uri="{FF2B5EF4-FFF2-40B4-BE49-F238E27FC236}">
                <a16:creationId xmlns:a16="http://schemas.microsoft.com/office/drawing/2014/main" id="{4BBF9B40-C2A0-4ADF-9EE1-145023FF1A93}"/>
              </a:ext>
            </a:extLst>
          </p:cNvPr>
          <p:cNvSpPr/>
          <p:nvPr/>
        </p:nvSpPr>
        <p:spPr>
          <a:xfrm>
            <a:off x="4602164" y="4065648"/>
            <a:ext cx="3575260" cy="707886"/>
          </a:xfrm>
          <a:prstGeom prst="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228600" marR="0" algn="ctr" rtl="1">
              <a:spcBef>
                <a:spcPts val="0"/>
              </a:spcBef>
              <a:spcAft>
                <a:spcPts val="0"/>
              </a:spcAft>
            </a:pPr>
            <a:r>
              <a:rPr lang="ar-BH" sz="40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سؤال أساسي</a:t>
            </a:r>
            <a:endParaRPr lang="en-US" sz="8000" dirty="0">
              <a:solidFill>
                <a:schemeClr val="bg1"/>
              </a:solidFill>
              <a:effectLst/>
              <a:latin typeface="Sakkal Majalla" panose="02000000000000000000" pitchFamily="2" charset="-78"/>
              <a:ea typeface="Times New Roman" panose="02020603050405020304" pitchFamily="18" charset="0"/>
              <a:cs typeface="Sakkal Majalla" panose="02000000000000000000" pitchFamily="2" charset="-78"/>
            </a:endParaRPr>
          </a:p>
        </p:txBody>
      </p:sp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E086CC6F-097D-46FA-A860-CCC103205511}"/>
              </a:ext>
            </a:extLst>
          </p:cNvPr>
          <p:cNvSpPr/>
          <p:nvPr/>
        </p:nvSpPr>
        <p:spPr>
          <a:xfrm>
            <a:off x="2208893" y="4935558"/>
            <a:ext cx="8361801" cy="103438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هو عدد الجسيمات الذي تحتويه مول واحد من مادةٍ ما؟</a:t>
            </a:r>
            <a:endParaRPr lang="ar-BH" sz="3600" b="1" dirty="0">
              <a:solidFill>
                <a:sysClr val="windowText" lastClr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ستطيل 4">
            <a:extLst>
              <a:ext uri="{FF2B5EF4-FFF2-40B4-BE49-F238E27FC236}">
                <a16:creationId xmlns:a16="http://schemas.microsoft.com/office/drawing/2014/main" id="{9F23987C-3292-4F3A-B3E0-4A199891E521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777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A3147C-B48C-4271-930F-FE3679731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75" y="1349704"/>
            <a:ext cx="1253647" cy="14747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7E388CC-00CC-4D85-8DE8-DE15AC42EF5C}"/>
              </a:ext>
            </a:extLst>
          </p:cNvPr>
          <p:cNvSpPr txBox="1"/>
          <p:nvPr/>
        </p:nvSpPr>
        <p:spPr>
          <a:xfrm>
            <a:off x="3283028" y="120573"/>
            <a:ext cx="7138930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أفوجادرو </a:t>
            </a:r>
            <a:r>
              <a:rPr lang="en-US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Avogadro Number </a:t>
            </a:r>
            <a:r>
              <a:rPr lang="en-GB" sz="44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</a:t>
            </a:r>
            <a:r>
              <a:rPr lang="en-GB" sz="4400" b="1" baseline="-25000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</a:t>
            </a:r>
            <a:r>
              <a:rPr lang="en-US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GB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 9">
            <a:extLst>
              <a:ext uri="{FF2B5EF4-FFF2-40B4-BE49-F238E27FC236}">
                <a16:creationId xmlns:a16="http://schemas.microsoft.com/office/drawing/2014/main" id="{804A58EA-D3EC-4581-B376-98714BA4E454}"/>
              </a:ext>
            </a:extLst>
          </p:cNvPr>
          <p:cNvSpPr/>
          <p:nvPr/>
        </p:nvSpPr>
        <p:spPr>
          <a:xfrm>
            <a:off x="2577947" y="1376492"/>
            <a:ext cx="8868577" cy="1200329"/>
          </a:xfrm>
          <a:prstGeom prst="rect">
            <a:avLst/>
          </a:prstGeom>
          <a:solidFill>
            <a:srgbClr val="DDF6FF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يحتوي المول من أي مادة مهما كان نوعها على عدد ثابت من الجسيمات هــو: </a:t>
            </a:r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أفوجادرو .</a:t>
            </a:r>
            <a:endParaRPr lang="en-US" sz="36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 13">
            <a:extLst>
              <a:ext uri="{FF2B5EF4-FFF2-40B4-BE49-F238E27FC236}">
                <a16:creationId xmlns:a16="http://schemas.microsoft.com/office/drawing/2014/main" id="{8FC0A9A4-3401-4C88-9E8A-A5D167F990C1}"/>
              </a:ext>
            </a:extLst>
          </p:cNvPr>
          <p:cNvSpPr/>
          <p:nvPr/>
        </p:nvSpPr>
        <p:spPr>
          <a:xfrm>
            <a:off x="3758191" y="2691145"/>
            <a:ext cx="6122501" cy="646331"/>
          </a:xfrm>
          <a:prstGeom prst="rect">
            <a:avLst/>
          </a:prstGeom>
          <a:solidFill>
            <a:srgbClr val="FFFFCC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r" rtl="1"/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أفوجادرو </a:t>
            </a:r>
            <a:r>
              <a:rPr lang="en-US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= 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6.02 </a:t>
            </a:r>
            <a:r>
              <a:rPr lang="en-US" sz="1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US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10</a:t>
            </a:r>
            <a:r>
              <a:rPr lang="en-US" sz="3200" b="1" baseline="30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en-US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BH" sz="3200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جُسَيمًا</a:t>
            </a:r>
            <a:r>
              <a:rPr lang="ar-BH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8DEDBEE4-8DC0-4875-B5F3-72AF68EFC8DA}"/>
              </a:ext>
            </a:extLst>
          </p:cNvPr>
          <p:cNvSpPr/>
          <p:nvPr/>
        </p:nvSpPr>
        <p:spPr>
          <a:xfrm>
            <a:off x="3791243" y="3429000"/>
            <a:ext cx="6122500" cy="626267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تمّ تحديد هذه القيمة الثابتة؟</a:t>
            </a:r>
          </a:p>
        </p:txBody>
      </p:sp>
      <p:sp>
        <p:nvSpPr>
          <p:cNvPr id="21" name="Rounded Rectangle 3">
            <a:extLst>
              <a:ext uri="{FF2B5EF4-FFF2-40B4-BE49-F238E27FC236}">
                <a16:creationId xmlns:a16="http://schemas.microsoft.com/office/drawing/2014/main" id="{9B75E070-E128-4E4B-8D88-EBA701F5845D}"/>
              </a:ext>
            </a:extLst>
          </p:cNvPr>
          <p:cNvSpPr/>
          <p:nvPr/>
        </p:nvSpPr>
        <p:spPr>
          <a:xfrm>
            <a:off x="745475" y="4162355"/>
            <a:ext cx="11097219" cy="213434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تمّ اختيار النظير12للكربون وهو العنصر الأكثر شيوعا وتوافرا في المواد. حسابيّا نجد أنّ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12جرام من 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C-12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تحتوي على 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6.02×10</a:t>
            </a:r>
            <a:r>
              <a:rPr lang="en-US" sz="32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ذرة</a:t>
            </a:r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من الكربون-12.</a:t>
            </a:r>
          </a:p>
          <a:p>
            <a:pPr algn="r" rtl="1"/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سمّي هذا العدد "</a:t>
            </a:r>
            <a:r>
              <a:rPr lang="ar-BH" sz="3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أفوجادرو </a:t>
            </a:r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"</a:t>
            </a:r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(اعترافا بالجميل وتقديرا للعالم الايطالي "ايميليو أفوجادرو" لأعماله في ميدان الكيمياء) وسمّيت هذه الكمّيّة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"المول"</a:t>
            </a:r>
            <a:r>
              <a:rPr lang="ar-BH" sz="32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  </a:t>
            </a:r>
          </a:p>
        </p:txBody>
      </p:sp>
      <p:sp>
        <p:nvSpPr>
          <p:cNvPr id="9" name="مستطيل 4">
            <a:extLst>
              <a:ext uri="{FF2B5EF4-FFF2-40B4-BE49-F238E27FC236}">
                <a16:creationId xmlns:a16="http://schemas.microsoft.com/office/drawing/2014/main" id="{63703D70-1A3C-4D74-9F9F-9757D1A5D6C5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631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4E9B26A-E4CB-43AE-BF40-7D9AA1B46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708" y="1012361"/>
            <a:ext cx="1637878" cy="11482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5A40C9-2319-4E32-A031-D129AB2F59B1}"/>
              </a:ext>
            </a:extLst>
          </p:cNvPr>
          <p:cNvSpPr txBox="1"/>
          <p:nvPr/>
        </p:nvSpPr>
        <p:spPr>
          <a:xfrm>
            <a:off x="9138472" y="1442359"/>
            <a:ext cx="255871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12 جرام من </a:t>
            </a:r>
            <a:r>
              <a:rPr lang="en-US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C-12</a:t>
            </a:r>
            <a:endParaRPr lang="ar-BH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6FA023-3BD2-4B8A-B230-795A7C8A5A8F}"/>
              </a:ext>
            </a:extLst>
          </p:cNvPr>
          <p:cNvSpPr txBox="1"/>
          <p:nvPr/>
        </p:nvSpPr>
        <p:spPr>
          <a:xfrm>
            <a:off x="3441238" y="1442360"/>
            <a:ext cx="523241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3" panose="05040102010807070707" pitchFamily="18" charset="2"/>
              </a:rPr>
              <a:t>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6.02×10</a:t>
            </a:r>
            <a:r>
              <a:rPr lang="en-US" sz="36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GB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ذرة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E77842-A310-4F35-B8A4-1FE5D2CC0031}"/>
              </a:ext>
            </a:extLst>
          </p:cNvPr>
          <p:cNvSpPr txBox="1"/>
          <p:nvPr/>
        </p:nvSpPr>
        <p:spPr>
          <a:xfrm>
            <a:off x="1093433" y="1481260"/>
            <a:ext cx="295786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3" panose="05040102010807070707" pitchFamily="18" charset="2"/>
              </a:rPr>
              <a:t>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1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مول </a:t>
            </a:r>
          </a:p>
        </p:txBody>
      </p:sp>
      <p:sp>
        <p:nvSpPr>
          <p:cNvPr id="26" name="Rounded Rectangle 3">
            <a:extLst>
              <a:ext uri="{FF2B5EF4-FFF2-40B4-BE49-F238E27FC236}">
                <a16:creationId xmlns:a16="http://schemas.microsoft.com/office/drawing/2014/main" id="{F23784B8-4692-43B6-8604-F67A831B7A83}"/>
              </a:ext>
            </a:extLst>
          </p:cNvPr>
          <p:cNvSpPr/>
          <p:nvPr/>
        </p:nvSpPr>
        <p:spPr>
          <a:xfrm>
            <a:off x="888237" y="2183099"/>
            <a:ext cx="10808948" cy="7727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تعريف عدد أفوجادرو: عدد </a:t>
            </a:r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الجسيمات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مول واحد من المادة.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E388CC-00CC-4D85-8DE8-DE15AC42EF5C}"/>
              </a:ext>
            </a:extLst>
          </p:cNvPr>
          <p:cNvSpPr txBox="1"/>
          <p:nvPr/>
        </p:nvSpPr>
        <p:spPr>
          <a:xfrm>
            <a:off x="4051294" y="192142"/>
            <a:ext cx="5390622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تعريف عدد أفوجادرو </a:t>
            </a:r>
            <a:r>
              <a:rPr lang="en-GB" sz="44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</a:t>
            </a:r>
            <a:r>
              <a:rPr lang="en-GB" sz="4400" b="1" baseline="-25000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</a:t>
            </a:r>
            <a:r>
              <a:rPr lang="en-US" sz="4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GB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ستطيل 7">
            <a:extLst>
              <a:ext uri="{FF2B5EF4-FFF2-40B4-BE49-F238E27FC236}">
                <a16:creationId xmlns:a16="http://schemas.microsoft.com/office/drawing/2014/main" id="{135B2EF3-9C68-48AF-B73C-18FD3DBF8F9B}"/>
              </a:ext>
            </a:extLst>
          </p:cNvPr>
          <p:cNvSpPr/>
          <p:nvPr/>
        </p:nvSpPr>
        <p:spPr>
          <a:xfrm>
            <a:off x="927166" y="3965902"/>
            <a:ext cx="10808947" cy="707886"/>
          </a:xfrm>
          <a:prstGeom prst="rect">
            <a:avLst/>
          </a:prstGeom>
          <a:solidFill>
            <a:srgbClr val="DDF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 rtl="1"/>
            <a:r>
              <a:rPr lang="ar-BH" sz="4000" b="1" dirty="0">
                <a:solidFill>
                  <a:srgbClr val="0000CC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الجسيمات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:  ذرات  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 جزيئات   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أيونات</a:t>
            </a:r>
            <a:r>
              <a:rPr lang="ar-BH" sz="3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أو   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وحدة صيغ كيميائية. 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DEC6ED-96B4-4D88-9A62-8B0CCA4CA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363" y="4955363"/>
            <a:ext cx="3149281" cy="14211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8FE00BA-3BC6-45F5-9EC3-F9384E35C1C8}"/>
              </a:ext>
            </a:extLst>
          </p:cNvPr>
          <p:cNvSpPr txBox="1"/>
          <p:nvPr/>
        </p:nvSpPr>
        <p:spPr>
          <a:xfrm>
            <a:off x="6306563" y="4933631"/>
            <a:ext cx="539062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مثلا:جسيمات الحديد توجد في شكل ذرات:</a:t>
            </a:r>
            <a:endParaRPr lang="en-GB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4">
            <a:extLst>
              <a:ext uri="{FF2B5EF4-FFF2-40B4-BE49-F238E27FC236}">
                <a16:creationId xmlns:a16="http://schemas.microsoft.com/office/drawing/2014/main" id="{340A17F2-4ECA-4514-87D7-C9EC3EEA8D4F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499847AF-36D5-4E67-970C-05FD327271EA}"/>
              </a:ext>
            </a:extLst>
          </p:cNvPr>
          <p:cNvSpPr/>
          <p:nvPr/>
        </p:nvSpPr>
        <p:spPr>
          <a:xfrm>
            <a:off x="888237" y="3099840"/>
            <a:ext cx="10808948" cy="7727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أو: عدد </a:t>
            </a:r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ذرات الكربون-12 الموجودة في كمية مساوية 12 جرام من الكربون- 12.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969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6" grpId="0" animBg="1"/>
      <p:bldP spid="17" grpId="0" animBg="1"/>
      <p:bldP spid="16" grpId="0" animBg="1"/>
      <p:bldP spid="2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5A62E1-9EB4-40CF-A824-D5E623DB66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4889" y="1154249"/>
            <a:ext cx="1953437" cy="4039118"/>
          </a:xfrm>
          <a:prstGeom prst="rect">
            <a:avLst/>
          </a:prstGeom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C758DA33-F198-4D99-BD1A-4818ED6C2768}"/>
              </a:ext>
            </a:extLst>
          </p:cNvPr>
          <p:cNvSpPr/>
          <p:nvPr/>
        </p:nvSpPr>
        <p:spPr>
          <a:xfrm>
            <a:off x="4353589" y="219126"/>
            <a:ext cx="4167877" cy="69998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أمثلة على الجسيمات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62596-9507-4C22-A98A-9E0DE2B30469}"/>
              </a:ext>
            </a:extLst>
          </p:cNvPr>
          <p:cNvSpPr txBox="1"/>
          <p:nvPr/>
        </p:nvSpPr>
        <p:spPr>
          <a:xfrm>
            <a:off x="8339352" y="5645858"/>
            <a:ext cx="3355406" cy="46166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 مول من النحاس = 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12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2400" b="1" baseline="300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ذرة</a:t>
            </a:r>
            <a:endParaRPr lang="en-GB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D805BF-8E35-4C60-8D4D-928CF182A9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1491" y="1117205"/>
            <a:ext cx="1953438" cy="41505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3F5FFE-30C6-4DBF-8720-DABD1D0F7AD6}"/>
              </a:ext>
            </a:extLst>
          </p:cNvPr>
          <p:cNvSpPr txBox="1"/>
          <p:nvPr/>
        </p:nvSpPr>
        <p:spPr>
          <a:xfrm>
            <a:off x="4417495" y="5645857"/>
            <a:ext cx="335700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 مول من الماء = 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1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2400" b="1" baseline="300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جزيء</a:t>
            </a:r>
            <a:endParaRPr lang="en-GB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48B1A9-814E-461A-B8FB-389F49799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1609" y="1077375"/>
            <a:ext cx="2679075" cy="39537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ED1046-8A3E-4C79-AAF9-6B5A4FECD0F9}"/>
              </a:ext>
            </a:extLst>
          </p:cNvPr>
          <p:cNvSpPr txBox="1"/>
          <p:nvPr/>
        </p:nvSpPr>
        <p:spPr>
          <a:xfrm>
            <a:off x="625491" y="5068776"/>
            <a:ext cx="3256020" cy="1154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 مول من كلوريد الصوديوم =</a:t>
            </a:r>
          </a:p>
          <a:p>
            <a:pPr algn="ctr" rtl="1">
              <a:lnSpc>
                <a:spcPct val="150000"/>
              </a:lnSpc>
            </a:pP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10</a:t>
            </a:r>
            <a:r>
              <a:rPr lang="en-GB" sz="2400" b="1" baseline="300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وحدة صيغة كيميائية</a:t>
            </a:r>
            <a:endParaRPr lang="en-GB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 4">
            <a:extLst>
              <a:ext uri="{FF2B5EF4-FFF2-40B4-BE49-F238E27FC236}">
                <a16:creationId xmlns:a16="http://schemas.microsoft.com/office/drawing/2014/main" id="{0AC9E596-7ECE-4FE8-A481-168B27FDCBBE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657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1C486C-5DAE-4DB1-A0C7-6FE6A9DDACF9}"/>
              </a:ext>
            </a:extLst>
          </p:cNvPr>
          <p:cNvGrpSpPr/>
          <p:nvPr/>
        </p:nvGrpSpPr>
        <p:grpSpPr>
          <a:xfrm>
            <a:off x="1127051" y="1999043"/>
            <a:ext cx="10060482" cy="2338205"/>
            <a:chOff x="1089091" y="2800645"/>
            <a:chExt cx="10183067" cy="285991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A0BE950-726C-4D45-AFA2-412E611BE676}"/>
                </a:ext>
              </a:extLst>
            </p:cNvPr>
            <p:cNvGrpSpPr/>
            <p:nvPr/>
          </p:nvGrpSpPr>
          <p:grpSpPr>
            <a:xfrm>
              <a:off x="1089091" y="2800646"/>
              <a:ext cx="2378009" cy="2859913"/>
              <a:chOff x="1453762" y="1725386"/>
              <a:chExt cx="3521010" cy="4234543"/>
            </a:xfrm>
          </p:grpSpPr>
          <p:pic>
            <p:nvPicPr>
              <p:cNvPr id="8" name="Picture 2" descr="Image result for lentil box">
                <a:extLst>
                  <a:ext uri="{FF2B5EF4-FFF2-40B4-BE49-F238E27FC236}">
                    <a16:creationId xmlns:a16="http://schemas.microsoft.com/office/drawing/2014/main" id="{6003DBDE-DFD4-440B-8DE4-570D16FEA7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58" r="10494" b="5428"/>
              <a:stretch/>
            </p:blipFill>
            <p:spPr bwMode="auto">
              <a:xfrm>
                <a:off x="1453762" y="1725386"/>
                <a:ext cx="3521010" cy="42345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77C40B6-FF78-4E4A-B030-A2B4499964C3}"/>
                  </a:ext>
                </a:extLst>
              </p:cNvPr>
              <p:cNvSpPr/>
              <p:nvPr/>
            </p:nvSpPr>
            <p:spPr>
              <a:xfrm>
                <a:off x="2474473" y="2089509"/>
                <a:ext cx="1571616" cy="1096758"/>
              </a:xfrm>
              <a:prstGeom prst="rect">
                <a:avLst/>
              </a:prstGeom>
              <a:solidFill>
                <a:srgbClr val="E2C3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sz="2400" b="1" dirty="0">
                    <a:solidFill>
                      <a:sysClr val="windowText" lastClr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أفوجادرو</a:t>
                </a:r>
                <a:endParaRPr lang="en-GB" sz="24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FE938B0-4488-4933-93DF-A621BF37CDF1}"/>
                </a:ext>
              </a:extLst>
            </p:cNvPr>
            <p:cNvGrpSpPr/>
            <p:nvPr/>
          </p:nvGrpSpPr>
          <p:grpSpPr>
            <a:xfrm>
              <a:off x="3690777" y="2800645"/>
              <a:ext cx="2378009" cy="2859913"/>
              <a:chOff x="1453762" y="1725386"/>
              <a:chExt cx="3521010" cy="4234543"/>
            </a:xfrm>
          </p:grpSpPr>
          <p:pic>
            <p:nvPicPr>
              <p:cNvPr id="12" name="Picture 2" descr="Image result for lentil box">
                <a:extLst>
                  <a:ext uri="{FF2B5EF4-FFF2-40B4-BE49-F238E27FC236}">
                    <a16:creationId xmlns:a16="http://schemas.microsoft.com/office/drawing/2014/main" id="{825618AB-1B5A-4C09-8BD9-D8A71A0E95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58" r="10494" b="5428"/>
              <a:stretch/>
            </p:blipFill>
            <p:spPr bwMode="auto">
              <a:xfrm>
                <a:off x="1453762" y="1725386"/>
                <a:ext cx="3521010" cy="42345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B63ADF3-120D-411C-A088-DC3632912A84}"/>
                  </a:ext>
                </a:extLst>
              </p:cNvPr>
              <p:cNvSpPr/>
              <p:nvPr/>
            </p:nvSpPr>
            <p:spPr>
              <a:xfrm rot="21415229">
                <a:off x="2474473" y="2105252"/>
                <a:ext cx="1571616" cy="1096758"/>
              </a:xfrm>
              <a:prstGeom prst="rect">
                <a:avLst/>
              </a:prstGeom>
              <a:solidFill>
                <a:srgbClr val="E2C3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sz="2400" b="1" dirty="0">
                    <a:solidFill>
                      <a:sysClr val="windowText" lastClr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أفوجادرو</a:t>
                </a:r>
                <a:endParaRPr lang="en-GB" sz="24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1C4DE7D-5EE5-40AC-93CE-54A40FB76FC9}"/>
                </a:ext>
              </a:extLst>
            </p:cNvPr>
            <p:cNvGrpSpPr/>
            <p:nvPr/>
          </p:nvGrpSpPr>
          <p:grpSpPr>
            <a:xfrm>
              <a:off x="6292463" y="2800646"/>
              <a:ext cx="2378009" cy="2859913"/>
              <a:chOff x="1453762" y="1725386"/>
              <a:chExt cx="3521010" cy="4234543"/>
            </a:xfrm>
          </p:grpSpPr>
          <p:pic>
            <p:nvPicPr>
              <p:cNvPr id="15" name="Picture 2" descr="Image result for lentil box">
                <a:extLst>
                  <a:ext uri="{FF2B5EF4-FFF2-40B4-BE49-F238E27FC236}">
                    <a16:creationId xmlns:a16="http://schemas.microsoft.com/office/drawing/2014/main" id="{239CFADB-3780-48CF-B5DF-11099E8002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58" r="10494" b="5428"/>
              <a:stretch/>
            </p:blipFill>
            <p:spPr bwMode="auto">
              <a:xfrm>
                <a:off x="1453762" y="1725386"/>
                <a:ext cx="3521010" cy="42345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E7640E-B9E4-4EF8-80AF-B086C3C98C31}"/>
                  </a:ext>
                </a:extLst>
              </p:cNvPr>
              <p:cNvSpPr/>
              <p:nvPr/>
            </p:nvSpPr>
            <p:spPr>
              <a:xfrm>
                <a:off x="2442984" y="2089509"/>
                <a:ext cx="1571616" cy="1096758"/>
              </a:xfrm>
              <a:prstGeom prst="rect">
                <a:avLst/>
              </a:prstGeom>
              <a:solidFill>
                <a:srgbClr val="E2C3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sz="2400" b="1" dirty="0">
                    <a:solidFill>
                      <a:sysClr val="windowText" lastClr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أفوجادرو</a:t>
                </a:r>
                <a:endParaRPr lang="en-GB" sz="24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4723F32-3BFF-418C-8447-9E10108D703B}"/>
                </a:ext>
              </a:extLst>
            </p:cNvPr>
            <p:cNvGrpSpPr/>
            <p:nvPr/>
          </p:nvGrpSpPr>
          <p:grpSpPr>
            <a:xfrm>
              <a:off x="8894149" y="2800645"/>
              <a:ext cx="2378009" cy="2859913"/>
              <a:chOff x="1453762" y="1725386"/>
              <a:chExt cx="3521010" cy="4234543"/>
            </a:xfrm>
          </p:grpSpPr>
          <p:pic>
            <p:nvPicPr>
              <p:cNvPr id="18" name="Picture 2" descr="Image result for lentil box">
                <a:extLst>
                  <a:ext uri="{FF2B5EF4-FFF2-40B4-BE49-F238E27FC236}">
                    <a16:creationId xmlns:a16="http://schemas.microsoft.com/office/drawing/2014/main" id="{1C1F5A23-EB71-468C-B2BE-E5DC210924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58" r="10494" b="5428"/>
              <a:stretch/>
            </p:blipFill>
            <p:spPr bwMode="auto">
              <a:xfrm>
                <a:off x="1453762" y="1725386"/>
                <a:ext cx="3521010" cy="42345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9CBB73E-52C3-4A32-9143-6C3DB5E3CAAD}"/>
                  </a:ext>
                </a:extLst>
              </p:cNvPr>
              <p:cNvSpPr/>
              <p:nvPr/>
            </p:nvSpPr>
            <p:spPr>
              <a:xfrm>
                <a:off x="2427242" y="2073765"/>
                <a:ext cx="1571616" cy="1096758"/>
              </a:xfrm>
              <a:prstGeom prst="rect">
                <a:avLst/>
              </a:prstGeom>
              <a:solidFill>
                <a:srgbClr val="E2C3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BH" sz="2400" b="1" dirty="0">
                    <a:solidFill>
                      <a:sysClr val="windowText" lastClr="000000"/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أفوجادرو </a:t>
                </a:r>
                <a:endParaRPr lang="en-GB" sz="24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F43503C-C37A-4A87-A443-730B5856727D}"/>
              </a:ext>
            </a:extLst>
          </p:cNvPr>
          <p:cNvSpPr txBox="1"/>
          <p:nvPr/>
        </p:nvSpPr>
        <p:spPr>
          <a:xfrm>
            <a:off x="2608005" y="1045020"/>
            <a:ext cx="785222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مثال: ما العدد الكلي لحبات العدس في هذه العلب الأربع؟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A2BC7F-F41D-4380-AA68-3537C7CA2684}"/>
              </a:ext>
            </a:extLst>
          </p:cNvPr>
          <p:cNvSpPr txBox="1"/>
          <p:nvPr/>
        </p:nvSpPr>
        <p:spPr>
          <a:xfrm>
            <a:off x="10040560" y="4384193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مول</a:t>
            </a:r>
            <a:endParaRPr lang="en-GB" sz="2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27B509-1813-4767-A436-672965DBFBE0}"/>
              </a:ext>
            </a:extLst>
          </p:cNvPr>
          <p:cNvSpPr txBox="1"/>
          <p:nvPr/>
        </p:nvSpPr>
        <p:spPr>
          <a:xfrm>
            <a:off x="7335460" y="4384193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مول</a:t>
            </a:r>
            <a:endParaRPr lang="en-GB" sz="2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184A21-1EC7-47B7-A33B-6AACD38B1BE2}"/>
              </a:ext>
            </a:extLst>
          </p:cNvPr>
          <p:cNvSpPr txBox="1"/>
          <p:nvPr/>
        </p:nvSpPr>
        <p:spPr>
          <a:xfrm>
            <a:off x="4824087" y="4384193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مول</a:t>
            </a:r>
            <a:endParaRPr lang="en-GB" sz="2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BDC262-0ACB-4994-9004-1E1E1D8FB2F9}"/>
              </a:ext>
            </a:extLst>
          </p:cNvPr>
          <p:cNvSpPr txBox="1"/>
          <p:nvPr/>
        </p:nvSpPr>
        <p:spPr>
          <a:xfrm>
            <a:off x="1938428" y="4384193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BH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 مول</a:t>
            </a:r>
            <a:endParaRPr lang="en-GB" sz="2800" b="1" dirty="0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B8E74E-2590-471B-9357-F8C8CCB01282}"/>
              </a:ext>
            </a:extLst>
          </p:cNvPr>
          <p:cNvSpPr txBox="1"/>
          <p:nvPr/>
        </p:nvSpPr>
        <p:spPr>
          <a:xfrm>
            <a:off x="3382475" y="4896892"/>
            <a:ext cx="6006094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عدد الحبات = 4</a:t>
            </a:r>
            <a:r>
              <a:rPr lang="ar-BH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عدد أفوجادرو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ounded Rectangle 2">
            <a:extLst>
              <a:ext uri="{FF2B5EF4-FFF2-40B4-BE49-F238E27FC236}">
                <a16:creationId xmlns:a16="http://schemas.microsoft.com/office/drawing/2014/main" id="{92F61035-7A23-4107-9C18-DADCDAD5ACD2}"/>
              </a:ext>
            </a:extLst>
          </p:cNvPr>
          <p:cNvSpPr/>
          <p:nvPr/>
        </p:nvSpPr>
        <p:spPr>
          <a:xfrm>
            <a:off x="3382475" y="229155"/>
            <a:ext cx="7077753" cy="69998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العلاقة بين عدد الجسيمات وعدد المولات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1B811-C8DF-4774-9475-9B8587E025E0}"/>
              </a:ext>
            </a:extLst>
          </p:cNvPr>
          <p:cNvSpPr txBox="1"/>
          <p:nvPr/>
        </p:nvSpPr>
        <p:spPr>
          <a:xfrm>
            <a:off x="1127051" y="5669950"/>
            <a:ext cx="1006048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يعني أنّ:       عدد الجسيمات = عدد المولات</a:t>
            </a:r>
            <a:r>
              <a:rPr lang="ar-BH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6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عدد أفوجادرو</a:t>
            </a:r>
            <a:endParaRPr lang="en-GB" sz="3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مستطيل 4">
            <a:extLst>
              <a:ext uri="{FF2B5EF4-FFF2-40B4-BE49-F238E27FC236}">
                <a16:creationId xmlns:a16="http://schemas.microsoft.com/office/drawing/2014/main" id="{17C38CF5-978B-494E-A83F-548F0C1E5A7E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324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23" grpId="0"/>
      <p:bldP spid="24" grpId="0"/>
      <p:bldP spid="25" grpId="0" animBg="1"/>
      <p:bldP spid="26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F6DB83DE-8554-44CE-A60D-9D896CCC8DA5}"/>
              </a:ext>
            </a:extLst>
          </p:cNvPr>
          <p:cNvSpPr/>
          <p:nvPr/>
        </p:nvSpPr>
        <p:spPr>
          <a:xfrm>
            <a:off x="3241257" y="112866"/>
            <a:ext cx="5702557" cy="142118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العلاقة الرياضية بين عدد المولات وعدد الجسيمات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C85129B-3A1C-4C28-B9BB-17B303B51162}"/>
              </a:ext>
            </a:extLst>
          </p:cNvPr>
          <p:cNvGrpSpPr/>
          <p:nvPr/>
        </p:nvGrpSpPr>
        <p:grpSpPr>
          <a:xfrm>
            <a:off x="3660862" y="1662832"/>
            <a:ext cx="4870275" cy="4198513"/>
            <a:chOff x="489396" y="1146219"/>
            <a:chExt cx="4870275" cy="419851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24412CD-C343-43FA-A38E-421846B7A144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14" name="Isosceles Triangle 13">
                <a:extLst>
                  <a:ext uri="{FF2B5EF4-FFF2-40B4-BE49-F238E27FC236}">
                    <a16:creationId xmlns:a16="http://schemas.microsoft.com/office/drawing/2014/main" id="{FD664331-26EB-4CDA-A8D6-96E5CBC2DB77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D167C7B-6CA3-4C8A-877D-6CFCF8E6D91B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3C9CD21-8C3F-46F2-9D4E-47C2AF6E0E3F}"/>
                  </a:ext>
                </a:extLst>
              </p:cNvPr>
              <p:cNvCxnSpPr>
                <a:endCxn id="14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1053FF-F0AE-4B3B-951C-66897CED682F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AACF26-D13C-4BB9-AB48-197E3DA7463A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42681C-2633-4E69-85C0-1442DF6CE782}"/>
                </a:ext>
              </a:extLst>
            </p:cNvPr>
            <p:cNvSpPr txBox="1"/>
            <p:nvPr/>
          </p:nvSpPr>
          <p:spPr>
            <a:xfrm>
              <a:off x="1856580" y="1741684"/>
              <a:ext cx="2135905" cy="187743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17" name="مستطيل 4">
            <a:extLst>
              <a:ext uri="{FF2B5EF4-FFF2-40B4-BE49-F238E27FC236}">
                <a16:creationId xmlns:a16="http://schemas.microsoft.com/office/drawing/2014/main" id="{F9BF1904-6224-4D0F-AEAF-D8E39DFE50E0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272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F6DB83DE-8554-44CE-A60D-9D896CCC8DA5}"/>
              </a:ext>
            </a:extLst>
          </p:cNvPr>
          <p:cNvSpPr/>
          <p:nvPr/>
        </p:nvSpPr>
        <p:spPr>
          <a:xfrm>
            <a:off x="4025730" y="111248"/>
            <a:ext cx="5823296" cy="12867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أمثلة تطبيقية حول العلاقة بين عدد المولات وعدد الجسيمات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7BA93B-E24A-4555-BAC9-F874F9988C9C}"/>
              </a:ext>
            </a:extLst>
          </p:cNvPr>
          <p:cNvSpPr txBox="1"/>
          <p:nvPr/>
        </p:nvSpPr>
        <p:spPr>
          <a:xfrm>
            <a:off x="4025730" y="1470878"/>
            <a:ext cx="7774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 احسب عدد ذرات الخارصين (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Zn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في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2.5 mol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منه.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0C002-2301-4A56-9F10-C24F3DC5ED03}"/>
              </a:ext>
            </a:extLst>
          </p:cNvPr>
          <p:cNvSpPr txBox="1"/>
          <p:nvPr/>
        </p:nvSpPr>
        <p:spPr>
          <a:xfrm>
            <a:off x="5772637" y="2548870"/>
            <a:ext cx="5450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الذرات = عدد المولات </a:t>
            </a:r>
            <a:r>
              <a:rPr lang="ar-BH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عدد أفوجادرو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856CF0-68B5-49F9-87D6-0E4AC6367BE0}"/>
              </a:ext>
            </a:extLst>
          </p:cNvPr>
          <p:cNvSpPr txBox="1"/>
          <p:nvPr/>
        </p:nvSpPr>
        <p:spPr>
          <a:xfrm>
            <a:off x="9417866" y="3446592"/>
            <a:ext cx="1805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الذرات =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5C9CCD-AAC9-4F64-B0D6-3E90752B5AA6}"/>
              </a:ext>
            </a:extLst>
          </p:cNvPr>
          <p:cNvSpPr txBox="1"/>
          <p:nvPr/>
        </p:nvSpPr>
        <p:spPr>
          <a:xfrm>
            <a:off x="8216800" y="3401996"/>
            <a:ext cx="649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C57D53-BE94-40FA-97B6-3E731AF8EDFC}"/>
              </a:ext>
            </a:extLst>
          </p:cNvPr>
          <p:cNvSpPr txBox="1"/>
          <p:nvPr/>
        </p:nvSpPr>
        <p:spPr>
          <a:xfrm>
            <a:off x="7485106" y="3556234"/>
            <a:ext cx="41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endParaRPr lang="en-GB" sz="20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6B0F59-82C9-4777-B645-3CA96062BB4F}"/>
              </a:ext>
            </a:extLst>
          </p:cNvPr>
          <p:cNvSpPr txBox="1"/>
          <p:nvPr/>
        </p:nvSpPr>
        <p:spPr>
          <a:xfrm>
            <a:off x="5610875" y="3401996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3600" b="1" baseline="30000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endParaRPr lang="en-GB" sz="36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C8557A-3D7E-46B2-A104-DFFD5FBDB52F}"/>
              </a:ext>
            </a:extLst>
          </p:cNvPr>
          <p:cNvSpPr txBox="1"/>
          <p:nvPr/>
        </p:nvSpPr>
        <p:spPr>
          <a:xfrm>
            <a:off x="7394876" y="4344314"/>
            <a:ext cx="3828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الذرات =  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1.5 </a:t>
            </a:r>
            <a:r>
              <a:rPr lang="en-GB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10</a:t>
            </a:r>
            <a:r>
              <a:rPr lang="en-GB" sz="32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24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ذرة</a:t>
            </a:r>
            <a:endParaRPr lang="en-GB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1F204-9D38-4E16-BC30-4C10FF757801}"/>
              </a:ext>
            </a:extLst>
          </p:cNvPr>
          <p:cNvGrpSpPr/>
          <p:nvPr/>
        </p:nvGrpSpPr>
        <p:grpSpPr>
          <a:xfrm>
            <a:off x="521487" y="1751245"/>
            <a:ext cx="4870275" cy="4198513"/>
            <a:chOff x="489396" y="1146219"/>
            <a:chExt cx="4870275" cy="419851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9E82FD6-1889-4B4A-8B86-D56DD4A94C20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E3C542FE-3758-4E20-A87D-F0722F3CACA6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62979AB-AF37-44E8-88A7-C3B0A79CDE0D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9837764-A3FE-4808-95B2-242C6509B66E}"/>
                  </a:ext>
                </a:extLst>
              </p:cNvPr>
              <p:cNvCxnSpPr>
                <a:endCxn id="27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F0CE34-C0A2-4B2B-9652-77E8377E9860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69B607-B534-4F19-89A0-5B528AC85699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1E0E41-1AA8-4E12-9A72-7AA9FB40DCBD}"/>
                </a:ext>
              </a:extLst>
            </p:cNvPr>
            <p:cNvSpPr txBox="1"/>
            <p:nvPr/>
          </p:nvSpPr>
          <p:spPr>
            <a:xfrm>
              <a:off x="1848500" y="1592821"/>
              <a:ext cx="2145139" cy="20390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31" name="مستطيل 4">
            <a:extLst>
              <a:ext uri="{FF2B5EF4-FFF2-40B4-BE49-F238E27FC236}">
                <a16:creationId xmlns:a16="http://schemas.microsoft.com/office/drawing/2014/main" id="{2698C89E-8858-4CF9-A4E5-BEE37F665A87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709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2" grpId="0"/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7BA93B-E24A-4555-BAC9-F874F9988C9C}"/>
              </a:ext>
            </a:extLst>
          </p:cNvPr>
          <p:cNvSpPr txBox="1"/>
          <p:nvPr/>
        </p:nvSpPr>
        <p:spPr>
          <a:xfrm>
            <a:off x="3944679" y="1476627"/>
            <a:ext cx="7855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 احسب عدد الجزيئات في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11.5 mol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الماء (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H</a:t>
            </a:r>
            <a:r>
              <a:rPr lang="en-GB" sz="3600" b="1" baseline="-25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O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).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0C002-2301-4A56-9F10-C24F3DC5ED03}"/>
              </a:ext>
            </a:extLst>
          </p:cNvPr>
          <p:cNvSpPr txBox="1"/>
          <p:nvPr/>
        </p:nvSpPr>
        <p:spPr>
          <a:xfrm>
            <a:off x="5487527" y="2475698"/>
            <a:ext cx="5723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الجزيئات = عدد المولات </a:t>
            </a:r>
            <a:r>
              <a:rPr lang="ar-BH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عدد أفوجادرو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856CF0-68B5-49F9-87D6-0E4AC6367BE0}"/>
              </a:ext>
            </a:extLst>
          </p:cNvPr>
          <p:cNvSpPr txBox="1"/>
          <p:nvPr/>
        </p:nvSpPr>
        <p:spPr>
          <a:xfrm>
            <a:off x="9132756" y="3373420"/>
            <a:ext cx="207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الجزيئات =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5C9CCD-AAC9-4F64-B0D6-3E90752B5AA6}"/>
              </a:ext>
            </a:extLst>
          </p:cNvPr>
          <p:cNvSpPr txBox="1"/>
          <p:nvPr/>
        </p:nvSpPr>
        <p:spPr>
          <a:xfrm>
            <a:off x="7826149" y="3297985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11.5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C57D53-BE94-40FA-97B6-3E731AF8EDFC}"/>
              </a:ext>
            </a:extLst>
          </p:cNvPr>
          <p:cNvSpPr txBox="1"/>
          <p:nvPr/>
        </p:nvSpPr>
        <p:spPr>
          <a:xfrm>
            <a:off x="7203164" y="3404315"/>
            <a:ext cx="41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endParaRPr lang="en-GB" sz="20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6B0F59-82C9-4777-B645-3CA96062BB4F}"/>
              </a:ext>
            </a:extLst>
          </p:cNvPr>
          <p:cNvSpPr txBox="1"/>
          <p:nvPr/>
        </p:nvSpPr>
        <p:spPr>
          <a:xfrm>
            <a:off x="5315245" y="3297985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3600" b="1" baseline="30000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endParaRPr lang="en-GB" sz="36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C8557A-3D7E-46B2-A104-DFFD5FBDB52F}"/>
              </a:ext>
            </a:extLst>
          </p:cNvPr>
          <p:cNvSpPr txBox="1"/>
          <p:nvPr/>
        </p:nvSpPr>
        <p:spPr>
          <a:xfrm>
            <a:off x="7039233" y="4288158"/>
            <a:ext cx="4171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الجزيئات =  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6.9 </a:t>
            </a:r>
            <a:r>
              <a:rPr lang="en-GB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10</a:t>
            </a:r>
            <a:r>
              <a:rPr lang="en-GB" sz="32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24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جزيئا</a:t>
            </a:r>
            <a:endParaRPr lang="en-GB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D53DF2-372D-4F7E-901D-81475111E613}"/>
              </a:ext>
            </a:extLst>
          </p:cNvPr>
          <p:cNvGrpSpPr/>
          <p:nvPr/>
        </p:nvGrpSpPr>
        <p:grpSpPr>
          <a:xfrm>
            <a:off x="521487" y="1751245"/>
            <a:ext cx="4870275" cy="4198513"/>
            <a:chOff x="489396" y="1146219"/>
            <a:chExt cx="4870275" cy="419851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EEA6808-A84F-4771-B627-7F05CD2A1438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B537858F-9DCE-49C0-B5CE-AC4FEF0826B9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59BACA6-C028-45F3-9BBD-75B152A443AB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5AAEE6B-8C8B-4C63-9711-F171D83F20DD}"/>
                  </a:ext>
                </a:extLst>
              </p:cNvPr>
              <p:cNvCxnSpPr>
                <a:endCxn id="27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8ECFAF-E123-46E7-BB70-2D9B7CE48D89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D09043-6F5E-480C-96D8-C74A5BCE008D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14F259-78DE-4D39-B3B3-22B97F16FCBB}"/>
                </a:ext>
              </a:extLst>
            </p:cNvPr>
            <p:cNvSpPr txBox="1"/>
            <p:nvPr/>
          </p:nvSpPr>
          <p:spPr>
            <a:xfrm>
              <a:off x="1848500" y="1592821"/>
              <a:ext cx="2145139" cy="20390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31" name="Rounded Rectangle 2">
            <a:extLst>
              <a:ext uri="{FF2B5EF4-FFF2-40B4-BE49-F238E27FC236}">
                <a16:creationId xmlns:a16="http://schemas.microsoft.com/office/drawing/2014/main" id="{5619CEB5-E969-4E3F-9B00-6EAD140C8559}"/>
              </a:ext>
            </a:extLst>
          </p:cNvPr>
          <p:cNvSpPr/>
          <p:nvPr/>
        </p:nvSpPr>
        <p:spPr>
          <a:xfrm>
            <a:off x="4025730" y="132514"/>
            <a:ext cx="5823296" cy="12867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أمثلة تطبيقية حول العلاقة بين عدد المولات وعدد الجسيمات</a:t>
            </a:r>
          </a:p>
        </p:txBody>
      </p:sp>
      <p:sp>
        <p:nvSpPr>
          <p:cNvPr id="32" name="مستطيل 4">
            <a:extLst>
              <a:ext uri="{FF2B5EF4-FFF2-40B4-BE49-F238E27FC236}">
                <a16:creationId xmlns:a16="http://schemas.microsoft.com/office/drawing/2014/main" id="{EBC5FF06-10CD-4A72-9C90-E4A0F75FB8F0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306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7" grpId="0"/>
      <p:bldP spid="18" grpId="0"/>
      <p:bldP spid="19" grpId="0"/>
      <p:bldP spid="20" grpId="0"/>
      <p:bldP spid="21" grpId="0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7BA93B-E24A-4555-BAC9-F874F9988C9C}"/>
              </a:ext>
            </a:extLst>
          </p:cNvPr>
          <p:cNvSpPr txBox="1"/>
          <p:nvPr/>
        </p:nvSpPr>
        <p:spPr>
          <a:xfrm>
            <a:off x="3880884" y="1451504"/>
            <a:ext cx="7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(3) ما عدد وحدات الصيغة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AgNO</a:t>
            </a:r>
            <a:r>
              <a:rPr lang="en-GB" sz="3600" b="1" baseline="-25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3.25 mol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منها؟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0C002-2301-4A56-9F10-C24F3DC5ED03}"/>
              </a:ext>
            </a:extLst>
          </p:cNvPr>
          <p:cNvSpPr txBox="1"/>
          <p:nvPr/>
        </p:nvSpPr>
        <p:spPr>
          <a:xfrm>
            <a:off x="4727778" y="2391257"/>
            <a:ext cx="6511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وحدات الصيغة = عدد المولات </a:t>
            </a:r>
            <a:r>
              <a:rPr lang="ar-BH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عدد أفوجادرو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856CF0-68B5-49F9-87D6-0E4AC6367BE0}"/>
              </a:ext>
            </a:extLst>
          </p:cNvPr>
          <p:cNvSpPr txBox="1"/>
          <p:nvPr/>
        </p:nvSpPr>
        <p:spPr>
          <a:xfrm>
            <a:off x="8373007" y="3288979"/>
            <a:ext cx="2866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وحدات الصيغة =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5C9CCD-AAC9-4F64-B0D6-3E90752B5AA6}"/>
              </a:ext>
            </a:extLst>
          </p:cNvPr>
          <p:cNvSpPr txBox="1"/>
          <p:nvPr/>
        </p:nvSpPr>
        <p:spPr>
          <a:xfrm>
            <a:off x="7060418" y="3213544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C57D53-BE94-40FA-97B6-3E731AF8EDFC}"/>
              </a:ext>
            </a:extLst>
          </p:cNvPr>
          <p:cNvSpPr txBox="1"/>
          <p:nvPr/>
        </p:nvSpPr>
        <p:spPr>
          <a:xfrm>
            <a:off x="6428499" y="3319874"/>
            <a:ext cx="41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endParaRPr lang="en-GB" sz="20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6B0F59-82C9-4777-B645-3CA96062BB4F}"/>
              </a:ext>
            </a:extLst>
          </p:cNvPr>
          <p:cNvSpPr txBox="1"/>
          <p:nvPr/>
        </p:nvSpPr>
        <p:spPr>
          <a:xfrm>
            <a:off x="4549514" y="3213544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3600" b="1" baseline="30000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endParaRPr lang="en-GB" sz="36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C8557A-3D7E-46B2-A104-DFFD5FBDB52F}"/>
              </a:ext>
            </a:extLst>
          </p:cNvPr>
          <p:cNvSpPr txBox="1"/>
          <p:nvPr/>
        </p:nvSpPr>
        <p:spPr>
          <a:xfrm>
            <a:off x="5107689" y="4186701"/>
            <a:ext cx="6131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وحدات الصيغة =  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1.95 </a:t>
            </a:r>
            <a:r>
              <a:rPr lang="en-GB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10</a:t>
            </a:r>
            <a:r>
              <a:rPr lang="en-GB" sz="32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24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وحدة صيغة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F0C25E-F409-4629-B019-02DD28608800}"/>
              </a:ext>
            </a:extLst>
          </p:cNvPr>
          <p:cNvGrpSpPr/>
          <p:nvPr/>
        </p:nvGrpSpPr>
        <p:grpSpPr>
          <a:xfrm>
            <a:off x="270106" y="1785741"/>
            <a:ext cx="4870275" cy="4198513"/>
            <a:chOff x="489396" y="1146219"/>
            <a:chExt cx="4870275" cy="419851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F7E82F6-A750-4BA1-9902-683B6430C8C5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F3A2FD18-E621-45D0-AEF9-FEDF96CE4641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A203772-DE22-45F4-8447-4F32341717F7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B5D55D8-92C2-4F25-A9AF-AF6D05A201DA}"/>
                  </a:ext>
                </a:extLst>
              </p:cNvPr>
              <p:cNvCxnSpPr>
                <a:endCxn id="16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0A9B53-6BF9-4B0A-92D7-785DAD45C8FC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31EDEF-6E6F-4DEA-9C77-57261BF813C8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B55B35-0938-4D00-ADBE-3C87143F635B}"/>
                </a:ext>
              </a:extLst>
            </p:cNvPr>
            <p:cNvSpPr txBox="1"/>
            <p:nvPr/>
          </p:nvSpPr>
          <p:spPr>
            <a:xfrm>
              <a:off x="1848500" y="1592821"/>
              <a:ext cx="2145139" cy="20390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25" name="Rounded Rectangle 2">
            <a:extLst>
              <a:ext uri="{FF2B5EF4-FFF2-40B4-BE49-F238E27FC236}">
                <a16:creationId xmlns:a16="http://schemas.microsoft.com/office/drawing/2014/main" id="{FA4574C2-C724-494C-8CE7-ACD54419FA78}"/>
              </a:ext>
            </a:extLst>
          </p:cNvPr>
          <p:cNvSpPr/>
          <p:nvPr/>
        </p:nvSpPr>
        <p:spPr>
          <a:xfrm>
            <a:off x="4025730" y="111248"/>
            <a:ext cx="5823296" cy="12867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أمثلة تطبيقية حول العلاقة بين عدد المولات وعدد الجسيمات </a:t>
            </a:r>
          </a:p>
        </p:txBody>
      </p:sp>
      <p:sp>
        <p:nvSpPr>
          <p:cNvPr id="26" name="مستطيل 4">
            <a:extLst>
              <a:ext uri="{FF2B5EF4-FFF2-40B4-BE49-F238E27FC236}">
                <a16:creationId xmlns:a16="http://schemas.microsoft.com/office/drawing/2014/main" id="{17972FF9-0E66-4BC4-AE67-F96DC7D9B83B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219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7" grpId="0"/>
      <p:bldP spid="18" grpId="0"/>
      <p:bldP spid="19" grpId="0"/>
      <p:bldP spid="20" grpId="0"/>
      <p:bldP spid="21" grpId="0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7BA93B-E24A-4555-BAC9-F874F9988C9C}"/>
              </a:ext>
            </a:extLst>
          </p:cNvPr>
          <p:cNvSpPr txBox="1"/>
          <p:nvPr/>
        </p:nvSpPr>
        <p:spPr>
          <a:xfrm>
            <a:off x="3583172" y="1476627"/>
            <a:ext cx="8217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 ما عدد المولات في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5.75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3600" b="1" baseline="300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24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ذرة من الألومنيوم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Al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؟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30C002-2301-4A56-9F10-C24F3DC5ED03}"/>
                  </a:ext>
                </a:extLst>
              </p:cNvPr>
              <p:cNvSpPr txBox="1"/>
              <p:nvPr/>
            </p:nvSpPr>
            <p:spPr>
              <a:xfrm>
                <a:off x="7570536" y="2408752"/>
                <a:ext cx="3674404" cy="966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BH" sz="32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المولات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الجسيمات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عدد</m:t>
                        </m:r>
                      </m:num>
                      <m:den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أفوجادرو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عدد</m:t>
                        </m:r>
                      </m:den>
                    </m:f>
                  </m:oMath>
                </a14:m>
                <a:endParaRPr lang="en-GB" sz="3200" b="1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30C002-2301-4A56-9F10-C24F3DC5E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536" y="2408752"/>
                <a:ext cx="3674404" cy="966547"/>
              </a:xfrm>
              <a:prstGeom prst="rect">
                <a:avLst/>
              </a:prstGeom>
              <a:blipFill>
                <a:blip r:embed="rId2"/>
                <a:stretch>
                  <a:fillRect r="-4146" b="-8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DD020C-8DF2-43E6-8C30-24C1BDE017AC}"/>
                  </a:ext>
                </a:extLst>
              </p:cNvPr>
              <p:cNvSpPr txBox="1"/>
              <p:nvPr/>
            </p:nvSpPr>
            <p:spPr>
              <a:xfrm>
                <a:off x="7852665" y="3722649"/>
                <a:ext cx="3392275" cy="83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BH" sz="32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المولات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BH" sz="320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rPr>
                          <m:t>5.75 </m:t>
                        </m:r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ea typeface="Cambria Math" panose="02040503050406030204" pitchFamily="18" charset="0"/>
                            <a:cs typeface="Sakkal Majalla" panose="02000000000000000000" pitchFamily="2" charset="-78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GB" sz="3200" b="1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3200" b="1" baseline="30000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24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rPr>
                          <m:t>6.02 </m:t>
                        </m:r>
                        <m:r>
                          <m:rPr>
                            <m:nor/>
                          </m:rPr>
                          <a:rPr lang="en-GB" sz="320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ea typeface="Cambria Math" panose="02040503050406030204" pitchFamily="18" charset="0"/>
                            <a:cs typeface="Sakkal Majalla" panose="02000000000000000000" pitchFamily="2" charset="-78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GB" sz="3200" b="1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3200" b="1" baseline="30000" dirty="0" smtClean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3200" b="1" i="1" baseline="30000" dirty="0" smtClean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DD020C-8DF2-43E6-8C30-24C1BDE01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665" y="3722649"/>
                <a:ext cx="3392275" cy="830612"/>
              </a:xfrm>
              <a:prstGeom prst="rect">
                <a:avLst/>
              </a:prstGeom>
              <a:blipFill>
                <a:blip r:embed="rId3"/>
                <a:stretch>
                  <a:fillRect r="-4488" b="-19853"/>
                </a:stretch>
              </a:blipFill>
            </p:spPr>
            <p:txBody>
              <a:bodyPr/>
              <a:lstStyle/>
              <a:p>
                <a:r>
                  <a:rPr lang="ar-B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330975A-DEFE-492C-9816-2439FDB82382}"/>
              </a:ext>
            </a:extLst>
          </p:cNvPr>
          <p:cNvSpPr txBox="1"/>
          <p:nvPr/>
        </p:nvSpPr>
        <p:spPr>
          <a:xfrm>
            <a:off x="8235783" y="5094249"/>
            <a:ext cx="3009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المولات = 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9.55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مول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63E058-4294-4E51-BB9C-BB55771FD5EC}"/>
              </a:ext>
            </a:extLst>
          </p:cNvPr>
          <p:cNvGrpSpPr/>
          <p:nvPr/>
        </p:nvGrpSpPr>
        <p:grpSpPr>
          <a:xfrm>
            <a:off x="521487" y="1751245"/>
            <a:ext cx="4870275" cy="4198513"/>
            <a:chOff x="489396" y="1146219"/>
            <a:chExt cx="4870275" cy="419851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5C36E29-73CB-4ED3-A796-78BC13A58690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54B22B07-447C-451A-A5EC-33350C012421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08932CE-5A46-4288-BC25-274251269381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99BC4E5-B15C-42FC-8C2E-2FF6F89ACE03}"/>
                  </a:ext>
                </a:extLst>
              </p:cNvPr>
              <p:cNvCxnSpPr>
                <a:endCxn id="24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FC57DD-5A96-41AD-BB11-61DAF3DFD007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1179E12-0DAA-4C4C-B934-2A8C19B20734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523EA0-487D-43BA-9A37-10D1CF52EBC9}"/>
                </a:ext>
              </a:extLst>
            </p:cNvPr>
            <p:cNvSpPr txBox="1"/>
            <p:nvPr/>
          </p:nvSpPr>
          <p:spPr>
            <a:xfrm>
              <a:off x="1848500" y="1592821"/>
              <a:ext cx="2145139" cy="20390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0DE030E5-58FE-42CC-9612-3D3195D474B5}"/>
              </a:ext>
            </a:extLst>
          </p:cNvPr>
          <p:cNvSpPr/>
          <p:nvPr/>
        </p:nvSpPr>
        <p:spPr>
          <a:xfrm>
            <a:off x="4025730" y="132514"/>
            <a:ext cx="5823296" cy="128675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أمثلة تطبيقية حول العلاقة بين عدد المولات وعدد الجسيمات </a:t>
            </a:r>
          </a:p>
        </p:txBody>
      </p:sp>
      <p:sp>
        <p:nvSpPr>
          <p:cNvPr id="27" name="مستطيل 4">
            <a:extLst>
              <a:ext uri="{FF2B5EF4-FFF2-40B4-BE49-F238E27FC236}">
                <a16:creationId xmlns:a16="http://schemas.microsoft.com/office/drawing/2014/main" id="{9123785B-2F04-4C49-80DC-38A67B4E7629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462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22" grpId="0"/>
      <p:bldP spid="23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7BA93B-E24A-4555-BAC9-F874F9988C9C}"/>
              </a:ext>
            </a:extLst>
          </p:cNvPr>
          <p:cNvSpPr txBox="1"/>
          <p:nvPr/>
        </p:nvSpPr>
        <p:spPr>
          <a:xfrm>
            <a:off x="3376677" y="1476627"/>
            <a:ext cx="8423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 احسب عدد الجزيئات في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6.50 mol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من الميثان (</a:t>
            </a:r>
            <a:r>
              <a:rPr lang="en-US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CH</a:t>
            </a:r>
            <a:r>
              <a:rPr lang="en-GB" sz="3600" b="1" baseline="-25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).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0C002-2301-4A56-9F10-C24F3DC5ED03}"/>
              </a:ext>
            </a:extLst>
          </p:cNvPr>
          <p:cNvSpPr txBox="1"/>
          <p:nvPr/>
        </p:nvSpPr>
        <p:spPr>
          <a:xfrm>
            <a:off x="5487527" y="2475698"/>
            <a:ext cx="5723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الجزيئات = عدد المولات </a:t>
            </a:r>
            <a:r>
              <a:rPr lang="ar-BH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عدد أفوجادرو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856CF0-68B5-49F9-87D6-0E4AC6367BE0}"/>
              </a:ext>
            </a:extLst>
          </p:cNvPr>
          <p:cNvSpPr txBox="1"/>
          <p:nvPr/>
        </p:nvSpPr>
        <p:spPr>
          <a:xfrm>
            <a:off x="9132756" y="3373420"/>
            <a:ext cx="207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الجزيئات =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5C9CCD-AAC9-4F64-B0D6-3E90752B5AA6}"/>
              </a:ext>
            </a:extLst>
          </p:cNvPr>
          <p:cNvSpPr txBox="1"/>
          <p:nvPr/>
        </p:nvSpPr>
        <p:spPr>
          <a:xfrm>
            <a:off x="7943169" y="3297985"/>
            <a:ext cx="720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C57D53-BE94-40FA-97B6-3E731AF8EDFC}"/>
              </a:ext>
            </a:extLst>
          </p:cNvPr>
          <p:cNvSpPr txBox="1"/>
          <p:nvPr/>
        </p:nvSpPr>
        <p:spPr>
          <a:xfrm>
            <a:off x="7203164" y="3404315"/>
            <a:ext cx="41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endParaRPr lang="en-GB" sz="20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6B0F59-82C9-4777-B645-3CA96062BB4F}"/>
              </a:ext>
            </a:extLst>
          </p:cNvPr>
          <p:cNvSpPr txBox="1"/>
          <p:nvPr/>
        </p:nvSpPr>
        <p:spPr>
          <a:xfrm>
            <a:off x="5315245" y="3297985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6.02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3600" b="1" baseline="30000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23</a:t>
            </a:r>
            <a:endParaRPr lang="en-GB" sz="36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C8557A-3D7E-46B2-A104-DFFD5FBDB52F}"/>
              </a:ext>
            </a:extLst>
          </p:cNvPr>
          <p:cNvSpPr txBox="1"/>
          <p:nvPr/>
        </p:nvSpPr>
        <p:spPr>
          <a:xfrm>
            <a:off x="4890977" y="4288158"/>
            <a:ext cx="6319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الجزيئات =  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3.91 </a:t>
            </a:r>
            <a:r>
              <a:rPr lang="en-GB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10</a:t>
            </a:r>
            <a:r>
              <a:rPr lang="en-GB" sz="32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24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جزيئا</a:t>
            </a:r>
            <a:r>
              <a:rPr lang="en-US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من الميثان</a:t>
            </a:r>
            <a:endParaRPr lang="en-GB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D53DF2-372D-4F7E-901D-81475111E613}"/>
              </a:ext>
            </a:extLst>
          </p:cNvPr>
          <p:cNvGrpSpPr/>
          <p:nvPr/>
        </p:nvGrpSpPr>
        <p:grpSpPr>
          <a:xfrm>
            <a:off x="521487" y="1751245"/>
            <a:ext cx="4870275" cy="4198513"/>
            <a:chOff x="489396" y="1146219"/>
            <a:chExt cx="4870275" cy="419851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EEA6808-A84F-4771-B627-7F05CD2A1438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B537858F-9DCE-49C0-B5CE-AC4FEF0826B9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59BACA6-C028-45F3-9BBD-75B152A443AB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5AAEE6B-8C8B-4C63-9711-F171D83F20DD}"/>
                  </a:ext>
                </a:extLst>
              </p:cNvPr>
              <p:cNvCxnSpPr>
                <a:endCxn id="27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8ECFAF-E123-46E7-BB70-2D9B7CE48D89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D09043-6F5E-480C-96D8-C74A5BCE008D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14F259-78DE-4D39-B3B3-22B97F16FCBB}"/>
                </a:ext>
              </a:extLst>
            </p:cNvPr>
            <p:cNvSpPr txBox="1"/>
            <p:nvPr/>
          </p:nvSpPr>
          <p:spPr>
            <a:xfrm>
              <a:off x="1848500" y="1592821"/>
              <a:ext cx="2145139" cy="20390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32" name="Rounded Rectangle 2">
            <a:extLst>
              <a:ext uri="{FF2B5EF4-FFF2-40B4-BE49-F238E27FC236}">
                <a16:creationId xmlns:a16="http://schemas.microsoft.com/office/drawing/2014/main" id="{52FD0A5B-FD2E-4FD9-B92B-1F33D3BADDE9}"/>
              </a:ext>
            </a:extLst>
          </p:cNvPr>
          <p:cNvSpPr/>
          <p:nvPr/>
        </p:nvSpPr>
        <p:spPr>
          <a:xfrm>
            <a:off x="4025730" y="132514"/>
            <a:ext cx="5823296" cy="869682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تقويمي-1-</a:t>
            </a:r>
          </a:p>
        </p:txBody>
      </p:sp>
      <p:sp>
        <p:nvSpPr>
          <p:cNvPr id="31" name="مستطيل 4">
            <a:extLst>
              <a:ext uri="{FF2B5EF4-FFF2-40B4-BE49-F238E27FC236}">
                <a16:creationId xmlns:a16="http://schemas.microsoft.com/office/drawing/2014/main" id="{D92B04C0-53BF-4712-8A07-E55BCD140C9B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732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7" grpId="0"/>
      <p:bldP spid="18" grpId="0"/>
      <p:bldP spid="19" grpId="0"/>
      <p:bldP spid="20" grpId="0"/>
      <p:bldP spid="21" grpId="0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7BA93B-E24A-4555-BAC9-F874F9988C9C}"/>
              </a:ext>
            </a:extLst>
          </p:cNvPr>
          <p:cNvSpPr txBox="1"/>
          <p:nvPr/>
        </p:nvSpPr>
        <p:spPr>
          <a:xfrm>
            <a:off x="3838353" y="1476626"/>
            <a:ext cx="796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ما عدد المولات في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2.5</a:t>
            </a:r>
            <a:r>
              <a:rPr lang="en-GB" sz="24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10</a:t>
            </a:r>
            <a:r>
              <a:rPr lang="en-GB" sz="3600" b="1" baseline="300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20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ذرة من الحديد </a:t>
            </a:r>
            <a:r>
              <a:rPr lang="en-GB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Fe</a:t>
            </a:r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؟</a:t>
            </a:r>
            <a:endParaRPr lang="en-GB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30C002-2301-4A56-9F10-C24F3DC5ED03}"/>
                  </a:ext>
                </a:extLst>
              </p:cNvPr>
              <p:cNvSpPr txBox="1"/>
              <p:nvPr/>
            </p:nvSpPr>
            <p:spPr>
              <a:xfrm>
                <a:off x="7570536" y="2408751"/>
                <a:ext cx="3674404" cy="966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BH" sz="32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المولات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الجسيمات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عدد</m:t>
                        </m:r>
                      </m:num>
                      <m:den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أفوجادرو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BH" sz="32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عدد</m:t>
                        </m:r>
                      </m:den>
                    </m:f>
                  </m:oMath>
                </a14:m>
                <a:endParaRPr lang="en-GB" sz="3200" b="1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30C002-2301-4A56-9F10-C24F3DC5E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536" y="2408751"/>
                <a:ext cx="3674404" cy="966547"/>
              </a:xfrm>
              <a:prstGeom prst="rect">
                <a:avLst/>
              </a:prstGeom>
              <a:blipFill>
                <a:blip r:embed="rId2"/>
                <a:stretch>
                  <a:fillRect r="-4146" b="-8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DD020C-8DF2-43E6-8C30-24C1BDE017AC}"/>
                  </a:ext>
                </a:extLst>
              </p:cNvPr>
              <p:cNvSpPr txBox="1"/>
              <p:nvPr/>
            </p:nvSpPr>
            <p:spPr>
              <a:xfrm>
                <a:off x="7902358" y="3722649"/>
                <a:ext cx="3342582" cy="83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BH" sz="32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عدد المولات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BH" sz="320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rPr>
                          <m:t>.</m:t>
                        </m:r>
                        <m:r>
                          <a:rPr lang="en-GB" sz="320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rPr>
                          <m:t>5 </m:t>
                        </m:r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ea typeface="Cambria Math" panose="02040503050406030204" pitchFamily="18" charset="0"/>
                            <a:cs typeface="Sakkal Majalla" panose="02000000000000000000" pitchFamily="2" charset="-78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GB" sz="3200" b="1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3200" b="1" baseline="30000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20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320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cs typeface="Sakkal Majalla" panose="02000000000000000000" pitchFamily="2" charset="-78"/>
                          </a:rPr>
                          <m:t>6.02 </m:t>
                        </m:r>
                        <m:r>
                          <m:rPr>
                            <m:nor/>
                          </m:rPr>
                          <a:rPr lang="en-GB" sz="320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Sakkal Majalla" panose="02000000000000000000" pitchFamily="2" charset="-78"/>
                            <a:ea typeface="Cambria Math" panose="02040503050406030204" pitchFamily="18" charset="0"/>
                            <a:cs typeface="Sakkal Majalla" panose="02000000000000000000" pitchFamily="2" charset="-78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GB" sz="3200" b="1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3200" b="1" baseline="30000" dirty="0">
                            <a:latin typeface="Sakkal Majalla" panose="02000000000000000000" pitchFamily="2" charset="-78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2</m:t>
                        </m:r>
                        <m:r>
                          <a:rPr lang="ar-BH" sz="3200" b="0" i="1" baseline="30000" dirty="0" smtClean="0">
                            <a:latin typeface="Cambria Math" panose="02040503050406030204" pitchFamily="18" charset="0"/>
                            <a:cs typeface="Sakkal Majalla" panose="02000000000000000000" pitchFamily="2" charset="-78"/>
                            <a:sym typeface="Wingdings 2" panose="050201020105070707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DD020C-8DF2-43E6-8C30-24C1BDE01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358" y="3722649"/>
                <a:ext cx="3342582" cy="830612"/>
              </a:xfrm>
              <a:prstGeom prst="rect">
                <a:avLst/>
              </a:prstGeom>
              <a:blipFill>
                <a:blip r:embed="rId3"/>
                <a:stretch>
                  <a:fillRect r="-4554" b="-19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330975A-DEFE-492C-9816-2439FDB82382}"/>
              </a:ext>
            </a:extLst>
          </p:cNvPr>
          <p:cNvSpPr txBox="1"/>
          <p:nvPr/>
        </p:nvSpPr>
        <p:spPr>
          <a:xfrm>
            <a:off x="7235509" y="5094249"/>
            <a:ext cx="4009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المولات = 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4.15 </a:t>
            </a:r>
            <a:r>
              <a:rPr lang="en-GB" sz="2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</a:t>
            </a:r>
            <a:r>
              <a:rPr lang="en-GB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 10</a:t>
            </a:r>
            <a:r>
              <a:rPr lang="en-GB" sz="3200" b="1" baseline="3000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  <a:sym typeface="Wingdings 2" panose="05020102010507070707" pitchFamily="18" charset="2"/>
              </a:rPr>
              <a:t>-4</a:t>
            </a:r>
            <a:r>
              <a:rPr lang="ar-BH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2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مول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507EDA-9D83-42C4-9579-7AC23D9A924E}"/>
              </a:ext>
            </a:extLst>
          </p:cNvPr>
          <p:cNvGrpSpPr/>
          <p:nvPr/>
        </p:nvGrpSpPr>
        <p:grpSpPr>
          <a:xfrm>
            <a:off x="521487" y="1751245"/>
            <a:ext cx="4870275" cy="4198513"/>
            <a:chOff x="489396" y="1146219"/>
            <a:chExt cx="4870275" cy="419851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1B478E9-A975-4AEA-BC09-D967DDA3A56D}"/>
                </a:ext>
              </a:extLst>
            </p:cNvPr>
            <p:cNvGrpSpPr/>
            <p:nvPr/>
          </p:nvGrpSpPr>
          <p:grpSpPr>
            <a:xfrm>
              <a:off x="489396" y="1146219"/>
              <a:ext cx="4870275" cy="4198513"/>
              <a:chOff x="334850" y="2343954"/>
              <a:chExt cx="4870275" cy="4198513"/>
            </a:xfrm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13656D96-1601-4912-BC3F-422F5F65CECB}"/>
                  </a:ext>
                </a:extLst>
              </p:cNvPr>
              <p:cNvSpPr/>
              <p:nvPr/>
            </p:nvSpPr>
            <p:spPr>
              <a:xfrm>
                <a:off x="334850" y="2343954"/>
                <a:ext cx="4870275" cy="41985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ar-BH" sz="140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D6F760E-14FE-477F-A6C0-545C3C4E5823}"/>
                  </a:ext>
                </a:extLst>
              </p:cNvPr>
              <p:cNvCxnSpPr/>
              <p:nvPr/>
            </p:nvCxnSpPr>
            <p:spPr>
              <a:xfrm>
                <a:off x="1326524" y="4829577"/>
                <a:ext cx="288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FA00A61-E137-4A37-A03A-34CDC93663AF}"/>
                  </a:ext>
                </a:extLst>
              </p:cNvPr>
              <p:cNvCxnSpPr>
                <a:endCxn id="32" idx="3"/>
              </p:cNvCxnSpPr>
              <p:nvPr/>
            </p:nvCxnSpPr>
            <p:spPr>
              <a:xfrm>
                <a:off x="2769987" y="4829577"/>
                <a:ext cx="1" cy="171289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AE03895-A7C4-4C74-B554-018B35A67B9D}"/>
                </a:ext>
              </a:extLst>
            </p:cNvPr>
            <p:cNvSpPr txBox="1"/>
            <p:nvPr/>
          </p:nvSpPr>
          <p:spPr>
            <a:xfrm>
              <a:off x="3344586" y="3659141"/>
              <a:ext cx="990976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0070C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المولات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12718B6-F131-4176-94B3-E1D1F76B1508}"/>
                </a:ext>
              </a:extLst>
            </p:cNvPr>
            <p:cNvSpPr txBox="1"/>
            <p:nvPr/>
          </p:nvSpPr>
          <p:spPr>
            <a:xfrm>
              <a:off x="1275128" y="3659140"/>
              <a:ext cx="1313180" cy="156966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rgbClr val="C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أفوجادرو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en-US" sz="3200" b="1" baseline="-25000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A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B2AC62-CB50-4BAF-9556-0507019171D2}"/>
                </a:ext>
              </a:extLst>
            </p:cNvPr>
            <p:cNvSpPr txBox="1"/>
            <p:nvPr/>
          </p:nvSpPr>
          <p:spPr>
            <a:xfrm>
              <a:off x="1848500" y="1592821"/>
              <a:ext cx="2145139" cy="20390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عدد</a:t>
              </a:r>
            </a:p>
            <a:p>
              <a:pPr algn="ctr" rtl="1"/>
              <a:r>
                <a:rPr lang="ar-BH" sz="3200" b="1" dirty="0">
                  <a:solidFill>
                    <a:schemeClr val="accent6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الجسيمات</a:t>
              </a:r>
            </a:p>
            <a:p>
              <a:pPr algn="ctr" rtl="1"/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</a:t>
              </a:r>
              <a:r>
                <a:rPr lang="en-US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N</a:t>
              </a:r>
              <a:r>
                <a:rPr lang="ar-BH" sz="32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)</a:t>
              </a:r>
            </a:p>
            <a:p>
              <a:pPr algn="ctr" rtl="1"/>
              <a:endParaRPr lang="ar-BH" sz="105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  <a:p>
              <a:pPr algn="ctr" rtl="1"/>
              <a:r>
                <a:rPr lang="ar-BH" sz="2000" b="1" dirty="0">
                  <a:solidFill>
                    <a:sysClr val="windowText" lastClr="00000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(ذرة/ جزيء/ وحدة صيغة)</a:t>
              </a:r>
            </a:p>
          </p:txBody>
        </p:sp>
      </p:grpSp>
      <p:sp>
        <p:nvSpPr>
          <p:cNvPr id="18" name="Rounded Rectangle 2">
            <a:extLst>
              <a:ext uri="{FF2B5EF4-FFF2-40B4-BE49-F238E27FC236}">
                <a16:creationId xmlns:a16="http://schemas.microsoft.com/office/drawing/2014/main" id="{8DA8E63B-0D18-41F0-9CAE-80B923A4FF73}"/>
              </a:ext>
            </a:extLst>
          </p:cNvPr>
          <p:cNvSpPr/>
          <p:nvPr/>
        </p:nvSpPr>
        <p:spPr>
          <a:xfrm>
            <a:off x="4025730" y="132514"/>
            <a:ext cx="5823296" cy="869682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4000" b="1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نشاط تقويمي-2-</a:t>
            </a:r>
          </a:p>
        </p:txBody>
      </p:sp>
      <p:sp>
        <p:nvSpPr>
          <p:cNvPr id="16" name="مستطيل 4">
            <a:extLst>
              <a:ext uri="{FF2B5EF4-FFF2-40B4-BE49-F238E27FC236}">
                <a16:creationId xmlns:a16="http://schemas.microsoft.com/office/drawing/2014/main" id="{90066B46-6FEA-4249-90B4-6398C7F113C5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424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22" grpId="0"/>
      <p:bldP spid="23" grpId="0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16506" y="2133601"/>
            <a:ext cx="6176722" cy="1295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6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انتهى الدرس</a:t>
            </a:r>
            <a:endParaRPr lang="en-US" sz="66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E6CC251-E791-48E7-A4E1-5C1452366D8B}"/>
              </a:ext>
            </a:extLst>
          </p:cNvPr>
          <p:cNvSpPr/>
          <p:nvPr/>
        </p:nvSpPr>
        <p:spPr>
          <a:xfrm>
            <a:off x="831962" y="4712350"/>
            <a:ext cx="1046961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ar-B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 لكم</a:t>
            </a:r>
            <a:endParaRPr lang="en-US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 4">
            <a:extLst>
              <a:ext uri="{FF2B5EF4-FFF2-40B4-BE49-F238E27FC236}">
                <a16:creationId xmlns:a16="http://schemas.microsoft.com/office/drawing/2014/main" id="{56F6A6FF-E863-4B74-81BB-366908045CC1}"/>
              </a:ext>
            </a:extLst>
          </p:cNvPr>
          <p:cNvSpPr/>
          <p:nvPr/>
        </p:nvSpPr>
        <p:spPr>
          <a:xfrm>
            <a:off x="198578" y="125712"/>
            <a:ext cx="259564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ar-BH" sz="2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قياس المادة- المول- الجزء الأوّل</a:t>
            </a:r>
            <a:endParaRPr lang="en-US" sz="2000" b="1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كيم</a:t>
            </a:r>
            <a:r>
              <a:rPr lang="en-US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102</a:t>
            </a:r>
            <a:r>
              <a:rPr lang="ar-BH" sz="20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-كيم802</a:t>
            </a:r>
            <a:endParaRPr lang="en-US" sz="2000" b="1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084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775657B761054885DE8D654FE8A1D4" ma:contentTypeVersion="7" ma:contentTypeDescription="Create a new document." ma:contentTypeScope="" ma:versionID="65dc89b71bc362bb9b04f35682102ced">
  <xsd:schema xmlns:xsd="http://www.w3.org/2001/XMLSchema" xmlns:xs="http://www.w3.org/2001/XMLSchema" xmlns:p="http://schemas.microsoft.com/office/2006/metadata/properties" xmlns:ns2="587d81a8-7744-40e4-a70c-93ceb1647c6f" targetNamespace="http://schemas.microsoft.com/office/2006/metadata/properties" ma:root="true" ma:fieldsID="00cac0a837faf682874ceaf11ffb7c4b" ns2:_="">
    <xsd:import namespace="587d81a8-7744-40e4-a70c-93ceb1647c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7d81a8-7744-40e4-a70c-93ceb1647c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598F39-7BD6-496A-8D4D-B1BE9A5BAE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C3E2F1-0FDC-4432-81F3-D43B8D2C876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87d81a8-7744-40e4-a70c-93ceb1647c6f"/>
  </ds:schemaRefs>
</ds:datastoreItem>
</file>

<file path=customXml/itemProps3.xml><?xml version="1.0" encoding="utf-8"?>
<ds:datastoreItem xmlns:ds="http://schemas.openxmlformats.org/officeDocument/2006/customXml" ds:itemID="{037BFC95-B032-4FAA-B8E6-7BE0D4830F1A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871</TotalTime>
  <Words>1055</Words>
  <Application>Microsoft Office PowerPoint</Application>
  <PresentationFormat>Widescreen</PresentationFormat>
  <Paragraphs>223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amlsalman987@outlook.com</cp:lastModifiedBy>
  <cp:revision>95</cp:revision>
  <dcterms:created xsi:type="dcterms:W3CDTF">2021-01-18T16:59:05Z</dcterms:created>
  <dcterms:modified xsi:type="dcterms:W3CDTF">2021-03-13T14:00:46Z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0x01010030775657B761054885DE8D654FE8A1D4</vt:lpwstr>
  </property>
</Properties>
</file>