
<file path=[Content_Types].xml><?xml version="1.0" encoding="utf-8"?>
<Types xmlns="http://schemas.openxmlformats.org/package/2006/content-types">
  <Default Extension="bin" ContentType="application/vnd.ms-office.activeX"/>
  <Default Extension="gif" ContentType="image/gif"/>
  <Default Extension="gif_c200"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activeX/activeX7.xml" ContentType="application/vnd.ms-office.activeX+xml"/>
  <Override PartName="/ppt/activeX/activeX8.xml" ContentType="application/vnd.ms-office.activeX+xml"/>
  <Override PartName="/ppt/activeX/activeX9.xml" ContentType="application/vnd.ms-office.activeX+xml"/>
  <Override PartName="/ppt/activeX/activeX10.xml" ContentType="application/vnd.ms-office.activeX+xml"/>
  <Override PartName="/ppt/activeX/activeX11.xml" ContentType="application/vnd.ms-office.activeX+xml"/>
  <Override PartName="/ppt/activeX/activeX12.xml" ContentType="application/vnd.ms-office.activeX+xml"/>
  <Override PartName="/ppt/activeX/activeX13.xml" ContentType="application/vnd.ms-office.activeX+xml"/>
  <Override PartName="/ppt/activeX/activeX14.xml" ContentType="application/vnd.ms-office.activeX+xml"/>
  <Override PartName="/ppt/activeX/activeX15.xml" ContentType="application/vnd.ms-office.activeX+xml"/>
  <Override PartName="/ppt/activeX/activeX16.xml" ContentType="application/vnd.ms-office.activeX+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4"/>
  </p:sldMasterIdLst>
  <p:sldIdLst>
    <p:sldId id="268" r:id="rId5"/>
    <p:sldId id="333" r:id="rId6"/>
    <p:sldId id="334" r:id="rId7"/>
    <p:sldId id="336" r:id="rId8"/>
    <p:sldId id="345" r:id="rId9"/>
    <p:sldId id="346" r:id="rId10"/>
    <p:sldId id="347" r:id="rId11"/>
    <p:sldId id="348" r:id="rId12"/>
    <p:sldId id="349" r:id="rId13"/>
    <p:sldId id="350" r:id="rId14"/>
    <p:sldId id="351" r:id="rId15"/>
    <p:sldId id="352" r:id="rId16"/>
    <p:sldId id="353" r:id="rId17"/>
    <p:sldId id="372" r:id="rId18"/>
    <p:sldId id="354" r:id="rId19"/>
    <p:sldId id="356" r:id="rId20"/>
    <p:sldId id="357" r:id="rId21"/>
    <p:sldId id="358" r:id="rId22"/>
    <p:sldId id="355" r:id="rId23"/>
    <p:sldId id="359" r:id="rId24"/>
    <p:sldId id="360" r:id="rId25"/>
    <p:sldId id="361" r:id="rId26"/>
    <p:sldId id="362" r:id="rId27"/>
    <p:sldId id="363" r:id="rId28"/>
    <p:sldId id="364" r:id="rId29"/>
    <p:sldId id="343" r:id="rId30"/>
    <p:sldId id="270" r:id="rId31"/>
    <p:sldId id="306" r:id="rId32"/>
    <p:sldId id="366" r:id="rId33"/>
    <p:sldId id="365" r:id="rId34"/>
    <p:sldId id="367" r:id="rId35"/>
    <p:sldId id="368" r:id="rId36"/>
    <p:sldId id="369" r:id="rId37"/>
    <p:sldId id="370" r:id="rId38"/>
    <p:sldId id="371" r:id="rId39"/>
    <p:sldId id="264" r:id="rId40"/>
  </p:sldIdLst>
  <p:sldSz cx="12192000" cy="6858000"/>
  <p:notesSz cx="6858000" cy="9144000"/>
  <p:custShowLst>
    <p:custShow name="Custom Show 1" id="0">
      <p:sldLst/>
    </p:custShow>
    <p:custShow name="video2" id="1">
      <p:sldLst/>
    </p:custShow>
    <p:custShow name="video3" id="2">
      <p:sldLst/>
    </p:custShow>
    <p:custShow name="exercise" id="3">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5050"/>
    <a:srgbClr val="E965E9"/>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46" autoAdjust="0"/>
    <p:restoredTop sz="95481" autoAdjust="0"/>
  </p:normalViewPr>
  <p:slideViewPr>
    <p:cSldViewPr snapToGrid="0">
      <p:cViewPr varScale="1">
        <p:scale>
          <a:sx n="85" d="100"/>
          <a:sy n="85" d="100"/>
        </p:scale>
        <p:origin x="93"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slide" Target="slides/slide35.xml" /><Relationship Id="rId3" Type="http://schemas.openxmlformats.org/officeDocument/2006/relationships/customXml" Target="../customXml/item3.xml" /><Relationship Id="rId21" Type="http://schemas.openxmlformats.org/officeDocument/2006/relationships/slide" Target="slides/slide17.xml" /><Relationship Id="rId34" Type="http://schemas.openxmlformats.org/officeDocument/2006/relationships/slide" Target="slides/slide30.xml" /><Relationship Id="rId42" Type="http://schemas.openxmlformats.org/officeDocument/2006/relationships/viewProps" Target="viewProps.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slide" Target="slides/slide34.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slide" Target="slides/slide25.xml" /><Relationship Id="rId41"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slide" Target="slides/slide33.xml" /><Relationship Id="rId40" Type="http://schemas.openxmlformats.org/officeDocument/2006/relationships/slide" Target="slides/slide36.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4"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 Id="rId43" Type="http://schemas.openxmlformats.org/officeDocument/2006/relationships/theme" Target="theme/theme1.xml" /></Relationships>
</file>

<file path=ppt/activeX/_rels/activeX1.xml.rels><?xml version="1.0" encoding="UTF-8" standalone="yes"?>
<Relationships xmlns="http://schemas.openxmlformats.org/package/2006/relationships"><Relationship Id="rId1" Type="http://schemas.microsoft.com/office/2006/relationships/activeXControlBinary" Target="activeX1.bin" /></Relationships>
</file>

<file path=ppt/activeX/_rels/activeX2.xml.rels><?xml version="1.0" encoding="UTF-8" standalone="yes"?>
<Relationships xmlns="http://schemas.openxmlformats.org/package/2006/relationships"><Relationship Id="rId1" Type="http://schemas.microsoft.com/office/2006/relationships/activeXControlBinary" Target="activeX2.bin" /></Relationships>
</file>

<file path=ppt/activeX/_rels/activeX3.xml.rels><?xml version="1.0" encoding="UTF-8" standalone="yes"?>
<Relationships xmlns="http://schemas.openxmlformats.org/package/2006/relationships"><Relationship Id="rId1" Type="http://schemas.microsoft.com/office/2006/relationships/activeXControlBinary" Target="activeX3.bin" /></Relationships>
</file>

<file path=ppt/activeX/_rels/activeX4.xml.rels><?xml version="1.0" encoding="UTF-8" standalone="yes"?>
<Relationships xmlns="http://schemas.openxmlformats.org/package/2006/relationships"><Relationship Id="rId1" Type="http://schemas.microsoft.com/office/2006/relationships/activeXControlBinary" Target="activeX4.bin" /></Relationships>
</file>

<file path=ppt/activeX/_rels/activeX5.xml.rels><?xml version="1.0" encoding="UTF-8" standalone="yes"?>
<Relationships xmlns="http://schemas.openxmlformats.org/package/2006/relationships"><Relationship Id="rId1" Type="http://schemas.microsoft.com/office/2006/relationships/activeXControlBinary" Target="activeX5.bin" /></Relationships>
</file>

<file path=ppt/activeX/_rels/activeX6.xml.rels><?xml version="1.0" encoding="UTF-8" standalone="yes"?>
<Relationships xmlns="http://schemas.openxmlformats.org/package/2006/relationships"><Relationship Id="rId1" Type="http://schemas.microsoft.com/office/2006/relationships/activeXControlBinary" Target="activeX6.bin" /></Relationships>
</file>

<file path=ppt/activeX/_rels/activeX7.xml.rels><?xml version="1.0" encoding="UTF-8" standalone="yes"?>
<Relationships xmlns="http://schemas.openxmlformats.org/package/2006/relationships"><Relationship Id="rId1" Type="http://schemas.microsoft.com/office/2006/relationships/activeXControlBinary" Target="activeX7.bin" /></Relationships>
</file>

<file path=ppt/activeX/_rels/activeX8.xml.rels><?xml version="1.0" encoding="UTF-8" standalone="yes"?>
<Relationships xmlns="http://schemas.openxmlformats.org/package/2006/relationships"><Relationship Id="rId1" Type="http://schemas.microsoft.com/office/2006/relationships/activeXControlBinary" Target="activeX8.bin" /></Relationships>
</file>

<file path=ppt/activeX/_rels/activeX9.xml.rels><?xml version="1.0" encoding="UTF-8" standalone="yes"?>
<Relationships xmlns="http://schemas.openxmlformats.org/package/2006/relationships"><Relationship Id="rId1" Type="http://schemas.microsoft.com/office/2006/relationships/activeXControlBinary" Target="activeX9.bin" /></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 /></Relationships>
</file>

<file path=ppt/activeX/_rels/activeX11.xml.rels><?xml version="1.0" encoding="UTF-8" standalone="yes"?>
<Relationships xmlns="http://schemas.openxmlformats.org/package/2006/relationships"><Relationship Id="rId1" Type="http://schemas.microsoft.com/office/2006/relationships/activeXControlBinary" Target="activeX11.bin" /></Relationships>
</file>

<file path=ppt/activeX/_rels/activeX12.xml.rels><?xml version="1.0" encoding="UTF-8" standalone="yes"?>
<Relationships xmlns="http://schemas.openxmlformats.org/package/2006/relationships"><Relationship Id="rId1" Type="http://schemas.microsoft.com/office/2006/relationships/activeXControlBinary" Target="activeX12.bin" /></Relationships>
</file>

<file path=ppt/activeX/_rels/activeX13.xml.rels><?xml version="1.0" encoding="UTF-8" standalone="yes"?>
<Relationships xmlns="http://schemas.openxmlformats.org/package/2006/relationships"><Relationship Id="rId1" Type="http://schemas.microsoft.com/office/2006/relationships/activeXControlBinary" Target="activeX13.bin" /></Relationships>
</file>

<file path=ppt/activeX/_rels/activeX14.xml.rels><?xml version="1.0" encoding="UTF-8" standalone="yes"?>
<Relationships xmlns="http://schemas.openxmlformats.org/package/2006/relationships"><Relationship Id="rId1" Type="http://schemas.microsoft.com/office/2006/relationships/activeXControlBinary" Target="activeX14.bin" /></Relationships>
</file>

<file path=ppt/activeX/_rels/activeX15.xml.rels><?xml version="1.0" encoding="UTF-8" standalone="yes"?>
<Relationships xmlns="http://schemas.openxmlformats.org/package/2006/relationships"><Relationship Id="rId1" Type="http://schemas.microsoft.com/office/2006/relationships/activeXControlBinary" Target="activeX15.bin" /></Relationships>
</file>

<file path=ppt/activeX/_rels/activeX16.xml.rels><?xml version="1.0" encoding="UTF-8" standalone="yes"?>
<Relationships xmlns="http://schemas.openxmlformats.org/package/2006/relationships"><Relationship Id="rId1" Type="http://schemas.microsoft.com/office/2006/relationships/activeXControlBinary" Target="activeX16.bin" /></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D7053240-CE69-11CD-A777-00DD01143C57}"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D7053240-CE69-11CD-A777-00DD01143C57}"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D7053240-CE69-11CD-A777-00DD01143C57}" ax:persistence="persistStorage" r:id="rId1"/>
</file>

<file path=ppt/activeX/activeX7.xml><?xml version="1.0" encoding="utf-8"?>
<ax:ocx xmlns:ax="http://schemas.microsoft.com/office/2006/activeX" xmlns:r="http://schemas.openxmlformats.org/officeDocument/2006/relationships" ax:classid="{8BD21D10-EC42-11CE-9E0D-00AA006002F3}" ax:persistence="persistStorage" r:id="rId1"/>
</file>

<file path=ppt/activeX/activeX8.xml><?xml version="1.0" encoding="utf-8"?>
<ax:ocx xmlns:ax="http://schemas.microsoft.com/office/2006/activeX" xmlns:r="http://schemas.openxmlformats.org/officeDocument/2006/relationships" ax:classid="{D7053240-CE69-11CD-A777-00DD01143C57}" ax:persistence="persistStorage" r:id="rId1"/>
</file>

<file path=ppt/activeX/activeX9.xml><?xml version="1.0" encoding="utf-8"?>
<ax:ocx xmlns:ax="http://schemas.microsoft.com/office/2006/activeX" xmlns:r="http://schemas.openxmlformats.org/officeDocument/2006/relationships" ax:classid="{8BD21D10-EC42-11CE-9E0D-00AA006002F3}" ax:persistence="persistStorage" r:id="rId1"/>
</file>

<file path=ppt/activeX/activeX10.xml><?xml version="1.0" encoding="utf-8"?>
<ax:ocx xmlns:ax="http://schemas.microsoft.com/office/2006/activeX" xmlns:r="http://schemas.openxmlformats.org/officeDocument/2006/relationships" ax:classid="{D7053240-CE69-11CD-A777-00DD01143C57}" ax:persistence="persistStorage" r:id="rId1"/>
</file>

<file path=ppt/activeX/activeX11.xml><?xml version="1.0" encoding="utf-8"?>
<ax:ocx xmlns:ax="http://schemas.microsoft.com/office/2006/activeX" xmlns:r="http://schemas.openxmlformats.org/officeDocument/2006/relationships" ax:classid="{8BD21D10-EC42-11CE-9E0D-00AA006002F3}" ax:persistence="persistStorage" r:id="rId1"/>
</file>

<file path=ppt/activeX/activeX12.xml><?xml version="1.0" encoding="utf-8"?>
<ax:ocx xmlns:ax="http://schemas.microsoft.com/office/2006/activeX" xmlns:r="http://schemas.openxmlformats.org/officeDocument/2006/relationships" ax:classid="{D7053240-CE69-11CD-A777-00DD01143C57}" ax:persistence="persistStorage" r:id="rId1"/>
</file>

<file path=ppt/activeX/activeX13.xml><?xml version="1.0" encoding="utf-8"?>
<ax:ocx xmlns:ax="http://schemas.microsoft.com/office/2006/activeX" xmlns:r="http://schemas.openxmlformats.org/officeDocument/2006/relationships" ax:classid="{D7053240-CE69-11CD-A777-00DD01143C57}" ax:persistence="persistStorage" r:id="rId1"/>
</file>

<file path=ppt/activeX/activeX14.xml><?xml version="1.0" encoding="utf-8"?>
<ax:ocx xmlns:ax="http://schemas.microsoft.com/office/2006/activeX" xmlns:r="http://schemas.openxmlformats.org/officeDocument/2006/relationships" ax:classid="{8BD21D10-EC42-11CE-9E0D-00AA006002F3}" ax:persistence="persistStorage" r:id="rId1"/>
</file>

<file path=ppt/activeX/activeX15.xml><?xml version="1.0" encoding="utf-8"?>
<ax:ocx xmlns:ax="http://schemas.microsoft.com/office/2006/activeX" xmlns:r="http://schemas.openxmlformats.org/officeDocument/2006/relationships" ax:classid="{D7053240-CE69-11CD-A777-00DD01143C57}" ax:persistence="persistStorage" r:id="rId1"/>
</file>

<file path=ppt/activeX/activeX16.xml><?xml version="1.0" encoding="utf-8"?>
<ax:ocx xmlns:ax="http://schemas.microsoft.com/office/2006/activeX" xmlns:r="http://schemas.openxmlformats.org/officeDocument/2006/relationships" ax:classid="{8BD21D10-EC42-11CE-9E0D-00AA006002F3}" ax:persistence="persistStorage" r:id="rId1"/>
</file>

<file path=ppt/drawings/_rels/vmlDrawing1.vml.rels><?xml version="1.0" encoding="UTF-8" standalone="yes"?>
<Relationships xmlns="http://schemas.openxmlformats.org/package/2006/relationships"><Relationship Id="rId2" Type="http://schemas.openxmlformats.org/officeDocument/2006/relationships/image" Target="../media/image21.wmf" /><Relationship Id="rId1" Type="http://schemas.openxmlformats.org/officeDocument/2006/relationships/image" Target="../media/image20.wmf" /></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wmf" /><Relationship Id="rId1" Type="http://schemas.openxmlformats.org/officeDocument/2006/relationships/image" Target="../media/image25.wmf" /></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7.wmf" /><Relationship Id="rId1" Type="http://schemas.openxmlformats.org/officeDocument/2006/relationships/image" Target="../media/image25.wmf" /></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wmf" /><Relationship Id="rId1" Type="http://schemas.openxmlformats.org/officeDocument/2006/relationships/image" Target="../media/image29.wmf" /></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2.wmf" /><Relationship Id="rId1" Type="http://schemas.openxmlformats.org/officeDocument/2006/relationships/image" Target="../media/image31.wmf" /></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4.wmf" /><Relationship Id="rId1" Type="http://schemas.openxmlformats.org/officeDocument/2006/relationships/image" Target="../media/image33.wmf" /></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6.wmf" /><Relationship Id="rId1" Type="http://schemas.openxmlformats.org/officeDocument/2006/relationships/image" Target="../media/image35.wmf" /></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6.wmf" /><Relationship Id="rId1" Type="http://schemas.openxmlformats.org/officeDocument/2006/relationships/image" Target="../media/image37.wmf"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9A70AF6-BFA4-4F94-A513-A2E2965D410E}" type="datetimeFigureOut">
              <a:rPr lang="ar-BH" smtClean="0"/>
              <a:t>15/10/1444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a:xfrm>
            <a:off x="11560232" y="6356350"/>
            <a:ext cx="569422" cy="365125"/>
          </a:xfrm>
        </p:spPr>
        <p:txBody>
          <a:bodyPr/>
          <a:lstStyle/>
          <a:p>
            <a:fld id="{AB3440F9-E8A6-4103-93FA-B235F91D3963}" type="slidenum">
              <a:rPr lang="ar-BH" smtClean="0"/>
              <a:t>‹#›</a:t>
            </a:fld>
            <a:endParaRPr lang="ar-BH"/>
          </a:p>
        </p:txBody>
      </p:sp>
      <p:pic>
        <p:nvPicPr>
          <p:cNvPr id="7" name="Picture 6">
            <a:extLst>
              <a:ext uri="{FF2B5EF4-FFF2-40B4-BE49-F238E27FC236}">
                <a16:creationId xmlns:a16="http://schemas.microsoft.com/office/drawing/2014/main" id="{8323C549-0F66-422D-95A5-00BC8A31615C}"/>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514600" y="88900"/>
            <a:ext cx="7162800" cy="1182210"/>
          </a:xfrm>
          <a:prstGeom prst="rect">
            <a:avLst/>
          </a:prstGeom>
        </p:spPr>
      </p:pic>
    </p:spTree>
    <p:extLst>
      <p:ext uri="{BB962C8B-B14F-4D97-AF65-F5344CB8AC3E}">
        <p14:creationId xmlns:p14="http://schemas.microsoft.com/office/powerpoint/2010/main" val="492444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70AF6-BFA4-4F94-A513-A2E2965D410E}" type="datetimeFigureOut">
              <a:rPr lang="ar-BH" smtClean="0"/>
              <a:t>15/10/1444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65251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A70AF6-BFA4-4F94-A513-A2E2965D410E}" type="datetimeFigureOut">
              <a:rPr lang="ar-BH" smtClean="0"/>
              <a:t>15/10/1444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AB3440F9-E8A6-4103-93FA-B235F91D3963}" type="slidenum">
              <a:rPr lang="ar-BH" smtClean="0"/>
              <a:t>‹#›</a:t>
            </a:fld>
            <a:endParaRPr lang="ar-BH"/>
          </a:p>
        </p:txBody>
      </p:sp>
      <p:pic>
        <p:nvPicPr>
          <p:cNvPr id="7" name="Picture 6">
            <a:extLst>
              <a:ext uri="{FF2B5EF4-FFF2-40B4-BE49-F238E27FC236}">
                <a16:creationId xmlns:a16="http://schemas.microsoft.com/office/drawing/2014/main" id="{5FC28A4F-2F4E-45E4-98C7-D1A2D805647F}"/>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51100" y="136525"/>
            <a:ext cx="7162800" cy="1182210"/>
          </a:xfrm>
          <a:prstGeom prst="rect">
            <a:avLst/>
          </a:prstGeom>
        </p:spPr>
      </p:pic>
    </p:spTree>
    <p:extLst>
      <p:ext uri="{BB962C8B-B14F-4D97-AF65-F5344CB8AC3E}">
        <p14:creationId xmlns:p14="http://schemas.microsoft.com/office/powerpoint/2010/main" val="208256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A70AF6-BFA4-4F94-A513-A2E2965D410E}" type="datetimeFigureOut">
              <a:rPr lang="ar-BH" smtClean="0"/>
              <a:t>15/10/1444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324790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A70AF6-BFA4-4F94-A513-A2E2965D410E}" type="datetimeFigureOut">
              <a:rPr lang="ar-BH" smtClean="0"/>
              <a:t>15/10/1444</a:t>
            </a:fld>
            <a:endParaRPr lang="ar-BH"/>
          </a:p>
        </p:txBody>
      </p:sp>
      <p:sp>
        <p:nvSpPr>
          <p:cNvPr id="8" name="Footer Placeholder 7"/>
          <p:cNvSpPr>
            <a:spLocks noGrp="1"/>
          </p:cNvSpPr>
          <p:nvPr>
            <p:ph type="ftr" sz="quarter" idx="11"/>
          </p:nvPr>
        </p:nvSpPr>
        <p:spPr/>
        <p:txBody>
          <a:bodyPr/>
          <a:lstStyle/>
          <a:p>
            <a:endParaRPr lang="ar-BH"/>
          </a:p>
        </p:txBody>
      </p:sp>
      <p:sp>
        <p:nvSpPr>
          <p:cNvPr id="9" name="Slide Number Placeholder 8"/>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65125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A70AF6-BFA4-4F94-A513-A2E2965D410E}" type="datetimeFigureOut">
              <a:rPr lang="ar-BH" smtClean="0"/>
              <a:t>15/10/1444</a:t>
            </a:fld>
            <a:endParaRPr lang="ar-BH"/>
          </a:p>
        </p:txBody>
      </p:sp>
      <p:sp>
        <p:nvSpPr>
          <p:cNvPr id="4" name="Footer Placeholder 3"/>
          <p:cNvSpPr>
            <a:spLocks noGrp="1"/>
          </p:cNvSpPr>
          <p:nvPr>
            <p:ph type="ftr" sz="quarter" idx="11"/>
          </p:nvPr>
        </p:nvSpPr>
        <p:spPr/>
        <p:txBody>
          <a:bodyPr/>
          <a:lstStyle/>
          <a:p>
            <a:endParaRPr lang="ar-BH"/>
          </a:p>
        </p:txBody>
      </p:sp>
      <p:sp>
        <p:nvSpPr>
          <p:cNvPr id="5" name="Slide Number Placeholder 4"/>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108174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A70AF6-BFA4-4F94-A513-A2E2965D410E}" type="datetimeFigureOut">
              <a:rPr lang="ar-BH" smtClean="0"/>
              <a:t>15/10/1444</a:t>
            </a:fld>
            <a:endParaRPr lang="ar-BH"/>
          </a:p>
        </p:txBody>
      </p:sp>
      <p:sp>
        <p:nvSpPr>
          <p:cNvPr id="3" name="Footer Placeholder 2"/>
          <p:cNvSpPr>
            <a:spLocks noGrp="1"/>
          </p:cNvSpPr>
          <p:nvPr>
            <p:ph type="ftr" sz="quarter" idx="11"/>
          </p:nvPr>
        </p:nvSpPr>
        <p:spPr/>
        <p:txBody>
          <a:bodyPr/>
          <a:lstStyle/>
          <a:p>
            <a:endParaRPr lang="ar-BH"/>
          </a:p>
        </p:txBody>
      </p:sp>
      <p:sp>
        <p:nvSpPr>
          <p:cNvPr id="4" name="Slide Number Placeholder 3"/>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261372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70AF6-BFA4-4F94-A513-A2E2965D410E}" type="datetimeFigureOut">
              <a:rPr lang="ar-BH" smtClean="0"/>
              <a:t>15/10/1444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948519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70AF6-BFA4-4F94-A513-A2E2965D410E}" type="datetimeFigureOut">
              <a:rPr lang="ar-BH" smtClean="0"/>
              <a:t>15/10/1444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248872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70AF6-BFA4-4F94-A513-A2E2965D410E}" type="datetimeFigureOut">
              <a:rPr lang="ar-BH" smtClean="0"/>
              <a:t>15/10/1444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75409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70AF6-BFA4-4F94-A513-A2E2965D410E}" type="datetimeFigureOut">
              <a:rPr lang="ar-BH" smtClean="0"/>
              <a:t>15/10/1444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AB3440F9-E8A6-4103-93FA-B235F91D3963}" type="slidenum">
              <a:rPr lang="ar-BH" smtClean="0"/>
              <a:t>‹#›</a:t>
            </a:fld>
            <a:endParaRPr lang="ar-BH"/>
          </a:p>
        </p:txBody>
      </p:sp>
    </p:spTree>
    <p:extLst>
      <p:ext uri="{BB962C8B-B14F-4D97-AF65-F5344CB8AC3E}">
        <p14:creationId xmlns:p14="http://schemas.microsoft.com/office/powerpoint/2010/main" val="270695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70AF6-BFA4-4F94-A513-A2E2965D410E}" type="datetimeFigureOut">
              <a:rPr lang="ar-BH" smtClean="0"/>
              <a:t>15/10/1444</a:t>
            </a:fld>
            <a:endParaRPr lang="ar-B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BH"/>
          </a:p>
        </p:txBody>
      </p:sp>
      <p:sp>
        <p:nvSpPr>
          <p:cNvPr id="6" name="Slide Number Placeholder 5"/>
          <p:cNvSpPr>
            <a:spLocks noGrp="1"/>
          </p:cNvSpPr>
          <p:nvPr>
            <p:ph type="sldNum" sz="quarter" idx="4"/>
          </p:nvPr>
        </p:nvSpPr>
        <p:spPr>
          <a:xfrm>
            <a:off x="11550535" y="6471343"/>
            <a:ext cx="6414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3440F9-E8A6-4103-93FA-B235F91D3963}" type="slidenum">
              <a:rPr lang="ar-BH" smtClean="0"/>
              <a:t>‹#›</a:t>
            </a:fld>
            <a:endParaRPr lang="ar-BH"/>
          </a:p>
        </p:txBody>
      </p:sp>
      <p:sp>
        <p:nvSpPr>
          <p:cNvPr id="7" name="Rectangle 6">
            <a:extLst>
              <a:ext uri="{FF2B5EF4-FFF2-40B4-BE49-F238E27FC236}">
                <a16:creationId xmlns:a16="http://schemas.microsoft.com/office/drawing/2014/main" id="{C033CE20-1394-49E6-A046-B4B695C8DB8B}"/>
              </a:ext>
            </a:extLst>
          </p:cNvPr>
          <p:cNvSpPr>
            <a:spLocks/>
          </p:cNvSpPr>
          <p:nvPr/>
        </p:nvSpPr>
        <p:spPr>
          <a:xfrm>
            <a:off x="8153400" y="6477000"/>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FC900F27-2B33-464D-A617-575D4128981B}"/>
              </a:ext>
            </a:extLst>
          </p:cNvPr>
          <p:cNvCxnSpPr/>
          <p:nvPr/>
        </p:nvCxnSpPr>
        <p:spPr>
          <a:xfrm flipV="1">
            <a:off x="303892" y="649287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5681D4-9EAD-4B89-9D8D-148146EF634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74412" y="26889"/>
            <a:ext cx="1417588" cy="1091980"/>
          </a:xfrm>
          <a:prstGeom prst="rect">
            <a:avLst/>
          </a:prstGeom>
        </p:spPr>
      </p:pic>
    </p:spTree>
    <p:extLst>
      <p:ext uri="{BB962C8B-B14F-4D97-AF65-F5344CB8AC3E}">
        <p14:creationId xmlns:p14="http://schemas.microsoft.com/office/powerpoint/2010/main" val="2320530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6.xml" /></Relationships>
</file>

<file path=ppt/slides/_rels/slide8.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Layout" Target="../slideLayouts/slideLayout6.xml" /><Relationship Id="rId4" Type="http://schemas.openxmlformats.org/officeDocument/2006/relationships/image" Target="../media/image6.png" /></Relationships>
</file>

<file path=ppt/slides/_rels/slide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 /><Relationship Id="rId2" Type="http://schemas.openxmlformats.org/officeDocument/2006/relationships/video" Target="../media/media1.mp4" /><Relationship Id="rId1" Type="http://schemas.microsoft.com/office/2007/relationships/media" Target="../media/media1.mp4" /><Relationship Id="rId6" Type="http://schemas.openxmlformats.org/officeDocument/2006/relationships/image" Target="../media/image12.jpeg" /><Relationship Id="rId5" Type="http://schemas.openxmlformats.org/officeDocument/2006/relationships/image" Target="../media/image11.png" /><Relationship Id="rId4" Type="http://schemas.openxmlformats.org/officeDocument/2006/relationships/image" Target="../media/image10.jpg" /></Relationships>
</file>

<file path=ppt/slides/_rels/slide20.xml.rels><?xml version="1.0" encoding="UTF-8" standalone="yes"?>
<Relationships xmlns="http://schemas.openxmlformats.org/package/2006/relationships"><Relationship Id="rId2" Type="http://schemas.openxmlformats.org/officeDocument/2006/relationships/image" Target="../media/image10.jp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7.jpeg" /><Relationship Id="rId1" Type="http://schemas.openxmlformats.org/officeDocument/2006/relationships/slideLayout" Target="../slideLayouts/slideLayout7.xml" /><Relationship Id="rId6" Type="http://schemas.openxmlformats.org/officeDocument/2006/relationships/image" Target="../media/image9.png" /><Relationship Id="rId5" Type="http://schemas.openxmlformats.org/officeDocument/2006/relationships/image" Target="../media/image15.png" /><Relationship Id="rId4" Type="http://schemas.openxmlformats.org/officeDocument/2006/relationships/image" Target="../media/image14.png" /></Relationships>
</file>

<file path=ppt/slides/_rels/slide22.xml.rels><?xml version="1.0" encoding="UTF-8" standalone="yes"?>
<Relationships xmlns="http://schemas.openxmlformats.org/package/2006/relationships"><Relationship Id="rId3" Type="http://schemas.openxmlformats.org/officeDocument/2006/relationships/image" Target="../media/image13.png" /><Relationship Id="rId7" Type="http://schemas.openxmlformats.org/officeDocument/2006/relationships/image" Target="../media/image16.png" /><Relationship Id="rId2" Type="http://schemas.openxmlformats.org/officeDocument/2006/relationships/image" Target="../media/image7.jpeg" /><Relationship Id="rId1" Type="http://schemas.openxmlformats.org/officeDocument/2006/relationships/slideLayout" Target="../slideLayouts/slideLayout7.xml" /><Relationship Id="rId6" Type="http://schemas.openxmlformats.org/officeDocument/2006/relationships/image" Target="../media/image9.png" /><Relationship Id="rId5" Type="http://schemas.openxmlformats.org/officeDocument/2006/relationships/image" Target="../media/image15.png" /><Relationship Id="rId4" Type="http://schemas.openxmlformats.org/officeDocument/2006/relationships/image" Target="../media/image14.png" /></Relationships>
</file>

<file path=ppt/slides/_rels/slide23.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7.jpeg" /><Relationship Id="rId1" Type="http://schemas.openxmlformats.org/officeDocument/2006/relationships/slideLayout" Target="../slideLayouts/slideLayout7.xml" /><Relationship Id="rId6" Type="http://schemas.openxmlformats.org/officeDocument/2006/relationships/image" Target="../media/image9.png" /><Relationship Id="rId5" Type="http://schemas.openxmlformats.org/officeDocument/2006/relationships/image" Target="../media/image17.png" /><Relationship Id="rId4" Type="http://schemas.openxmlformats.org/officeDocument/2006/relationships/image" Target="../media/image14.png" /></Relationships>
</file>

<file path=ppt/slides/_rels/slide24.xml.rels><?xml version="1.0" encoding="UTF-8" standalone="yes"?>
<Relationships xmlns="http://schemas.openxmlformats.org/package/2006/relationships"><Relationship Id="rId8" Type="http://schemas.openxmlformats.org/officeDocument/2006/relationships/image" Target="../media/image9.png" /><Relationship Id="rId3" Type="http://schemas.openxmlformats.org/officeDocument/2006/relationships/slideLayout" Target="../slideLayouts/slideLayout7.xml" /><Relationship Id="rId7" Type="http://schemas.openxmlformats.org/officeDocument/2006/relationships/image" Target="../media/image17.png" /><Relationship Id="rId2" Type="http://schemas.openxmlformats.org/officeDocument/2006/relationships/video" Target="../media/media2.mp4" /><Relationship Id="rId1" Type="http://schemas.microsoft.com/office/2007/relationships/media" Target="../media/media2.mp4" /><Relationship Id="rId6" Type="http://schemas.openxmlformats.org/officeDocument/2006/relationships/image" Target="../media/image14.png" /><Relationship Id="rId5" Type="http://schemas.openxmlformats.org/officeDocument/2006/relationships/image" Target="../media/image13.png" /><Relationship Id="rId4" Type="http://schemas.openxmlformats.org/officeDocument/2006/relationships/image" Target="../media/image7.jpeg" /><Relationship Id="rId9" Type="http://schemas.openxmlformats.org/officeDocument/2006/relationships/image" Target="../media/image18.png" /></Relationships>
</file>

<file path=ppt/slides/_rels/slide25.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slideLayout" Target="../slideLayouts/slideLayout7.xml" /><Relationship Id="rId7" Type="http://schemas.openxmlformats.org/officeDocument/2006/relationships/image" Target="../media/image17.png" /><Relationship Id="rId2" Type="http://schemas.openxmlformats.org/officeDocument/2006/relationships/video" Target="../media/media3.mp4" /><Relationship Id="rId1" Type="http://schemas.microsoft.com/office/2007/relationships/media" Target="../media/media3.mp4" /><Relationship Id="rId6" Type="http://schemas.openxmlformats.org/officeDocument/2006/relationships/image" Target="../media/image14.png" /><Relationship Id="rId5" Type="http://schemas.openxmlformats.org/officeDocument/2006/relationships/image" Target="../media/image13.png" /><Relationship Id="rId4" Type="http://schemas.openxmlformats.org/officeDocument/2006/relationships/image" Target="../media/image7.jpe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8" Type="http://schemas.openxmlformats.org/officeDocument/2006/relationships/image" Target="../media/image22.gif" /><Relationship Id="rId3" Type="http://schemas.openxmlformats.org/officeDocument/2006/relationships/audio" Target="../media/media4.wav" /><Relationship Id="rId7" Type="http://schemas.openxmlformats.org/officeDocument/2006/relationships/image" Target="../media/image7.jpeg" /><Relationship Id="rId12" Type="http://schemas.openxmlformats.org/officeDocument/2006/relationships/image" Target="../media/image21.wmf" /><Relationship Id="rId2" Type="http://schemas.microsoft.com/office/2007/relationships/media" Target="../media/media4.wav" /><Relationship Id="rId1" Type="http://schemas.openxmlformats.org/officeDocument/2006/relationships/vmlDrawing" Target="../drawings/vmlDrawing1.vml" /><Relationship Id="rId6" Type="http://schemas.openxmlformats.org/officeDocument/2006/relationships/slideLayout" Target="../slideLayouts/slideLayout7.xml" /><Relationship Id="rId11" Type="http://schemas.openxmlformats.org/officeDocument/2006/relationships/image" Target="../media/image20.wmf" /><Relationship Id="rId5" Type="http://schemas.openxmlformats.org/officeDocument/2006/relationships/control" Target="../activeX/activeX2.xml" /><Relationship Id="rId10" Type="http://schemas.openxmlformats.org/officeDocument/2006/relationships/image" Target="../media/image24.png" /><Relationship Id="rId4" Type="http://schemas.openxmlformats.org/officeDocument/2006/relationships/control" Target="../activeX/activeX1.xml" /><Relationship Id="rId9" Type="http://schemas.openxmlformats.org/officeDocument/2006/relationships/image" Target="../media/image23.gif_c200" /></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7.xml" /><Relationship Id="rId13" Type="http://schemas.openxmlformats.org/officeDocument/2006/relationships/image" Target="../media/image25.wmf" /><Relationship Id="rId3" Type="http://schemas.openxmlformats.org/officeDocument/2006/relationships/audio" Target="../media/media5.wav" /><Relationship Id="rId7" Type="http://schemas.openxmlformats.org/officeDocument/2006/relationships/control" Target="../activeX/activeX4.xml" /><Relationship Id="rId12" Type="http://schemas.openxmlformats.org/officeDocument/2006/relationships/image" Target="../media/image24.png" /><Relationship Id="rId2" Type="http://schemas.microsoft.com/office/2007/relationships/media" Target="../media/media5.wav" /><Relationship Id="rId1" Type="http://schemas.openxmlformats.org/officeDocument/2006/relationships/vmlDrawing" Target="../drawings/vmlDrawing2.vml" /><Relationship Id="rId6" Type="http://schemas.openxmlformats.org/officeDocument/2006/relationships/control" Target="../activeX/activeX3.xml" /><Relationship Id="rId11" Type="http://schemas.openxmlformats.org/officeDocument/2006/relationships/image" Target="../media/image23.gif_c200" /><Relationship Id="rId5" Type="http://schemas.openxmlformats.org/officeDocument/2006/relationships/audio" Target="../media/media4.wav" /><Relationship Id="rId10" Type="http://schemas.openxmlformats.org/officeDocument/2006/relationships/image" Target="../media/image22.gif" /><Relationship Id="rId4" Type="http://schemas.microsoft.com/office/2007/relationships/media" Target="../media/media4.wav" /><Relationship Id="rId9" Type="http://schemas.openxmlformats.org/officeDocument/2006/relationships/image" Target="../media/image7.jpeg" /><Relationship Id="rId14" Type="http://schemas.openxmlformats.org/officeDocument/2006/relationships/image" Target="../media/image26.wmf" /></Relationships>
</file>

<file path=ppt/slides/_rels/slide30.xml.rels><?xml version="1.0" encoding="UTF-8" standalone="yes"?>
<Relationships xmlns="http://schemas.openxmlformats.org/package/2006/relationships"><Relationship Id="rId8" Type="http://schemas.openxmlformats.org/officeDocument/2006/relationships/image" Target="../media/image28.png" /><Relationship Id="rId13" Type="http://schemas.openxmlformats.org/officeDocument/2006/relationships/image" Target="../media/image24.png" /><Relationship Id="rId3" Type="http://schemas.openxmlformats.org/officeDocument/2006/relationships/audio" Target="../media/media4.wav" /><Relationship Id="rId7" Type="http://schemas.openxmlformats.org/officeDocument/2006/relationships/image" Target="../media/image7.jpeg" /><Relationship Id="rId12" Type="http://schemas.openxmlformats.org/officeDocument/2006/relationships/image" Target="../media/image23.gif_c200" /><Relationship Id="rId2" Type="http://schemas.microsoft.com/office/2007/relationships/media" Target="../media/media4.wav" /><Relationship Id="rId1" Type="http://schemas.openxmlformats.org/officeDocument/2006/relationships/vmlDrawing" Target="../drawings/vmlDrawing3.vml" /><Relationship Id="rId6" Type="http://schemas.openxmlformats.org/officeDocument/2006/relationships/slideLayout" Target="../slideLayouts/slideLayout7.xml" /><Relationship Id="rId11" Type="http://schemas.openxmlformats.org/officeDocument/2006/relationships/image" Target="../media/image22.gif" /><Relationship Id="rId5" Type="http://schemas.openxmlformats.org/officeDocument/2006/relationships/control" Target="../activeX/activeX6.xml" /><Relationship Id="rId15" Type="http://schemas.openxmlformats.org/officeDocument/2006/relationships/image" Target="../media/image27.wmf" /><Relationship Id="rId10" Type="http://schemas.openxmlformats.org/officeDocument/2006/relationships/image" Target="../media/image280.png" /><Relationship Id="rId4" Type="http://schemas.openxmlformats.org/officeDocument/2006/relationships/control" Target="../activeX/activeX5.xml" /><Relationship Id="rId9" Type="http://schemas.openxmlformats.org/officeDocument/2006/relationships/slide" Target="slide27.xml" /><Relationship Id="rId14" Type="http://schemas.openxmlformats.org/officeDocument/2006/relationships/image" Target="../media/image25.wmf" /></Relationships>
</file>

<file path=ppt/slides/_rels/slide31.xml.rels><?xml version="1.0" encoding="UTF-8" standalone="yes"?>
<Relationships xmlns="http://schemas.openxmlformats.org/package/2006/relationships"><Relationship Id="rId8" Type="http://schemas.openxmlformats.org/officeDocument/2006/relationships/image" Target="../media/image28.png" /><Relationship Id="rId13" Type="http://schemas.openxmlformats.org/officeDocument/2006/relationships/image" Target="../media/image24.png" /><Relationship Id="rId3" Type="http://schemas.openxmlformats.org/officeDocument/2006/relationships/audio" Target="../media/media4.wav" /><Relationship Id="rId7" Type="http://schemas.openxmlformats.org/officeDocument/2006/relationships/image" Target="../media/image7.jpeg" /><Relationship Id="rId12" Type="http://schemas.openxmlformats.org/officeDocument/2006/relationships/image" Target="../media/image23.gif_c200" /><Relationship Id="rId2" Type="http://schemas.microsoft.com/office/2007/relationships/media" Target="../media/media4.wav" /><Relationship Id="rId1" Type="http://schemas.openxmlformats.org/officeDocument/2006/relationships/vmlDrawing" Target="../drawings/vmlDrawing4.vml" /><Relationship Id="rId6" Type="http://schemas.openxmlformats.org/officeDocument/2006/relationships/slideLayout" Target="../slideLayouts/slideLayout7.xml" /><Relationship Id="rId11" Type="http://schemas.openxmlformats.org/officeDocument/2006/relationships/image" Target="../media/image22.gif" /><Relationship Id="rId5" Type="http://schemas.openxmlformats.org/officeDocument/2006/relationships/control" Target="../activeX/activeX8.xml" /><Relationship Id="rId15" Type="http://schemas.openxmlformats.org/officeDocument/2006/relationships/image" Target="../media/image30.wmf" /><Relationship Id="rId10" Type="http://schemas.openxmlformats.org/officeDocument/2006/relationships/image" Target="../media/image280.png" /><Relationship Id="rId4" Type="http://schemas.openxmlformats.org/officeDocument/2006/relationships/control" Target="../activeX/activeX7.xml" /><Relationship Id="rId9" Type="http://schemas.openxmlformats.org/officeDocument/2006/relationships/slide" Target="slide27.xml" /><Relationship Id="rId14" Type="http://schemas.openxmlformats.org/officeDocument/2006/relationships/image" Target="../media/image29.wmf" /></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 /><Relationship Id="rId13" Type="http://schemas.openxmlformats.org/officeDocument/2006/relationships/image" Target="../media/image22.gif" /><Relationship Id="rId3" Type="http://schemas.openxmlformats.org/officeDocument/2006/relationships/audio" Target="../media/media5.wav" /><Relationship Id="rId7" Type="http://schemas.openxmlformats.org/officeDocument/2006/relationships/control" Target="../activeX/activeX10.xml" /><Relationship Id="rId12" Type="http://schemas.openxmlformats.org/officeDocument/2006/relationships/image" Target="../media/image280.png" /><Relationship Id="rId17" Type="http://schemas.openxmlformats.org/officeDocument/2006/relationships/image" Target="../media/image32.wmf" /><Relationship Id="rId2" Type="http://schemas.microsoft.com/office/2007/relationships/media" Target="../media/media5.wav" /><Relationship Id="rId16" Type="http://schemas.openxmlformats.org/officeDocument/2006/relationships/image" Target="../media/image31.wmf" /><Relationship Id="rId1" Type="http://schemas.openxmlformats.org/officeDocument/2006/relationships/vmlDrawing" Target="../drawings/vmlDrawing5.vml" /><Relationship Id="rId6" Type="http://schemas.openxmlformats.org/officeDocument/2006/relationships/control" Target="../activeX/activeX9.xml" /><Relationship Id="rId11" Type="http://schemas.openxmlformats.org/officeDocument/2006/relationships/slide" Target="slide27.xml" /><Relationship Id="rId5" Type="http://schemas.openxmlformats.org/officeDocument/2006/relationships/audio" Target="../media/media4.wav" /><Relationship Id="rId15" Type="http://schemas.openxmlformats.org/officeDocument/2006/relationships/image" Target="../media/image24.png" /><Relationship Id="rId10" Type="http://schemas.openxmlformats.org/officeDocument/2006/relationships/image" Target="../media/image28.png" /><Relationship Id="rId4" Type="http://schemas.microsoft.com/office/2007/relationships/media" Target="../media/media4.wav" /><Relationship Id="rId9" Type="http://schemas.openxmlformats.org/officeDocument/2006/relationships/image" Target="../media/image7.jpeg" /><Relationship Id="rId14" Type="http://schemas.openxmlformats.org/officeDocument/2006/relationships/image" Target="../media/image23.gif_c200" /></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7.xml" /><Relationship Id="rId13" Type="http://schemas.openxmlformats.org/officeDocument/2006/relationships/image" Target="../media/image22.gif" /><Relationship Id="rId3" Type="http://schemas.openxmlformats.org/officeDocument/2006/relationships/audio" Target="../media/media5.wav" /><Relationship Id="rId7" Type="http://schemas.openxmlformats.org/officeDocument/2006/relationships/control" Target="../activeX/activeX12.xml" /><Relationship Id="rId12" Type="http://schemas.openxmlformats.org/officeDocument/2006/relationships/image" Target="../media/image280.png" /><Relationship Id="rId17" Type="http://schemas.openxmlformats.org/officeDocument/2006/relationships/image" Target="../media/image34.wmf" /><Relationship Id="rId2" Type="http://schemas.microsoft.com/office/2007/relationships/media" Target="../media/media5.wav" /><Relationship Id="rId16" Type="http://schemas.openxmlformats.org/officeDocument/2006/relationships/image" Target="../media/image33.wmf" /><Relationship Id="rId1" Type="http://schemas.openxmlformats.org/officeDocument/2006/relationships/vmlDrawing" Target="../drawings/vmlDrawing6.vml" /><Relationship Id="rId6" Type="http://schemas.openxmlformats.org/officeDocument/2006/relationships/control" Target="../activeX/activeX11.xml" /><Relationship Id="rId11" Type="http://schemas.openxmlformats.org/officeDocument/2006/relationships/slide" Target="slide27.xml" /><Relationship Id="rId5" Type="http://schemas.openxmlformats.org/officeDocument/2006/relationships/audio" Target="../media/media4.wav" /><Relationship Id="rId15" Type="http://schemas.openxmlformats.org/officeDocument/2006/relationships/image" Target="../media/image24.png" /><Relationship Id="rId10" Type="http://schemas.openxmlformats.org/officeDocument/2006/relationships/image" Target="../media/image28.png" /><Relationship Id="rId4" Type="http://schemas.microsoft.com/office/2007/relationships/media" Target="../media/media4.wav" /><Relationship Id="rId9" Type="http://schemas.openxmlformats.org/officeDocument/2006/relationships/image" Target="../media/image7.jpeg" /><Relationship Id="rId14" Type="http://schemas.openxmlformats.org/officeDocument/2006/relationships/image" Target="../media/image23.gif_c200" /></Relationships>
</file>

<file path=ppt/slides/_rels/slide34.xml.rels><?xml version="1.0" encoding="UTF-8" standalone="yes"?>
<Relationships xmlns="http://schemas.openxmlformats.org/package/2006/relationships"><Relationship Id="rId8" Type="http://schemas.openxmlformats.org/officeDocument/2006/relationships/slide" Target="slide27.xml" /><Relationship Id="rId13" Type="http://schemas.openxmlformats.org/officeDocument/2006/relationships/image" Target="../media/image22.gif" /><Relationship Id="rId3" Type="http://schemas.openxmlformats.org/officeDocument/2006/relationships/audio" Target="../media/media4.wav" /><Relationship Id="rId7" Type="http://schemas.openxmlformats.org/officeDocument/2006/relationships/image" Target="../media/image28.png" /><Relationship Id="rId12" Type="http://schemas.openxmlformats.org/officeDocument/2006/relationships/image" Target="../media/image14.png" /><Relationship Id="rId17" Type="http://schemas.openxmlformats.org/officeDocument/2006/relationships/image" Target="../media/image36.wmf" /><Relationship Id="rId2" Type="http://schemas.microsoft.com/office/2007/relationships/media" Target="../media/media4.wav" /><Relationship Id="rId16" Type="http://schemas.openxmlformats.org/officeDocument/2006/relationships/image" Target="../media/image35.wmf" /><Relationship Id="rId1" Type="http://schemas.openxmlformats.org/officeDocument/2006/relationships/vmlDrawing" Target="../drawings/vmlDrawing7.vml" /><Relationship Id="rId6" Type="http://schemas.openxmlformats.org/officeDocument/2006/relationships/slideLayout" Target="../slideLayouts/slideLayout7.xml" /><Relationship Id="rId11" Type="http://schemas.openxmlformats.org/officeDocument/2006/relationships/image" Target="../media/image13.png" /><Relationship Id="rId5" Type="http://schemas.openxmlformats.org/officeDocument/2006/relationships/control" Target="../activeX/activeX14.xml" /><Relationship Id="rId15" Type="http://schemas.openxmlformats.org/officeDocument/2006/relationships/image" Target="../media/image24.png" /><Relationship Id="rId10" Type="http://schemas.openxmlformats.org/officeDocument/2006/relationships/image" Target="../media/image7.jpeg" /><Relationship Id="rId4" Type="http://schemas.openxmlformats.org/officeDocument/2006/relationships/control" Target="../activeX/activeX13.xml" /><Relationship Id="rId9" Type="http://schemas.openxmlformats.org/officeDocument/2006/relationships/image" Target="../media/image280.png" /><Relationship Id="rId14" Type="http://schemas.openxmlformats.org/officeDocument/2006/relationships/image" Target="../media/image23.gif_c200" /></Relationships>
</file>

<file path=ppt/slides/_rels/slide35.xml.rels><?xml version="1.0" encoding="UTF-8" standalone="yes"?>
<Relationships xmlns="http://schemas.openxmlformats.org/package/2006/relationships"><Relationship Id="rId8" Type="http://schemas.openxmlformats.org/officeDocument/2006/relationships/slide" Target="slide27.xml" /><Relationship Id="rId13" Type="http://schemas.openxmlformats.org/officeDocument/2006/relationships/image" Target="../media/image22.gif" /><Relationship Id="rId3" Type="http://schemas.openxmlformats.org/officeDocument/2006/relationships/audio" Target="../media/media4.wav" /><Relationship Id="rId7" Type="http://schemas.openxmlformats.org/officeDocument/2006/relationships/image" Target="../media/image28.png" /><Relationship Id="rId12" Type="http://schemas.openxmlformats.org/officeDocument/2006/relationships/image" Target="../media/image14.png" /><Relationship Id="rId17" Type="http://schemas.openxmlformats.org/officeDocument/2006/relationships/image" Target="../media/image36.wmf" /><Relationship Id="rId2" Type="http://schemas.microsoft.com/office/2007/relationships/media" Target="../media/media4.wav" /><Relationship Id="rId16" Type="http://schemas.openxmlformats.org/officeDocument/2006/relationships/image" Target="../media/image37.wmf" /><Relationship Id="rId1" Type="http://schemas.openxmlformats.org/officeDocument/2006/relationships/vmlDrawing" Target="../drawings/vmlDrawing8.vml" /><Relationship Id="rId6" Type="http://schemas.openxmlformats.org/officeDocument/2006/relationships/slideLayout" Target="../slideLayouts/slideLayout7.xml" /><Relationship Id="rId11" Type="http://schemas.openxmlformats.org/officeDocument/2006/relationships/image" Target="../media/image13.png" /><Relationship Id="rId5" Type="http://schemas.openxmlformats.org/officeDocument/2006/relationships/control" Target="../activeX/activeX16.xml" /><Relationship Id="rId15" Type="http://schemas.openxmlformats.org/officeDocument/2006/relationships/image" Target="../media/image24.png" /><Relationship Id="rId10" Type="http://schemas.openxmlformats.org/officeDocument/2006/relationships/image" Target="../media/image7.jpeg" /><Relationship Id="rId4" Type="http://schemas.openxmlformats.org/officeDocument/2006/relationships/control" Target="../activeX/activeX15.xml" /><Relationship Id="rId9" Type="http://schemas.openxmlformats.org/officeDocument/2006/relationships/image" Target="../media/image280.png" /><Relationship Id="rId14" Type="http://schemas.openxmlformats.org/officeDocument/2006/relationships/image" Target="../media/image23.gif_c200"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9827" y="2164081"/>
            <a:ext cx="11507371" cy="3477875"/>
          </a:xfrm>
          <a:prstGeom prst="rect">
            <a:avLst/>
          </a:prstGeom>
          <a:noFill/>
        </p:spPr>
        <p:txBody>
          <a:bodyPr wrap="square" rtlCol="0">
            <a:spAutoFit/>
          </a:bodyPr>
          <a:lstStyle/>
          <a:p>
            <a:pPr algn="ctr"/>
            <a:r>
              <a:rPr lang="ar-BH" sz="6600" b="1" dirty="0">
                <a:effectLst>
                  <a:outerShdw blurRad="38100" dist="38100" dir="2700000" algn="tl">
                    <a:srgbClr val="000000">
                      <a:alpha val="43137"/>
                    </a:srgbClr>
                  </a:outerShdw>
                </a:effectLst>
                <a:latin typeface="Sultan bold"/>
                <a:cs typeface="+mj-cs"/>
              </a:rPr>
              <a:t>تصميم صفحات الويب الديناميكية </a:t>
            </a:r>
          </a:p>
          <a:p>
            <a:pPr algn="ctr" rtl="1"/>
            <a:r>
              <a:rPr lang="ar-BH" sz="6000" b="1" dirty="0">
                <a:effectLst>
                  <a:outerShdw blurRad="38100" dist="38100" dir="2700000" algn="tl">
                    <a:srgbClr val="000000">
                      <a:alpha val="43137"/>
                    </a:srgbClr>
                  </a:outerShdw>
                </a:effectLst>
                <a:latin typeface="Sultan bold"/>
                <a:cs typeface="+mj-cs"/>
              </a:rPr>
              <a:t>مقرّرات (تقن105/تقن802)</a:t>
            </a:r>
          </a:p>
          <a:p>
            <a:pPr algn="ctr" rtl="1"/>
            <a:r>
              <a:rPr lang="ar-BH" sz="6600" b="1" dirty="0">
                <a:effectLst>
                  <a:outerShdw blurRad="38100" dist="38100" dir="2700000" algn="tl">
                    <a:srgbClr val="000000">
                      <a:alpha val="43137"/>
                    </a:srgbClr>
                  </a:outerShdw>
                </a:effectLst>
                <a:latin typeface="Sultan bold"/>
                <a:cs typeface="+mj-cs"/>
              </a:rPr>
              <a:t>درس لغة </a:t>
            </a:r>
            <a:r>
              <a:rPr lang="en-GB" sz="6600" b="1" dirty="0">
                <a:effectLst>
                  <a:outerShdw blurRad="38100" dist="38100" dir="2700000" algn="tl">
                    <a:srgbClr val="000000">
                      <a:alpha val="43137"/>
                    </a:srgbClr>
                  </a:outerShdw>
                </a:effectLst>
                <a:latin typeface="Arial Black" panose="020B0A04020102020204" pitchFamily="34" charset="0"/>
                <a:cs typeface="+mj-cs"/>
              </a:rPr>
              <a:t>PHP</a:t>
            </a:r>
          </a:p>
          <a:p>
            <a:pPr algn="ctr" rtl="1"/>
            <a:r>
              <a:rPr lang="ar-BH" sz="2800" b="1" dirty="0">
                <a:effectLst>
                  <a:outerShdw blurRad="38100" dist="38100" dir="2700000" algn="tl">
                    <a:srgbClr val="000000">
                      <a:alpha val="43137"/>
                    </a:srgbClr>
                  </a:outerShdw>
                </a:effectLst>
                <a:latin typeface="Arial Black" panose="020B0A04020102020204" pitchFamily="34" charset="0"/>
                <a:cs typeface="+mj-cs"/>
              </a:rPr>
              <a:t>استعلام حذف سجل </a:t>
            </a:r>
            <a:r>
              <a:rPr lang="en-GB" sz="2800" b="1" dirty="0">
                <a:effectLst>
                  <a:outerShdw blurRad="38100" dist="38100" dir="2700000" algn="tl">
                    <a:srgbClr val="000000">
                      <a:alpha val="43137"/>
                    </a:srgbClr>
                  </a:outerShdw>
                </a:effectLst>
                <a:latin typeface="Arial Black" panose="020B0A04020102020204" pitchFamily="34" charset="0"/>
                <a:cs typeface="+mj-cs"/>
              </a:rPr>
              <a:t>Delete Query</a:t>
            </a:r>
            <a:endParaRPr lang="ar-BH" sz="2800" b="1" dirty="0">
              <a:effectLst>
                <a:outerShdw blurRad="38100" dist="38100" dir="2700000" algn="tl">
                  <a:srgbClr val="000000">
                    <a:alpha val="43137"/>
                  </a:srgbClr>
                </a:outerShdw>
              </a:effectLst>
              <a:latin typeface="Arial Black" panose="020B0A04020102020204" pitchFamily="34" charset="0"/>
              <a:cs typeface="+mj-cs"/>
            </a:endParaRPr>
          </a:p>
        </p:txBody>
      </p:sp>
    </p:spTree>
    <p:extLst>
      <p:ext uri="{BB962C8B-B14F-4D97-AF65-F5344CB8AC3E}">
        <p14:creationId xmlns:p14="http://schemas.microsoft.com/office/powerpoint/2010/main" val="159969561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0" y="1317007"/>
            <a:ext cx="1201003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sp>
        <p:nvSpPr>
          <p:cNvPr id="2" name="Title 1">
            <a:extLst>
              <a:ext uri="{FF2B5EF4-FFF2-40B4-BE49-F238E27FC236}">
                <a16:creationId xmlns:a16="http://schemas.microsoft.com/office/drawing/2014/main" id="{5D1F143E-DCB9-42B4-808A-B418EBB47518}"/>
              </a:ext>
            </a:extLst>
          </p:cNvPr>
          <p:cNvSpPr>
            <a:spLocks noGrp="1"/>
          </p:cNvSpPr>
          <p:nvPr>
            <p:ph type="title"/>
          </p:nvPr>
        </p:nvSpPr>
        <p:spPr>
          <a:xfrm>
            <a:off x="4728949" y="1088457"/>
            <a:ext cx="7267433" cy="528804"/>
          </a:xfrm>
        </p:spPr>
        <p:txBody>
          <a:bodyPr>
            <a:normAutofit fontScale="90000"/>
          </a:bodyPr>
          <a:lstStyle/>
          <a:p>
            <a:pPr algn="r"/>
            <a:r>
              <a:rPr lang="ar-BH" dirty="0">
                <a:solidFill>
                  <a:schemeClr val="bg1">
                    <a:lumMod val="50000"/>
                  </a:schemeClr>
                </a:solidFill>
                <a:cs typeface="PT Bold Heading" panose="02010400000000000000" pitchFamily="2" charset="-78"/>
              </a:rPr>
              <a:t>أهداف الدرس</a:t>
            </a:r>
          </a:p>
        </p:txBody>
      </p:sp>
      <p:sp>
        <p:nvSpPr>
          <p:cNvPr id="4" name="TextBox 3">
            <a:extLst>
              <a:ext uri="{FF2B5EF4-FFF2-40B4-BE49-F238E27FC236}">
                <a16:creationId xmlns:a16="http://schemas.microsoft.com/office/drawing/2014/main" id="{7FE933B4-ED93-4610-85BA-01C165B20ED2}"/>
              </a:ext>
            </a:extLst>
          </p:cNvPr>
          <p:cNvSpPr txBox="1"/>
          <p:nvPr/>
        </p:nvSpPr>
        <p:spPr>
          <a:xfrm>
            <a:off x="313899" y="1859339"/>
            <a:ext cx="11349390" cy="1685846"/>
          </a:xfrm>
          <a:prstGeom prst="rect">
            <a:avLst/>
          </a:prstGeom>
          <a:noFill/>
        </p:spPr>
        <p:txBody>
          <a:bodyPr wrap="square" rtlCol="1">
            <a:spAutoFit/>
          </a:bodyPr>
          <a:lstStyle/>
          <a:p>
            <a:pPr marL="457200" indent="-457200" algn="just" rtl="1">
              <a:lnSpc>
                <a:spcPct val="150000"/>
              </a:lnSpc>
              <a:buFont typeface="+mj-lt"/>
              <a:buAutoNum type="arabicPeriod"/>
            </a:pPr>
            <a:r>
              <a:rPr lang="ar-BH" sz="2400" dirty="0"/>
              <a:t>يتعرّف التعليمات البرمجيّة لحذف سجلّ من جدول بلغة </a:t>
            </a:r>
            <a:r>
              <a:rPr lang="en-GB" sz="2400" dirty="0"/>
              <a:t>PHP</a:t>
            </a:r>
            <a:r>
              <a:rPr lang="ar-BH" sz="2400" dirty="0"/>
              <a:t>.</a:t>
            </a:r>
          </a:p>
          <a:p>
            <a:pPr marL="457200" indent="-457200" algn="just" rtl="1">
              <a:lnSpc>
                <a:spcPct val="150000"/>
              </a:lnSpc>
              <a:buFont typeface="+mj-lt"/>
              <a:buAutoNum type="arabicPeriod"/>
            </a:pPr>
            <a:r>
              <a:rPr lang="ar-BH" sz="2400" dirty="0"/>
              <a:t>يتعرّف بنية استعلام حذف سجلّ من جدول.</a:t>
            </a:r>
          </a:p>
          <a:p>
            <a:pPr marL="457200" indent="-457200" algn="just" rtl="1">
              <a:lnSpc>
                <a:spcPct val="150000"/>
              </a:lnSpc>
              <a:buFont typeface="+mj-lt"/>
              <a:buAutoNum type="arabicPeriod"/>
            </a:pPr>
            <a:r>
              <a:rPr lang="ar-BH" sz="2400" dirty="0"/>
              <a:t>يوظّف استعلاما لحذف سجلّ من جدول ويحدّد معياره. </a:t>
            </a:r>
          </a:p>
        </p:txBody>
      </p:sp>
    </p:spTree>
    <p:extLst>
      <p:ext uri="{BB962C8B-B14F-4D97-AF65-F5344CB8AC3E}">
        <p14:creationId xmlns:p14="http://schemas.microsoft.com/office/powerpoint/2010/main" val="398185877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0" y="1317007"/>
            <a:ext cx="1201003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sp>
        <p:nvSpPr>
          <p:cNvPr id="2" name="Title 1">
            <a:extLst>
              <a:ext uri="{FF2B5EF4-FFF2-40B4-BE49-F238E27FC236}">
                <a16:creationId xmlns:a16="http://schemas.microsoft.com/office/drawing/2014/main" id="{5D1F143E-DCB9-42B4-808A-B418EBB47518}"/>
              </a:ext>
            </a:extLst>
          </p:cNvPr>
          <p:cNvSpPr>
            <a:spLocks noGrp="1"/>
          </p:cNvSpPr>
          <p:nvPr>
            <p:ph type="title"/>
          </p:nvPr>
        </p:nvSpPr>
        <p:spPr>
          <a:xfrm>
            <a:off x="2445881" y="1088457"/>
            <a:ext cx="9550502" cy="528804"/>
          </a:xfrm>
        </p:spPr>
        <p:txBody>
          <a:bodyPr>
            <a:normAutofit fontScale="90000"/>
          </a:bodyPr>
          <a:lstStyle/>
          <a:p>
            <a:pPr algn="r"/>
            <a:r>
              <a:rPr lang="ar-BH" dirty="0">
                <a:solidFill>
                  <a:schemeClr val="bg1">
                    <a:lumMod val="50000"/>
                  </a:schemeClr>
                </a:solidFill>
                <a:cs typeface="PT Bold Heading" panose="02010400000000000000" pitchFamily="2" charset="-78"/>
              </a:rPr>
              <a:t>أدوات وبرمجيّات متابعة الدرس وتطبيق الأنشطة</a:t>
            </a:r>
          </a:p>
        </p:txBody>
      </p:sp>
      <p:sp>
        <p:nvSpPr>
          <p:cNvPr id="4" name="TextBox 3">
            <a:extLst>
              <a:ext uri="{FF2B5EF4-FFF2-40B4-BE49-F238E27FC236}">
                <a16:creationId xmlns:a16="http://schemas.microsoft.com/office/drawing/2014/main" id="{7FE933B4-ED93-4610-85BA-01C165B20ED2}"/>
              </a:ext>
            </a:extLst>
          </p:cNvPr>
          <p:cNvSpPr txBox="1"/>
          <p:nvPr/>
        </p:nvSpPr>
        <p:spPr>
          <a:xfrm>
            <a:off x="330320" y="1845811"/>
            <a:ext cx="11349390" cy="2248693"/>
          </a:xfrm>
          <a:prstGeom prst="rect">
            <a:avLst/>
          </a:prstGeom>
          <a:noFill/>
        </p:spPr>
        <p:txBody>
          <a:bodyPr wrap="square" rtlCol="1">
            <a:spAutoFit/>
          </a:bodyPr>
          <a:lstStyle/>
          <a:p>
            <a:pPr algn="just" rtl="1">
              <a:lnSpc>
                <a:spcPct val="150000"/>
              </a:lnSpc>
            </a:pPr>
            <a:r>
              <a:rPr lang="ar-BH" sz="2400" dirty="0"/>
              <a:t>عزيزي الطالب، لمتابعة الدروس والتطبيق تحتاج إلى الأدوات والبرمجيّات الآتية:</a:t>
            </a:r>
          </a:p>
          <a:p>
            <a:pPr marL="457200" indent="-457200" algn="just" rtl="1">
              <a:lnSpc>
                <a:spcPct val="150000"/>
              </a:lnSpc>
              <a:buFont typeface="+mj-lt"/>
              <a:buAutoNum type="arabicPeriod"/>
            </a:pPr>
            <a:r>
              <a:rPr lang="ar-BH" sz="2400" dirty="0"/>
              <a:t>محرّر ملفات تصميم صفحات الويب </a:t>
            </a:r>
            <a:r>
              <a:rPr lang="en-GB" sz="2400" dirty="0" err="1"/>
              <a:t>FlashDevelop</a:t>
            </a:r>
            <a:r>
              <a:rPr lang="ar-BH" sz="2400" dirty="0"/>
              <a:t>، لتحرير ملفات </a:t>
            </a:r>
            <a:r>
              <a:rPr lang="en-GB" sz="2400" dirty="0"/>
              <a:t>html</a:t>
            </a:r>
            <a:r>
              <a:rPr lang="ar-BH" sz="2400" dirty="0"/>
              <a:t> و </a:t>
            </a:r>
            <a:r>
              <a:rPr lang="en-GB" sz="2400" dirty="0" err="1"/>
              <a:t>css</a:t>
            </a:r>
            <a:r>
              <a:rPr lang="ar-BH" sz="2400" dirty="0"/>
              <a:t> و </a:t>
            </a:r>
            <a:r>
              <a:rPr lang="en-GB" sz="2400" dirty="0"/>
              <a:t>php</a:t>
            </a:r>
            <a:r>
              <a:rPr lang="ar-BH" sz="2400" dirty="0"/>
              <a:t>.</a:t>
            </a:r>
          </a:p>
          <a:p>
            <a:pPr marL="457200" indent="-457200" algn="just" rtl="1">
              <a:lnSpc>
                <a:spcPct val="150000"/>
              </a:lnSpc>
              <a:buFont typeface="+mj-lt"/>
              <a:buAutoNum type="arabicPeriod"/>
            </a:pPr>
            <a:r>
              <a:rPr lang="ar-BH" sz="2400" dirty="0"/>
              <a:t>متصفّح الانترنت (</a:t>
            </a:r>
            <a:r>
              <a:rPr lang="en-GB" sz="2400" dirty="0"/>
              <a:t>Google Chrome</a:t>
            </a:r>
            <a:r>
              <a:rPr lang="ar-BH" sz="2400" dirty="0"/>
              <a:t>).</a:t>
            </a:r>
          </a:p>
          <a:p>
            <a:pPr marL="457200" indent="-457200" algn="just" rtl="1">
              <a:lnSpc>
                <a:spcPct val="150000"/>
              </a:lnSpc>
              <a:buFont typeface="+mj-lt"/>
              <a:buAutoNum type="arabicPeriod"/>
            </a:pPr>
            <a:r>
              <a:rPr lang="ar-BH" sz="2400" dirty="0"/>
              <a:t>برمجيّة الخادم </a:t>
            </a:r>
            <a:r>
              <a:rPr lang="en-GB" sz="2400" b="1" dirty="0" err="1">
                <a:solidFill>
                  <a:srgbClr val="E965E9"/>
                </a:solidFill>
              </a:rPr>
              <a:t>USBWebserver</a:t>
            </a:r>
            <a:r>
              <a:rPr lang="ar-BH" sz="2400" dirty="0"/>
              <a:t> للتعامل مع قاعدة البيانات وملفات البرمجة </a:t>
            </a:r>
            <a:r>
              <a:rPr lang="en-GB" sz="2400" b="1" dirty="0">
                <a:solidFill>
                  <a:srgbClr val="E965E9"/>
                </a:solidFill>
              </a:rPr>
              <a:t>PHP</a:t>
            </a:r>
            <a:r>
              <a:rPr lang="ar-BH" sz="2400" dirty="0"/>
              <a:t>.</a:t>
            </a:r>
          </a:p>
        </p:txBody>
      </p:sp>
    </p:spTree>
    <p:extLst>
      <p:ext uri="{BB962C8B-B14F-4D97-AF65-F5344CB8AC3E}">
        <p14:creationId xmlns:p14="http://schemas.microsoft.com/office/powerpoint/2010/main" val="2146600846"/>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300"/>
                                  </p:iterate>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55417" y="624280"/>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2" name="Title 1">
            <a:extLst>
              <a:ext uri="{FF2B5EF4-FFF2-40B4-BE49-F238E27FC236}">
                <a16:creationId xmlns:a16="http://schemas.microsoft.com/office/drawing/2014/main" id="{5D1F143E-DCB9-42B4-808A-B418EBB47518}"/>
              </a:ext>
            </a:extLst>
          </p:cNvPr>
          <p:cNvSpPr>
            <a:spLocks noGrp="1"/>
          </p:cNvSpPr>
          <p:nvPr>
            <p:ph type="title"/>
          </p:nvPr>
        </p:nvSpPr>
        <p:spPr>
          <a:xfrm>
            <a:off x="-356741" y="401440"/>
            <a:ext cx="11190996" cy="528804"/>
          </a:xfrm>
        </p:spPr>
        <p:txBody>
          <a:bodyPr>
            <a:normAutofit fontScale="90000"/>
          </a:bodyPr>
          <a:lstStyle/>
          <a:p>
            <a:pPr algn="r"/>
            <a:r>
              <a:rPr lang="ar-BH" dirty="0">
                <a:solidFill>
                  <a:schemeClr val="bg1">
                    <a:lumMod val="50000"/>
                  </a:schemeClr>
                </a:solidFill>
                <a:cs typeface="PT Bold Heading" panose="02010400000000000000" pitchFamily="2" charset="-78"/>
              </a:rPr>
              <a:t>التعليمات البرمجيّة </a:t>
            </a:r>
            <a:r>
              <a:rPr lang="ar-BH" b="1" dirty="0">
                <a:solidFill>
                  <a:schemeClr val="bg1">
                    <a:lumMod val="50000"/>
                  </a:schemeClr>
                </a:solidFill>
                <a:cs typeface="PT Bold Heading" panose="02010400000000000000" pitchFamily="2" charset="-78"/>
              </a:rPr>
              <a:t>لحذف سجلّ </a:t>
            </a:r>
            <a:r>
              <a:rPr lang="ar-BH" dirty="0">
                <a:solidFill>
                  <a:schemeClr val="bg1">
                    <a:lumMod val="50000"/>
                  </a:schemeClr>
                </a:solidFill>
                <a:cs typeface="PT Bold Heading" panose="02010400000000000000" pitchFamily="2" charset="-78"/>
              </a:rPr>
              <a:t>من جدول بلغة </a:t>
            </a:r>
            <a:r>
              <a:rPr lang="en-GB" dirty="0">
                <a:solidFill>
                  <a:schemeClr val="bg1">
                    <a:lumMod val="50000"/>
                  </a:schemeClr>
                </a:solidFill>
                <a:cs typeface="PT Bold Heading" panose="02010400000000000000" pitchFamily="2" charset="-78"/>
              </a:rPr>
              <a:t>php</a:t>
            </a:r>
            <a:endParaRPr lang="ar-BH" dirty="0">
              <a:solidFill>
                <a:schemeClr val="bg1">
                  <a:lumMod val="50000"/>
                </a:schemeClr>
              </a:solidFill>
              <a:cs typeface="PT Bold Heading" panose="02010400000000000000" pitchFamily="2" charset="-78"/>
            </a:endParaRPr>
          </a:p>
        </p:txBody>
      </p:sp>
      <p:graphicFrame>
        <p:nvGraphicFramePr>
          <p:cNvPr id="7" name="Table 7">
            <a:extLst>
              <a:ext uri="{FF2B5EF4-FFF2-40B4-BE49-F238E27FC236}">
                <a16:creationId xmlns:a16="http://schemas.microsoft.com/office/drawing/2014/main" id="{3B6D6367-BE71-41B7-80C5-C784E73D454A}"/>
              </a:ext>
            </a:extLst>
          </p:cNvPr>
          <p:cNvGraphicFramePr>
            <a:graphicFrameLocks noGrp="1"/>
          </p:cNvGraphicFramePr>
          <p:nvPr>
            <p:extLst>
              <p:ext uri="{D42A27DB-BD31-4B8C-83A1-F6EECF244321}">
                <p14:modId xmlns:p14="http://schemas.microsoft.com/office/powerpoint/2010/main" val="1261558136"/>
              </p:ext>
            </p:extLst>
          </p:nvPr>
        </p:nvGraphicFramePr>
        <p:xfrm>
          <a:off x="83126" y="2089390"/>
          <a:ext cx="12108874" cy="3810000"/>
        </p:xfrm>
        <a:graphic>
          <a:graphicData uri="http://schemas.openxmlformats.org/drawingml/2006/table">
            <a:tbl>
              <a:tblPr rtl="1" firstRow="1" bandRow="1">
                <a:tableStyleId>{5C22544A-7EE6-4342-B048-85BDC9FD1C3A}</a:tableStyleId>
              </a:tblPr>
              <a:tblGrid>
                <a:gridCol w="6248401">
                  <a:extLst>
                    <a:ext uri="{9D8B030D-6E8A-4147-A177-3AD203B41FA5}">
                      <a16:colId xmlns:a16="http://schemas.microsoft.com/office/drawing/2014/main" val="1238154561"/>
                    </a:ext>
                  </a:extLst>
                </a:gridCol>
                <a:gridCol w="5860473">
                  <a:extLst>
                    <a:ext uri="{9D8B030D-6E8A-4147-A177-3AD203B41FA5}">
                      <a16:colId xmlns:a16="http://schemas.microsoft.com/office/drawing/2014/main" val="1893165810"/>
                    </a:ext>
                  </a:extLst>
                </a:gridCol>
              </a:tblGrid>
              <a:tr h="370840">
                <a:tc>
                  <a:txBody>
                    <a:bodyPr/>
                    <a:lstStyle/>
                    <a:p>
                      <a:pPr algn="ctr" rtl="1"/>
                      <a:r>
                        <a:rPr lang="ar-BH" sz="2800" b="1" dirty="0"/>
                        <a:t>تفسير التعليمات البرمجية</a:t>
                      </a:r>
                    </a:p>
                  </a:txBody>
                  <a:tcPr/>
                </a:tc>
                <a:tc>
                  <a:txBody>
                    <a:bodyPr/>
                    <a:lstStyle/>
                    <a:p>
                      <a:pPr algn="ctr" rtl="1"/>
                      <a:r>
                        <a:rPr lang="ar-BH" sz="2800" b="1" dirty="0"/>
                        <a:t>التعليمات البرمجيّة</a:t>
                      </a:r>
                    </a:p>
                  </a:txBody>
                  <a:tcPr/>
                </a:tc>
                <a:extLst>
                  <a:ext uri="{0D108BD9-81ED-4DB2-BD59-A6C34878D82A}">
                    <a16:rowId xmlns:a16="http://schemas.microsoft.com/office/drawing/2014/main" val="661224718"/>
                  </a:ext>
                </a:extLst>
              </a:tr>
              <a:tr h="370840">
                <a:tc>
                  <a:txBody>
                    <a:bodyPr/>
                    <a:lstStyle/>
                    <a:p>
                      <a:pPr rtl="1"/>
                      <a:r>
                        <a:rPr lang="ar-BH" sz="2000" dirty="0"/>
                        <a:t>بداية التعليمات البرمجيّة بلغة </a:t>
                      </a:r>
                      <a:r>
                        <a:rPr lang="en-GB" sz="2000" dirty="0"/>
                        <a:t>php</a:t>
                      </a:r>
                      <a:endParaRPr lang="ar-BH" sz="2000" dirty="0"/>
                    </a:p>
                  </a:txBody>
                  <a:tcPr anchor="ctr"/>
                </a:tc>
                <a:tc>
                  <a:txBody>
                    <a:bodyPr/>
                    <a:lstStyle/>
                    <a:p>
                      <a:pPr algn="l" rtl="0"/>
                      <a:r>
                        <a:rPr lang="en-GB" sz="2000" dirty="0"/>
                        <a:t>&lt;?php</a:t>
                      </a:r>
                      <a:endParaRPr lang="ar-BH" sz="2000" dirty="0"/>
                    </a:p>
                  </a:txBody>
                  <a:tcPr anchor="ctr"/>
                </a:tc>
                <a:extLst>
                  <a:ext uri="{0D108BD9-81ED-4DB2-BD59-A6C34878D82A}">
                    <a16:rowId xmlns:a16="http://schemas.microsoft.com/office/drawing/2014/main" val="4281026049"/>
                  </a:ext>
                </a:extLst>
              </a:tr>
              <a:tr h="370840">
                <a:tc>
                  <a:txBody>
                    <a:bodyPr/>
                    <a:lstStyle/>
                    <a:p>
                      <a:pPr rtl="1"/>
                      <a:r>
                        <a:rPr lang="ar-BH" sz="2000" dirty="0"/>
                        <a:t>جملة الربط بقاعدة البيانات التي تضمّ الجدول الذي سأعالجه وستكون دائما موجودة مسبقا</a:t>
                      </a:r>
                    </a:p>
                  </a:txBody>
                  <a:tcPr anchor="ctr"/>
                </a:tc>
                <a:tc>
                  <a:txBody>
                    <a:bodyPr/>
                    <a:lstStyle/>
                    <a:p>
                      <a:pPr algn="l" rtl="0"/>
                      <a:r>
                        <a:rPr lang="en-GB" sz="2000" dirty="0"/>
                        <a:t>include (“</a:t>
                      </a:r>
                      <a:r>
                        <a:rPr lang="en-GB" sz="2000" dirty="0" err="1"/>
                        <a:t>connect.php</a:t>
                      </a:r>
                      <a:r>
                        <a:rPr lang="en-GB" sz="2000" dirty="0"/>
                        <a:t>”);</a:t>
                      </a:r>
                      <a:endParaRPr lang="ar-BH" sz="2000" dirty="0"/>
                    </a:p>
                  </a:txBody>
                  <a:tcPr anchor="ctr"/>
                </a:tc>
                <a:extLst>
                  <a:ext uri="{0D108BD9-81ED-4DB2-BD59-A6C34878D82A}">
                    <a16:rowId xmlns:a16="http://schemas.microsoft.com/office/drawing/2014/main" val="3489426115"/>
                  </a:ext>
                </a:extLst>
              </a:tr>
              <a:tr h="370840">
                <a:tc>
                  <a:txBody>
                    <a:bodyPr/>
                    <a:lstStyle/>
                    <a:p>
                      <a:pPr rtl="1"/>
                      <a:r>
                        <a:rPr lang="ar-BH" sz="2000" dirty="0"/>
                        <a:t>استعلام حذف سجلّ/سجلات من الجدول </a:t>
                      </a:r>
                      <a:r>
                        <a:rPr lang="en-GB" sz="2000" b="1" i="1" dirty="0" err="1"/>
                        <a:t>TableName</a:t>
                      </a:r>
                      <a:r>
                        <a:rPr lang="ar-BH" sz="2000" b="1" i="1" dirty="0"/>
                        <a:t> </a:t>
                      </a:r>
                      <a:r>
                        <a:rPr lang="ar-BH" sz="2000" b="0" i="0" dirty="0"/>
                        <a:t>بناءً على المعيار </a:t>
                      </a:r>
                      <a:r>
                        <a:rPr lang="en-GB" sz="2000" b="1" i="1" dirty="0"/>
                        <a:t>criteria</a:t>
                      </a:r>
                      <a:r>
                        <a:rPr lang="ar-BH" sz="2000" b="1" i="1" dirty="0"/>
                        <a:t>، </a:t>
                      </a:r>
                      <a:r>
                        <a:rPr lang="ar-BH" sz="2000" b="0" i="0" dirty="0"/>
                        <a:t>مخزّن في المتغيّر </a:t>
                      </a:r>
                      <a:r>
                        <a:rPr lang="en-GB" sz="2000" b="1" i="0" dirty="0"/>
                        <a:t>$</a:t>
                      </a:r>
                      <a:r>
                        <a:rPr lang="en-GB" sz="2000" b="1" i="0" dirty="0" err="1"/>
                        <a:t>sql</a:t>
                      </a:r>
                      <a:endParaRPr lang="ar-BH" sz="2000" b="1" i="0" dirty="0"/>
                    </a:p>
                  </a:txBody>
                  <a:tcPr anchor="ctr"/>
                </a:tc>
                <a:tc>
                  <a:txBody>
                    <a:bodyPr/>
                    <a:lstStyle/>
                    <a:p>
                      <a:pPr algn="l" rtl="0"/>
                      <a:r>
                        <a:rPr lang="en-GB" sz="2000" dirty="0">
                          <a:solidFill>
                            <a:srgbClr val="00B050"/>
                          </a:solidFill>
                        </a:rPr>
                        <a:t>$</a:t>
                      </a:r>
                      <a:r>
                        <a:rPr lang="en-GB" sz="2000" dirty="0" err="1">
                          <a:solidFill>
                            <a:srgbClr val="00B050"/>
                          </a:solidFill>
                        </a:rPr>
                        <a:t>sql</a:t>
                      </a:r>
                      <a:r>
                        <a:rPr lang="en-GB" sz="2000" dirty="0">
                          <a:solidFill>
                            <a:srgbClr val="FF0000"/>
                          </a:solidFill>
                        </a:rPr>
                        <a:t>=“DELETE FROM </a:t>
                      </a:r>
                      <a:r>
                        <a:rPr lang="en-GB" sz="2000" i="1" dirty="0" err="1">
                          <a:solidFill>
                            <a:schemeClr val="tx1"/>
                          </a:solidFill>
                        </a:rPr>
                        <a:t>TableName</a:t>
                      </a:r>
                      <a:r>
                        <a:rPr lang="en-GB" sz="2000" dirty="0">
                          <a:solidFill>
                            <a:srgbClr val="FF0000"/>
                          </a:solidFill>
                        </a:rPr>
                        <a:t> WHERE </a:t>
                      </a:r>
                      <a:r>
                        <a:rPr lang="en-GB" sz="2000" i="1" dirty="0">
                          <a:solidFill>
                            <a:schemeClr val="tx1"/>
                          </a:solidFill>
                        </a:rPr>
                        <a:t>criteria </a:t>
                      </a:r>
                      <a:r>
                        <a:rPr lang="en-GB" sz="2000" dirty="0">
                          <a:solidFill>
                            <a:srgbClr val="FF0000"/>
                          </a:solidFill>
                        </a:rPr>
                        <a:t>”;</a:t>
                      </a:r>
                      <a:endParaRPr lang="ar-BH" sz="2000" dirty="0">
                        <a:solidFill>
                          <a:srgbClr val="FF0000"/>
                        </a:solidFill>
                      </a:endParaRPr>
                    </a:p>
                  </a:txBody>
                  <a:tcPr anchor="ctr"/>
                </a:tc>
                <a:extLst>
                  <a:ext uri="{0D108BD9-81ED-4DB2-BD59-A6C34878D82A}">
                    <a16:rowId xmlns:a16="http://schemas.microsoft.com/office/drawing/2014/main" val="1994396766"/>
                  </a:ext>
                </a:extLst>
              </a:tr>
              <a:tr h="370840">
                <a:tc>
                  <a:txBody>
                    <a:bodyPr/>
                    <a:lstStyle/>
                    <a:p>
                      <a:pPr rtl="1"/>
                      <a:r>
                        <a:rPr lang="ar-BH" sz="2000" dirty="0"/>
                        <a:t>جملة تنفيذ الاستعلام </a:t>
                      </a:r>
                    </a:p>
                  </a:txBody>
                  <a:tcPr anchor="ctr"/>
                </a:tc>
                <a:tc>
                  <a:txBody>
                    <a:bodyPr/>
                    <a:lstStyle/>
                    <a:p>
                      <a:pPr algn="l" rtl="0"/>
                      <a:r>
                        <a:rPr lang="en-GB" sz="2000" dirty="0" err="1"/>
                        <a:t>mysqli_query</a:t>
                      </a:r>
                      <a:r>
                        <a:rPr lang="en-GB" sz="2000" dirty="0"/>
                        <a:t>(</a:t>
                      </a:r>
                      <a:r>
                        <a:rPr lang="en-GB" sz="2000" dirty="0">
                          <a:solidFill>
                            <a:srgbClr val="FF0000"/>
                          </a:solidFill>
                        </a:rPr>
                        <a:t>$con</a:t>
                      </a:r>
                      <a:r>
                        <a:rPr lang="en-GB" sz="2000" dirty="0"/>
                        <a:t>,</a:t>
                      </a:r>
                      <a:r>
                        <a:rPr lang="en-GB" sz="2000" dirty="0">
                          <a:solidFill>
                            <a:srgbClr val="00B050"/>
                          </a:solidFill>
                        </a:rPr>
                        <a:t>$</a:t>
                      </a:r>
                      <a:r>
                        <a:rPr lang="en-GB" sz="2000" dirty="0" err="1">
                          <a:solidFill>
                            <a:srgbClr val="00B050"/>
                          </a:solidFill>
                        </a:rPr>
                        <a:t>sql</a:t>
                      </a:r>
                      <a:r>
                        <a:rPr lang="en-GB" sz="2000" dirty="0"/>
                        <a:t>);</a:t>
                      </a:r>
                      <a:endParaRPr lang="ar-BH" sz="2000" dirty="0"/>
                    </a:p>
                  </a:txBody>
                  <a:tcPr anchor="ctr"/>
                </a:tc>
                <a:extLst>
                  <a:ext uri="{0D108BD9-81ED-4DB2-BD59-A6C34878D82A}">
                    <a16:rowId xmlns:a16="http://schemas.microsoft.com/office/drawing/2014/main" val="2669258323"/>
                  </a:ext>
                </a:extLst>
              </a:tr>
              <a:tr h="370840">
                <a:tc>
                  <a:txBody>
                    <a:bodyPr/>
                    <a:lstStyle/>
                    <a:p>
                      <a:pPr rtl="1"/>
                      <a:r>
                        <a:rPr lang="ar-BH" sz="2000" dirty="0"/>
                        <a:t>إظهار النص “</a:t>
                      </a:r>
                      <a:r>
                        <a:rPr lang="en-GB" sz="2000" dirty="0"/>
                        <a:t>Deleted records=</a:t>
                      </a:r>
                      <a:r>
                        <a:rPr lang="ar-BH" sz="2000" dirty="0"/>
                        <a:t>" على الشاشة، متبوعا بعدد السجلات التي تمّ حذفها بفضل الدالة </a:t>
                      </a:r>
                      <a:r>
                        <a:rPr lang="en-GB" sz="2000" dirty="0" err="1"/>
                        <a:t>mysqli_affected_rows</a:t>
                      </a:r>
                      <a:r>
                        <a:rPr lang="en-GB" sz="2000" dirty="0"/>
                        <a:t>($con)</a:t>
                      </a:r>
                      <a:endParaRPr lang="ar-BH" sz="2000" dirty="0"/>
                    </a:p>
                  </a:txBody>
                  <a:tcPr anchor="ctr"/>
                </a:tc>
                <a:tc>
                  <a:txBody>
                    <a:bodyPr/>
                    <a:lstStyle/>
                    <a:p>
                      <a:pPr algn="l" rtl="0"/>
                      <a:r>
                        <a:rPr lang="en-GB" sz="2000" dirty="0">
                          <a:solidFill>
                            <a:srgbClr val="FF0000"/>
                          </a:solidFill>
                        </a:rPr>
                        <a:t>echo </a:t>
                      </a:r>
                      <a:r>
                        <a:rPr lang="en-GB" sz="2000" dirty="0">
                          <a:solidFill>
                            <a:schemeClr val="tx1"/>
                          </a:solidFill>
                        </a:rPr>
                        <a:t>“Deleted records=”</a:t>
                      </a:r>
                      <a:r>
                        <a:rPr lang="en-GB" sz="2000" dirty="0">
                          <a:solidFill>
                            <a:srgbClr val="FF0000"/>
                          </a:solidFill>
                        </a:rPr>
                        <a:t>. </a:t>
                      </a:r>
                      <a:r>
                        <a:rPr lang="en-GB" sz="2000" dirty="0" err="1">
                          <a:solidFill>
                            <a:srgbClr val="0066FF"/>
                          </a:solidFill>
                        </a:rPr>
                        <a:t>mysqli_affected</a:t>
                      </a:r>
                      <a:r>
                        <a:rPr lang="en-GB" sz="2000" dirty="0">
                          <a:solidFill>
                            <a:srgbClr val="0066FF"/>
                          </a:solidFill>
                        </a:rPr>
                        <a:t>-rows(</a:t>
                      </a:r>
                      <a:r>
                        <a:rPr lang="en-GB" sz="2000" dirty="0">
                          <a:solidFill>
                            <a:srgbClr val="FF5050"/>
                          </a:solidFill>
                        </a:rPr>
                        <a:t>$con</a:t>
                      </a:r>
                      <a:r>
                        <a:rPr lang="en-GB" sz="2000" dirty="0">
                          <a:solidFill>
                            <a:srgbClr val="0066FF"/>
                          </a:solidFill>
                        </a:rPr>
                        <a:t>)</a:t>
                      </a:r>
                      <a:r>
                        <a:rPr lang="en-GB" sz="2000" dirty="0">
                          <a:solidFill>
                            <a:srgbClr val="FF0000"/>
                          </a:solidFill>
                        </a:rPr>
                        <a:t>;</a:t>
                      </a:r>
                      <a:endParaRPr lang="ar-BH" sz="2000" dirty="0">
                        <a:solidFill>
                          <a:srgbClr val="FF0000"/>
                        </a:solidFill>
                      </a:endParaRPr>
                    </a:p>
                  </a:txBody>
                  <a:tcPr anchor="ctr"/>
                </a:tc>
                <a:extLst>
                  <a:ext uri="{0D108BD9-81ED-4DB2-BD59-A6C34878D82A}">
                    <a16:rowId xmlns:a16="http://schemas.microsoft.com/office/drawing/2014/main" val="841899987"/>
                  </a:ext>
                </a:extLst>
              </a:tr>
              <a:tr h="370840">
                <a:tc>
                  <a:txBody>
                    <a:bodyPr/>
                    <a:lstStyle/>
                    <a:p>
                      <a:pPr rtl="1"/>
                      <a:r>
                        <a:rPr lang="ar-BH" sz="2000" dirty="0"/>
                        <a:t>نهاية التعليمات البرمجيّة</a:t>
                      </a:r>
                    </a:p>
                  </a:txBody>
                  <a:tcPr anchor="ctr"/>
                </a:tc>
                <a:tc>
                  <a:txBody>
                    <a:bodyPr/>
                    <a:lstStyle/>
                    <a:p>
                      <a:pPr algn="l" rtl="0"/>
                      <a:r>
                        <a:rPr lang="en-GB" sz="2000" dirty="0"/>
                        <a:t>?&gt;</a:t>
                      </a:r>
                      <a:endParaRPr lang="ar-BH" sz="2000" dirty="0"/>
                    </a:p>
                  </a:txBody>
                  <a:tcPr anchor="ctr"/>
                </a:tc>
                <a:extLst>
                  <a:ext uri="{0D108BD9-81ED-4DB2-BD59-A6C34878D82A}">
                    <a16:rowId xmlns:a16="http://schemas.microsoft.com/office/drawing/2014/main" val="1966882730"/>
                  </a:ext>
                </a:extLst>
              </a:tr>
            </a:tbl>
          </a:graphicData>
        </a:graphic>
      </p:graphicFrame>
      <p:sp>
        <p:nvSpPr>
          <p:cNvPr id="9" name="TextBox 8">
            <a:extLst>
              <a:ext uri="{FF2B5EF4-FFF2-40B4-BE49-F238E27FC236}">
                <a16:creationId xmlns:a16="http://schemas.microsoft.com/office/drawing/2014/main" id="{E4E58B17-90EA-49B7-A388-E847DEA9F0DB}"/>
              </a:ext>
            </a:extLst>
          </p:cNvPr>
          <p:cNvSpPr txBox="1"/>
          <p:nvPr/>
        </p:nvSpPr>
        <p:spPr>
          <a:xfrm>
            <a:off x="387928" y="1073727"/>
            <a:ext cx="11438908" cy="707886"/>
          </a:xfrm>
          <a:prstGeom prst="rect">
            <a:avLst/>
          </a:prstGeom>
          <a:noFill/>
        </p:spPr>
        <p:txBody>
          <a:bodyPr wrap="square" rtlCol="1">
            <a:spAutoFit/>
          </a:bodyPr>
          <a:lstStyle/>
          <a:p>
            <a:pPr algn="just" rtl="1"/>
            <a:r>
              <a:rPr lang="ar-BH" sz="2000" dirty="0"/>
              <a:t>عزيزي الطالب، إنّ استخدام لغة </a:t>
            </a:r>
            <a:r>
              <a:rPr lang="en-GB" sz="2000" dirty="0"/>
              <a:t>php</a:t>
            </a:r>
            <a:r>
              <a:rPr lang="ar-BH" sz="2000" dirty="0"/>
              <a:t> في تصميم صفحات الويب الديناميكية ما هي إلا وسيلة للتعامل مع قاعدة البيانات وجداولها لمعالجتها واستخراج النتائج المطلوبة. لذى فإنّ تعليمات </a:t>
            </a:r>
            <a:r>
              <a:rPr lang="en-GB" sz="2000" dirty="0"/>
              <a:t>php</a:t>
            </a:r>
            <a:r>
              <a:rPr lang="ar-BH" sz="2000" dirty="0"/>
              <a:t> لحذف سجلّ من جدول سوف تقتصر على التعليمات المبيّنة في الجدول أسفله: </a:t>
            </a:r>
          </a:p>
        </p:txBody>
      </p:sp>
    </p:spTree>
    <p:extLst>
      <p:ext uri="{BB962C8B-B14F-4D97-AF65-F5344CB8AC3E}">
        <p14:creationId xmlns:p14="http://schemas.microsoft.com/office/powerpoint/2010/main" val="1041805897"/>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20301"/>
                            </p:stCondLst>
                            <p:childTnLst>
                              <p:par>
                                <p:cTn id="8" presetID="23" presetClass="entr" presetSubtype="16"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55417" y="624280"/>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2" name="Title 1">
            <a:extLst>
              <a:ext uri="{FF2B5EF4-FFF2-40B4-BE49-F238E27FC236}">
                <a16:creationId xmlns:a16="http://schemas.microsoft.com/office/drawing/2014/main" id="{5D1F143E-DCB9-42B4-808A-B418EBB47518}"/>
              </a:ext>
            </a:extLst>
          </p:cNvPr>
          <p:cNvSpPr>
            <a:spLocks noGrp="1"/>
          </p:cNvSpPr>
          <p:nvPr>
            <p:ph type="title"/>
          </p:nvPr>
        </p:nvSpPr>
        <p:spPr>
          <a:xfrm>
            <a:off x="-356741" y="401440"/>
            <a:ext cx="11190996" cy="528804"/>
          </a:xfrm>
        </p:spPr>
        <p:txBody>
          <a:bodyPr>
            <a:normAutofit fontScale="90000"/>
          </a:bodyPr>
          <a:lstStyle/>
          <a:p>
            <a:pPr algn="r"/>
            <a:r>
              <a:rPr lang="ar-BH" dirty="0">
                <a:solidFill>
                  <a:schemeClr val="bg1">
                    <a:lumMod val="50000"/>
                  </a:schemeClr>
                </a:solidFill>
                <a:cs typeface="PT Bold Heading" panose="02010400000000000000" pitchFamily="2" charset="-78"/>
              </a:rPr>
              <a:t>استعلام </a:t>
            </a:r>
            <a:r>
              <a:rPr lang="ar-BH" b="1" dirty="0">
                <a:solidFill>
                  <a:schemeClr val="bg1">
                    <a:lumMod val="50000"/>
                  </a:schemeClr>
                </a:solidFill>
                <a:cs typeface="PT Bold Heading" panose="02010400000000000000" pitchFamily="2" charset="-78"/>
              </a:rPr>
              <a:t>حذف سجلّ/سجلات </a:t>
            </a:r>
            <a:r>
              <a:rPr lang="ar-BH" dirty="0">
                <a:solidFill>
                  <a:schemeClr val="bg1">
                    <a:lumMod val="50000"/>
                  </a:schemeClr>
                </a:solidFill>
                <a:cs typeface="PT Bold Heading" panose="02010400000000000000" pitchFamily="2" charset="-78"/>
              </a:rPr>
              <a:t>من جدول</a:t>
            </a:r>
          </a:p>
        </p:txBody>
      </p:sp>
      <p:sp>
        <p:nvSpPr>
          <p:cNvPr id="9" name="TextBox 8">
            <a:extLst>
              <a:ext uri="{FF2B5EF4-FFF2-40B4-BE49-F238E27FC236}">
                <a16:creationId xmlns:a16="http://schemas.microsoft.com/office/drawing/2014/main" id="{E4E58B17-90EA-49B7-A388-E847DEA9F0DB}"/>
              </a:ext>
            </a:extLst>
          </p:cNvPr>
          <p:cNvSpPr txBox="1"/>
          <p:nvPr/>
        </p:nvSpPr>
        <p:spPr>
          <a:xfrm>
            <a:off x="224519" y="4434161"/>
            <a:ext cx="6462818" cy="523220"/>
          </a:xfrm>
          <a:prstGeom prst="rect">
            <a:avLst/>
          </a:prstGeom>
          <a:noFill/>
        </p:spPr>
        <p:txBody>
          <a:bodyPr wrap="square" rtlCol="1">
            <a:spAutoFit/>
          </a:bodyPr>
          <a:lstStyle/>
          <a:p>
            <a:pPr algn="l"/>
            <a:r>
              <a:rPr lang="en-GB" sz="2800" dirty="0">
                <a:solidFill>
                  <a:srgbClr val="FF0000"/>
                </a:solidFill>
              </a:rPr>
              <a:t>DELETE</a:t>
            </a:r>
            <a:r>
              <a:rPr lang="en-GB" sz="2800" dirty="0"/>
              <a:t> </a:t>
            </a:r>
            <a:r>
              <a:rPr lang="en-GB" sz="2800" dirty="0">
                <a:solidFill>
                  <a:srgbClr val="FF0000"/>
                </a:solidFill>
              </a:rPr>
              <a:t>FROM</a:t>
            </a:r>
            <a:r>
              <a:rPr lang="en-GB" sz="2800" dirty="0"/>
              <a:t> </a:t>
            </a:r>
            <a:r>
              <a:rPr lang="en-GB" sz="2800" i="1" dirty="0" err="1">
                <a:solidFill>
                  <a:srgbClr val="0066FF"/>
                </a:solidFill>
              </a:rPr>
              <a:t>TableName</a:t>
            </a:r>
            <a:r>
              <a:rPr lang="en-GB" sz="2800" i="1" dirty="0"/>
              <a:t> </a:t>
            </a:r>
            <a:r>
              <a:rPr lang="en-GB" sz="2800" dirty="0">
                <a:solidFill>
                  <a:srgbClr val="FF0000"/>
                </a:solidFill>
              </a:rPr>
              <a:t>WHERE</a:t>
            </a:r>
            <a:r>
              <a:rPr lang="en-GB" sz="2800" dirty="0"/>
              <a:t> </a:t>
            </a:r>
            <a:r>
              <a:rPr lang="en-GB" sz="2800" i="1" dirty="0">
                <a:solidFill>
                  <a:srgbClr val="0066FF"/>
                </a:solidFill>
              </a:rPr>
              <a:t>criteria</a:t>
            </a:r>
            <a:endParaRPr lang="ar-BH" sz="2800" dirty="0">
              <a:solidFill>
                <a:srgbClr val="0066FF"/>
              </a:solidFill>
            </a:endParaRPr>
          </a:p>
        </p:txBody>
      </p:sp>
      <p:sp>
        <p:nvSpPr>
          <p:cNvPr id="8" name="Content Placeholder 2">
            <a:extLst>
              <a:ext uri="{FF2B5EF4-FFF2-40B4-BE49-F238E27FC236}">
                <a16:creationId xmlns:a16="http://schemas.microsoft.com/office/drawing/2014/main" id="{77246BB1-EB6B-43F0-842F-F5D33728C947}"/>
              </a:ext>
            </a:extLst>
          </p:cNvPr>
          <p:cNvSpPr txBox="1">
            <a:spLocks/>
          </p:cNvSpPr>
          <p:nvPr/>
        </p:nvSpPr>
        <p:spPr>
          <a:xfrm>
            <a:off x="7536872" y="2493755"/>
            <a:ext cx="4536703" cy="651627"/>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Font typeface="Arial" panose="020B0604020202020204" pitchFamily="34" charset="0"/>
              <a:buNone/>
            </a:pPr>
            <a:r>
              <a:rPr lang="ar-BH" b="1" dirty="0"/>
              <a:t>بنية استعلام حذف سجلّ من جدول.</a:t>
            </a:r>
          </a:p>
        </p:txBody>
      </p:sp>
      <p:sp>
        <p:nvSpPr>
          <p:cNvPr id="10" name="Content Placeholder 2">
            <a:extLst>
              <a:ext uri="{FF2B5EF4-FFF2-40B4-BE49-F238E27FC236}">
                <a16:creationId xmlns:a16="http://schemas.microsoft.com/office/drawing/2014/main" id="{E64289DB-0587-4608-A923-CEBA603D308B}"/>
              </a:ext>
            </a:extLst>
          </p:cNvPr>
          <p:cNvSpPr txBox="1">
            <a:spLocks/>
          </p:cNvSpPr>
          <p:nvPr/>
        </p:nvSpPr>
        <p:spPr>
          <a:xfrm>
            <a:off x="10520218" y="1093726"/>
            <a:ext cx="1553357" cy="651627"/>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Font typeface="Arial" panose="020B0604020202020204" pitchFamily="34" charset="0"/>
              <a:buNone/>
            </a:pPr>
            <a:r>
              <a:rPr lang="ar-BH" b="1" dirty="0"/>
              <a:t>الاستعلام</a:t>
            </a:r>
          </a:p>
        </p:txBody>
      </p:sp>
      <p:sp>
        <p:nvSpPr>
          <p:cNvPr id="4" name="TextBox 3">
            <a:extLst>
              <a:ext uri="{FF2B5EF4-FFF2-40B4-BE49-F238E27FC236}">
                <a16:creationId xmlns:a16="http://schemas.microsoft.com/office/drawing/2014/main" id="{2606E37A-6725-4392-8E7C-627B5EC2953F}"/>
              </a:ext>
            </a:extLst>
          </p:cNvPr>
          <p:cNvSpPr txBox="1"/>
          <p:nvPr/>
        </p:nvSpPr>
        <p:spPr>
          <a:xfrm>
            <a:off x="1550061" y="1847126"/>
            <a:ext cx="10454783" cy="461665"/>
          </a:xfrm>
          <a:prstGeom prst="rect">
            <a:avLst/>
          </a:prstGeom>
          <a:noFill/>
        </p:spPr>
        <p:txBody>
          <a:bodyPr wrap="square" rtlCol="1">
            <a:spAutoFit/>
          </a:bodyPr>
          <a:lstStyle/>
          <a:p>
            <a:pPr algn="r" rtl="1"/>
            <a:r>
              <a:rPr lang="ar-BH" sz="2400" dirty="0"/>
              <a:t>الاستعلام هو أمر بتنفيذ إجراء محدّد على سجلات جدول محدّد من قاعدة بيانات.   </a:t>
            </a:r>
          </a:p>
        </p:txBody>
      </p:sp>
      <p:sp>
        <p:nvSpPr>
          <p:cNvPr id="11" name="TextBox 10">
            <a:extLst>
              <a:ext uri="{FF2B5EF4-FFF2-40B4-BE49-F238E27FC236}">
                <a16:creationId xmlns:a16="http://schemas.microsoft.com/office/drawing/2014/main" id="{A8F5427E-F3D9-41D0-AE3B-6BC7CEBCD00D}"/>
              </a:ext>
            </a:extLst>
          </p:cNvPr>
          <p:cNvSpPr txBox="1"/>
          <p:nvPr/>
        </p:nvSpPr>
        <p:spPr>
          <a:xfrm>
            <a:off x="205837" y="3317224"/>
            <a:ext cx="11799007" cy="461665"/>
          </a:xfrm>
          <a:prstGeom prst="rect">
            <a:avLst/>
          </a:prstGeom>
          <a:noFill/>
        </p:spPr>
        <p:txBody>
          <a:bodyPr wrap="square" rtlCol="1">
            <a:spAutoFit/>
          </a:bodyPr>
          <a:lstStyle/>
          <a:p>
            <a:pPr algn="r" rtl="1"/>
            <a:r>
              <a:rPr lang="ar-BH" sz="2400" dirty="0"/>
              <a:t>استعلام حذف سجلّ، هو أمر بتنفيذ إجراء حذف سجلّ/سجلات من جدول محدّد بناءً على معيار محدّد:   </a:t>
            </a:r>
          </a:p>
        </p:txBody>
      </p:sp>
      <p:sp>
        <p:nvSpPr>
          <p:cNvPr id="12" name="TextBox 11">
            <a:extLst>
              <a:ext uri="{FF2B5EF4-FFF2-40B4-BE49-F238E27FC236}">
                <a16:creationId xmlns:a16="http://schemas.microsoft.com/office/drawing/2014/main" id="{856F6CBE-2722-42A6-8C1E-BF015BC47F0C}"/>
              </a:ext>
            </a:extLst>
          </p:cNvPr>
          <p:cNvSpPr txBox="1"/>
          <p:nvPr/>
        </p:nvSpPr>
        <p:spPr>
          <a:xfrm>
            <a:off x="7051422" y="4367262"/>
            <a:ext cx="5022153" cy="523220"/>
          </a:xfrm>
          <a:prstGeom prst="rect">
            <a:avLst/>
          </a:prstGeom>
          <a:noFill/>
        </p:spPr>
        <p:txBody>
          <a:bodyPr wrap="square" rtlCol="1">
            <a:spAutoFit/>
          </a:bodyPr>
          <a:lstStyle/>
          <a:p>
            <a:pPr algn="r" rtl="1"/>
            <a:r>
              <a:rPr lang="ar-BH" sz="2800" dirty="0">
                <a:solidFill>
                  <a:srgbClr val="FF0000"/>
                </a:solidFill>
              </a:rPr>
              <a:t>احذف من </a:t>
            </a:r>
            <a:r>
              <a:rPr lang="ar-BH" sz="2800" dirty="0" err="1">
                <a:solidFill>
                  <a:srgbClr val="0066FF"/>
                </a:solidFill>
              </a:rPr>
              <a:t>اسم_الجدول</a:t>
            </a:r>
            <a:r>
              <a:rPr lang="ar-BH" sz="2800" dirty="0"/>
              <a:t> </a:t>
            </a:r>
            <a:r>
              <a:rPr lang="ar-BH" sz="2800" dirty="0">
                <a:solidFill>
                  <a:srgbClr val="FF0000"/>
                </a:solidFill>
              </a:rPr>
              <a:t>عند تحقّق </a:t>
            </a:r>
            <a:r>
              <a:rPr lang="ar-BH" sz="2800" dirty="0">
                <a:solidFill>
                  <a:srgbClr val="0066FF"/>
                </a:solidFill>
              </a:rPr>
              <a:t>المعيار</a:t>
            </a:r>
          </a:p>
        </p:txBody>
      </p:sp>
      <p:sp>
        <p:nvSpPr>
          <p:cNvPr id="5" name="Rectangle 4">
            <a:extLst>
              <a:ext uri="{FF2B5EF4-FFF2-40B4-BE49-F238E27FC236}">
                <a16:creationId xmlns:a16="http://schemas.microsoft.com/office/drawing/2014/main" id="{2FC6C534-0840-4EEF-A78E-04A6F1EB4082}"/>
              </a:ext>
            </a:extLst>
          </p:cNvPr>
          <p:cNvSpPr/>
          <p:nvPr/>
        </p:nvSpPr>
        <p:spPr>
          <a:xfrm>
            <a:off x="6133390" y="5658883"/>
            <a:ext cx="4757124" cy="369332"/>
          </a:xfrm>
          <a:prstGeom prst="rect">
            <a:avLst/>
          </a:prstGeom>
        </p:spPr>
        <p:txBody>
          <a:bodyPr wrap="square">
            <a:spAutoFit/>
          </a:bodyPr>
          <a:lstStyle/>
          <a:p>
            <a:pPr algn="r" rtl="1"/>
            <a:r>
              <a:rPr lang="en-GB" b="1" i="1" dirty="0" err="1">
                <a:solidFill>
                  <a:srgbClr val="0066FF"/>
                </a:solidFill>
              </a:rPr>
              <a:t>TableName</a:t>
            </a:r>
            <a:r>
              <a:rPr lang="ar-BH" i="1" dirty="0"/>
              <a:t>: ويمثّل اسم الجدول المطلوب معالجته</a:t>
            </a:r>
            <a:endParaRPr lang="ar-BH" dirty="0"/>
          </a:p>
        </p:txBody>
      </p:sp>
      <p:sp>
        <p:nvSpPr>
          <p:cNvPr id="14" name="TextBox 13">
            <a:extLst>
              <a:ext uri="{FF2B5EF4-FFF2-40B4-BE49-F238E27FC236}">
                <a16:creationId xmlns:a16="http://schemas.microsoft.com/office/drawing/2014/main" id="{C52D9394-0E6B-4E20-B07A-3875795C94AD}"/>
              </a:ext>
            </a:extLst>
          </p:cNvPr>
          <p:cNvSpPr txBox="1"/>
          <p:nvPr/>
        </p:nvSpPr>
        <p:spPr>
          <a:xfrm>
            <a:off x="7786425" y="3935342"/>
            <a:ext cx="3911732" cy="461665"/>
          </a:xfrm>
          <a:prstGeom prst="rect">
            <a:avLst/>
          </a:prstGeom>
          <a:noFill/>
        </p:spPr>
        <p:txBody>
          <a:bodyPr wrap="square" rtlCol="1">
            <a:spAutoFit/>
          </a:bodyPr>
          <a:lstStyle/>
          <a:p>
            <a:pPr algn="r" rtl="1"/>
            <a:r>
              <a:rPr lang="ar-BH" sz="2400" dirty="0"/>
              <a:t>البنية الأساسيّة لاستعلام حذف سجلّ:   </a:t>
            </a:r>
          </a:p>
        </p:txBody>
      </p:sp>
      <p:sp>
        <p:nvSpPr>
          <p:cNvPr id="15" name="Content Placeholder 2">
            <a:extLst>
              <a:ext uri="{FF2B5EF4-FFF2-40B4-BE49-F238E27FC236}">
                <a16:creationId xmlns:a16="http://schemas.microsoft.com/office/drawing/2014/main" id="{DB63972D-0C86-4326-A256-DAE537522C2E}"/>
              </a:ext>
            </a:extLst>
          </p:cNvPr>
          <p:cNvSpPr txBox="1">
            <a:spLocks/>
          </p:cNvSpPr>
          <p:nvPr/>
        </p:nvSpPr>
        <p:spPr>
          <a:xfrm>
            <a:off x="9278636" y="4923090"/>
            <a:ext cx="2732006" cy="651627"/>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Font typeface="Arial" panose="020B0604020202020204" pitchFamily="34" charset="0"/>
              <a:buNone/>
            </a:pPr>
            <a:r>
              <a:rPr lang="ar-BH" b="1" dirty="0"/>
              <a:t>متغيّرات الاستعلام</a:t>
            </a:r>
          </a:p>
        </p:txBody>
      </p:sp>
      <p:sp>
        <p:nvSpPr>
          <p:cNvPr id="16" name="Rectangle 15">
            <a:extLst>
              <a:ext uri="{FF2B5EF4-FFF2-40B4-BE49-F238E27FC236}">
                <a16:creationId xmlns:a16="http://schemas.microsoft.com/office/drawing/2014/main" id="{DEDDD17C-5322-42EF-A045-ADFFAC902640}"/>
              </a:ext>
            </a:extLst>
          </p:cNvPr>
          <p:cNvSpPr/>
          <p:nvPr/>
        </p:nvSpPr>
        <p:spPr>
          <a:xfrm>
            <a:off x="3119058" y="6028215"/>
            <a:ext cx="7771456" cy="369332"/>
          </a:xfrm>
          <a:prstGeom prst="rect">
            <a:avLst/>
          </a:prstGeom>
        </p:spPr>
        <p:txBody>
          <a:bodyPr wrap="square">
            <a:spAutoFit/>
          </a:bodyPr>
          <a:lstStyle/>
          <a:p>
            <a:pPr algn="r" rtl="1"/>
            <a:r>
              <a:rPr lang="en-GB" b="1" i="1" dirty="0">
                <a:solidFill>
                  <a:srgbClr val="0066FF"/>
                </a:solidFill>
              </a:rPr>
              <a:t>Criteria</a:t>
            </a:r>
            <a:r>
              <a:rPr lang="ar-BH" i="1" dirty="0"/>
              <a:t>: يمثّل معادلة منطقية على غرار  </a:t>
            </a:r>
            <a:r>
              <a:rPr lang="ar-BH" dirty="0"/>
              <a:t>: </a:t>
            </a:r>
            <a:r>
              <a:rPr lang="en-GB" dirty="0" err="1"/>
              <a:t>cpr</a:t>
            </a:r>
            <a:r>
              <a:rPr lang="en-GB" dirty="0"/>
              <a:t> = 99999999</a:t>
            </a:r>
            <a:r>
              <a:rPr lang="ar-BH" dirty="0"/>
              <a:t> || </a:t>
            </a:r>
            <a:r>
              <a:rPr lang="en-GB" dirty="0" err="1"/>
              <a:t>birth_date</a:t>
            </a:r>
            <a:r>
              <a:rPr lang="en-GB" dirty="0"/>
              <a:t> &lt; 1995/01/01</a:t>
            </a:r>
            <a:r>
              <a:rPr lang="ar-BH" dirty="0"/>
              <a:t> </a:t>
            </a:r>
            <a:r>
              <a:rPr lang="ar-BH" i="1" dirty="0"/>
              <a:t>  </a:t>
            </a:r>
            <a:endParaRPr lang="ar-BH" dirty="0"/>
          </a:p>
        </p:txBody>
      </p:sp>
    </p:spTree>
    <p:extLst>
      <p:ext uri="{BB962C8B-B14F-4D97-AF65-F5344CB8AC3E}">
        <p14:creationId xmlns:p14="http://schemas.microsoft.com/office/powerpoint/2010/main" val="2746196245"/>
      </p:ext>
    </p:extLst>
  </p:cSld>
  <p:clrMapOvr>
    <a:masterClrMapping/>
  </p:clrMapOvr>
  <mc:AlternateContent xmlns:mc="http://schemas.openxmlformats.org/markup-compatibility/2006" xmlns:p14="http://schemas.microsoft.com/office/powerpoint/2010/main">
    <mc:Choice Requires="p14">
      <p:transition spd="slow" p14:dur="2000" advTm="45000"/>
    </mc:Choice>
    <mc:Fallback xmlns="">
      <p:transition spd="slow"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iterate type="lt">
                                    <p:tmAbs val="100"/>
                                  </p:iterate>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6501"/>
                            </p:stCondLst>
                            <p:childTnLst>
                              <p:par>
                                <p:cTn id="12" presetID="16" presetClass="entr" presetSubtype="2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par>
                          <p:cTn id="15" fill="hold">
                            <p:stCondLst>
                              <p:cond delay="7001"/>
                            </p:stCondLst>
                            <p:childTnLst>
                              <p:par>
                                <p:cTn id="16" presetID="1" presetClass="entr" presetSubtype="0" fill="hold" grpId="0" nodeType="afterEffect">
                                  <p:stCondLst>
                                    <p:cond delay="0"/>
                                  </p:stCondLst>
                                  <p:iterate type="lt">
                                    <p:tmAbs val="100"/>
                                  </p:iterate>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14302"/>
                            </p:stCondLst>
                            <p:childTnLst>
                              <p:par>
                                <p:cTn id="19" presetID="1" presetClass="entr" presetSubtype="0" fill="hold" grpId="0" nodeType="afterEffect">
                                  <p:stCondLst>
                                    <p:cond delay="0"/>
                                  </p:stCondLst>
                                  <p:iterate type="lt">
                                    <p:tmAbs val="100"/>
                                  </p:iterate>
                                  <p:childTnLst>
                                    <p:set>
                                      <p:cBhvr>
                                        <p:cTn id="20" dur="1" fill="hold">
                                          <p:stCondLst>
                                            <p:cond delay="0"/>
                                          </p:stCondLst>
                                        </p:cTn>
                                        <p:tgtEl>
                                          <p:spTgt spid="14"/>
                                        </p:tgtEl>
                                        <p:attrNameLst>
                                          <p:attrName>style.visibility</p:attrName>
                                        </p:attrNameLst>
                                      </p:cBhvr>
                                      <p:to>
                                        <p:strVal val="visible"/>
                                      </p:to>
                                    </p:set>
                                  </p:childTnLst>
                                </p:cTn>
                              </p:par>
                            </p:childTnLst>
                          </p:cTn>
                        </p:par>
                        <p:par>
                          <p:cTn id="21" fill="hold">
                            <p:stCondLst>
                              <p:cond delay="17303"/>
                            </p:stCondLst>
                            <p:childTnLst>
                              <p:par>
                                <p:cTn id="22" presetID="1" presetClass="entr" presetSubtype="0" fill="hold" grpId="0" nodeType="afterEffect">
                                  <p:stCondLst>
                                    <p:cond delay="0"/>
                                  </p:stCondLst>
                                  <p:iterate type="lt">
                                    <p:tmAbs val="100"/>
                                  </p:iterate>
                                  <p:childTnLst>
                                    <p:set>
                                      <p:cBhvr>
                                        <p:cTn id="23" dur="1" fill="hold">
                                          <p:stCondLst>
                                            <p:cond delay="0"/>
                                          </p:stCondLst>
                                        </p:cTn>
                                        <p:tgtEl>
                                          <p:spTgt spid="9"/>
                                        </p:tgtEl>
                                        <p:attrNameLst>
                                          <p:attrName>style.visibility</p:attrName>
                                        </p:attrNameLst>
                                      </p:cBhvr>
                                      <p:to>
                                        <p:strVal val="visible"/>
                                      </p:to>
                                    </p:set>
                                  </p:childTnLst>
                                </p:cTn>
                              </p:par>
                            </p:childTnLst>
                          </p:cTn>
                        </p:par>
                        <p:par>
                          <p:cTn id="24" fill="hold">
                            <p:stCondLst>
                              <p:cond delay="20404"/>
                            </p:stCondLst>
                            <p:childTnLst>
                              <p:par>
                                <p:cTn id="25" presetID="1" presetClass="entr" presetSubtype="0" fill="hold" grpId="0" nodeType="afterEffect">
                                  <p:stCondLst>
                                    <p:cond delay="0"/>
                                  </p:stCondLst>
                                  <p:iterate type="lt">
                                    <p:tmAbs val="100"/>
                                  </p:iterate>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23405"/>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par>
                          <p:cTn id="31" fill="hold">
                            <p:stCondLst>
                              <p:cond delay="23905"/>
                            </p:stCondLst>
                            <p:childTnLst>
                              <p:par>
                                <p:cTn id="32" presetID="1"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par>
                          <p:cTn id="34" fill="hold">
                            <p:stCondLst>
                              <p:cond delay="23905"/>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10" grpId="0" animBg="1"/>
      <p:bldP spid="4" grpId="0"/>
      <p:bldP spid="11" grpId="0"/>
      <p:bldP spid="12" grpId="0"/>
      <p:bldP spid="5" grpId="0"/>
      <p:bldP spid="14"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55417" y="624280"/>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0" name="Content Placeholder 2">
            <a:extLst>
              <a:ext uri="{FF2B5EF4-FFF2-40B4-BE49-F238E27FC236}">
                <a16:creationId xmlns:a16="http://schemas.microsoft.com/office/drawing/2014/main" id="{E64289DB-0587-4608-A923-CEBA603D308B}"/>
              </a:ext>
            </a:extLst>
          </p:cNvPr>
          <p:cNvSpPr txBox="1">
            <a:spLocks/>
          </p:cNvSpPr>
          <p:nvPr/>
        </p:nvSpPr>
        <p:spPr>
          <a:xfrm>
            <a:off x="10954327" y="1093726"/>
            <a:ext cx="1119248" cy="651627"/>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ar-BH" b="1" dirty="0"/>
              <a:t>مثال</a:t>
            </a:r>
          </a:p>
        </p:txBody>
      </p:sp>
      <p:sp>
        <p:nvSpPr>
          <p:cNvPr id="4" name="TextBox 3">
            <a:extLst>
              <a:ext uri="{FF2B5EF4-FFF2-40B4-BE49-F238E27FC236}">
                <a16:creationId xmlns:a16="http://schemas.microsoft.com/office/drawing/2014/main" id="{2606E37A-6725-4392-8E7C-627B5EC2953F}"/>
              </a:ext>
            </a:extLst>
          </p:cNvPr>
          <p:cNvSpPr txBox="1"/>
          <p:nvPr/>
        </p:nvSpPr>
        <p:spPr>
          <a:xfrm>
            <a:off x="6400800" y="1283688"/>
            <a:ext cx="4433455" cy="461665"/>
          </a:xfrm>
          <a:prstGeom prst="rect">
            <a:avLst/>
          </a:prstGeom>
          <a:noFill/>
        </p:spPr>
        <p:txBody>
          <a:bodyPr wrap="square" rtlCol="1">
            <a:spAutoFit/>
          </a:bodyPr>
          <a:lstStyle/>
          <a:p>
            <a:pPr algn="r" rtl="1"/>
            <a:r>
              <a:rPr lang="ar-BH" sz="2400" dirty="0"/>
              <a:t>سأعتمد في هذا المثال على الجدول الآتي:</a:t>
            </a:r>
          </a:p>
        </p:txBody>
      </p:sp>
      <p:graphicFrame>
        <p:nvGraphicFramePr>
          <p:cNvPr id="6" name="Table 6">
            <a:extLst>
              <a:ext uri="{FF2B5EF4-FFF2-40B4-BE49-F238E27FC236}">
                <a16:creationId xmlns:a16="http://schemas.microsoft.com/office/drawing/2014/main" id="{A866913D-656D-4978-B335-B34DFFE6031B}"/>
              </a:ext>
            </a:extLst>
          </p:cNvPr>
          <p:cNvGraphicFramePr>
            <a:graphicFrameLocks noGrp="1"/>
          </p:cNvGraphicFramePr>
          <p:nvPr>
            <p:extLst>
              <p:ext uri="{D42A27DB-BD31-4B8C-83A1-F6EECF244321}">
                <p14:modId xmlns:p14="http://schemas.microsoft.com/office/powerpoint/2010/main" val="1310592466"/>
              </p:ext>
            </p:extLst>
          </p:nvPr>
        </p:nvGraphicFramePr>
        <p:xfrm>
          <a:off x="187156" y="1038189"/>
          <a:ext cx="6167323" cy="2214880"/>
        </p:xfrm>
        <a:graphic>
          <a:graphicData uri="http://schemas.openxmlformats.org/drawingml/2006/table">
            <a:tbl>
              <a:tblPr rtl="1" firstRow="1" bandRow="1">
                <a:tableStyleId>{5940675A-B579-460E-94D1-54222C63F5DA}</a:tableStyleId>
              </a:tblPr>
              <a:tblGrid>
                <a:gridCol w="2070418">
                  <a:extLst>
                    <a:ext uri="{9D8B030D-6E8A-4147-A177-3AD203B41FA5}">
                      <a16:colId xmlns:a16="http://schemas.microsoft.com/office/drawing/2014/main" val="3772569978"/>
                    </a:ext>
                  </a:extLst>
                </a:gridCol>
                <a:gridCol w="2081530">
                  <a:extLst>
                    <a:ext uri="{9D8B030D-6E8A-4147-A177-3AD203B41FA5}">
                      <a16:colId xmlns:a16="http://schemas.microsoft.com/office/drawing/2014/main" val="3726355277"/>
                    </a:ext>
                  </a:extLst>
                </a:gridCol>
                <a:gridCol w="2015375">
                  <a:extLst>
                    <a:ext uri="{9D8B030D-6E8A-4147-A177-3AD203B41FA5}">
                      <a16:colId xmlns:a16="http://schemas.microsoft.com/office/drawing/2014/main" val="3463924076"/>
                    </a:ext>
                  </a:extLst>
                </a:gridCol>
              </a:tblGrid>
              <a:tr h="363201">
                <a:tc gridSpan="3">
                  <a:txBody>
                    <a:bodyPr/>
                    <a:lstStyle/>
                    <a:p>
                      <a:pPr algn="l" rtl="0"/>
                      <a:r>
                        <a:rPr lang="en-GB" b="0" dirty="0"/>
                        <a:t>table name:</a:t>
                      </a:r>
                      <a:r>
                        <a:rPr lang="en-GB" b="1" dirty="0"/>
                        <a:t> </a:t>
                      </a:r>
                      <a:r>
                        <a:rPr lang="en-GB" b="1" dirty="0" err="1"/>
                        <a:t>SportTeam</a:t>
                      </a:r>
                      <a:endParaRPr lang="ar-BH" b="1" dirty="0"/>
                    </a:p>
                  </a:txBody>
                  <a:tcPr>
                    <a:solidFill>
                      <a:schemeClr val="bg1"/>
                    </a:solidFill>
                  </a:tcPr>
                </a:tc>
                <a:tc hMerge="1">
                  <a:txBody>
                    <a:bodyPr/>
                    <a:lstStyle/>
                    <a:p>
                      <a:pPr algn="l" rtl="0"/>
                      <a:endParaRPr lang="ar-BH" b="1" dirty="0"/>
                    </a:p>
                  </a:txBody>
                  <a:tcPr>
                    <a:solidFill>
                      <a:schemeClr val="bg1">
                        <a:lumMod val="75000"/>
                      </a:schemeClr>
                    </a:solidFill>
                  </a:tcPr>
                </a:tc>
                <a:tc hMerge="1">
                  <a:txBody>
                    <a:bodyPr/>
                    <a:lstStyle/>
                    <a:p>
                      <a:pPr algn="l" rtl="0"/>
                      <a:endParaRPr lang="ar-BH" b="1" dirty="0"/>
                    </a:p>
                  </a:txBody>
                  <a:tcPr>
                    <a:solidFill>
                      <a:schemeClr val="bg1">
                        <a:lumMod val="75000"/>
                      </a:schemeClr>
                    </a:solidFill>
                  </a:tcPr>
                </a:tc>
                <a:extLst>
                  <a:ext uri="{0D108BD9-81ED-4DB2-BD59-A6C34878D82A}">
                    <a16:rowId xmlns:a16="http://schemas.microsoft.com/office/drawing/2014/main" val="3728855457"/>
                  </a:ext>
                </a:extLst>
              </a:tr>
              <a:tr h="363201">
                <a:tc>
                  <a:txBody>
                    <a:bodyPr/>
                    <a:lstStyle/>
                    <a:p>
                      <a:pPr algn="l" rtl="0"/>
                      <a:r>
                        <a:rPr lang="en-GB" b="1" dirty="0"/>
                        <a:t>type </a:t>
                      </a:r>
                      <a:r>
                        <a:rPr lang="ar-BH" b="1" dirty="0"/>
                        <a:t>النوع               </a:t>
                      </a:r>
                    </a:p>
                  </a:txBody>
                  <a:tcPr>
                    <a:solidFill>
                      <a:schemeClr val="bg1">
                        <a:lumMod val="75000"/>
                      </a:schemeClr>
                    </a:solidFill>
                  </a:tcPr>
                </a:tc>
                <a:tc>
                  <a:txBody>
                    <a:bodyPr/>
                    <a:lstStyle/>
                    <a:p>
                      <a:pPr algn="l" rtl="0"/>
                      <a:r>
                        <a:rPr lang="en-GB" b="1" dirty="0"/>
                        <a:t>description </a:t>
                      </a:r>
                      <a:r>
                        <a:rPr lang="ar-BH" b="1" dirty="0"/>
                        <a:t>الوصف  </a:t>
                      </a:r>
                    </a:p>
                  </a:txBody>
                  <a:tcPr>
                    <a:solidFill>
                      <a:schemeClr val="bg1">
                        <a:lumMod val="75000"/>
                      </a:schemeClr>
                    </a:solidFill>
                  </a:tcPr>
                </a:tc>
                <a:tc>
                  <a:txBody>
                    <a:bodyPr/>
                    <a:lstStyle/>
                    <a:p>
                      <a:pPr algn="l" rtl="0"/>
                      <a:r>
                        <a:rPr lang="en-GB" b="1" dirty="0"/>
                        <a:t>fields </a:t>
                      </a:r>
                      <a:r>
                        <a:rPr lang="ar-BH" b="1" dirty="0"/>
                        <a:t>الحقول           </a:t>
                      </a:r>
                    </a:p>
                  </a:txBody>
                  <a:tcPr>
                    <a:solidFill>
                      <a:schemeClr val="bg1">
                        <a:lumMod val="75000"/>
                      </a:schemeClr>
                    </a:solidFill>
                  </a:tcPr>
                </a:tc>
                <a:extLst>
                  <a:ext uri="{0D108BD9-81ED-4DB2-BD59-A6C34878D82A}">
                    <a16:rowId xmlns:a16="http://schemas.microsoft.com/office/drawing/2014/main" val="267999098"/>
                  </a:ext>
                </a:extLst>
              </a:tr>
              <a:tr h="370840">
                <a:tc>
                  <a:txBody>
                    <a:bodyPr/>
                    <a:lstStyle/>
                    <a:p>
                      <a:pPr algn="l" rtl="0"/>
                      <a:r>
                        <a:rPr lang="en-GB" b="1" dirty="0"/>
                        <a:t>number</a:t>
                      </a:r>
                      <a:r>
                        <a:rPr lang="en-GB" dirty="0"/>
                        <a:t> </a:t>
                      </a:r>
                      <a:r>
                        <a:rPr lang="ar-BH" dirty="0"/>
                        <a:t>رقمي          </a:t>
                      </a:r>
                    </a:p>
                  </a:txBody>
                  <a:tcPr/>
                </a:tc>
                <a:tc>
                  <a:txBody>
                    <a:bodyPr/>
                    <a:lstStyle/>
                    <a:p>
                      <a:pPr algn="l" rtl="0"/>
                      <a:r>
                        <a:rPr lang="ar-BH" dirty="0"/>
                        <a:t>حقل رقم الهوية الشخصيّة</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cpr</a:t>
                      </a:r>
                      <a:endParaRPr lang="ar-BH" b="1" dirty="0"/>
                    </a:p>
                  </a:txBody>
                  <a:tcPr/>
                </a:tc>
                <a:extLst>
                  <a:ext uri="{0D108BD9-81ED-4DB2-BD59-A6C34878D82A}">
                    <a16:rowId xmlns:a16="http://schemas.microsoft.com/office/drawing/2014/main" val="2511137565"/>
                  </a:ext>
                </a:extLst>
              </a:tr>
              <a:tr h="370840">
                <a:tc>
                  <a:txBody>
                    <a:bodyPr/>
                    <a:lstStyle/>
                    <a:p>
                      <a:pPr algn="l" rtl="0"/>
                      <a:r>
                        <a:rPr lang="en-GB" b="1" dirty="0"/>
                        <a:t>text</a:t>
                      </a:r>
                      <a:r>
                        <a:rPr lang="en-GB" dirty="0"/>
                        <a:t> </a:t>
                      </a:r>
                      <a:r>
                        <a:rPr lang="ar-BH" dirty="0"/>
                        <a:t>نصي                </a:t>
                      </a:r>
                    </a:p>
                  </a:txBody>
                  <a:tcPr/>
                </a:tc>
                <a:tc>
                  <a:txBody>
                    <a:bodyPr/>
                    <a:lstStyle/>
                    <a:p>
                      <a:pPr algn="l" rtl="0"/>
                      <a:r>
                        <a:rPr lang="ar-BH" dirty="0"/>
                        <a:t>الاسم الكامل</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full_name</a:t>
                      </a:r>
                      <a:endParaRPr lang="ar-BH" b="1" dirty="0"/>
                    </a:p>
                  </a:txBody>
                  <a:tcPr/>
                </a:tc>
                <a:extLst>
                  <a:ext uri="{0D108BD9-81ED-4DB2-BD59-A6C34878D82A}">
                    <a16:rowId xmlns:a16="http://schemas.microsoft.com/office/drawing/2014/main" val="3524427922"/>
                  </a:ext>
                </a:extLst>
              </a:tr>
              <a:tr h="370840">
                <a:tc>
                  <a:txBody>
                    <a:bodyPr/>
                    <a:lstStyle/>
                    <a:p>
                      <a:pPr algn="l" rtl="0"/>
                      <a:r>
                        <a:rPr lang="en-GB" b="1" dirty="0"/>
                        <a:t>date</a:t>
                      </a:r>
                      <a:r>
                        <a:rPr lang="en-GB" dirty="0"/>
                        <a:t> </a:t>
                      </a:r>
                      <a:r>
                        <a:rPr lang="ar-BH" dirty="0"/>
                        <a:t>تاريخ               </a:t>
                      </a:r>
                    </a:p>
                  </a:txBody>
                  <a:tcPr/>
                </a:tc>
                <a:tc>
                  <a:txBody>
                    <a:bodyPr/>
                    <a:lstStyle/>
                    <a:p>
                      <a:pPr algn="l" rtl="0"/>
                      <a:r>
                        <a:rPr lang="ar-BH" dirty="0"/>
                        <a:t>تاريخ الميلاد</a:t>
                      </a:r>
                    </a:p>
                  </a:txBody>
                  <a:tcPr/>
                </a:tc>
                <a:tc>
                  <a:txBody>
                    <a:bodyPr/>
                    <a:lstStyle/>
                    <a:p>
                      <a:pPr algn="l" rtl="0"/>
                      <a:r>
                        <a:rPr lang="en-GB" b="1" dirty="0" err="1"/>
                        <a:t>birth_date</a:t>
                      </a:r>
                      <a:endParaRPr lang="ar-BH" b="1" dirty="0"/>
                    </a:p>
                  </a:txBody>
                  <a:tcPr/>
                </a:tc>
                <a:extLst>
                  <a:ext uri="{0D108BD9-81ED-4DB2-BD59-A6C34878D82A}">
                    <a16:rowId xmlns:a16="http://schemas.microsoft.com/office/drawing/2014/main" val="2044238234"/>
                  </a:ext>
                </a:extLst>
              </a:tr>
              <a:tr h="370840">
                <a:tc>
                  <a:txBody>
                    <a:bodyPr/>
                    <a:lstStyle/>
                    <a:p>
                      <a:pPr algn="l" rtl="0"/>
                      <a:r>
                        <a:rPr lang="en-GB" b="1" dirty="0"/>
                        <a:t>text</a:t>
                      </a:r>
                      <a:r>
                        <a:rPr lang="en-GB" dirty="0"/>
                        <a:t> </a:t>
                      </a:r>
                      <a:r>
                        <a:rPr lang="ar-BH" dirty="0"/>
                        <a:t>نصي                </a:t>
                      </a:r>
                    </a:p>
                  </a:txBody>
                  <a:tcPr/>
                </a:tc>
                <a:tc>
                  <a:txBody>
                    <a:bodyPr/>
                    <a:lstStyle/>
                    <a:p>
                      <a:pPr algn="l" rtl="0"/>
                      <a:r>
                        <a:rPr lang="ar-BH" dirty="0"/>
                        <a:t>رقم الهاتف</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mobile</a:t>
                      </a:r>
                      <a:endParaRPr lang="ar-BH" b="1" dirty="0"/>
                    </a:p>
                  </a:txBody>
                  <a:tcPr/>
                </a:tc>
                <a:extLst>
                  <a:ext uri="{0D108BD9-81ED-4DB2-BD59-A6C34878D82A}">
                    <a16:rowId xmlns:a16="http://schemas.microsoft.com/office/drawing/2014/main" val="3788764382"/>
                  </a:ext>
                </a:extLst>
              </a:tr>
            </a:tbl>
          </a:graphicData>
        </a:graphic>
      </p:graphicFrame>
      <p:graphicFrame>
        <p:nvGraphicFramePr>
          <p:cNvPr id="5" name="Table 6">
            <a:extLst>
              <a:ext uri="{FF2B5EF4-FFF2-40B4-BE49-F238E27FC236}">
                <a16:creationId xmlns:a16="http://schemas.microsoft.com/office/drawing/2014/main" id="{A0058E48-233A-452E-A38C-5FDD164487CE}"/>
              </a:ext>
            </a:extLst>
          </p:cNvPr>
          <p:cNvGraphicFramePr>
            <a:graphicFrameLocks noGrp="1"/>
          </p:cNvGraphicFramePr>
          <p:nvPr>
            <p:extLst>
              <p:ext uri="{D42A27DB-BD31-4B8C-83A1-F6EECF244321}">
                <p14:modId xmlns:p14="http://schemas.microsoft.com/office/powerpoint/2010/main" val="3246141824"/>
              </p:ext>
            </p:extLst>
          </p:nvPr>
        </p:nvGraphicFramePr>
        <p:xfrm>
          <a:off x="187156" y="3604932"/>
          <a:ext cx="8128000" cy="1483360"/>
        </p:xfrm>
        <a:graphic>
          <a:graphicData uri="http://schemas.openxmlformats.org/drawingml/2006/table">
            <a:tbl>
              <a:tblPr rtl="1" firstRow="1" bandRow="1">
                <a:tableStyleId>{5C22544A-7EE6-4342-B048-85BDC9FD1C3A}</a:tableStyleId>
              </a:tblPr>
              <a:tblGrid>
                <a:gridCol w="2032000">
                  <a:extLst>
                    <a:ext uri="{9D8B030D-6E8A-4147-A177-3AD203B41FA5}">
                      <a16:colId xmlns:a16="http://schemas.microsoft.com/office/drawing/2014/main" val="1936596140"/>
                    </a:ext>
                  </a:extLst>
                </a:gridCol>
                <a:gridCol w="2032000">
                  <a:extLst>
                    <a:ext uri="{9D8B030D-6E8A-4147-A177-3AD203B41FA5}">
                      <a16:colId xmlns:a16="http://schemas.microsoft.com/office/drawing/2014/main" val="3081886250"/>
                    </a:ext>
                  </a:extLst>
                </a:gridCol>
                <a:gridCol w="2032000">
                  <a:extLst>
                    <a:ext uri="{9D8B030D-6E8A-4147-A177-3AD203B41FA5}">
                      <a16:colId xmlns:a16="http://schemas.microsoft.com/office/drawing/2014/main" val="1066198879"/>
                    </a:ext>
                  </a:extLst>
                </a:gridCol>
                <a:gridCol w="2032000">
                  <a:extLst>
                    <a:ext uri="{9D8B030D-6E8A-4147-A177-3AD203B41FA5}">
                      <a16:colId xmlns:a16="http://schemas.microsoft.com/office/drawing/2014/main" val="4204178571"/>
                    </a:ext>
                  </a:extLst>
                </a:gridCol>
              </a:tblGrid>
              <a:tr h="370840">
                <a:tc>
                  <a:txBody>
                    <a:bodyPr/>
                    <a:lstStyle/>
                    <a:p>
                      <a:pPr algn="ctr" rtl="0"/>
                      <a:r>
                        <a:rPr lang="en-GB" dirty="0"/>
                        <a:t>mobile</a:t>
                      </a:r>
                      <a:endParaRPr lang="ar-BH" dirty="0"/>
                    </a:p>
                  </a:txBody>
                  <a:tcPr/>
                </a:tc>
                <a:tc>
                  <a:txBody>
                    <a:bodyPr/>
                    <a:lstStyle/>
                    <a:p>
                      <a:pPr algn="ctr" rtl="0"/>
                      <a:r>
                        <a:rPr lang="en-GB" dirty="0" err="1"/>
                        <a:t>birth_date</a:t>
                      </a:r>
                      <a:endParaRPr lang="ar-BH" dirty="0"/>
                    </a:p>
                  </a:txBody>
                  <a:tcPr/>
                </a:tc>
                <a:tc>
                  <a:txBody>
                    <a:bodyPr/>
                    <a:lstStyle/>
                    <a:p>
                      <a:pPr algn="ctr" rtl="0"/>
                      <a:r>
                        <a:rPr lang="en-GB" dirty="0" err="1"/>
                        <a:t>full_name</a:t>
                      </a:r>
                      <a:endParaRPr lang="ar-BH" dirty="0"/>
                    </a:p>
                  </a:txBody>
                  <a:tcPr/>
                </a:tc>
                <a:tc>
                  <a:txBody>
                    <a:bodyPr/>
                    <a:lstStyle/>
                    <a:p>
                      <a:pPr algn="ctr" rtl="0"/>
                      <a:r>
                        <a:rPr lang="en-GB" dirty="0" err="1"/>
                        <a:t>cpr</a:t>
                      </a:r>
                      <a:endParaRPr lang="ar-BH" dirty="0"/>
                    </a:p>
                  </a:txBody>
                  <a:tcPr/>
                </a:tc>
                <a:extLst>
                  <a:ext uri="{0D108BD9-81ED-4DB2-BD59-A6C34878D82A}">
                    <a16:rowId xmlns:a16="http://schemas.microsoft.com/office/drawing/2014/main" val="1019899673"/>
                  </a:ext>
                </a:extLst>
              </a:tr>
              <a:tr h="370840">
                <a:tc>
                  <a:txBody>
                    <a:bodyPr/>
                    <a:lstStyle/>
                    <a:p>
                      <a:pPr algn="ctr" rtl="0"/>
                      <a:r>
                        <a:rPr lang="en-GB" dirty="0"/>
                        <a:t>+973-12345678</a:t>
                      </a:r>
                      <a:endParaRPr lang="ar-BH" dirty="0"/>
                    </a:p>
                  </a:txBody>
                  <a:tcPr/>
                </a:tc>
                <a:tc>
                  <a:txBody>
                    <a:bodyPr/>
                    <a:lstStyle/>
                    <a:p>
                      <a:pPr algn="ctr" rtl="0"/>
                      <a:r>
                        <a:rPr lang="en-GB" dirty="0"/>
                        <a:t>1995/02/15</a:t>
                      </a:r>
                      <a:endParaRPr lang="ar-BH" dirty="0"/>
                    </a:p>
                  </a:txBody>
                  <a:tcPr/>
                </a:tc>
                <a:tc>
                  <a:txBody>
                    <a:bodyPr/>
                    <a:lstStyle/>
                    <a:p>
                      <a:pPr algn="ctr" rtl="0"/>
                      <a:r>
                        <a:rPr lang="en-GB" dirty="0" err="1"/>
                        <a:t>amir</a:t>
                      </a:r>
                      <a:r>
                        <a:rPr lang="en-GB" dirty="0"/>
                        <a:t> </a:t>
                      </a:r>
                      <a:r>
                        <a:rPr lang="en-GB" dirty="0" err="1"/>
                        <a:t>abdullah</a:t>
                      </a:r>
                      <a:endParaRPr lang="ar-BH" dirty="0"/>
                    </a:p>
                  </a:txBody>
                  <a:tcPr/>
                </a:tc>
                <a:tc>
                  <a:txBody>
                    <a:bodyPr/>
                    <a:lstStyle/>
                    <a:p>
                      <a:pPr algn="ctr" rtl="0"/>
                      <a:r>
                        <a:rPr lang="en-GB" dirty="0"/>
                        <a:t>950212345</a:t>
                      </a:r>
                      <a:endParaRPr lang="ar-BH" dirty="0"/>
                    </a:p>
                  </a:txBody>
                  <a:tcPr/>
                </a:tc>
                <a:extLst>
                  <a:ext uri="{0D108BD9-81ED-4DB2-BD59-A6C34878D82A}">
                    <a16:rowId xmlns:a16="http://schemas.microsoft.com/office/drawing/2014/main" val="3223636158"/>
                  </a:ext>
                </a:extLst>
              </a:tr>
              <a:tr h="370840">
                <a:tc>
                  <a:txBody>
                    <a:bodyPr/>
                    <a:lstStyle/>
                    <a:p>
                      <a:pPr algn="ctr" rtl="0"/>
                      <a:r>
                        <a:rPr lang="en-GB" dirty="0"/>
                        <a:t>+973-23232323</a:t>
                      </a:r>
                      <a:endParaRPr lang="ar-BH" dirty="0"/>
                    </a:p>
                  </a:txBody>
                  <a:tcPr/>
                </a:tc>
                <a:tc>
                  <a:txBody>
                    <a:bodyPr/>
                    <a:lstStyle/>
                    <a:p>
                      <a:pPr algn="ctr" rtl="0"/>
                      <a:r>
                        <a:rPr lang="en-GB" dirty="0"/>
                        <a:t>1996/12/20</a:t>
                      </a:r>
                      <a:endParaRPr lang="ar-BH" dirty="0"/>
                    </a:p>
                  </a:txBody>
                  <a:tcPr/>
                </a:tc>
                <a:tc>
                  <a:txBody>
                    <a:bodyPr/>
                    <a:lstStyle/>
                    <a:p>
                      <a:pPr algn="ctr" rtl="0"/>
                      <a:r>
                        <a:rPr lang="en-GB" dirty="0" err="1"/>
                        <a:t>majdi</a:t>
                      </a:r>
                      <a:r>
                        <a:rPr lang="en-GB" dirty="0"/>
                        <a:t> </a:t>
                      </a:r>
                      <a:r>
                        <a:rPr lang="en-GB" dirty="0" err="1"/>
                        <a:t>ahmad</a:t>
                      </a:r>
                      <a:endParaRPr lang="ar-BH" dirty="0"/>
                    </a:p>
                  </a:txBody>
                  <a:tcPr/>
                </a:tc>
                <a:tc>
                  <a:txBody>
                    <a:bodyPr/>
                    <a:lstStyle/>
                    <a:p>
                      <a:pPr algn="ctr" rtl="0"/>
                      <a:r>
                        <a:rPr lang="en-GB" dirty="0"/>
                        <a:t>961254321</a:t>
                      </a:r>
                      <a:endParaRPr lang="ar-BH" dirty="0"/>
                    </a:p>
                  </a:txBody>
                  <a:tcPr/>
                </a:tc>
                <a:extLst>
                  <a:ext uri="{0D108BD9-81ED-4DB2-BD59-A6C34878D82A}">
                    <a16:rowId xmlns:a16="http://schemas.microsoft.com/office/drawing/2014/main" val="1297181812"/>
                  </a:ext>
                </a:extLst>
              </a:tr>
              <a:tr h="370840">
                <a:tc>
                  <a:txBody>
                    <a:bodyPr/>
                    <a:lstStyle/>
                    <a:p>
                      <a:pPr algn="ctr" rtl="0"/>
                      <a:r>
                        <a:rPr lang="en-GB" dirty="0"/>
                        <a:t>+973-55667788</a:t>
                      </a:r>
                      <a:endParaRPr lang="ar-BH" dirty="0"/>
                    </a:p>
                  </a:txBody>
                  <a:tcPr/>
                </a:tc>
                <a:tc>
                  <a:txBody>
                    <a:bodyPr/>
                    <a:lstStyle/>
                    <a:p>
                      <a:pPr algn="ctr" rtl="0"/>
                      <a:r>
                        <a:rPr lang="en-GB" dirty="0"/>
                        <a:t>1994/06/01</a:t>
                      </a:r>
                      <a:endParaRPr lang="ar-BH" dirty="0"/>
                    </a:p>
                  </a:txBody>
                  <a:tcPr/>
                </a:tc>
                <a:tc>
                  <a:txBody>
                    <a:bodyPr/>
                    <a:lstStyle/>
                    <a:p>
                      <a:pPr algn="ctr" rtl="0"/>
                      <a:r>
                        <a:rPr lang="en-GB" dirty="0"/>
                        <a:t>fares </a:t>
                      </a:r>
                      <a:r>
                        <a:rPr lang="en-GB" dirty="0" err="1"/>
                        <a:t>mohammad</a:t>
                      </a:r>
                      <a:endParaRPr lang="ar-BH" dirty="0"/>
                    </a:p>
                  </a:txBody>
                  <a:tcPr/>
                </a:tc>
                <a:tc>
                  <a:txBody>
                    <a:bodyPr/>
                    <a:lstStyle/>
                    <a:p>
                      <a:pPr algn="ctr" rtl="0"/>
                      <a:r>
                        <a:rPr lang="en-GB" dirty="0"/>
                        <a:t>940613579</a:t>
                      </a:r>
                      <a:endParaRPr lang="ar-BH" dirty="0"/>
                    </a:p>
                  </a:txBody>
                  <a:tcPr/>
                </a:tc>
                <a:extLst>
                  <a:ext uri="{0D108BD9-81ED-4DB2-BD59-A6C34878D82A}">
                    <a16:rowId xmlns:a16="http://schemas.microsoft.com/office/drawing/2014/main" val="2600672205"/>
                  </a:ext>
                </a:extLst>
              </a:tr>
            </a:tbl>
          </a:graphicData>
        </a:graphic>
      </p:graphicFrame>
      <p:sp>
        <p:nvSpPr>
          <p:cNvPr id="8" name="TextBox 7">
            <a:extLst>
              <a:ext uri="{FF2B5EF4-FFF2-40B4-BE49-F238E27FC236}">
                <a16:creationId xmlns:a16="http://schemas.microsoft.com/office/drawing/2014/main" id="{C66A8F3A-6E44-4285-9DBB-C1C6E7969B2E}"/>
              </a:ext>
            </a:extLst>
          </p:cNvPr>
          <p:cNvSpPr txBox="1"/>
          <p:nvPr/>
        </p:nvSpPr>
        <p:spPr>
          <a:xfrm>
            <a:off x="8538139" y="3532004"/>
            <a:ext cx="3266783" cy="461665"/>
          </a:xfrm>
          <a:prstGeom prst="rect">
            <a:avLst/>
          </a:prstGeom>
          <a:noFill/>
        </p:spPr>
        <p:txBody>
          <a:bodyPr wrap="square" rtlCol="1">
            <a:spAutoFit/>
          </a:bodyPr>
          <a:lstStyle/>
          <a:p>
            <a:pPr algn="r" rtl="1"/>
            <a:r>
              <a:rPr lang="ar-BH" sz="2400" dirty="0"/>
              <a:t>لنفترض بعض سجلات الجدول:</a:t>
            </a:r>
          </a:p>
        </p:txBody>
      </p:sp>
      <p:sp>
        <p:nvSpPr>
          <p:cNvPr id="11" name="Title 1">
            <a:extLst>
              <a:ext uri="{FF2B5EF4-FFF2-40B4-BE49-F238E27FC236}">
                <a16:creationId xmlns:a16="http://schemas.microsoft.com/office/drawing/2014/main" id="{E369A4EA-B232-4ECB-9452-6FC08C5CE75B}"/>
              </a:ext>
            </a:extLst>
          </p:cNvPr>
          <p:cNvSpPr txBox="1">
            <a:spLocks/>
          </p:cNvSpPr>
          <p:nvPr/>
        </p:nvSpPr>
        <p:spPr>
          <a:xfrm>
            <a:off x="-407230" y="454720"/>
            <a:ext cx="11190996" cy="528804"/>
          </a:xfrm>
          <a:prstGeom prst="rect">
            <a:avLst/>
          </a:prstGeom>
        </p:spPr>
        <p:txBody>
          <a:bodyPr vert="horz" lIns="91440" tIns="45720" rIns="91440" bIns="45720" rtlCol="0" anchor="ct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a:solidFill>
                  <a:schemeClr val="bg1">
                    <a:lumMod val="50000"/>
                  </a:schemeClr>
                </a:solidFill>
                <a:cs typeface="PT Bold Heading" panose="02010400000000000000" pitchFamily="2" charset="-78"/>
              </a:rPr>
              <a:t>استعلام </a:t>
            </a: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Tree>
    <p:extLst>
      <p:ext uri="{BB962C8B-B14F-4D97-AF65-F5344CB8AC3E}">
        <p14:creationId xmlns:p14="http://schemas.microsoft.com/office/powerpoint/2010/main" val="951393810"/>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3101"/>
                            </p:stCondLst>
                            <p:childTnLst>
                              <p:par>
                                <p:cTn id="8" presetID="23" presetClass="entr" presetSubtype="16" fill="hold" nodeType="afterEffect">
                                  <p:stCondLst>
                                    <p:cond delay="10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childTnLst>
                                </p:cTn>
                              </p:par>
                            </p:childTnLst>
                          </p:cTn>
                        </p:par>
                        <p:par>
                          <p:cTn id="12" fill="hold">
                            <p:stCondLst>
                              <p:cond delay="4601"/>
                            </p:stCondLst>
                            <p:childTnLst>
                              <p:par>
                                <p:cTn id="13" presetID="1" presetClass="entr" presetSubtype="0" fill="hold" grpId="0" nodeType="afterEffect">
                                  <p:stCondLst>
                                    <p:cond delay="4000"/>
                                  </p:stCondLst>
                                  <p:iterate type="lt">
                                    <p:tmAbs val="100"/>
                                  </p:iterate>
                                  <p:childTnLst>
                                    <p:set>
                                      <p:cBhvr>
                                        <p:cTn id="14" dur="1" fill="hold">
                                          <p:stCondLst>
                                            <p:cond delay="0"/>
                                          </p:stCondLst>
                                        </p:cTn>
                                        <p:tgtEl>
                                          <p:spTgt spid="8"/>
                                        </p:tgtEl>
                                        <p:attrNameLst>
                                          <p:attrName>style.visibility</p:attrName>
                                        </p:attrNameLst>
                                      </p:cBhvr>
                                      <p:to>
                                        <p:strVal val="visible"/>
                                      </p:to>
                                    </p:set>
                                  </p:childTnLst>
                                </p:cTn>
                              </p:par>
                            </p:childTnLst>
                          </p:cTn>
                        </p:par>
                        <p:par>
                          <p:cTn id="15" fill="hold">
                            <p:stCondLst>
                              <p:cond delay="10602"/>
                            </p:stCondLst>
                            <p:childTnLst>
                              <p:par>
                                <p:cTn id="16" presetID="23" presetClass="entr" presetSubtype="16" fill="hold" nodeType="afterEffect">
                                  <p:stCondLst>
                                    <p:cond delay="10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55417" y="624280"/>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0" name="Content Placeholder 2">
            <a:extLst>
              <a:ext uri="{FF2B5EF4-FFF2-40B4-BE49-F238E27FC236}">
                <a16:creationId xmlns:a16="http://schemas.microsoft.com/office/drawing/2014/main" id="{E64289DB-0587-4608-A923-CEBA603D308B}"/>
              </a:ext>
            </a:extLst>
          </p:cNvPr>
          <p:cNvSpPr txBox="1">
            <a:spLocks/>
          </p:cNvSpPr>
          <p:nvPr/>
        </p:nvSpPr>
        <p:spPr>
          <a:xfrm>
            <a:off x="10954327" y="1093726"/>
            <a:ext cx="1119248" cy="651627"/>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ar-BH" b="1" dirty="0"/>
              <a:t>مثال</a:t>
            </a:r>
          </a:p>
        </p:txBody>
      </p:sp>
      <p:graphicFrame>
        <p:nvGraphicFramePr>
          <p:cNvPr id="5" name="Table 6">
            <a:extLst>
              <a:ext uri="{FF2B5EF4-FFF2-40B4-BE49-F238E27FC236}">
                <a16:creationId xmlns:a16="http://schemas.microsoft.com/office/drawing/2014/main" id="{A0058E48-233A-452E-A38C-5FDD164487CE}"/>
              </a:ext>
            </a:extLst>
          </p:cNvPr>
          <p:cNvGraphicFramePr>
            <a:graphicFrameLocks noGrp="1"/>
          </p:cNvGraphicFramePr>
          <p:nvPr>
            <p:extLst>
              <p:ext uri="{D42A27DB-BD31-4B8C-83A1-F6EECF244321}">
                <p14:modId xmlns:p14="http://schemas.microsoft.com/office/powerpoint/2010/main" val="1845110385"/>
              </p:ext>
            </p:extLst>
          </p:nvPr>
        </p:nvGraphicFramePr>
        <p:xfrm>
          <a:off x="2706255" y="930244"/>
          <a:ext cx="8128000" cy="1483360"/>
        </p:xfrm>
        <a:graphic>
          <a:graphicData uri="http://schemas.openxmlformats.org/drawingml/2006/table">
            <a:tbl>
              <a:tblPr rtl="1" firstRow="1" bandRow="1">
                <a:tableStyleId>{5C22544A-7EE6-4342-B048-85BDC9FD1C3A}</a:tableStyleId>
              </a:tblPr>
              <a:tblGrid>
                <a:gridCol w="2032000">
                  <a:extLst>
                    <a:ext uri="{9D8B030D-6E8A-4147-A177-3AD203B41FA5}">
                      <a16:colId xmlns:a16="http://schemas.microsoft.com/office/drawing/2014/main" val="1936596140"/>
                    </a:ext>
                  </a:extLst>
                </a:gridCol>
                <a:gridCol w="2032000">
                  <a:extLst>
                    <a:ext uri="{9D8B030D-6E8A-4147-A177-3AD203B41FA5}">
                      <a16:colId xmlns:a16="http://schemas.microsoft.com/office/drawing/2014/main" val="3081886250"/>
                    </a:ext>
                  </a:extLst>
                </a:gridCol>
                <a:gridCol w="2032000">
                  <a:extLst>
                    <a:ext uri="{9D8B030D-6E8A-4147-A177-3AD203B41FA5}">
                      <a16:colId xmlns:a16="http://schemas.microsoft.com/office/drawing/2014/main" val="1066198879"/>
                    </a:ext>
                  </a:extLst>
                </a:gridCol>
                <a:gridCol w="2032000">
                  <a:extLst>
                    <a:ext uri="{9D8B030D-6E8A-4147-A177-3AD203B41FA5}">
                      <a16:colId xmlns:a16="http://schemas.microsoft.com/office/drawing/2014/main" val="4204178571"/>
                    </a:ext>
                  </a:extLst>
                </a:gridCol>
              </a:tblGrid>
              <a:tr h="370840">
                <a:tc>
                  <a:txBody>
                    <a:bodyPr/>
                    <a:lstStyle/>
                    <a:p>
                      <a:pPr algn="ctr" rtl="0"/>
                      <a:r>
                        <a:rPr lang="en-GB" dirty="0"/>
                        <a:t>mobile</a:t>
                      </a:r>
                      <a:endParaRPr lang="ar-BH" dirty="0"/>
                    </a:p>
                  </a:txBody>
                  <a:tcPr/>
                </a:tc>
                <a:tc>
                  <a:txBody>
                    <a:bodyPr/>
                    <a:lstStyle/>
                    <a:p>
                      <a:pPr algn="ctr" rtl="0"/>
                      <a:r>
                        <a:rPr lang="en-GB" dirty="0" err="1"/>
                        <a:t>birth_date</a:t>
                      </a:r>
                      <a:endParaRPr lang="ar-BH" dirty="0"/>
                    </a:p>
                  </a:txBody>
                  <a:tcPr/>
                </a:tc>
                <a:tc>
                  <a:txBody>
                    <a:bodyPr/>
                    <a:lstStyle/>
                    <a:p>
                      <a:pPr algn="ctr" rtl="0"/>
                      <a:r>
                        <a:rPr lang="en-GB" dirty="0" err="1"/>
                        <a:t>full_name</a:t>
                      </a:r>
                      <a:endParaRPr lang="ar-BH" dirty="0"/>
                    </a:p>
                  </a:txBody>
                  <a:tcPr/>
                </a:tc>
                <a:tc>
                  <a:txBody>
                    <a:bodyPr/>
                    <a:lstStyle/>
                    <a:p>
                      <a:pPr algn="ctr" rtl="0"/>
                      <a:r>
                        <a:rPr lang="en-GB" dirty="0" err="1"/>
                        <a:t>cpr</a:t>
                      </a:r>
                      <a:endParaRPr lang="ar-BH" dirty="0"/>
                    </a:p>
                  </a:txBody>
                  <a:tcPr/>
                </a:tc>
                <a:extLst>
                  <a:ext uri="{0D108BD9-81ED-4DB2-BD59-A6C34878D82A}">
                    <a16:rowId xmlns:a16="http://schemas.microsoft.com/office/drawing/2014/main" val="1019899673"/>
                  </a:ext>
                </a:extLst>
              </a:tr>
              <a:tr h="370840">
                <a:tc>
                  <a:txBody>
                    <a:bodyPr/>
                    <a:lstStyle/>
                    <a:p>
                      <a:pPr algn="ctr" rtl="0"/>
                      <a:r>
                        <a:rPr lang="en-GB" dirty="0"/>
                        <a:t>+973-12345678</a:t>
                      </a:r>
                      <a:endParaRPr lang="ar-BH" dirty="0"/>
                    </a:p>
                  </a:txBody>
                  <a:tcPr/>
                </a:tc>
                <a:tc>
                  <a:txBody>
                    <a:bodyPr/>
                    <a:lstStyle/>
                    <a:p>
                      <a:pPr algn="ctr" rtl="0"/>
                      <a:r>
                        <a:rPr lang="en-GB" dirty="0"/>
                        <a:t>1995/02/15</a:t>
                      </a:r>
                      <a:endParaRPr lang="ar-BH" dirty="0"/>
                    </a:p>
                  </a:txBody>
                  <a:tcPr/>
                </a:tc>
                <a:tc>
                  <a:txBody>
                    <a:bodyPr/>
                    <a:lstStyle/>
                    <a:p>
                      <a:pPr algn="ctr" rtl="0"/>
                      <a:r>
                        <a:rPr lang="en-GB" dirty="0" err="1"/>
                        <a:t>amir</a:t>
                      </a:r>
                      <a:r>
                        <a:rPr lang="en-GB" dirty="0"/>
                        <a:t> </a:t>
                      </a:r>
                      <a:r>
                        <a:rPr lang="en-GB" dirty="0" err="1"/>
                        <a:t>abdullah</a:t>
                      </a:r>
                      <a:endParaRPr lang="ar-BH" dirty="0"/>
                    </a:p>
                  </a:txBody>
                  <a:tcPr/>
                </a:tc>
                <a:tc>
                  <a:txBody>
                    <a:bodyPr/>
                    <a:lstStyle/>
                    <a:p>
                      <a:pPr algn="ctr" rtl="0"/>
                      <a:r>
                        <a:rPr lang="en-GB" dirty="0"/>
                        <a:t>950212345</a:t>
                      </a:r>
                      <a:endParaRPr lang="ar-BH" dirty="0"/>
                    </a:p>
                  </a:txBody>
                  <a:tcPr/>
                </a:tc>
                <a:extLst>
                  <a:ext uri="{0D108BD9-81ED-4DB2-BD59-A6C34878D82A}">
                    <a16:rowId xmlns:a16="http://schemas.microsoft.com/office/drawing/2014/main" val="3223636158"/>
                  </a:ext>
                </a:extLst>
              </a:tr>
              <a:tr h="370840">
                <a:tc>
                  <a:txBody>
                    <a:bodyPr/>
                    <a:lstStyle/>
                    <a:p>
                      <a:pPr algn="ctr" rtl="0"/>
                      <a:r>
                        <a:rPr lang="en-GB" dirty="0"/>
                        <a:t>+973-23232323</a:t>
                      </a:r>
                      <a:endParaRPr lang="ar-BH" dirty="0"/>
                    </a:p>
                  </a:txBody>
                  <a:tcPr/>
                </a:tc>
                <a:tc>
                  <a:txBody>
                    <a:bodyPr/>
                    <a:lstStyle/>
                    <a:p>
                      <a:pPr algn="ctr" rtl="0"/>
                      <a:r>
                        <a:rPr lang="en-GB" dirty="0"/>
                        <a:t>1996/12/20</a:t>
                      </a:r>
                      <a:endParaRPr lang="ar-BH" dirty="0"/>
                    </a:p>
                  </a:txBody>
                  <a:tcPr/>
                </a:tc>
                <a:tc>
                  <a:txBody>
                    <a:bodyPr/>
                    <a:lstStyle/>
                    <a:p>
                      <a:pPr algn="ctr" rtl="0"/>
                      <a:r>
                        <a:rPr lang="en-GB" dirty="0" err="1"/>
                        <a:t>majdi</a:t>
                      </a:r>
                      <a:r>
                        <a:rPr lang="en-GB" dirty="0"/>
                        <a:t> </a:t>
                      </a:r>
                      <a:r>
                        <a:rPr lang="en-GB" dirty="0" err="1"/>
                        <a:t>ahmad</a:t>
                      </a:r>
                      <a:endParaRPr lang="ar-BH" dirty="0"/>
                    </a:p>
                  </a:txBody>
                  <a:tcPr/>
                </a:tc>
                <a:tc>
                  <a:txBody>
                    <a:bodyPr/>
                    <a:lstStyle/>
                    <a:p>
                      <a:pPr algn="ctr" rtl="0"/>
                      <a:r>
                        <a:rPr lang="en-GB" dirty="0"/>
                        <a:t>961254321</a:t>
                      </a:r>
                      <a:endParaRPr lang="ar-BH" dirty="0"/>
                    </a:p>
                  </a:txBody>
                  <a:tcPr/>
                </a:tc>
                <a:extLst>
                  <a:ext uri="{0D108BD9-81ED-4DB2-BD59-A6C34878D82A}">
                    <a16:rowId xmlns:a16="http://schemas.microsoft.com/office/drawing/2014/main" val="1297181812"/>
                  </a:ext>
                </a:extLst>
              </a:tr>
              <a:tr h="370840">
                <a:tc>
                  <a:txBody>
                    <a:bodyPr/>
                    <a:lstStyle/>
                    <a:p>
                      <a:pPr algn="ctr" rtl="0"/>
                      <a:r>
                        <a:rPr lang="en-GB" dirty="0"/>
                        <a:t>+973-55667788</a:t>
                      </a:r>
                      <a:endParaRPr lang="ar-BH" dirty="0"/>
                    </a:p>
                  </a:txBody>
                  <a:tcPr/>
                </a:tc>
                <a:tc>
                  <a:txBody>
                    <a:bodyPr/>
                    <a:lstStyle/>
                    <a:p>
                      <a:pPr algn="ctr" rtl="0"/>
                      <a:r>
                        <a:rPr lang="en-GB" dirty="0"/>
                        <a:t>1994/06/01</a:t>
                      </a:r>
                      <a:endParaRPr lang="ar-BH" dirty="0"/>
                    </a:p>
                  </a:txBody>
                  <a:tcPr/>
                </a:tc>
                <a:tc>
                  <a:txBody>
                    <a:bodyPr/>
                    <a:lstStyle/>
                    <a:p>
                      <a:pPr algn="ctr" rtl="0"/>
                      <a:r>
                        <a:rPr lang="en-GB" dirty="0"/>
                        <a:t>fares </a:t>
                      </a:r>
                      <a:r>
                        <a:rPr lang="en-GB" dirty="0" err="1"/>
                        <a:t>mohammad</a:t>
                      </a:r>
                      <a:endParaRPr lang="ar-BH" dirty="0"/>
                    </a:p>
                  </a:txBody>
                  <a:tcPr/>
                </a:tc>
                <a:tc>
                  <a:txBody>
                    <a:bodyPr/>
                    <a:lstStyle/>
                    <a:p>
                      <a:pPr algn="ctr" rtl="0"/>
                      <a:r>
                        <a:rPr lang="en-GB" dirty="0"/>
                        <a:t>940613579</a:t>
                      </a:r>
                      <a:endParaRPr lang="ar-BH" dirty="0"/>
                    </a:p>
                  </a:txBody>
                  <a:tcPr/>
                </a:tc>
                <a:extLst>
                  <a:ext uri="{0D108BD9-81ED-4DB2-BD59-A6C34878D82A}">
                    <a16:rowId xmlns:a16="http://schemas.microsoft.com/office/drawing/2014/main" val="2600672205"/>
                  </a:ext>
                </a:extLst>
              </a:tr>
            </a:tbl>
          </a:graphicData>
        </a:graphic>
      </p:graphicFrame>
      <p:sp>
        <p:nvSpPr>
          <p:cNvPr id="8" name="TextBox 7">
            <a:extLst>
              <a:ext uri="{FF2B5EF4-FFF2-40B4-BE49-F238E27FC236}">
                <a16:creationId xmlns:a16="http://schemas.microsoft.com/office/drawing/2014/main" id="{C66A8F3A-6E44-4285-9DBB-C1C6E7969B2E}"/>
              </a:ext>
            </a:extLst>
          </p:cNvPr>
          <p:cNvSpPr txBox="1"/>
          <p:nvPr/>
        </p:nvSpPr>
        <p:spPr>
          <a:xfrm>
            <a:off x="112196" y="2480743"/>
            <a:ext cx="11961380" cy="461665"/>
          </a:xfrm>
          <a:prstGeom prst="rect">
            <a:avLst/>
          </a:prstGeom>
          <a:noFill/>
        </p:spPr>
        <p:txBody>
          <a:bodyPr wrap="square" rtlCol="1">
            <a:spAutoFit/>
          </a:bodyPr>
          <a:lstStyle/>
          <a:p>
            <a:pPr algn="r" rtl="1"/>
            <a:r>
              <a:rPr lang="ar-BH" sz="2400" dirty="0"/>
              <a:t>أريد أن أبني استعلاما لحذف شخصٍ محدّدٍ من هذا الجدول، بناءً على حقل رقم الهويّة الشخصيّة (</a:t>
            </a:r>
            <a:r>
              <a:rPr lang="en-GB" sz="2400" dirty="0" err="1"/>
              <a:t>cpr</a:t>
            </a:r>
            <a:r>
              <a:rPr lang="ar-BH" sz="2400" dirty="0"/>
              <a:t>).</a:t>
            </a:r>
          </a:p>
        </p:txBody>
      </p:sp>
      <p:sp>
        <p:nvSpPr>
          <p:cNvPr id="7" name="Rectangle 6">
            <a:extLst>
              <a:ext uri="{FF2B5EF4-FFF2-40B4-BE49-F238E27FC236}">
                <a16:creationId xmlns:a16="http://schemas.microsoft.com/office/drawing/2014/main" id="{DABE9977-E6B6-41A9-A132-3BFE453402EB}"/>
              </a:ext>
            </a:extLst>
          </p:cNvPr>
          <p:cNvSpPr/>
          <p:nvPr/>
        </p:nvSpPr>
        <p:spPr>
          <a:xfrm>
            <a:off x="163508" y="930244"/>
            <a:ext cx="2388474" cy="369332"/>
          </a:xfrm>
          <a:prstGeom prst="rect">
            <a:avLst/>
          </a:prstGeom>
        </p:spPr>
        <p:txBody>
          <a:bodyPr wrap="none">
            <a:spAutoFit/>
          </a:bodyPr>
          <a:lstStyle/>
          <a:p>
            <a:r>
              <a:rPr lang="en-GB" dirty="0"/>
              <a:t>table name:</a:t>
            </a:r>
            <a:r>
              <a:rPr lang="en-GB" b="1" dirty="0"/>
              <a:t> </a:t>
            </a:r>
            <a:r>
              <a:rPr lang="en-GB" b="1" dirty="0" err="1"/>
              <a:t>SportTeam</a:t>
            </a:r>
            <a:endParaRPr lang="ar-BH" b="1" dirty="0"/>
          </a:p>
        </p:txBody>
      </p:sp>
      <p:sp>
        <p:nvSpPr>
          <p:cNvPr id="11" name="TextBox 10">
            <a:extLst>
              <a:ext uri="{FF2B5EF4-FFF2-40B4-BE49-F238E27FC236}">
                <a16:creationId xmlns:a16="http://schemas.microsoft.com/office/drawing/2014/main" id="{F78EF13D-18CB-469C-A3D5-D5B6AF582141}"/>
              </a:ext>
            </a:extLst>
          </p:cNvPr>
          <p:cNvSpPr txBox="1"/>
          <p:nvPr/>
        </p:nvSpPr>
        <p:spPr>
          <a:xfrm>
            <a:off x="55417" y="2942408"/>
            <a:ext cx="6462818" cy="523220"/>
          </a:xfrm>
          <a:prstGeom prst="rect">
            <a:avLst/>
          </a:prstGeom>
          <a:noFill/>
        </p:spPr>
        <p:txBody>
          <a:bodyPr wrap="square" rtlCol="1">
            <a:spAutoFit/>
          </a:bodyPr>
          <a:lstStyle/>
          <a:p>
            <a:pPr algn="l"/>
            <a:r>
              <a:rPr lang="en-GB" sz="2800" dirty="0">
                <a:solidFill>
                  <a:srgbClr val="FF0000"/>
                </a:solidFill>
              </a:rPr>
              <a:t>DELETE</a:t>
            </a:r>
            <a:r>
              <a:rPr lang="en-GB" sz="2800" dirty="0"/>
              <a:t> </a:t>
            </a:r>
            <a:r>
              <a:rPr lang="en-GB" sz="2800" dirty="0">
                <a:solidFill>
                  <a:srgbClr val="FF0000"/>
                </a:solidFill>
              </a:rPr>
              <a:t>FROM</a:t>
            </a:r>
            <a:r>
              <a:rPr lang="en-GB" sz="2800" dirty="0"/>
              <a:t> </a:t>
            </a:r>
            <a:r>
              <a:rPr lang="en-GB" sz="2800" i="1" dirty="0" err="1"/>
              <a:t>TableName</a:t>
            </a:r>
            <a:r>
              <a:rPr lang="en-GB" sz="2800" i="1" dirty="0"/>
              <a:t> </a:t>
            </a:r>
            <a:r>
              <a:rPr lang="en-GB" sz="2800" dirty="0">
                <a:solidFill>
                  <a:srgbClr val="FF0000"/>
                </a:solidFill>
              </a:rPr>
              <a:t>WHERE</a:t>
            </a:r>
            <a:r>
              <a:rPr lang="en-GB" sz="2800" dirty="0"/>
              <a:t> </a:t>
            </a:r>
            <a:r>
              <a:rPr lang="en-GB" sz="2800" i="1" dirty="0"/>
              <a:t>criteria</a:t>
            </a:r>
            <a:endParaRPr lang="ar-BH" sz="2800" dirty="0"/>
          </a:p>
        </p:txBody>
      </p:sp>
      <p:sp>
        <p:nvSpPr>
          <p:cNvPr id="13" name="Title 1">
            <a:extLst>
              <a:ext uri="{FF2B5EF4-FFF2-40B4-BE49-F238E27FC236}">
                <a16:creationId xmlns:a16="http://schemas.microsoft.com/office/drawing/2014/main" id="{6B697997-8114-444F-8CC3-276953BF572D}"/>
              </a:ext>
            </a:extLst>
          </p:cNvPr>
          <p:cNvSpPr>
            <a:spLocks noGrp="1"/>
          </p:cNvSpPr>
          <p:nvPr>
            <p:ph type="title"/>
          </p:nvPr>
        </p:nvSpPr>
        <p:spPr>
          <a:xfrm>
            <a:off x="-356741" y="401440"/>
            <a:ext cx="11190996" cy="528804"/>
          </a:xfrm>
        </p:spPr>
        <p:txBody>
          <a:bodyPr>
            <a:normAutofit fontScale="90000"/>
          </a:bodyPr>
          <a:lstStyle/>
          <a:p>
            <a:pPr algn="r"/>
            <a:r>
              <a:rPr lang="ar-BH" dirty="0">
                <a:solidFill>
                  <a:schemeClr val="bg1">
                    <a:lumMod val="50000"/>
                  </a:schemeClr>
                </a:solidFill>
                <a:cs typeface="PT Bold Heading" panose="02010400000000000000" pitchFamily="2" charset="-78"/>
              </a:rPr>
              <a:t>استعلام </a:t>
            </a:r>
            <a:r>
              <a:rPr lang="ar-BH" b="1" dirty="0">
                <a:solidFill>
                  <a:schemeClr val="bg1">
                    <a:lumMod val="50000"/>
                  </a:schemeClr>
                </a:solidFill>
                <a:cs typeface="PT Bold Heading" panose="02010400000000000000" pitchFamily="2" charset="-78"/>
              </a:rPr>
              <a:t>حذف سجلّ/سجلات </a:t>
            </a:r>
            <a:r>
              <a:rPr lang="ar-BH" dirty="0">
                <a:solidFill>
                  <a:schemeClr val="bg1">
                    <a:lumMod val="50000"/>
                  </a:schemeClr>
                </a:solidFill>
                <a:cs typeface="PT Bold Heading" panose="02010400000000000000" pitchFamily="2" charset="-78"/>
              </a:rPr>
              <a:t>من جدول</a:t>
            </a:r>
          </a:p>
        </p:txBody>
      </p:sp>
      <p:sp>
        <p:nvSpPr>
          <p:cNvPr id="14" name="Rectangle 13">
            <a:extLst>
              <a:ext uri="{FF2B5EF4-FFF2-40B4-BE49-F238E27FC236}">
                <a16:creationId xmlns:a16="http://schemas.microsoft.com/office/drawing/2014/main" id="{F4E1BCBC-54CC-4CBB-A042-72E4382EDE4D}"/>
              </a:ext>
            </a:extLst>
          </p:cNvPr>
          <p:cNvSpPr/>
          <p:nvPr/>
        </p:nvSpPr>
        <p:spPr>
          <a:xfrm>
            <a:off x="2189116" y="3786249"/>
            <a:ext cx="1917267" cy="523220"/>
          </a:xfrm>
          <a:prstGeom prst="rect">
            <a:avLst/>
          </a:prstGeom>
        </p:spPr>
        <p:txBody>
          <a:bodyPr wrap="square">
            <a:spAutoFit/>
          </a:bodyPr>
          <a:lstStyle/>
          <a:p>
            <a:r>
              <a:rPr lang="en-GB" sz="2800" i="1" dirty="0" err="1"/>
              <a:t>SportTeam</a:t>
            </a:r>
            <a:endParaRPr lang="ar-BH" sz="2800" dirty="0"/>
          </a:p>
        </p:txBody>
      </p:sp>
      <p:sp>
        <p:nvSpPr>
          <p:cNvPr id="15" name="Arrow: Down 14">
            <a:extLst>
              <a:ext uri="{FF2B5EF4-FFF2-40B4-BE49-F238E27FC236}">
                <a16:creationId xmlns:a16="http://schemas.microsoft.com/office/drawing/2014/main" id="{7D4707E6-8F8E-41E9-9061-142C410F3299}"/>
              </a:ext>
            </a:extLst>
          </p:cNvPr>
          <p:cNvSpPr/>
          <p:nvPr/>
        </p:nvSpPr>
        <p:spPr>
          <a:xfrm>
            <a:off x="2973202" y="3404073"/>
            <a:ext cx="185124" cy="371333"/>
          </a:xfrm>
          <a:prstGeom prst="downArrow">
            <a:avLst/>
          </a:prstGeom>
        </p:spPr>
        <p:style>
          <a:lnRef idx="1">
            <a:schemeClr val="accent6"/>
          </a:lnRef>
          <a:fillRef idx="3">
            <a:schemeClr val="accent6"/>
          </a:fillRef>
          <a:effectRef idx="2">
            <a:schemeClr val="accent6"/>
          </a:effectRef>
          <a:fontRef idx="minor">
            <a:schemeClr val="lt1"/>
          </a:fontRef>
        </p:style>
        <p:txBody>
          <a:bodyPr rtlCol="1" anchor="ctr"/>
          <a:lstStyle/>
          <a:p>
            <a:pPr algn="ctr"/>
            <a:endParaRPr lang="ar-BH"/>
          </a:p>
        </p:txBody>
      </p:sp>
      <p:sp>
        <p:nvSpPr>
          <p:cNvPr id="16" name="Arrow: Down 15">
            <a:extLst>
              <a:ext uri="{FF2B5EF4-FFF2-40B4-BE49-F238E27FC236}">
                <a16:creationId xmlns:a16="http://schemas.microsoft.com/office/drawing/2014/main" id="{5A93C314-800C-48BF-A79D-556754F2472A}"/>
              </a:ext>
            </a:extLst>
          </p:cNvPr>
          <p:cNvSpPr/>
          <p:nvPr/>
        </p:nvSpPr>
        <p:spPr>
          <a:xfrm>
            <a:off x="5577092" y="3404072"/>
            <a:ext cx="185124" cy="371333"/>
          </a:xfrm>
          <a:prstGeom prst="downArrow">
            <a:avLst/>
          </a:prstGeom>
        </p:spPr>
        <p:style>
          <a:lnRef idx="1">
            <a:schemeClr val="accent6"/>
          </a:lnRef>
          <a:fillRef idx="3">
            <a:schemeClr val="accent6"/>
          </a:fillRef>
          <a:effectRef idx="2">
            <a:schemeClr val="accent6"/>
          </a:effectRef>
          <a:fontRef idx="minor">
            <a:schemeClr val="lt1"/>
          </a:fontRef>
        </p:style>
        <p:txBody>
          <a:bodyPr rtlCol="1" anchor="ctr"/>
          <a:lstStyle/>
          <a:p>
            <a:pPr algn="ctr"/>
            <a:endParaRPr lang="ar-BH"/>
          </a:p>
        </p:txBody>
      </p:sp>
      <p:sp>
        <p:nvSpPr>
          <p:cNvPr id="17" name="Rectangle 16">
            <a:extLst>
              <a:ext uri="{FF2B5EF4-FFF2-40B4-BE49-F238E27FC236}">
                <a16:creationId xmlns:a16="http://schemas.microsoft.com/office/drawing/2014/main" id="{238CF243-013F-4C96-828F-550A5C2A0B30}"/>
              </a:ext>
            </a:extLst>
          </p:cNvPr>
          <p:cNvSpPr/>
          <p:nvPr/>
        </p:nvSpPr>
        <p:spPr>
          <a:xfrm>
            <a:off x="4447697" y="3713849"/>
            <a:ext cx="2889944" cy="523220"/>
          </a:xfrm>
          <a:prstGeom prst="rect">
            <a:avLst/>
          </a:prstGeom>
        </p:spPr>
        <p:txBody>
          <a:bodyPr wrap="square">
            <a:spAutoFit/>
          </a:bodyPr>
          <a:lstStyle/>
          <a:p>
            <a:r>
              <a:rPr lang="en-GB" sz="2800" i="1" dirty="0" err="1"/>
              <a:t>cpr</a:t>
            </a:r>
            <a:r>
              <a:rPr lang="en-GB" sz="2800" i="1" dirty="0"/>
              <a:t>= </a:t>
            </a:r>
            <a:r>
              <a:rPr lang="en-GB" sz="2800" i="1" dirty="0" err="1"/>
              <a:t>cpr_number</a:t>
            </a:r>
            <a:endParaRPr lang="ar-BH" sz="2800" dirty="0"/>
          </a:p>
        </p:txBody>
      </p:sp>
      <p:sp>
        <p:nvSpPr>
          <p:cNvPr id="18" name="TextBox 17">
            <a:extLst>
              <a:ext uri="{FF2B5EF4-FFF2-40B4-BE49-F238E27FC236}">
                <a16:creationId xmlns:a16="http://schemas.microsoft.com/office/drawing/2014/main" id="{0990B84F-78DD-4562-9B87-D0AF6023A1C1}"/>
              </a:ext>
            </a:extLst>
          </p:cNvPr>
          <p:cNvSpPr txBox="1"/>
          <p:nvPr/>
        </p:nvSpPr>
        <p:spPr>
          <a:xfrm>
            <a:off x="163508" y="4528080"/>
            <a:ext cx="7880968" cy="523220"/>
          </a:xfrm>
          <a:prstGeom prst="rect">
            <a:avLst/>
          </a:prstGeom>
          <a:noFill/>
        </p:spPr>
        <p:txBody>
          <a:bodyPr wrap="square" rtlCol="1">
            <a:spAutoFit/>
          </a:bodyPr>
          <a:lstStyle/>
          <a:p>
            <a:r>
              <a:rPr lang="en-GB" sz="2800" dirty="0">
                <a:solidFill>
                  <a:srgbClr val="FF0000"/>
                </a:solidFill>
              </a:rPr>
              <a:t>DELETE</a:t>
            </a:r>
            <a:r>
              <a:rPr lang="en-GB" sz="2800" dirty="0"/>
              <a:t> </a:t>
            </a:r>
            <a:r>
              <a:rPr lang="en-GB" sz="2800" dirty="0">
                <a:solidFill>
                  <a:srgbClr val="FF0000"/>
                </a:solidFill>
              </a:rPr>
              <a:t>FROM</a:t>
            </a:r>
            <a:r>
              <a:rPr lang="en-GB" sz="2800" dirty="0"/>
              <a:t> </a:t>
            </a:r>
            <a:r>
              <a:rPr lang="en-GB" sz="2800" i="1" dirty="0" err="1"/>
              <a:t>SportTeam</a:t>
            </a:r>
            <a:r>
              <a:rPr lang="en-GB" sz="2800" i="1" dirty="0"/>
              <a:t> </a:t>
            </a:r>
            <a:r>
              <a:rPr lang="en-GB" sz="2800" dirty="0">
                <a:solidFill>
                  <a:srgbClr val="FF0000"/>
                </a:solidFill>
              </a:rPr>
              <a:t>WHERE</a:t>
            </a:r>
            <a:r>
              <a:rPr lang="en-GB" sz="2800" dirty="0"/>
              <a:t> </a:t>
            </a:r>
            <a:r>
              <a:rPr lang="en-GB" sz="2800" i="1" dirty="0" err="1"/>
              <a:t>cpr</a:t>
            </a:r>
            <a:r>
              <a:rPr lang="en-GB" sz="2800" i="1" dirty="0"/>
              <a:t>= </a:t>
            </a:r>
            <a:r>
              <a:rPr lang="en-GB" sz="2800" i="1" dirty="0" err="1"/>
              <a:t>cpr_number</a:t>
            </a:r>
            <a:endParaRPr lang="ar-BH" sz="2800" dirty="0"/>
          </a:p>
        </p:txBody>
      </p:sp>
      <p:sp>
        <p:nvSpPr>
          <p:cNvPr id="19" name="TextBox 18">
            <a:extLst>
              <a:ext uri="{FF2B5EF4-FFF2-40B4-BE49-F238E27FC236}">
                <a16:creationId xmlns:a16="http://schemas.microsoft.com/office/drawing/2014/main" id="{BEA5F956-024D-4774-8081-D0B803035D48}"/>
              </a:ext>
            </a:extLst>
          </p:cNvPr>
          <p:cNvSpPr txBox="1"/>
          <p:nvPr/>
        </p:nvSpPr>
        <p:spPr>
          <a:xfrm>
            <a:off x="7881792" y="2973185"/>
            <a:ext cx="3911732" cy="461665"/>
          </a:xfrm>
          <a:prstGeom prst="rect">
            <a:avLst/>
          </a:prstGeom>
          <a:noFill/>
        </p:spPr>
        <p:txBody>
          <a:bodyPr wrap="square" rtlCol="1">
            <a:spAutoFit/>
          </a:bodyPr>
          <a:lstStyle/>
          <a:p>
            <a:pPr algn="r" rtl="1"/>
            <a:r>
              <a:rPr lang="ar-BH" sz="2400" dirty="0"/>
              <a:t>البنية الأساسيّة لاستعلام حذف سجلّ:   </a:t>
            </a:r>
          </a:p>
        </p:txBody>
      </p:sp>
      <p:sp>
        <p:nvSpPr>
          <p:cNvPr id="20" name="TextBox 19">
            <a:extLst>
              <a:ext uri="{FF2B5EF4-FFF2-40B4-BE49-F238E27FC236}">
                <a16:creationId xmlns:a16="http://schemas.microsoft.com/office/drawing/2014/main" id="{C2BC73AF-2E3D-4633-BD42-D3C0448BBEFE}"/>
              </a:ext>
            </a:extLst>
          </p:cNvPr>
          <p:cNvSpPr txBox="1"/>
          <p:nvPr/>
        </p:nvSpPr>
        <p:spPr>
          <a:xfrm>
            <a:off x="7971549" y="4589635"/>
            <a:ext cx="3911732" cy="461665"/>
          </a:xfrm>
          <a:prstGeom prst="rect">
            <a:avLst/>
          </a:prstGeom>
          <a:noFill/>
        </p:spPr>
        <p:txBody>
          <a:bodyPr wrap="square" rtlCol="1">
            <a:spAutoFit/>
          </a:bodyPr>
          <a:lstStyle/>
          <a:p>
            <a:pPr algn="r" rtl="1"/>
            <a:r>
              <a:rPr lang="ar-BH" sz="2400" dirty="0"/>
              <a:t>بنية الاستعلام بعد تضمينه المتغيّرات:   </a:t>
            </a:r>
          </a:p>
        </p:txBody>
      </p:sp>
      <p:pic>
        <p:nvPicPr>
          <p:cNvPr id="22" name="Picture 21">
            <a:extLst>
              <a:ext uri="{FF2B5EF4-FFF2-40B4-BE49-F238E27FC236}">
                <a16:creationId xmlns:a16="http://schemas.microsoft.com/office/drawing/2014/main" id="{5B8A6F4E-2BF4-46B9-8414-26177123E8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647" y="5171311"/>
            <a:ext cx="1185925" cy="1185925"/>
          </a:xfrm>
          <a:prstGeom prst="rect">
            <a:avLst/>
          </a:prstGeom>
        </p:spPr>
      </p:pic>
      <p:sp>
        <p:nvSpPr>
          <p:cNvPr id="23" name="Thought Bubble: Cloud 22">
            <a:extLst>
              <a:ext uri="{FF2B5EF4-FFF2-40B4-BE49-F238E27FC236}">
                <a16:creationId xmlns:a16="http://schemas.microsoft.com/office/drawing/2014/main" id="{5D01DDA0-776F-4A58-B214-A7F7D693CF81}"/>
              </a:ext>
            </a:extLst>
          </p:cNvPr>
          <p:cNvSpPr/>
          <p:nvPr/>
        </p:nvSpPr>
        <p:spPr>
          <a:xfrm>
            <a:off x="7085198" y="5239576"/>
            <a:ext cx="3450036" cy="1026596"/>
          </a:xfrm>
          <a:prstGeom prst="cloudCallout">
            <a:avLst>
              <a:gd name="adj1" fmla="val 70844"/>
              <a:gd name="adj2" fmla="val 127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من أين تأتي قيمة </a:t>
            </a:r>
            <a:r>
              <a:rPr lang="en-GB" sz="2400" dirty="0" err="1"/>
              <a:t>cpr_number</a:t>
            </a:r>
            <a:r>
              <a:rPr lang="ar-BH" sz="2400" dirty="0"/>
              <a:t>؟</a:t>
            </a:r>
          </a:p>
        </p:txBody>
      </p:sp>
      <p:sp>
        <p:nvSpPr>
          <p:cNvPr id="24" name="TextBox 23">
            <a:extLst>
              <a:ext uri="{FF2B5EF4-FFF2-40B4-BE49-F238E27FC236}">
                <a16:creationId xmlns:a16="http://schemas.microsoft.com/office/drawing/2014/main" id="{4A835F9B-2C9A-4D21-B7EB-A4DDFFE159AE}"/>
              </a:ext>
            </a:extLst>
          </p:cNvPr>
          <p:cNvSpPr txBox="1"/>
          <p:nvPr/>
        </p:nvSpPr>
        <p:spPr>
          <a:xfrm>
            <a:off x="7971549" y="3733270"/>
            <a:ext cx="2094152" cy="461665"/>
          </a:xfrm>
          <a:prstGeom prst="rect">
            <a:avLst/>
          </a:prstGeom>
          <a:noFill/>
        </p:spPr>
        <p:txBody>
          <a:bodyPr wrap="square" rtlCol="1">
            <a:spAutoFit/>
          </a:bodyPr>
          <a:lstStyle/>
          <a:p>
            <a:pPr algn="r" rtl="1"/>
            <a:r>
              <a:rPr lang="ar-BH" sz="2400" dirty="0"/>
              <a:t>استبدل المتغيّرات:   </a:t>
            </a:r>
          </a:p>
        </p:txBody>
      </p:sp>
      <p:pic>
        <p:nvPicPr>
          <p:cNvPr id="26" name="Picture 25">
            <a:extLst>
              <a:ext uri="{FF2B5EF4-FFF2-40B4-BE49-F238E27FC236}">
                <a16:creationId xmlns:a16="http://schemas.microsoft.com/office/drawing/2014/main" id="{69344EA7-32FF-4DDA-96A4-B460E8958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53872" y="5355411"/>
            <a:ext cx="1619130" cy="910761"/>
          </a:xfrm>
          <a:prstGeom prst="rect">
            <a:avLst/>
          </a:prstGeom>
        </p:spPr>
      </p:pic>
      <p:sp>
        <p:nvSpPr>
          <p:cNvPr id="27" name="Thought Bubble: Cloud 26">
            <a:extLst>
              <a:ext uri="{FF2B5EF4-FFF2-40B4-BE49-F238E27FC236}">
                <a16:creationId xmlns:a16="http://schemas.microsoft.com/office/drawing/2014/main" id="{288A122E-F625-4D09-BE1D-F5525CD61592}"/>
              </a:ext>
            </a:extLst>
          </p:cNvPr>
          <p:cNvSpPr/>
          <p:nvPr/>
        </p:nvSpPr>
        <p:spPr>
          <a:xfrm>
            <a:off x="163508" y="4988232"/>
            <a:ext cx="4943295" cy="1446227"/>
          </a:xfrm>
          <a:prstGeom prst="cloudCallout">
            <a:avLst>
              <a:gd name="adj1" fmla="val 60290"/>
              <a:gd name="adj2" fmla="val 786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للإجابة عن هذا التساؤل دعنا نبيّن العلاقة بين نموذج حذف سجلّ واستعلام حذف سجلّ </a:t>
            </a:r>
          </a:p>
        </p:txBody>
      </p:sp>
    </p:spTree>
    <p:extLst>
      <p:ext uri="{BB962C8B-B14F-4D97-AF65-F5344CB8AC3E}">
        <p14:creationId xmlns:p14="http://schemas.microsoft.com/office/powerpoint/2010/main" val="217512348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7801"/>
                            </p:stCondLst>
                            <p:childTnLst>
                              <p:par>
                                <p:cTn id="8" presetID="1" presetClass="entr" presetSubtype="0" fill="hold" grpId="0" nodeType="afterEffect">
                                  <p:stCondLst>
                                    <p:cond delay="0"/>
                                  </p:stCondLst>
                                  <p:iterate type="lt">
                                    <p:tmAbs val="100"/>
                                  </p:iterate>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10802"/>
                            </p:stCondLst>
                            <p:childTnLst>
                              <p:par>
                                <p:cTn id="11" presetID="1" presetClass="entr" presetSubtype="0" fill="hold" grpId="0" nodeType="afterEffect">
                                  <p:stCondLst>
                                    <p:cond delay="0"/>
                                  </p:stCondLst>
                                  <p:iterate type="lt">
                                    <p:tmAbs val="100"/>
                                  </p:iterate>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13903"/>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24"/>
                                        </p:tgtEl>
                                        <p:attrNameLst>
                                          <p:attrName>style.visibility</p:attrName>
                                        </p:attrNameLst>
                                      </p:cBhvr>
                                      <p:to>
                                        <p:strVal val="visible"/>
                                      </p:to>
                                    </p:set>
                                  </p:childTnLst>
                                </p:cTn>
                              </p:par>
                            </p:childTnLst>
                          </p:cTn>
                        </p:par>
                        <p:par>
                          <p:cTn id="16" fill="hold">
                            <p:stCondLst>
                              <p:cond delay="15504"/>
                            </p:stCondLst>
                            <p:childTnLst>
                              <p:par>
                                <p:cTn id="17" presetID="16" presetClass="entr" presetSubtype="21" fill="hold" grpId="0" nodeType="after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par>
                          <p:cTn id="20" fill="hold">
                            <p:stCondLst>
                              <p:cond delay="17004"/>
                            </p:stCondLst>
                            <p:childTnLst>
                              <p:par>
                                <p:cTn id="21" presetID="1" presetClass="entr" presetSubtype="0" fill="hold" grpId="0" nodeType="afterEffect">
                                  <p:stCondLst>
                                    <p:cond delay="1000"/>
                                  </p:stCondLst>
                                  <p:iterate type="lt">
                                    <p:tmAbs val="100"/>
                                  </p:iterate>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18805"/>
                            </p:stCondLst>
                            <p:childTnLst>
                              <p:par>
                                <p:cTn id="24" presetID="16" presetClass="entr" presetSubtype="21" fill="hold" grpId="0" nodeType="afterEffect">
                                  <p:stCondLst>
                                    <p:cond delay="200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par>
                          <p:cTn id="27" fill="hold">
                            <p:stCondLst>
                              <p:cond delay="21305"/>
                            </p:stCondLst>
                            <p:childTnLst>
                              <p:par>
                                <p:cTn id="28" presetID="1" presetClass="entr" presetSubtype="0" fill="hold" grpId="0" nodeType="afterEffect">
                                  <p:stCondLst>
                                    <p:cond delay="1000"/>
                                  </p:stCondLst>
                                  <p:iterate type="lt">
                                    <p:tmAbs val="100"/>
                                  </p:iterate>
                                  <p:childTnLst>
                                    <p:set>
                                      <p:cBhvr>
                                        <p:cTn id="29" dur="1" fill="hold">
                                          <p:stCondLst>
                                            <p:cond delay="0"/>
                                          </p:stCondLst>
                                        </p:cTn>
                                        <p:tgtEl>
                                          <p:spTgt spid="17"/>
                                        </p:tgtEl>
                                        <p:attrNameLst>
                                          <p:attrName>style.visibility</p:attrName>
                                        </p:attrNameLst>
                                      </p:cBhvr>
                                      <p:to>
                                        <p:strVal val="visible"/>
                                      </p:to>
                                    </p:set>
                                  </p:childTnLst>
                                </p:cTn>
                              </p:par>
                            </p:childTnLst>
                          </p:cTn>
                        </p:par>
                        <p:par>
                          <p:cTn id="30" fill="hold">
                            <p:stCondLst>
                              <p:cond delay="23606"/>
                            </p:stCondLst>
                            <p:childTnLst>
                              <p:par>
                                <p:cTn id="31" presetID="1" presetClass="entr" presetSubtype="0" fill="hold" grpId="0" nodeType="afterEffect">
                                  <p:stCondLst>
                                    <p:cond delay="2000"/>
                                  </p:stCondLst>
                                  <p:iterate type="lt">
                                    <p:tmAbs val="100"/>
                                  </p:iterate>
                                  <p:childTnLst>
                                    <p:set>
                                      <p:cBhvr>
                                        <p:cTn id="32" dur="1" fill="hold">
                                          <p:stCondLst>
                                            <p:cond delay="0"/>
                                          </p:stCondLst>
                                        </p:cTn>
                                        <p:tgtEl>
                                          <p:spTgt spid="20"/>
                                        </p:tgtEl>
                                        <p:attrNameLst>
                                          <p:attrName>style.visibility</p:attrName>
                                        </p:attrNameLst>
                                      </p:cBhvr>
                                      <p:to>
                                        <p:strVal val="visible"/>
                                      </p:to>
                                    </p:set>
                                  </p:childTnLst>
                                </p:cTn>
                              </p:par>
                            </p:childTnLst>
                          </p:cTn>
                        </p:par>
                        <p:par>
                          <p:cTn id="33" fill="hold">
                            <p:stCondLst>
                              <p:cond delay="28807"/>
                            </p:stCondLst>
                            <p:childTnLst>
                              <p:par>
                                <p:cTn id="34" presetID="1" presetClass="entr" presetSubtype="0" fill="hold" grpId="0" nodeType="afterEffect">
                                  <p:stCondLst>
                                    <p:cond delay="1000"/>
                                  </p:stCondLst>
                                  <p:iterate type="lt">
                                    <p:tmAbs val="100"/>
                                  </p:iterate>
                                  <p:childTnLst>
                                    <p:set>
                                      <p:cBhvr>
                                        <p:cTn id="35" dur="1" fill="hold">
                                          <p:stCondLst>
                                            <p:cond delay="0"/>
                                          </p:stCondLst>
                                        </p:cTn>
                                        <p:tgtEl>
                                          <p:spTgt spid="18"/>
                                        </p:tgtEl>
                                        <p:attrNameLst>
                                          <p:attrName>style.visibility</p:attrName>
                                        </p:attrNameLst>
                                      </p:cBhvr>
                                      <p:to>
                                        <p:strVal val="visible"/>
                                      </p:to>
                                    </p:set>
                                  </p:childTnLst>
                                </p:cTn>
                              </p:par>
                            </p:childTnLst>
                          </p:cTn>
                        </p:par>
                        <p:par>
                          <p:cTn id="36" fill="hold">
                            <p:stCondLst>
                              <p:cond delay="33508"/>
                            </p:stCondLst>
                            <p:childTnLst>
                              <p:par>
                                <p:cTn id="37" presetID="1" presetClass="entr" presetSubtype="0" fill="hold" nodeType="afterEffect">
                                  <p:stCondLst>
                                    <p:cond delay="3000"/>
                                  </p:stCondLst>
                                  <p:childTnLst>
                                    <p:set>
                                      <p:cBhvr>
                                        <p:cTn id="38" dur="1" fill="hold">
                                          <p:stCondLst>
                                            <p:cond delay="0"/>
                                          </p:stCondLst>
                                        </p:cTn>
                                        <p:tgtEl>
                                          <p:spTgt spid="22"/>
                                        </p:tgtEl>
                                        <p:attrNameLst>
                                          <p:attrName>style.visibility</p:attrName>
                                        </p:attrNameLst>
                                      </p:cBhvr>
                                      <p:to>
                                        <p:strVal val="visible"/>
                                      </p:to>
                                    </p:set>
                                  </p:childTnLst>
                                </p:cTn>
                              </p:par>
                            </p:childTnLst>
                          </p:cTn>
                        </p:par>
                        <p:par>
                          <p:cTn id="39" fill="hold">
                            <p:stCondLst>
                              <p:cond delay="36508"/>
                            </p:stCondLst>
                            <p:childTnLst>
                              <p:par>
                                <p:cTn id="40" presetID="1" presetClass="entr" presetSubtype="0" fill="hold" grpId="0" nodeType="afterEffect">
                                  <p:stCondLst>
                                    <p:cond delay="0"/>
                                  </p:stCondLst>
                                  <p:iterate type="lt">
                                    <p:tmAbs val="100"/>
                                  </p:iterate>
                                  <p:childTnLst>
                                    <p:set>
                                      <p:cBhvr>
                                        <p:cTn id="41" dur="1" fill="hold">
                                          <p:stCondLst>
                                            <p:cond delay="0"/>
                                          </p:stCondLst>
                                        </p:cTn>
                                        <p:tgtEl>
                                          <p:spTgt spid="23"/>
                                        </p:tgtEl>
                                        <p:attrNameLst>
                                          <p:attrName>style.visibility</p:attrName>
                                        </p:attrNameLst>
                                      </p:cBhvr>
                                      <p:to>
                                        <p:strVal val="visible"/>
                                      </p:to>
                                    </p:set>
                                  </p:childTnLst>
                                </p:cTn>
                              </p:par>
                            </p:childTnLst>
                          </p:cTn>
                        </p:par>
                        <p:par>
                          <p:cTn id="42" fill="hold">
                            <p:stCondLst>
                              <p:cond delay="38809"/>
                            </p:stCondLst>
                            <p:childTnLst>
                              <p:par>
                                <p:cTn id="43" presetID="1" presetClass="entr" presetSubtype="0" fill="hold" nodeType="afterEffect">
                                  <p:stCondLst>
                                    <p:cond delay="2000"/>
                                  </p:stCondLst>
                                  <p:childTnLst>
                                    <p:set>
                                      <p:cBhvr>
                                        <p:cTn id="44" dur="1" fill="hold">
                                          <p:stCondLst>
                                            <p:cond delay="0"/>
                                          </p:stCondLst>
                                        </p:cTn>
                                        <p:tgtEl>
                                          <p:spTgt spid="26"/>
                                        </p:tgtEl>
                                        <p:attrNameLst>
                                          <p:attrName>style.visibility</p:attrName>
                                        </p:attrNameLst>
                                      </p:cBhvr>
                                      <p:to>
                                        <p:strVal val="visible"/>
                                      </p:to>
                                    </p:set>
                                  </p:childTnLst>
                                </p:cTn>
                              </p:par>
                            </p:childTnLst>
                          </p:cTn>
                        </p:par>
                        <p:par>
                          <p:cTn id="45" fill="hold">
                            <p:stCondLst>
                              <p:cond delay="40809"/>
                            </p:stCondLst>
                            <p:childTnLst>
                              <p:par>
                                <p:cTn id="46" presetID="1" presetClass="entr" presetSubtype="0" fill="hold" grpId="0" nodeType="afterEffect">
                                  <p:stCondLst>
                                    <p:cond delay="0"/>
                                  </p:stCondLst>
                                  <p:iterate type="lt">
                                    <p:tmAbs val="100"/>
                                  </p:iterate>
                                  <p:childTnLst>
                                    <p:set>
                                      <p:cBhvr>
                                        <p:cTn id="4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5" grpId="0" animBg="1"/>
      <p:bldP spid="16" grpId="0" animBg="1"/>
      <p:bldP spid="17" grpId="0"/>
      <p:bldP spid="18" grpId="0"/>
      <p:bldP spid="19" grpId="0"/>
      <p:bldP spid="20" grpId="0"/>
      <p:bldP spid="23" grpId="0" animBg="1"/>
      <p:bldP spid="24" grpId="0"/>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2C56-A2A1-4DA2-9744-A13167B8BA34}"/>
              </a:ext>
            </a:extLst>
          </p:cNvPr>
          <p:cNvSpPr/>
          <p:nvPr/>
        </p:nvSpPr>
        <p:spPr>
          <a:xfrm>
            <a:off x="55417" y="624280"/>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3" name="Title 1">
            <a:extLst>
              <a:ext uri="{FF2B5EF4-FFF2-40B4-BE49-F238E27FC236}">
                <a16:creationId xmlns:a16="http://schemas.microsoft.com/office/drawing/2014/main" id="{6B697997-8114-444F-8CC3-276953BF572D}"/>
              </a:ext>
            </a:extLst>
          </p:cNvPr>
          <p:cNvSpPr>
            <a:spLocks noGrp="1"/>
          </p:cNvSpPr>
          <p:nvPr>
            <p:ph type="title"/>
          </p:nvPr>
        </p:nvSpPr>
        <p:spPr>
          <a:xfrm>
            <a:off x="-356741" y="401440"/>
            <a:ext cx="11190996" cy="528804"/>
          </a:xfrm>
        </p:spPr>
        <p:txBody>
          <a:bodyPr>
            <a:normAutofit fontScale="90000"/>
          </a:bodyPr>
          <a:lstStyle/>
          <a:p>
            <a:pPr algn="r"/>
            <a:r>
              <a:rPr lang="ar-BH" b="1" dirty="0">
                <a:solidFill>
                  <a:schemeClr val="bg1">
                    <a:lumMod val="50000"/>
                  </a:schemeClr>
                </a:solidFill>
                <a:cs typeface="PT Bold Heading" panose="02010400000000000000" pitchFamily="2" charset="-78"/>
              </a:rPr>
              <a:t>حذف سجلّ/سجلات </a:t>
            </a:r>
            <a:r>
              <a:rPr lang="ar-BH" dirty="0">
                <a:solidFill>
                  <a:schemeClr val="bg1">
                    <a:lumMod val="50000"/>
                  </a:schemeClr>
                </a:solidFill>
                <a:cs typeface="PT Bold Heading" panose="02010400000000000000" pitchFamily="2" charset="-78"/>
              </a:rPr>
              <a:t>من جدول</a:t>
            </a:r>
          </a:p>
        </p:txBody>
      </p:sp>
      <p:sp>
        <p:nvSpPr>
          <p:cNvPr id="18" name="TextBox 17">
            <a:extLst>
              <a:ext uri="{FF2B5EF4-FFF2-40B4-BE49-F238E27FC236}">
                <a16:creationId xmlns:a16="http://schemas.microsoft.com/office/drawing/2014/main" id="{0990B84F-78DD-4562-9B87-D0AF6023A1C1}"/>
              </a:ext>
            </a:extLst>
          </p:cNvPr>
          <p:cNvSpPr txBox="1"/>
          <p:nvPr/>
        </p:nvSpPr>
        <p:spPr>
          <a:xfrm>
            <a:off x="-44879" y="5294380"/>
            <a:ext cx="7880968" cy="523220"/>
          </a:xfrm>
          <a:prstGeom prst="rect">
            <a:avLst/>
          </a:prstGeom>
          <a:noFill/>
        </p:spPr>
        <p:txBody>
          <a:bodyPr wrap="square" rtlCol="1">
            <a:spAutoFit/>
          </a:bodyPr>
          <a:lstStyle/>
          <a:p>
            <a:r>
              <a:rPr lang="en-GB" sz="2800" dirty="0">
                <a:solidFill>
                  <a:srgbClr val="FF0000"/>
                </a:solidFill>
              </a:rPr>
              <a:t>DELETE</a:t>
            </a:r>
            <a:r>
              <a:rPr lang="en-GB" sz="2800" dirty="0"/>
              <a:t> </a:t>
            </a:r>
            <a:r>
              <a:rPr lang="en-GB" sz="2800" dirty="0">
                <a:solidFill>
                  <a:srgbClr val="FF0000"/>
                </a:solidFill>
              </a:rPr>
              <a:t>FROM</a:t>
            </a:r>
            <a:r>
              <a:rPr lang="en-GB" sz="2800" dirty="0"/>
              <a:t> </a:t>
            </a:r>
            <a:r>
              <a:rPr lang="en-GB" sz="2800" i="1" dirty="0" err="1"/>
              <a:t>SportTeam</a:t>
            </a:r>
            <a:r>
              <a:rPr lang="en-GB" sz="2800" i="1" dirty="0"/>
              <a:t> </a:t>
            </a:r>
            <a:r>
              <a:rPr lang="en-GB" sz="2800" dirty="0">
                <a:solidFill>
                  <a:srgbClr val="FF0000"/>
                </a:solidFill>
              </a:rPr>
              <a:t>WHERE</a:t>
            </a:r>
            <a:r>
              <a:rPr lang="en-GB" sz="2800" dirty="0"/>
              <a:t> </a:t>
            </a:r>
            <a:r>
              <a:rPr lang="en-GB" sz="2800" i="1" dirty="0" err="1"/>
              <a:t>cpr</a:t>
            </a:r>
            <a:r>
              <a:rPr lang="en-GB" sz="2800" i="1" dirty="0"/>
              <a:t>=</a:t>
            </a:r>
            <a:endParaRPr lang="ar-BH" sz="2800" dirty="0"/>
          </a:p>
        </p:txBody>
      </p:sp>
      <p:sp>
        <p:nvSpPr>
          <p:cNvPr id="20" name="TextBox 19">
            <a:extLst>
              <a:ext uri="{FF2B5EF4-FFF2-40B4-BE49-F238E27FC236}">
                <a16:creationId xmlns:a16="http://schemas.microsoft.com/office/drawing/2014/main" id="{C2BC73AF-2E3D-4633-BD42-D3C0448BBEFE}"/>
              </a:ext>
            </a:extLst>
          </p:cNvPr>
          <p:cNvSpPr txBox="1"/>
          <p:nvPr/>
        </p:nvSpPr>
        <p:spPr>
          <a:xfrm>
            <a:off x="5004975" y="1204294"/>
            <a:ext cx="6172488" cy="830997"/>
          </a:xfrm>
          <a:prstGeom prst="rect">
            <a:avLst/>
          </a:prstGeom>
          <a:noFill/>
        </p:spPr>
        <p:txBody>
          <a:bodyPr wrap="square" rtlCol="1">
            <a:spAutoFit/>
          </a:bodyPr>
          <a:lstStyle/>
          <a:p>
            <a:pPr algn="r" rtl="1"/>
            <a:r>
              <a:rPr lang="ar-BH" sz="2400" dirty="0"/>
              <a:t>قمنا سابقا بتصميم نموذج لحذف سجلّ، وفي مثالنا هذا سيكون النموذج كالآتي:</a:t>
            </a:r>
          </a:p>
        </p:txBody>
      </p:sp>
      <p:pic>
        <p:nvPicPr>
          <p:cNvPr id="26" name="Picture 25">
            <a:extLst>
              <a:ext uri="{FF2B5EF4-FFF2-40B4-BE49-F238E27FC236}">
                <a16:creationId xmlns:a16="http://schemas.microsoft.com/office/drawing/2014/main" id="{69344EA7-32FF-4DDA-96A4-B460E8958D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043879" y="1659952"/>
            <a:ext cx="1619130" cy="910761"/>
          </a:xfrm>
          <a:prstGeom prst="rect">
            <a:avLst/>
          </a:prstGeom>
        </p:spPr>
      </p:pic>
      <p:sp>
        <p:nvSpPr>
          <p:cNvPr id="27" name="Speech Bubble: Rectangle with Corners Rounded 26">
            <a:extLst>
              <a:ext uri="{FF2B5EF4-FFF2-40B4-BE49-F238E27FC236}">
                <a16:creationId xmlns:a16="http://schemas.microsoft.com/office/drawing/2014/main" id="{288A122E-F625-4D09-BE1D-F5525CD61592}"/>
              </a:ext>
            </a:extLst>
          </p:cNvPr>
          <p:cNvSpPr/>
          <p:nvPr/>
        </p:nvSpPr>
        <p:spPr>
          <a:xfrm>
            <a:off x="2619783" y="2170290"/>
            <a:ext cx="3575324" cy="1026596"/>
          </a:xfrm>
          <a:prstGeom prst="wedgeRoundRectCallout">
            <a:avLst>
              <a:gd name="adj1" fmla="val -22050"/>
              <a:gd name="adj2" fmla="val -1036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يقوم المستخدم بإدخال رقم الهويّة هنا لحذف سجلّ هذا الرقم.</a:t>
            </a:r>
          </a:p>
        </p:txBody>
      </p:sp>
      <p:pic>
        <p:nvPicPr>
          <p:cNvPr id="4" name="Picture 3">
            <a:extLst>
              <a:ext uri="{FF2B5EF4-FFF2-40B4-BE49-F238E27FC236}">
                <a16:creationId xmlns:a16="http://schemas.microsoft.com/office/drawing/2014/main" id="{7CFB49DF-5699-4664-B6DA-D7B93041C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4805" y="930244"/>
            <a:ext cx="1009767" cy="1009767"/>
          </a:xfrm>
          <a:prstGeom prst="rect">
            <a:avLst/>
          </a:prstGeom>
        </p:spPr>
      </p:pic>
      <p:grpSp>
        <p:nvGrpSpPr>
          <p:cNvPr id="6" name="Group 5">
            <a:extLst>
              <a:ext uri="{FF2B5EF4-FFF2-40B4-BE49-F238E27FC236}">
                <a16:creationId xmlns:a16="http://schemas.microsoft.com/office/drawing/2014/main" id="{08446D1C-A96D-4A3F-9777-CEA9C49D017D}"/>
              </a:ext>
            </a:extLst>
          </p:cNvPr>
          <p:cNvGrpSpPr/>
          <p:nvPr/>
        </p:nvGrpSpPr>
        <p:grpSpPr>
          <a:xfrm>
            <a:off x="478933" y="1124251"/>
            <a:ext cx="4093068" cy="991082"/>
            <a:chOff x="439664" y="1144695"/>
            <a:chExt cx="3470925" cy="991082"/>
          </a:xfrm>
        </p:grpSpPr>
        <p:sp>
          <p:nvSpPr>
            <p:cNvPr id="25" name="Rectangle 24">
              <a:extLst>
                <a:ext uri="{FF2B5EF4-FFF2-40B4-BE49-F238E27FC236}">
                  <a16:creationId xmlns:a16="http://schemas.microsoft.com/office/drawing/2014/main" id="{B6AE363D-7AF0-40CC-AE91-9A70EB11BCE3}"/>
                </a:ext>
              </a:extLst>
            </p:cNvPr>
            <p:cNvSpPr/>
            <p:nvPr/>
          </p:nvSpPr>
          <p:spPr>
            <a:xfrm>
              <a:off x="2325872" y="1144695"/>
              <a:ext cx="1584717" cy="43663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BH" i="1" dirty="0">
                <a:solidFill>
                  <a:schemeClr val="bg1">
                    <a:lumMod val="65000"/>
                  </a:schemeClr>
                </a:solidFill>
              </a:endParaRPr>
            </a:p>
          </p:txBody>
        </p:sp>
        <p:sp>
          <p:nvSpPr>
            <p:cNvPr id="28" name="Rectangle 27">
              <a:extLst>
                <a:ext uri="{FF2B5EF4-FFF2-40B4-BE49-F238E27FC236}">
                  <a16:creationId xmlns:a16="http://schemas.microsoft.com/office/drawing/2014/main" id="{0FBE27F7-27EE-4D10-81DC-D4203997A5D8}"/>
                </a:ext>
              </a:extLst>
            </p:cNvPr>
            <p:cNvSpPr/>
            <p:nvPr/>
          </p:nvSpPr>
          <p:spPr>
            <a:xfrm>
              <a:off x="439664" y="1144695"/>
              <a:ext cx="1848743" cy="436631"/>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1" anchor="ctr"/>
            <a:lstStyle/>
            <a:p>
              <a:r>
                <a:rPr lang="en-GB" dirty="0"/>
                <a:t>ENTER CPR NUMBER:</a:t>
              </a:r>
              <a:endParaRPr lang="ar-BH" dirty="0"/>
            </a:p>
          </p:txBody>
        </p:sp>
        <p:sp>
          <p:nvSpPr>
            <p:cNvPr id="29" name="Rectangle 28">
              <a:extLst>
                <a:ext uri="{FF2B5EF4-FFF2-40B4-BE49-F238E27FC236}">
                  <a16:creationId xmlns:a16="http://schemas.microsoft.com/office/drawing/2014/main" id="{C14C62F2-5C1D-4BDC-B076-59D051CD9AC7}"/>
                </a:ext>
              </a:extLst>
            </p:cNvPr>
            <p:cNvSpPr/>
            <p:nvPr/>
          </p:nvSpPr>
          <p:spPr>
            <a:xfrm>
              <a:off x="439665" y="1699146"/>
              <a:ext cx="1423485" cy="436631"/>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GB" dirty="0">
                  <a:ln w="0"/>
                  <a:solidFill>
                    <a:schemeClr val="tx1"/>
                  </a:solidFill>
                  <a:effectLst>
                    <a:outerShdw blurRad="38100" dist="19050" dir="2700000" algn="tl" rotWithShape="0">
                      <a:schemeClr val="dk1">
                        <a:alpha val="40000"/>
                      </a:schemeClr>
                    </a:outerShdw>
                  </a:effectLst>
                </a:rPr>
                <a:t>Delete</a:t>
              </a:r>
              <a:endParaRPr lang="ar-BH" b="1" dirty="0"/>
            </a:p>
          </p:txBody>
        </p:sp>
      </p:grpSp>
      <p:sp>
        <p:nvSpPr>
          <p:cNvPr id="30" name="TextBox 29">
            <a:extLst>
              <a:ext uri="{FF2B5EF4-FFF2-40B4-BE49-F238E27FC236}">
                <a16:creationId xmlns:a16="http://schemas.microsoft.com/office/drawing/2014/main" id="{1E177082-A152-4DCA-9D6E-6271C46FDE5F}"/>
              </a:ext>
            </a:extLst>
          </p:cNvPr>
          <p:cNvSpPr txBox="1"/>
          <p:nvPr/>
        </p:nvSpPr>
        <p:spPr>
          <a:xfrm>
            <a:off x="5646162" y="5294380"/>
            <a:ext cx="2112213" cy="523220"/>
          </a:xfrm>
          <a:prstGeom prst="rect">
            <a:avLst/>
          </a:prstGeom>
          <a:noFill/>
        </p:spPr>
        <p:txBody>
          <a:bodyPr wrap="square" rtlCol="1">
            <a:spAutoFit/>
          </a:bodyPr>
          <a:lstStyle/>
          <a:p>
            <a:r>
              <a:rPr lang="en-GB" sz="2800" i="1" dirty="0" err="1"/>
              <a:t>cpr_number</a:t>
            </a:r>
            <a:endParaRPr lang="ar-BH" sz="2800" dirty="0"/>
          </a:p>
        </p:txBody>
      </p:sp>
      <p:pic>
        <p:nvPicPr>
          <p:cNvPr id="12" name="Picture 11" descr="A picture containing drawing, plate&#10;&#10;Description automatically generated">
            <a:extLst>
              <a:ext uri="{FF2B5EF4-FFF2-40B4-BE49-F238E27FC236}">
                <a16:creationId xmlns:a16="http://schemas.microsoft.com/office/drawing/2014/main" id="{74DB7A7C-72FD-4582-83D8-B74BA559E8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6865" y="2570713"/>
            <a:ext cx="335644" cy="528805"/>
          </a:xfrm>
          <a:prstGeom prst="rect">
            <a:avLst/>
          </a:prstGeom>
        </p:spPr>
      </p:pic>
      <p:sp>
        <p:nvSpPr>
          <p:cNvPr id="31" name="Speech Bubble: Rectangle with Corners Rounded 30">
            <a:extLst>
              <a:ext uri="{FF2B5EF4-FFF2-40B4-BE49-F238E27FC236}">
                <a16:creationId xmlns:a16="http://schemas.microsoft.com/office/drawing/2014/main" id="{0C8A33F5-5270-4A91-AD80-DA076F674A63}"/>
              </a:ext>
            </a:extLst>
          </p:cNvPr>
          <p:cNvSpPr/>
          <p:nvPr/>
        </p:nvSpPr>
        <p:spPr>
          <a:xfrm>
            <a:off x="151465" y="3087160"/>
            <a:ext cx="2507587" cy="1652769"/>
          </a:xfrm>
          <a:prstGeom prst="wedgeRoundRectCallout">
            <a:avLst>
              <a:gd name="adj1" fmla="val -22050"/>
              <a:gd name="adj2" fmla="val -1036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عند الضغط على الزر </a:t>
            </a:r>
            <a:r>
              <a:rPr lang="en-GB" sz="2400" dirty="0"/>
              <a:t>Delete</a:t>
            </a:r>
            <a:r>
              <a:rPr lang="ar-BH" sz="2400" dirty="0"/>
              <a:t> يتمّ ارسال رقم الهويّة المدخل عبر متصفّح الانترنت</a:t>
            </a:r>
          </a:p>
        </p:txBody>
      </p:sp>
      <p:sp>
        <p:nvSpPr>
          <p:cNvPr id="21" name="Speech Bubble: Rectangle with Corners Rounded 20">
            <a:extLst>
              <a:ext uri="{FF2B5EF4-FFF2-40B4-BE49-F238E27FC236}">
                <a16:creationId xmlns:a16="http://schemas.microsoft.com/office/drawing/2014/main" id="{5102609A-6C66-4FB9-A763-5921D4B13265}"/>
              </a:ext>
            </a:extLst>
          </p:cNvPr>
          <p:cNvSpPr/>
          <p:nvPr/>
        </p:nvSpPr>
        <p:spPr>
          <a:xfrm>
            <a:off x="6096000" y="3350772"/>
            <a:ext cx="3478086" cy="1447332"/>
          </a:xfrm>
          <a:prstGeom prst="wedgeRoundRectCallout">
            <a:avLst>
              <a:gd name="adj1" fmla="val -33898"/>
              <a:gd name="adj2" fmla="val 849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ولكي يتلقّى الاستعلام هذا الرقم يجب أن أربط ملف الـ </a:t>
            </a:r>
            <a:r>
              <a:rPr lang="en-GB" sz="2400" dirty="0"/>
              <a:t>php</a:t>
            </a:r>
            <a:r>
              <a:rPr lang="ar-BH" sz="2400" dirty="0"/>
              <a:t> بالنموذج</a:t>
            </a:r>
          </a:p>
        </p:txBody>
      </p:sp>
      <p:pic>
        <p:nvPicPr>
          <p:cNvPr id="32" name="Picture 31">
            <a:extLst>
              <a:ext uri="{FF2B5EF4-FFF2-40B4-BE49-F238E27FC236}">
                <a16:creationId xmlns:a16="http://schemas.microsoft.com/office/drawing/2014/main" id="{6DC9346C-D9CD-46E0-8651-00C79D2D88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7926" y="2170290"/>
            <a:ext cx="1009767" cy="1009767"/>
          </a:xfrm>
          <a:prstGeom prst="rect">
            <a:avLst/>
          </a:prstGeom>
        </p:spPr>
      </p:pic>
      <p:sp>
        <p:nvSpPr>
          <p:cNvPr id="33" name="Thought Bubble: Cloud 32">
            <a:extLst>
              <a:ext uri="{FF2B5EF4-FFF2-40B4-BE49-F238E27FC236}">
                <a16:creationId xmlns:a16="http://schemas.microsoft.com/office/drawing/2014/main" id="{B50C5001-FE0F-4144-A8E9-2800D9AB5051}"/>
              </a:ext>
            </a:extLst>
          </p:cNvPr>
          <p:cNvSpPr/>
          <p:nvPr/>
        </p:nvSpPr>
        <p:spPr>
          <a:xfrm>
            <a:off x="9738640" y="4108658"/>
            <a:ext cx="1929777" cy="1447332"/>
          </a:xfrm>
          <a:prstGeom prst="cloudCallout">
            <a:avLst>
              <a:gd name="adj1" fmla="val 8818"/>
              <a:gd name="adj2" fmla="val -122771"/>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BH" sz="2400" dirty="0"/>
              <a:t>كيف؟</a:t>
            </a:r>
          </a:p>
          <a:p>
            <a:pPr algn="ctr"/>
            <a:r>
              <a:rPr lang="ar-BH" sz="2400" dirty="0"/>
              <a:t>لنتابع...</a:t>
            </a:r>
          </a:p>
        </p:txBody>
      </p:sp>
      <p:sp>
        <p:nvSpPr>
          <p:cNvPr id="34" name="TextBox 33">
            <a:extLst>
              <a:ext uri="{FF2B5EF4-FFF2-40B4-BE49-F238E27FC236}">
                <a16:creationId xmlns:a16="http://schemas.microsoft.com/office/drawing/2014/main" id="{55DBDC11-0C17-4A14-91AB-95C564125FED}"/>
              </a:ext>
            </a:extLst>
          </p:cNvPr>
          <p:cNvSpPr txBox="1"/>
          <p:nvPr/>
        </p:nvSpPr>
        <p:spPr>
          <a:xfrm>
            <a:off x="3018697" y="1170320"/>
            <a:ext cx="1237839" cy="369332"/>
          </a:xfrm>
          <a:prstGeom prst="rect">
            <a:avLst/>
          </a:prstGeom>
          <a:noFill/>
        </p:spPr>
        <p:txBody>
          <a:bodyPr wrap="none" rtlCol="1">
            <a:spAutoFit/>
          </a:bodyPr>
          <a:lstStyle/>
          <a:p>
            <a:r>
              <a:rPr lang="en-GB" dirty="0"/>
              <a:t>950212345</a:t>
            </a:r>
            <a:endParaRPr lang="ar-BH" dirty="0"/>
          </a:p>
        </p:txBody>
      </p:sp>
    </p:spTree>
    <p:extLst>
      <p:ext uri="{BB962C8B-B14F-4D97-AF65-F5344CB8AC3E}">
        <p14:creationId xmlns:p14="http://schemas.microsoft.com/office/powerpoint/2010/main" val="1407416366"/>
      </p:ext>
    </p:extLst>
  </p:cSld>
  <p:clrMapOvr>
    <a:masterClrMapping/>
  </p:clrMapOvr>
  <mc:AlternateContent xmlns:mc="http://schemas.openxmlformats.org/markup-compatibility/2006" xmlns:p14="http://schemas.microsoft.com/office/powerpoint/2010/main">
    <mc:Choice Requires="p14">
      <p:transition spd="slow" p14:dur="2000" advTm="50000"/>
    </mc:Choice>
    <mc:Fallback xmlns="">
      <p:transition spd="slow" advTm="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lt">
                                    <p:tmAbs val="100"/>
                                  </p:iterate>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par>
                          <p:cTn id="7" fill="hold">
                            <p:stCondLst>
                              <p:cond delay="9503"/>
                            </p:stCondLst>
                            <p:childTnLst>
                              <p:par>
                                <p:cTn id="8" presetID="23" presetClass="entr" presetSubtype="16"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childTnLst>
                                </p:cTn>
                              </p:par>
                            </p:childTnLst>
                          </p:cTn>
                        </p:par>
                        <p:par>
                          <p:cTn id="12" fill="hold">
                            <p:stCondLst>
                              <p:cond delay="10003"/>
                            </p:stCondLst>
                            <p:childTnLst>
                              <p:par>
                                <p:cTn id="13" presetID="1"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par>
                          <p:cTn id="15" fill="hold">
                            <p:stCondLst>
                              <p:cond delay="10003"/>
                            </p:stCondLst>
                            <p:childTnLst>
                              <p:par>
                                <p:cTn id="16" presetID="1" presetClass="entr" presetSubtype="0" fill="hold" grpId="0" nodeType="afterEffect">
                                  <p:stCondLst>
                                    <p:cond delay="0"/>
                                  </p:stCondLst>
                                  <p:iterate type="lt">
                                    <p:tmAbs val="100"/>
                                  </p:iterate>
                                  <p:childTnLst>
                                    <p:set>
                                      <p:cBhvr>
                                        <p:cTn id="17" dur="1" fill="hold">
                                          <p:stCondLst>
                                            <p:cond delay="0"/>
                                          </p:stCondLst>
                                        </p:cTn>
                                        <p:tgtEl>
                                          <p:spTgt spid="27"/>
                                        </p:tgtEl>
                                        <p:attrNameLst>
                                          <p:attrName>style.visibility</p:attrName>
                                        </p:attrNameLst>
                                      </p:cBhvr>
                                      <p:to>
                                        <p:strVal val="visible"/>
                                      </p:to>
                                    </p:set>
                                  </p:childTnLst>
                                </p:cTn>
                              </p:par>
                            </p:childTnLst>
                          </p:cTn>
                        </p:par>
                        <p:par>
                          <p:cTn id="18" fill="hold">
                            <p:stCondLst>
                              <p:cond delay="14704"/>
                            </p:stCondLst>
                            <p:childTnLst>
                              <p:par>
                                <p:cTn id="19" presetID="1" presetClass="entr" presetSubtype="0" fill="hold" nodeType="afterEffect">
                                  <p:stCondLst>
                                    <p:cond delay="1500"/>
                                  </p:stCondLst>
                                  <p:iterate type="lt">
                                    <p:tmAbs val="200"/>
                                  </p:iterate>
                                  <p:childTnLst>
                                    <p:set>
                                      <p:cBhvr>
                                        <p:cTn id="20" dur="1" fill="hold">
                                          <p:stCondLst>
                                            <p:cond delay="0"/>
                                          </p:stCondLst>
                                        </p:cTn>
                                        <p:tgtEl>
                                          <p:spTgt spid="34">
                                            <p:txEl>
                                              <p:pRg st="0" end="0"/>
                                            </p:txEl>
                                          </p:spTgt>
                                        </p:tgtEl>
                                        <p:attrNameLst>
                                          <p:attrName>style.visibility</p:attrName>
                                        </p:attrNameLst>
                                      </p:cBhvr>
                                      <p:to>
                                        <p:strVal val="visible"/>
                                      </p:to>
                                    </p:set>
                                  </p:childTnLst>
                                </p:cTn>
                              </p:par>
                            </p:childTnLst>
                          </p:cTn>
                        </p:par>
                        <p:par>
                          <p:cTn id="21" fill="hold">
                            <p:stCondLst>
                              <p:cond delay="17805"/>
                            </p:stCondLst>
                            <p:childTnLst>
                              <p:par>
                                <p:cTn id="22" presetID="56" presetClass="path" presetSubtype="0" accel="50000" decel="50000" fill="hold" nodeType="afterEffect">
                                  <p:stCondLst>
                                    <p:cond delay="0"/>
                                  </p:stCondLst>
                                  <p:childTnLst>
                                    <p:animMotion origin="layout" path="M 6.25E-7 -3.33333E-6 L -0.29557 0.3169 " pathEditMode="relative" rAng="0" ptsTypes="AA">
                                      <p:cBhvr>
                                        <p:cTn id="23" dur="2000" fill="hold"/>
                                        <p:tgtEl>
                                          <p:spTgt spid="26"/>
                                        </p:tgtEl>
                                        <p:attrNameLst>
                                          <p:attrName>ppt_x</p:attrName>
                                          <p:attrName>ppt_y</p:attrName>
                                        </p:attrNameLst>
                                      </p:cBhvr>
                                      <p:rCtr x="-14779" y="15833"/>
                                    </p:animMotion>
                                  </p:childTnLst>
                                </p:cTn>
                              </p:par>
                            </p:childTnLst>
                          </p:cTn>
                        </p:par>
                        <p:par>
                          <p:cTn id="24" fill="hold">
                            <p:stCondLst>
                              <p:cond delay="19805"/>
                            </p:stCondLst>
                            <p:childTnLst>
                              <p:par>
                                <p:cTn id="25" presetID="1"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19805"/>
                            </p:stCondLst>
                            <p:childTnLst>
                              <p:par>
                                <p:cTn id="28" presetID="64" presetClass="path" presetSubtype="0" accel="50000" decel="50000" fill="hold" nodeType="afterEffect">
                                  <p:stCondLst>
                                    <p:cond delay="0"/>
                                  </p:stCondLst>
                                  <p:childTnLst>
                                    <p:animMotion origin="layout" path="M -1.45833E-6 -4.44444E-6 L 0.00026 -0.0875 " pathEditMode="relative" rAng="0" ptsTypes="AA">
                                      <p:cBhvr>
                                        <p:cTn id="29" dur="2000" fill="hold"/>
                                        <p:tgtEl>
                                          <p:spTgt spid="12"/>
                                        </p:tgtEl>
                                        <p:attrNameLst>
                                          <p:attrName>ppt_x</p:attrName>
                                          <p:attrName>ppt_y</p:attrName>
                                        </p:attrNameLst>
                                      </p:cBhvr>
                                      <p:rCtr x="13" y="-4375"/>
                                    </p:animMotion>
                                  </p:childTnLst>
                                </p:cTn>
                              </p:par>
                            </p:childTnLst>
                          </p:cTn>
                        </p:par>
                        <p:par>
                          <p:cTn id="30" fill="hold">
                            <p:stCondLst>
                              <p:cond delay="21805"/>
                            </p:stCondLst>
                            <p:childTnLst>
                              <p:par>
                                <p:cTn id="31" presetID="1" presetClass="entr" presetSubtype="0" fill="hold" grpId="0" nodeType="afterEffect">
                                  <p:stCondLst>
                                    <p:cond delay="0"/>
                                  </p:stCondLst>
                                  <p:iterate type="lt">
                                    <p:tmAbs val="100"/>
                                  </p:iterate>
                                  <p:childTnLst>
                                    <p:set>
                                      <p:cBhvr>
                                        <p:cTn id="32" dur="1" fill="hold">
                                          <p:stCondLst>
                                            <p:cond delay="0"/>
                                          </p:stCondLst>
                                        </p:cTn>
                                        <p:tgtEl>
                                          <p:spTgt spid="31"/>
                                        </p:tgtEl>
                                        <p:attrNameLst>
                                          <p:attrName>style.visibility</p:attrName>
                                        </p:attrNameLst>
                                      </p:cBhvr>
                                      <p:to>
                                        <p:strVal val="visible"/>
                                      </p:to>
                                    </p:set>
                                  </p:childTnLst>
                                </p:cTn>
                              </p:par>
                            </p:childTnLst>
                          </p:cTn>
                        </p:par>
                        <p:par>
                          <p:cTn id="33" fill="hold">
                            <p:stCondLst>
                              <p:cond delay="28006"/>
                            </p:stCondLst>
                            <p:childTnLst>
                              <p:par>
                                <p:cTn id="34" presetID="1"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par>
                          <p:cTn id="36" fill="hold">
                            <p:stCondLst>
                              <p:cond delay="28006"/>
                            </p:stCondLst>
                            <p:childTnLst>
                              <p:par>
                                <p:cTn id="37" presetID="1"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par>
                          <p:cTn id="39" fill="hold">
                            <p:stCondLst>
                              <p:cond delay="28006"/>
                            </p:stCondLst>
                            <p:childTnLst>
                              <p:par>
                                <p:cTn id="40" presetID="1" presetClass="entr" presetSubtype="0" fill="hold" grpId="0" nodeType="afterEffect">
                                  <p:stCondLst>
                                    <p:cond delay="1000"/>
                                  </p:stCondLst>
                                  <p:iterate type="lt">
                                    <p:tmAbs val="100"/>
                                  </p:iterate>
                                  <p:childTnLst>
                                    <p:set>
                                      <p:cBhvr>
                                        <p:cTn id="41" dur="1" fill="hold">
                                          <p:stCondLst>
                                            <p:cond delay="0"/>
                                          </p:stCondLst>
                                        </p:cTn>
                                        <p:tgtEl>
                                          <p:spTgt spid="21"/>
                                        </p:tgtEl>
                                        <p:attrNameLst>
                                          <p:attrName>style.visibility</p:attrName>
                                        </p:attrNameLst>
                                      </p:cBhvr>
                                      <p:to>
                                        <p:strVal val="visible"/>
                                      </p:to>
                                    </p:set>
                                  </p:childTnLst>
                                </p:cTn>
                              </p:par>
                            </p:childTnLst>
                          </p:cTn>
                        </p:par>
                        <p:par>
                          <p:cTn id="42" fill="hold">
                            <p:stCondLst>
                              <p:cond delay="34207"/>
                            </p:stCondLst>
                            <p:childTnLst>
                              <p:par>
                                <p:cTn id="43" presetID="1" presetClass="entr" presetSubtype="0" fill="hold" nodeType="afterEffect">
                                  <p:stCondLst>
                                    <p:cond delay="1500"/>
                                  </p:stCondLst>
                                  <p:childTnLst>
                                    <p:set>
                                      <p:cBhvr>
                                        <p:cTn id="44" dur="1" fill="hold">
                                          <p:stCondLst>
                                            <p:cond delay="0"/>
                                          </p:stCondLst>
                                        </p:cTn>
                                        <p:tgtEl>
                                          <p:spTgt spid="32"/>
                                        </p:tgtEl>
                                        <p:attrNameLst>
                                          <p:attrName>style.visibility</p:attrName>
                                        </p:attrNameLst>
                                      </p:cBhvr>
                                      <p:to>
                                        <p:strVal val="visible"/>
                                      </p:to>
                                    </p:set>
                                  </p:childTnLst>
                                </p:cTn>
                              </p:par>
                            </p:childTnLst>
                          </p:cTn>
                        </p:par>
                        <p:par>
                          <p:cTn id="45" fill="hold">
                            <p:stCondLst>
                              <p:cond delay="35707"/>
                            </p:stCondLst>
                            <p:childTnLst>
                              <p:par>
                                <p:cTn id="46" presetID="1" presetClass="entr" presetSubtype="0" fill="hold" grpId="0" nodeType="afterEffect">
                                  <p:stCondLst>
                                    <p:cond delay="1500"/>
                                  </p:stCondLst>
                                  <p:iterate type="lt">
                                    <p:tmAbs val="100"/>
                                  </p:iterate>
                                  <p:childTnLst>
                                    <p:set>
                                      <p:cBhvr>
                                        <p:cTn id="47"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animBg="1"/>
      <p:bldP spid="30" grpId="0"/>
      <p:bldP spid="31" grpId="0" animBg="1"/>
      <p:bldP spid="21"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a:t>
            </a:r>
            <a:r>
              <a:rPr lang="en-GB" dirty="0" err="1"/>
              <a:t>SportTeam</a:t>
            </a:r>
            <a:r>
              <a:rPr lang="en-GB" dirty="0"/>
              <a:t> </a:t>
            </a:r>
          </a:p>
          <a:p>
            <a:r>
              <a:rPr lang="en-GB" dirty="0"/>
              <a:t>                           WHERE </a:t>
            </a:r>
            <a:r>
              <a:rPr lang="en-GB" dirty="0" err="1"/>
              <a:t>cpr</a:t>
            </a:r>
            <a:r>
              <a:rPr lang="en-GB" dirty="0"/>
              <a:t>= ???  ";</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endParaRPr lang="en-GB" dirty="0"/>
          </a:p>
          <a:p>
            <a:r>
              <a:rPr lang="en-GB" dirty="0"/>
              <a:t>&lt;p&gt;</a:t>
            </a:r>
          </a:p>
          <a:p>
            <a:r>
              <a:rPr lang="en-GB" dirty="0"/>
              <a:t>ENTER CPR NUMBER</a:t>
            </a:r>
            <a:r>
              <a:rPr lang="en-GB" dirty="0">
                <a:solidFill>
                  <a:schemeClr val="tx1"/>
                </a:solidFill>
              </a:rPr>
              <a:t>: &lt;input type="number" name="</a:t>
            </a:r>
            <a:r>
              <a:rPr lang="en-GB" dirty="0" err="1">
                <a:solidFill>
                  <a:schemeClr val="tx1"/>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Thought Bubble: Cloud 37">
            <a:extLst>
              <a:ext uri="{FF2B5EF4-FFF2-40B4-BE49-F238E27FC236}">
                <a16:creationId xmlns:a16="http://schemas.microsoft.com/office/drawing/2014/main" id="{4E2CA53D-85FC-4088-93A2-3E39F5771CFA}"/>
              </a:ext>
            </a:extLst>
          </p:cNvPr>
          <p:cNvSpPr/>
          <p:nvPr/>
        </p:nvSpPr>
        <p:spPr>
          <a:xfrm>
            <a:off x="5978178" y="4016962"/>
            <a:ext cx="5409560" cy="2099528"/>
          </a:xfrm>
          <a:prstGeom prst="cloudCallout">
            <a:avLst>
              <a:gd name="adj1" fmla="val 48540"/>
              <a:gd name="adj2" fmla="val -59408"/>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لربط ملف الـ </a:t>
            </a:r>
            <a:r>
              <a:rPr lang="en-GB" sz="2400" dirty="0"/>
              <a:t>php</a:t>
            </a:r>
            <a:r>
              <a:rPr lang="ar-BH" sz="2400" dirty="0"/>
              <a:t> المسمّى “</a:t>
            </a:r>
            <a:r>
              <a:rPr lang="en-GB" sz="2400" dirty="0" err="1"/>
              <a:t>DeleteQuery.php</a:t>
            </a:r>
            <a:r>
              <a:rPr lang="ar-BH" sz="2400" dirty="0"/>
              <a:t>"</a:t>
            </a:r>
            <a:br>
              <a:rPr lang="ar-BH" sz="2400" dirty="0"/>
            </a:br>
            <a:r>
              <a:rPr lang="ar-BH" sz="2400" dirty="0"/>
              <a:t> بالنموذج “</a:t>
            </a:r>
            <a:r>
              <a:rPr lang="en-GB" sz="2400" dirty="0"/>
              <a:t>DeleteForm.html</a:t>
            </a:r>
            <a:r>
              <a:rPr lang="ar-BH" sz="2400" dirty="0"/>
              <a:t>" أقوم بالآتي:</a:t>
            </a:r>
          </a:p>
        </p:txBody>
      </p:sp>
      <p:sp>
        <p:nvSpPr>
          <p:cNvPr id="4" name="Rectangle 3">
            <a:extLst>
              <a:ext uri="{FF2B5EF4-FFF2-40B4-BE49-F238E27FC236}">
                <a16:creationId xmlns:a16="http://schemas.microsoft.com/office/drawing/2014/main" id="{F5E72FB0-095C-4E34-98C5-EB577B275555}"/>
              </a:ext>
            </a:extLst>
          </p:cNvPr>
          <p:cNvSpPr/>
          <p:nvPr/>
        </p:nvSpPr>
        <p:spPr>
          <a:xfrm>
            <a:off x="61712" y="1808637"/>
            <a:ext cx="828368" cy="400110"/>
          </a:xfrm>
          <a:prstGeom prst="rect">
            <a:avLst/>
          </a:prstGeom>
        </p:spPr>
        <p:txBody>
          <a:bodyPr wrap="none">
            <a:spAutoFit/>
          </a:bodyPr>
          <a:lstStyle/>
          <a:p>
            <a:r>
              <a:rPr lang="en-GB" sz="2000" b="1" dirty="0"/>
              <a:t>&lt;form</a:t>
            </a:r>
          </a:p>
        </p:txBody>
      </p:sp>
      <p:sp>
        <p:nvSpPr>
          <p:cNvPr id="39" name="Rectangle 38">
            <a:extLst>
              <a:ext uri="{FF2B5EF4-FFF2-40B4-BE49-F238E27FC236}">
                <a16:creationId xmlns:a16="http://schemas.microsoft.com/office/drawing/2014/main" id="{AB6FD102-4DFD-445E-9AE6-D696E5A0815F}"/>
              </a:ext>
            </a:extLst>
          </p:cNvPr>
          <p:cNvSpPr/>
          <p:nvPr/>
        </p:nvSpPr>
        <p:spPr>
          <a:xfrm>
            <a:off x="695207" y="1814662"/>
            <a:ext cx="312906" cy="400110"/>
          </a:xfrm>
          <a:prstGeom prst="rect">
            <a:avLst/>
          </a:prstGeom>
        </p:spPr>
        <p:txBody>
          <a:bodyPr wrap="none">
            <a:spAutoFit/>
          </a:bodyPr>
          <a:lstStyle/>
          <a:p>
            <a:r>
              <a:rPr lang="en-GB" sz="2000" b="1" dirty="0"/>
              <a:t>&gt;</a:t>
            </a:r>
          </a:p>
        </p:txBody>
      </p:sp>
      <p:sp>
        <p:nvSpPr>
          <p:cNvPr id="40" name="Speech Bubble: Rectangle with Corners Rounded 39">
            <a:extLst>
              <a:ext uri="{FF2B5EF4-FFF2-40B4-BE49-F238E27FC236}">
                <a16:creationId xmlns:a16="http://schemas.microsoft.com/office/drawing/2014/main" id="{AC9F83F4-6E50-461F-A7F7-9A055CAC6749}"/>
              </a:ext>
            </a:extLst>
          </p:cNvPr>
          <p:cNvSpPr/>
          <p:nvPr/>
        </p:nvSpPr>
        <p:spPr>
          <a:xfrm>
            <a:off x="271495" y="3277632"/>
            <a:ext cx="3824899" cy="1921004"/>
          </a:xfrm>
          <a:prstGeom prst="wedgeRoundRectCallout">
            <a:avLst>
              <a:gd name="adj1" fmla="val -22050"/>
              <a:gd name="adj2" fmla="val -1036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ضمن العلامة </a:t>
            </a:r>
            <a:r>
              <a:rPr lang="en-GB" sz="2400" dirty="0"/>
              <a:t>&lt;form&gt;</a:t>
            </a:r>
            <a:r>
              <a:rPr lang="ar-BH" sz="2400" dirty="0"/>
              <a:t> أدرج الخاصيّة:</a:t>
            </a:r>
          </a:p>
          <a:p>
            <a:pPr algn="ctr" rtl="1"/>
            <a:r>
              <a:rPr lang="en-GB" sz="2400" dirty="0"/>
              <a:t>action="</a:t>
            </a:r>
            <a:r>
              <a:rPr lang="en-GB" sz="2400" dirty="0" err="1"/>
              <a:t>DeleteQuery.php</a:t>
            </a:r>
            <a:r>
              <a:rPr lang="en-GB" sz="2400" dirty="0"/>
              <a:t>"</a:t>
            </a:r>
            <a:endParaRPr lang="ar-BH" sz="2400" dirty="0"/>
          </a:p>
        </p:txBody>
      </p:sp>
      <p:sp>
        <p:nvSpPr>
          <p:cNvPr id="7" name="Rectangle 6">
            <a:extLst>
              <a:ext uri="{FF2B5EF4-FFF2-40B4-BE49-F238E27FC236}">
                <a16:creationId xmlns:a16="http://schemas.microsoft.com/office/drawing/2014/main" id="{27FA16D2-9C28-4DBF-B635-96AF0DF240C7}"/>
              </a:ext>
            </a:extLst>
          </p:cNvPr>
          <p:cNvSpPr/>
          <p:nvPr/>
        </p:nvSpPr>
        <p:spPr>
          <a:xfrm>
            <a:off x="851660" y="1820790"/>
            <a:ext cx="2675604" cy="369332"/>
          </a:xfrm>
          <a:prstGeom prst="rect">
            <a:avLst/>
          </a:prstGeom>
        </p:spPr>
        <p:txBody>
          <a:bodyPr wrap="none">
            <a:spAutoFit/>
          </a:bodyPr>
          <a:lstStyle/>
          <a:p>
            <a:pPr algn="ctr" rtl="1"/>
            <a:r>
              <a:rPr lang="en-GB" dirty="0"/>
              <a:t>action="</a:t>
            </a:r>
            <a:r>
              <a:rPr lang="en-GB" dirty="0" err="1"/>
              <a:t>DeleteQuery.php</a:t>
            </a:r>
            <a:r>
              <a:rPr lang="en-GB" dirty="0"/>
              <a:t>"</a:t>
            </a:r>
            <a:endParaRPr lang="ar-BH" dirty="0"/>
          </a:p>
        </p:txBody>
      </p:sp>
      <p:pic>
        <p:nvPicPr>
          <p:cNvPr id="9" name="Picture 8" descr="A picture containing drawing, light, food&#10;&#10;Description automatically generated">
            <a:extLst>
              <a:ext uri="{FF2B5EF4-FFF2-40B4-BE49-F238E27FC236}">
                <a16:creationId xmlns:a16="http://schemas.microsoft.com/office/drawing/2014/main" id="{F161221C-1771-42DA-8E3F-72A604F4E7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057325" y="3161900"/>
            <a:ext cx="1520110" cy="855062"/>
          </a:xfrm>
          <a:prstGeom prst="rect">
            <a:avLst/>
          </a:prstGeom>
        </p:spPr>
      </p:pic>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Tree>
    <p:extLst>
      <p:ext uri="{BB962C8B-B14F-4D97-AF65-F5344CB8AC3E}">
        <p14:creationId xmlns:p14="http://schemas.microsoft.com/office/powerpoint/2010/main" val="3526437353"/>
      </p:ext>
    </p:extLst>
  </p:cSld>
  <p:clrMapOvr>
    <a:masterClrMapping/>
  </p:clrMapOvr>
  <mc:AlternateContent xmlns:mc="http://schemas.openxmlformats.org/markup-compatibility/2006" xmlns:p14="http://schemas.microsoft.com/office/powerpoint/2010/main">
    <mc:Choice Requires="p14">
      <p:transition spd="slow" p14:dur="2000" advClick="0" advTm="28000"/>
    </mc:Choice>
    <mc:Fallback xmlns="">
      <p:transition spd="slow" advClick="0" advTm="2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500"/>
                                  </p:stCondLst>
                                  <p:iterate type="lt">
                                    <p:tmAbs val="100"/>
                                  </p:iterate>
                                  <p:childTnLst>
                                    <p:set>
                                      <p:cBhvr>
                                        <p:cTn id="9" dur="1" fill="hold">
                                          <p:stCondLst>
                                            <p:cond delay="0"/>
                                          </p:stCondLst>
                                        </p:cTn>
                                        <p:tgtEl>
                                          <p:spTgt spid="38"/>
                                        </p:tgtEl>
                                        <p:attrNameLst>
                                          <p:attrName>style.visibility</p:attrName>
                                        </p:attrNameLst>
                                      </p:cBhvr>
                                      <p:to>
                                        <p:strVal val="visible"/>
                                      </p:to>
                                    </p:set>
                                  </p:childTnLst>
                                </p:cTn>
                              </p:par>
                            </p:childTnLst>
                          </p:cTn>
                        </p:par>
                        <p:par>
                          <p:cTn id="10" fill="hold">
                            <p:stCondLst>
                              <p:cond delay="8701"/>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par>
                          <p:cTn id="16" fill="hold">
                            <p:stCondLst>
                              <p:cond delay="9201"/>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par>
                          <p:cTn id="22" fill="hold">
                            <p:stCondLst>
                              <p:cond delay="9701"/>
                            </p:stCondLst>
                            <p:childTnLst>
                              <p:par>
                                <p:cTn id="23" presetID="1" presetClass="entr" presetSubtype="0" fill="hold" grpId="1" nodeType="after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1" nodeType="withEffect">
                                  <p:stCondLst>
                                    <p:cond delay="0"/>
                                  </p:stCondLst>
                                  <p:iterate type="lt">
                                    <p:tmAbs val="0"/>
                                  </p:iterate>
                                  <p:childTnLst>
                                    <p:set>
                                      <p:cBhvr>
                                        <p:cTn id="26" dur="1" fill="hold">
                                          <p:stCondLst>
                                            <p:cond delay="0"/>
                                          </p:stCondLst>
                                        </p:cTn>
                                        <p:tgtEl>
                                          <p:spTgt spid="7"/>
                                        </p:tgtEl>
                                        <p:attrNameLst>
                                          <p:attrName>style.visibility</p:attrName>
                                        </p:attrNameLst>
                                      </p:cBhvr>
                                      <p:to>
                                        <p:strVal val="visible"/>
                                      </p:to>
                                    </p:set>
                                  </p:childTnLst>
                                </p:cTn>
                              </p:par>
                              <p:par>
                                <p:cTn id="27" presetID="1" presetClass="exit" presetSubtype="0" fill="hold" grpId="2" nodeType="withEffect">
                                  <p:stCondLst>
                                    <p:cond delay="0"/>
                                  </p:stCondLst>
                                  <p:iterate type="lt">
                                    <p:tmAbs val="0"/>
                                  </p:iterate>
                                  <p:childTnLst>
                                    <p:set>
                                      <p:cBhvr>
                                        <p:cTn id="28" dur="1" fill="hold">
                                          <p:stCondLst>
                                            <p:cond delay="0"/>
                                          </p:stCondLst>
                                        </p:cTn>
                                        <p:tgtEl>
                                          <p:spTgt spid="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par>
                          <p:cTn id="31" fill="hold">
                            <p:stCondLst>
                              <p:cond delay="9701"/>
                            </p:stCondLst>
                            <p:childTnLst>
                              <p:par>
                                <p:cTn id="32" presetID="1" presetClass="entr" presetSubtype="0" fill="hold" grpId="0" nodeType="afterEffect">
                                  <p:stCondLst>
                                    <p:cond delay="5000"/>
                                  </p:stCondLst>
                                  <p:iterate type="lt">
                                    <p:tmAbs val="100"/>
                                  </p:iterate>
                                  <p:childTnLst>
                                    <p:set>
                                      <p:cBhvr>
                                        <p:cTn id="33" dur="1" fill="hold">
                                          <p:stCondLst>
                                            <p:cond delay="0"/>
                                          </p:stCondLst>
                                        </p:cTn>
                                        <p:tgtEl>
                                          <p:spTgt spid="40"/>
                                        </p:tgtEl>
                                        <p:attrNameLst>
                                          <p:attrName>style.visibility</p:attrName>
                                        </p:attrNameLst>
                                      </p:cBhvr>
                                      <p:to>
                                        <p:strVal val="visible"/>
                                      </p:to>
                                    </p:set>
                                  </p:childTnLst>
                                </p:cTn>
                              </p:par>
                            </p:childTnLst>
                          </p:cTn>
                        </p:par>
                        <p:par>
                          <p:cTn id="34" fill="hold">
                            <p:stCondLst>
                              <p:cond delay="19902"/>
                            </p:stCondLst>
                            <p:childTnLst>
                              <p:par>
                                <p:cTn id="35" presetID="63" presetClass="path" presetSubtype="0" accel="50000" decel="50000" fill="hold" grpId="0" nodeType="afterEffect">
                                  <p:stCondLst>
                                    <p:cond delay="0"/>
                                  </p:stCondLst>
                                  <p:childTnLst>
                                    <p:animMotion origin="layout" path="M -1.66667E-6 0 L 0.25 0 " pathEditMode="relative" rAng="0" ptsTypes="AA">
                                      <p:cBhvr>
                                        <p:cTn id="36" dur="2000" fill="hold"/>
                                        <p:tgtEl>
                                          <p:spTgt spid="39"/>
                                        </p:tgtEl>
                                        <p:attrNameLst>
                                          <p:attrName>ppt_x</p:attrName>
                                          <p:attrName>ppt_y</p:attrName>
                                        </p:attrNameLst>
                                      </p:cBhvr>
                                      <p:rCtr x="12500" y="0"/>
                                    </p:animMotion>
                                  </p:childTnLst>
                                </p:cTn>
                              </p:par>
                            </p:childTnLst>
                          </p:cTn>
                        </p:par>
                        <p:par>
                          <p:cTn id="37" fill="hold">
                            <p:stCondLst>
                              <p:cond delay="21902"/>
                            </p:stCondLst>
                            <p:childTnLst>
                              <p:par>
                                <p:cTn id="38" presetID="1" presetClass="entr" presetSubtype="0" fill="hold" grpId="0" nodeType="afterEffect">
                                  <p:stCondLst>
                                    <p:cond delay="0"/>
                                  </p:stCondLst>
                                  <p:iterate type="lt">
                                    <p:tmAbs val="400"/>
                                  </p:iterate>
                                  <p:childTnLst>
                                    <p:set>
                                      <p:cBhvr>
                                        <p:cTn id="3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6" grpId="0" animBg="1"/>
      <p:bldP spid="38" grpId="0" animBg="1"/>
      <p:bldP spid="4" grpId="0"/>
      <p:bldP spid="39" grpId="0"/>
      <p:bldP spid="39" grpId="1"/>
      <p:bldP spid="40" grpId="0" animBg="1"/>
      <p:bldP spid="7" grpId="0"/>
      <p:bldP spid="7" grpId="1"/>
      <p:bldP spid="7"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 ";</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464847" y="4051178"/>
            <a:ext cx="9689566" cy="2011525"/>
          </a:xfrm>
          <a:prstGeom prst="wedgeRoundRectCallout">
            <a:avLst>
              <a:gd name="adj1" fmla="val 60452"/>
              <a:gd name="adj2" fmla="val -40984"/>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الآن بإمكان الاستعلام تلقّي رقم الهويّة الشخصيّة عن طريق شيفرة الـ </a:t>
            </a:r>
            <a:r>
              <a:rPr lang="en-GB" sz="2400" dirty="0"/>
              <a:t>php</a:t>
            </a:r>
            <a:r>
              <a:rPr lang="ar-BH" sz="2400" dirty="0"/>
              <a:t> الآتية : </a:t>
            </a:r>
            <a:r>
              <a:rPr lang="en-GB" sz="2400" dirty="0">
                <a:solidFill>
                  <a:srgbClr val="0066FF"/>
                </a:solidFill>
              </a:rPr>
              <a:t>$_REQUEST[</a:t>
            </a:r>
            <a:r>
              <a:rPr lang="en-GB" sz="2400" b="1" dirty="0" err="1">
                <a:solidFill>
                  <a:srgbClr val="FFFF00"/>
                </a:solidFill>
              </a:rPr>
              <a:t>cpr</a:t>
            </a:r>
            <a:r>
              <a:rPr lang="en-GB" sz="2400" dirty="0">
                <a:solidFill>
                  <a:srgbClr val="0066FF"/>
                </a:solidFill>
              </a:rPr>
              <a:t>]</a:t>
            </a:r>
            <a:r>
              <a:rPr lang="ar-BH" sz="2400" dirty="0"/>
              <a:t> </a:t>
            </a:r>
          </a:p>
          <a:p>
            <a:pPr algn="ctr" rtl="1"/>
            <a:r>
              <a:rPr lang="ar-BH" sz="2400" dirty="0"/>
              <a:t>حيث أنّ “</a:t>
            </a:r>
            <a:r>
              <a:rPr lang="en-GB" sz="2400" b="1" dirty="0" err="1">
                <a:solidFill>
                  <a:srgbClr val="FFFF00"/>
                </a:solidFill>
              </a:rPr>
              <a:t>cpr</a:t>
            </a:r>
            <a:r>
              <a:rPr lang="ar-BH" sz="2400" dirty="0"/>
              <a:t>" هو اسم مربع النص ضمن الخاصيّة </a:t>
            </a:r>
            <a:r>
              <a:rPr lang="en-GB" sz="2400" b="1" dirty="0">
                <a:solidFill>
                  <a:srgbClr val="FFFF00"/>
                </a:solidFill>
              </a:rPr>
              <a:t>name</a:t>
            </a:r>
            <a:r>
              <a:rPr lang="ar-BH" sz="2400" dirty="0"/>
              <a:t> في النموذج.</a:t>
            </a:r>
          </a:p>
        </p:txBody>
      </p:sp>
      <p:pic>
        <p:nvPicPr>
          <p:cNvPr id="9" name="Picture 8" descr="A picture containing drawing, light, food&#10;&#10;Description automatically generated">
            <a:extLst>
              <a:ext uri="{FF2B5EF4-FFF2-40B4-BE49-F238E27FC236}">
                <a16:creationId xmlns:a16="http://schemas.microsoft.com/office/drawing/2014/main" id="{F161221C-1771-42DA-8E3F-72A604F4E7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911760" y="3761255"/>
            <a:ext cx="1520110" cy="855062"/>
          </a:xfrm>
          <a:prstGeom prst="rect">
            <a:avLst/>
          </a:prstGeom>
        </p:spPr>
      </p:pic>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Tree>
    <p:extLst>
      <p:ext uri="{BB962C8B-B14F-4D97-AF65-F5344CB8AC3E}">
        <p14:creationId xmlns:p14="http://schemas.microsoft.com/office/powerpoint/2010/main" val="1722349954"/>
      </p:ext>
    </p:extLst>
  </p:cSld>
  <p:clrMapOvr>
    <a:masterClrMapping/>
  </p:clrMapOvr>
  <mc:AlternateContent xmlns:mc="http://schemas.openxmlformats.org/markup-compatibility/2006" xmlns:p14="http://schemas.microsoft.com/office/powerpoint/2010/main">
    <mc:Choice Requires="p14">
      <p:transition spd="slow" p14:dur="2000" advClick="0" advTm="18000"/>
    </mc:Choice>
    <mc:Fallback xmlns="">
      <p:transition spd="slow" advClick="0"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750"/>
                                  </p:stCondLst>
                                  <p:iterate type="lt">
                                    <p:tmAbs val="100"/>
                                  </p:iterate>
                                  <p:childTnLst>
                                    <p:set>
                                      <p:cBhvr>
                                        <p:cTn id="9"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5056093" y="2837102"/>
            <a:ext cx="3292571" cy="1074072"/>
          </a:xfrm>
          <a:prstGeom prst="wedgeRoundRectCallout">
            <a:avLst>
              <a:gd name="adj1" fmla="val 59285"/>
              <a:gd name="adj2" fmla="val -49569"/>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أضمّن شيفرة </a:t>
            </a:r>
            <a:r>
              <a:rPr lang="en-GB" sz="2400" dirty="0"/>
              <a:t>$_REQUEST[]</a:t>
            </a:r>
            <a:r>
              <a:rPr lang="ar-BH" sz="2400" dirty="0"/>
              <a:t> كالآتي:</a:t>
            </a: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8668470" y="2467770"/>
            <a:ext cx="340158" cy="369332"/>
          </a:xfrm>
          <a:prstGeom prst="rect">
            <a:avLst/>
          </a:prstGeom>
        </p:spPr>
        <p:txBody>
          <a:bodyPr wrap="none">
            <a:spAutoFit/>
          </a:bodyPr>
          <a:lstStyle/>
          <a:p>
            <a:r>
              <a:rPr lang="en-GB" dirty="0">
                <a:solidFill>
                  <a:srgbClr val="0066FF"/>
                </a:solidFill>
              </a:rPr>
              <a:t>";</a:t>
            </a:r>
            <a:endParaRPr lang="ar-BH" dirty="0"/>
          </a:p>
        </p:txBody>
      </p:sp>
    </p:spTree>
    <p:extLst>
      <p:ext uri="{BB962C8B-B14F-4D97-AF65-F5344CB8AC3E}">
        <p14:creationId xmlns:p14="http://schemas.microsoft.com/office/powerpoint/2010/main" val="361239562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type="lt">
                                    <p:tmAbs val="100"/>
                                  </p:iterate>
                                  <p:childTnLst>
                                    <p:set>
                                      <p:cBhvr>
                                        <p:cTn id="6" dur="1" fill="hold">
                                          <p:stCondLst>
                                            <p:cond delay="0"/>
                                          </p:stCondLst>
                                        </p:cTn>
                                        <p:tgtEl>
                                          <p:spTgt spid="38"/>
                                        </p:tgtEl>
                                        <p:attrNameLst>
                                          <p:attrName>style.visibility</p:attrName>
                                        </p:attrNameLst>
                                      </p:cBhvr>
                                      <p:to>
                                        <p:strVal val="visible"/>
                                      </p:to>
                                    </p:set>
                                  </p:childTnLst>
                                </p:cTn>
                              </p:par>
                            </p:childTnLst>
                          </p:cTn>
                        </p:par>
                        <p:par>
                          <p:cTn id="7" fill="hold">
                            <p:stCondLst>
                              <p:cond delay="3701"/>
                            </p:stCondLst>
                            <p:childTnLst>
                              <p:par>
                                <p:cTn id="8" presetID="63" presetClass="path" presetSubtype="0" accel="50000" decel="50000" fill="hold" grpId="0" nodeType="afterEffect">
                                  <p:stCondLst>
                                    <p:cond delay="0"/>
                                  </p:stCondLst>
                                  <p:childTnLst>
                                    <p:animMotion origin="layout" path="M 2.08333E-7 4.44444E-6 L 0.12591 -0.00024 " pathEditMode="relative" rAng="0" ptsTypes="AA">
                                      <p:cBhvr>
                                        <p:cTn id="9" dur="2000" fill="hold"/>
                                        <p:tgtEl>
                                          <p:spTgt spid="2"/>
                                        </p:tgtEl>
                                        <p:attrNameLst>
                                          <p:attrName>ppt_x</p:attrName>
                                          <p:attrName>ppt_y</p:attrName>
                                        </p:attrNameLst>
                                      </p:cBhvr>
                                      <p:rCtr x="62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5238757" y="2794559"/>
            <a:ext cx="3292571" cy="1074072"/>
          </a:xfrm>
          <a:prstGeom prst="wedgeRoundRectCallout">
            <a:avLst>
              <a:gd name="adj1" fmla="val 59285"/>
              <a:gd name="adj2" fmla="val -49569"/>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أدرج علامة تنصيص مفردة</a:t>
            </a: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096142" y="2438955"/>
            <a:ext cx="340158" cy="369332"/>
          </a:xfrm>
          <a:prstGeom prst="rect">
            <a:avLst/>
          </a:prstGeom>
        </p:spPr>
        <p:txBody>
          <a:bodyPr wrap="none">
            <a:spAutoFit/>
          </a:bodyPr>
          <a:lstStyle/>
          <a:p>
            <a:r>
              <a:rPr lang="en-GB" dirty="0">
                <a:solidFill>
                  <a:srgbClr val="0066FF"/>
                </a:solidFill>
              </a:rPr>
              <a:t>";</a:t>
            </a:r>
            <a:endParaRPr lang="ar-BH" dirty="0"/>
          </a:p>
        </p:txBody>
      </p:sp>
      <p:sp>
        <p:nvSpPr>
          <p:cNvPr id="14" name="Rectangle 13">
            <a:extLst>
              <a:ext uri="{FF2B5EF4-FFF2-40B4-BE49-F238E27FC236}">
                <a16:creationId xmlns:a16="http://schemas.microsoft.com/office/drawing/2014/main" id="{CB2F4111-E0A8-46FF-950A-8443EDA63743}"/>
              </a:ext>
            </a:extLst>
          </p:cNvPr>
          <p:cNvSpPr/>
          <p:nvPr/>
        </p:nvSpPr>
        <p:spPr>
          <a:xfrm>
            <a:off x="8668470" y="2467770"/>
            <a:ext cx="405880" cy="369332"/>
          </a:xfrm>
          <a:prstGeom prst="rect">
            <a:avLst/>
          </a:prstGeom>
        </p:spPr>
        <p:txBody>
          <a:bodyPr wrap="none">
            <a:spAutoFit/>
          </a:bodyPr>
          <a:lstStyle/>
          <a:p>
            <a:r>
              <a:rPr lang="en-GB" dirty="0">
                <a:solidFill>
                  <a:srgbClr val="0066FF"/>
                </a:solidFill>
              </a:rPr>
              <a:t>'  '</a:t>
            </a:r>
            <a:endParaRPr lang="ar-BH" dirty="0"/>
          </a:p>
        </p:txBody>
      </p:sp>
    </p:spTree>
    <p:extLst>
      <p:ext uri="{BB962C8B-B14F-4D97-AF65-F5344CB8AC3E}">
        <p14:creationId xmlns:p14="http://schemas.microsoft.com/office/powerpoint/2010/main" val="1733358139"/>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type="lt">
                                    <p:tmAbs val="100"/>
                                  </p:iterate>
                                  <p:childTnLst>
                                    <p:set>
                                      <p:cBhvr>
                                        <p:cTn id="6" dur="1" fill="hold">
                                          <p:stCondLst>
                                            <p:cond delay="0"/>
                                          </p:stCondLst>
                                        </p:cTn>
                                        <p:tgtEl>
                                          <p:spTgt spid="38"/>
                                        </p:tgtEl>
                                        <p:attrNameLst>
                                          <p:attrName>style.visibility</p:attrName>
                                        </p:attrNameLst>
                                      </p:cBhvr>
                                      <p:to>
                                        <p:strVal val="visible"/>
                                      </p:to>
                                    </p:set>
                                  </p:childTnLst>
                                </p:cTn>
                              </p:par>
                            </p:childTnLst>
                          </p:cTn>
                        </p:par>
                        <p:par>
                          <p:cTn id="7" fill="hold">
                            <p:stCondLst>
                              <p:cond delay="2801"/>
                            </p:stCondLst>
                            <p:childTnLst>
                              <p:par>
                                <p:cTn id="8" presetID="1" presetClass="entr" presetSubtype="0" fill="hold" grpId="0" nodeType="afterEffect">
                                  <p:stCondLst>
                                    <p:cond delay="0"/>
                                  </p:stCondLst>
                                  <p:iterate type="lt">
                                    <p:tmAbs val="500"/>
                                  </p:iterate>
                                  <p:childTnLst>
                                    <p:set>
                                      <p:cBhvr>
                                        <p:cTn id="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                         '</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4771785" y="2794558"/>
            <a:ext cx="3759543" cy="1877333"/>
          </a:xfrm>
          <a:prstGeom prst="wedgeRoundRectCallout">
            <a:avLst>
              <a:gd name="adj1" fmla="val 59285"/>
              <a:gd name="adj2" fmla="val -49569"/>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ضمن علامتي التنصيص المفردة أدرج الشيفرة: </a:t>
            </a:r>
            <a:r>
              <a:rPr lang="en-GB" sz="2400" dirty="0"/>
              <a:t>$_REQUEST[]</a:t>
            </a:r>
            <a:endParaRPr lang="ar-BH" sz="2400" dirty="0"/>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042003" y="2467770"/>
            <a:ext cx="340158" cy="369332"/>
          </a:xfrm>
          <a:prstGeom prst="rect">
            <a:avLst/>
          </a:prstGeom>
        </p:spPr>
        <p:txBody>
          <a:bodyPr wrap="none">
            <a:spAutoFit/>
          </a:bodyPr>
          <a:lstStyle/>
          <a:p>
            <a:r>
              <a:rPr lang="en-GB" dirty="0">
                <a:solidFill>
                  <a:srgbClr val="0066FF"/>
                </a:solidFill>
              </a:rPr>
              <a:t>";</a:t>
            </a:r>
            <a:endParaRPr lang="ar-BH" dirty="0"/>
          </a:p>
        </p:txBody>
      </p:sp>
      <p:sp>
        <p:nvSpPr>
          <p:cNvPr id="3" name="Rectangle 2">
            <a:extLst>
              <a:ext uri="{FF2B5EF4-FFF2-40B4-BE49-F238E27FC236}">
                <a16:creationId xmlns:a16="http://schemas.microsoft.com/office/drawing/2014/main" id="{3F9B6B60-A45E-4E7F-84E9-A93047BD4835}"/>
              </a:ext>
            </a:extLst>
          </p:cNvPr>
          <p:cNvSpPr/>
          <p:nvPr/>
        </p:nvSpPr>
        <p:spPr>
          <a:xfrm>
            <a:off x="8620845" y="2467770"/>
            <a:ext cx="1421158" cy="369332"/>
          </a:xfrm>
          <a:prstGeom prst="rect">
            <a:avLst/>
          </a:prstGeom>
        </p:spPr>
        <p:txBody>
          <a:bodyPr wrap="none">
            <a:spAutoFit/>
          </a:bodyPr>
          <a:lstStyle/>
          <a:p>
            <a:r>
              <a:rPr lang="en-GB" dirty="0">
                <a:solidFill>
                  <a:srgbClr val="0066FF"/>
                </a:solidFill>
              </a:rPr>
              <a:t>$_REQUEST[]</a:t>
            </a:r>
            <a:endParaRPr lang="ar-BH" dirty="0"/>
          </a:p>
        </p:txBody>
      </p:sp>
    </p:spTree>
    <p:extLst>
      <p:ext uri="{BB962C8B-B14F-4D97-AF65-F5344CB8AC3E}">
        <p14:creationId xmlns:p14="http://schemas.microsoft.com/office/powerpoint/2010/main" val="1792103690"/>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type="lt">
                                    <p:tmAbs val="100"/>
                                  </p:iterate>
                                  <p:childTnLst>
                                    <p:set>
                                      <p:cBhvr>
                                        <p:cTn id="6" dur="1" fill="hold">
                                          <p:stCondLst>
                                            <p:cond delay="0"/>
                                          </p:stCondLst>
                                        </p:cTn>
                                        <p:tgtEl>
                                          <p:spTgt spid="38"/>
                                        </p:tgtEl>
                                        <p:attrNameLst>
                                          <p:attrName>style.visibility</p:attrName>
                                        </p:attrNameLst>
                                      </p:cBhvr>
                                      <p:to>
                                        <p:strVal val="visible"/>
                                      </p:to>
                                    </p:set>
                                  </p:childTnLst>
                                </p:cTn>
                              </p:par>
                            </p:childTnLst>
                          </p:cTn>
                        </p:par>
                        <p:par>
                          <p:cTn id="7" fill="hold">
                            <p:stCondLst>
                              <p:cond delay="5501"/>
                            </p:stCondLst>
                            <p:childTnLst>
                              <p:par>
                                <p:cTn id="8" presetID="1" presetClass="entr" presetSubtype="0" fill="hold" grpId="0" nodeType="afterEffect">
                                  <p:stCondLst>
                                    <p:cond delay="0"/>
                                  </p:stCondLst>
                                  <p:iterate type="lt">
                                    <p:tmAbs val="500"/>
                                  </p:iterate>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a:t>
            </a:r>
            <a:r>
              <a:rPr lang="en-GB" dirty="0">
                <a:solidFill>
                  <a:srgbClr val="FF0000"/>
                </a:solidFill>
              </a:rPr>
              <a:t>DELETE</a:t>
            </a:r>
            <a:r>
              <a:rPr lang="en-GB" dirty="0">
                <a:solidFill>
                  <a:srgbClr val="0066FF"/>
                </a:solidFill>
              </a:rPr>
              <a:t> </a:t>
            </a:r>
            <a:r>
              <a:rPr lang="en-GB" dirty="0">
                <a:solidFill>
                  <a:srgbClr val="FF0000"/>
                </a:solidFill>
              </a:rPr>
              <a:t>FROM</a:t>
            </a:r>
            <a:r>
              <a:rPr lang="en-GB" dirty="0">
                <a:solidFill>
                  <a:srgbClr val="0066FF"/>
                </a:solidFill>
              </a:rPr>
              <a:t> </a:t>
            </a:r>
            <a:r>
              <a:rPr lang="en-GB" dirty="0" err="1">
                <a:solidFill>
                  <a:schemeClr val="tx1"/>
                </a:solidFill>
              </a:rPr>
              <a:t>SportTeam</a:t>
            </a:r>
            <a:r>
              <a:rPr lang="en-GB" dirty="0">
                <a:solidFill>
                  <a:srgbClr val="0066FF"/>
                </a:solidFill>
              </a:rPr>
              <a:t> </a:t>
            </a:r>
          </a:p>
          <a:p>
            <a:r>
              <a:rPr lang="en-GB" dirty="0">
                <a:solidFill>
                  <a:srgbClr val="0066FF"/>
                </a:solidFill>
              </a:rPr>
              <a:t>                           </a:t>
            </a:r>
            <a:r>
              <a:rPr lang="en-GB" dirty="0">
                <a:solidFill>
                  <a:srgbClr val="FF0000"/>
                </a:solidFill>
              </a:rPr>
              <a:t>WHERE</a:t>
            </a:r>
            <a:r>
              <a:rPr lang="en-GB" dirty="0">
                <a:solidFill>
                  <a:srgbClr val="0066FF"/>
                </a:solidFill>
              </a:rPr>
              <a:t> </a:t>
            </a:r>
            <a:r>
              <a:rPr lang="en-GB" dirty="0" err="1">
                <a:solidFill>
                  <a:schemeClr val="tx1"/>
                </a:solidFill>
              </a:rPr>
              <a:t>cpr</a:t>
            </a:r>
            <a:r>
              <a:rPr lang="en-GB" dirty="0">
                <a:solidFill>
                  <a:schemeClr val="tx1"/>
                </a:solidFill>
              </a:rPr>
              <a:t>= </a:t>
            </a:r>
            <a:r>
              <a:rPr lang="en-GB" dirty="0">
                <a:solidFill>
                  <a:srgbClr val="0066FF"/>
                </a:solidFill>
              </a:rPr>
              <a:t>'$_REQUEST[</a:t>
            </a:r>
            <a:r>
              <a:rPr lang="en-GB" dirty="0">
                <a:solidFill>
                  <a:schemeClr val="tx1"/>
                </a:solidFill>
              </a:rPr>
              <a:t>       </a:t>
            </a:r>
            <a:r>
              <a:rPr lang="en-GB" dirty="0">
                <a:solidFill>
                  <a:srgbClr val="0066FF"/>
                </a:solidFill>
              </a:rPr>
              <a:t>]</a:t>
            </a:r>
            <a:r>
              <a:rPr lang="en-GB" dirty="0">
                <a:solidFill>
                  <a:schemeClr val="tx1"/>
                </a:solidFill>
              </a:rPr>
              <a:t>'</a:t>
            </a:r>
          </a:p>
          <a:p>
            <a:endParaRPr lang="en-GB" dirty="0"/>
          </a:p>
          <a:p>
            <a:r>
              <a:rPr lang="en-GB" dirty="0" err="1"/>
              <a:t>mysqli_query</a:t>
            </a:r>
            <a:r>
              <a:rPr lang="en-GB" dirty="0"/>
              <a:t>($con,$</a:t>
            </a:r>
            <a:r>
              <a:rPr lang="en-GB" dirty="0" err="1"/>
              <a:t>sql</a:t>
            </a:r>
            <a:r>
              <a:rPr lang="en-GB" dirty="0"/>
              <a:t>);</a:t>
            </a:r>
          </a:p>
          <a:p>
            <a:r>
              <a:rPr lang="en-GB" dirty="0"/>
              <a:t>echo "Deleted records=". </a:t>
            </a:r>
            <a:r>
              <a:rPr lang="en-GB" dirty="0" err="1"/>
              <a:t>mysqli_affected</a:t>
            </a:r>
            <a:r>
              <a:rPr lang="en-GB" dirty="0"/>
              <a:t>-rows($con);</a:t>
            </a:r>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5878847" y="2860038"/>
            <a:ext cx="3759543" cy="1137923"/>
          </a:xfrm>
          <a:prstGeom prst="wedgeRoundRectCallout">
            <a:avLst>
              <a:gd name="adj1" fmla="val 59285"/>
              <a:gd name="adj2" fmla="val -49569"/>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ضمن الأقواس المستطيلة أدرج اسم مربّع النص في نموذج الحذف:</a:t>
            </a:r>
            <a:r>
              <a:rPr lang="en-GB" sz="2400" b="1" dirty="0" err="1">
                <a:solidFill>
                  <a:srgbClr val="FFFF00"/>
                </a:solidFill>
              </a:rPr>
              <a:t>cpr</a:t>
            </a:r>
            <a:endParaRPr lang="ar-BH" sz="2400" b="1" dirty="0">
              <a:solidFill>
                <a:srgbClr val="FFFF00"/>
              </a:solidFill>
            </a:endParaRP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361915" y="2425226"/>
            <a:ext cx="340158" cy="369332"/>
          </a:xfrm>
          <a:prstGeom prst="rect">
            <a:avLst/>
          </a:prstGeom>
        </p:spPr>
        <p:txBody>
          <a:bodyPr wrap="none">
            <a:spAutoFit/>
          </a:bodyPr>
          <a:lstStyle/>
          <a:p>
            <a:r>
              <a:rPr lang="en-GB" dirty="0">
                <a:solidFill>
                  <a:srgbClr val="0066FF"/>
                </a:solidFill>
              </a:rPr>
              <a:t>";</a:t>
            </a:r>
            <a:endParaRPr lang="ar-BH" dirty="0"/>
          </a:p>
        </p:txBody>
      </p:sp>
      <p:sp>
        <p:nvSpPr>
          <p:cNvPr id="3" name="Rectangle 2">
            <a:extLst>
              <a:ext uri="{FF2B5EF4-FFF2-40B4-BE49-F238E27FC236}">
                <a16:creationId xmlns:a16="http://schemas.microsoft.com/office/drawing/2014/main" id="{3F9B6B60-A45E-4E7F-84E9-A93047BD4835}"/>
              </a:ext>
            </a:extLst>
          </p:cNvPr>
          <p:cNvSpPr/>
          <p:nvPr/>
        </p:nvSpPr>
        <p:spPr>
          <a:xfrm>
            <a:off x="9745966" y="2456550"/>
            <a:ext cx="484428" cy="369332"/>
          </a:xfrm>
          <a:prstGeom prst="rect">
            <a:avLst/>
          </a:prstGeom>
        </p:spPr>
        <p:txBody>
          <a:bodyPr wrap="none">
            <a:spAutoFit/>
          </a:bodyPr>
          <a:lstStyle/>
          <a:p>
            <a:r>
              <a:rPr lang="en-GB" b="1" dirty="0" err="1">
                <a:solidFill>
                  <a:srgbClr val="FF0000"/>
                </a:solidFill>
              </a:rPr>
              <a:t>cpr</a:t>
            </a:r>
            <a:endParaRPr lang="ar-BH" b="1" dirty="0">
              <a:solidFill>
                <a:srgbClr val="FF0000"/>
              </a:solidFill>
            </a:endParaRPr>
          </a:p>
        </p:txBody>
      </p:sp>
    </p:spTree>
    <p:extLst>
      <p:ext uri="{BB962C8B-B14F-4D97-AF65-F5344CB8AC3E}">
        <p14:creationId xmlns:p14="http://schemas.microsoft.com/office/powerpoint/2010/main" val="264286756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type="lt">
                                    <p:tmAbs val="100"/>
                                  </p:iterate>
                                  <p:childTnLst>
                                    <p:set>
                                      <p:cBhvr>
                                        <p:cTn id="6" dur="1" fill="hold">
                                          <p:stCondLst>
                                            <p:cond delay="0"/>
                                          </p:stCondLst>
                                        </p:cTn>
                                        <p:tgtEl>
                                          <p:spTgt spid="38"/>
                                        </p:tgtEl>
                                        <p:attrNameLst>
                                          <p:attrName>style.visibility</p:attrName>
                                        </p:attrNameLst>
                                      </p:cBhvr>
                                      <p:to>
                                        <p:strVal val="visible"/>
                                      </p:to>
                                    </p:set>
                                  </p:childTnLst>
                                </p:cTn>
                              </p:par>
                            </p:childTnLst>
                          </p:cTn>
                        </p:par>
                        <p:par>
                          <p:cTn id="7" fill="hold">
                            <p:stCondLst>
                              <p:cond delay="6001"/>
                            </p:stCondLst>
                            <p:childTnLst>
                              <p:par>
                                <p:cTn id="8" presetID="1" presetClass="entr" presetSubtype="0" fill="hold" grpId="0" nodeType="afterEffect">
                                  <p:stCondLst>
                                    <p:cond delay="0"/>
                                  </p:stCondLst>
                                  <p:iterate type="lt">
                                    <p:tmAbs val="500"/>
                                  </p:iterate>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'$_REQUEST[       ]'</a:t>
            </a:r>
          </a:p>
          <a:p>
            <a:endParaRPr lang="en-GB" dirty="0"/>
          </a:p>
          <a:p>
            <a:endParaRPr lang="en-GB" dirty="0"/>
          </a:p>
          <a:p>
            <a:endParaRPr lang="en-GB" dirty="0"/>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4442512" y="3429000"/>
            <a:ext cx="6259562" cy="2710543"/>
          </a:xfrm>
          <a:prstGeom prst="wedgeRoundRectCallout">
            <a:avLst>
              <a:gd name="adj1" fmla="val 59285"/>
              <a:gd name="adj2" fmla="val -49569"/>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والآن لتنفيذ هذا الاستعلام أحتاج إلى التعليمة البرمجيّة الآتية:</a:t>
            </a:r>
          </a:p>
          <a:p>
            <a:pPr algn="ctr" rtl="1"/>
            <a:r>
              <a:rPr lang="en-GB" sz="2400" dirty="0" err="1"/>
              <a:t>mysqli_query</a:t>
            </a:r>
            <a:r>
              <a:rPr lang="en-GB" sz="2400" dirty="0"/>
              <a:t>($con,$</a:t>
            </a:r>
            <a:r>
              <a:rPr lang="en-GB" sz="2400" dirty="0" err="1"/>
              <a:t>sql</a:t>
            </a:r>
            <a:r>
              <a:rPr lang="en-GB" sz="2400" dirty="0"/>
              <a:t>);</a:t>
            </a:r>
          </a:p>
          <a:p>
            <a:pPr marL="342900" indent="-342900" algn="r" rtl="1">
              <a:buFont typeface="Arial" panose="020B0604020202020204" pitchFamily="34" charset="0"/>
              <a:buChar char="•"/>
            </a:pPr>
            <a:r>
              <a:rPr lang="en-GB" sz="2400" dirty="0"/>
              <a:t>$con</a:t>
            </a:r>
            <a:r>
              <a:rPr lang="ar-BH" sz="2400" dirty="0"/>
              <a:t>: متغيّر الاتصال بقاعدة البيانات (معطى)</a:t>
            </a:r>
          </a:p>
          <a:p>
            <a:pPr marL="342900" indent="-342900" algn="r" rtl="1">
              <a:buFont typeface="Arial" panose="020B0604020202020204" pitchFamily="34" charset="0"/>
              <a:buChar char="•"/>
            </a:pPr>
            <a:r>
              <a:rPr lang="en-GB" sz="2400" dirty="0"/>
              <a:t>$</a:t>
            </a:r>
            <a:r>
              <a:rPr lang="en-GB" sz="2400" dirty="0" err="1"/>
              <a:t>sql</a:t>
            </a:r>
            <a:r>
              <a:rPr lang="ar-BH" sz="2400" dirty="0"/>
              <a:t>: متغيّر الاستعلام</a:t>
            </a: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323241" y="2479294"/>
            <a:ext cx="340158" cy="369332"/>
          </a:xfrm>
          <a:prstGeom prst="rect">
            <a:avLst/>
          </a:prstGeom>
        </p:spPr>
        <p:txBody>
          <a:bodyPr wrap="none">
            <a:spAutoFit/>
          </a:bodyPr>
          <a:lstStyle/>
          <a:p>
            <a:r>
              <a:rPr lang="en-GB" dirty="0">
                <a:solidFill>
                  <a:srgbClr val="0066FF"/>
                </a:solidFill>
              </a:rPr>
              <a:t>";</a:t>
            </a:r>
            <a:endParaRPr lang="ar-BH" dirty="0"/>
          </a:p>
        </p:txBody>
      </p:sp>
      <p:sp>
        <p:nvSpPr>
          <p:cNvPr id="4" name="Rectangle 3">
            <a:extLst>
              <a:ext uri="{FF2B5EF4-FFF2-40B4-BE49-F238E27FC236}">
                <a16:creationId xmlns:a16="http://schemas.microsoft.com/office/drawing/2014/main" id="{DD3E42FB-AEE6-4C30-A9B4-A8C6924D289A}"/>
              </a:ext>
            </a:extLst>
          </p:cNvPr>
          <p:cNvSpPr/>
          <p:nvPr/>
        </p:nvSpPr>
        <p:spPr>
          <a:xfrm>
            <a:off x="9747694" y="2463646"/>
            <a:ext cx="486030" cy="369332"/>
          </a:xfrm>
          <a:prstGeom prst="rect">
            <a:avLst/>
          </a:prstGeom>
        </p:spPr>
        <p:txBody>
          <a:bodyPr wrap="none">
            <a:spAutoFit/>
          </a:bodyPr>
          <a:lstStyle/>
          <a:p>
            <a:r>
              <a:rPr lang="en-GB" b="1" dirty="0" err="1">
                <a:solidFill>
                  <a:srgbClr val="FF0000"/>
                </a:solidFill>
              </a:rPr>
              <a:t>cpr</a:t>
            </a:r>
            <a:endParaRPr lang="ar-BH" dirty="0"/>
          </a:p>
        </p:txBody>
      </p:sp>
      <p:pic>
        <p:nvPicPr>
          <p:cNvPr id="17" name="Picture 16" descr="A picture containing drawing, light, food&#10;&#10;Description automatically generated">
            <a:extLst>
              <a:ext uri="{FF2B5EF4-FFF2-40B4-BE49-F238E27FC236}">
                <a16:creationId xmlns:a16="http://schemas.microsoft.com/office/drawing/2014/main" id="{5FFFFAB5-32A7-4C44-8D3D-4CD2D1D015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663399" y="2663960"/>
            <a:ext cx="1313970" cy="797325"/>
          </a:xfrm>
          <a:prstGeom prst="rect">
            <a:avLst/>
          </a:prstGeom>
        </p:spPr>
      </p:pic>
      <p:sp>
        <p:nvSpPr>
          <p:cNvPr id="5" name="Rectangle 4">
            <a:extLst>
              <a:ext uri="{FF2B5EF4-FFF2-40B4-BE49-F238E27FC236}">
                <a16:creationId xmlns:a16="http://schemas.microsoft.com/office/drawing/2014/main" id="{BEE87060-8CB4-4D6F-B521-BC63F21A5C6B}"/>
              </a:ext>
            </a:extLst>
          </p:cNvPr>
          <p:cNvSpPr/>
          <p:nvPr/>
        </p:nvSpPr>
        <p:spPr>
          <a:xfrm>
            <a:off x="5907864" y="2847149"/>
            <a:ext cx="2543517" cy="369332"/>
          </a:xfrm>
          <a:prstGeom prst="rect">
            <a:avLst/>
          </a:prstGeom>
        </p:spPr>
        <p:txBody>
          <a:bodyPr wrap="none">
            <a:spAutoFit/>
          </a:bodyPr>
          <a:lstStyle/>
          <a:p>
            <a:pPr algn="ctr" rtl="1"/>
            <a:r>
              <a:rPr lang="en-GB" dirty="0" err="1"/>
              <a:t>mysqli_query</a:t>
            </a:r>
            <a:r>
              <a:rPr lang="en-GB" dirty="0"/>
              <a:t>($con,$</a:t>
            </a:r>
            <a:r>
              <a:rPr lang="en-GB" dirty="0" err="1"/>
              <a:t>sql</a:t>
            </a:r>
            <a:r>
              <a:rPr lang="en-GB" dirty="0"/>
              <a:t>);</a:t>
            </a:r>
            <a:endParaRPr lang="ar-BH" dirty="0"/>
          </a:p>
        </p:txBody>
      </p:sp>
    </p:spTree>
    <p:extLst>
      <p:ext uri="{BB962C8B-B14F-4D97-AF65-F5344CB8AC3E}">
        <p14:creationId xmlns:p14="http://schemas.microsoft.com/office/powerpoint/2010/main" val="97446336"/>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iterate type="lt">
                                    <p:tmAbs val="100"/>
                                  </p:iterate>
                                  <p:childTnLst>
                                    <p:set>
                                      <p:cBhvr>
                                        <p:cTn id="9" dur="1" fill="hold">
                                          <p:stCondLst>
                                            <p:cond delay="0"/>
                                          </p:stCondLst>
                                        </p:cTn>
                                        <p:tgtEl>
                                          <p:spTgt spid="38"/>
                                        </p:tgtEl>
                                        <p:attrNameLst>
                                          <p:attrName>style.visibility</p:attrName>
                                        </p:attrNameLst>
                                      </p:cBhvr>
                                      <p:to>
                                        <p:strVal val="visible"/>
                                      </p:to>
                                    </p:set>
                                  </p:childTnLst>
                                </p:cTn>
                              </p:par>
                            </p:childTnLst>
                          </p:cTn>
                        </p:par>
                        <p:par>
                          <p:cTn id="10" fill="hold">
                            <p:stCondLst>
                              <p:cond delay="14601"/>
                            </p:stCondLst>
                            <p:childTnLst>
                              <p:par>
                                <p:cTn id="11" presetID="1" presetClass="entr" presetSubtype="0" fill="hold" grpId="0" nodeType="afterEffect">
                                  <p:stCondLst>
                                    <p:cond delay="0"/>
                                  </p:stCondLst>
                                  <p:iterate type="lt">
                                    <p:tmAbs val="500"/>
                                  </p:iterate>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'$_REQUEST[       ]'</a:t>
            </a:r>
          </a:p>
          <a:p>
            <a:endParaRPr lang="en-GB" dirty="0"/>
          </a:p>
          <a:p>
            <a:endParaRPr lang="en-GB" dirty="0"/>
          </a:p>
          <a:p>
            <a:endParaRPr lang="en-GB" dirty="0"/>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sp>
        <p:nvSpPr>
          <p:cNvPr id="38" name="Speech Bubble: Rectangle with Corners Rounded 37">
            <a:extLst>
              <a:ext uri="{FF2B5EF4-FFF2-40B4-BE49-F238E27FC236}">
                <a16:creationId xmlns:a16="http://schemas.microsoft.com/office/drawing/2014/main" id="{4E2CA53D-85FC-4088-93A2-3E39F5771CFA}"/>
              </a:ext>
            </a:extLst>
          </p:cNvPr>
          <p:cNvSpPr/>
          <p:nvPr/>
        </p:nvSpPr>
        <p:spPr>
          <a:xfrm>
            <a:off x="6096000" y="4325062"/>
            <a:ext cx="4606073" cy="1814481"/>
          </a:xfrm>
          <a:prstGeom prst="wedgeRoundRectCallout">
            <a:avLst>
              <a:gd name="adj1" fmla="val 68627"/>
              <a:gd name="adj2" fmla="val -38558"/>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والآن لأتأكّد من تنفيذ الاستعلام، سأظهر رسالة على الشاشة تبيّن عدد السجلات التي تمّ حذفها كالآتي:</a:t>
            </a: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323241" y="2479294"/>
            <a:ext cx="340158" cy="369332"/>
          </a:xfrm>
          <a:prstGeom prst="rect">
            <a:avLst/>
          </a:prstGeom>
        </p:spPr>
        <p:txBody>
          <a:bodyPr wrap="none">
            <a:spAutoFit/>
          </a:bodyPr>
          <a:lstStyle/>
          <a:p>
            <a:r>
              <a:rPr lang="en-GB" dirty="0">
                <a:solidFill>
                  <a:srgbClr val="0066FF"/>
                </a:solidFill>
              </a:rPr>
              <a:t>";</a:t>
            </a:r>
            <a:endParaRPr lang="ar-BH" dirty="0"/>
          </a:p>
        </p:txBody>
      </p:sp>
      <p:sp>
        <p:nvSpPr>
          <p:cNvPr id="4" name="Rectangle 3">
            <a:extLst>
              <a:ext uri="{FF2B5EF4-FFF2-40B4-BE49-F238E27FC236}">
                <a16:creationId xmlns:a16="http://schemas.microsoft.com/office/drawing/2014/main" id="{DD3E42FB-AEE6-4C30-A9B4-A8C6924D289A}"/>
              </a:ext>
            </a:extLst>
          </p:cNvPr>
          <p:cNvSpPr/>
          <p:nvPr/>
        </p:nvSpPr>
        <p:spPr>
          <a:xfrm>
            <a:off x="9747694" y="2463646"/>
            <a:ext cx="486030" cy="369332"/>
          </a:xfrm>
          <a:prstGeom prst="rect">
            <a:avLst/>
          </a:prstGeom>
        </p:spPr>
        <p:txBody>
          <a:bodyPr wrap="none">
            <a:spAutoFit/>
          </a:bodyPr>
          <a:lstStyle/>
          <a:p>
            <a:r>
              <a:rPr lang="en-GB" b="1" dirty="0" err="1">
                <a:solidFill>
                  <a:srgbClr val="FF0000"/>
                </a:solidFill>
              </a:rPr>
              <a:t>cpr</a:t>
            </a:r>
            <a:endParaRPr lang="ar-BH" dirty="0"/>
          </a:p>
        </p:txBody>
      </p:sp>
      <p:pic>
        <p:nvPicPr>
          <p:cNvPr id="17" name="Picture 16" descr="A picture containing drawing, light, food&#10;&#10;Description automatically generated">
            <a:extLst>
              <a:ext uri="{FF2B5EF4-FFF2-40B4-BE49-F238E27FC236}">
                <a16:creationId xmlns:a16="http://schemas.microsoft.com/office/drawing/2014/main" id="{5FFFFAB5-32A7-4C44-8D3D-4CD2D1D015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293490" y="3926399"/>
            <a:ext cx="1313970" cy="797325"/>
          </a:xfrm>
          <a:prstGeom prst="rect">
            <a:avLst/>
          </a:prstGeom>
        </p:spPr>
      </p:pic>
      <p:sp>
        <p:nvSpPr>
          <p:cNvPr id="5" name="Rectangle 4">
            <a:extLst>
              <a:ext uri="{FF2B5EF4-FFF2-40B4-BE49-F238E27FC236}">
                <a16:creationId xmlns:a16="http://schemas.microsoft.com/office/drawing/2014/main" id="{BEE87060-8CB4-4D6F-B521-BC63F21A5C6B}"/>
              </a:ext>
            </a:extLst>
          </p:cNvPr>
          <p:cNvSpPr/>
          <p:nvPr/>
        </p:nvSpPr>
        <p:spPr>
          <a:xfrm>
            <a:off x="5907864" y="2847149"/>
            <a:ext cx="2543517" cy="369332"/>
          </a:xfrm>
          <a:prstGeom prst="rect">
            <a:avLst/>
          </a:prstGeom>
        </p:spPr>
        <p:txBody>
          <a:bodyPr wrap="none">
            <a:spAutoFit/>
          </a:bodyPr>
          <a:lstStyle/>
          <a:p>
            <a:pPr algn="ctr" rtl="1"/>
            <a:r>
              <a:rPr lang="en-GB" dirty="0" err="1"/>
              <a:t>mysqli_query</a:t>
            </a:r>
            <a:r>
              <a:rPr lang="en-GB" dirty="0"/>
              <a:t>($con,$</a:t>
            </a:r>
            <a:r>
              <a:rPr lang="en-GB" dirty="0" err="1"/>
              <a:t>sql</a:t>
            </a:r>
            <a:r>
              <a:rPr lang="en-GB" dirty="0"/>
              <a:t>);</a:t>
            </a:r>
            <a:endParaRPr lang="ar-BH" dirty="0"/>
          </a:p>
        </p:txBody>
      </p:sp>
      <p:sp>
        <p:nvSpPr>
          <p:cNvPr id="25" name="Speech Bubble: Rectangle with Corners Rounded 24">
            <a:extLst>
              <a:ext uri="{FF2B5EF4-FFF2-40B4-BE49-F238E27FC236}">
                <a16:creationId xmlns:a16="http://schemas.microsoft.com/office/drawing/2014/main" id="{1DD5B4A6-4440-4D3C-A942-B62C88BD89B2}"/>
              </a:ext>
            </a:extLst>
          </p:cNvPr>
          <p:cNvSpPr/>
          <p:nvPr/>
        </p:nvSpPr>
        <p:spPr>
          <a:xfrm>
            <a:off x="5392073" y="4344560"/>
            <a:ext cx="3824899" cy="1323681"/>
          </a:xfrm>
          <a:prstGeom prst="wedgeRoundRectCallout">
            <a:avLst>
              <a:gd name="adj1" fmla="val -22050"/>
              <a:gd name="adj2" fmla="val -1036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أدرج تعليمة </a:t>
            </a:r>
            <a:r>
              <a:rPr lang="en-GB" sz="2400" dirty="0"/>
              <a:t>echo""</a:t>
            </a:r>
            <a:r>
              <a:rPr lang="ar-BH" sz="2400" dirty="0"/>
              <a:t> لعرض رسالة على الشاشة</a:t>
            </a:r>
          </a:p>
        </p:txBody>
      </p:sp>
      <p:sp>
        <p:nvSpPr>
          <p:cNvPr id="26" name="Rectangle 25">
            <a:extLst>
              <a:ext uri="{FF2B5EF4-FFF2-40B4-BE49-F238E27FC236}">
                <a16:creationId xmlns:a16="http://schemas.microsoft.com/office/drawing/2014/main" id="{69239BEA-6358-46F4-8A6C-86B69F1CE979}"/>
              </a:ext>
            </a:extLst>
          </p:cNvPr>
          <p:cNvSpPr/>
          <p:nvPr/>
        </p:nvSpPr>
        <p:spPr>
          <a:xfrm>
            <a:off x="5975196" y="3272188"/>
            <a:ext cx="941707" cy="369332"/>
          </a:xfrm>
          <a:prstGeom prst="rect">
            <a:avLst/>
          </a:prstGeom>
        </p:spPr>
        <p:txBody>
          <a:bodyPr wrap="square">
            <a:spAutoFit/>
          </a:bodyPr>
          <a:lstStyle/>
          <a:p>
            <a:r>
              <a:rPr lang="en-GB" dirty="0"/>
              <a:t>echo"";</a:t>
            </a:r>
            <a:endParaRPr lang="ar-BH" dirty="0"/>
          </a:p>
        </p:txBody>
      </p:sp>
    </p:spTree>
    <p:extLst>
      <p:ext uri="{BB962C8B-B14F-4D97-AF65-F5344CB8AC3E}">
        <p14:creationId xmlns:p14="http://schemas.microsoft.com/office/powerpoint/2010/main" val="422437207"/>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iterate type="lt">
                                    <p:tmAbs val="100"/>
                                  </p:iterate>
                                  <p:childTnLst>
                                    <p:set>
                                      <p:cBhvr>
                                        <p:cTn id="9" dur="1" fill="hold">
                                          <p:stCondLst>
                                            <p:cond delay="0"/>
                                          </p:stCondLst>
                                        </p:cTn>
                                        <p:tgtEl>
                                          <p:spTgt spid="38"/>
                                        </p:tgtEl>
                                        <p:attrNameLst>
                                          <p:attrName>style.visibility</p:attrName>
                                        </p:attrNameLst>
                                      </p:cBhvr>
                                      <p:to>
                                        <p:strVal val="visible"/>
                                      </p:to>
                                    </p:set>
                                  </p:childTnLst>
                                </p:cTn>
                              </p:par>
                            </p:childTnLst>
                          </p:cTn>
                        </p:par>
                        <p:par>
                          <p:cTn id="10" fill="hold">
                            <p:stCondLst>
                              <p:cond delay="9101"/>
                            </p:stCondLst>
                            <p:childTnLst>
                              <p:par>
                                <p:cTn id="11" presetID="1" presetClass="exit" presetSubtype="0" fill="hold" grpId="1" nodeType="afterEffect">
                                  <p:stCondLst>
                                    <p:cond delay="5000"/>
                                  </p:stCondLst>
                                  <p:iterate type="lt">
                                    <p:tmAbs val="0"/>
                                  </p:iterate>
                                  <p:childTnLst>
                                    <p:set>
                                      <p:cBhvr>
                                        <p:cTn id="12" dur="1" fill="hold">
                                          <p:stCondLst>
                                            <p:cond delay="0"/>
                                          </p:stCondLst>
                                        </p:cTn>
                                        <p:tgtEl>
                                          <p:spTgt spid="38"/>
                                        </p:tgtEl>
                                        <p:attrNameLst>
                                          <p:attrName>style.visibility</p:attrName>
                                        </p:attrNameLst>
                                      </p:cBhvr>
                                      <p:to>
                                        <p:strVal val="hidden"/>
                                      </p:to>
                                    </p:set>
                                  </p:childTnLst>
                                </p:cTn>
                              </p:par>
                            </p:childTnLst>
                          </p:cTn>
                        </p:par>
                        <p:par>
                          <p:cTn id="13" fill="hold">
                            <p:stCondLst>
                              <p:cond delay="14101"/>
                            </p:stCondLst>
                            <p:childTnLst>
                              <p:par>
                                <p:cTn id="14" presetID="1" presetClass="entr" presetSubtype="0" fill="hold" grpId="0" nodeType="afterEffect">
                                  <p:stCondLst>
                                    <p:cond delay="5000"/>
                                  </p:stCondLst>
                                  <p:iterate type="lt">
                                    <p:tmAbs val="100"/>
                                  </p:iterate>
                                  <p:childTnLst>
                                    <p:set>
                                      <p:cBhvr>
                                        <p:cTn id="15" dur="1" fill="hold">
                                          <p:stCondLst>
                                            <p:cond delay="0"/>
                                          </p:stCondLst>
                                        </p:cTn>
                                        <p:tgtEl>
                                          <p:spTgt spid="25"/>
                                        </p:tgtEl>
                                        <p:attrNameLst>
                                          <p:attrName>style.visibility</p:attrName>
                                        </p:attrNameLst>
                                      </p:cBhvr>
                                      <p:to>
                                        <p:strVal val="visible"/>
                                      </p:to>
                                    </p:set>
                                  </p:childTnLst>
                                </p:cTn>
                              </p:par>
                            </p:childTnLst>
                          </p:cTn>
                        </p:par>
                        <p:par>
                          <p:cTn id="16" fill="hold">
                            <p:stCondLst>
                              <p:cond delay="22402"/>
                            </p:stCondLst>
                            <p:childTnLst>
                              <p:par>
                                <p:cTn id="17" presetID="1" presetClass="entr" presetSubtype="0" fill="hold" grpId="0" nodeType="afterEffect">
                                  <p:stCondLst>
                                    <p:cond delay="0"/>
                                  </p:stCondLst>
                                  <p:iterate type="lt">
                                    <p:tmAbs val="500"/>
                                  </p:iterate>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25" grpId="0" animBg="1"/>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'$_REQUEST[       ]'</a:t>
            </a:r>
          </a:p>
          <a:p>
            <a:endParaRPr lang="en-GB" dirty="0"/>
          </a:p>
          <a:p>
            <a:endParaRPr lang="en-GB" dirty="0"/>
          </a:p>
          <a:p>
            <a:endParaRPr lang="en-GB" dirty="0"/>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323241" y="2479294"/>
            <a:ext cx="340158" cy="369332"/>
          </a:xfrm>
          <a:prstGeom prst="rect">
            <a:avLst/>
          </a:prstGeom>
        </p:spPr>
        <p:txBody>
          <a:bodyPr wrap="none">
            <a:spAutoFit/>
          </a:bodyPr>
          <a:lstStyle/>
          <a:p>
            <a:r>
              <a:rPr lang="en-GB" dirty="0">
                <a:solidFill>
                  <a:srgbClr val="0066FF"/>
                </a:solidFill>
              </a:rPr>
              <a:t>";</a:t>
            </a:r>
            <a:endParaRPr lang="ar-BH" dirty="0"/>
          </a:p>
        </p:txBody>
      </p:sp>
      <p:sp>
        <p:nvSpPr>
          <p:cNvPr id="4" name="Rectangle 3">
            <a:extLst>
              <a:ext uri="{FF2B5EF4-FFF2-40B4-BE49-F238E27FC236}">
                <a16:creationId xmlns:a16="http://schemas.microsoft.com/office/drawing/2014/main" id="{DD3E42FB-AEE6-4C30-A9B4-A8C6924D289A}"/>
              </a:ext>
            </a:extLst>
          </p:cNvPr>
          <p:cNvSpPr/>
          <p:nvPr/>
        </p:nvSpPr>
        <p:spPr>
          <a:xfrm>
            <a:off x="9747694" y="2463646"/>
            <a:ext cx="486030" cy="369332"/>
          </a:xfrm>
          <a:prstGeom prst="rect">
            <a:avLst/>
          </a:prstGeom>
        </p:spPr>
        <p:txBody>
          <a:bodyPr wrap="none">
            <a:spAutoFit/>
          </a:bodyPr>
          <a:lstStyle/>
          <a:p>
            <a:r>
              <a:rPr lang="en-GB" b="1" dirty="0" err="1">
                <a:solidFill>
                  <a:srgbClr val="FF0000"/>
                </a:solidFill>
              </a:rPr>
              <a:t>cpr</a:t>
            </a:r>
            <a:endParaRPr lang="ar-BH" dirty="0"/>
          </a:p>
        </p:txBody>
      </p:sp>
      <p:pic>
        <p:nvPicPr>
          <p:cNvPr id="17" name="Picture 16" descr="A picture containing drawing, light, food&#10;&#10;Description automatically generated">
            <a:extLst>
              <a:ext uri="{FF2B5EF4-FFF2-40B4-BE49-F238E27FC236}">
                <a16:creationId xmlns:a16="http://schemas.microsoft.com/office/drawing/2014/main" id="{5FFFFAB5-32A7-4C44-8D3D-4CD2D1D015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293490" y="3926399"/>
            <a:ext cx="1313970" cy="797325"/>
          </a:xfrm>
          <a:prstGeom prst="rect">
            <a:avLst/>
          </a:prstGeom>
        </p:spPr>
      </p:pic>
      <p:sp>
        <p:nvSpPr>
          <p:cNvPr id="5" name="Rectangle 4">
            <a:extLst>
              <a:ext uri="{FF2B5EF4-FFF2-40B4-BE49-F238E27FC236}">
                <a16:creationId xmlns:a16="http://schemas.microsoft.com/office/drawing/2014/main" id="{BEE87060-8CB4-4D6F-B521-BC63F21A5C6B}"/>
              </a:ext>
            </a:extLst>
          </p:cNvPr>
          <p:cNvSpPr/>
          <p:nvPr/>
        </p:nvSpPr>
        <p:spPr>
          <a:xfrm>
            <a:off x="5907864" y="2847149"/>
            <a:ext cx="2543517" cy="369332"/>
          </a:xfrm>
          <a:prstGeom prst="rect">
            <a:avLst/>
          </a:prstGeom>
        </p:spPr>
        <p:txBody>
          <a:bodyPr wrap="none">
            <a:spAutoFit/>
          </a:bodyPr>
          <a:lstStyle/>
          <a:p>
            <a:pPr algn="ctr" rtl="1"/>
            <a:r>
              <a:rPr lang="en-GB" dirty="0" err="1"/>
              <a:t>mysqli_query</a:t>
            </a:r>
            <a:r>
              <a:rPr lang="en-GB" dirty="0"/>
              <a:t>($con,$</a:t>
            </a:r>
            <a:r>
              <a:rPr lang="en-GB" dirty="0" err="1"/>
              <a:t>sql</a:t>
            </a:r>
            <a:r>
              <a:rPr lang="en-GB" dirty="0"/>
              <a:t>);</a:t>
            </a:r>
            <a:endParaRPr lang="ar-BH" dirty="0"/>
          </a:p>
        </p:txBody>
      </p:sp>
      <p:sp>
        <p:nvSpPr>
          <p:cNvPr id="25" name="Speech Bubble: Rectangle with Corners Rounded 24">
            <a:extLst>
              <a:ext uri="{FF2B5EF4-FFF2-40B4-BE49-F238E27FC236}">
                <a16:creationId xmlns:a16="http://schemas.microsoft.com/office/drawing/2014/main" id="{1DD5B4A6-4440-4D3C-A942-B62C88BD89B2}"/>
              </a:ext>
            </a:extLst>
          </p:cNvPr>
          <p:cNvSpPr/>
          <p:nvPr/>
        </p:nvSpPr>
        <p:spPr>
          <a:xfrm>
            <a:off x="6165810" y="4328479"/>
            <a:ext cx="3824899" cy="1323681"/>
          </a:xfrm>
          <a:prstGeom prst="wedgeRoundRectCallout">
            <a:avLst>
              <a:gd name="adj1" fmla="val -22050"/>
              <a:gd name="adj2" fmla="val -1036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أدرج نصّ الرسالة التي ستعرض على الشاشة</a:t>
            </a:r>
          </a:p>
        </p:txBody>
      </p:sp>
      <p:sp>
        <p:nvSpPr>
          <p:cNvPr id="26" name="Rectangle 25">
            <a:extLst>
              <a:ext uri="{FF2B5EF4-FFF2-40B4-BE49-F238E27FC236}">
                <a16:creationId xmlns:a16="http://schemas.microsoft.com/office/drawing/2014/main" id="{69239BEA-6358-46F4-8A6C-86B69F1CE979}"/>
              </a:ext>
            </a:extLst>
          </p:cNvPr>
          <p:cNvSpPr/>
          <p:nvPr/>
        </p:nvSpPr>
        <p:spPr>
          <a:xfrm>
            <a:off x="5975196" y="3272188"/>
            <a:ext cx="3091964" cy="369332"/>
          </a:xfrm>
          <a:prstGeom prst="rect">
            <a:avLst/>
          </a:prstGeom>
        </p:spPr>
        <p:txBody>
          <a:bodyPr wrap="square">
            <a:spAutoFit/>
          </a:bodyPr>
          <a:lstStyle/>
          <a:p>
            <a:r>
              <a:rPr lang="en-GB" dirty="0"/>
              <a:t>echo"                                   ";</a:t>
            </a:r>
            <a:endParaRPr lang="ar-BH" dirty="0"/>
          </a:p>
        </p:txBody>
      </p:sp>
      <p:sp>
        <p:nvSpPr>
          <p:cNvPr id="27" name="Rectangle 26">
            <a:extLst>
              <a:ext uri="{FF2B5EF4-FFF2-40B4-BE49-F238E27FC236}">
                <a16:creationId xmlns:a16="http://schemas.microsoft.com/office/drawing/2014/main" id="{C0A5D42C-B8F5-4D18-8D8F-4873C9B86553}"/>
              </a:ext>
            </a:extLst>
          </p:cNvPr>
          <p:cNvSpPr/>
          <p:nvPr/>
        </p:nvSpPr>
        <p:spPr>
          <a:xfrm>
            <a:off x="6570068" y="3287618"/>
            <a:ext cx="1902219" cy="369332"/>
          </a:xfrm>
          <a:prstGeom prst="rect">
            <a:avLst/>
          </a:prstGeom>
        </p:spPr>
        <p:txBody>
          <a:bodyPr wrap="square">
            <a:spAutoFit/>
          </a:bodyPr>
          <a:lstStyle/>
          <a:p>
            <a:r>
              <a:rPr lang="en-GB" dirty="0"/>
              <a:t>Deleted records = </a:t>
            </a:r>
            <a:endParaRPr lang="ar-BH" dirty="0"/>
          </a:p>
        </p:txBody>
      </p:sp>
    </p:spTree>
    <p:extLst>
      <p:ext uri="{BB962C8B-B14F-4D97-AF65-F5344CB8AC3E}">
        <p14:creationId xmlns:p14="http://schemas.microsoft.com/office/powerpoint/2010/main" val="1859737371"/>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0"/>
                                  </p:stCondLst>
                                  <p:iterate type="lt">
                                    <p:tmAbs val="100"/>
                                  </p:iterate>
                                  <p:childTnLst>
                                    <p:set>
                                      <p:cBhvr>
                                        <p:cTn id="9" dur="1" fill="hold">
                                          <p:stCondLst>
                                            <p:cond delay="0"/>
                                          </p:stCondLst>
                                        </p:cTn>
                                        <p:tgtEl>
                                          <p:spTgt spid="25"/>
                                        </p:tgtEl>
                                        <p:attrNameLst>
                                          <p:attrName>style.visibility</p:attrName>
                                        </p:attrNameLst>
                                      </p:cBhvr>
                                      <p:to>
                                        <p:strVal val="visible"/>
                                      </p:to>
                                    </p:set>
                                  </p:childTnLst>
                                </p:cTn>
                              </p:par>
                            </p:childTnLst>
                          </p:cTn>
                        </p:par>
                        <p:par>
                          <p:cTn id="10" fill="hold">
                            <p:stCondLst>
                              <p:cond delay="8101"/>
                            </p:stCondLst>
                            <p:childTnLst>
                              <p:par>
                                <p:cTn id="11" presetID="1" presetClass="entr" presetSubtype="0" fill="hold" grpId="0" nodeType="afterEffect">
                                  <p:stCondLst>
                                    <p:cond delay="0"/>
                                  </p:stCondLst>
                                  <p:iterate type="lt">
                                    <p:tmAbs val="500"/>
                                  </p:iterate>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900FC0-66D6-4097-A1A1-DF2A56AB8353}"/>
              </a:ext>
            </a:extLst>
          </p:cNvPr>
          <p:cNvSpPr/>
          <p:nvPr/>
        </p:nvSpPr>
        <p:spPr>
          <a:xfrm>
            <a:off x="5878847" y="1370713"/>
            <a:ext cx="6259562"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solidFill>
                  <a:srgbClr val="0066FF"/>
                </a:solidFill>
              </a:rPr>
              <a:t>$</a:t>
            </a:r>
            <a:r>
              <a:rPr lang="en-GB" dirty="0" err="1">
                <a:solidFill>
                  <a:srgbClr val="0066FF"/>
                </a:solidFill>
              </a:rPr>
              <a:t>sql</a:t>
            </a:r>
            <a:r>
              <a:rPr lang="en-GB" dirty="0">
                <a:solidFill>
                  <a:srgbClr val="0066FF"/>
                </a:solidFill>
              </a:rPr>
              <a:t> = "DELETE FROM </a:t>
            </a:r>
            <a:r>
              <a:rPr lang="en-GB" dirty="0" err="1">
                <a:solidFill>
                  <a:srgbClr val="0066FF"/>
                </a:solidFill>
              </a:rPr>
              <a:t>SportTeam</a:t>
            </a:r>
            <a:r>
              <a:rPr lang="en-GB" dirty="0">
                <a:solidFill>
                  <a:srgbClr val="0066FF"/>
                </a:solidFill>
              </a:rPr>
              <a:t> </a:t>
            </a:r>
          </a:p>
          <a:p>
            <a:r>
              <a:rPr lang="en-GB" dirty="0">
                <a:solidFill>
                  <a:srgbClr val="0066FF"/>
                </a:solidFill>
              </a:rPr>
              <a:t>                           WHERE </a:t>
            </a:r>
            <a:r>
              <a:rPr lang="en-GB" dirty="0" err="1">
                <a:solidFill>
                  <a:srgbClr val="0066FF"/>
                </a:solidFill>
              </a:rPr>
              <a:t>cpr</a:t>
            </a:r>
            <a:r>
              <a:rPr lang="en-GB" dirty="0">
                <a:solidFill>
                  <a:srgbClr val="0066FF"/>
                </a:solidFill>
              </a:rPr>
              <a:t>= '$_REQUEST[       ]'</a:t>
            </a:r>
          </a:p>
          <a:p>
            <a:endParaRPr lang="en-GB" dirty="0"/>
          </a:p>
          <a:p>
            <a:endParaRPr lang="en-GB" dirty="0"/>
          </a:p>
          <a:p>
            <a:endParaRPr lang="en-GB" dirty="0"/>
          </a:p>
          <a:p>
            <a:r>
              <a:rPr lang="en-GB" dirty="0"/>
              <a:t>?&gt;</a:t>
            </a:r>
          </a:p>
          <a:p>
            <a:pPr algn="just" rtl="1"/>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61712" y="1370713"/>
            <a:ext cx="572761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18" name="Group 17">
            <a:extLst>
              <a:ext uri="{FF2B5EF4-FFF2-40B4-BE49-F238E27FC236}">
                <a16:creationId xmlns:a16="http://schemas.microsoft.com/office/drawing/2014/main" id="{27217A81-AA3F-4BCA-A26D-A1456B6CFFB9}"/>
              </a:ext>
            </a:extLst>
          </p:cNvPr>
          <p:cNvGrpSpPr/>
          <p:nvPr/>
        </p:nvGrpSpPr>
        <p:grpSpPr>
          <a:xfrm>
            <a:off x="5878847" y="905306"/>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5CA64C9B-CC24-4F20-9B76-FAF1EF697B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F868E6-7553-44A9-B903-8026CC4D8DA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2" name="Rectangle 1">
            <a:extLst>
              <a:ext uri="{FF2B5EF4-FFF2-40B4-BE49-F238E27FC236}">
                <a16:creationId xmlns:a16="http://schemas.microsoft.com/office/drawing/2014/main" id="{CECA943E-FFE2-41DA-B898-6844C0AE27F8}"/>
              </a:ext>
            </a:extLst>
          </p:cNvPr>
          <p:cNvSpPr/>
          <p:nvPr/>
        </p:nvSpPr>
        <p:spPr>
          <a:xfrm>
            <a:off x="10323241" y="2479294"/>
            <a:ext cx="340158" cy="369332"/>
          </a:xfrm>
          <a:prstGeom prst="rect">
            <a:avLst/>
          </a:prstGeom>
        </p:spPr>
        <p:txBody>
          <a:bodyPr wrap="none">
            <a:spAutoFit/>
          </a:bodyPr>
          <a:lstStyle/>
          <a:p>
            <a:r>
              <a:rPr lang="en-GB" dirty="0">
                <a:solidFill>
                  <a:srgbClr val="0066FF"/>
                </a:solidFill>
              </a:rPr>
              <a:t>";</a:t>
            </a:r>
            <a:endParaRPr lang="ar-BH" dirty="0"/>
          </a:p>
        </p:txBody>
      </p:sp>
      <p:sp>
        <p:nvSpPr>
          <p:cNvPr id="4" name="Rectangle 3">
            <a:extLst>
              <a:ext uri="{FF2B5EF4-FFF2-40B4-BE49-F238E27FC236}">
                <a16:creationId xmlns:a16="http://schemas.microsoft.com/office/drawing/2014/main" id="{DD3E42FB-AEE6-4C30-A9B4-A8C6924D289A}"/>
              </a:ext>
            </a:extLst>
          </p:cNvPr>
          <p:cNvSpPr/>
          <p:nvPr/>
        </p:nvSpPr>
        <p:spPr>
          <a:xfrm>
            <a:off x="9747694" y="2463646"/>
            <a:ext cx="486030" cy="369332"/>
          </a:xfrm>
          <a:prstGeom prst="rect">
            <a:avLst/>
          </a:prstGeom>
        </p:spPr>
        <p:txBody>
          <a:bodyPr wrap="none">
            <a:spAutoFit/>
          </a:bodyPr>
          <a:lstStyle/>
          <a:p>
            <a:r>
              <a:rPr lang="en-GB" b="1" dirty="0" err="1">
                <a:solidFill>
                  <a:srgbClr val="FF0000"/>
                </a:solidFill>
              </a:rPr>
              <a:t>cpr</a:t>
            </a:r>
            <a:endParaRPr lang="ar-BH" dirty="0"/>
          </a:p>
        </p:txBody>
      </p:sp>
      <p:pic>
        <p:nvPicPr>
          <p:cNvPr id="17" name="Picture 16" descr="A picture containing drawing, light, food&#10;&#10;Description automatically generated">
            <a:extLst>
              <a:ext uri="{FF2B5EF4-FFF2-40B4-BE49-F238E27FC236}">
                <a16:creationId xmlns:a16="http://schemas.microsoft.com/office/drawing/2014/main" id="{5FFFFAB5-32A7-4C44-8D3D-4CD2D1D015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293490" y="3926399"/>
            <a:ext cx="1313970" cy="797325"/>
          </a:xfrm>
          <a:prstGeom prst="rect">
            <a:avLst/>
          </a:prstGeom>
        </p:spPr>
      </p:pic>
      <p:sp>
        <p:nvSpPr>
          <p:cNvPr id="5" name="Rectangle 4">
            <a:extLst>
              <a:ext uri="{FF2B5EF4-FFF2-40B4-BE49-F238E27FC236}">
                <a16:creationId xmlns:a16="http://schemas.microsoft.com/office/drawing/2014/main" id="{BEE87060-8CB4-4D6F-B521-BC63F21A5C6B}"/>
              </a:ext>
            </a:extLst>
          </p:cNvPr>
          <p:cNvSpPr/>
          <p:nvPr/>
        </p:nvSpPr>
        <p:spPr>
          <a:xfrm>
            <a:off x="5907864" y="2847149"/>
            <a:ext cx="2543517" cy="369332"/>
          </a:xfrm>
          <a:prstGeom prst="rect">
            <a:avLst/>
          </a:prstGeom>
        </p:spPr>
        <p:txBody>
          <a:bodyPr wrap="none">
            <a:spAutoFit/>
          </a:bodyPr>
          <a:lstStyle/>
          <a:p>
            <a:pPr algn="ctr" rtl="1"/>
            <a:r>
              <a:rPr lang="en-GB" dirty="0" err="1"/>
              <a:t>mysqli_query</a:t>
            </a:r>
            <a:r>
              <a:rPr lang="en-GB" dirty="0"/>
              <a:t>($con,$</a:t>
            </a:r>
            <a:r>
              <a:rPr lang="en-GB" dirty="0" err="1"/>
              <a:t>sql</a:t>
            </a:r>
            <a:r>
              <a:rPr lang="en-GB" dirty="0"/>
              <a:t>);</a:t>
            </a:r>
            <a:endParaRPr lang="ar-BH" dirty="0"/>
          </a:p>
        </p:txBody>
      </p:sp>
      <p:sp>
        <p:nvSpPr>
          <p:cNvPr id="25" name="Speech Bubble: Rectangle with Corners Rounded 24">
            <a:extLst>
              <a:ext uri="{FF2B5EF4-FFF2-40B4-BE49-F238E27FC236}">
                <a16:creationId xmlns:a16="http://schemas.microsoft.com/office/drawing/2014/main" id="{1DD5B4A6-4440-4D3C-A942-B62C88BD89B2}"/>
              </a:ext>
            </a:extLst>
          </p:cNvPr>
          <p:cNvSpPr/>
          <p:nvPr/>
        </p:nvSpPr>
        <p:spPr>
          <a:xfrm>
            <a:off x="6165810" y="4328479"/>
            <a:ext cx="3824899" cy="1323681"/>
          </a:xfrm>
          <a:prstGeom prst="wedgeRoundRectCallout">
            <a:avLst>
              <a:gd name="adj1" fmla="val 23754"/>
              <a:gd name="adj2" fmla="val -10129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ثمّ، لحساب عدد السجلات التي تعامل معها الاستعلام، أدرج الدالة:</a:t>
            </a:r>
          </a:p>
          <a:p>
            <a:pPr algn="ctr" rtl="1"/>
            <a:r>
              <a:rPr lang="en-GB" sz="2400" dirty="0" err="1"/>
              <a:t>mysqli_affected_rows</a:t>
            </a:r>
            <a:r>
              <a:rPr lang="en-GB" sz="2400" dirty="0"/>
              <a:t>($con)</a:t>
            </a:r>
            <a:endParaRPr lang="ar-BH" sz="2400" dirty="0"/>
          </a:p>
        </p:txBody>
      </p:sp>
      <p:sp>
        <p:nvSpPr>
          <p:cNvPr id="26" name="Rectangle 25">
            <a:extLst>
              <a:ext uri="{FF2B5EF4-FFF2-40B4-BE49-F238E27FC236}">
                <a16:creationId xmlns:a16="http://schemas.microsoft.com/office/drawing/2014/main" id="{69239BEA-6358-46F4-8A6C-86B69F1CE979}"/>
              </a:ext>
            </a:extLst>
          </p:cNvPr>
          <p:cNvSpPr/>
          <p:nvPr/>
        </p:nvSpPr>
        <p:spPr>
          <a:xfrm>
            <a:off x="5975195" y="3272188"/>
            <a:ext cx="2623239" cy="369332"/>
          </a:xfrm>
          <a:prstGeom prst="rect">
            <a:avLst/>
          </a:prstGeom>
        </p:spPr>
        <p:txBody>
          <a:bodyPr wrap="square">
            <a:spAutoFit/>
          </a:bodyPr>
          <a:lstStyle/>
          <a:p>
            <a:r>
              <a:rPr lang="en-GB" dirty="0"/>
              <a:t>echo" Deleted Records = "</a:t>
            </a:r>
            <a:endParaRPr lang="ar-BH" dirty="0"/>
          </a:p>
        </p:txBody>
      </p:sp>
      <p:sp>
        <p:nvSpPr>
          <p:cNvPr id="27" name="Rectangle 26">
            <a:extLst>
              <a:ext uri="{FF2B5EF4-FFF2-40B4-BE49-F238E27FC236}">
                <a16:creationId xmlns:a16="http://schemas.microsoft.com/office/drawing/2014/main" id="{C0A5D42C-B8F5-4D18-8D8F-4873C9B86553}"/>
              </a:ext>
            </a:extLst>
          </p:cNvPr>
          <p:cNvSpPr/>
          <p:nvPr/>
        </p:nvSpPr>
        <p:spPr>
          <a:xfrm>
            <a:off x="8761180" y="3272188"/>
            <a:ext cx="2933919" cy="369332"/>
          </a:xfrm>
          <a:prstGeom prst="rect">
            <a:avLst/>
          </a:prstGeom>
        </p:spPr>
        <p:txBody>
          <a:bodyPr wrap="square">
            <a:spAutoFit/>
          </a:bodyPr>
          <a:lstStyle/>
          <a:p>
            <a:r>
              <a:rPr lang="en-GB" dirty="0" err="1"/>
              <a:t>mysqli_affected_rows</a:t>
            </a:r>
            <a:r>
              <a:rPr lang="en-GB" dirty="0"/>
              <a:t>($con);</a:t>
            </a:r>
            <a:endParaRPr lang="ar-BH" dirty="0"/>
          </a:p>
        </p:txBody>
      </p:sp>
      <p:sp>
        <p:nvSpPr>
          <p:cNvPr id="29" name="Speech Bubble: Rectangle with Corners Rounded 28">
            <a:extLst>
              <a:ext uri="{FF2B5EF4-FFF2-40B4-BE49-F238E27FC236}">
                <a16:creationId xmlns:a16="http://schemas.microsoft.com/office/drawing/2014/main" id="{45398B61-3B6B-4558-AEE6-3959F936DAF7}"/>
              </a:ext>
            </a:extLst>
          </p:cNvPr>
          <p:cNvSpPr/>
          <p:nvPr/>
        </p:nvSpPr>
        <p:spPr>
          <a:xfrm>
            <a:off x="6318210" y="4480879"/>
            <a:ext cx="3824899" cy="1323681"/>
          </a:xfrm>
          <a:prstGeom prst="wedgeRoundRectCallout">
            <a:avLst>
              <a:gd name="adj1" fmla="val 11901"/>
              <a:gd name="adj2" fmla="val -1163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ولضمّ نصّ الرسالة إلى عدد السجلات المتأثرة بالاستعلام أضيف نقطة (.) بينهما.</a:t>
            </a:r>
          </a:p>
        </p:txBody>
      </p:sp>
      <p:sp>
        <p:nvSpPr>
          <p:cNvPr id="30" name="Rectangle 29">
            <a:extLst>
              <a:ext uri="{FF2B5EF4-FFF2-40B4-BE49-F238E27FC236}">
                <a16:creationId xmlns:a16="http://schemas.microsoft.com/office/drawing/2014/main" id="{ABC4791B-9DEE-4762-A3CF-92E4E923E604}"/>
              </a:ext>
            </a:extLst>
          </p:cNvPr>
          <p:cNvSpPr/>
          <p:nvPr/>
        </p:nvSpPr>
        <p:spPr>
          <a:xfrm>
            <a:off x="8518952" y="2954083"/>
            <a:ext cx="337997" cy="769441"/>
          </a:xfrm>
          <a:prstGeom prst="rect">
            <a:avLst/>
          </a:prstGeom>
        </p:spPr>
        <p:txBody>
          <a:bodyPr wrap="square">
            <a:spAutoFit/>
          </a:bodyPr>
          <a:lstStyle/>
          <a:p>
            <a:pPr algn="ctr"/>
            <a:r>
              <a:rPr lang="en-GB" sz="4400" dirty="0"/>
              <a:t>.</a:t>
            </a:r>
            <a:endParaRPr lang="ar-BH" sz="4400" dirty="0"/>
          </a:p>
        </p:txBody>
      </p:sp>
    </p:spTree>
    <p:extLst>
      <p:ext uri="{BB962C8B-B14F-4D97-AF65-F5344CB8AC3E}">
        <p14:creationId xmlns:p14="http://schemas.microsoft.com/office/powerpoint/2010/main" val="3377090169"/>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iterate type="lt">
                                    <p:tmAbs val="100"/>
                                  </p:iterate>
                                  <p:childTnLst>
                                    <p:set>
                                      <p:cBhvr>
                                        <p:cTn id="9" dur="1" fill="hold">
                                          <p:stCondLst>
                                            <p:cond delay="0"/>
                                          </p:stCondLst>
                                        </p:cTn>
                                        <p:tgtEl>
                                          <p:spTgt spid="25"/>
                                        </p:tgtEl>
                                        <p:attrNameLst>
                                          <p:attrName>style.visibility</p:attrName>
                                        </p:attrNameLst>
                                      </p:cBhvr>
                                      <p:to>
                                        <p:strVal val="visible"/>
                                      </p:to>
                                    </p:set>
                                  </p:childTnLst>
                                </p:cTn>
                              </p:par>
                            </p:childTnLst>
                          </p:cTn>
                        </p:par>
                        <p:par>
                          <p:cTn id="10" fill="hold">
                            <p:stCondLst>
                              <p:cond delay="8801"/>
                            </p:stCondLst>
                            <p:childTnLst>
                              <p:par>
                                <p:cTn id="11" presetID="1" presetClass="entr" presetSubtype="0" fill="hold" grpId="0" nodeType="afterEffect">
                                  <p:stCondLst>
                                    <p:cond delay="0"/>
                                  </p:stCondLst>
                                  <p:iterate type="lt">
                                    <p:tmAbs val="500"/>
                                  </p:iterate>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21802"/>
                            </p:stCondLst>
                            <p:childTnLst>
                              <p:par>
                                <p:cTn id="14" presetID="1" presetClass="exit" presetSubtype="0" fill="hold" grpId="1" nodeType="afterEffect">
                                  <p:stCondLst>
                                    <p:cond delay="1000"/>
                                  </p:stCondLst>
                                  <p:iterate type="lt">
                                    <p:tmAbs val="0"/>
                                  </p:iterate>
                                  <p:childTnLst>
                                    <p:set>
                                      <p:cBhvr>
                                        <p:cTn id="15" dur="1" fill="hold">
                                          <p:stCondLst>
                                            <p:cond delay="0"/>
                                          </p:stCondLst>
                                        </p:cTn>
                                        <p:tgtEl>
                                          <p:spTgt spid="25"/>
                                        </p:tgtEl>
                                        <p:attrNameLst>
                                          <p:attrName>style.visibility</p:attrName>
                                        </p:attrNameLst>
                                      </p:cBhvr>
                                      <p:to>
                                        <p:strVal val="hidden"/>
                                      </p:to>
                                    </p:set>
                                  </p:childTnLst>
                                </p:cTn>
                              </p:par>
                            </p:childTnLst>
                          </p:cTn>
                        </p:par>
                        <p:par>
                          <p:cTn id="16" fill="hold">
                            <p:stCondLst>
                              <p:cond delay="22802"/>
                            </p:stCondLst>
                            <p:childTnLst>
                              <p:par>
                                <p:cTn id="17" presetID="1" presetClass="entr" presetSubtype="0" fill="hold" grpId="0" nodeType="afterEffect">
                                  <p:stCondLst>
                                    <p:cond delay="0"/>
                                  </p:stCondLst>
                                  <p:iterate type="lt">
                                    <p:tmAbs val="100"/>
                                  </p:iterate>
                                  <p:childTnLst>
                                    <p:set>
                                      <p:cBhvr>
                                        <p:cTn id="18" dur="1" fill="hold">
                                          <p:stCondLst>
                                            <p:cond delay="0"/>
                                          </p:stCondLst>
                                        </p:cTn>
                                        <p:tgtEl>
                                          <p:spTgt spid="29"/>
                                        </p:tgtEl>
                                        <p:attrNameLst>
                                          <p:attrName>style.visibility</p:attrName>
                                        </p:attrNameLst>
                                      </p:cBhvr>
                                      <p:to>
                                        <p:strVal val="visible"/>
                                      </p:to>
                                    </p:set>
                                  </p:childTnLst>
                                </p:cTn>
                              </p:par>
                            </p:childTnLst>
                          </p:cTn>
                        </p:par>
                        <p:par>
                          <p:cTn id="19" fill="hold">
                            <p:stCondLst>
                              <p:cond delay="29103"/>
                            </p:stCondLst>
                            <p:childTnLst>
                              <p:par>
                                <p:cTn id="20" presetID="1" presetClass="entr" presetSubtype="0" fill="hold" grpId="0" nodeType="afterEffect">
                                  <p:stCondLst>
                                    <p:cond delay="2000"/>
                                  </p:stCondLst>
                                  <p:iterate type="lt">
                                    <p:tmAbs val="500"/>
                                  </p:iterate>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31103"/>
                            </p:stCondLst>
                            <p:childTnLst>
                              <p:par>
                                <p:cTn id="23" presetID="1" presetClass="exit" presetSubtype="0" fill="hold" grpId="1" nodeType="afterEffect">
                                  <p:stCondLst>
                                    <p:cond delay="5000"/>
                                  </p:stCondLst>
                                  <p:iterate type="lt">
                                    <p:tmAbs val="0"/>
                                  </p:iterate>
                                  <p:childTnLst>
                                    <p:set>
                                      <p:cBhvr>
                                        <p:cTn id="2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p:bldP spid="29" grpId="0" animBg="1"/>
      <p:bldP spid="29" grpId="1"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12BBED-25D3-4ACB-9D77-FC6EB223B1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4586" y="359589"/>
            <a:ext cx="977433" cy="977433"/>
          </a:xfrm>
          <a:prstGeom prst="rect">
            <a:avLst/>
          </a:prstGeom>
        </p:spPr>
      </p:pic>
      <p:sp>
        <p:nvSpPr>
          <p:cNvPr id="4" name="Thought Bubble: Cloud 3">
            <a:extLst>
              <a:ext uri="{FF2B5EF4-FFF2-40B4-BE49-F238E27FC236}">
                <a16:creationId xmlns:a16="http://schemas.microsoft.com/office/drawing/2014/main" id="{D07D03E6-454A-4052-9C23-9E4E0A88D4CC}"/>
              </a:ext>
            </a:extLst>
          </p:cNvPr>
          <p:cNvSpPr/>
          <p:nvPr/>
        </p:nvSpPr>
        <p:spPr>
          <a:xfrm>
            <a:off x="1244813" y="287258"/>
            <a:ext cx="5409560" cy="2099528"/>
          </a:xfrm>
          <a:prstGeom prst="cloudCallout">
            <a:avLst>
              <a:gd name="adj1" fmla="val 96694"/>
              <a:gd name="adj2" fmla="val -18783"/>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لنتابع الآن هذا الفيديو لتجربة الموقع، </a:t>
            </a:r>
            <a:br>
              <a:rPr lang="ar-BH" sz="2400" dirty="0"/>
            </a:br>
            <a:r>
              <a:rPr lang="ar-BH" sz="2400" dirty="0"/>
              <a:t>وحذف سجلّ الهويّة (</a:t>
            </a:r>
            <a:r>
              <a:rPr lang="en-GB" sz="2400" dirty="0" err="1"/>
              <a:t>cpr</a:t>
            </a:r>
            <a:r>
              <a:rPr lang="ar-BH" sz="2400" dirty="0"/>
              <a:t>)</a:t>
            </a:r>
            <a:br>
              <a:rPr lang="ar-BH" sz="2400" dirty="0"/>
            </a:br>
            <a:r>
              <a:rPr lang="ar-BH" sz="2400" dirty="0"/>
              <a:t>رقم </a:t>
            </a:r>
            <a:r>
              <a:rPr lang="en-GB" sz="2400" dirty="0"/>
              <a:t>950212345</a:t>
            </a:r>
            <a:r>
              <a:rPr lang="ar-BH" sz="2400" dirty="0"/>
              <a:t>.</a:t>
            </a:r>
          </a:p>
        </p:txBody>
      </p:sp>
      <p:pic>
        <p:nvPicPr>
          <p:cNvPr id="5" name="testQdelete">
            <a:hlinkClick r:id="" action="ppaction://media"/>
            <a:extLst>
              <a:ext uri="{FF2B5EF4-FFF2-40B4-BE49-F238E27FC236}">
                <a16:creationId xmlns:a16="http://schemas.microsoft.com/office/drawing/2014/main" id="{C4F5F229-A333-43B1-9CD4-FD03B530941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40676" y="3513524"/>
            <a:ext cx="2985327" cy="2643010"/>
          </a:xfrm>
          <a:prstGeom prst="rect">
            <a:avLst/>
          </a:prstGeom>
        </p:spPr>
      </p:pic>
      <p:sp>
        <p:nvSpPr>
          <p:cNvPr id="6" name="TextBox 5">
            <a:extLst>
              <a:ext uri="{FF2B5EF4-FFF2-40B4-BE49-F238E27FC236}">
                <a16:creationId xmlns:a16="http://schemas.microsoft.com/office/drawing/2014/main" id="{FA2A89C9-444A-4F05-A9E2-CF60E2AFFB68}"/>
              </a:ext>
            </a:extLst>
          </p:cNvPr>
          <p:cNvSpPr txBox="1"/>
          <p:nvPr/>
        </p:nvSpPr>
        <p:spPr>
          <a:xfrm>
            <a:off x="6376985" y="2130397"/>
            <a:ext cx="4831616" cy="3108543"/>
          </a:xfrm>
          <a:prstGeom prst="rect">
            <a:avLst/>
          </a:prstGeom>
          <a:noFill/>
        </p:spPr>
        <p:txBody>
          <a:bodyPr wrap="square" rtlCol="1">
            <a:spAutoFit/>
          </a:bodyPr>
          <a:lstStyle/>
          <a:p>
            <a:pPr algn="r" rtl="1"/>
            <a:r>
              <a:rPr lang="ar-BH" sz="2800" dirty="0"/>
              <a:t>خلال  مشاهدة الفيديو يتبيّن لك ظهور الرسالة : </a:t>
            </a:r>
            <a:r>
              <a:rPr lang="en-GB" sz="2800" dirty="0">
                <a:solidFill>
                  <a:srgbClr val="0066FF"/>
                </a:solidFill>
              </a:rPr>
              <a:t>Deleted records = 1</a:t>
            </a:r>
            <a:r>
              <a:rPr lang="ar-BH" sz="2800" dirty="0">
                <a:solidFill>
                  <a:srgbClr val="0066FF"/>
                </a:solidFill>
              </a:rPr>
              <a:t> </a:t>
            </a:r>
          </a:p>
          <a:p>
            <a:pPr algn="r" rtl="1"/>
            <a:r>
              <a:rPr lang="ar-BH" sz="2800" dirty="0"/>
              <a:t>وهذا يعني أنه تمّ حذف سجلّ واحد من الجدول، وفي المرّات المقبلة، إذا قمتَ بطلب حذف نفس الرقم ستكون الرسالة:</a:t>
            </a:r>
          </a:p>
          <a:p>
            <a:pPr algn="r" rtl="1"/>
            <a:r>
              <a:rPr lang="en-GB" sz="2800" dirty="0">
                <a:solidFill>
                  <a:srgbClr val="0066FF"/>
                </a:solidFill>
              </a:rPr>
              <a:t>Deleted records = 0</a:t>
            </a:r>
            <a:r>
              <a:rPr lang="ar-BH" sz="2800" dirty="0">
                <a:solidFill>
                  <a:srgbClr val="0066FF"/>
                </a:solidFill>
              </a:rPr>
              <a:t> </a:t>
            </a:r>
            <a:r>
              <a:rPr lang="ar-BH" sz="2800" dirty="0"/>
              <a:t>لأنّ السجلَّ لم يعدْ موجودًا.</a:t>
            </a:r>
          </a:p>
        </p:txBody>
      </p:sp>
      <p:pic>
        <p:nvPicPr>
          <p:cNvPr id="8" name="Picture 7" descr="A picture containing drawing&#10;&#10;Description automatically generated">
            <a:extLst>
              <a:ext uri="{FF2B5EF4-FFF2-40B4-BE49-F238E27FC236}">
                <a16:creationId xmlns:a16="http://schemas.microsoft.com/office/drawing/2014/main" id="{44E1600E-C4AC-48B3-BA82-6A6B46B4C5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0712" y="4195793"/>
            <a:ext cx="914555" cy="639236"/>
          </a:xfrm>
          <a:prstGeom prst="rect">
            <a:avLst/>
          </a:prstGeom>
        </p:spPr>
      </p:pic>
    </p:spTree>
    <p:extLst>
      <p:ext uri="{BB962C8B-B14F-4D97-AF65-F5344CB8AC3E}">
        <p14:creationId xmlns:p14="http://schemas.microsoft.com/office/powerpoint/2010/main" val="1226192900"/>
      </p:ext>
    </p:extLst>
  </p:cSld>
  <p:clrMapOvr>
    <a:masterClrMapping/>
  </p:clrMapOvr>
  <mc:AlternateContent xmlns:mc="http://schemas.openxmlformats.org/markup-compatibility/2006" xmlns:p14="http://schemas.microsoft.com/office/powerpoint/2010/main">
    <mc:Choice Requires="p14">
      <p:transition spd="slow" p14:dur="2000" advTm="110000"/>
    </mc:Choice>
    <mc:Fallback xmlns="">
      <p:transition spd="slow" advTm="1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 presetClass="entr" presetSubtype="0" fill="hold" grpId="0" nodeType="afterEffect">
                                  <p:stCondLst>
                                    <p:cond delay="1500"/>
                                  </p:stCondLst>
                                  <p:iterate type="lt">
                                    <p:tmAbs val="100"/>
                                  </p:iterate>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8501"/>
                            </p:stCondLst>
                            <p:childTnLst>
                              <p:par>
                                <p:cTn id="14" presetID="53" presetClass="entr" presetSubtype="16" fill="hold" nodeType="afterEffect">
                                  <p:stCondLst>
                                    <p:cond delay="40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3001"/>
                            </p:stCondLst>
                            <p:childTnLst>
                              <p:par>
                                <p:cTn id="20" presetID="1" presetClass="mediacall" presetSubtype="0" fill="hold" nodeType="afterEffect">
                                  <p:stCondLst>
                                    <p:cond delay="1000"/>
                                  </p:stCondLst>
                                  <p:childTnLst>
                                    <p:cmd type="call" cmd="playFrom(0.0)">
                                      <p:cBhvr>
                                        <p:cTn id="21" dur="72250" fill="hold"/>
                                        <p:tgtEl>
                                          <p:spTgt spid="5"/>
                                        </p:tgtEl>
                                      </p:cBhvr>
                                    </p:cmd>
                                  </p:childTnLst>
                                </p:cTn>
                              </p:par>
                            </p:childTnLst>
                          </p:cTn>
                        </p:par>
                        <p:par>
                          <p:cTn id="22" fill="hold">
                            <p:stCondLst>
                              <p:cond delay="86251"/>
                            </p:stCondLst>
                            <p:childTnLst>
                              <p:par>
                                <p:cTn id="23" presetID="1" presetClass="entr" presetSubtype="0" fill="hold" grpId="0" nodeType="afterEffect">
                                  <p:stCondLst>
                                    <p:cond delay="0"/>
                                  </p:stCondLst>
                                  <p:iterate type="lt">
                                    <p:tmAbs val="100"/>
                                  </p:iterate>
                                  <p:childTnLst>
                                    <p:set>
                                      <p:cBhvr>
                                        <p:cTn id="24" dur="1" fill="hold">
                                          <p:stCondLst>
                                            <p:cond delay="0"/>
                                          </p:stCondLst>
                                        </p:cTn>
                                        <p:tgtEl>
                                          <p:spTgt spid="6"/>
                                        </p:tgtEl>
                                        <p:attrNameLst>
                                          <p:attrName>style.visibility</p:attrName>
                                        </p:attrNameLst>
                                      </p:cBhvr>
                                      <p:to>
                                        <p:strVal val="visible"/>
                                      </p:to>
                                    </p:set>
                                  </p:childTnLst>
                                </p:cTn>
                              </p:par>
                            </p:childTnLst>
                          </p:cTn>
                        </p:par>
                        <p:par>
                          <p:cTn id="25" fill="hold">
                            <p:stCondLst>
                              <p:cond delay="104252"/>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1" fill="hold" display="0">
                  <p:stCondLst>
                    <p:cond delay="indefinite"/>
                  </p:stCondLst>
                </p:cTn>
                <p:tgtEl>
                  <p:spTgt spid="5"/>
                </p:tgtEl>
              </p:cMediaNode>
            </p:video>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12BBED-25D3-4ACB-9D77-FC6EB223B1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0193" y="1717164"/>
            <a:ext cx="977433" cy="977433"/>
          </a:xfrm>
          <a:prstGeom prst="rect">
            <a:avLst/>
          </a:prstGeom>
        </p:spPr>
      </p:pic>
      <p:sp>
        <p:nvSpPr>
          <p:cNvPr id="4" name="Thought Bubble: Cloud 3">
            <a:extLst>
              <a:ext uri="{FF2B5EF4-FFF2-40B4-BE49-F238E27FC236}">
                <a16:creationId xmlns:a16="http://schemas.microsoft.com/office/drawing/2014/main" id="{D07D03E6-454A-4052-9C23-9E4E0A88D4CC}"/>
              </a:ext>
            </a:extLst>
          </p:cNvPr>
          <p:cNvSpPr/>
          <p:nvPr/>
        </p:nvSpPr>
        <p:spPr>
          <a:xfrm>
            <a:off x="2412787" y="2270187"/>
            <a:ext cx="5976622" cy="2099528"/>
          </a:xfrm>
          <a:prstGeom prst="cloudCallout">
            <a:avLst>
              <a:gd name="adj1" fmla="val 57063"/>
              <a:gd name="adj2" fmla="val -55748"/>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لم يتبقَّ لنا الآن سوى إضافة الخاصيّة الأخير لعلامة النموذج </a:t>
            </a:r>
            <a:r>
              <a:rPr lang="en-GB" sz="2400" dirty="0"/>
              <a:t>&lt;form&gt;</a:t>
            </a:r>
            <a:r>
              <a:rPr lang="ar-BH" sz="2400" dirty="0"/>
              <a:t> التي سنبيِّنُها من خلال الآتي</a:t>
            </a:r>
          </a:p>
        </p:txBody>
      </p:sp>
    </p:spTree>
    <p:extLst>
      <p:ext uri="{BB962C8B-B14F-4D97-AF65-F5344CB8AC3E}">
        <p14:creationId xmlns:p14="http://schemas.microsoft.com/office/powerpoint/2010/main" val="1803821708"/>
      </p:ext>
    </p:extLst>
  </p:cSld>
  <p:clrMapOvr>
    <a:masterClrMapping/>
  </p:clrMapOvr>
  <mc:AlternateContent xmlns:mc="http://schemas.openxmlformats.org/markup-compatibility/2006" xmlns:p14="http://schemas.microsoft.com/office/powerpoint/2010/main">
    <mc:Choice Requires="p14">
      <p:transition spd="slow" p14:dur="2000" advTm="14000"/>
    </mc:Choice>
    <mc:Fallback xmlns="">
      <p:transition spd="slow" advTm="1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 presetClass="entr" presetSubtype="0" fill="hold" grpId="0" nodeType="afterEffect">
                                  <p:stCondLst>
                                    <p:cond delay="1500"/>
                                  </p:stCondLst>
                                  <p:iterate type="lt">
                                    <p:tmAbs val="100"/>
                                  </p:iterate>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D1AE5D7-6A3D-4C97-A945-AF5C6AA26B3B}"/>
              </a:ext>
            </a:extLst>
          </p:cNvPr>
          <p:cNvSpPr/>
          <p:nvPr/>
        </p:nvSpPr>
        <p:spPr>
          <a:xfrm>
            <a:off x="61712" y="1370713"/>
            <a:ext cx="579806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31" name="Group 30">
            <a:extLst>
              <a:ext uri="{FF2B5EF4-FFF2-40B4-BE49-F238E27FC236}">
                <a16:creationId xmlns:a16="http://schemas.microsoft.com/office/drawing/2014/main" id="{3613E6B8-A90F-4927-9B30-152BF8C104F9}"/>
              </a:ext>
            </a:extLst>
          </p:cNvPr>
          <p:cNvGrpSpPr/>
          <p:nvPr/>
        </p:nvGrpSpPr>
        <p:grpSpPr>
          <a:xfrm>
            <a:off x="6012180" y="1130309"/>
            <a:ext cx="6096000" cy="5229435"/>
            <a:chOff x="5957089" y="1356360"/>
            <a:chExt cx="6151091" cy="5003384"/>
          </a:xfrm>
        </p:grpSpPr>
        <p:grpSp>
          <p:nvGrpSpPr>
            <p:cNvPr id="32" name="Group 31">
              <a:extLst>
                <a:ext uri="{FF2B5EF4-FFF2-40B4-BE49-F238E27FC236}">
                  <a16:creationId xmlns:a16="http://schemas.microsoft.com/office/drawing/2014/main" id="{AF8EAADF-6F3F-4DAD-B90D-E2AA546BD536}"/>
                </a:ext>
              </a:extLst>
            </p:cNvPr>
            <p:cNvGrpSpPr/>
            <p:nvPr/>
          </p:nvGrpSpPr>
          <p:grpSpPr>
            <a:xfrm>
              <a:off x="5957089" y="1356360"/>
              <a:ext cx="6151091" cy="5003384"/>
              <a:chOff x="4989234" y="1293092"/>
              <a:chExt cx="6048419" cy="5008504"/>
            </a:xfrm>
          </p:grpSpPr>
          <p:pic>
            <p:nvPicPr>
              <p:cNvPr id="34" name="Picture 33">
                <a:extLst>
                  <a:ext uri="{FF2B5EF4-FFF2-40B4-BE49-F238E27FC236}">
                    <a16:creationId xmlns:a16="http://schemas.microsoft.com/office/drawing/2014/main" id="{F581BDDF-4307-4E79-B098-331C75AC8F43}"/>
                  </a:ext>
                </a:extLst>
              </p:cNvPr>
              <p:cNvPicPr>
                <a:picLocks noChangeAspect="1"/>
              </p:cNvPicPr>
              <p:nvPr/>
            </p:nvPicPr>
            <p:blipFill>
              <a:blip r:embed="rId3"/>
              <a:stretch>
                <a:fillRect/>
              </a:stretch>
            </p:blipFill>
            <p:spPr>
              <a:xfrm>
                <a:off x="4989234" y="1838929"/>
                <a:ext cx="6048419" cy="4462667"/>
              </a:xfrm>
              <a:prstGeom prst="rect">
                <a:avLst/>
              </a:prstGeom>
            </p:spPr>
          </p:pic>
          <p:grpSp>
            <p:nvGrpSpPr>
              <p:cNvPr id="35" name="Group 34">
                <a:extLst>
                  <a:ext uri="{FF2B5EF4-FFF2-40B4-BE49-F238E27FC236}">
                    <a16:creationId xmlns:a16="http://schemas.microsoft.com/office/drawing/2014/main" id="{F5453A99-81BA-4939-B8CD-EC759A0B4D4D}"/>
                  </a:ext>
                </a:extLst>
              </p:cNvPr>
              <p:cNvGrpSpPr/>
              <p:nvPr/>
            </p:nvGrpSpPr>
            <p:grpSpPr>
              <a:xfrm>
                <a:off x="4989234" y="1293092"/>
                <a:ext cx="4167762" cy="492369"/>
                <a:chOff x="6217164" y="1317418"/>
                <a:chExt cx="4167762" cy="492369"/>
              </a:xfrm>
            </p:grpSpPr>
            <p:pic>
              <p:nvPicPr>
                <p:cNvPr id="37" name="Picture 356" descr="The Branding Source: New logo: Google Chrome icon (?)">
                  <a:extLst>
                    <a:ext uri="{FF2B5EF4-FFF2-40B4-BE49-F238E27FC236}">
                      <a16:creationId xmlns:a16="http://schemas.microsoft.com/office/drawing/2014/main" id="{E09537C5-411E-40CB-A716-F893F3B1B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7164" y="1317418"/>
                  <a:ext cx="492369" cy="492369"/>
                </a:xfrm>
                <a:prstGeom prst="rect">
                  <a:avLst/>
                </a:prstGeom>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D5D21ABC-6A5B-4BCF-9420-43ECDD3D2541}"/>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grpSp>
        </p:grpSp>
        <p:sp>
          <p:nvSpPr>
            <p:cNvPr id="33" name="Rectangle 32">
              <a:extLst>
                <a:ext uri="{FF2B5EF4-FFF2-40B4-BE49-F238E27FC236}">
                  <a16:creationId xmlns:a16="http://schemas.microsoft.com/office/drawing/2014/main" id="{3CFE8995-F7EB-4930-AC79-C90178131EA2}"/>
                </a:ext>
              </a:extLst>
            </p:cNvPr>
            <p:cNvSpPr/>
            <p:nvPr/>
          </p:nvSpPr>
          <p:spPr>
            <a:xfrm>
              <a:off x="6318301" y="1901639"/>
              <a:ext cx="1426416" cy="307777"/>
            </a:xfrm>
            <a:prstGeom prst="rect">
              <a:avLst/>
            </a:prstGeom>
            <a:solidFill>
              <a:schemeClr val="bg1"/>
            </a:solidFill>
          </p:spPr>
          <p:txBody>
            <a:bodyPr wrap="none">
              <a:spAutoFit/>
            </a:bodyPr>
            <a:lstStyle/>
            <a:p>
              <a:r>
                <a:rPr lang="en-GB" sz="1400" dirty="0"/>
                <a:t>DeleteForm.html</a:t>
              </a:r>
              <a:endParaRPr lang="ar-BH" sz="1400" dirty="0"/>
            </a:p>
          </p:txBody>
        </p:sp>
      </p:grpSp>
      <p:sp>
        <p:nvSpPr>
          <p:cNvPr id="40" name="Rectangle 39">
            <a:extLst>
              <a:ext uri="{FF2B5EF4-FFF2-40B4-BE49-F238E27FC236}">
                <a16:creationId xmlns:a16="http://schemas.microsoft.com/office/drawing/2014/main" id="{CA7DB191-6E0F-4BFE-A1B8-0A3CD03B77F8}"/>
              </a:ext>
            </a:extLst>
          </p:cNvPr>
          <p:cNvSpPr/>
          <p:nvPr/>
        </p:nvSpPr>
        <p:spPr>
          <a:xfrm>
            <a:off x="8492547" y="2737981"/>
            <a:ext cx="2341708" cy="43663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BH" dirty="0"/>
          </a:p>
        </p:txBody>
      </p:sp>
      <p:sp>
        <p:nvSpPr>
          <p:cNvPr id="41" name="Rectangle 40">
            <a:extLst>
              <a:ext uri="{FF2B5EF4-FFF2-40B4-BE49-F238E27FC236}">
                <a16:creationId xmlns:a16="http://schemas.microsoft.com/office/drawing/2014/main" id="{AA5E130B-86B6-4EA8-AF1F-5B36B42C3A91}"/>
              </a:ext>
            </a:extLst>
          </p:cNvPr>
          <p:cNvSpPr/>
          <p:nvPr/>
        </p:nvSpPr>
        <p:spPr>
          <a:xfrm>
            <a:off x="6152873" y="2737982"/>
            <a:ext cx="2284290" cy="436631"/>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1" anchor="ctr"/>
          <a:lstStyle/>
          <a:p>
            <a:r>
              <a:rPr lang="en-GB" dirty="0"/>
              <a:t>ENTER CPR NUMBER:</a:t>
            </a:r>
            <a:endParaRPr lang="ar-BH" dirty="0"/>
          </a:p>
        </p:txBody>
      </p:sp>
      <p:sp>
        <p:nvSpPr>
          <p:cNvPr id="42" name="Rectangle 41">
            <a:extLst>
              <a:ext uri="{FF2B5EF4-FFF2-40B4-BE49-F238E27FC236}">
                <a16:creationId xmlns:a16="http://schemas.microsoft.com/office/drawing/2014/main" id="{E5594889-2D2C-410F-B3D6-CD2C1FA21824}"/>
              </a:ext>
            </a:extLst>
          </p:cNvPr>
          <p:cNvSpPr/>
          <p:nvPr/>
        </p:nvSpPr>
        <p:spPr>
          <a:xfrm>
            <a:off x="6240215" y="3298430"/>
            <a:ext cx="1423485" cy="436631"/>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GB" dirty="0">
                <a:ln w="0"/>
                <a:solidFill>
                  <a:schemeClr val="tx1"/>
                </a:solidFill>
                <a:effectLst>
                  <a:outerShdw blurRad="38100" dist="19050" dir="2700000" algn="tl" rotWithShape="0">
                    <a:schemeClr val="dk1">
                      <a:alpha val="40000"/>
                    </a:schemeClr>
                  </a:outerShdw>
                </a:effectLst>
              </a:rPr>
              <a:t>Delete</a:t>
            </a:r>
            <a:endParaRPr lang="ar-BH" b="1" dirty="0"/>
          </a:p>
        </p:txBody>
      </p:sp>
      <p:sp>
        <p:nvSpPr>
          <p:cNvPr id="6" name="Rectangle 5">
            <a:extLst>
              <a:ext uri="{FF2B5EF4-FFF2-40B4-BE49-F238E27FC236}">
                <a16:creationId xmlns:a16="http://schemas.microsoft.com/office/drawing/2014/main" id="{F4029F92-7C89-4621-81FF-B4F3A29ACAF6}"/>
              </a:ext>
            </a:extLst>
          </p:cNvPr>
          <p:cNvSpPr/>
          <p:nvPr/>
        </p:nvSpPr>
        <p:spPr>
          <a:xfrm>
            <a:off x="7977158" y="2070022"/>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BH"/>
          </a:p>
        </p:txBody>
      </p:sp>
      <p:pic>
        <p:nvPicPr>
          <p:cNvPr id="3" name="Picture 2">
            <a:extLst>
              <a:ext uri="{FF2B5EF4-FFF2-40B4-BE49-F238E27FC236}">
                <a16:creationId xmlns:a16="http://schemas.microsoft.com/office/drawing/2014/main" id="{F98F7916-BD7E-4137-B10F-7562AD41EE24}"/>
              </a:ext>
            </a:extLst>
          </p:cNvPr>
          <p:cNvPicPr>
            <a:picLocks noChangeAspect="1"/>
          </p:cNvPicPr>
          <p:nvPr/>
        </p:nvPicPr>
        <p:blipFill>
          <a:blip r:embed="rId5"/>
          <a:stretch>
            <a:fillRect/>
          </a:stretch>
        </p:blipFill>
        <p:spPr>
          <a:xfrm>
            <a:off x="7943499" y="2042386"/>
            <a:ext cx="3631574" cy="276227"/>
          </a:xfrm>
          <a:prstGeom prst="rect">
            <a:avLst/>
          </a:prstGeom>
        </p:spPr>
      </p:pic>
      <p:sp>
        <p:nvSpPr>
          <p:cNvPr id="7" name="Rectangle 6">
            <a:extLst>
              <a:ext uri="{FF2B5EF4-FFF2-40B4-BE49-F238E27FC236}">
                <a16:creationId xmlns:a16="http://schemas.microsoft.com/office/drawing/2014/main" id="{53F9264C-E766-4A29-A5CB-4F62190FB419}"/>
              </a:ext>
            </a:extLst>
          </p:cNvPr>
          <p:cNvSpPr/>
          <p:nvPr/>
        </p:nvSpPr>
        <p:spPr>
          <a:xfrm>
            <a:off x="5863938" y="2332876"/>
            <a:ext cx="6096000" cy="3981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44" name="Rectangle 43">
            <a:extLst>
              <a:ext uri="{FF2B5EF4-FFF2-40B4-BE49-F238E27FC236}">
                <a16:creationId xmlns:a16="http://schemas.microsoft.com/office/drawing/2014/main" id="{29DD0761-A2E1-453F-BBCB-ED2DC72A8486}"/>
              </a:ext>
            </a:extLst>
          </p:cNvPr>
          <p:cNvSpPr/>
          <p:nvPr/>
        </p:nvSpPr>
        <p:spPr>
          <a:xfrm>
            <a:off x="7977157" y="2076704"/>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r>
              <a:rPr lang="en-GB" sz="1400" dirty="0"/>
              <a:t>Localhost:8080/</a:t>
            </a:r>
            <a:r>
              <a:rPr lang="en-GB" sz="1400" dirty="0" err="1"/>
              <a:t>mywebsite</a:t>
            </a:r>
            <a:r>
              <a:rPr lang="en-GB" sz="1400" dirty="0"/>
              <a:t>/deleteform.html</a:t>
            </a:r>
            <a:endParaRPr lang="ar-BH" sz="1400" dirty="0"/>
          </a:p>
        </p:txBody>
      </p:sp>
      <p:pic>
        <p:nvPicPr>
          <p:cNvPr id="17" name="Picture 16" descr="A picture containing drawing, light, food&#10;&#10;Description automatically generated">
            <a:extLst>
              <a:ext uri="{FF2B5EF4-FFF2-40B4-BE49-F238E27FC236}">
                <a16:creationId xmlns:a16="http://schemas.microsoft.com/office/drawing/2014/main" id="{5FFFFAB5-32A7-4C44-8D3D-4CD2D1D015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34371" y="3408602"/>
            <a:ext cx="1423485" cy="797325"/>
          </a:xfrm>
          <a:prstGeom prst="rect">
            <a:avLst/>
          </a:prstGeom>
        </p:spPr>
      </p:pic>
      <p:sp>
        <p:nvSpPr>
          <p:cNvPr id="29" name="Speech Bubble: Rectangle with Corners Rounded 28">
            <a:extLst>
              <a:ext uri="{FF2B5EF4-FFF2-40B4-BE49-F238E27FC236}">
                <a16:creationId xmlns:a16="http://schemas.microsoft.com/office/drawing/2014/main" id="{45398B61-3B6B-4558-AEE6-3959F936DAF7}"/>
              </a:ext>
            </a:extLst>
          </p:cNvPr>
          <p:cNvSpPr/>
          <p:nvPr/>
        </p:nvSpPr>
        <p:spPr>
          <a:xfrm>
            <a:off x="7287596" y="2660617"/>
            <a:ext cx="3824899" cy="1323681"/>
          </a:xfrm>
          <a:prstGeom prst="wedgeRoundRectCallout">
            <a:avLst>
              <a:gd name="adj1" fmla="val 12781"/>
              <a:gd name="adj2" fmla="val -769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أقوم بفتح ملف النموذج من خلال الخادم.</a:t>
            </a:r>
          </a:p>
        </p:txBody>
      </p:sp>
    </p:spTree>
    <p:extLst>
      <p:ext uri="{BB962C8B-B14F-4D97-AF65-F5344CB8AC3E}">
        <p14:creationId xmlns:p14="http://schemas.microsoft.com/office/powerpoint/2010/main" val="2643815"/>
      </p:ext>
    </p:extLst>
  </p:cSld>
  <p:clrMapOvr>
    <a:masterClrMapping/>
  </p:clrMapOvr>
  <mc:AlternateContent xmlns:mc="http://schemas.openxmlformats.org/markup-compatibility/2006" xmlns:p14="http://schemas.microsoft.com/office/powerpoint/2010/main">
    <mc:Choice Requires="p14">
      <p:transition spd="slow" p14:dur="2000" advClick="0" advTm="18000"/>
    </mc:Choice>
    <mc:Fallback xmlns="">
      <p:transition spd="slow" advClick="0"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dur="1" fill="hold">
                                          <p:stCondLst>
                                            <p:cond delay="0"/>
                                          </p:stCondLst>
                                        </p:cTn>
                                        <p:tgtEl>
                                          <p:spTgt spid="29"/>
                                        </p:tgtEl>
                                        <p:attrNameLst>
                                          <p:attrName>style.visibility</p:attrName>
                                        </p:attrNameLst>
                                      </p:cBhvr>
                                      <p:to>
                                        <p:strVal val="visible"/>
                                      </p:to>
                                    </p:set>
                                  </p:childTnLst>
                                </p:cTn>
                              </p:par>
                            </p:childTnLst>
                          </p:cTn>
                        </p:par>
                        <p:par>
                          <p:cTn id="10" fill="hold">
                            <p:stCondLst>
                              <p:cond delay="3001"/>
                            </p:stCondLst>
                            <p:childTnLst>
                              <p:par>
                                <p:cTn id="11" presetID="1" presetClass="entr" presetSubtype="0" fill="hold" nodeType="afterEffect">
                                  <p:stCondLst>
                                    <p:cond delay="0"/>
                                  </p:stCondLst>
                                  <p:iterate type="lt">
                                    <p:tmAbs val="300"/>
                                  </p:iterate>
                                  <p:childTnLst>
                                    <p:set>
                                      <p:cBhvr>
                                        <p:cTn id="12" dur="1" fill="hold">
                                          <p:stCondLst>
                                            <p:cond delay="0"/>
                                          </p:stCondLst>
                                        </p:cTn>
                                        <p:tgtEl>
                                          <p:spTgt spid="44">
                                            <p:txEl>
                                              <p:pRg st="0" end="0"/>
                                            </p:txEl>
                                          </p:spTgt>
                                        </p:tgtEl>
                                        <p:attrNameLst>
                                          <p:attrName>style.visibility</p:attrName>
                                        </p:attrNameLst>
                                      </p:cBhvr>
                                      <p:to>
                                        <p:strVal val="visible"/>
                                      </p:to>
                                    </p:set>
                                  </p:childTnLst>
                                </p:cTn>
                              </p:par>
                            </p:childTnLst>
                          </p:cTn>
                        </p:par>
                        <p:par>
                          <p:cTn id="13" fill="hold">
                            <p:stCondLst>
                              <p:cond delay="14702"/>
                            </p:stCondLst>
                            <p:childTnLst>
                              <p:par>
                                <p:cTn id="14" presetID="1" presetClass="exit" presetSubtype="0" fill="hold" grpId="1" nodeType="afterEffect">
                                  <p:stCondLst>
                                    <p:cond delay="1000"/>
                                  </p:stCondLst>
                                  <p:iterate type="lt">
                                    <p:tmAbs val="0"/>
                                  </p:iterate>
                                  <p:childTnLst>
                                    <p:set>
                                      <p:cBhvr>
                                        <p:cTn id="15" dur="1" fill="hold">
                                          <p:stCondLst>
                                            <p:cond delay="0"/>
                                          </p:stCondLst>
                                        </p:cTn>
                                        <p:tgtEl>
                                          <p:spTgt spid="29"/>
                                        </p:tgtEl>
                                        <p:attrNameLst>
                                          <p:attrName>style.visibility</p:attrName>
                                        </p:attrNameLst>
                                      </p:cBhvr>
                                      <p:to>
                                        <p:strVal val="hidden"/>
                                      </p:to>
                                    </p:set>
                                  </p:childTnLst>
                                </p:cTn>
                              </p:par>
                              <p:par>
                                <p:cTn id="16" presetID="1" presetClass="exit" presetSubtype="0" fill="hold" grpId="0" nodeType="withEffect">
                                  <p:stCondLst>
                                    <p:cond delay="1000"/>
                                  </p:stCondLst>
                                  <p:childTnLst>
                                    <p:set>
                                      <p:cBhvr>
                                        <p:cTn id="17" dur="1" fill="hold">
                                          <p:stCondLst>
                                            <p:cond delay="0"/>
                                          </p:stCondLst>
                                        </p:cTn>
                                        <p:tgtEl>
                                          <p:spTgt spid="7"/>
                                        </p:tgtEl>
                                        <p:attrNameLst>
                                          <p:attrName>style.visibility</p:attrName>
                                        </p:attrNameLst>
                                      </p:cBhvr>
                                      <p:to>
                                        <p:strVal val="hidden"/>
                                      </p:to>
                                    </p:set>
                                  </p:childTnLst>
                                </p:cTn>
                              </p:par>
                              <p:par>
                                <p:cTn id="18" presetID="1" presetClass="exit" presetSubtype="0" fill="hold" nodeType="withEffect">
                                  <p:stCondLst>
                                    <p:cond delay="1000"/>
                                  </p:stCondLst>
                                  <p:childTnLst>
                                    <p:set>
                                      <p:cBhvr>
                                        <p:cTn id="19"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9" grpId="0" animBg="1"/>
      <p:bldP spid="2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D1AE5D7-6A3D-4C97-A945-AF5C6AA26B3B}"/>
              </a:ext>
            </a:extLst>
          </p:cNvPr>
          <p:cNvSpPr/>
          <p:nvPr/>
        </p:nvSpPr>
        <p:spPr>
          <a:xfrm>
            <a:off x="61712" y="1370713"/>
            <a:ext cx="579806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31" name="Group 30">
            <a:extLst>
              <a:ext uri="{FF2B5EF4-FFF2-40B4-BE49-F238E27FC236}">
                <a16:creationId xmlns:a16="http://schemas.microsoft.com/office/drawing/2014/main" id="{3613E6B8-A90F-4927-9B30-152BF8C104F9}"/>
              </a:ext>
            </a:extLst>
          </p:cNvPr>
          <p:cNvGrpSpPr/>
          <p:nvPr/>
        </p:nvGrpSpPr>
        <p:grpSpPr>
          <a:xfrm>
            <a:off x="6012180" y="1130309"/>
            <a:ext cx="6096000" cy="5229435"/>
            <a:chOff x="5957089" y="1356360"/>
            <a:chExt cx="6151091" cy="5003384"/>
          </a:xfrm>
        </p:grpSpPr>
        <p:grpSp>
          <p:nvGrpSpPr>
            <p:cNvPr id="32" name="Group 31">
              <a:extLst>
                <a:ext uri="{FF2B5EF4-FFF2-40B4-BE49-F238E27FC236}">
                  <a16:creationId xmlns:a16="http://schemas.microsoft.com/office/drawing/2014/main" id="{AF8EAADF-6F3F-4DAD-B90D-E2AA546BD536}"/>
                </a:ext>
              </a:extLst>
            </p:cNvPr>
            <p:cNvGrpSpPr/>
            <p:nvPr/>
          </p:nvGrpSpPr>
          <p:grpSpPr>
            <a:xfrm>
              <a:off x="5957089" y="1356360"/>
              <a:ext cx="6151091" cy="5003384"/>
              <a:chOff x="4989234" y="1293092"/>
              <a:chExt cx="6048419" cy="5008504"/>
            </a:xfrm>
          </p:grpSpPr>
          <p:pic>
            <p:nvPicPr>
              <p:cNvPr id="34" name="Picture 33">
                <a:extLst>
                  <a:ext uri="{FF2B5EF4-FFF2-40B4-BE49-F238E27FC236}">
                    <a16:creationId xmlns:a16="http://schemas.microsoft.com/office/drawing/2014/main" id="{F581BDDF-4307-4E79-B098-331C75AC8F43}"/>
                  </a:ext>
                </a:extLst>
              </p:cNvPr>
              <p:cNvPicPr>
                <a:picLocks noChangeAspect="1"/>
              </p:cNvPicPr>
              <p:nvPr/>
            </p:nvPicPr>
            <p:blipFill>
              <a:blip r:embed="rId3"/>
              <a:stretch>
                <a:fillRect/>
              </a:stretch>
            </p:blipFill>
            <p:spPr>
              <a:xfrm>
                <a:off x="4989234" y="1838929"/>
                <a:ext cx="6048419" cy="4462667"/>
              </a:xfrm>
              <a:prstGeom prst="rect">
                <a:avLst/>
              </a:prstGeom>
            </p:spPr>
          </p:pic>
          <p:grpSp>
            <p:nvGrpSpPr>
              <p:cNvPr id="35" name="Group 34">
                <a:extLst>
                  <a:ext uri="{FF2B5EF4-FFF2-40B4-BE49-F238E27FC236}">
                    <a16:creationId xmlns:a16="http://schemas.microsoft.com/office/drawing/2014/main" id="{F5453A99-81BA-4939-B8CD-EC759A0B4D4D}"/>
                  </a:ext>
                </a:extLst>
              </p:cNvPr>
              <p:cNvGrpSpPr/>
              <p:nvPr/>
            </p:nvGrpSpPr>
            <p:grpSpPr>
              <a:xfrm>
                <a:off x="4989234" y="1293092"/>
                <a:ext cx="4167762" cy="492369"/>
                <a:chOff x="6217164" y="1317418"/>
                <a:chExt cx="4167762" cy="492369"/>
              </a:xfrm>
            </p:grpSpPr>
            <p:pic>
              <p:nvPicPr>
                <p:cNvPr id="37" name="Picture 356" descr="The Branding Source: New logo: Google Chrome icon (?)">
                  <a:extLst>
                    <a:ext uri="{FF2B5EF4-FFF2-40B4-BE49-F238E27FC236}">
                      <a16:creationId xmlns:a16="http://schemas.microsoft.com/office/drawing/2014/main" id="{E09537C5-411E-40CB-A716-F893F3B1B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7164" y="1317418"/>
                  <a:ext cx="492369" cy="492369"/>
                </a:xfrm>
                <a:prstGeom prst="rect">
                  <a:avLst/>
                </a:prstGeom>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D5D21ABC-6A5B-4BCF-9420-43ECDD3D2541}"/>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grpSp>
        </p:grpSp>
        <p:sp>
          <p:nvSpPr>
            <p:cNvPr id="33" name="Rectangle 32">
              <a:extLst>
                <a:ext uri="{FF2B5EF4-FFF2-40B4-BE49-F238E27FC236}">
                  <a16:creationId xmlns:a16="http://schemas.microsoft.com/office/drawing/2014/main" id="{3CFE8995-F7EB-4930-AC79-C90178131EA2}"/>
                </a:ext>
              </a:extLst>
            </p:cNvPr>
            <p:cNvSpPr/>
            <p:nvPr/>
          </p:nvSpPr>
          <p:spPr>
            <a:xfrm>
              <a:off x="6318301" y="1901639"/>
              <a:ext cx="1426416" cy="307777"/>
            </a:xfrm>
            <a:prstGeom prst="rect">
              <a:avLst/>
            </a:prstGeom>
            <a:solidFill>
              <a:schemeClr val="bg1"/>
            </a:solidFill>
          </p:spPr>
          <p:txBody>
            <a:bodyPr wrap="none">
              <a:spAutoFit/>
            </a:bodyPr>
            <a:lstStyle/>
            <a:p>
              <a:r>
                <a:rPr lang="en-GB" sz="1400" dirty="0"/>
                <a:t>DeleteForm.html</a:t>
              </a:r>
              <a:endParaRPr lang="ar-BH" sz="1400" dirty="0"/>
            </a:p>
          </p:txBody>
        </p:sp>
      </p:grpSp>
      <p:sp>
        <p:nvSpPr>
          <p:cNvPr id="40" name="Rectangle 39">
            <a:extLst>
              <a:ext uri="{FF2B5EF4-FFF2-40B4-BE49-F238E27FC236}">
                <a16:creationId xmlns:a16="http://schemas.microsoft.com/office/drawing/2014/main" id="{CA7DB191-6E0F-4BFE-A1B8-0A3CD03B77F8}"/>
              </a:ext>
            </a:extLst>
          </p:cNvPr>
          <p:cNvSpPr/>
          <p:nvPr/>
        </p:nvSpPr>
        <p:spPr>
          <a:xfrm>
            <a:off x="8492547" y="2737981"/>
            <a:ext cx="2341708" cy="43663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en-GB" dirty="0"/>
              <a:t>950212345</a:t>
            </a:r>
            <a:endParaRPr lang="ar-BH" dirty="0"/>
          </a:p>
        </p:txBody>
      </p:sp>
      <p:sp>
        <p:nvSpPr>
          <p:cNvPr id="41" name="Rectangle 40">
            <a:extLst>
              <a:ext uri="{FF2B5EF4-FFF2-40B4-BE49-F238E27FC236}">
                <a16:creationId xmlns:a16="http://schemas.microsoft.com/office/drawing/2014/main" id="{AA5E130B-86B6-4EA8-AF1F-5B36B42C3A91}"/>
              </a:ext>
            </a:extLst>
          </p:cNvPr>
          <p:cNvSpPr/>
          <p:nvPr/>
        </p:nvSpPr>
        <p:spPr>
          <a:xfrm>
            <a:off x="6152873" y="2737982"/>
            <a:ext cx="2284290" cy="436631"/>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1" anchor="ctr"/>
          <a:lstStyle/>
          <a:p>
            <a:r>
              <a:rPr lang="en-GB" dirty="0"/>
              <a:t>ENTER CPR NUMBER:</a:t>
            </a:r>
            <a:endParaRPr lang="ar-BH" dirty="0"/>
          </a:p>
        </p:txBody>
      </p:sp>
      <p:sp>
        <p:nvSpPr>
          <p:cNvPr id="42" name="Rectangle 41">
            <a:extLst>
              <a:ext uri="{FF2B5EF4-FFF2-40B4-BE49-F238E27FC236}">
                <a16:creationId xmlns:a16="http://schemas.microsoft.com/office/drawing/2014/main" id="{E5594889-2D2C-410F-B3D6-CD2C1FA21824}"/>
              </a:ext>
            </a:extLst>
          </p:cNvPr>
          <p:cNvSpPr/>
          <p:nvPr/>
        </p:nvSpPr>
        <p:spPr>
          <a:xfrm>
            <a:off x="6240215" y="3298430"/>
            <a:ext cx="1423485" cy="436631"/>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GB" dirty="0">
                <a:ln w="0"/>
                <a:solidFill>
                  <a:schemeClr val="tx1"/>
                </a:solidFill>
                <a:effectLst>
                  <a:outerShdw blurRad="38100" dist="19050" dir="2700000" algn="tl" rotWithShape="0">
                    <a:schemeClr val="dk1">
                      <a:alpha val="40000"/>
                    </a:schemeClr>
                  </a:outerShdw>
                </a:effectLst>
              </a:rPr>
              <a:t>Delete</a:t>
            </a:r>
            <a:endParaRPr lang="ar-BH" b="1" dirty="0"/>
          </a:p>
        </p:txBody>
      </p:sp>
      <p:sp>
        <p:nvSpPr>
          <p:cNvPr id="6" name="Rectangle 5">
            <a:extLst>
              <a:ext uri="{FF2B5EF4-FFF2-40B4-BE49-F238E27FC236}">
                <a16:creationId xmlns:a16="http://schemas.microsoft.com/office/drawing/2014/main" id="{F4029F92-7C89-4621-81FF-B4F3A29ACAF6}"/>
              </a:ext>
            </a:extLst>
          </p:cNvPr>
          <p:cNvSpPr/>
          <p:nvPr/>
        </p:nvSpPr>
        <p:spPr>
          <a:xfrm>
            <a:off x="7977158" y="2070022"/>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BH"/>
          </a:p>
        </p:txBody>
      </p:sp>
      <p:pic>
        <p:nvPicPr>
          <p:cNvPr id="3" name="Picture 2">
            <a:extLst>
              <a:ext uri="{FF2B5EF4-FFF2-40B4-BE49-F238E27FC236}">
                <a16:creationId xmlns:a16="http://schemas.microsoft.com/office/drawing/2014/main" id="{F98F7916-BD7E-4137-B10F-7562AD41EE24}"/>
              </a:ext>
            </a:extLst>
          </p:cNvPr>
          <p:cNvPicPr>
            <a:picLocks noChangeAspect="1"/>
          </p:cNvPicPr>
          <p:nvPr/>
        </p:nvPicPr>
        <p:blipFill>
          <a:blip r:embed="rId5"/>
          <a:stretch>
            <a:fillRect/>
          </a:stretch>
        </p:blipFill>
        <p:spPr>
          <a:xfrm>
            <a:off x="7943499" y="2042386"/>
            <a:ext cx="3631574" cy="276227"/>
          </a:xfrm>
          <a:prstGeom prst="rect">
            <a:avLst/>
          </a:prstGeom>
        </p:spPr>
      </p:pic>
      <p:sp>
        <p:nvSpPr>
          <p:cNvPr id="44" name="Rectangle 43">
            <a:extLst>
              <a:ext uri="{FF2B5EF4-FFF2-40B4-BE49-F238E27FC236}">
                <a16:creationId xmlns:a16="http://schemas.microsoft.com/office/drawing/2014/main" id="{29DD0761-A2E1-453F-BBCB-ED2DC72A8486}"/>
              </a:ext>
            </a:extLst>
          </p:cNvPr>
          <p:cNvSpPr/>
          <p:nvPr/>
        </p:nvSpPr>
        <p:spPr>
          <a:xfrm>
            <a:off x="7977157" y="2076704"/>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r>
              <a:rPr lang="en-GB" sz="1400" dirty="0"/>
              <a:t>Localhost:8080/</a:t>
            </a:r>
            <a:r>
              <a:rPr lang="en-GB" sz="1400" dirty="0" err="1"/>
              <a:t>mywebsite</a:t>
            </a:r>
            <a:r>
              <a:rPr lang="en-GB" sz="1400" dirty="0"/>
              <a:t>/deleteform.html</a:t>
            </a:r>
            <a:endParaRPr lang="ar-BH" sz="1400" dirty="0"/>
          </a:p>
        </p:txBody>
      </p:sp>
      <p:sp>
        <p:nvSpPr>
          <p:cNvPr id="29" name="Speech Bubble: Rectangle with Corners Rounded 28">
            <a:extLst>
              <a:ext uri="{FF2B5EF4-FFF2-40B4-BE49-F238E27FC236}">
                <a16:creationId xmlns:a16="http://schemas.microsoft.com/office/drawing/2014/main" id="{45398B61-3B6B-4558-AEE6-3959F936DAF7}"/>
              </a:ext>
            </a:extLst>
          </p:cNvPr>
          <p:cNvSpPr/>
          <p:nvPr/>
        </p:nvSpPr>
        <p:spPr>
          <a:xfrm>
            <a:off x="7147730" y="3550529"/>
            <a:ext cx="3824899" cy="1323681"/>
          </a:xfrm>
          <a:prstGeom prst="wedgeRoundRectCallout">
            <a:avLst>
              <a:gd name="adj1" fmla="val 12781"/>
              <a:gd name="adj2" fmla="val -769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بعد أن أقوم بإدخال رقم الهويّة لحذفها</a:t>
            </a:r>
          </a:p>
        </p:txBody>
      </p:sp>
      <p:pic>
        <p:nvPicPr>
          <p:cNvPr id="24" name="Picture 23" descr="A picture containing drawing, light, food&#10;&#10;Description automatically generated">
            <a:extLst>
              <a:ext uri="{FF2B5EF4-FFF2-40B4-BE49-F238E27FC236}">
                <a16:creationId xmlns:a16="http://schemas.microsoft.com/office/drawing/2014/main" id="{495955AB-3F74-475F-964E-9CC8E9EC9A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492547" y="4993922"/>
            <a:ext cx="1392281" cy="797325"/>
          </a:xfrm>
          <a:prstGeom prst="rect">
            <a:avLst/>
          </a:prstGeom>
        </p:spPr>
      </p:pic>
      <p:pic>
        <p:nvPicPr>
          <p:cNvPr id="4" name="Picture 3" descr="A picture containing drawing, plate&#10;&#10;Description automatically generated">
            <a:extLst>
              <a:ext uri="{FF2B5EF4-FFF2-40B4-BE49-F238E27FC236}">
                <a16:creationId xmlns:a16="http://schemas.microsoft.com/office/drawing/2014/main" id="{EBE147C6-459D-4635-B454-625EA6400E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49940" y="3593982"/>
            <a:ext cx="375229" cy="591170"/>
          </a:xfrm>
          <a:prstGeom prst="rect">
            <a:avLst/>
          </a:prstGeom>
        </p:spPr>
      </p:pic>
      <p:sp>
        <p:nvSpPr>
          <p:cNvPr id="27" name="Speech Bubble: Rectangle with Corners Rounded 26">
            <a:extLst>
              <a:ext uri="{FF2B5EF4-FFF2-40B4-BE49-F238E27FC236}">
                <a16:creationId xmlns:a16="http://schemas.microsoft.com/office/drawing/2014/main" id="{6BE8B463-4201-4C13-A6E3-070F86E951D3}"/>
              </a:ext>
            </a:extLst>
          </p:cNvPr>
          <p:cNvSpPr/>
          <p:nvPr/>
        </p:nvSpPr>
        <p:spPr>
          <a:xfrm>
            <a:off x="6296139" y="4782445"/>
            <a:ext cx="2270959" cy="1323681"/>
          </a:xfrm>
          <a:prstGeom prst="wedgeRoundRectCallout">
            <a:avLst>
              <a:gd name="adj1" fmla="val -37093"/>
              <a:gd name="adj2" fmla="val -8718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وبعد الضغط على الزر </a:t>
            </a:r>
            <a:r>
              <a:rPr lang="en-GB" sz="2400" dirty="0"/>
              <a:t>Delete</a:t>
            </a:r>
            <a:endParaRPr lang="ar-BH" sz="2400" dirty="0"/>
          </a:p>
        </p:txBody>
      </p:sp>
    </p:spTree>
    <p:extLst>
      <p:ext uri="{BB962C8B-B14F-4D97-AF65-F5344CB8AC3E}">
        <p14:creationId xmlns:p14="http://schemas.microsoft.com/office/powerpoint/2010/main" val="697392833"/>
      </p:ext>
    </p:extLst>
  </p:cSld>
  <p:clrMapOvr>
    <a:masterClrMapping/>
  </p:clrMapOvr>
  <mc:AlternateContent xmlns:mc="http://schemas.openxmlformats.org/markup-compatibility/2006" xmlns:p14="http://schemas.microsoft.com/office/powerpoint/2010/main">
    <mc:Choice Requires="p14">
      <p:transition spd="slow" p14:dur="2000" advClick="0" advTm="11000"/>
    </mc:Choice>
    <mc:Fallback xmlns="">
      <p:transition spd="slow" advClick="0"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dur="1" fill="hold">
                                          <p:stCondLst>
                                            <p:cond delay="0"/>
                                          </p:stCondLst>
                                        </p:cTn>
                                        <p:tgtEl>
                                          <p:spTgt spid="29"/>
                                        </p:tgtEl>
                                        <p:attrNameLst>
                                          <p:attrName>style.visibility</p:attrName>
                                        </p:attrNameLst>
                                      </p:cBhvr>
                                      <p:to>
                                        <p:strVal val="visible"/>
                                      </p:to>
                                    </p:set>
                                  </p:childTnLst>
                                </p:cTn>
                              </p:par>
                            </p:childTnLst>
                          </p:cTn>
                        </p:par>
                        <p:par>
                          <p:cTn id="10" fill="hold">
                            <p:stCondLst>
                              <p:cond delay="3001"/>
                            </p:stCondLst>
                            <p:childTnLst>
                              <p:par>
                                <p:cTn id="11" presetID="1" presetClass="entr" presetSubtype="0" fill="hold" nodeType="afterEffect">
                                  <p:stCondLst>
                                    <p:cond delay="0"/>
                                  </p:stCondLst>
                                  <p:iterate type="lt">
                                    <p:tmAbs val="300"/>
                                  </p:iterate>
                                  <p:childTnLst>
                                    <p:set>
                                      <p:cBhvr>
                                        <p:cTn id="12" dur="1" fill="hold">
                                          <p:stCondLst>
                                            <p:cond delay="0"/>
                                          </p:stCondLst>
                                        </p:cTn>
                                        <p:tgtEl>
                                          <p:spTgt spid="40">
                                            <p:txEl>
                                              <p:pRg st="0" end="0"/>
                                            </p:txEl>
                                          </p:spTgt>
                                        </p:tgtEl>
                                        <p:attrNameLst>
                                          <p:attrName>style.visibility</p:attrName>
                                        </p:attrNameLst>
                                      </p:cBhvr>
                                      <p:to>
                                        <p:strVal val="visible"/>
                                      </p:to>
                                    </p:set>
                                  </p:childTnLst>
                                </p:cTn>
                              </p:par>
                            </p:childTnLst>
                          </p:cTn>
                        </p:par>
                        <p:par>
                          <p:cTn id="13" fill="hold">
                            <p:stCondLst>
                              <p:cond delay="5402"/>
                            </p:stCondLst>
                            <p:childTnLst>
                              <p:par>
                                <p:cTn id="14" presetID="1" presetClass="exit" presetSubtype="0" fill="hold" grpId="1" nodeType="afterEffect">
                                  <p:stCondLst>
                                    <p:cond delay="1000"/>
                                  </p:stCondLst>
                                  <p:iterate type="lt">
                                    <p:tmAbs val="0"/>
                                  </p:iterate>
                                  <p:childTnLst>
                                    <p:set>
                                      <p:cBhvr>
                                        <p:cTn id="15" dur="1" fill="hold">
                                          <p:stCondLst>
                                            <p:cond delay="0"/>
                                          </p:stCondLst>
                                        </p:cTn>
                                        <p:tgtEl>
                                          <p:spTgt spid="29"/>
                                        </p:tgtEl>
                                        <p:attrNameLst>
                                          <p:attrName>style.visibility</p:attrName>
                                        </p:attrNameLst>
                                      </p:cBhvr>
                                      <p:to>
                                        <p:strVal val="hidden"/>
                                      </p:to>
                                    </p:set>
                                  </p:childTnLst>
                                </p:cTn>
                              </p:par>
                            </p:childTnLst>
                          </p:cTn>
                        </p:par>
                        <p:par>
                          <p:cTn id="16" fill="hold">
                            <p:stCondLst>
                              <p:cond delay="6402"/>
                            </p:stCondLst>
                            <p:childTnLst>
                              <p:par>
                                <p:cTn id="17" presetID="1" presetClass="entr" presetSubtype="0" fill="hold" grpId="0" nodeType="afterEffect">
                                  <p:stCondLst>
                                    <p:cond delay="0"/>
                                  </p:stCondLst>
                                  <p:iterate type="lt">
                                    <p:tmAbs val="100"/>
                                  </p:iterate>
                                  <p:childTnLst>
                                    <p:set>
                                      <p:cBhvr>
                                        <p:cTn id="18" dur="1" fill="hold">
                                          <p:stCondLst>
                                            <p:cond delay="0"/>
                                          </p:stCondLst>
                                        </p:cTn>
                                        <p:tgtEl>
                                          <p:spTgt spid="27"/>
                                        </p:tgtEl>
                                        <p:attrNameLst>
                                          <p:attrName>style.visibility</p:attrName>
                                        </p:attrNameLst>
                                      </p:cBhvr>
                                      <p:to>
                                        <p:strVal val="visible"/>
                                      </p:to>
                                    </p:set>
                                  </p:childTnLst>
                                </p:cTn>
                              </p:par>
                            </p:childTnLst>
                          </p:cTn>
                        </p:par>
                        <p:par>
                          <p:cTn id="19" fill="hold">
                            <p:stCondLst>
                              <p:cond delay="8503"/>
                            </p:stCondLst>
                            <p:childTnLst>
                              <p:par>
                                <p:cTn id="20" presetID="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par>
                          <p:cTn id="22" fill="hold">
                            <p:stCondLst>
                              <p:cond delay="8503"/>
                            </p:stCondLst>
                            <p:childTnLst>
                              <p:par>
                                <p:cTn id="23" presetID="1" presetClass="exit" presetSubtype="0" fill="hold" grpId="1" nodeType="afterEffect">
                                  <p:stCondLst>
                                    <p:cond delay="3000"/>
                                  </p:stCondLst>
                                  <p:iterate type="lt">
                                    <p:tmAbs val="0"/>
                                  </p:iterate>
                                  <p:childTnLst>
                                    <p:set>
                                      <p:cBhvr>
                                        <p:cTn id="24"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27" grpId="0" animBg="1"/>
      <p:bldP spid="2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D1AE5D7-6A3D-4C97-A945-AF5C6AA26B3B}"/>
              </a:ext>
            </a:extLst>
          </p:cNvPr>
          <p:cNvSpPr/>
          <p:nvPr/>
        </p:nvSpPr>
        <p:spPr>
          <a:xfrm>
            <a:off x="61712" y="1370713"/>
            <a:ext cx="579806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 </a:t>
            </a:r>
            <a:r>
              <a:rPr lang="en-GB" b="1" dirty="0"/>
              <a:t>&gt;</a:t>
            </a:r>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31" name="Group 30">
            <a:extLst>
              <a:ext uri="{FF2B5EF4-FFF2-40B4-BE49-F238E27FC236}">
                <a16:creationId xmlns:a16="http://schemas.microsoft.com/office/drawing/2014/main" id="{3613E6B8-A90F-4927-9B30-152BF8C104F9}"/>
              </a:ext>
            </a:extLst>
          </p:cNvPr>
          <p:cNvGrpSpPr/>
          <p:nvPr/>
        </p:nvGrpSpPr>
        <p:grpSpPr>
          <a:xfrm>
            <a:off x="6012180" y="1130309"/>
            <a:ext cx="6096000" cy="5229435"/>
            <a:chOff x="5957089" y="1356360"/>
            <a:chExt cx="6151091" cy="5003384"/>
          </a:xfrm>
        </p:grpSpPr>
        <p:grpSp>
          <p:nvGrpSpPr>
            <p:cNvPr id="32" name="Group 31">
              <a:extLst>
                <a:ext uri="{FF2B5EF4-FFF2-40B4-BE49-F238E27FC236}">
                  <a16:creationId xmlns:a16="http://schemas.microsoft.com/office/drawing/2014/main" id="{AF8EAADF-6F3F-4DAD-B90D-E2AA546BD536}"/>
                </a:ext>
              </a:extLst>
            </p:cNvPr>
            <p:cNvGrpSpPr/>
            <p:nvPr/>
          </p:nvGrpSpPr>
          <p:grpSpPr>
            <a:xfrm>
              <a:off x="5957089" y="1356360"/>
              <a:ext cx="6151091" cy="5003384"/>
              <a:chOff x="4989234" y="1293092"/>
              <a:chExt cx="6048419" cy="5008504"/>
            </a:xfrm>
          </p:grpSpPr>
          <p:pic>
            <p:nvPicPr>
              <p:cNvPr id="34" name="Picture 33">
                <a:extLst>
                  <a:ext uri="{FF2B5EF4-FFF2-40B4-BE49-F238E27FC236}">
                    <a16:creationId xmlns:a16="http://schemas.microsoft.com/office/drawing/2014/main" id="{F581BDDF-4307-4E79-B098-331C75AC8F43}"/>
                  </a:ext>
                </a:extLst>
              </p:cNvPr>
              <p:cNvPicPr>
                <a:picLocks noChangeAspect="1"/>
              </p:cNvPicPr>
              <p:nvPr/>
            </p:nvPicPr>
            <p:blipFill>
              <a:blip r:embed="rId3"/>
              <a:stretch>
                <a:fillRect/>
              </a:stretch>
            </p:blipFill>
            <p:spPr>
              <a:xfrm>
                <a:off x="4989234" y="1838929"/>
                <a:ext cx="6048419" cy="4462667"/>
              </a:xfrm>
              <a:prstGeom prst="rect">
                <a:avLst/>
              </a:prstGeom>
            </p:spPr>
          </p:pic>
          <p:grpSp>
            <p:nvGrpSpPr>
              <p:cNvPr id="35" name="Group 34">
                <a:extLst>
                  <a:ext uri="{FF2B5EF4-FFF2-40B4-BE49-F238E27FC236}">
                    <a16:creationId xmlns:a16="http://schemas.microsoft.com/office/drawing/2014/main" id="{F5453A99-81BA-4939-B8CD-EC759A0B4D4D}"/>
                  </a:ext>
                </a:extLst>
              </p:cNvPr>
              <p:cNvGrpSpPr/>
              <p:nvPr/>
            </p:nvGrpSpPr>
            <p:grpSpPr>
              <a:xfrm>
                <a:off x="4989234" y="1293092"/>
                <a:ext cx="4167762" cy="492369"/>
                <a:chOff x="6217164" y="1317418"/>
                <a:chExt cx="4167762" cy="492369"/>
              </a:xfrm>
            </p:grpSpPr>
            <p:pic>
              <p:nvPicPr>
                <p:cNvPr id="37" name="Picture 356" descr="The Branding Source: New logo: Google Chrome icon (?)">
                  <a:extLst>
                    <a:ext uri="{FF2B5EF4-FFF2-40B4-BE49-F238E27FC236}">
                      <a16:creationId xmlns:a16="http://schemas.microsoft.com/office/drawing/2014/main" id="{E09537C5-411E-40CB-A716-F893F3B1B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7164" y="1317418"/>
                  <a:ext cx="492369" cy="492369"/>
                </a:xfrm>
                <a:prstGeom prst="rect">
                  <a:avLst/>
                </a:prstGeom>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D5D21ABC-6A5B-4BCF-9420-43ECDD3D2541}"/>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grpSp>
        </p:grpSp>
        <p:sp>
          <p:nvSpPr>
            <p:cNvPr id="33" name="Rectangle 32">
              <a:extLst>
                <a:ext uri="{FF2B5EF4-FFF2-40B4-BE49-F238E27FC236}">
                  <a16:creationId xmlns:a16="http://schemas.microsoft.com/office/drawing/2014/main" id="{3CFE8995-F7EB-4930-AC79-C90178131EA2}"/>
                </a:ext>
              </a:extLst>
            </p:cNvPr>
            <p:cNvSpPr/>
            <p:nvPr/>
          </p:nvSpPr>
          <p:spPr>
            <a:xfrm>
              <a:off x="6318301" y="1901639"/>
              <a:ext cx="1426416" cy="307777"/>
            </a:xfrm>
            <a:prstGeom prst="rect">
              <a:avLst/>
            </a:prstGeom>
            <a:solidFill>
              <a:schemeClr val="bg1"/>
            </a:solidFill>
          </p:spPr>
          <p:txBody>
            <a:bodyPr wrap="none">
              <a:spAutoFit/>
            </a:bodyPr>
            <a:lstStyle/>
            <a:p>
              <a:r>
                <a:rPr lang="en-GB" sz="1400" dirty="0"/>
                <a:t>DeleteForm.html</a:t>
              </a:r>
              <a:endParaRPr lang="ar-BH" sz="1400" dirty="0"/>
            </a:p>
          </p:txBody>
        </p:sp>
      </p:grpSp>
      <p:sp>
        <p:nvSpPr>
          <p:cNvPr id="6" name="Rectangle 5">
            <a:extLst>
              <a:ext uri="{FF2B5EF4-FFF2-40B4-BE49-F238E27FC236}">
                <a16:creationId xmlns:a16="http://schemas.microsoft.com/office/drawing/2014/main" id="{F4029F92-7C89-4621-81FF-B4F3A29ACAF6}"/>
              </a:ext>
            </a:extLst>
          </p:cNvPr>
          <p:cNvSpPr/>
          <p:nvPr/>
        </p:nvSpPr>
        <p:spPr>
          <a:xfrm>
            <a:off x="7977158" y="2070022"/>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BH"/>
          </a:p>
        </p:txBody>
      </p:sp>
      <p:pic>
        <p:nvPicPr>
          <p:cNvPr id="2" name="Picture 1">
            <a:extLst>
              <a:ext uri="{FF2B5EF4-FFF2-40B4-BE49-F238E27FC236}">
                <a16:creationId xmlns:a16="http://schemas.microsoft.com/office/drawing/2014/main" id="{7305BEA2-1DA5-4E73-820B-B0E96638D10F}"/>
              </a:ext>
            </a:extLst>
          </p:cNvPr>
          <p:cNvPicPr>
            <a:picLocks noChangeAspect="1"/>
          </p:cNvPicPr>
          <p:nvPr/>
        </p:nvPicPr>
        <p:blipFill>
          <a:blip r:embed="rId5"/>
          <a:stretch>
            <a:fillRect/>
          </a:stretch>
        </p:blipFill>
        <p:spPr>
          <a:xfrm>
            <a:off x="6096000" y="2021905"/>
            <a:ext cx="5310226" cy="871544"/>
          </a:xfrm>
          <a:prstGeom prst="rect">
            <a:avLst/>
          </a:prstGeom>
        </p:spPr>
      </p:pic>
      <p:sp>
        <p:nvSpPr>
          <p:cNvPr id="26" name="Speech Bubble: Rectangle with Corners Rounded 25">
            <a:extLst>
              <a:ext uri="{FF2B5EF4-FFF2-40B4-BE49-F238E27FC236}">
                <a16:creationId xmlns:a16="http://schemas.microsoft.com/office/drawing/2014/main" id="{43348D47-4B8C-4510-9D77-39F0F92CF5D3}"/>
              </a:ext>
            </a:extLst>
          </p:cNvPr>
          <p:cNvSpPr/>
          <p:nvPr/>
        </p:nvSpPr>
        <p:spPr>
          <a:xfrm>
            <a:off x="6370157" y="3755052"/>
            <a:ext cx="2641399" cy="871544"/>
          </a:xfrm>
          <a:prstGeom prst="wedgeRoundRectCallout">
            <a:avLst>
              <a:gd name="adj1" fmla="val -36729"/>
              <a:gd name="adj2" fmla="val -1604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ألاحظ تنفيذ الاستعلام...</a:t>
            </a:r>
          </a:p>
        </p:txBody>
      </p:sp>
      <p:pic>
        <p:nvPicPr>
          <p:cNvPr id="24" name="Picture 23" descr="A picture containing drawing, light, food&#10;&#10;Description automatically generated">
            <a:extLst>
              <a:ext uri="{FF2B5EF4-FFF2-40B4-BE49-F238E27FC236}">
                <a16:creationId xmlns:a16="http://schemas.microsoft.com/office/drawing/2014/main" id="{495955AB-3F74-475F-964E-9CC8E9EC9A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969962" y="3726234"/>
            <a:ext cx="1412352" cy="797325"/>
          </a:xfrm>
          <a:prstGeom prst="rect">
            <a:avLst/>
          </a:prstGeom>
        </p:spPr>
      </p:pic>
      <p:sp>
        <p:nvSpPr>
          <p:cNvPr id="30" name="Speech Bubble: Rectangle with Corners Rounded 29">
            <a:extLst>
              <a:ext uri="{FF2B5EF4-FFF2-40B4-BE49-F238E27FC236}">
                <a16:creationId xmlns:a16="http://schemas.microsoft.com/office/drawing/2014/main" id="{7086DC66-F284-44FE-B45E-8A48FD3F2E5C}"/>
              </a:ext>
            </a:extLst>
          </p:cNvPr>
          <p:cNvSpPr/>
          <p:nvPr/>
        </p:nvSpPr>
        <p:spPr>
          <a:xfrm>
            <a:off x="9022612" y="2773993"/>
            <a:ext cx="2900517" cy="871544"/>
          </a:xfrm>
          <a:prstGeom prst="wedgeRoundRectCallout">
            <a:avLst>
              <a:gd name="adj1" fmla="val 18572"/>
              <a:gd name="adj2" fmla="val -986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t>وظهور الرقم الذي أدخلته على شريط العنوان</a:t>
            </a:r>
          </a:p>
        </p:txBody>
      </p:sp>
    </p:spTree>
    <p:extLst>
      <p:ext uri="{BB962C8B-B14F-4D97-AF65-F5344CB8AC3E}">
        <p14:creationId xmlns:p14="http://schemas.microsoft.com/office/powerpoint/2010/main" val="4097845590"/>
      </p:ext>
    </p:extLst>
  </p:cSld>
  <p:clrMapOvr>
    <a:masterClrMapping/>
  </p:clrMapOvr>
  <mc:AlternateContent xmlns:mc="http://schemas.openxmlformats.org/markup-compatibility/2006" xmlns:p14="http://schemas.microsoft.com/office/powerpoint/2010/main">
    <mc:Choice Requires="p14">
      <p:transition spd="slow" p14:dur="2000" advClick="0" advTm="11000"/>
    </mc:Choice>
    <mc:Fallback xmlns="">
      <p:transition spd="slow" advClick="0"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2101"/>
                            </p:stCondLst>
                            <p:childTnLst>
                              <p:par>
                                <p:cTn id="11" presetID="1" presetClass="exit" presetSubtype="0" fill="hold" grpId="1" nodeType="afterEffect">
                                  <p:stCondLst>
                                    <p:cond delay="3000"/>
                                  </p:stCondLst>
                                  <p:iterate type="lt">
                                    <p:tmAbs val="0"/>
                                  </p:iterate>
                                  <p:childTnLst>
                                    <p:set>
                                      <p:cBhvr>
                                        <p:cTn id="12" dur="1" fill="hold">
                                          <p:stCondLst>
                                            <p:cond delay="0"/>
                                          </p:stCondLst>
                                        </p:cTn>
                                        <p:tgtEl>
                                          <p:spTgt spid="26"/>
                                        </p:tgtEl>
                                        <p:attrNameLst>
                                          <p:attrName>style.visibility</p:attrName>
                                        </p:attrNameLst>
                                      </p:cBhvr>
                                      <p:to>
                                        <p:strVal val="hidden"/>
                                      </p:to>
                                    </p:set>
                                  </p:childTnLst>
                                </p:cTn>
                              </p:par>
                            </p:childTnLst>
                          </p:cTn>
                        </p:par>
                        <p:par>
                          <p:cTn id="13" fill="hold">
                            <p:stCondLst>
                              <p:cond delay="5101"/>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30"/>
                                        </p:tgtEl>
                                        <p:attrNameLst>
                                          <p:attrName>style.visibility</p:attrName>
                                        </p:attrNameLst>
                                      </p:cBhvr>
                                      <p:to>
                                        <p:strVal val="visible"/>
                                      </p:to>
                                    </p:set>
                                  </p:childTnLst>
                                </p:cTn>
                              </p:par>
                            </p:childTnLst>
                          </p:cTn>
                        </p:par>
                        <p:par>
                          <p:cTn id="16" fill="hold">
                            <p:stCondLst>
                              <p:cond delay="8402"/>
                            </p:stCondLst>
                            <p:childTnLst>
                              <p:par>
                                <p:cTn id="17" presetID="1" presetClass="exit" presetSubtype="0" fill="hold" grpId="1" nodeType="afterEffect">
                                  <p:stCondLst>
                                    <p:cond delay="3000"/>
                                  </p:stCondLst>
                                  <p:iterate type="lt">
                                    <p:tmAbs val="0"/>
                                  </p:iterate>
                                  <p:childTnLst>
                                    <p:set>
                                      <p:cBhvr>
                                        <p:cTn id="18"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30" grpId="0" animBg="1"/>
      <p:bldP spid="3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D1AE5D7-6A3D-4C97-A945-AF5C6AA26B3B}"/>
              </a:ext>
            </a:extLst>
          </p:cNvPr>
          <p:cNvSpPr/>
          <p:nvPr/>
        </p:nvSpPr>
        <p:spPr>
          <a:xfrm>
            <a:off x="61712" y="1370713"/>
            <a:ext cx="579806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a:t>
            </a:r>
            <a:endParaRPr lang="en-GB" b="1" dirty="0"/>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31" name="Group 30">
            <a:extLst>
              <a:ext uri="{FF2B5EF4-FFF2-40B4-BE49-F238E27FC236}">
                <a16:creationId xmlns:a16="http://schemas.microsoft.com/office/drawing/2014/main" id="{3613E6B8-A90F-4927-9B30-152BF8C104F9}"/>
              </a:ext>
            </a:extLst>
          </p:cNvPr>
          <p:cNvGrpSpPr/>
          <p:nvPr/>
        </p:nvGrpSpPr>
        <p:grpSpPr>
          <a:xfrm>
            <a:off x="6012180" y="1130309"/>
            <a:ext cx="6096000" cy="5229435"/>
            <a:chOff x="5957089" y="1356360"/>
            <a:chExt cx="6151091" cy="5003384"/>
          </a:xfrm>
        </p:grpSpPr>
        <p:grpSp>
          <p:nvGrpSpPr>
            <p:cNvPr id="32" name="Group 31">
              <a:extLst>
                <a:ext uri="{FF2B5EF4-FFF2-40B4-BE49-F238E27FC236}">
                  <a16:creationId xmlns:a16="http://schemas.microsoft.com/office/drawing/2014/main" id="{AF8EAADF-6F3F-4DAD-B90D-E2AA546BD536}"/>
                </a:ext>
              </a:extLst>
            </p:cNvPr>
            <p:cNvGrpSpPr/>
            <p:nvPr/>
          </p:nvGrpSpPr>
          <p:grpSpPr>
            <a:xfrm>
              <a:off x="5957089" y="1356360"/>
              <a:ext cx="6151091" cy="5003384"/>
              <a:chOff x="4989234" y="1293092"/>
              <a:chExt cx="6048419" cy="5008504"/>
            </a:xfrm>
          </p:grpSpPr>
          <p:pic>
            <p:nvPicPr>
              <p:cNvPr id="34" name="Picture 33">
                <a:extLst>
                  <a:ext uri="{FF2B5EF4-FFF2-40B4-BE49-F238E27FC236}">
                    <a16:creationId xmlns:a16="http://schemas.microsoft.com/office/drawing/2014/main" id="{F581BDDF-4307-4E79-B098-331C75AC8F43}"/>
                  </a:ext>
                </a:extLst>
              </p:cNvPr>
              <p:cNvPicPr>
                <a:picLocks noChangeAspect="1"/>
              </p:cNvPicPr>
              <p:nvPr/>
            </p:nvPicPr>
            <p:blipFill>
              <a:blip r:embed="rId5"/>
              <a:stretch>
                <a:fillRect/>
              </a:stretch>
            </p:blipFill>
            <p:spPr>
              <a:xfrm>
                <a:off x="4989234" y="1838929"/>
                <a:ext cx="6048419" cy="4462667"/>
              </a:xfrm>
              <a:prstGeom prst="rect">
                <a:avLst/>
              </a:prstGeom>
            </p:spPr>
          </p:pic>
          <p:grpSp>
            <p:nvGrpSpPr>
              <p:cNvPr id="35" name="Group 34">
                <a:extLst>
                  <a:ext uri="{FF2B5EF4-FFF2-40B4-BE49-F238E27FC236}">
                    <a16:creationId xmlns:a16="http://schemas.microsoft.com/office/drawing/2014/main" id="{F5453A99-81BA-4939-B8CD-EC759A0B4D4D}"/>
                  </a:ext>
                </a:extLst>
              </p:cNvPr>
              <p:cNvGrpSpPr/>
              <p:nvPr/>
            </p:nvGrpSpPr>
            <p:grpSpPr>
              <a:xfrm>
                <a:off x="4989234" y="1293092"/>
                <a:ext cx="4167762" cy="492369"/>
                <a:chOff x="6217164" y="1317418"/>
                <a:chExt cx="4167762" cy="492369"/>
              </a:xfrm>
            </p:grpSpPr>
            <p:pic>
              <p:nvPicPr>
                <p:cNvPr id="37" name="Picture 356" descr="The Branding Source: New logo: Google Chrome icon (?)">
                  <a:extLst>
                    <a:ext uri="{FF2B5EF4-FFF2-40B4-BE49-F238E27FC236}">
                      <a16:creationId xmlns:a16="http://schemas.microsoft.com/office/drawing/2014/main" id="{E09537C5-411E-40CB-A716-F893F3B1B7F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7164" y="1317418"/>
                  <a:ext cx="492369" cy="492369"/>
                </a:xfrm>
                <a:prstGeom prst="rect">
                  <a:avLst/>
                </a:prstGeom>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D5D21ABC-6A5B-4BCF-9420-43ECDD3D2541}"/>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grpSp>
        </p:grpSp>
        <p:sp>
          <p:nvSpPr>
            <p:cNvPr id="33" name="Rectangle 32">
              <a:extLst>
                <a:ext uri="{FF2B5EF4-FFF2-40B4-BE49-F238E27FC236}">
                  <a16:creationId xmlns:a16="http://schemas.microsoft.com/office/drawing/2014/main" id="{3CFE8995-F7EB-4930-AC79-C90178131EA2}"/>
                </a:ext>
              </a:extLst>
            </p:cNvPr>
            <p:cNvSpPr/>
            <p:nvPr/>
          </p:nvSpPr>
          <p:spPr>
            <a:xfrm>
              <a:off x="6318301" y="1901639"/>
              <a:ext cx="1426416" cy="307777"/>
            </a:xfrm>
            <a:prstGeom prst="rect">
              <a:avLst/>
            </a:prstGeom>
            <a:solidFill>
              <a:schemeClr val="bg1"/>
            </a:solidFill>
          </p:spPr>
          <p:txBody>
            <a:bodyPr wrap="none">
              <a:spAutoFit/>
            </a:bodyPr>
            <a:lstStyle/>
            <a:p>
              <a:r>
                <a:rPr lang="en-GB" sz="1400" dirty="0"/>
                <a:t>DeleteForm.html</a:t>
              </a:r>
              <a:endParaRPr lang="ar-BH" sz="1400" dirty="0"/>
            </a:p>
          </p:txBody>
        </p:sp>
      </p:grpSp>
      <p:sp>
        <p:nvSpPr>
          <p:cNvPr id="6" name="Rectangle 5">
            <a:extLst>
              <a:ext uri="{FF2B5EF4-FFF2-40B4-BE49-F238E27FC236}">
                <a16:creationId xmlns:a16="http://schemas.microsoft.com/office/drawing/2014/main" id="{F4029F92-7C89-4621-81FF-B4F3A29ACAF6}"/>
              </a:ext>
            </a:extLst>
          </p:cNvPr>
          <p:cNvSpPr/>
          <p:nvPr/>
        </p:nvSpPr>
        <p:spPr>
          <a:xfrm>
            <a:off x="7977158" y="2070022"/>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BH"/>
          </a:p>
        </p:txBody>
      </p:sp>
      <p:pic>
        <p:nvPicPr>
          <p:cNvPr id="2" name="Picture 1">
            <a:extLst>
              <a:ext uri="{FF2B5EF4-FFF2-40B4-BE49-F238E27FC236}">
                <a16:creationId xmlns:a16="http://schemas.microsoft.com/office/drawing/2014/main" id="{7305BEA2-1DA5-4E73-820B-B0E96638D10F}"/>
              </a:ext>
            </a:extLst>
          </p:cNvPr>
          <p:cNvPicPr>
            <a:picLocks noChangeAspect="1"/>
          </p:cNvPicPr>
          <p:nvPr/>
        </p:nvPicPr>
        <p:blipFill>
          <a:blip r:embed="rId7"/>
          <a:stretch>
            <a:fillRect/>
          </a:stretch>
        </p:blipFill>
        <p:spPr>
          <a:xfrm>
            <a:off x="6096000" y="2021905"/>
            <a:ext cx="5310226" cy="871544"/>
          </a:xfrm>
          <a:prstGeom prst="rect">
            <a:avLst/>
          </a:prstGeom>
        </p:spPr>
      </p:pic>
      <p:pic>
        <p:nvPicPr>
          <p:cNvPr id="24" name="Picture 23" descr="A picture containing drawing, light, food&#10;&#10;Description automatically generated">
            <a:extLst>
              <a:ext uri="{FF2B5EF4-FFF2-40B4-BE49-F238E27FC236}">
                <a16:creationId xmlns:a16="http://schemas.microsoft.com/office/drawing/2014/main" id="{495955AB-3F74-475F-964E-9CC8E9EC9A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779648" y="2465922"/>
            <a:ext cx="1412352" cy="797325"/>
          </a:xfrm>
          <a:prstGeom prst="rect">
            <a:avLst/>
          </a:prstGeom>
        </p:spPr>
      </p:pic>
      <p:sp>
        <p:nvSpPr>
          <p:cNvPr id="39" name="Speech Bubble: Rectangle with Corners Rounded 38">
            <a:extLst>
              <a:ext uri="{FF2B5EF4-FFF2-40B4-BE49-F238E27FC236}">
                <a16:creationId xmlns:a16="http://schemas.microsoft.com/office/drawing/2014/main" id="{47E98950-2908-4118-8100-EDBFB48D2A52}"/>
              </a:ext>
            </a:extLst>
          </p:cNvPr>
          <p:cNvSpPr/>
          <p:nvPr/>
        </p:nvSpPr>
        <p:spPr>
          <a:xfrm>
            <a:off x="6046149" y="3828430"/>
            <a:ext cx="6017152" cy="2017556"/>
          </a:xfrm>
          <a:prstGeom prst="wedgeRoundRectCallout">
            <a:avLst>
              <a:gd name="adj1" fmla="val 32988"/>
              <a:gd name="adj2" fmla="val -89968"/>
              <a:gd name="adj3" fmla="val 16667"/>
            </a:avLst>
          </a:prstGeom>
        </p:spPr>
        <p:style>
          <a:lnRef idx="1">
            <a:schemeClr val="accent2"/>
          </a:lnRef>
          <a:fillRef idx="3">
            <a:schemeClr val="accent2"/>
          </a:fillRef>
          <a:effectRef idx="2">
            <a:schemeClr val="accent2"/>
          </a:effectRef>
          <a:fontRef idx="minor">
            <a:schemeClr val="lt1"/>
          </a:fontRef>
        </p:style>
        <p:txBody>
          <a:bodyPr rtlCol="1" anchor="ctr"/>
          <a:lstStyle/>
          <a:p>
            <a:pPr algn="ctr" rtl="1"/>
            <a:r>
              <a:rPr lang="ar-BH" sz="2400" dirty="0"/>
              <a:t>عزيزي الطالب، إنَّ ظهور البيانات المدخلة على شريط عنوان المتصفّح ليس بالأمر الآمن في حال كانت هذه البيانات سريّةً أو تمثّل خصوصيّةً لشخصٍ ما. لذلك يمكنني التحكّم في ظهورها من عدمه من خلال تضمين الخاصيّة “</a:t>
            </a:r>
            <a:r>
              <a:rPr lang="en-GB" sz="2400" dirty="0"/>
              <a:t>method</a:t>
            </a:r>
            <a:r>
              <a:rPr lang="ar-BH" sz="2400" dirty="0"/>
              <a:t>" في علامة النموذج كالآتي: </a:t>
            </a:r>
          </a:p>
        </p:txBody>
      </p:sp>
      <p:sp>
        <p:nvSpPr>
          <p:cNvPr id="3" name="Rectangle 2">
            <a:extLst>
              <a:ext uri="{FF2B5EF4-FFF2-40B4-BE49-F238E27FC236}">
                <a16:creationId xmlns:a16="http://schemas.microsoft.com/office/drawing/2014/main" id="{66B5485F-3B9B-45AA-949B-1681E3B81133}"/>
              </a:ext>
            </a:extLst>
          </p:cNvPr>
          <p:cNvSpPr/>
          <p:nvPr/>
        </p:nvSpPr>
        <p:spPr>
          <a:xfrm>
            <a:off x="3213978" y="1932867"/>
            <a:ext cx="300082" cy="369332"/>
          </a:xfrm>
          <a:prstGeom prst="rect">
            <a:avLst/>
          </a:prstGeom>
        </p:spPr>
        <p:txBody>
          <a:bodyPr wrap="none">
            <a:spAutoFit/>
          </a:bodyPr>
          <a:lstStyle/>
          <a:p>
            <a:r>
              <a:rPr lang="en-GB" b="1" dirty="0"/>
              <a:t>&gt;</a:t>
            </a:r>
            <a:endParaRPr lang="ar-BH" dirty="0"/>
          </a:p>
        </p:txBody>
      </p:sp>
      <p:sp>
        <p:nvSpPr>
          <p:cNvPr id="4" name="TextBox 3">
            <a:extLst>
              <a:ext uri="{FF2B5EF4-FFF2-40B4-BE49-F238E27FC236}">
                <a16:creationId xmlns:a16="http://schemas.microsoft.com/office/drawing/2014/main" id="{CFA59066-AEE4-42E4-B1A2-B5013040DFFA}"/>
              </a:ext>
            </a:extLst>
          </p:cNvPr>
          <p:cNvSpPr txBox="1"/>
          <p:nvPr/>
        </p:nvSpPr>
        <p:spPr>
          <a:xfrm>
            <a:off x="3352290" y="1932867"/>
            <a:ext cx="1536446" cy="369332"/>
          </a:xfrm>
          <a:prstGeom prst="rect">
            <a:avLst/>
          </a:prstGeom>
          <a:noFill/>
        </p:spPr>
        <p:txBody>
          <a:bodyPr wrap="none" rtlCol="1">
            <a:spAutoFit/>
          </a:bodyPr>
          <a:lstStyle/>
          <a:p>
            <a:r>
              <a:rPr lang="en-GB" dirty="0">
                <a:solidFill>
                  <a:schemeClr val="accent6">
                    <a:lumMod val="75000"/>
                  </a:schemeClr>
                </a:solidFill>
              </a:rPr>
              <a:t>method="get"</a:t>
            </a:r>
            <a:endParaRPr lang="ar-BH" dirty="0">
              <a:solidFill>
                <a:schemeClr val="accent6">
                  <a:lumMod val="75000"/>
                </a:schemeClr>
              </a:solidFill>
            </a:endParaRPr>
          </a:p>
        </p:txBody>
      </p:sp>
      <p:sp>
        <p:nvSpPr>
          <p:cNvPr id="23" name="Speech Bubble: Rectangle with Corners Rounded 22">
            <a:extLst>
              <a:ext uri="{FF2B5EF4-FFF2-40B4-BE49-F238E27FC236}">
                <a16:creationId xmlns:a16="http://schemas.microsoft.com/office/drawing/2014/main" id="{35F60E79-6FF9-4AE7-9EF2-8884989BC818}"/>
              </a:ext>
            </a:extLst>
          </p:cNvPr>
          <p:cNvSpPr/>
          <p:nvPr/>
        </p:nvSpPr>
        <p:spPr>
          <a:xfrm>
            <a:off x="1379567" y="3101012"/>
            <a:ext cx="3798293" cy="2017556"/>
          </a:xfrm>
          <a:prstGeom prst="wedgeRoundRectCallout">
            <a:avLst>
              <a:gd name="adj1" fmla="val 12902"/>
              <a:gd name="adj2" fmla="val -89412"/>
              <a:gd name="adj3" fmla="val 16667"/>
            </a:avLst>
          </a:prstGeom>
        </p:spPr>
        <p:style>
          <a:lnRef idx="1">
            <a:schemeClr val="accent6"/>
          </a:lnRef>
          <a:fillRef idx="3">
            <a:schemeClr val="accent6"/>
          </a:fillRef>
          <a:effectRef idx="2">
            <a:schemeClr val="accent6"/>
          </a:effectRef>
          <a:fontRef idx="minor">
            <a:schemeClr val="lt1"/>
          </a:fontRef>
        </p:style>
        <p:txBody>
          <a:bodyPr rtlCol="1" anchor="ctr"/>
          <a:lstStyle/>
          <a:p>
            <a:pPr algn="ctr" rtl="1"/>
            <a:r>
              <a:rPr lang="ar-BH" sz="2400" dirty="0"/>
              <a:t>في حال أردت الإبقاء على ظهور البيانات في شريط العنوان: ضمن العلامة </a:t>
            </a:r>
            <a:r>
              <a:rPr lang="en-GB" sz="2400" dirty="0"/>
              <a:t>&lt;form&gt;</a:t>
            </a:r>
            <a:r>
              <a:rPr lang="ar-BH" sz="2400" dirty="0"/>
              <a:t> أضمّن الخاصية:</a:t>
            </a:r>
          </a:p>
          <a:p>
            <a:pPr algn="ctr" rtl="1"/>
            <a:r>
              <a:rPr lang="en-GB" sz="2400" dirty="0"/>
              <a:t>method=“get”</a:t>
            </a:r>
            <a:r>
              <a:rPr lang="ar-BH" sz="2400" dirty="0"/>
              <a:t> </a:t>
            </a:r>
          </a:p>
        </p:txBody>
      </p:sp>
      <p:pic>
        <p:nvPicPr>
          <p:cNvPr id="5" name="get">
            <a:hlinkClick r:id="" action="ppaction://media"/>
            <a:extLst>
              <a:ext uri="{FF2B5EF4-FFF2-40B4-BE49-F238E27FC236}">
                <a16:creationId xmlns:a16="http://schemas.microsoft.com/office/drawing/2014/main" id="{D8F59069-2278-4EC8-A645-E38E47FAD57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430541" y="3314672"/>
            <a:ext cx="2305130" cy="2011639"/>
          </a:xfrm>
          <a:prstGeom prst="rect">
            <a:avLst/>
          </a:prstGeom>
        </p:spPr>
      </p:pic>
    </p:spTree>
    <p:extLst>
      <p:ext uri="{BB962C8B-B14F-4D97-AF65-F5344CB8AC3E}">
        <p14:creationId xmlns:p14="http://schemas.microsoft.com/office/powerpoint/2010/main" val="1158474290"/>
      </p:ext>
    </p:extLst>
  </p:cSld>
  <p:clrMapOvr>
    <a:masterClrMapping/>
  </p:clrMapOvr>
  <mc:AlternateContent xmlns:mc="http://schemas.openxmlformats.org/markup-compatibility/2006" xmlns:p14="http://schemas.microsoft.com/office/powerpoint/2010/main">
    <mc:Choice Requires="p14">
      <p:transition spd="slow" p14:dur="2000" advClick="0" advTm="33000"/>
    </mc:Choice>
    <mc:Fallback xmlns="">
      <p:transition spd="slow" advClick="0"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dur="1" fill="hold">
                                          <p:stCondLst>
                                            <p:cond delay="0"/>
                                          </p:stCondLst>
                                        </p:cTn>
                                        <p:tgtEl>
                                          <p:spTgt spid="39"/>
                                        </p:tgtEl>
                                        <p:attrNameLst>
                                          <p:attrName>style.visibility</p:attrName>
                                        </p:attrNameLst>
                                      </p:cBhvr>
                                      <p:to>
                                        <p:strVal val="visible"/>
                                      </p:to>
                                    </p:set>
                                  </p:childTnLst>
                                </p:cTn>
                              </p:par>
                            </p:childTnLst>
                          </p:cTn>
                        </p:par>
                        <p:par>
                          <p:cTn id="10" fill="hold">
                            <p:stCondLst>
                              <p:cond delay="19601"/>
                            </p:stCondLst>
                            <p:childTnLst>
                              <p:par>
                                <p:cTn id="11" presetID="1" presetClass="exit" presetSubtype="0" fill="hold" grpId="1" nodeType="afterEffect">
                                  <p:stCondLst>
                                    <p:cond delay="3000"/>
                                  </p:stCondLst>
                                  <p:iterate type="lt">
                                    <p:tmAbs val="0"/>
                                  </p:iterate>
                                  <p:childTnLst>
                                    <p:set>
                                      <p:cBhvr>
                                        <p:cTn id="12" dur="1" fill="hold">
                                          <p:stCondLst>
                                            <p:cond delay="0"/>
                                          </p:stCondLst>
                                        </p:cTn>
                                        <p:tgtEl>
                                          <p:spTgt spid="39"/>
                                        </p:tgtEl>
                                        <p:attrNameLst>
                                          <p:attrName>style.visibility</p:attrName>
                                        </p:attrNameLst>
                                      </p:cBhvr>
                                      <p:to>
                                        <p:strVal val="hidden"/>
                                      </p:to>
                                    </p:set>
                                  </p:childTnLst>
                                </p:cTn>
                              </p:par>
                            </p:childTnLst>
                          </p:cTn>
                        </p:par>
                        <p:par>
                          <p:cTn id="13" fill="hold">
                            <p:stCondLst>
                              <p:cond delay="22601"/>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31102"/>
                            </p:stCondLst>
                            <p:childTnLst>
                              <p:par>
                                <p:cTn id="17" presetID="63" presetClass="path" presetSubtype="0" accel="50000" decel="50000" fill="hold" grpId="0" nodeType="afterEffect">
                                  <p:stCondLst>
                                    <p:cond delay="0"/>
                                  </p:stCondLst>
                                  <p:childTnLst>
                                    <p:animMotion origin="layout" path="M -1.45833E-6 3.7037E-6 L 0.13047 0.00115 " pathEditMode="relative" rAng="0" ptsTypes="AA">
                                      <p:cBhvr>
                                        <p:cTn id="18" dur="2000" fill="hold"/>
                                        <p:tgtEl>
                                          <p:spTgt spid="3"/>
                                        </p:tgtEl>
                                        <p:attrNameLst>
                                          <p:attrName>ppt_x</p:attrName>
                                          <p:attrName>ppt_y</p:attrName>
                                        </p:attrNameLst>
                                      </p:cBhvr>
                                      <p:rCtr x="6523" y="46"/>
                                    </p:animMotion>
                                  </p:childTnLst>
                                </p:cTn>
                              </p:par>
                            </p:childTnLst>
                          </p:cTn>
                        </p:par>
                        <p:par>
                          <p:cTn id="19" fill="hold">
                            <p:stCondLst>
                              <p:cond delay="33102"/>
                            </p:stCondLst>
                            <p:childTnLst>
                              <p:par>
                                <p:cTn id="20" presetID="1" presetClass="entr" presetSubtype="0" fill="hold" nodeType="afterEffect">
                                  <p:stCondLst>
                                    <p:cond delay="0"/>
                                  </p:stCondLst>
                                  <p:iterate type="lt">
                                    <p:tmAbs val="500"/>
                                  </p:iterate>
                                  <p:childTnLst>
                                    <p:set>
                                      <p:cBhvr>
                                        <p:cTn id="21" dur="1" fill="hold">
                                          <p:stCondLst>
                                            <p:cond delay="0"/>
                                          </p:stCondLst>
                                        </p:cTn>
                                        <p:tgtEl>
                                          <p:spTgt spid="4">
                                            <p:txEl>
                                              <p:pRg st="0" end="0"/>
                                            </p:txEl>
                                          </p:spTgt>
                                        </p:tgtEl>
                                        <p:attrNameLst>
                                          <p:attrName>style.visibility</p:attrName>
                                        </p:attrNameLst>
                                      </p:cBhvr>
                                      <p:to>
                                        <p:strVal val="visible"/>
                                      </p:to>
                                    </p:set>
                                  </p:childTnLst>
                                </p:cTn>
                              </p:par>
                            </p:childTnLst>
                          </p:cTn>
                        </p:par>
                        <p:par>
                          <p:cTn id="22" fill="hold">
                            <p:stCondLst>
                              <p:cond delay="38603"/>
                            </p:stCondLst>
                            <p:childTnLst>
                              <p:par>
                                <p:cTn id="23" presetID="1" presetClass="exit" presetSubtype="0" fill="hold" grpId="1" nodeType="afterEffect">
                                  <p:stCondLst>
                                    <p:cond delay="3000"/>
                                  </p:stCondLst>
                                  <p:iterate type="lt">
                                    <p:tmAbs val="0"/>
                                  </p:iterate>
                                  <p:childTnLst>
                                    <p:set>
                                      <p:cBhvr>
                                        <p:cTn id="24" dur="1" fill="hold">
                                          <p:stCondLst>
                                            <p:cond delay="0"/>
                                          </p:stCondLst>
                                        </p:cTn>
                                        <p:tgtEl>
                                          <p:spTgt spid="23"/>
                                        </p:tgtEl>
                                        <p:attrNameLst>
                                          <p:attrName>style.visibility</p:attrName>
                                        </p:attrNameLst>
                                      </p:cBhvr>
                                      <p:to>
                                        <p:strVal val="hidden"/>
                                      </p:to>
                                    </p:set>
                                  </p:childTnLst>
                                </p:cTn>
                              </p:par>
                            </p:childTnLst>
                          </p:cTn>
                        </p:par>
                        <p:par>
                          <p:cTn id="25" fill="hold">
                            <p:stCondLst>
                              <p:cond delay="41603"/>
                            </p:stCondLst>
                            <p:childTnLst>
                              <p:par>
                                <p:cTn id="26" presetID="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41603"/>
                            </p:stCondLst>
                            <p:childTnLst>
                              <p:par>
                                <p:cTn id="29" presetID="1" presetClass="mediacall" presetSubtype="0" fill="hold" nodeType="afterEffect">
                                  <p:stCondLst>
                                    <p:cond delay="0"/>
                                  </p:stCondLst>
                                  <p:childTnLst>
                                    <p:cmd type="call" cmd="playFrom(0.0)">
                                      <p:cBhvr>
                                        <p:cTn id="30" dur="253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1" fill="hold" display="0">
                  <p:stCondLst>
                    <p:cond delay="indefinite"/>
                  </p:stCondLst>
                </p:cTn>
                <p:tgtEl>
                  <p:spTgt spid="5"/>
                </p:tgtEl>
              </p:cMediaNode>
            </p:video>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5"/>
                                        </p:tgtEl>
                                      </p:cBhvr>
                                    </p:cmd>
                                  </p:childTnLst>
                                </p:cTn>
                              </p:par>
                            </p:childTnLst>
                          </p:cTn>
                        </p:par>
                      </p:childTnLst>
                    </p:cTn>
                  </p:par>
                </p:childTnLst>
              </p:cTn>
              <p:nextCondLst>
                <p:cond evt="onClick" delay="0">
                  <p:tgtEl>
                    <p:spTgt spid="5"/>
                  </p:tgtEl>
                </p:cond>
              </p:nextCondLst>
            </p:seq>
          </p:childTnLst>
        </p:cTn>
      </p:par>
    </p:tnLst>
    <p:bldLst>
      <p:bldP spid="39" grpId="0" animBg="1"/>
      <p:bldP spid="39" grpId="1" animBg="1"/>
      <p:bldP spid="3" grpId="0"/>
      <p:bldP spid="23" grpId="0" animBg="1"/>
      <p:bldP spid="23"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D1AE5D7-6A3D-4C97-A945-AF5C6AA26B3B}"/>
              </a:ext>
            </a:extLst>
          </p:cNvPr>
          <p:cNvSpPr/>
          <p:nvPr/>
        </p:nvSpPr>
        <p:spPr>
          <a:xfrm>
            <a:off x="61712" y="1370713"/>
            <a:ext cx="5798068" cy="491543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&lt;body&gt;</a:t>
            </a:r>
          </a:p>
          <a:p>
            <a:endParaRPr lang="en-GB" dirty="0"/>
          </a:p>
          <a:p>
            <a:r>
              <a:rPr lang="en-GB" b="1" dirty="0"/>
              <a:t>&lt;form </a:t>
            </a:r>
            <a:r>
              <a:rPr lang="en-GB" dirty="0"/>
              <a:t>action="</a:t>
            </a:r>
            <a:r>
              <a:rPr lang="en-GB" dirty="0" err="1"/>
              <a:t>DeleteQuery.php</a:t>
            </a:r>
            <a:r>
              <a:rPr lang="en-GB" dirty="0"/>
              <a:t>"</a:t>
            </a:r>
            <a:endParaRPr lang="en-GB" b="1" dirty="0"/>
          </a:p>
          <a:p>
            <a:r>
              <a:rPr lang="en-GB" dirty="0"/>
              <a:t>&lt;p&gt;</a:t>
            </a:r>
          </a:p>
          <a:p>
            <a:r>
              <a:rPr lang="en-GB" dirty="0"/>
              <a:t>ENTER CPR NUMBER</a:t>
            </a:r>
            <a:r>
              <a:rPr lang="en-GB" dirty="0">
                <a:solidFill>
                  <a:schemeClr val="tx1"/>
                </a:solidFill>
              </a:rPr>
              <a:t>: &lt;input type="number" name="</a:t>
            </a:r>
            <a:r>
              <a:rPr lang="en-GB" b="1" dirty="0" err="1">
                <a:solidFill>
                  <a:srgbClr val="FF0000"/>
                </a:solidFill>
              </a:rPr>
              <a:t>cpr</a:t>
            </a:r>
            <a:r>
              <a:rPr lang="en-GB" dirty="0">
                <a:solidFill>
                  <a:schemeClr val="tx1"/>
                </a:solidFill>
              </a:rPr>
              <a:t>"&gt;</a:t>
            </a:r>
            <a:endParaRPr lang="ar-BH" dirty="0">
              <a:solidFill>
                <a:schemeClr val="tx1"/>
              </a:solidFill>
            </a:endParaRPr>
          </a:p>
          <a:p>
            <a:r>
              <a:rPr lang="en-GB" dirty="0">
                <a:solidFill>
                  <a:schemeClr val="tx1"/>
                </a:solidFill>
              </a:rPr>
              <a:t>&lt;input type="submit" value="Delete"&gt;</a:t>
            </a:r>
            <a:endParaRPr lang="ar-BH" dirty="0">
              <a:solidFill>
                <a:schemeClr val="tx1"/>
              </a:solidFill>
            </a:endParaRP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905306"/>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28" name="Rectangle 27">
            <a:extLst>
              <a:ext uri="{FF2B5EF4-FFF2-40B4-BE49-F238E27FC236}">
                <a16:creationId xmlns:a16="http://schemas.microsoft.com/office/drawing/2014/main" id="{35ED0BC1-3787-4CCD-ACD7-4A31A5BA234D}"/>
              </a:ext>
            </a:extLst>
          </p:cNvPr>
          <p:cNvSpPr/>
          <p:nvPr/>
        </p:nvSpPr>
        <p:spPr>
          <a:xfrm>
            <a:off x="82073" y="601505"/>
            <a:ext cx="10620000" cy="191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Title 1">
            <a:extLst>
              <a:ext uri="{FF2B5EF4-FFF2-40B4-BE49-F238E27FC236}">
                <a16:creationId xmlns:a16="http://schemas.microsoft.com/office/drawing/2014/main" id="{E11A195F-AC52-4CCB-9E3C-A94426FCBE0E}"/>
              </a:ext>
            </a:extLst>
          </p:cNvPr>
          <p:cNvSpPr txBox="1">
            <a:spLocks/>
          </p:cNvSpPr>
          <p:nvPr/>
        </p:nvSpPr>
        <p:spPr>
          <a:xfrm>
            <a:off x="-356741" y="401440"/>
            <a:ext cx="11190996" cy="528804"/>
          </a:xfrm>
          <a:prstGeom prst="rect">
            <a:avLst/>
          </a:prstGeom>
        </p:spPr>
        <p:txBody>
          <a:bodyPr>
            <a:normAutofit fontScale="82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b="1">
                <a:solidFill>
                  <a:schemeClr val="bg1">
                    <a:lumMod val="50000"/>
                  </a:schemeClr>
                </a:solidFill>
                <a:cs typeface="PT Bold Heading" panose="02010400000000000000" pitchFamily="2" charset="-78"/>
              </a:rPr>
              <a:t>حذف سجلّ/سجلات </a:t>
            </a:r>
            <a:r>
              <a:rPr lang="ar-BH">
                <a:solidFill>
                  <a:schemeClr val="bg1">
                    <a:lumMod val="50000"/>
                  </a:schemeClr>
                </a:solidFill>
                <a:cs typeface="PT Bold Heading" panose="02010400000000000000" pitchFamily="2" charset="-78"/>
              </a:rPr>
              <a:t>من جدول</a:t>
            </a:r>
            <a:endParaRPr lang="ar-BH" dirty="0">
              <a:solidFill>
                <a:schemeClr val="bg1">
                  <a:lumMod val="50000"/>
                </a:schemeClr>
              </a:solidFill>
              <a:cs typeface="PT Bold Heading" panose="02010400000000000000" pitchFamily="2" charset="-78"/>
            </a:endParaRPr>
          </a:p>
        </p:txBody>
      </p:sp>
      <p:grpSp>
        <p:nvGrpSpPr>
          <p:cNvPr id="31" name="Group 30">
            <a:extLst>
              <a:ext uri="{FF2B5EF4-FFF2-40B4-BE49-F238E27FC236}">
                <a16:creationId xmlns:a16="http://schemas.microsoft.com/office/drawing/2014/main" id="{3613E6B8-A90F-4927-9B30-152BF8C104F9}"/>
              </a:ext>
            </a:extLst>
          </p:cNvPr>
          <p:cNvGrpSpPr/>
          <p:nvPr/>
        </p:nvGrpSpPr>
        <p:grpSpPr>
          <a:xfrm>
            <a:off x="6012180" y="1130309"/>
            <a:ext cx="6096000" cy="5229435"/>
            <a:chOff x="5957089" y="1356360"/>
            <a:chExt cx="6151091" cy="5003384"/>
          </a:xfrm>
        </p:grpSpPr>
        <p:grpSp>
          <p:nvGrpSpPr>
            <p:cNvPr id="32" name="Group 31">
              <a:extLst>
                <a:ext uri="{FF2B5EF4-FFF2-40B4-BE49-F238E27FC236}">
                  <a16:creationId xmlns:a16="http://schemas.microsoft.com/office/drawing/2014/main" id="{AF8EAADF-6F3F-4DAD-B90D-E2AA546BD536}"/>
                </a:ext>
              </a:extLst>
            </p:cNvPr>
            <p:cNvGrpSpPr/>
            <p:nvPr/>
          </p:nvGrpSpPr>
          <p:grpSpPr>
            <a:xfrm>
              <a:off x="5957089" y="1356360"/>
              <a:ext cx="6151091" cy="5003384"/>
              <a:chOff x="4989234" y="1293092"/>
              <a:chExt cx="6048419" cy="5008504"/>
            </a:xfrm>
          </p:grpSpPr>
          <p:pic>
            <p:nvPicPr>
              <p:cNvPr id="34" name="Picture 33">
                <a:extLst>
                  <a:ext uri="{FF2B5EF4-FFF2-40B4-BE49-F238E27FC236}">
                    <a16:creationId xmlns:a16="http://schemas.microsoft.com/office/drawing/2014/main" id="{F581BDDF-4307-4E79-B098-331C75AC8F43}"/>
                  </a:ext>
                </a:extLst>
              </p:cNvPr>
              <p:cNvPicPr>
                <a:picLocks noChangeAspect="1"/>
              </p:cNvPicPr>
              <p:nvPr/>
            </p:nvPicPr>
            <p:blipFill>
              <a:blip r:embed="rId5"/>
              <a:stretch>
                <a:fillRect/>
              </a:stretch>
            </p:blipFill>
            <p:spPr>
              <a:xfrm>
                <a:off x="4989234" y="1838929"/>
                <a:ext cx="6048419" cy="4462667"/>
              </a:xfrm>
              <a:prstGeom prst="rect">
                <a:avLst/>
              </a:prstGeom>
            </p:spPr>
          </p:pic>
          <p:grpSp>
            <p:nvGrpSpPr>
              <p:cNvPr id="35" name="Group 34">
                <a:extLst>
                  <a:ext uri="{FF2B5EF4-FFF2-40B4-BE49-F238E27FC236}">
                    <a16:creationId xmlns:a16="http://schemas.microsoft.com/office/drawing/2014/main" id="{F5453A99-81BA-4939-B8CD-EC759A0B4D4D}"/>
                  </a:ext>
                </a:extLst>
              </p:cNvPr>
              <p:cNvGrpSpPr/>
              <p:nvPr/>
            </p:nvGrpSpPr>
            <p:grpSpPr>
              <a:xfrm>
                <a:off x="4989234" y="1293092"/>
                <a:ext cx="4167762" cy="492369"/>
                <a:chOff x="6217164" y="1317418"/>
                <a:chExt cx="4167762" cy="492369"/>
              </a:xfrm>
            </p:grpSpPr>
            <p:pic>
              <p:nvPicPr>
                <p:cNvPr id="37" name="Picture 356" descr="The Branding Source: New logo: Google Chrome icon (?)">
                  <a:extLst>
                    <a:ext uri="{FF2B5EF4-FFF2-40B4-BE49-F238E27FC236}">
                      <a16:creationId xmlns:a16="http://schemas.microsoft.com/office/drawing/2014/main" id="{E09537C5-411E-40CB-A716-F893F3B1B7F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7164" y="1317418"/>
                  <a:ext cx="492369" cy="492369"/>
                </a:xfrm>
                <a:prstGeom prst="rect">
                  <a:avLst/>
                </a:prstGeom>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D5D21ABC-6A5B-4BCF-9420-43ECDD3D2541}"/>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grpSp>
        </p:grpSp>
        <p:sp>
          <p:nvSpPr>
            <p:cNvPr id="33" name="Rectangle 32">
              <a:extLst>
                <a:ext uri="{FF2B5EF4-FFF2-40B4-BE49-F238E27FC236}">
                  <a16:creationId xmlns:a16="http://schemas.microsoft.com/office/drawing/2014/main" id="{3CFE8995-F7EB-4930-AC79-C90178131EA2}"/>
                </a:ext>
              </a:extLst>
            </p:cNvPr>
            <p:cNvSpPr/>
            <p:nvPr/>
          </p:nvSpPr>
          <p:spPr>
            <a:xfrm>
              <a:off x="6318301" y="1901639"/>
              <a:ext cx="1426416" cy="307777"/>
            </a:xfrm>
            <a:prstGeom prst="rect">
              <a:avLst/>
            </a:prstGeom>
            <a:solidFill>
              <a:schemeClr val="bg1"/>
            </a:solidFill>
          </p:spPr>
          <p:txBody>
            <a:bodyPr wrap="none">
              <a:spAutoFit/>
            </a:bodyPr>
            <a:lstStyle/>
            <a:p>
              <a:r>
                <a:rPr lang="en-GB" sz="1400" dirty="0"/>
                <a:t>DeleteForm.html</a:t>
              </a:r>
              <a:endParaRPr lang="ar-BH" sz="1400" dirty="0"/>
            </a:p>
          </p:txBody>
        </p:sp>
      </p:grpSp>
      <p:sp>
        <p:nvSpPr>
          <p:cNvPr id="6" name="Rectangle 5">
            <a:extLst>
              <a:ext uri="{FF2B5EF4-FFF2-40B4-BE49-F238E27FC236}">
                <a16:creationId xmlns:a16="http://schemas.microsoft.com/office/drawing/2014/main" id="{F4029F92-7C89-4621-81FF-B4F3A29ACAF6}"/>
              </a:ext>
            </a:extLst>
          </p:cNvPr>
          <p:cNvSpPr/>
          <p:nvPr/>
        </p:nvSpPr>
        <p:spPr>
          <a:xfrm>
            <a:off x="7977158" y="2070022"/>
            <a:ext cx="4086143" cy="232177"/>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BH"/>
          </a:p>
        </p:txBody>
      </p:sp>
      <p:pic>
        <p:nvPicPr>
          <p:cNvPr id="2" name="Picture 1">
            <a:extLst>
              <a:ext uri="{FF2B5EF4-FFF2-40B4-BE49-F238E27FC236}">
                <a16:creationId xmlns:a16="http://schemas.microsoft.com/office/drawing/2014/main" id="{7305BEA2-1DA5-4E73-820B-B0E96638D10F}"/>
              </a:ext>
            </a:extLst>
          </p:cNvPr>
          <p:cNvPicPr>
            <a:picLocks noChangeAspect="1"/>
          </p:cNvPicPr>
          <p:nvPr/>
        </p:nvPicPr>
        <p:blipFill>
          <a:blip r:embed="rId7"/>
          <a:stretch>
            <a:fillRect/>
          </a:stretch>
        </p:blipFill>
        <p:spPr>
          <a:xfrm>
            <a:off x="6096000" y="2021905"/>
            <a:ext cx="5310226" cy="871544"/>
          </a:xfrm>
          <a:prstGeom prst="rect">
            <a:avLst/>
          </a:prstGeom>
        </p:spPr>
      </p:pic>
      <p:sp>
        <p:nvSpPr>
          <p:cNvPr id="3" name="Rectangle 2">
            <a:extLst>
              <a:ext uri="{FF2B5EF4-FFF2-40B4-BE49-F238E27FC236}">
                <a16:creationId xmlns:a16="http://schemas.microsoft.com/office/drawing/2014/main" id="{66B5485F-3B9B-45AA-949B-1681E3B81133}"/>
              </a:ext>
            </a:extLst>
          </p:cNvPr>
          <p:cNvSpPr/>
          <p:nvPr/>
        </p:nvSpPr>
        <p:spPr>
          <a:xfrm>
            <a:off x="3213978" y="1932867"/>
            <a:ext cx="300082" cy="369332"/>
          </a:xfrm>
          <a:prstGeom prst="rect">
            <a:avLst/>
          </a:prstGeom>
        </p:spPr>
        <p:txBody>
          <a:bodyPr wrap="none">
            <a:spAutoFit/>
          </a:bodyPr>
          <a:lstStyle/>
          <a:p>
            <a:r>
              <a:rPr lang="en-GB" b="1" dirty="0"/>
              <a:t>&gt;</a:t>
            </a:r>
            <a:endParaRPr lang="ar-BH" dirty="0"/>
          </a:p>
        </p:txBody>
      </p:sp>
      <p:sp>
        <p:nvSpPr>
          <p:cNvPr id="4" name="TextBox 3">
            <a:extLst>
              <a:ext uri="{FF2B5EF4-FFF2-40B4-BE49-F238E27FC236}">
                <a16:creationId xmlns:a16="http://schemas.microsoft.com/office/drawing/2014/main" id="{CFA59066-AEE4-42E4-B1A2-B5013040DFFA}"/>
              </a:ext>
            </a:extLst>
          </p:cNvPr>
          <p:cNvSpPr txBox="1"/>
          <p:nvPr/>
        </p:nvSpPr>
        <p:spPr>
          <a:xfrm>
            <a:off x="3352290" y="1932867"/>
            <a:ext cx="1649234" cy="369332"/>
          </a:xfrm>
          <a:prstGeom prst="rect">
            <a:avLst/>
          </a:prstGeom>
          <a:noFill/>
        </p:spPr>
        <p:txBody>
          <a:bodyPr wrap="none" rtlCol="1">
            <a:spAutoFit/>
          </a:bodyPr>
          <a:lstStyle/>
          <a:p>
            <a:r>
              <a:rPr lang="en-GB" dirty="0">
                <a:solidFill>
                  <a:schemeClr val="accent6">
                    <a:lumMod val="75000"/>
                  </a:schemeClr>
                </a:solidFill>
              </a:rPr>
              <a:t>method="post"</a:t>
            </a:r>
            <a:endParaRPr lang="ar-BH" dirty="0">
              <a:solidFill>
                <a:schemeClr val="accent6">
                  <a:lumMod val="75000"/>
                </a:schemeClr>
              </a:solidFill>
            </a:endParaRPr>
          </a:p>
        </p:txBody>
      </p:sp>
      <p:sp>
        <p:nvSpPr>
          <p:cNvPr id="23" name="Speech Bubble: Rectangle with Corners Rounded 22">
            <a:extLst>
              <a:ext uri="{FF2B5EF4-FFF2-40B4-BE49-F238E27FC236}">
                <a16:creationId xmlns:a16="http://schemas.microsoft.com/office/drawing/2014/main" id="{35F60E79-6FF9-4AE7-9EF2-8884989BC818}"/>
              </a:ext>
            </a:extLst>
          </p:cNvPr>
          <p:cNvSpPr/>
          <p:nvPr/>
        </p:nvSpPr>
        <p:spPr>
          <a:xfrm>
            <a:off x="1464872" y="3101012"/>
            <a:ext cx="3798293" cy="2017556"/>
          </a:xfrm>
          <a:prstGeom prst="wedgeRoundRectCallout">
            <a:avLst>
              <a:gd name="adj1" fmla="val 12902"/>
              <a:gd name="adj2" fmla="val -89412"/>
              <a:gd name="adj3" fmla="val 16667"/>
            </a:avLst>
          </a:prstGeom>
        </p:spPr>
        <p:style>
          <a:lnRef idx="1">
            <a:schemeClr val="accent6"/>
          </a:lnRef>
          <a:fillRef idx="3">
            <a:schemeClr val="accent6"/>
          </a:fillRef>
          <a:effectRef idx="2">
            <a:schemeClr val="accent6"/>
          </a:effectRef>
          <a:fontRef idx="minor">
            <a:schemeClr val="lt1"/>
          </a:fontRef>
        </p:style>
        <p:txBody>
          <a:bodyPr rtlCol="1" anchor="ctr"/>
          <a:lstStyle/>
          <a:p>
            <a:pPr algn="ctr" rtl="1"/>
            <a:r>
              <a:rPr lang="ar-BH" sz="2400" dirty="0"/>
              <a:t>في حال أردت إخفاء البيانات من شريط العنوان: ضمن العلامة </a:t>
            </a:r>
            <a:r>
              <a:rPr lang="en-GB" sz="2400" dirty="0"/>
              <a:t>&lt;form&gt;</a:t>
            </a:r>
            <a:r>
              <a:rPr lang="ar-BH" sz="2400" dirty="0"/>
              <a:t> أضمّن الخاصية:</a:t>
            </a:r>
          </a:p>
          <a:p>
            <a:pPr algn="ctr" rtl="1"/>
            <a:r>
              <a:rPr lang="en-GB" sz="2400" dirty="0"/>
              <a:t>method=“post”</a:t>
            </a:r>
            <a:r>
              <a:rPr lang="ar-BH" sz="2400" dirty="0"/>
              <a:t> </a:t>
            </a:r>
          </a:p>
        </p:txBody>
      </p:sp>
      <p:pic>
        <p:nvPicPr>
          <p:cNvPr id="7" name="post">
            <a:hlinkClick r:id="" action="ppaction://media"/>
            <a:extLst>
              <a:ext uri="{FF2B5EF4-FFF2-40B4-BE49-F238E27FC236}">
                <a16:creationId xmlns:a16="http://schemas.microsoft.com/office/drawing/2014/main" id="{238D1C9A-A1B8-44A7-8A05-332CC0CF1AF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7594967" y="3101012"/>
            <a:ext cx="2520101" cy="2188509"/>
          </a:xfrm>
          <a:prstGeom prst="rect">
            <a:avLst/>
          </a:prstGeom>
        </p:spPr>
      </p:pic>
    </p:spTree>
    <p:extLst>
      <p:ext uri="{BB962C8B-B14F-4D97-AF65-F5344CB8AC3E}">
        <p14:creationId xmlns:p14="http://schemas.microsoft.com/office/powerpoint/2010/main" val="148672834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7701"/>
                            </p:stCondLst>
                            <p:childTnLst>
                              <p:par>
                                <p:cTn id="8" presetID="63" presetClass="path" presetSubtype="0" accel="50000" decel="50000" fill="hold" grpId="0" nodeType="afterEffect">
                                  <p:stCondLst>
                                    <p:cond delay="0"/>
                                  </p:stCondLst>
                                  <p:childTnLst>
                                    <p:animMotion origin="layout" path="M -1.45833E-6 3.7037E-6 L 0.13047 0.00115 " pathEditMode="relative" rAng="0" ptsTypes="AA">
                                      <p:cBhvr>
                                        <p:cTn id="9" dur="2000" fill="hold"/>
                                        <p:tgtEl>
                                          <p:spTgt spid="3"/>
                                        </p:tgtEl>
                                        <p:attrNameLst>
                                          <p:attrName>ppt_x</p:attrName>
                                          <p:attrName>ppt_y</p:attrName>
                                        </p:attrNameLst>
                                      </p:cBhvr>
                                      <p:rCtr x="6523" y="46"/>
                                    </p:animMotion>
                                  </p:childTnLst>
                                </p:cTn>
                              </p:par>
                            </p:childTnLst>
                          </p:cTn>
                        </p:par>
                        <p:par>
                          <p:cTn id="10" fill="hold">
                            <p:stCondLst>
                              <p:cond delay="9701"/>
                            </p:stCondLst>
                            <p:childTnLst>
                              <p:par>
                                <p:cTn id="11" presetID="1" presetClass="entr" presetSubtype="0" fill="hold" nodeType="afterEffect">
                                  <p:stCondLst>
                                    <p:cond delay="0"/>
                                  </p:stCondLst>
                                  <p:iterate type="lt">
                                    <p:tmAbs val="500"/>
                                  </p:iterate>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15702"/>
                            </p:stCondLst>
                            <p:childTnLst>
                              <p:par>
                                <p:cTn id="14" presetID="1" presetClass="exit" presetSubtype="0" fill="hold" grpId="1" nodeType="afterEffect">
                                  <p:stCondLst>
                                    <p:cond delay="2000"/>
                                  </p:stCondLst>
                                  <p:iterate type="lt">
                                    <p:tmAbs val="0"/>
                                  </p:iterate>
                                  <p:childTnLst>
                                    <p:set>
                                      <p:cBhvr>
                                        <p:cTn id="15" dur="1" fill="hold">
                                          <p:stCondLst>
                                            <p:cond delay="0"/>
                                          </p:stCondLst>
                                        </p:cTn>
                                        <p:tgtEl>
                                          <p:spTgt spid="23"/>
                                        </p:tgtEl>
                                        <p:attrNameLst>
                                          <p:attrName>style.visibility</p:attrName>
                                        </p:attrNameLst>
                                      </p:cBhvr>
                                      <p:to>
                                        <p:strVal val="hidden"/>
                                      </p:to>
                                    </p:set>
                                  </p:childTnLst>
                                </p:cTn>
                              </p:par>
                            </p:childTnLst>
                          </p:cTn>
                        </p:par>
                        <p:par>
                          <p:cTn id="16" fill="hold">
                            <p:stCondLst>
                              <p:cond delay="17702"/>
                            </p:stCondLst>
                            <p:childTnLst>
                              <p:par>
                                <p:cTn id="17" presetID="1" presetClass="mediacall" presetSubtype="0" fill="hold" nodeType="afterEffect">
                                  <p:stCondLst>
                                    <p:cond delay="0"/>
                                  </p:stCondLst>
                                  <p:childTnLst>
                                    <p:cmd type="call" cmd="playFrom(0.0)">
                                      <p:cBhvr>
                                        <p:cTn id="18" dur="325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9" fill="hold" display="0">
                  <p:stCondLst>
                    <p:cond delay="indefinite"/>
                  </p:stCondLst>
                </p:cTn>
                <p:tgtEl>
                  <p:spTgt spid="7"/>
                </p:tgtEl>
              </p:cMediaNode>
            </p:vide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7"/>
                                        </p:tgtEl>
                                      </p:cBhvr>
                                    </p:cmd>
                                  </p:childTnLst>
                                </p:cTn>
                              </p:par>
                            </p:childTnLst>
                          </p:cTn>
                        </p:par>
                      </p:childTnLst>
                    </p:cTn>
                  </p:par>
                </p:childTnLst>
              </p:cTn>
              <p:nextCondLst>
                <p:cond evt="onClick" delay="0">
                  <p:tgtEl>
                    <p:spTgt spid="7"/>
                  </p:tgtEl>
                </p:cond>
              </p:nextCondLst>
            </p:seq>
          </p:childTnLst>
        </p:cTn>
      </p:par>
    </p:tnLst>
    <p:bldLst>
      <p:bldP spid="3" grpId="0"/>
      <p:bldP spid="23" grpId="0" animBg="1"/>
      <p:bldP spid="2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47E5D9-3C5C-4492-A7DC-B6878B66B6C3}"/>
              </a:ext>
            </a:extLst>
          </p:cNvPr>
          <p:cNvSpPr/>
          <p:nvPr/>
        </p:nvSpPr>
        <p:spPr>
          <a:xfrm>
            <a:off x="4532102" y="2764135"/>
            <a:ext cx="3127796" cy="1446550"/>
          </a:xfrm>
          <a:prstGeom prst="rect">
            <a:avLst/>
          </a:prstGeom>
          <a:noFill/>
        </p:spPr>
        <p:txBody>
          <a:bodyPr wrap="square" lIns="91440" tIns="45720" rIns="91440" bIns="45720">
            <a:spAutoFit/>
          </a:bodyPr>
          <a:lstStyle/>
          <a:p>
            <a:pPr algn="ctr"/>
            <a:r>
              <a:rPr lang="ar-BH" sz="8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الأنشطة</a:t>
            </a:r>
            <a:endParaRPr lang="en-US" sz="8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903890071"/>
      </p:ext>
    </p:extLst>
  </p:cSld>
  <p:clrMapOvr>
    <a:masterClrMapping/>
  </p:clrMapOvr>
  <mc:AlternateContent xmlns:mc="http://schemas.openxmlformats.org/markup-compatibility/2006" xmlns:p14="http://schemas.microsoft.com/office/powerpoint/2010/main">
    <mc:Choice Requires="p14">
      <p:transition spd="slow" p14:dur="3900" advTm="4000">
        <p14:glitter dir="r"/>
      </p:transition>
    </mc:Choice>
    <mc:Fallback xmlns="">
      <p:transition spd="slow" advTm="4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D06323-5D68-40ED-8ED3-AE8E149CC6EB}"/>
              </a:ext>
            </a:extLst>
          </p:cNvPr>
          <p:cNvSpPr>
            <a:spLocks noGrp="1"/>
          </p:cNvSpPr>
          <p:nvPr>
            <p:ph idx="1"/>
          </p:nvPr>
        </p:nvSpPr>
        <p:spPr>
          <a:xfrm>
            <a:off x="56098" y="297185"/>
            <a:ext cx="10716341" cy="651627"/>
          </a:xfrm>
        </p:spPr>
        <p:style>
          <a:lnRef idx="1">
            <a:schemeClr val="accent6"/>
          </a:lnRef>
          <a:fillRef idx="2">
            <a:schemeClr val="accent6"/>
          </a:fillRef>
          <a:effectRef idx="1">
            <a:schemeClr val="accent6"/>
          </a:effectRef>
          <a:fontRef idx="minor">
            <a:schemeClr val="dk1"/>
          </a:fontRef>
        </p:style>
        <p:txBody>
          <a:bodyPr anchor="ctr"/>
          <a:lstStyle/>
          <a:p>
            <a:pPr marL="0" indent="0">
              <a:buNone/>
            </a:pPr>
            <a:r>
              <a:rPr lang="ar-BH" b="1" dirty="0"/>
              <a:t>سوف أعتمد في هذه الأنشطة على المعطيات الآتية:</a:t>
            </a:r>
          </a:p>
        </p:txBody>
      </p:sp>
      <p:graphicFrame>
        <p:nvGraphicFramePr>
          <p:cNvPr id="4" name="Table 4">
            <a:extLst>
              <a:ext uri="{FF2B5EF4-FFF2-40B4-BE49-F238E27FC236}">
                <a16:creationId xmlns:a16="http://schemas.microsoft.com/office/drawing/2014/main" id="{F48904E6-4421-4AA0-AD82-69D773A0F48F}"/>
              </a:ext>
            </a:extLst>
          </p:cNvPr>
          <p:cNvGraphicFramePr>
            <a:graphicFrameLocks noGrp="1"/>
          </p:cNvGraphicFramePr>
          <p:nvPr>
            <p:extLst>
              <p:ext uri="{D42A27DB-BD31-4B8C-83A1-F6EECF244321}">
                <p14:modId xmlns:p14="http://schemas.microsoft.com/office/powerpoint/2010/main" val="1645436008"/>
              </p:ext>
            </p:extLst>
          </p:nvPr>
        </p:nvGraphicFramePr>
        <p:xfrm>
          <a:off x="3855192" y="1084306"/>
          <a:ext cx="8127999" cy="2595880"/>
        </p:xfrm>
        <a:graphic>
          <a:graphicData uri="http://schemas.openxmlformats.org/drawingml/2006/table">
            <a:tbl>
              <a:tblPr rtl="1" firstRow="1" bandRow="1">
                <a:tableStyleId>{5940675A-B579-460E-94D1-54222C63F5DA}</a:tableStyleId>
              </a:tblPr>
              <a:tblGrid>
                <a:gridCol w="2709333">
                  <a:extLst>
                    <a:ext uri="{9D8B030D-6E8A-4147-A177-3AD203B41FA5}">
                      <a16:colId xmlns:a16="http://schemas.microsoft.com/office/drawing/2014/main" val="4274562909"/>
                    </a:ext>
                  </a:extLst>
                </a:gridCol>
                <a:gridCol w="2709333">
                  <a:extLst>
                    <a:ext uri="{9D8B030D-6E8A-4147-A177-3AD203B41FA5}">
                      <a16:colId xmlns:a16="http://schemas.microsoft.com/office/drawing/2014/main" val="3871010112"/>
                    </a:ext>
                  </a:extLst>
                </a:gridCol>
                <a:gridCol w="2709333">
                  <a:extLst>
                    <a:ext uri="{9D8B030D-6E8A-4147-A177-3AD203B41FA5}">
                      <a16:colId xmlns:a16="http://schemas.microsoft.com/office/drawing/2014/main" val="1188721840"/>
                    </a:ext>
                  </a:extLst>
                </a:gridCol>
              </a:tblGrid>
              <a:tr h="370840">
                <a:tc gridSpan="3">
                  <a:txBody>
                    <a:bodyPr/>
                    <a:lstStyle/>
                    <a:p>
                      <a:pPr algn="ctr" rtl="1"/>
                      <a:r>
                        <a:rPr lang="ar-BH" dirty="0"/>
                        <a:t>الجدول: </a:t>
                      </a:r>
                      <a:r>
                        <a:rPr lang="en-GB" b="1" dirty="0"/>
                        <a:t>mobiles</a:t>
                      </a:r>
                      <a:endParaRPr lang="ar-BH" b="1" dirty="0"/>
                    </a:p>
                  </a:txBody>
                  <a:tcPr/>
                </a:tc>
                <a:tc hMerge="1">
                  <a:txBody>
                    <a:bodyPr/>
                    <a:lstStyle/>
                    <a:p>
                      <a:pPr rtl="1"/>
                      <a:endParaRPr lang="ar-BH" dirty="0"/>
                    </a:p>
                  </a:txBody>
                  <a:tcPr/>
                </a:tc>
                <a:tc hMerge="1">
                  <a:txBody>
                    <a:bodyPr/>
                    <a:lstStyle/>
                    <a:p>
                      <a:pPr rtl="1"/>
                      <a:endParaRPr lang="ar-BH" dirty="0"/>
                    </a:p>
                  </a:txBody>
                  <a:tcPr/>
                </a:tc>
                <a:extLst>
                  <a:ext uri="{0D108BD9-81ED-4DB2-BD59-A6C34878D82A}">
                    <a16:rowId xmlns:a16="http://schemas.microsoft.com/office/drawing/2014/main" val="3159283047"/>
                  </a:ext>
                </a:extLst>
              </a:tr>
              <a:tr h="370840">
                <a:tc>
                  <a:txBody>
                    <a:bodyPr/>
                    <a:lstStyle/>
                    <a:p>
                      <a:pPr algn="ctr" rtl="1"/>
                      <a:r>
                        <a:rPr lang="en-GB" b="1" dirty="0"/>
                        <a:t>description</a:t>
                      </a:r>
                      <a:endParaRPr lang="ar-BH" b="1" dirty="0"/>
                    </a:p>
                  </a:txBody>
                  <a:tcPr>
                    <a:solidFill>
                      <a:schemeClr val="bg1">
                        <a:lumMod val="85000"/>
                      </a:schemeClr>
                    </a:solidFill>
                  </a:tcPr>
                </a:tc>
                <a:tc>
                  <a:txBody>
                    <a:bodyPr/>
                    <a:lstStyle/>
                    <a:p>
                      <a:pPr algn="ctr" rtl="1"/>
                      <a:r>
                        <a:rPr lang="en-GB" b="1" dirty="0"/>
                        <a:t>Data type</a:t>
                      </a:r>
                      <a:endParaRPr lang="ar-BH" b="1" dirty="0"/>
                    </a:p>
                  </a:txBody>
                  <a:tcPr>
                    <a:solidFill>
                      <a:schemeClr val="bg1">
                        <a:lumMod val="85000"/>
                      </a:schemeClr>
                    </a:solidFill>
                  </a:tcPr>
                </a:tc>
                <a:tc>
                  <a:txBody>
                    <a:bodyPr/>
                    <a:lstStyle/>
                    <a:p>
                      <a:pPr algn="ctr" rtl="1"/>
                      <a:r>
                        <a:rPr lang="en-GB" b="1" dirty="0"/>
                        <a:t>Fields </a:t>
                      </a:r>
                      <a:endParaRPr lang="ar-BH" b="1" dirty="0"/>
                    </a:p>
                  </a:txBody>
                  <a:tcPr>
                    <a:solidFill>
                      <a:schemeClr val="bg1">
                        <a:lumMod val="85000"/>
                      </a:schemeClr>
                    </a:solidFill>
                  </a:tcPr>
                </a:tc>
                <a:extLst>
                  <a:ext uri="{0D108BD9-81ED-4DB2-BD59-A6C34878D82A}">
                    <a16:rowId xmlns:a16="http://schemas.microsoft.com/office/drawing/2014/main" val="3031136984"/>
                  </a:ext>
                </a:extLst>
              </a:tr>
              <a:tr h="370840">
                <a:tc>
                  <a:txBody>
                    <a:bodyPr/>
                    <a:lstStyle/>
                    <a:p>
                      <a:pPr algn="ctr" rtl="1"/>
                      <a:r>
                        <a:rPr lang="ar-BH" dirty="0"/>
                        <a:t>الرمز التسلسلي للهاتف</a:t>
                      </a:r>
                    </a:p>
                  </a:txBody>
                  <a:tcPr/>
                </a:tc>
                <a:tc>
                  <a:txBody>
                    <a:bodyPr/>
                    <a:lstStyle/>
                    <a:p>
                      <a:pPr algn="ctr" rtl="1"/>
                      <a:r>
                        <a:rPr lang="en-GB" dirty="0"/>
                        <a:t>text</a:t>
                      </a:r>
                      <a:endParaRPr lang="ar-BH" dirty="0"/>
                    </a:p>
                  </a:txBody>
                  <a:tcPr/>
                </a:tc>
                <a:tc>
                  <a:txBody>
                    <a:bodyPr/>
                    <a:lstStyle/>
                    <a:p>
                      <a:pPr algn="ctr" rtl="1"/>
                      <a:r>
                        <a:rPr lang="en-GB" dirty="0"/>
                        <a:t>serial</a:t>
                      </a:r>
                      <a:endParaRPr lang="ar-BH" dirty="0"/>
                    </a:p>
                  </a:txBody>
                  <a:tcPr/>
                </a:tc>
                <a:extLst>
                  <a:ext uri="{0D108BD9-81ED-4DB2-BD59-A6C34878D82A}">
                    <a16:rowId xmlns:a16="http://schemas.microsoft.com/office/drawing/2014/main" val="4042589005"/>
                  </a:ext>
                </a:extLst>
              </a:tr>
              <a:tr h="370840">
                <a:tc>
                  <a:txBody>
                    <a:bodyPr/>
                    <a:lstStyle/>
                    <a:p>
                      <a:pPr algn="ctr" rtl="1"/>
                      <a:r>
                        <a:rPr lang="ar-BH" dirty="0"/>
                        <a:t>الشركة المصنّعة</a:t>
                      </a:r>
                    </a:p>
                  </a:txBody>
                  <a:tcPr/>
                </a:tc>
                <a:tc>
                  <a:txBody>
                    <a:bodyPr/>
                    <a:lstStyle/>
                    <a:p>
                      <a:pPr algn="ctr" rtl="1"/>
                      <a:r>
                        <a:rPr lang="en-GB" dirty="0"/>
                        <a:t>text</a:t>
                      </a:r>
                      <a:endParaRPr lang="ar-BH" dirty="0"/>
                    </a:p>
                  </a:txBody>
                  <a:tcPr/>
                </a:tc>
                <a:tc>
                  <a:txBody>
                    <a:bodyPr/>
                    <a:lstStyle/>
                    <a:p>
                      <a:pPr algn="ctr" rtl="1"/>
                      <a:r>
                        <a:rPr lang="en-GB" dirty="0"/>
                        <a:t>brand</a:t>
                      </a:r>
                      <a:endParaRPr lang="ar-BH" dirty="0"/>
                    </a:p>
                  </a:txBody>
                  <a:tcPr/>
                </a:tc>
                <a:extLst>
                  <a:ext uri="{0D108BD9-81ED-4DB2-BD59-A6C34878D82A}">
                    <a16:rowId xmlns:a16="http://schemas.microsoft.com/office/drawing/2014/main" val="2687132272"/>
                  </a:ext>
                </a:extLst>
              </a:tr>
              <a:tr h="370840">
                <a:tc>
                  <a:txBody>
                    <a:bodyPr/>
                    <a:lstStyle/>
                    <a:p>
                      <a:pPr algn="ctr" rtl="1"/>
                      <a:r>
                        <a:rPr lang="ar-BH" dirty="0"/>
                        <a:t>موديل الهاتف</a:t>
                      </a:r>
                    </a:p>
                  </a:txBody>
                  <a:tcPr/>
                </a:tc>
                <a:tc>
                  <a:txBody>
                    <a:bodyPr/>
                    <a:lstStyle/>
                    <a:p>
                      <a:pPr algn="ctr" rtl="1"/>
                      <a:r>
                        <a:rPr lang="en-GB" dirty="0"/>
                        <a:t>text</a:t>
                      </a:r>
                      <a:endParaRPr lang="ar-BH" dirty="0"/>
                    </a:p>
                  </a:txBody>
                  <a:tcPr/>
                </a:tc>
                <a:tc>
                  <a:txBody>
                    <a:bodyPr/>
                    <a:lstStyle/>
                    <a:p>
                      <a:pPr algn="ctr" rtl="1"/>
                      <a:r>
                        <a:rPr lang="en-GB" dirty="0"/>
                        <a:t>model</a:t>
                      </a:r>
                      <a:endParaRPr lang="ar-BH" dirty="0"/>
                    </a:p>
                  </a:txBody>
                  <a:tcPr/>
                </a:tc>
                <a:extLst>
                  <a:ext uri="{0D108BD9-81ED-4DB2-BD59-A6C34878D82A}">
                    <a16:rowId xmlns:a16="http://schemas.microsoft.com/office/drawing/2014/main" val="3030360904"/>
                  </a:ext>
                </a:extLst>
              </a:tr>
              <a:tr h="370840">
                <a:tc>
                  <a:txBody>
                    <a:bodyPr/>
                    <a:lstStyle/>
                    <a:p>
                      <a:pPr algn="ctr" rtl="1"/>
                      <a:r>
                        <a:rPr lang="ar-BH" dirty="0"/>
                        <a:t>السعر بالدينار</a:t>
                      </a:r>
                    </a:p>
                  </a:txBody>
                  <a:tcPr/>
                </a:tc>
                <a:tc>
                  <a:txBody>
                    <a:bodyPr/>
                    <a:lstStyle/>
                    <a:p>
                      <a:pPr algn="ctr" rtl="1"/>
                      <a:r>
                        <a:rPr lang="en-GB" dirty="0"/>
                        <a:t>number</a:t>
                      </a:r>
                      <a:endParaRPr lang="ar-BH" dirty="0"/>
                    </a:p>
                  </a:txBody>
                  <a:tcPr/>
                </a:tc>
                <a:tc>
                  <a:txBody>
                    <a:bodyPr/>
                    <a:lstStyle/>
                    <a:p>
                      <a:pPr algn="ctr" rtl="1"/>
                      <a:r>
                        <a:rPr lang="en-GB" dirty="0"/>
                        <a:t>price</a:t>
                      </a:r>
                      <a:endParaRPr lang="ar-BH" dirty="0"/>
                    </a:p>
                  </a:txBody>
                  <a:tcPr/>
                </a:tc>
                <a:extLst>
                  <a:ext uri="{0D108BD9-81ED-4DB2-BD59-A6C34878D82A}">
                    <a16:rowId xmlns:a16="http://schemas.microsoft.com/office/drawing/2014/main" val="505319006"/>
                  </a:ext>
                </a:extLst>
              </a:tr>
              <a:tr h="370840">
                <a:tc>
                  <a:txBody>
                    <a:bodyPr/>
                    <a:lstStyle/>
                    <a:p>
                      <a:pPr algn="ctr" rtl="1"/>
                      <a:r>
                        <a:rPr lang="ar-BH" dirty="0"/>
                        <a:t>تاريخ انتهاء الضمان</a:t>
                      </a:r>
                    </a:p>
                  </a:txBody>
                  <a:tcPr/>
                </a:tc>
                <a:tc>
                  <a:txBody>
                    <a:bodyPr/>
                    <a:lstStyle/>
                    <a:p>
                      <a:pPr algn="ctr" rtl="1"/>
                      <a:r>
                        <a:rPr lang="en-GB" dirty="0"/>
                        <a:t>date</a:t>
                      </a:r>
                      <a:endParaRPr lang="ar-BH" dirty="0"/>
                    </a:p>
                  </a:txBody>
                  <a:tcPr/>
                </a:tc>
                <a:tc>
                  <a:txBody>
                    <a:bodyPr/>
                    <a:lstStyle/>
                    <a:p>
                      <a:pPr algn="ctr" rtl="1"/>
                      <a:r>
                        <a:rPr lang="en-GB" dirty="0" err="1"/>
                        <a:t>wout_date</a:t>
                      </a:r>
                      <a:endParaRPr lang="ar-BH" dirty="0"/>
                    </a:p>
                  </a:txBody>
                  <a:tcPr/>
                </a:tc>
                <a:extLst>
                  <a:ext uri="{0D108BD9-81ED-4DB2-BD59-A6C34878D82A}">
                    <a16:rowId xmlns:a16="http://schemas.microsoft.com/office/drawing/2014/main" val="3301535392"/>
                  </a:ext>
                </a:extLst>
              </a:tr>
            </a:tbl>
          </a:graphicData>
        </a:graphic>
      </p:graphicFrame>
      <p:sp>
        <p:nvSpPr>
          <p:cNvPr id="5" name="Rectangle 4">
            <a:extLst>
              <a:ext uri="{FF2B5EF4-FFF2-40B4-BE49-F238E27FC236}">
                <a16:creationId xmlns:a16="http://schemas.microsoft.com/office/drawing/2014/main" id="{B59BD946-7A9B-4EA0-BF20-C84C2493C975}"/>
              </a:ext>
            </a:extLst>
          </p:cNvPr>
          <p:cNvSpPr/>
          <p:nvPr/>
        </p:nvSpPr>
        <p:spPr>
          <a:xfrm>
            <a:off x="9328297" y="3815680"/>
            <a:ext cx="2654894" cy="369332"/>
          </a:xfrm>
          <a:prstGeom prst="rect">
            <a:avLst/>
          </a:prstGeom>
        </p:spPr>
        <p:txBody>
          <a:bodyPr wrap="none">
            <a:spAutoFit/>
          </a:bodyPr>
          <a:lstStyle/>
          <a:p>
            <a:pPr algn="ctr" rtl="1"/>
            <a:r>
              <a:rPr lang="ar-BH" dirty="0"/>
              <a:t>بعض سجلات الجدول: </a:t>
            </a:r>
            <a:r>
              <a:rPr lang="en-GB" b="1" dirty="0"/>
              <a:t>mobiles</a:t>
            </a:r>
            <a:endParaRPr lang="ar-BH" b="1" dirty="0"/>
          </a:p>
        </p:txBody>
      </p:sp>
      <p:graphicFrame>
        <p:nvGraphicFramePr>
          <p:cNvPr id="6" name="Table 6">
            <a:extLst>
              <a:ext uri="{FF2B5EF4-FFF2-40B4-BE49-F238E27FC236}">
                <a16:creationId xmlns:a16="http://schemas.microsoft.com/office/drawing/2014/main" id="{F12EB2D9-049F-4D91-857E-30EC0B2BE454}"/>
              </a:ext>
            </a:extLst>
          </p:cNvPr>
          <p:cNvGraphicFramePr>
            <a:graphicFrameLocks noGrp="1"/>
          </p:cNvGraphicFramePr>
          <p:nvPr>
            <p:extLst>
              <p:ext uri="{D42A27DB-BD31-4B8C-83A1-F6EECF244321}">
                <p14:modId xmlns:p14="http://schemas.microsoft.com/office/powerpoint/2010/main" val="4022137313"/>
              </p:ext>
            </p:extLst>
          </p:nvPr>
        </p:nvGraphicFramePr>
        <p:xfrm>
          <a:off x="3855191" y="4141653"/>
          <a:ext cx="8128000" cy="2225040"/>
        </p:xfrm>
        <a:graphic>
          <a:graphicData uri="http://schemas.openxmlformats.org/drawingml/2006/table">
            <a:tbl>
              <a:tblPr rtl="1" firstRow="1" bandRow="1">
                <a:tableStyleId>{5C22544A-7EE6-4342-B048-85BDC9FD1C3A}</a:tableStyleId>
              </a:tblPr>
              <a:tblGrid>
                <a:gridCol w="1625600">
                  <a:extLst>
                    <a:ext uri="{9D8B030D-6E8A-4147-A177-3AD203B41FA5}">
                      <a16:colId xmlns:a16="http://schemas.microsoft.com/office/drawing/2014/main" val="3792021533"/>
                    </a:ext>
                  </a:extLst>
                </a:gridCol>
                <a:gridCol w="1625600">
                  <a:extLst>
                    <a:ext uri="{9D8B030D-6E8A-4147-A177-3AD203B41FA5}">
                      <a16:colId xmlns:a16="http://schemas.microsoft.com/office/drawing/2014/main" val="2398934557"/>
                    </a:ext>
                  </a:extLst>
                </a:gridCol>
                <a:gridCol w="1625600">
                  <a:extLst>
                    <a:ext uri="{9D8B030D-6E8A-4147-A177-3AD203B41FA5}">
                      <a16:colId xmlns:a16="http://schemas.microsoft.com/office/drawing/2014/main" val="3944790211"/>
                    </a:ext>
                  </a:extLst>
                </a:gridCol>
                <a:gridCol w="1625600">
                  <a:extLst>
                    <a:ext uri="{9D8B030D-6E8A-4147-A177-3AD203B41FA5}">
                      <a16:colId xmlns:a16="http://schemas.microsoft.com/office/drawing/2014/main" val="2941085393"/>
                    </a:ext>
                  </a:extLst>
                </a:gridCol>
                <a:gridCol w="1625600">
                  <a:extLst>
                    <a:ext uri="{9D8B030D-6E8A-4147-A177-3AD203B41FA5}">
                      <a16:colId xmlns:a16="http://schemas.microsoft.com/office/drawing/2014/main" val="2940670059"/>
                    </a:ext>
                  </a:extLst>
                </a:gridCol>
              </a:tblGrid>
              <a:tr h="370840">
                <a:tc>
                  <a:txBody>
                    <a:bodyPr/>
                    <a:lstStyle/>
                    <a:p>
                      <a:pPr algn="ctr" rtl="0"/>
                      <a:r>
                        <a:rPr lang="en-GB" dirty="0" err="1"/>
                        <a:t>wout_date</a:t>
                      </a:r>
                      <a:endParaRPr lang="ar-BH" dirty="0"/>
                    </a:p>
                  </a:txBody>
                  <a:tcPr/>
                </a:tc>
                <a:tc>
                  <a:txBody>
                    <a:bodyPr/>
                    <a:lstStyle/>
                    <a:p>
                      <a:pPr algn="ctr" rtl="0"/>
                      <a:r>
                        <a:rPr lang="en-GB" dirty="0"/>
                        <a:t>price</a:t>
                      </a:r>
                      <a:endParaRPr lang="ar-BH" dirty="0"/>
                    </a:p>
                  </a:txBody>
                  <a:tcPr/>
                </a:tc>
                <a:tc>
                  <a:txBody>
                    <a:bodyPr/>
                    <a:lstStyle/>
                    <a:p>
                      <a:pPr algn="ctr" rtl="0"/>
                      <a:r>
                        <a:rPr lang="en-GB" dirty="0"/>
                        <a:t>model</a:t>
                      </a:r>
                      <a:endParaRPr lang="ar-BH" dirty="0"/>
                    </a:p>
                  </a:txBody>
                  <a:tcPr/>
                </a:tc>
                <a:tc>
                  <a:txBody>
                    <a:bodyPr/>
                    <a:lstStyle/>
                    <a:p>
                      <a:pPr algn="ctr" rtl="0"/>
                      <a:r>
                        <a:rPr lang="en-GB" dirty="0"/>
                        <a:t>brand</a:t>
                      </a:r>
                      <a:endParaRPr lang="ar-BH" dirty="0"/>
                    </a:p>
                  </a:txBody>
                  <a:tcPr/>
                </a:tc>
                <a:tc>
                  <a:txBody>
                    <a:bodyPr/>
                    <a:lstStyle/>
                    <a:p>
                      <a:pPr algn="ctr" rtl="0"/>
                      <a:r>
                        <a:rPr lang="en-GB" dirty="0"/>
                        <a:t>serial</a:t>
                      </a:r>
                      <a:endParaRPr lang="ar-BH" dirty="0"/>
                    </a:p>
                  </a:txBody>
                  <a:tcPr/>
                </a:tc>
                <a:extLst>
                  <a:ext uri="{0D108BD9-81ED-4DB2-BD59-A6C34878D82A}">
                    <a16:rowId xmlns:a16="http://schemas.microsoft.com/office/drawing/2014/main" val="1055138156"/>
                  </a:ext>
                </a:extLst>
              </a:tr>
              <a:tr h="370840">
                <a:tc>
                  <a:txBody>
                    <a:bodyPr/>
                    <a:lstStyle/>
                    <a:p>
                      <a:pPr algn="ctr" rtl="0"/>
                      <a:r>
                        <a:rPr lang="en-GB" dirty="0"/>
                        <a:t>2021/01/31</a:t>
                      </a:r>
                      <a:endParaRPr lang="ar-BH" dirty="0"/>
                    </a:p>
                  </a:txBody>
                  <a:tcPr/>
                </a:tc>
                <a:tc>
                  <a:txBody>
                    <a:bodyPr/>
                    <a:lstStyle/>
                    <a:p>
                      <a:pPr algn="ctr" rtl="0"/>
                      <a:r>
                        <a:rPr lang="en-GB" dirty="0"/>
                        <a:t>250</a:t>
                      </a:r>
                      <a:endParaRPr lang="ar-BH" dirty="0"/>
                    </a:p>
                  </a:txBody>
                  <a:tcPr/>
                </a:tc>
                <a:tc>
                  <a:txBody>
                    <a:bodyPr/>
                    <a:lstStyle/>
                    <a:p>
                      <a:pPr algn="ctr" rtl="0"/>
                      <a:r>
                        <a:rPr lang="en-GB" dirty="0"/>
                        <a:t>s10+</a:t>
                      </a:r>
                      <a:endParaRPr lang="ar-BH" dirty="0"/>
                    </a:p>
                  </a:txBody>
                  <a:tcPr/>
                </a:tc>
                <a:tc>
                  <a:txBody>
                    <a:bodyPr/>
                    <a:lstStyle/>
                    <a:p>
                      <a:pPr algn="ctr" rtl="0"/>
                      <a:r>
                        <a:rPr lang="en-GB" dirty="0" err="1"/>
                        <a:t>samsung</a:t>
                      </a:r>
                      <a:endParaRPr lang="ar-BH" dirty="0"/>
                    </a:p>
                  </a:txBody>
                  <a:tcPr/>
                </a:tc>
                <a:tc>
                  <a:txBody>
                    <a:bodyPr/>
                    <a:lstStyle/>
                    <a:p>
                      <a:pPr algn="ctr" rtl="0"/>
                      <a:r>
                        <a:rPr lang="en-GB" dirty="0"/>
                        <a:t>SM10P</a:t>
                      </a:r>
                      <a:endParaRPr lang="ar-BH" dirty="0"/>
                    </a:p>
                  </a:txBody>
                  <a:tcPr/>
                </a:tc>
                <a:extLst>
                  <a:ext uri="{0D108BD9-81ED-4DB2-BD59-A6C34878D82A}">
                    <a16:rowId xmlns:a16="http://schemas.microsoft.com/office/drawing/2014/main" val="1915398173"/>
                  </a:ext>
                </a:extLst>
              </a:tr>
              <a:tr h="370840">
                <a:tc>
                  <a:txBody>
                    <a:bodyPr/>
                    <a:lstStyle/>
                    <a:p>
                      <a:pPr algn="ctr" rtl="0"/>
                      <a:r>
                        <a:rPr lang="en-GB" dirty="0"/>
                        <a:t>2021/02/28</a:t>
                      </a:r>
                      <a:endParaRPr lang="ar-BH" dirty="0"/>
                    </a:p>
                  </a:txBody>
                  <a:tcPr/>
                </a:tc>
                <a:tc>
                  <a:txBody>
                    <a:bodyPr/>
                    <a:lstStyle/>
                    <a:p>
                      <a:pPr algn="ctr" rtl="0"/>
                      <a:r>
                        <a:rPr lang="en-GB" dirty="0"/>
                        <a:t>310</a:t>
                      </a:r>
                      <a:endParaRPr lang="ar-BH" dirty="0"/>
                    </a:p>
                  </a:txBody>
                  <a:tcPr/>
                </a:tc>
                <a:tc>
                  <a:txBody>
                    <a:bodyPr/>
                    <a:lstStyle/>
                    <a:p>
                      <a:pPr algn="ctr" rtl="0"/>
                      <a:r>
                        <a:rPr lang="en-GB" dirty="0"/>
                        <a:t>note10</a:t>
                      </a:r>
                      <a:endParaRPr lang="ar-BH" dirty="0"/>
                    </a:p>
                  </a:txBody>
                  <a:tcPr/>
                </a:tc>
                <a:tc>
                  <a:txBody>
                    <a:bodyPr/>
                    <a:lstStyle/>
                    <a:p>
                      <a:pPr algn="ctr" rtl="0"/>
                      <a:r>
                        <a:rPr lang="en-GB" dirty="0" err="1"/>
                        <a:t>samsung</a:t>
                      </a:r>
                      <a:endParaRPr lang="ar-BH" dirty="0"/>
                    </a:p>
                  </a:txBody>
                  <a:tcPr/>
                </a:tc>
                <a:tc>
                  <a:txBody>
                    <a:bodyPr/>
                    <a:lstStyle/>
                    <a:p>
                      <a:pPr algn="ctr" rtl="0"/>
                      <a:r>
                        <a:rPr lang="en-GB" dirty="0"/>
                        <a:t>SM10N</a:t>
                      </a:r>
                      <a:endParaRPr lang="ar-BH" dirty="0"/>
                    </a:p>
                  </a:txBody>
                  <a:tcPr/>
                </a:tc>
                <a:extLst>
                  <a:ext uri="{0D108BD9-81ED-4DB2-BD59-A6C34878D82A}">
                    <a16:rowId xmlns:a16="http://schemas.microsoft.com/office/drawing/2014/main" val="3297709944"/>
                  </a:ext>
                </a:extLst>
              </a:tr>
              <a:tr h="370840">
                <a:tc>
                  <a:txBody>
                    <a:bodyPr/>
                    <a:lstStyle/>
                    <a:p>
                      <a:pPr algn="ctr" rtl="0"/>
                      <a:r>
                        <a:rPr lang="en-GB" dirty="0"/>
                        <a:t>2020/01/01</a:t>
                      </a:r>
                      <a:endParaRPr lang="ar-BH" dirty="0"/>
                    </a:p>
                  </a:txBody>
                  <a:tcPr/>
                </a:tc>
                <a:tc>
                  <a:txBody>
                    <a:bodyPr/>
                    <a:lstStyle/>
                    <a:p>
                      <a:pPr algn="ctr" rtl="0"/>
                      <a:r>
                        <a:rPr lang="en-GB" dirty="0"/>
                        <a:t>290</a:t>
                      </a:r>
                      <a:endParaRPr lang="ar-BH" dirty="0"/>
                    </a:p>
                  </a:txBody>
                  <a:tcPr/>
                </a:tc>
                <a:tc>
                  <a:txBody>
                    <a:bodyPr/>
                    <a:lstStyle/>
                    <a:p>
                      <a:pPr algn="ctr" rtl="0"/>
                      <a:r>
                        <a:rPr lang="en-GB" dirty="0"/>
                        <a:t>X</a:t>
                      </a:r>
                      <a:endParaRPr lang="ar-BH" dirty="0"/>
                    </a:p>
                  </a:txBody>
                  <a:tcPr/>
                </a:tc>
                <a:tc>
                  <a:txBody>
                    <a:bodyPr/>
                    <a:lstStyle/>
                    <a:p>
                      <a:pPr algn="ctr" rtl="0"/>
                      <a:r>
                        <a:rPr lang="en-GB" dirty="0" err="1"/>
                        <a:t>iphone</a:t>
                      </a:r>
                      <a:endParaRPr lang="ar-BH" dirty="0"/>
                    </a:p>
                  </a:txBody>
                  <a:tcPr/>
                </a:tc>
                <a:tc>
                  <a:txBody>
                    <a:bodyPr/>
                    <a:lstStyle/>
                    <a:p>
                      <a:pPr algn="ctr" rtl="0"/>
                      <a:r>
                        <a:rPr lang="en-GB" dirty="0"/>
                        <a:t>IPHX64</a:t>
                      </a:r>
                      <a:endParaRPr lang="ar-BH" dirty="0"/>
                    </a:p>
                  </a:txBody>
                  <a:tcPr/>
                </a:tc>
                <a:extLst>
                  <a:ext uri="{0D108BD9-81ED-4DB2-BD59-A6C34878D82A}">
                    <a16:rowId xmlns:a16="http://schemas.microsoft.com/office/drawing/2014/main" val="3204695990"/>
                  </a:ext>
                </a:extLst>
              </a:tr>
              <a:tr h="370840">
                <a:tc>
                  <a:txBody>
                    <a:bodyPr/>
                    <a:lstStyle/>
                    <a:p>
                      <a:pPr algn="ctr" rtl="0"/>
                      <a:r>
                        <a:rPr lang="en-GB" dirty="0"/>
                        <a:t>2021/12/31</a:t>
                      </a:r>
                      <a:endParaRPr lang="ar-BH" dirty="0"/>
                    </a:p>
                  </a:txBody>
                  <a:tcPr/>
                </a:tc>
                <a:tc>
                  <a:txBody>
                    <a:bodyPr/>
                    <a:lstStyle/>
                    <a:p>
                      <a:pPr algn="ctr" rtl="0"/>
                      <a:r>
                        <a:rPr lang="en-GB" dirty="0"/>
                        <a:t>260</a:t>
                      </a:r>
                      <a:endParaRPr lang="ar-BH" dirty="0"/>
                    </a:p>
                  </a:txBody>
                  <a:tcPr/>
                </a:tc>
                <a:tc>
                  <a:txBody>
                    <a:bodyPr/>
                    <a:lstStyle/>
                    <a:p>
                      <a:pPr algn="ctr" rtl="0"/>
                      <a:r>
                        <a:rPr lang="en-GB" dirty="0"/>
                        <a:t>P30</a:t>
                      </a:r>
                      <a:endParaRPr lang="ar-BH" dirty="0"/>
                    </a:p>
                  </a:txBody>
                  <a:tcPr/>
                </a:tc>
                <a:tc>
                  <a:txBody>
                    <a:bodyPr/>
                    <a:lstStyle/>
                    <a:p>
                      <a:pPr algn="ctr" rtl="0"/>
                      <a:r>
                        <a:rPr lang="en-GB" dirty="0" err="1"/>
                        <a:t>huawei</a:t>
                      </a:r>
                      <a:endParaRPr lang="ar-BH" dirty="0"/>
                    </a:p>
                  </a:txBody>
                  <a:tcPr/>
                </a:tc>
                <a:tc>
                  <a:txBody>
                    <a:bodyPr/>
                    <a:lstStyle/>
                    <a:p>
                      <a:pPr algn="ctr" rtl="0"/>
                      <a:r>
                        <a:rPr lang="en-GB" dirty="0"/>
                        <a:t>HWP30-1</a:t>
                      </a:r>
                      <a:endParaRPr lang="ar-BH" dirty="0"/>
                    </a:p>
                  </a:txBody>
                  <a:tcPr/>
                </a:tc>
                <a:extLst>
                  <a:ext uri="{0D108BD9-81ED-4DB2-BD59-A6C34878D82A}">
                    <a16:rowId xmlns:a16="http://schemas.microsoft.com/office/drawing/2014/main" val="3246673746"/>
                  </a:ext>
                </a:extLst>
              </a:tr>
              <a:tr h="370840">
                <a:tc>
                  <a:txBody>
                    <a:bodyPr/>
                    <a:lstStyle/>
                    <a:p>
                      <a:pPr algn="ctr" rtl="0"/>
                      <a:r>
                        <a:rPr lang="en-GB" dirty="0"/>
                        <a:t>2020/05/30</a:t>
                      </a:r>
                      <a:endParaRPr lang="ar-BH" dirty="0"/>
                    </a:p>
                  </a:txBody>
                  <a:tcPr/>
                </a:tc>
                <a:tc>
                  <a:txBody>
                    <a:bodyPr/>
                    <a:lstStyle/>
                    <a:p>
                      <a:pPr algn="ctr" rtl="0"/>
                      <a:r>
                        <a:rPr lang="en-GB" dirty="0"/>
                        <a:t>255</a:t>
                      </a:r>
                      <a:endParaRPr lang="ar-BH" dirty="0"/>
                    </a:p>
                  </a:txBody>
                  <a:tcPr/>
                </a:tc>
                <a:tc>
                  <a:txBody>
                    <a:bodyPr/>
                    <a:lstStyle/>
                    <a:p>
                      <a:pPr algn="ctr" rtl="0"/>
                      <a:r>
                        <a:rPr lang="en-GB" dirty="0"/>
                        <a:t>P30</a:t>
                      </a:r>
                      <a:endParaRPr lang="ar-BH" dirty="0"/>
                    </a:p>
                  </a:txBody>
                  <a:tcPr/>
                </a:tc>
                <a:tc>
                  <a:txBody>
                    <a:bodyPr/>
                    <a:lstStyle/>
                    <a:p>
                      <a:pPr algn="ctr" rtl="0"/>
                      <a:r>
                        <a:rPr lang="en-GB" dirty="0" err="1"/>
                        <a:t>huawei</a:t>
                      </a:r>
                      <a:endParaRPr lang="ar-BH" dirty="0"/>
                    </a:p>
                  </a:txBody>
                  <a:tcPr/>
                </a:tc>
                <a:tc>
                  <a:txBody>
                    <a:bodyPr/>
                    <a:lstStyle/>
                    <a:p>
                      <a:pPr algn="ctr" rtl="0"/>
                      <a:r>
                        <a:rPr lang="en-GB" dirty="0"/>
                        <a:t>HWP30-2</a:t>
                      </a:r>
                      <a:endParaRPr lang="ar-BH" dirty="0"/>
                    </a:p>
                  </a:txBody>
                  <a:tcPr/>
                </a:tc>
                <a:extLst>
                  <a:ext uri="{0D108BD9-81ED-4DB2-BD59-A6C34878D82A}">
                    <a16:rowId xmlns:a16="http://schemas.microsoft.com/office/drawing/2014/main" val="884755844"/>
                  </a:ext>
                </a:extLst>
              </a:tr>
            </a:tbl>
          </a:graphicData>
        </a:graphic>
      </p:graphicFrame>
      <p:graphicFrame>
        <p:nvGraphicFramePr>
          <p:cNvPr id="7" name="Table 7">
            <a:extLst>
              <a:ext uri="{FF2B5EF4-FFF2-40B4-BE49-F238E27FC236}">
                <a16:creationId xmlns:a16="http://schemas.microsoft.com/office/drawing/2014/main" id="{A280FC17-1BE6-467F-B41C-F293163A9BAC}"/>
              </a:ext>
            </a:extLst>
          </p:cNvPr>
          <p:cNvGraphicFramePr>
            <a:graphicFrameLocks noGrp="1"/>
          </p:cNvGraphicFramePr>
          <p:nvPr>
            <p:extLst>
              <p:ext uri="{D42A27DB-BD31-4B8C-83A1-F6EECF244321}">
                <p14:modId xmlns:p14="http://schemas.microsoft.com/office/powerpoint/2010/main" val="3326280941"/>
              </p:ext>
            </p:extLst>
          </p:nvPr>
        </p:nvGraphicFramePr>
        <p:xfrm>
          <a:off x="56098" y="1084306"/>
          <a:ext cx="3684933" cy="4719320"/>
        </p:xfrm>
        <a:graphic>
          <a:graphicData uri="http://schemas.openxmlformats.org/drawingml/2006/table">
            <a:tbl>
              <a:tblPr rtl="1" firstRow="1" bandRow="1">
                <a:tableStyleId>{5940675A-B579-460E-94D1-54222C63F5DA}</a:tableStyleId>
              </a:tblPr>
              <a:tblGrid>
                <a:gridCol w="3684933">
                  <a:extLst>
                    <a:ext uri="{9D8B030D-6E8A-4147-A177-3AD203B41FA5}">
                      <a16:colId xmlns:a16="http://schemas.microsoft.com/office/drawing/2014/main" val="4175116022"/>
                    </a:ext>
                  </a:extLst>
                </a:gridCol>
              </a:tblGrid>
              <a:tr h="370840">
                <a:tc>
                  <a:txBody>
                    <a:bodyPr/>
                    <a:lstStyle/>
                    <a:p>
                      <a:pPr algn="ctr" rtl="1"/>
                      <a:r>
                        <a:rPr lang="ar-BH" b="1" dirty="0"/>
                        <a:t>متغيّر الاتصال بقاعدة البيانات</a:t>
                      </a:r>
                    </a:p>
                  </a:txBody>
                  <a:tcPr anchor="ctr"/>
                </a:tc>
                <a:extLst>
                  <a:ext uri="{0D108BD9-81ED-4DB2-BD59-A6C34878D82A}">
                    <a16:rowId xmlns:a16="http://schemas.microsoft.com/office/drawing/2014/main" val="2389619366"/>
                  </a:ext>
                </a:extLst>
              </a:tr>
              <a:tr h="370840">
                <a:tc>
                  <a:txBody>
                    <a:bodyPr/>
                    <a:lstStyle/>
                    <a:p>
                      <a:pPr algn="ctr" rtl="1"/>
                      <a:r>
                        <a:rPr lang="en-GB" b="1" dirty="0">
                          <a:solidFill>
                            <a:srgbClr val="FF0000"/>
                          </a:solidFill>
                        </a:rPr>
                        <a:t>$con</a:t>
                      </a:r>
                      <a:r>
                        <a:rPr lang="ar-BH" b="1" dirty="0">
                          <a:solidFill>
                            <a:srgbClr val="FF0000"/>
                          </a:solidFill>
                        </a:rPr>
                        <a:t> </a:t>
                      </a:r>
                      <a:endParaRPr lang="ar-BH" dirty="0"/>
                    </a:p>
                  </a:txBody>
                  <a:tcPr anchor="ctr"/>
                </a:tc>
                <a:extLst>
                  <a:ext uri="{0D108BD9-81ED-4DB2-BD59-A6C34878D82A}">
                    <a16:rowId xmlns:a16="http://schemas.microsoft.com/office/drawing/2014/main" val="3964186403"/>
                  </a:ext>
                </a:extLst>
              </a:tr>
              <a:tr h="370840">
                <a:tc>
                  <a:txBody>
                    <a:bodyPr/>
                    <a:lstStyle/>
                    <a:p>
                      <a:pPr algn="ctr" rtl="1"/>
                      <a:r>
                        <a:rPr lang="ar-BH" b="1" dirty="0"/>
                        <a:t>متغيّر حفظ جملة الاستعلام</a:t>
                      </a:r>
                    </a:p>
                  </a:txBody>
                  <a:tcPr anchor="ctr"/>
                </a:tc>
                <a:extLst>
                  <a:ext uri="{0D108BD9-81ED-4DB2-BD59-A6C34878D82A}">
                    <a16:rowId xmlns:a16="http://schemas.microsoft.com/office/drawing/2014/main" val="1485355537"/>
                  </a:ext>
                </a:extLst>
              </a:tr>
              <a:tr h="370840">
                <a:tc>
                  <a:txBody>
                    <a:bodyPr/>
                    <a:lstStyle/>
                    <a:p>
                      <a:pPr algn="ctr" rtl="1"/>
                      <a:r>
                        <a:rPr lang="en-GB" b="1" dirty="0">
                          <a:solidFill>
                            <a:srgbClr val="FF0000"/>
                          </a:solidFill>
                        </a:rPr>
                        <a:t>$</a:t>
                      </a:r>
                      <a:r>
                        <a:rPr lang="en-GB" b="1" dirty="0" err="1">
                          <a:solidFill>
                            <a:srgbClr val="FF0000"/>
                          </a:solidFill>
                        </a:rPr>
                        <a:t>sql</a:t>
                      </a:r>
                      <a:endParaRPr lang="ar-BH" dirty="0"/>
                    </a:p>
                  </a:txBody>
                  <a:tcPr anchor="ctr"/>
                </a:tc>
                <a:extLst>
                  <a:ext uri="{0D108BD9-81ED-4DB2-BD59-A6C34878D82A}">
                    <a16:rowId xmlns:a16="http://schemas.microsoft.com/office/drawing/2014/main" val="3508372885"/>
                  </a:ext>
                </a:extLst>
              </a:tr>
              <a:tr h="370840">
                <a:tc>
                  <a:txBody>
                    <a:bodyPr/>
                    <a:lstStyle/>
                    <a:p>
                      <a:pPr algn="ctr" rtl="1"/>
                      <a:r>
                        <a:rPr lang="ar-BH" b="1" dirty="0"/>
                        <a:t>دالّة العرض على الشاشة</a:t>
                      </a:r>
                    </a:p>
                  </a:txBody>
                  <a:tcPr anchor="ctr"/>
                </a:tc>
                <a:extLst>
                  <a:ext uri="{0D108BD9-81ED-4DB2-BD59-A6C34878D82A}">
                    <a16:rowId xmlns:a16="http://schemas.microsoft.com/office/drawing/2014/main" val="465481124"/>
                  </a:ext>
                </a:extLst>
              </a:tr>
              <a:tr h="370840">
                <a:tc>
                  <a:txBody>
                    <a:bodyPr/>
                    <a:lstStyle/>
                    <a:p>
                      <a:pPr algn="ctr" rtl="1"/>
                      <a:r>
                        <a:rPr lang="en-GB" b="1" dirty="0">
                          <a:solidFill>
                            <a:srgbClr val="FF0000"/>
                          </a:solidFill>
                        </a:rPr>
                        <a:t>echo</a:t>
                      </a:r>
                      <a:endParaRPr lang="ar-BH" b="1" dirty="0">
                        <a:solidFill>
                          <a:srgbClr val="FF0000"/>
                        </a:solidFill>
                      </a:endParaRPr>
                    </a:p>
                  </a:txBody>
                  <a:tcPr anchor="ctr"/>
                </a:tc>
                <a:extLst>
                  <a:ext uri="{0D108BD9-81ED-4DB2-BD59-A6C34878D82A}">
                    <a16:rowId xmlns:a16="http://schemas.microsoft.com/office/drawing/2014/main" val="4202722325"/>
                  </a:ext>
                </a:extLst>
              </a:tr>
              <a:tr h="370840">
                <a:tc>
                  <a:txBody>
                    <a:bodyPr/>
                    <a:lstStyle/>
                    <a:p>
                      <a:pPr algn="ctr" rtl="1"/>
                      <a:r>
                        <a:rPr lang="ar-BH" b="1" dirty="0"/>
                        <a:t>جملة تنفيذ الاستعلام</a:t>
                      </a:r>
                    </a:p>
                  </a:txBody>
                  <a:tcPr anchor="ctr"/>
                </a:tc>
                <a:extLst>
                  <a:ext uri="{0D108BD9-81ED-4DB2-BD59-A6C34878D82A}">
                    <a16:rowId xmlns:a16="http://schemas.microsoft.com/office/drawing/2014/main" val="95950664"/>
                  </a:ext>
                </a:extLst>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GB" dirty="0" err="1">
                          <a:solidFill>
                            <a:srgbClr val="0066FF"/>
                          </a:solidFill>
                        </a:rPr>
                        <a:t>mysqli_query</a:t>
                      </a:r>
                      <a:r>
                        <a:rPr lang="en-GB" dirty="0">
                          <a:solidFill>
                            <a:srgbClr val="0066FF"/>
                          </a:solidFill>
                        </a:rPr>
                        <a:t>(</a:t>
                      </a:r>
                      <a:r>
                        <a:rPr lang="en-GB" b="1" dirty="0">
                          <a:solidFill>
                            <a:srgbClr val="FF0000"/>
                          </a:solidFill>
                        </a:rPr>
                        <a:t>$con</a:t>
                      </a:r>
                      <a:r>
                        <a:rPr lang="en-GB" dirty="0">
                          <a:solidFill>
                            <a:srgbClr val="0066FF"/>
                          </a:solidFill>
                        </a:rPr>
                        <a:t>,</a:t>
                      </a:r>
                      <a:r>
                        <a:rPr lang="en-GB" b="1" dirty="0">
                          <a:solidFill>
                            <a:srgbClr val="FF0000"/>
                          </a:solidFill>
                        </a:rPr>
                        <a:t>$</a:t>
                      </a:r>
                      <a:r>
                        <a:rPr lang="en-GB" b="1" dirty="0" err="1">
                          <a:solidFill>
                            <a:srgbClr val="FF0000"/>
                          </a:solidFill>
                        </a:rPr>
                        <a:t>sql</a:t>
                      </a:r>
                      <a:r>
                        <a:rPr lang="en-GB" dirty="0">
                          <a:solidFill>
                            <a:srgbClr val="0066FF"/>
                          </a:solidFill>
                        </a:rPr>
                        <a:t>)</a:t>
                      </a:r>
                      <a:endParaRPr lang="ar-BH" dirty="0">
                        <a:solidFill>
                          <a:srgbClr val="0066FF"/>
                        </a:solidFill>
                      </a:endParaRPr>
                    </a:p>
                  </a:txBody>
                  <a:tcPr anchor="ctr"/>
                </a:tc>
                <a:extLst>
                  <a:ext uri="{0D108BD9-81ED-4DB2-BD59-A6C34878D82A}">
                    <a16:rowId xmlns:a16="http://schemas.microsoft.com/office/drawing/2014/main" val="3454480901"/>
                  </a:ext>
                </a:extLst>
              </a:tr>
              <a:tr h="370840">
                <a:tc>
                  <a:txBody>
                    <a:bodyPr/>
                    <a:lstStyle/>
                    <a:p>
                      <a:pPr algn="ctr" rtl="1"/>
                      <a:r>
                        <a:rPr lang="ar-BH" b="1" dirty="0"/>
                        <a:t>جملة حساب عدد السجلات المتأثرة بالاستعلام</a:t>
                      </a:r>
                    </a:p>
                  </a:txBody>
                  <a:tcPr anchor="ctr"/>
                </a:tc>
                <a:extLst>
                  <a:ext uri="{0D108BD9-81ED-4DB2-BD59-A6C34878D82A}">
                    <a16:rowId xmlns:a16="http://schemas.microsoft.com/office/drawing/2014/main" val="1506888707"/>
                  </a:ext>
                </a:extLst>
              </a:tr>
              <a:tr h="370840">
                <a:tc>
                  <a:txBody>
                    <a:bodyPr/>
                    <a:lstStyle/>
                    <a:p>
                      <a:pPr algn="ctr" rtl="1"/>
                      <a:r>
                        <a:rPr lang="en-GB" dirty="0" err="1">
                          <a:solidFill>
                            <a:srgbClr val="0066FF"/>
                          </a:solidFill>
                        </a:rPr>
                        <a:t>mysqli_affected_rows</a:t>
                      </a:r>
                      <a:r>
                        <a:rPr lang="en-GB" dirty="0">
                          <a:solidFill>
                            <a:srgbClr val="0066FF"/>
                          </a:solidFill>
                        </a:rPr>
                        <a:t>(</a:t>
                      </a:r>
                      <a:r>
                        <a:rPr lang="en-GB" b="1" dirty="0">
                          <a:solidFill>
                            <a:srgbClr val="FF0000"/>
                          </a:solidFill>
                        </a:rPr>
                        <a:t>$con</a:t>
                      </a:r>
                      <a:r>
                        <a:rPr lang="en-GB" dirty="0">
                          <a:solidFill>
                            <a:srgbClr val="0066FF"/>
                          </a:solidFill>
                        </a:rPr>
                        <a:t>)</a:t>
                      </a:r>
                      <a:endParaRPr lang="ar-BH" dirty="0">
                        <a:solidFill>
                          <a:srgbClr val="0066FF"/>
                        </a:solidFill>
                      </a:endParaRPr>
                    </a:p>
                  </a:txBody>
                  <a:tcPr anchor="ctr"/>
                </a:tc>
                <a:extLst>
                  <a:ext uri="{0D108BD9-81ED-4DB2-BD59-A6C34878D82A}">
                    <a16:rowId xmlns:a16="http://schemas.microsoft.com/office/drawing/2014/main" val="3075360858"/>
                  </a:ext>
                </a:extLst>
              </a:tr>
              <a:tr h="370840">
                <a:tc>
                  <a:txBody>
                    <a:bodyPr/>
                    <a:lstStyle/>
                    <a:p>
                      <a:pPr algn="ctr"/>
                      <a:r>
                        <a:rPr lang="ar-BH" b="1" dirty="0"/>
                        <a:t>بنية استعلام حذف سجلّ</a:t>
                      </a:r>
                    </a:p>
                  </a:txBody>
                  <a:tcPr anchor="ctr"/>
                </a:tc>
                <a:extLst>
                  <a:ext uri="{0D108BD9-81ED-4DB2-BD59-A6C34878D82A}">
                    <a16:rowId xmlns:a16="http://schemas.microsoft.com/office/drawing/2014/main" val="2931900257"/>
                  </a:ext>
                </a:extLst>
              </a:tr>
              <a:tr h="370840">
                <a:tc>
                  <a:txBody>
                    <a:bodyPr/>
                    <a:lstStyle/>
                    <a:p>
                      <a:pPr algn="ctr"/>
                      <a:r>
                        <a:rPr lang="en-GB" b="1" dirty="0">
                          <a:solidFill>
                            <a:srgbClr val="FF0000"/>
                          </a:solidFill>
                        </a:rPr>
                        <a:t>DELETE FROM </a:t>
                      </a:r>
                      <a:r>
                        <a:rPr lang="en-GB" i="1" dirty="0" err="1"/>
                        <a:t>TableName</a:t>
                      </a:r>
                      <a:r>
                        <a:rPr lang="en-GB" dirty="0"/>
                        <a:t> </a:t>
                      </a:r>
                    </a:p>
                    <a:p>
                      <a:pPr algn="ctr"/>
                      <a:r>
                        <a:rPr lang="en-GB" b="1" dirty="0">
                          <a:solidFill>
                            <a:srgbClr val="FF0000"/>
                          </a:solidFill>
                        </a:rPr>
                        <a:t>WHERE</a:t>
                      </a:r>
                      <a:r>
                        <a:rPr lang="en-GB" dirty="0"/>
                        <a:t> </a:t>
                      </a:r>
                      <a:r>
                        <a:rPr lang="en-GB" i="1" dirty="0"/>
                        <a:t>Criteria</a:t>
                      </a:r>
                      <a:endParaRPr lang="ar-BH" i="1" dirty="0"/>
                    </a:p>
                  </a:txBody>
                  <a:tcPr anchor="ctr"/>
                </a:tc>
                <a:extLst>
                  <a:ext uri="{0D108BD9-81ED-4DB2-BD59-A6C34878D82A}">
                    <a16:rowId xmlns:a16="http://schemas.microsoft.com/office/drawing/2014/main" val="2508848695"/>
                  </a:ext>
                </a:extLst>
              </a:tr>
            </a:tbl>
          </a:graphicData>
        </a:graphic>
      </p:graphicFrame>
    </p:spTree>
    <p:extLst>
      <p:ext uri="{BB962C8B-B14F-4D97-AF65-F5344CB8AC3E}">
        <p14:creationId xmlns:p14="http://schemas.microsoft.com/office/powerpoint/2010/main" val="2172712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61170"/>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أكمل الخاصيّة المناسبة لربط النموذج بملف </a:t>
            </a:r>
            <a:r>
              <a:rPr lang="en-GB" dirty="0" err="1"/>
              <a:t>DeleteQuery.php</a:t>
            </a:r>
            <a:endParaRPr lang="ar-BH" dirty="0"/>
          </a:p>
        </p:txBody>
      </p:sp>
      <p:sp>
        <p:nvSpPr>
          <p:cNvPr id="16" name="Rectangle 15">
            <a:extLst>
              <a:ext uri="{FF2B5EF4-FFF2-40B4-BE49-F238E27FC236}">
                <a16:creationId xmlns:a16="http://schemas.microsoft.com/office/drawing/2014/main" id="{3D1AE5D7-6A3D-4C97-A945-AF5C6AA26B3B}"/>
              </a:ext>
            </a:extLst>
          </p:cNvPr>
          <p:cNvSpPr/>
          <p:nvPr/>
        </p:nvSpPr>
        <p:spPr>
          <a:xfrm>
            <a:off x="-7445" y="1559539"/>
            <a:ext cx="6189461" cy="4726608"/>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&gt;</a:t>
            </a:r>
          </a:p>
          <a:p>
            <a:endParaRPr lang="en-GB" dirty="0"/>
          </a:p>
          <a:p>
            <a:r>
              <a:rPr lang="en-GB" dirty="0"/>
              <a:t>&lt;p&gt;Enter the serial:&lt;input type="text" name="serial"&gt; &lt;/p&gt;</a:t>
            </a:r>
          </a:p>
          <a:p>
            <a:r>
              <a:rPr lang="en-GB" dirty="0"/>
              <a:t>&lt;input type="submit" value="Delete"&gt;</a:t>
            </a: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026628"/>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30" name="TextBox 29">
            <a:hlinkClick r:id="" action="ppaction://macro?name=hint25"/>
            <a:extLst>
              <a:ext uri="{FF2B5EF4-FFF2-40B4-BE49-F238E27FC236}">
                <a16:creationId xmlns:a16="http://schemas.microsoft.com/office/drawing/2014/main" id="{B77A3513-5693-4CDB-83F5-F8A6FC1A899B}"/>
              </a:ext>
            </a:extLst>
          </p:cNvPr>
          <p:cNvSpPr txBox="1"/>
          <p:nvPr/>
        </p:nvSpPr>
        <p:spPr>
          <a:xfrm>
            <a:off x="8707031" y="3737657"/>
            <a:ext cx="71686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1">
            <a:spAutoFit/>
          </a:bodyPr>
          <a:lstStyle/>
          <a:p>
            <a:r>
              <a:rPr lang="ar-BH" dirty="0"/>
              <a:t>مساعدة</a:t>
            </a:r>
          </a:p>
        </p:txBody>
      </p:sp>
      <p:pic>
        <p:nvPicPr>
          <p:cNvPr id="33" name="smile" descr="A picture containing orange, yellow&#10;&#10;Description automatically generated" hidden="1">
            <a:extLst>
              <a:ext uri="{FF2B5EF4-FFF2-40B4-BE49-F238E27FC236}">
                <a16:creationId xmlns:a16="http://schemas.microsoft.com/office/drawing/2014/main" id="{D295A252-22B5-4D24-9EA2-B537D66F49F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55127" y="1566747"/>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fail" descr="A picture containing table, sitting, hydrant, food&#10;&#10;Description automatically generated" hidden="1">
            <a:extLst>
              <a:ext uri="{FF2B5EF4-FFF2-40B4-BE49-F238E27FC236}">
                <a16:creationId xmlns:a16="http://schemas.microsoft.com/office/drawing/2014/main" id="{5EF5A095-FDCF-45BF-AC8D-D1DD1312506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55128" y="1546934"/>
            <a:ext cx="905801" cy="905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success">
            <a:hlinkClick r:id="" action="ppaction://media"/>
            <a:extLst>
              <a:ext uri="{FF2B5EF4-FFF2-40B4-BE49-F238E27FC236}">
                <a16:creationId xmlns:a16="http://schemas.microsoft.com/office/drawing/2014/main" id="{1ECC89A0-2ADA-46C9-8F69-C26148F289B4}"/>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1025" name="act" r:id="rId4" imgW="2114640" imgH="333360"/>
        </mc:Choice>
        <mc:Fallback>
          <p:control name="act" r:id="rId4" imgW="2114640" imgH="333360">
            <p:pic>
              <p:nvPicPr>
                <p:cNvPr id="31" name="act">
                  <a:extLst>
                    <a:ext uri="{FF2B5EF4-FFF2-40B4-BE49-F238E27FC236}">
                      <a16:creationId xmlns:a16="http://schemas.microsoft.com/office/drawing/2014/main" id="{C0B24237-1720-4808-A791-C18E10EDA0E2}"/>
                    </a:ext>
                  </a:extLst>
                </p:cNvPr>
                <p:cNvPicPr>
                  <a:picLocks/>
                </p:cNvPicPr>
                <p:nvPr/>
              </p:nvPicPr>
              <p:blipFill>
                <a:blip r:embed="rId11"/>
                <a:stretch>
                  <a:fillRect/>
                </a:stretch>
              </p:blipFill>
              <p:spPr>
                <a:xfrm>
                  <a:off x="758539" y="2139797"/>
                  <a:ext cx="2113687" cy="332752"/>
                </a:xfrm>
                <a:prstGeom prst="rect">
                  <a:avLst/>
                </a:prstGeom>
              </p:spPr>
            </p:pic>
          </p:control>
        </mc:Fallback>
      </mc:AlternateContent>
      <mc:AlternateContent xmlns:mc="http://schemas.openxmlformats.org/markup-compatibility/2006">
        <mc:Choice xmlns:v="urn:schemas-microsoft-com:vml" Requires="v">
          <p:control spid="1026" name="bform" r:id="rId5" imgW="1805040" imgH="871560"/>
        </mc:Choice>
        <mc:Fallback>
          <p:control name="bform" r:id="rId5" imgW="1805040" imgH="871560">
            <p:pic>
              <p:nvPicPr>
                <p:cNvPr id="32" name="bform">
                  <a:extLst>
                    <a:ext uri="{FF2B5EF4-FFF2-40B4-BE49-F238E27FC236}">
                      <a16:creationId xmlns:a16="http://schemas.microsoft.com/office/drawing/2014/main" id="{ED1DA8B7-987A-41DF-BA36-CAF9C63CE72B}"/>
                    </a:ext>
                  </a:extLst>
                </p:cNvPr>
                <p:cNvPicPr>
                  <a:picLocks/>
                </p:cNvPicPr>
                <p:nvPr/>
              </p:nvPicPr>
              <p:blipFill>
                <a:blip r:embed="rId12"/>
                <a:stretch>
                  <a:fillRect/>
                </a:stretch>
              </p:blipFill>
              <p:spPr>
                <a:xfrm>
                  <a:off x="8139843" y="2685319"/>
                  <a:ext cx="1804643" cy="870047"/>
                </a:xfrm>
                <a:prstGeom prst="rect">
                  <a:avLst/>
                </a:prstGeom>
              </p:spPr>
            </p:pic>
          </p:control>
        </mc:Fallback>
      </mc:AlternateContent>
    </p:controls>
    <p:extLst>
      <p:ext uri="{BB962C8B-B14F-4D97-AF65-F5344CB8AC3E}">
        <p14:creationId xmlns:p14="http://schemas.microsoft.com/office/powerpoint/2010/main" val="390845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61170"/>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أكمل الخاصيّة المناسبة لمنع ظهور البيانات المدخلة على شريط عنوان متصفّح الانترنت.</a:t>
            </a:r>
          </a:p>
        </p:txBody>
      </p:sp>
      <p:sp>
        <p:nvSpPr>
          <p:cNvPr id="16" name="Rectangle 15">
            <a:extLst>
              <a:ext uri="{FF2B5EF4-FFF2-40B4-BE49-F238E27FC236}">
                <a16:creationId xmlns:a16="http://schemas.microsoft.com/office/drawing/2014/main" id="{3D1AE5D7-6A3D-4C97-A945-AF5C6AA26B3B}"/>
              </a:ext>
            </a:extLst>
          </p:cNvPr>
          <p:cNvSpPr/>
          <p:nvPr/>
        </p:nvSpPr>
        <p:spPr>
          <a:xfrm>
            <a:off x="-7445" y="1559539"/>
            <a:ext cx="6189461" cy="4726608"/>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action=</a:t>
            </a:r>
            <a:r>
              <a:rPr lang="en-GB" dirty="0"/>
              <a:t>"</a:t>
            </a:r>
            <a:r>
              <a:rPr lang="en-GB" b="1" dirty="0" err="1"/>
              <a:t>DelteteQuery.php</a:t>
            </a:r>
            <a:r>
              <a:rPr lang="en-GB" dirty="0"/>
              <a:t>"</a:t>
            </a:r>
            <a:r>
              <a:rPr lang="en-GB" b="1" dirty="0"/>
              <a:t>                                 &gt;</a:t>
            </a:r>
          </a:p>
          <a:p>
            <a:endParaRPr lang="en-GB" dirty="0"/>
          </a:p>
          <a:p>
            <a:r>
              <a:rPr lang="en-GB" dirty="0"/>
              <a:t>&lt;p&gt;Enter the serial:&lt;input type="text" name="serial" &gt; &lt;/p&gt;</a:t>
            </a:r>
          </a:p>
          <a:p>
            <a:r>
              <a:rPr lang="en-GB" dirty="0"/>
              <a:t>&lt;input type="submit" value="Delete"&gt;</a:t>
            </a:r>
          </a:p>
          <a:p>
            <a:endParaRPr lang="en-GB" dirty="0"/>
          </a:p>
          <a:p>
            <a:r>
              <a:rPr lang="en-GB" b="1" dirty="0"/>
              <a:t>&lt;/form&gt;</a:t>
            </a:r>
          </a:p>
          <a:p>
            <a:r>
              <a:rPr lang="en-GB" dirty="0"/>
              <a:t>&lt;/body&gt;</a:t>
            </a:r>
          </a:p>
          <a:p>
            <a:endParaRPr lang="en-GB"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026628"/>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p:sp>
        <p:nvSpPr>
          <p:cNvPr id="30" name="TextBox 29">
            <a:hlinkClick r:id="" action="ppaction://macro?name=hint25"/>
            <a:extLst>
              <a:ext uri="{FF2B5EF4-FFF2-40B4-BE49-F238E27FC236}">
                <a16:creationId xmlns:a16="http://schemas.microsoft.com/office/drawing/2014/main" id="{B77A3513-5693-4CDB-83F5-F8A6FC1A899B}"/>
              </a:ext>
            </a:extLst>
          </p:cNvPr>
          <p:cNvSpPr txBox="1"/>
          <p:nvPr/>
        </p:nvSpPr>
        <p:spPr>
          <a:xfrm>
            <a:off x="8707031" y="3737657"/>
            <a:ext cx="71686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1">
            <a:spAutoFit/>
          </a:bodyPr>
          <a:lstStyle/>
          <a:p>
            <a:r>
              <a:rPr lang="ar-BH" dirty="0"/>
              <a:t>مساعدة</a:t>
            </a:r>
          </a:p>
        </p:txBody>
      </p:sp>
      <p:pic>
        <p:nvPicPr>
          <p:cNvPr id="33" name="smile" descr="A picture containing orange, yellow&#10;&#10;Description automatically generated" hidden="1">
            <a:extLst>
              <a:ext uri="{FF2B5EF4-FFF2-40B4-BE49-F238E27FC236}">
                <a16:creationId xmlns:a16="http://schemas.microsoft.com/office/drawing/2014/main" id="{D295A252-22B5-4D24-9EA2-B537D66F49F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58352" y="1559539"/>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fail" descr="A picture containing table, sitting, hydrant, food&#10;&#10;Description automatically generated" hidden="1">
            <a:extLst>
              <a:ext uri="{FF2B5EF4-FFF2-40B4-BE49-F238E27FC236}">
                <a16:creationId xmlns:a16="http://schemas.microsoft.com/office/drawing/2014/main" id="{5EF5A095-FDCF-45BF-AC8D-D1DD1312506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12478" y="1572663"/>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error">
            <a:hlinkClick r:id="" action="ppaction://media"/>
            <a:extLst>
              <a:ext uri="{FF2B5EF4-FFF2-40B4-BE49-F238E27FC236}">
                <a16:creationId xmlns:a16="http://schemas.microsoft.com/office/drawing/2014/main" id="{F85300EE-1D52-4493-863E-E995DE81B5A8}"/>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254000" y="254000"/>
            <a:ext cx="254000" cy="254000"/>
          </a:xfrm>
          <a:prstGeom prst="rect">
            <a:avLst/>
          </a:prstGeom>
        </p:spPr>
      </p:pic>
      <p:pic>
        <p:nvPicPr>
          <p:cNvPr id="3" name="success">
            <a:hlinkClick r:id="" action="ppaction://media"/>
            <a:extLst>
              <a:ext uri="{FF2B5EF4-FFF2-40B4-BE49-F238E27FC236}">
                <a16:creationId xmlns:a16="http://schemas.microsoft.com/office/drawing/2014/main" id="{7A817F3E-5E3E-4DC5-AD05-01DBE0133B62}"/>
              </a:ext>
            </a:extLst>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2049" name="act" r:id="rId6" imgW="1519200" imgH="333360"/>
        </mc:Choice>
        <mc:Fallback>
          <p:control name="act" r:id="rId6" imgW="1519200" imgH="333360">
            <p:pic>
              <p:nvPicPr>
                <p:cNvPr id="31" name="act">
                  <a:extLst>
                    <a:ext uri="{FF2B5EF4-FFF2-40B4-BE49-F238E27FC236}">
                      <a16:creationId xmlns:a16="http://schemas.microsoft.com/office/drawing/2014/main" id="{C0B24237-1720-4808-A791-C18E10EDA0E2}"/>
                    </a:ext>
                  </a:extLst>
                </p:cNvPr>
                <p:cNvPicPr>
                  <a:picLocks/>
                </p:cNvPicPr>
                <p:nvPr/>
              </p:nvPicPr>
              <p:blipFill>
                <a:blip r:embed="rId13"/>
                <a:stretch>
                  <a:fillRect/>
                </a:stretch>
              </p:blipFill>
              <p:spPr>
                <a:xfrm>
                  <a:off x="3544485" y="2173385"/>
                  <a:ext cx="1519351" cy="332752"/>
                </a:xfrm>
                <a:prstGeom prst="rect">
                  <a:avLst/>
                </a:prstGeom>
              </p:spPr>
            </p:pic>
          </p:control>
        </mc:Fallback>
      </mc:AlternateContent>
      <mc:AlternateContent xmlns:mc="http://schemas.openxmlformats.org/markup-compatibility/2006">
        <mc:Choice xmlns:v="urn:schemas-microsoft-com:vml" Requires="v">
          <p:control spid="2050" name="bform" r:id="rId7" imgW="1805040" imgH="871560"/>
        </mc:Choice>
        <mc:Fallback>
          <p:control name="bform" r:id="rId7" imgW="1805040" imgH="871560">
            <p:pic>
              <p:nvPicPr>
                <p:cNvPr id="32" name="bform">
                  <a:extLst>
                    <a:ext uri="{FF2B5EF4-FFF2-40B4-BE49-F238E27FC236}">
                      <a16:creationId xmlns:a16="http://schemas.microsoft.com/office/drawing/2014/main" id="{ED1DA8B7-987A-41DF-BA36-CAF9C63CE72B}"/>
                    </a:ext>
                  </a:extLst>
                </p:cNvPr>
                <p:cNvPicPr>
                  <a:picLocks/>
                </p:cNvPicPr>
                <p:nvPr/>
              </p:nvPicPr>
              <p:blipFill>
                <a:blip r:embed="rId14"/>
                <a:stretch>
                  <a:fillRect/>
                </a:stretch>
              </p:blipFill>
              <p:spPr>
                <a:xfrm>
                  <a:off x="8139843" y="2685319"/>
                  <a:ext cx="1804643" cy="870047"/>
                </a:xfrm>
                <a:prstGeom prst="rect">
                  <a:avLst/>
                </a:prstGeom>
              </p:spPr>
            </p:pic>
          </p:control>
        </mc:Fallback>
      </mc:AlternateContent>
    </p:controls>
    <p:extLst>
      <p:ext uri="{BB962C8B-B14F-4D97-AF65-F5344CB8AC3E}">
        <p14:creationId xmlns:p14="http://schemas.microsoft.com/office/powerpoint/2010/main" val="54341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277" fill="hold"/>
                                        <p:tgtEl>
                                          <p:spTgt spid="2"/>
                                        </p:tgtEl>
                                      </p:cBhvr>
                                    </p:cmd>
                                  </p:childTnLst>
                                </p:cTn>
                              </p:par>
                            </p:childTnLst>
                          </p:cTn>
                        </p:par>
                      </p:childTnLst>
                    </p:cTn>
                  </p:par>
                </p:childTnLst>
              </p:cTn>
              <p:nextCondLst>
                <p:cond evt="onClick" delay="0">
                  <p:tgtEl>
                    <p:spTgt spid="2"/>
                  </p:tgtEl>
                </p:cond>
              </p:nextCondLst>
            </p:seq>
            <p:audio>
              <p:cMediaNode vol="80000">
                <p:cTn id="15"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أكتب اسم الجدول المناسب ضمن استعلام حذف سجلّ.</a:t>
            </a:r>
          </a:p>
        </p:txBody>
      </p:sp>
      <p:sp>
        <p:nvSpPr>
          <p:cNvPr id="16" name="Rectangle 15">
            <a:extLst>
              <a:ext uri="{FF2B5EF4-FFF2-40B4-BE49-F238E27FC236}">
                <a16:creationId xmlns:a16="http://schemas.microsoft.com/office/drawing/2014/main" id="{3D1AE5D7-6A3D-4C97-A945-AF5C6AA26B3B}"/>
              </a:ext>
            </a:extLst>
          </p:cNvPr>
          <p:cNvSpPr/>
          <p:nvPr/>
        </p:nvSpPr>
        <p:spPr>
          <a:xfrm>
            <a:off x="-7444" y="1553305"/>
            <a:ext cx="5935138" cy="315031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action=</a:t>
            </a:r>
            <a:r>
              <a:rPr lang="en-GB" dirty="0"/>
              <a:t>"</a:t>
            </a:r>
            <a:r>
              <a:rPr lang="en-GB" b="1" dirty="0" err="1"/>
              <a:t>DelteteQuery.php</a:t>
            </a:r>
            <a:r>
              <a:rPr lang="en-GB" dirty="0"/>
              <a:t>"</a:t>
            </a:r>
            <a:r>
              <a:rPr lang="en-GB" b="1" dirty="0"/>
              <a:t>  method=</a:t>
            </a:r>
            <a:r>
              <a:rPr lang="en-GB" dirty="0"/>
              <a:t>"</a:t>
            </a:r>
            <a:r>
              <a:rPr lang="en-GB" b="1" dirty="0"/>
              <a:t>post</a:t>
            </a:r>
            <a:r>
              <a:rPr lang="en-GB" dirty="0"/>
              <a:t>"</a:t>
            </a:r>
            <a:r>
              <a:rPr lang="en-GB" b="1" dirty="0"/>
              <a:t>  &gt;</a:t>
            </a:r>
          </a:p>
          <a:p>
            <a:endParaRPr lang="en-GB" dirty="0"/>
          </a:p>
          <a:p>
            <a:r>
              <a:rPr lang="en-GB" dirty="0"/>
              <a:t>&lt;p&gt;Enter the serial:&lt;input type="text" name="serial"&gt; &lt;/p&gt;</a:t>
            </a:r>
          </a:p>
          <a:p>
            <a:endParaRPr lang="en-GB" dirty="0"/>
          </a:p>
          <a:p>
            <a:r>
              <a:rPr lang="en-GB" dirty="0"/>
              <a:t>&lt;input type="submit" value="Delete"&gt;</a:t>
            </a: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110410"/>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extLst>
                  <p:ext uri="{D42A27DB-BD31-4B8C-83A1-F6EECF244321}">
                    <p14:modId xmlns:p14="http://schemas.microsoft.com/office/powerpoint/2010/main" val="2252458641"/>
                  </p:ext>
                </p:extLst>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8"/>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9"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10"/>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6096000" y="1575816"/>
            <a:ext cx="5935138" cy="483191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a:t>
            </a:r>
          </a:p>
          <a:p>
            <a:endParaRPr lang="en-GB" dirty="0"/>
          </a:p>
          <a:p>
            <a:r>
              <a:rPr lang="en-GB" dirty="0" err="1"/>
              <a:t>mysqli_query</a:t>
            </a:r>
            <a:r>
              <a:rPr lang="en-GB" dirty="0"/>
              <a:t>($con, $</a:t>
            </a:r>
            <a:r>
              <a:rPr lang="en-GB" dirty="0" err="1"/>
              <a:t>sql</a:t>
            </a:r>
            <a:r>
              <a:rPr lang="en-GB" dirty="0"/>
              <a:t>);</a:t>
            </a:r>
          </a:p>
          <a:p>
            <a:endParaRPr lang="en-GB" dirty="0"/>
          </a:p>
          <a:p>
            <a:r>
              <a:rPr lang="en-GB" dirty="0"/>
              <a:t>echo "Deleted records="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6103444" y="1110410"/>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pic>
        <p:nvPicPr>
          <p:cNvPr id="32" name="smile" descr="A picture containing orange, yellow&#10;&#10;Description automatically generated" hidden="1">
            <a:extLst>
              <a:ext uri="{FF2B5EF4-FFF2-40B4-BE49-F238E27FC236}">
                <a16:creationId xmlns:a16="http://schemas.microsoft.com/office/drawing/2014/main" id="{BEE0E419-A221-4033-9EF5-54759C27554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889134" y="1760430"/>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 name="fail" descr="A picture containing table, sitting, hydrant, food&#10;&#10;Description automatically generated" hidden="1">
            <a:extLst>
              <a:ext uri="{FF2B5EF4-FFF2-40B4-BE49-F238E27FC236}">
                <a16:creationId xmlns:a16="http://schemas.microsoft.com/office/drawing/2014/main" id="{19B03F55-1C62-452B-8867-3C656DF9273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843260" y="1773554"/>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success">
            <a:hlinkClick r:id="" action="ppaction://media"/>
            <a:extLst>
              <a:ext uri="{FF2B5EF4-FFF2-40B4-BE49-F238E27FC236}">
                <a16:creationId xmlns:a16="http://schemas.microsoft.com/office/drawing/2014/main" id="{38D7703F-D583-4A79-A35F-0582963D8DC0}"/>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3073" name="act" r:id="rId4" imgW="1519200" imgH="333360"/>
        </mc:Choice>
        <mc:Fallback>
          <p:control name="act" r:id="rId4" imgW="151920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4"/>
                <a:stretch>
                  <a:fillRect/>
                </a:stretch>
              </p:blipFill>
              <p:spPr>
                <a:xfrm>
                  <a:off x="8241176" y="2429694"/>
                  <a:ext cx="1519351" cy="332752"/>
                </a:xfrm>
                <a:prstGeom prst="rect">
                  <a:avLst/>
                </a:prstGeom>
              </p:spPr>
            </p:pic>
          </p:control>
        </mc:Fallback>
      </mc:AlternateContent>
      <mc:AlternateContent xmlns:mc="http://schemas.openxmlformats.org/markup-compatibility/2006">
        <mc:Choice xmlns:v="urn:schemas-microsoft-com:vml" Requires="v">
          <p:control spid="3074" name="bform" r:id="rId5" imgW="1704960" imgH="676440"/>
        </mc:Choice>
        <mc:Fallback>
          <p:control name="bform" r:id="rId5" imgW="1704960" imgH="67644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5"/>
                <a:stretch>
                  <a:fillRect/>
                </a:stretch>
              </p:blipFill>
              <p:spPr>
                <a:xfrm>
                  <a:off x="8210197" y="4433455"/>
                  <a:ext cx="1706743" cy="677478"/>
                </a:xfrm>
                <a:prstGeom prst="rect">
                  <a:avLst/>
                </a:prstGeom>
              </p:spPr>
            </p:pic>
          </p:control>
        </mc:Fallback>
      </mc:AlternateContent>
    </p:controls>
    <p:extLst>
      <p:ext uri="{BB962C8B-B14F-4D97-AF65-F5344CB8AC3E}">
        <p14:creationId xmlns:p14="http://schemas.microsoft.com/office/powerpoint/2010/main" val="124499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أكتب المعيار المناسب لحذف سجلّ من جدول </a:t>
            </a:r>
            <a:r>
              <a:rPr lang="en-GB" dirty="0"/>
              <a:t>mobiles</a:t>
            </a:r>
            <a:r>
              <a:rPr lang="ar-BH" dirty="0"/>
              <a:t> بناءً على الرمز التسلسلي للهاتف.</a:t>
            </a:r>
          </a:p>
        </p:txBody>
      </p:sp>
      <p:sp>
        <p:nvSpPr>
          <p:cNvPr id="16" name="Rectangle 15">
            <a:extLst>
              <a:ext uri="{FF2B5EF4-FFF2-40B4-BE49-F238E27FC236}">
                <a16:creationId xmlns:a16="http://schemas.microsoft.com/office/drawing/2014/main" id="{3D1AE5D7-6A3D-4C97-A945-AF5C6AA26B3B}"/>
              </a:ext>
            </a:extLst>
          </p:cNvPr>
          <p:cNvSpPr/>
          <p:nvPr/>
        </p:nvSpPr>
        <p:spPr>
          <a:xfrm>
            <a:off x="-7444" y="1553305"/>
            <a:ext cx="5935138" cy="315031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action=</a:t>
            </a:r>
            <a:r>
              <a:rPr lang="en-GB" dirty="0"/>
              <a:t>"</a:t>
            </a:r>
            <a:r>
              <a:rPr lang="en-GB" b="1" dirty="0" err="1"/>
              <a:t>DelteteQuery.php</a:t>
            </a:r>
            <a:r>
              <a:rPr lang="en-GB" dirty="0"/>
              <a:t>"</a:t>
            </a:r>
            <a:r>
              <a:rPr lang="en-GB" b="1" dirty="0"/>
              <a:t>  method=</a:t>
            </a:r>
            <a:r>
              <a:rPr lang="en-GB" dirty="0"/>
              <a:t>"</a:t>
            </a:r>
            <a:r>
              <a:rPr lang="en-GB" b="1" dirty="0"/>
              <a:t>post</a:t>
            </a:r>
            <a:r>
              <a:rPr lang="en-GB" dirty="0"/>
              <a:t>"</a:t>
            </a:r>
            <a:r>
              <a:rPr lang="en-GB" b="1" dirty="0"/>
              <a:t>  &gt;</a:t>
            </a:r>
          </a:p>
          <a:p>
            <a:endParaRPr lang="en-GB" dirty="0"/>
          </a:p>
          <a:p>
            <a:r>
              <a:rPr lang="en-GB" dirty="0"/>
              <a:t>&lt;p&gt;Enter the serial:&lt;input type="text" name="</a:t>
            </a:r>
            <a:r>
              <a:rPr lang="en-GB" dirty="0">
                <a:solidFill>
                  <a:srgbClr val="FF0000"/>
                </a:solidFill>
              </a:rPr>
              <a:t>serial</a:t>
            </a:r>
            <a:r>
              <a:rPr lang="en-GB" dirty="0"/>
              <a:t>"&gt; &lt;/p&gt;</a:t>
            </a:r>
          </a:p>
          <a:p>
            <a:endParaRPr lang="en-GB" dirty="0"/>
          </a:p>
          <a:p>
            <a:r>
              <a:rPr lang="en-GB" dirty="0"/>
              <a:t>&lt;input type="submit" value="Delete"&gt;</a:t>
            </a: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110410"/>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8"/>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9"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10"/>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6096000" y="1575816"/>
            <a:ext cx="5935138" cy="483191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mobiles                                                             	           WHERE	     		        ";</a:t>
            </a:r>
          </a:p>
          <a:p>
            <a:endParaRPr lang="en-GB" dirty="0"/>
          </a:p>
          <a:p>
            <a:endParaRPr lang="en-GB" dirty="0"/>
          </a:p>
          <a:p>
            <a:r>
              <a:rPr lang="en-GB" dirty="0" err="1"/>
              <a:t>mysqli_query</a:t>
            </a:r>
            <a:r>
              <a:rPr lang="en-GB" dirty="0"/>
              <a:t>($con, $</a:t>
            </a:r>
            <a:r>
              <a:rPr lang="en-GB" dirty="0" err="1"/>
              <a:t>sql</a:t>
            </a:r>
            <a:r>
              <a:rPr lang="en-GB" dirty="0"/>
              <a:t>);</a:t>
            </a:r>
          </a:p>
          <a:p>
            <a:endParaRPr lang="en-GB" dirty="0"/>
          </a:p>
          <a:p>
            <a:r>
              <a:rPr lang="en-GB" dirty="0"/>
              <a:t>echo "Deleted records=";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6103444" y="1110410"/>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pic>
        <p:nvPicPr>
          <p:cNvPr id="15" name="smile" descr="A picture containing orange, yellow&#10;&#10;Description automatically generated" hidden="1">
            <a:extLst>
              <a:ext uri="{FF2B5EF4-FFF2-40B4-BE49-F238E27FC236}">
                <a16:creationId xmlns:a16="http://schemas.microsoft.com/office/drawing/2014/main" id="{3676499A-9913-4137-AAD1-34AFD202A09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99968" y="1660560"/>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fail" descr="A picture containing table, sitting, hydrant, food&#10;&#10;Description automatically generated" hidden="1">
            <a:extLst>
              <a:ext uri="{FF2B5EF4-FFF2-40B4-BE49-F238E27FC236}">
                <a16:creationId xmlns:a16="http://schemas.microsoft.com/office/drawing/2014/main" id="{B92F04F4-A85A-4F8F-8BDF-0CB0DF4CA64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54094" y="1673684"/>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success">
            <a:hlinkClick r:id="" action="ppaction://media"/>
            <a:extLst>
              <a:ext uri="{FF2B5EF4-FFF2-40B4-BE49-F238E27FC236}">
                <a16:creationId xmlns:a16="http://schemas.microsoft.com/office/drawing/2014/main" id="{51F65C64-49FD-469E-B5D0-8B2EF2F05A95}"/>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4097" name="act" r:id="rId4" imgW="2619360" imgH="333360"/>
        </mc:Choice>
        <mc:Fallback>
          <p:control name="act" r:id="rId4" imgW="261936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4"/>
                <a:stretch>
                  <a:fillRect/>
                </a:stretch>
              </p:blipFill>
              <p:spPr>
                <a:xfrm>
                  <a:off x="8449365" y="2720375"/>
                  <a:ext cx="2620417" cy="332752"/>
                </a:xfrm>
                <a:prstGeom prst="rect">
                  <a:avLst/>
                </a:prstGeom>
              </p:spPr>
            </p:pic>
          </p:control>
        </mc:Fallback>
      </mc:AlternateContent>
      <mc:AlternateContent xmlns:mc="http://schemas.openxmlformats.org/markup-compatibility/2006">
        <mc:Choice xmlns:v="urn:schemas-microsoft-com:vml" Requires="v">
          <p:control spid="4098" name="bform" r:id="rId5" imgW="1704960" imgH="676440"/>
        </mc:Choice>
        <mc:Fallback>
          <p:control name="bform" r:id="rId5" imgW="1704960" imgH="67644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5"/>
                <a:stretch>
                  <a:fillRect/>
                </a:stretch>
              </p:blipFill>
              <p:spPr>
                <a:xfrm>
                  <a:off x="8210197" y="4433455"/>
                  <a:ext cx="1706743" cy="677478"/>
                </a:xfrm>
                <a:prstGeom prst="rect">
                  <a:avLst/>
                </a:prstGeom>
              </p:spPr>
            </p:pic>
          </p:control>
        </mc:Fallback>
      </mc:AlternateContent>
    </p:controls>
    <p:extLst>
      <p:ext uri="{BB962C8B-B14F-4D97-AF65-F5344CB8AC3E}">
        <p14:creationId xmlns:p14="http://schemas.microsoft.com/office/powerpoint/2010/main" val="99083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أكتب المعيار المناسب لحذف سجلات الهواتف من جدول </a:t>
            </a:r>
            <a:r>
              <a:rPr lang="en-GB" dirty="0"/>
              <a:t>mobiles</a:t>
            </a:r>
            <a:r>
              <a:rPr lang="ar-BH" dirty="0"/>
              <a:t> التي ينتهي ضمانها قبل تاريخ محدّد.</a:t>
            </a:r>
          </a:p>
        </p:txBody>
      </p:sp>
      <p:sp>
        <p:nvSpPr>
          <p:cNvPr id="16" name="Rectangle 15">
            <a:extLst>
              <a:ext uri="{FF2B5EF4-FFF2-40B4-BE49-F238E27FC236}">
                <a16:creationId xmlns:a16="http://schemas.microsoft.com/office/drawing/2014/main" id="{3D1AE5D7-6A3D-4C97-A945-AF5C6AA26B3B}"/>
              </a:ext>
            </a:extLst>
          </p:cNvPr>
          <p:cNvSpPr/>
          <p:nvPr/>
        </p:nvSpPr>
        <p:spPr>
          <a:xfrm>
            <a:off x="-7444" y="1553305"/>
            <a:ext cx="5935138" cy="315031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action=</a:t>
            </a:r>
            <a:r>
              <a:rPr lang="en-GB" dirty="0"/>
              <a:t>"</a:t>
            </a:r>
            <a:r>
              <a:rPr lang="en-GB" b="1" dirty="0" err="1"/>
              <a:t>DelteteQuery.php</a:t>
            </a:r>
            <a:r>
              <a:rPr lang="en-GB" dirty="0"/>
              <a:t>"</a:t>
            </a:r>
            <a:r>
              <a:rPr lang="en-GB" b="1" dirty="0"/>
              <a:t>  method=</a:t>
            </a:r>
            <a:r>
              <a:rPr lang="en-GB" dirty="0"/>
              <a:t>"</a:t>
            </a:r>
            <a:r>
              <a:rPr lang="en-GB" b="1" dirty="0"/>
              <a:t>post</a:t>
            </a:r>
            <a:r>
              <a:rPr lang="en-GB" dirty="0"/>
              <a:t>"</a:t>
            </a:r>
            <a:r>
              <a:rPr lang="en-GB" b="1" dirty="0"/>
              <a:t>  &gt;</a:t>
            </a:r>
          </a:p>
          <a:p>
            <a:endParaRPr lang="en-GB" dirty="0"/>
          </a:p>
          <a:p>
            <a:r>
              <a:rPr lang="en-GB" dirty="0"/>
              <a:t>&lt;p&gt;Enter warranty date:&lt;input type="date" name="</a:t>
            </a:r>
            <a:r>
              <a:rPr lang="en-GB" dirty="0" err="1">
                <a:solidFill>
                  <a:srgbClr val="FF0000"/>
                </a:solidFill>
              </a:rPr>
              <a:t>wout_date</a:t>
            </a:r>
            <a:r>
              <a:rPr lang="en-GB" dirty="0"/>
              <a:t>"&gt; &lt;/p&gt;</a:t>
            </a:r>
          </a:p>
          <a:p>
            <a:endParaRPr lang="en-GB" dirty="0"/>
          </a:p>
          <a:p>
            <a:r>
              <a:rPr lang="en-GB" dirty="0"/>
              <a:t>&lt;input type="submit“ value="Delete"&gt;</a:t>
            </a: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110410"/>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10"/>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11"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12"/>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6096000" y="1575816"/>
            <a:ext cx="5935138" cy="483191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mobiles                                                             	           WHERE	     		                 ";</a:t>
            </a:r>
          </a:p>
          <a:p>
            <a:endParaRPr lang="en-GB" dirty="0"/>
          </a:p>
          <a:p>
            <a:endParaRPr lang="en-GB" dirty="0"/>
          </a:p>
          <a:p>
            <a:r>
              <a:rPr lang="en-GB" dirty="0" err="1"/>
              <a:t>mysqli_query</a:t>
            </a:r>
            <a:r>
              <a:rPr lang="en-GB" dirty="0"/>
              <a:t>($con, $</a:t>
            </a:r>
            <a:r>
              <a:rPr lang="en-GB" dirty="0" err="1"/>
              <a:t>sql</a:t>
            </a:r>
            <a:r>
              <a:rPr lang="en-GB" dirty="0"/>
              <a:t>);</a:t>
            </a:r>
          </a:p>
          <a:p>
            <a:endParaRPr lang="en-GB" dirty="0"/>
          </a:p>
          <a:p>
            <a:r>
              <a:rPr lang="en-GB" dirty="0"/>
              <a:t>echo "Deleted records=";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6103444" y="1110410"/>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pic>
        <p:nvPicPr>
          <p:cNvPr id="15" name="smile" descr="A picture containing orange, yellow&#10;&#10;Description automatically generated" hidden="1">
            <a:extLst>
              <a:ext uri="{FF2B5EF4-FFF2-40B4-BE49-F238E27FC236}">
                <a16:creationId xmlns:a16="http://schemas.microsoft.com/office/drawing/2014/main" id="{3676499A-9913-4137-AAD1-34AFD202A09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999968" y="1660560"/>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fail" descr="A picture containing table, sitting, hydrant, food&#10;&#10;Description automatically generated" hidden="1">
            <a:extLst>
              <a:ext uri="{FF2B5EF4-FFF2-40B4-BE49-F238E27FC236}">
                <a16:creationId xmlns:a16="http://schemas.microsoft.com/office/drawing/2014/main" id="{B92F04F4-A85A-4F8F-8BDF-0CB0DF4CA6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54094" y="1673684"/>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error">
            <a:hlinkClick r:id="" action="ppaction://media"/>
            <a:extLst>
              <a:ext uri="{FF2B5EF4-FFF2-40B4-BE49-F238E27FC236}">
                <a16:creationId xmlns:a16="http://schemas.microsoft.com/office/drawing/2014/main" id="{A1278725-E812-499C-865F-F6C240F25AC2}"/>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254000" y="254000"/>
            <a:ext cx="254000" cy="254000"/>
          </a:xfrm>
          <a:prstGeom prst="rect">
            <a:avLst/>
          </a:prstGeom>
        </p:spPr>
      </p:pic>
      <p:pic>
        <p:nvPicPr>
          <p:cNvPr id="3" name="success">
            <a:hlinkClick r:id="" action="ppaction://media"/>
            <a:extLst>
              <a:ext uri="{FF2B5EF4-FFF2-40B4-BE49-F238E27FC236}">
                <a16:creationId xmlns:a16="http://schemas.microsoft.com/office/drawing/2014/main" id="{703C8E5A-16A7-47A6-9F58-DDE94CB25D88}"/>
              </a:ext>
            </a:extLst>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5121" name="act" r:id="rId6" imgW="3181320" imgH="333360"/>
        </mc:Choice>
        <mc:Fallback>
          <p:control name="act" r:id="rId6" imgW="318132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6"/>
                <a:stretch>
                  <a:fillRect/>
                </a:stretch>
              </p:blipFill>
              <p:spPr>
                <a:xfrm>
                  <a:off x="8449365" y="2720375"/>
                  <a:ext cx="3181526" cy="332752"/>
                </a:xfrm>
                <a:prstGeom prst="rect">
                  <a:avLst/>
                </a:prstGeom>
              </p:spPr>
            </p:pic>
          </p:control>
        </mc:Fallback>
      </mc:AlternateContent>
      <mc:AlternateContent xmlns:mc="http://schemas.openxmlformats.org/markup-compatibility/2006">
        <mc:Choice xmlns:v="urn:schemas-microsoft-com:vml" Requires="v">
          <p:control spid="5122" name="bform" r:id="rId7" imgW="1704960" imgH="676440"/>
        </mc:Choice>
        <mc:Fallback>
          <p:control name="bform" r:id="rId7" imgW="1704960" imgH="67644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7"/>
                <a:stretch>
                  <a:fillRect/>
                </a:stretch>
              </p:blipFill>
              <p:spPr>
                <a:xfrm>
                  <a:off x="8210197" y="4433455"/>
                  <a:ext cx="1706743" cy="677478"/>
                </a:xfrm>
                <a:prstGeom prst="rect">
                  <a:avLst/>
                </a:prstGeom>
              </p:spPr>
            </p:pic>
          </p:control>
        </mc:Fallback>
      </mc:AlternateContent>
    </p:controls>
    <p:extLst>
      <p:ext uri="{BB962C8B-B14F-4D97-AF65-F5344CB8AC3E}">
        <p14:creationId xmlns:p14="http://schemas.microsoft.com/office/powerpoint/2010/main" val="301347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277" fill="hold"/>
                                        <p:tgtEl>
                                          <p:spTgt spid="2"/>
                                        </p:tgtEl>
                                      </p:cBhvr>
                                    </p:cmd>
                                  </p:childTnLst>
                                </p:cTn>
                              </p:par>
                            </p:childTnLst>
                          </p:cTn>
                        </p:par>
                      </p:childTnLst>
                    </p:cTn>
                  </p:par>
                </p:childTnLst>
              </p:cTn>
              <p:nextCondLst>
                <p:cond evt="onClick" delay="0">
                  <p:tgtEl>
                    <p:spTgt spid="2"/>
                  </p:tgtEl>
                </p:cond>
              </p:nextCondLst>
            </p:seq>
            <p:audio>
              <p:cMediaNode vol="80000">
                <p:cTn id="15"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أكتب جملة </a:t>
            </a:r>
            <a:r>
              <a:rPr lang="en-GB" dirty="0"/>
              <a:t>php</a:t>
            </a:r>
            <a:r>
              <a:rPr lang="ar-BH" dirty="0"/>
              <a:t> المناسبة لحساب عدد السجلات المتأثرة بالاستعلام.</a:t>
            </a:r>
          </a:p>
        </p:txBody>
      </p:sp>
      <p:sp>
        <p:nvSpPr>
          <p:cNvPr id="16" name="Rectangle 15">
            <a:extLst>
              <a:ext uri="{FF2B5EF4-FFF2-40B4-BE49-F238E27FC236}">
                <a16:creationId xmlns:a16="http://schemas.microsoft.com/office/drawing/2014/main" id="{3D1AE5D7-6A3D-4C97-A945-AF5C6AA26B3B}"/>
              </a:ext>
            </a:extLst>
          </p:cNvPr>
          <p:cNvSpPr/>
          <p:nvPr/>
        </p:nvSpPr>
        <p:spPr>
          <a:xfrm>
            <a:off x="-7444" y="1553305"/>
            <a:ext cx="5935138" cy="3150314"/>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endParaRPr lang="en-GB" dirty="0"/>
          </a:p>
          <a:p>
            <a:r>
              <a:rPr lang="en-GB" dirty="0"/>
              <a:t>&lt;body&gt;</a:t>
            </a:r>
          </a:p>
          <a:p>
            <a:r>
              <a:rPr lang="en-GB" b="1" dirty="0"/>
              <a:t>&lt;form   action=</a:t>
            </a:r>
            <a:r>
              <a:rPr lang="en-GB" dirty="0"/>
              <a:t>"</a:t>
            </a:r>
            <a:r>
              <a:rPr lang="en-GB" b="1" dirty="0" err="1"/>
              <a:t>DelteteQuery.php</a:t>
            </a:r>
            <a:r>
              <a:rPr lang="en-GB" dirty="0"/>
              <a:t>"</a:t>
            </a:r>
            <a:r>
              <a:rPr lang="en-GB" b="1" dirty="0"/>
              <a:t>  method=</a:t>
            </a:r>
            <a:r>
              <a:rPr lang="en-GB" dirty="0"/>
              <a:t>"</a:t>
            </a:r>
            <a:r>
              <a:rPr lang="en-GB" b="1" dirty="0"/>
              <a:t>post</a:t>
            </a:r>
            <a:r>
              <a:rPr lang="en-GB" dirty="0"/>
              <a:t>"</a:t>
            </a:r>
            <a:r>
              <a:rPr lang="en-GB" b="1" dirty="0"/>
              <a:t>  &gt;</a:t>
            </a:r>
          </a:p>
          <a:p>
            <a:endParaRPr lang="en-GB" dirty="0"/>
          </a:p>
          <a:p>
            <a:r>
              <a:rPr lang="en-GB" dirty="0"/>
              <a:t>&lt;p&gt;Enter warranty date:&lt;input type="date" name="</a:t>
            </a:r>
            <a:r>
              <a:rPr lang="en-GB" dirty="0" err="1">
                <a:solidFill>
                  <a:srgbClr val="FF0000"/>
                </a:solidFill>
              </a:rPr>
              <a:t>wout_date</a:t>
            </a:r>
            <a:r>
              <a:rPr lang="en-GB" dirty="0"/>
              <a:t>"&gt; &lt;/p&gt;</a:t>
            </a:r>
          </a:p>
          <a:p>
            <a:endParaRPr lang="en-GB" dirty="0"/>
          </a:p>
          <a:p>
            <a:r>
              <a:rPr lang="en-GB" dirty="0"/>
              <a:t>&lt;input type="submit“ value="Delete"&gt;</a:t>
            </a:r>
          </a:p>
          <a:p>
            <a:endParaRPr lang="en-GB" dirty="0"/>
          </a:p>
          <a:p>
            <a:r>
              <a:rPr lang="en-GB" b="1" dirty="0"/>
              <a:t>&lt;/form&gt;</a:t>
            </a:r>
          </a:p>
          <a:p>
            <a:r>
              <a:rPr lang="en-GB" dirty="0"/>
              <a:t>&lt;/body&gt;</a:t>
            </a:r>
          </a:p>
          <a:p>
            <a:endParaRPr lang="en-GB" dirty="0"/>
          </a:p>
          <a:p>
            <a:pPr algn="just" rtl="1"/>
            <a:endParaRPr lang="ar-BH" dirty="0"/>
          </a:p>
        </p:txBody>
      </p:sp>
      <p:grpSp>
        <p:nvGrpSpPr>
          <p:cNvPr id="20" name="Group 19">
            <a:extLst>
              <a:ext uri="{FF2B5EF4-FFF2-40B4-BE49-F238E27FC236}">
                <a16:creationId xmlns:a16="http://schemas.microsoft.com/office/drawing/2014/main" id="{64E05F1C-C5F4-4797-91B2-5B94FA65C081}"/>
              </a:ext>
            </a:extLst>
          </p:cNvPr>
          <p:cNvGrpSpPr/>
          <p:nvPr/>
        </p:nvGrpSpPr>
        <p:grpSpPr>
          <a:xfrm>
            <a:off x="0" y="1110410"/>
            <a:ext cx="3992487" cy="444014"/>
            <a:chOff x="5891725" y="2485486"/>
            <a:chExt cx="3992487" cy="492369"/>
          </a:xfrm>
        </p:grpSpPr>
        <p:pic>
          <p:nvPicPr>
            <p:cNvPr id="21" name="Picture 352" descr="FlashDevelop Review - Slant">
              <a:extLst>
                <a:ext uri="{FF2B5EF4-FFF2-40B4-BE49-F238E27FC236}">
                  <a16:creationId xmlns:a16="http://schemas.microsoft.com/office/drawing/2014/main" id="{2EAD004A-EA22-4477-B8AA-EDC4D39E67C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D0CAA1A1-008F-481E-B528-6E3E8516DB55}"/>
                </a:ext>
              </a:extLst>
            </p:cNvPr>
            <p:cNvSpPr txBox="1"/>
            <p:nvPr/>
          </p:nvSpPr>
          <p:spPr>
            <a:xfrm>
              <a:off x="6369852" y="2509208"/>
              <a:ext cx="3514360" cy="443684"/>
            </a:xfrm>
            <a:prstGeom prst="rect">
              <a:avLst/>
            </a:prstGeom>
            <a:noFill/>
          </p:spPr>
          <p:txBody>
            <a:bodyPr wrap="none" rtlCol="1">
              <a:spAutoFit/>
            </a:bodyPr>
            <a:lstStyle/>
            <a:p>
              <a:r>
                <a:rPr lang="en-GB" sz="2000" dirty="0" err="1"/>
                <a:t>FlashDevelop</a:t>
              </a:r>
              <a:r>
                <a:rPr lang="en-GB" sz="2000" dirty="0"/>
                <a:t>: </a:t>
              </a:r>
              <a:r>
                <a:rPr lang="en-GB" sz="2000" b="1" dirty="0"/>
                <a:t>DeleteForm.html</a:t>
              </a:r>
              <a:endParaRPr lang="ar-BH" sz="2000" b="1" dirty="0"/>
            </a:p>
          </p:txBody>
        </p:sp>
      </p:gr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10"/>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11"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12"/>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6096000" y="1575816"/>
            <a:ext cx="5935138" cy="483191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mobiles                                                             	           WHERE </a:t>
            </a:r>
            <a:r>
              <a:rPr lang="en-GB" dirty="0" err="1"/>
              <a:t>cpr</a:t>
            </a:r>
            <a:r>
              <a:rPr lang="en-GB" dirty="0"/>
              <a:t>='$_REQUEST[</a:t>
            </a:r>
            <a:r>
              <a:rPr lang="en-GB" dirty="0" err="1"/>
              <a:t>cpr</a:t>
            </a:r>
            <a:r>
              <a:rPr lang="en-GB" dirty="0"/>
              <a:t>]' ";</a:t>
            </a:r>
          </a:p>
          <a:p>
            <a:endParaRPr lang="en-GB" dirty="0"/>
          </a:p>
          <a:p>
            <a:endParaRPr lang="en-GB" dirty="0"/>
          </a:p>
          <a:p>
            <a:r>
              <a:rPr lang="en-GB" dirty="0" err="1"/>
              <a:t>mysqli_query</a:t>
            </a:r>
            <a:r>
              <a:rPr lang="en-GB" dirty="0"/>
              <a:t>($con, $</a:t>
            </a:r>
            <a:r>
              <a:rPr lang="en-GB" dirty="0" err="1"/>
              <a:t>sql</a:t>
            </a:r>
            <a:r>
              <a:rPr lang="en-GB" dirty="0"/>
              <a:t>);</a:t>
            </a:r>
          </a:p>
          <a:p>
            <a:endParaRPr lang="en-GB" dirty="0"/>
          </a:p>
          <a:p>
            <a:r>
              <a:rPr lang="en-GB" dirty="0"/>
              <a:t>echo "Deleted records=".                                               ;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6103444" y="1110410"/>
            <a:ext cx="4002746" cy="444014"/>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pic>
        <p:nvPicPr>
          <p:cNvPr id="15" name="smile" descr="A picture containing orange, yellow&#10;&#10;Description automatically generated" hidden="1">
            <a:extLst>
              <a:ext uri="{FF2B5EF4-FFF2-40B4-BE49-F238E27FC236}">
                <a16:creationId xmlns:a16="http://schemas.microsoft.com/office/drawing/2014/main" id="{3676499A-9913-4137-AAD1-34AFD202A09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999968" y="1660560"/>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fail" descr="A picture containing table, sitting, hydrant, food&#10;&#10;Description automatically generated" hidden="1">
            <a:extLst>
              <a:ext uri="{FF2B5EF4-FFF2-40B4-BE49-F238E27FC236}">
                <a16:creationId xmlns:a16="http://schemas.microsoft.com/office/drawing/2014/main" id="{B92F04F4-A85A-4F8F-8BDF-0CB0DF4CA6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54094" y="1673684"/>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error">
            <a:hlinkClick r:id="" action="ppaction://media"/>
            <a:extLst>
              <a:ext uri="{FF2B5EF4-FFF2-40B4-BE49-F238E27FC236}">
                <a16:creationId xmlns:a16="http://schemas.microsoft.com/office/drawing/2014/main" id="{5ED84F84-FC84-4C75-A2BD-EBD7CCA28C05}"/>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254000" y="254000"/>
            <a:ext cx="254000" cy="254000"/>
          </a:xfrm>
          <a:prstGeom prst="rect">
            <a:avLst/>
          </a:prstGeom>
        </p:spPr>
      </p:pic>
      <p:pic>
        <p:nvPicPr>
          <p:cNvPr id="3" name="success">
            <a:hlinkClick r:id="" action="ppaction://media"/>
            <a:extLst>
              <a:ext uri="{FF2B5EF4-FFF2-40B4-BE49-F238E27FC236}">
                <a16:creationId xmlns:a16="http://schemas.microsoft.com/office/drawing/2014/main" id="{6733A4C5-BD33-45C4-872D-A93133362CA0}"/>
              </a:ext>
            </a:extLst>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254000" y="254000"/>
            <a:ext cx="254000" cy="254000"/>
          </a:xfrm>
          <a:prstGeom prst="rect">
            <a:avLst/>
          </a:prstGeom>
        </p:spPr>
      </p:pic>
      <p:pic>
        <p:nvPicPr>
          <p:cNvPr id="5" name="success">
            <a:hlinkClick r:id="" action="ppaction://media"/>
            <a:extLst>
              <a:ext uri="{FF2B5EF4-FFF2-40B4-BE49-F238E27FC236}">
                <a16:creationId xmlns:a16="http://schemas.microsoft.com/office/drawing/2014/main" id="{89667880-88E1-43C3-863F-145827099AB3}"/>
              </a:ext>
            </a:extLst>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6145" name="act" r:id="rId6" imgW="2343240" imgH="333360"/>
        </mc:Choice>
        <mc:Fallback>
          <p:control name="act" r:id="rId6" imgW="234324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6"/>
                <a:stretch>
                  <a:fillRect/>
                </a:stretch>
              </p:blipFill>
              <p:spPr>
                <a:xfrm>
                  <a:off x="8600831" y="4056799"/>
                  <a:ext cx="2341234" cy="332752"/>
                </a:xfrm>
                <a:prstGeom prst="rect">
                  <a:avLst/>
                </a:prstGeom>
              </p:spPr>
            </p:pic>
          </p:control>
        </mc:Fallback>
      </mc:AlternateContent>
      <mc:AlternateContent xmlns:mc="http://schemas.openxmlformats.org/markup-compatibility/2006">
        <mc:Choice xmlns:v="urn:schemas-microsoft-com:vml" Requires="v">
          <p:control spid="6146" name="bform" r:id="rId7" imgW="1704960" imgH="676440"/>
        </mc:Choice>
        <mc:Fallback>
          <p:control name="bform" r:id="rId7" imgW="1704960" imgH="67644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7"/>
                <a:stretch>
                  <a:fillRect/>
                </a:stretch>
              </p:blipFill>
              <p:spPr>
                <a:xfrm>
                  <a:off x="8331793" y="4721161"/>
                  <a:ext cx="1706743" cy="677478"/>
                </a:xfrm>
                <a:prstGeom prst="rect">
                  <a:avLst/>
                </a:prstGeom>
              </p:spPr>
            </p:pic>
          </p:control>
        </mc:Fallback>
      </mc:AlternateContent>
    </p:controls>
    <p:extLst>
      <p:ext uri="{BB962C8B-B14F-4D97-AF65-F5344CB8AC3E}">
        <p14:creationId xmlns:p14="http://schemas.microsoft.com/office/powerpoint/2010/main" val="281858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277" fill="hold"/>
                                        <p:tgtEl>
                                          <p:spTgt spid="2"/>
                                        </p:tgtEl>
                                      </p:cBhvr>
                                    </p:cmd>
                                  </p:childTnLst>
                                </p:cTn>
                              </p:par>
                            </p:childTnLst>
                          </p:cTn>
                        </p:par>
                      </p:childTnLst>
                    </p:cTn>
                  </p:par>
                </p:childTnLst>
              </p:cTn>
              <p:nextCondLst>
                <p:cond evt="onClick" delay="0">
                  <p:tgtEl>
                    <p:spTgt spid="2"/>
                  </p:tgtEl>
                </p:cond>
              </p:nextCondLst>
            </p:seq>
            <p:audio>
              <p:cMediaNode vol="80000">
                <p:cTn id="15" fill="hold" display="0">
                  <p:stCondLst>
                    <p:cond delay="indefinite"/>
                  </p:stCondLst>
                  <p:endCondLst>
                    <p:cond evt="onStopAudio" delay="0">
                      <p:tgtEl>
                        <p:sldTgt/>
                      </p:tgtEl>
                    </p:cond>
                  </p:endCondLst>
                </p:cTn>
                <p:tgtEl>
                  <p:spTgt spid="2"/>
                </p:tgtEl>
              </p:cMediaNode>
            </p:audi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4437" fill="hold"/>
                                        <p:tgtEl>
                                          <p:spTgt spid="5"/>
                                        </p:tgtEl>
                                      </p:cBhvr>
                                    </p:cmd>
                                  </p:childTnLst>
                                </p:cTn>
                              </p:par>
                            </p:childTnLst>
                          </p:cTn>
                        </p:par>
                      </p:childTnLst>
                    </p:cTn>
                  </p:par>
                </p:childTnLst>
              </p:cTn>
              <p:nextCondLst>
                <p:cond evt="onClick" delay="0">
                  <p:tgtEl>
                    <p:spTgt spid="5"/>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ما هو عدد السجلات المتأثرة بالاستعلام بعد تنفيذه؟</a:t>
            </a: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7"/>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8"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9"/>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0" y="1491669"/>
            <a:ext cx="5935138" cy="309155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mobiles                                                             	           WHERE brand='$_REQUEST[brand]' ";</a:t>
            </a:r>
          </a:p>
          <a:p>
            <a:endParaRPr lang="en-GB" dirty="0"/>
          </a:p>
          <a:p>
            <a:r>
              <a:rPr lang="en-GB" dirty="0" err="1"/>
              <a:t>mysqli_query</a:t>
            </a:r>
            <a:r>
              <a:rPr lang="en-GB" dirty="0"/>
              <a:t>($con, $</a:t>
            </a:r>
            <a:r>
              <a:rPr lang="en-GB" dirty="0" err="1"/>
              <a:t>sql</a:t>
            </a:r>
            <a:r>
              <a:rPr lang="en-GB" dirty="0"/>
              <a:t>);</a:t>
            </a:r>
          </a:p>
          <a:p>
            <a:r>
              <a:rPr lang="en-GB" dirty="0"/>
              <a:t>echo "Deleted records=". </a:t>
            </a:r>
            <a:r>
              <a:rPr lang="en-GB" dirty="0" err="1"/>
              <a:t>mysqli_affected_rows</a:t>
            </a:r>
            <a:r>
              <a:rPr lang="en-GB" dirty="0"/>
              <a:t>($con)  ;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7444" y="1026263"/>
            <a:ext cx="4002746" cy="284089"/>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grpSp>
        <p:nvGrpSpPr>
          <p:cNvPr id="25" name="Group 24">
            <a:extLst>
              <a:ext uri="{FF2B5EF4-FFF2-40B4-BE49-F238E27FC236}">
                <a16:creationId xmlns:a16="http://schemas.microsoft.com/office/drawing/2014/main" id="{538CF91A-0326-42BA-89B5-CEB94F1F2AF0}"/>
              </a:ext>
            </a:extLst>
          </p:cNvPr>
          <p:cNvGrpSpPr/>
          <p:nvPr/>
        </p:nvGrpSpPr>
        <p:grpSpPr>
          <a:xfrm>
            <a:off x="5974412" y="1098309"/>
            <a:ext cx="6140878" cy="5201514"/>
            <a:chOff x="4944706" y="1293092"/>
            <a:chExt cx="6092947" cy="4247186"/>
          </a:xfrm>
        </p:grpSpPr>
        <p:pic>
          <p:nvPicPr>
            <p:cNvPr id="27" name="Picture 26">
              <a:extLst>
                <a:ext uri="{FF2B5EF4-FFF2-40B4-BE49-F238E27FC236}">
                  <a16:creationId xmlns:a16="http://schemas.microsoft.com/office/drawing/2014/main" id="{20845AB3-1EAC-4804-87D4-C44310EB461B}"/>
                </a:ext>
              </a:extLst>
            </p:cNvPr>
            <p:cNvPicPr>
              <a:picLocks noChangeAspect="1"/>
            </p:cNvPicPr>
            <p:nvPr/>
          </p:nvPicPr>
          <p:blipFill>
            <a:blip r:embed="rId11"/>
            <a:stretch>
              <a:fillRect/>
            </a:stretch>
          </p:blipFill>
          <p:spPr>
            <a:xfrm>
              <a:off x="4989234" y="1838929"/>
              <a:ext cx="6048419" cy="1497821"/>
            </a:xfrm>
            <a:prstGeom prst="rect">
              <a:avLst/>
            </a:prstGeom>
          </p:spPr>
        </p:pic>
        <p:grpSp>
          <p:nvGrpSpPr>
            <p:cNvPr id="30" name="Group 29">
              <a:extLst>
                <a:ext uri="{FF2B5EF4-FFF2-40B4-BE49-F238E27FC236}">
                  <a16:creationId xmlns:a16="http://schemas.microsoft.com/office/drawing/2014/main" id="{A87419CF-BE14-4CAA-89D9-D3E29408E1B7}"/>
                </a:ext>
              </a:extLst>
            </p:cNvPr>
            <p:cNvGrpSpPr/>
            <p:nvPr/>
          </p:nvGrpSpPr>
          <p:grpSpPr>
            <a:xfrm>
              <a:off x="4944706" y="1293092"/>
              <a:ext cx="4212290" cy="2634711"/>
              <a:chOff x="6172636" y="1317418"/>
              <a:chExt cx="4212290" cy="2634711"/>
            </a:xfrm>
          </p:grpSpPr>
          <p:pic>
            <p:nvPicPr>
              <p:cNvPr id="32" name="Picture 356" descr="The Branding Source: New logo: Google Chrome icon (?)">
                <a:extLst>
                  <a:ext uri="{FF2B5EF4-FFF2-40B4-BE49-F238E27FC236}">
                    <a16:creationId xmlns:a16="http://schemas.microsoft.com/office/drawing/2014/main" id="{38099044-DA76-46DC-BA94-45FEE33E9CC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17164" y="1317418"/>
                <a:ext cx="492369" cy="400519"/>
              </a:xfrm>
              <a:prstGeom prst="rect">
                <a:avLst/>
              </a:prstGeom>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521800E2-369C-488B-BF68-1EB189A16B2C}"/>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pic>
            <p:nvPicPr>
              <p:cNvPr id="35" name="Picture 356" descr="The Branding Source: New logo: Google Chrome icon (?)">
                <a:extLst>
                  <a:ext uri="{FF2B5EF4-FFF2-40B4-BE49-F238E27FC236}">
                    <a16:creationId xmlns:a16="http://schemas.microsoft.com/office/drawing/2014/main" id="{2F8BFC52-FFDC-4273-9A42-5F3E56148C6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72636" y="3520947"/>
                <a:ext cx="492369" cy="400519"/>
              </a:xfrm>
              <a:prstGeom prst="rect">
                <a:avLst/>
              </a:prstGeom>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67DBD9D4-7267-4DE5-A010-D28EFD45F001}"/>
                  </a:ext>
                </a:extLst>
              </p:cNvPr>
              <p:cNvSpPr txBox="1"/>
              <p:nvPr/>
            </p:nvSpPr>
            <p:spPr>
              <a:xfrm>
                <a:off x="6693910" y="3551610"/>
                <a:ext cx="3646488" cy="400519"/>
              </a:xfrm>
              <a:prstGeom prst="rect">
                <a:avLst/>
              </a:prstGeom>
              <a:noFill/>
            </p:spPr>
            <p:txBody>
              <a:bodyPr wrap="none" rtlCol="1">
                <a:spAutoFit/>
              </a:bodyPr>
              <a:lstStyle/>
              <a:p>
                <a:r>
                  <a:rPr lang="en-GB" sz="2000" dirty="0"/>
                  <a:t>Google Chrome: DeleteForm.html</a:t>
                </a:r>
                <a:endParaRPr lang="ar-BH" sz="2000" dirty="0"/>
              </a:p>
            </p:txBody>
          </p:sp>
        </p:grpSp>
        <p:pic>
          <p:nvPicPr>
            <p:cNvPr id="34" name="Picture 33">
              <a:extLst>
                <a:ext uri="{FF2B5EF4-FFF2-40B4-BE49-F238E27FC236}">
                  <a16:creationId xmlns:a16="http://schemas.microsoft.com/office/drawing/2014/main" id="{6457F82A-35F1-4085-BE26-D914D09EE17F}"/>
                </a:ext>
              </a:extLst>
            </p:cNvPr>
            <p:cNvPicPr>
              <a:picLocks noChangeAspect="1"/>
            </p:cNvPicPr>
            <p:nvPr/>
          </p:nvPicPr>
          <p:blipFill>
            <a:blip r:embed="rId11"/>
            <a:stretch>
              <a:fillRect/>
            </a:stretch>
          </p:blipFill>
          <p:spPr>
            <a:xfrm>
              <a:off x="4944706" y="4042457"/>
              <a:ext cx="6048419" cy="1497821"/>
            </a:xfrm>
            <a:prstGeom prst="rect">
              <a:avLst/>
            </a:prstGeom>
          </p:spPr>
        </p:pic>
      </p:grpSp>
      <p:sp>
        <p:nvSpPr>
          <p:cNvPr id="2" name="TextBox 1">
            <a:extLst>
              <a:ext uri="{FF2B5EF4-FFF2-40B4-BE49-F238E27FC236}">
                <a16:creationId xmlns:a16="http://schemas.microsoft.com/office/drawing/2014/main" id="{3FEDBCCC-595A-4562-B045-18490DD87D5C}"/>
              </a:ext>
            </a:extLst>
          </p:cNvPr>
          <p:cNvSpPr txBox="1"/>
          <p:nvPr/>
        </p:nvSpPr>
        <p:spPr>
          <a:xfrm>
            <a:off x="3968693" y="4583220"/>
            <a:ext cx="1788695" cy="369332"/>
          </a:xfrm>
          <a:prstGeom prst="rect">
            <a:avLst/>
          </a:prstGeom>
          <a:noFill/>
        </p:spPr>
        <p:txBody>
          <a:bodyPr wrap="none" rtlCol="1">
            <a:spAutoFit/>
          </a:bodyPr>
          <a:lstStyle/>
          <a:p>
            <a:r>
              <a:rPr lang="en-GB" dirty="0"/>
              <a:t>Deleted records=</a:t>
            </a:r>
            <a:endParaRPr lang="ar-BH" dirty="0"/>
          </a:p>
        </p:txBody>
      </p:sp>
      <p:sp>
        <p:nvSpPr>
          <p:cNvPr id="37" name="TextBox 36">
            <a:extLst>
              <a:ext uri="{FF2B5EF4-FFF2-40B4-BE49-F238E27FC236}">
                <a16:creationId xmlns:a16="http://schemas.microsoft.com/office/drawing/2014/main" id="{24059DAD-64AE-4C18-BBE7-E32B549DB610}"/>
              </a:ext>
            </a:extLst>
          </p:cNvPr>
          <p:cNvSpPr txBox="1"/>
          <p:nvPr/>
        </p:nvSpPr>
        <p:spPr>
          <a:xfrm>
            <a:off x="6019290" y="2222628"/>
            <a:ext cx="1969065" cy="369332"/>
          </a:xfrm>
          <a:prstGeom prst="rect">
            <a:avLst/>
          </a:prstGeom>
          <a:noFill/>
        </p:spPr>
        <p:txBody>
          <a:bodyPr wrap="none" rtlCol="1">
            <a:spAutoFit/>
          </a:bodyPr>
          <a:lstStyle/>
          <a:p>
            <a:r>
              <a:rPr lang="en-GB" dirty="0"/>
              <a:t>Enter Brand Name:</a:t>
            </a:r>
            <a:endParaRPr lang="ar-BH" dirty="0"/>
          </a:p>
        </p:txBody>
      </p:sp>
      <p:sp>
        <p:nvSpPr>
          <p:cNvPr id="38" name="Rectangle 37">
            <a:extLst>
              <a:ext uri="{FF2B5EF4-FFF2-40B4-BE49-F238E27FC236}">
                <a16:creationId xmlns:a16="http://schemas.microsoft.com/office/drawing/2014/main" id="{4859DC40-1A5E-4216-ABC8-6013BAF3D3C2}"/>
              </a:ext>
            </a:extLst>
          </p:cNvPr>
          <p:cNvSpPr/>
          <p:nvPr/>
        </p:nvSpPr>
        <p:spPr>
          <a:xfrm>
            <a:off x="7988355" y="2188978"/>
            <a:ext cx="2341708" cy="43663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en-GB" dirty="0" err="1"/>
              <a:t>samsung</a:t>
            </a:r>
            <a:endParaRPr lang="ar-BH" dirty="0"/>
          </a:p>
        </p:txBody>
      </p:sp>
      <p:sp>
        <p:nvSpPr>
          <p:cNvPr id="39" name="Rectangle 38">
            <a:extLst>
              <a:ext uri="{FF2B5EF4-FFF2-40B4-BE49-F238E27FC236}">
                <a16:creationId xmlns:a16="http://schemas.microsoft.com/office/drawing/2014/main" id="{A3B13077-9B29-4332-A605-DE915F5A426D}"/>
              </a:ext>
            </a:extLst>
          </p:cNvPr>
          <p:cNvSpPr/>
          <p:nvPr/>
        </p:nvSpPr>
        <p:spPr>
          <a:xfrm>
            <a:off x="6141350" y="2860761"/>
            <a:ext cx="1529507" cy="436631"/>
          </a:xfrm>
          <a:prstGeom prst="rect">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en-GB" dirty="0"/>
              <a:t>Delete</a:t>
            </a:r>
            <a:endParaRPr lang="ar-BH" dirty="0"/>
          </a:p>
        </p:txBody>
      </p:sp>
      <p:sp>
        <p:nvSpPr>
          <p:cNvPr id="3" name="TextBox 2">
            <a:extLst>
              <a:ext uri="{FF2B5EF4-FFF2-40B4-BE49-F238E27FC236}">
                <a16:creationId xmlns:a16="http://schemas.microsoft.com/office/drawing/2014/main" id="{FA7B4D1C-8043-4BE8-81E8-45FA5D3B4AA7}"/>
              </a:ext>
            </a:extLst>
          </p:cNvPr>
          <p:cNvSpPr txBox="1"/>
          <p:nvPr/>
        </p:nvSpPr>
        <p:spPr>
          <a:xfrm>
            <a:off x="6075799" y="4952552"/>
            <a:ext cx="1788695" cy="369332"/>
          </a:xfrm>
          <a:prstGeom prst="rect">
            <a:avLst/>
          </a:prstGeom>
          <a:noFill/>
        </p:spPr>
        <p:txBody>
          <a:bodyPr wrap="none" rtlCol="1">
            <a:spAutoFit/>
          </a:bodyPr>
          <a:lstStyle/>
          <a:p>
            <a:r>
              <a:rPr lang="en-GB" dirty="0"/>
              <a:t>Deleted records=</a:t>
            </a:r>
            <a:endParaRPr lang="ar-BH" dirty="0"/>
          </a:p>
        </p:txBody>
      </p:sp>
      <p:pic>
        <p:nvPicPr>
          <p:cNvPr id="15" name="smile" descr="A picture containing orange, yellow&#10;&#10;Description automatically generated" hidden="1">
            <a:extLst>
              <a:ext uri="{FF2B5EF4-FFF2-40B4-BE49-F238E27FC236}">
                <a16:creationId xmlns:a16="http://schemas.microsoft.com/office/drawing/2014/main" id="{3676499A-9913-4137-AAD1-34AFD202A09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27677" y="4832403"/>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fail" descr="A picture containing table, sitting, hydrant, food&#10;&#10;Description automatically generated" hidden="1">
            <a:extLst>
              <a:ext uri="{FF2B5EF4-FFF2-40B4-BE49-F238E27FC236}">
                <a16:creationId xmlns:a16="http://schemas.microsoft.com/office/drawing/2014/main" id="{B92F04F4-A85A-4F8F-8BDF-0CB0DF4CA6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004740" y="4838965"/>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success">
            <a:hlinkClick r:id="" action="ppaction://media"/>
            <a:extLst>
              <a:ext uri="{FF2B5EF4-FFF2-40B4-BE49-F238E27FC236}">
                <a16:creationId xmlns:a16="http://schemas.microsoft.com/office/drawing/2014/main" id="{2C176D07-6FB3-42DE-BBCF-6DA379F613B5}"/>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7169" name="bform" r:id="rId4" imgW="1471680" imgH="604800"/>
        </mc:Choice>
        <mc:Fallback>
          <p:control name="bform" r:id="rId4" imgW="1471680" imgH="60480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6"/>
                <a:stretch>
                  <a:fillRect/>
                </a:stretch>
              </p:blipFill>
              <p:spPr>
                <a:xfrm>
                  <a:off x="7313942" y="5597236"/>
                  <a:ext cx="1469840" cy="604664"/>
                </a:xfrm>
                <a:prstGeom prst="rect">
                  <a:avLst/>
                </a:prstGeom>
              </p:spPr>
            </p:pic>
          </p:control>
        </mc:Fallback>
      </mc:AlternateContent>
      <mc:AlternateContent xmlns:mc="http://schemas.openxmlformats.org/markup-compatibility/2006">
        <mc:Choice xmlns:v="urn:schemas-microsoft-com:vml" Requires="v">
          <p:control spid="7170" name="act" r:id="rId5" imgW="433440" imgH="333360"/>
        </mc:Choice>
        <mc:Fallback>
          <p:control name="act" r:id="rId5" imgW="43344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7"/>
                <a:stretch>
                  <a:fillRect/>
                </a:stretch>
              </p:blipFill>
              <p:spPr>
                <a:xfrm>
                  <a:off x="7838589" y="4952552"/>
                  <a:ext cx="435920" cy="332752"/>
                </a:xfrm>
                <a:prstGeom prst="rect">
                  <a:avLst/>
                </a:prstGeom>
              </p:spPr>
            </p:pic>
          </p:control>
        </mc:Fallback>
      </mc:AlternateContent>
    </p:controls>
    <p:extLst>
      <p:ext uri="{BB962C8B-B14F-4D97-AF65-F5344CB8AC3E}">
        <p14:creationId xmlns:p14="http://schemas.microsoft.com/office/powerpoint/2010/main" val="146177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789959C-0873-474F-9E16-9DC51B10134B}"/>
              </a:ext>
            </a:extLst>
          </p:cNvPr>
          <p:cNvSpPr txBox="1">
            <a:spLocks/>
          </p:cNvSpPr>
          <p:nvPr/>
        </p:nvSpPr>
        <p:spPr>
          <a:xfrm>
            <a:off x="0" y="487923"/>
            <a:ext cx="10843260" cy="497954"/>
          </a:xfrm>
          <a:prstGeom prst="rect">
            <a:avLst/>
          </a:prstGeom>
          <a:ln w="28575" cap="flat" cmpd="sng" algn="ctr">
            <a:solidFill>
              <a:schemeClr val="accent6">
                <a:lumMod val="75000"/>
              </a:schemeClr>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rmAutofit/>
          </a:bodyPr>
          <a:lstStyle>
            <a:defPPr>
              <a:defRPr lang="en-US"/>
            </a:defPPr>
            <a:lvl1pPr indent="0" algn="r" rtl="1">
              <a:lnSpc>
                <a:spcPct val="90000"/>
              </a:lnSpc>
              <a:spcBef>
                <a:spcPts val="1000"/>
              </a:spcBef>
              <a:buFont typeface="Arial" panose="020B0604020202020204" pitchFamily="34" charset="0"/>
              <a:buNone/>
              <a:defRPr sz="2400" b="1"/>
            </a:lvl1pPr>
            <a:lvl2pPr marL="685800" indent="-228600" algn="r" rtl="1">
              <a:lnSpc>
                <a:spcPct val="90000"/>
              </a:lnSpc>
              <a:spcBef>
                <a:spcPts val="500"/>
              </a:spcBef>
              <a:buFont typeface="Arial" panose="020B0604020202020204" pitchFamily="34" charset="0"/>
              <a:buChar char="•"/>
              <a:defRPr sz="2400"/>
            </a:lvl2pPr>
            <a:lvl3pPr marL="1143000" indent="-228600" algn="r" rtl="1">
              <a:lnSpc>
                <a:spcPct val="90000"/>
              </a:lnSpc>
              <a:spcBef>
                <a:spcPts val="500"/>
              </a:spcBef>
              <a:buFont typeface="Arial" panose="020B0604020202020204" pitchFamily="34" charset="0"/>
              <a:buChar char="•"/>
              <a:defRPr sz="2000"/>
            </a:lvl3pPr>
            <a:lvl4pPr marL="1600200" indent="-228600" algn="r" rtl="1">
              <a:lnSpc>
                <a:spcPct val="90000"/>
              </a:lnSpc>
              <a:spcBef>
                <a:spcPts val="500"/>
              </a:spcBef>
              <a:buFont typeface="Arial" panose="020B0604020202020204" pitchFamily="34" charset="0"/>
              <a:buChar char="•"/>
            </a:lvl4pPr>
            <a:lvl5pPr marL="2057400" indent="-228600" algn="r" rtl="1">
              <a:lnSpc>
                <a:spcPct val="90000"/>
              </a:lnSpc>
              <a:spcBef>
                <a:spcPts val="500"/>
              </a:spcBef>
              <a:buFont typeface="Arial" panose="020B0604020202020204" pitchFamily="34" charset="0"/>
              <a:buChar char="•"/>
            </a:lvl5pPr>
            <a:lvl6pPr marL="2514600" indent="-228600" algn="r" rtl="1">
              <a:lnSpc>
                <a:spcPct val="90000"/>
              </a:lnSpc>
              <a:spcBef>
                <a:spcPts val="500"/>
              </a:spcBef>
              <a:buFont typeface="Arial" panose="020B0604020202020204" pitchFamily="34" charset="0"/>
              <a:buChar char="•"/>
            </a:lvl6pPr>
            <a:lvl7pPr marL="2971800" indent="-228600" algn="r" rtl="1">
              <a:lnSpc>
                <a:spcPct val="90000"/>
              </a:lnSpc>
              <a:spcBef>
                <a:spcPts val="500"/>
              </a:spcBef>
              <a:buFont typeface="Arial" panose="020B0604020202020204" pitchFamily="34" charset="0"/>
              <a:buChar char="•"/>
            </a:lvl7pPr>
            <a:lvl8pPr marL="3429000" indent="-228600" algn="r" rtl="1">
              <a:lnSpc>
                <a:spcPct val="90000"/>
              </a:lnSpc>
              <a:spcBef>
                <a:spcPts val="500"/>
              </a:spcBef>
              <a:buFont typeface="Arial" panose="020B0604020202020204" pitchFamily="34" charset="0"/>
              <a:buChar char="•"/>
            </a:lvl8pPr>
            <a:lvl9pPr marL="3886200" indent="-228600" algn="r" rtl="1">
              <a:lnSpc>
                <a:spcPct val="90000"/>
              </a:lnSpc>
              <a:spcBef>
                <a:spcPts val="500"/>
              </a:spcBef>
              <a:buFont typeface="Arial" panose="020B0604020202020204" pitchFamily="34" charset="0"/>
              <a:buChar char="•"/>
            </a:lvl9pPr>
          </a:lstStyle>
          <a:p>
            <a:r>
              <a:rPr lang="ar-BH" dirty="0"/>
              <a:t> ما هو عدد السجلات المتأثرة بالاستعلام بعد تنفيذه؟</a:t>
            </a: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5888A26-785B-46AF-9CE7-F2B7AD0F6903}"/>
                  </a:ext>
                </a:extLst>
              </p:cNvPr>
              <p:cNvGraphicFramePr>
                <a:graphicFrameLocks noChangeAspect="1"/>
              </p:cNvGraphicFramePr>
              <p:nvPr/>
            </p:nvGraphicFramePr>
            <p:xfrm>
              <a:off x="329168" y="5008697"/>
              <a:ext cx="1740143" cy="978831"/>
            </p:xfrm>
            <a:graphic>
              <a:graphicData uri="http://schemas.microsoft.com/office/powerpoint/2016/slidezoom">
                <pslz:sldZm>
                  <pslz:sldZmObj sldId="270" cId="2172712427">
                    <pslz:zmPr id="{F82318EC-4EF7-4539-A23C-6F53A0AFA413}" returnToParent="0" transitionDur="1000">
                      <p166:blipFill xmlns:p166="http://schemas.microsoft.com/office/powerpoint/2016/6/main">
                        <a:blip r:embed="rId7"/>
                        <a:stretch>
                          <a:fillRect/>
                        </a:stretch>
                      </p166:blipFill>
                      <p166:spPr xmlns:p166="http://schemas.microsoft.com/office/powerpoint/2016/6/main">
                        <a:xfrm>
                          <a:off x="0" y="0"/>
                          <a:ext cx="1740143" cy="978831"/>
                        </a:xfrm>
                        <a:prstGeom prst="rect">
                          <a:avLst/>
                        </a:prstGeom>
                      </p166:spPr>
                    </pslz:zmPr>
                  </pslz:sldZmObj>
                </pslz:sldZm>
              </a:graphicData>
            </a:graphic>
          </p:graphicFrame>
        </mc:Choice>
        <mc:Fallback xmlns="">
          <p:pic>
            <p:nvPicPr>
              <p:cNvPr id="4" name="Slide Zoom 3">
                <a:hlinkClick r:id="rId8" action="ppaction://hlinksldjump"/>
                <a:extLst>
                  <a:ext uri="{FF2B5EF4-FFF2-40B4-BE49-F238E27FC236}">
                    <a16:creationId xmlns:a16="http://schemas.microsoft.com/office/drawing/2014/main" id="{A5888A26-785B-46AF-9CE7-F2B7AD0F6903}"/>
                  </a:ext>
                </a:extLst>
              </p:cNvPr>
              <p:cNvPicPr>
                <a:picLocks noGrp="1" noRot="1" noChangeAspect="1" noMove="1" noResize="1" noEditPoints="1" noAdjustHandles="1" noChangeArrowheads="1" noChangeShapeType="1"/>
              </p:cNvPicPr>
              <p:nvPr/>
            </p:nvPicPr>
            <p:blipFill>
              <a:blip r:embed="rId9"/>
              <a:stretch>
                <a:fillRect/>
              </a:stretch>
            </p:blipFill>
            <p:spPr>
              <a:xfrm>
                <a:off x="329168" y="5008697"/>
                <a:ext cx="1740143" cy="978831"/>
              </a:xfrm>
              <a:prstGeom prst="rect">
                <a:avLst/>
              </a:prstGeom>
            </p:spPr>
          </p:pic>
        </mc:Fallback>
      </mc:AlternateContent>
      <p:sp>
        <p:nvSpPr>
          <p:cNvPr id="17" name="Rectangle 16">
            <a:extLst>
              <a:ext uri="{FF2B5EF4-FFF2-40B4-BE49-F238E27FC236}">
                <a16:creationId xmlns:a16="http://schemas.microsoft.com/office/drawing/2014/main" id="{89B78136-7ECC-4D2B-9519-C2A956DCF788}"/>
              </a:ext>
            </a:extLst>
          </p:cNvPr>
          <p:cNvSpPr/>
          <p:nvPr/>
        </p:nvSpPr>
        <p:spPr>
          <a:xfrm>
            <a:off x="0" y="1491669"/>
            <a:ext cx="5935138" cy="309155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1" anchor="t"/>
          <a:lstStyle/>
          <a:p>
            <a:r>
              <a:rPr lang="en-GB" dirty="0"/>
              <a:t>&lt;?php</a:t>
            </a:r>
          </a:p>
          <a:p>
            <a:r>
              <a:rPr lang="en-GB" dirty="0"/>
              <a:t>include ("</a:t>
            </a:r>
            <a:r>
              <a:rPr lang="en-GB" dirty="0" err="1"/>
              <a:t>connect.php</a:t>
            </a:r>
            <a:r>
              <a:rPr lang="en-GB" dirty="0"/>
              <a:t>");</a:t>
            </a:r>
          </a:p>
          <a:p>
            <a:endParaRPr lang="en-GB" dirty="0"/>
          </a:p>
          <a:p>
            <a:r>
              <a:rPr lang="en-GB" dirty="0"/>
              <a:t>$</a:t>
            </a:r>
            <a:r>
              <a:rPr lang="en-GB" dirty="0" err="1"/>
              <a:t>sql</a:t>
            </a:r>
            <a:r>
              <a:rPr lang="en-GB" dirty="0"/>
              <a:t> = "DELETE FROM  mobiles                                                             	           WHERE price </a:t>
            </a:r>
            <a:r>
              <a:rPr lang="en-GB" b="1" dirty="0"/>
              <a:t>&gt; </a:t>
            </a:r>
            <a:r>
              <a:rPr lang="en-GB" dirty="0"/>
              <a:t>'$_REQUEST[price]' ";</a:t>
            </a:r>
          </a:p>
          <a:p>
            <a:endParaRPr lang="en-GB" dirty="0"/>
          </a:p>
          <a:p>
            <a:r>
              <a:rPr lang="en-GB" dirty="0" err="1"/>
              <a:t>mysqli_query</a:t>
            </a:r>
            <a:r>
              <a:rPr lang="en-GB" dirty="0"/>
              <a:t>($con, $</a:t>
            </a:r>
            <a:r>
              <a:rPr lang="en-GB" dirty="0" err="1"/>
              <a:t>sql</a:t>
            </a:r>
            <a:r>
              <a:rPr lang="en-GB" dirty="0"/>
              <a:t>);</a:t>
            </a:r>
          </a:p>
          <a:p>
            <a:r>
              <a:rPr lang="en-GB" dirty="0"/>
              <a:t>echo "Deleted records=". </a:t>
            </a:r>
            <a:r>
              <a:rPr lang="en-GB" dirty="0" err="1"/>
              <a:t>mysqli_affected_rows</a:t>
            </a:r>
            <a:r>
              <a:rPr lang="en-GB" dirty="0"/>
              <a:t>($con)  ; </a:t>
            </a:r>
          </a:p>
          <a:p>
            <a:endParaRPr lang="en-GB" dirty="0"/>
          </a:p>
          <a:p>
            <a:r>
              <a:rPr lang="en-GB" dirty="0"/>
              <a:t>?&gt;</a:t>
            </a:r>
          </a:p>
          <a:p>
            <a:pPr algn="just" rtl="1"/>
            <a:endParaRPr lang="ar-BH" dirty="0"/>
          </a:p>
        </p:txBody>
      </p:sp>
      <p:grpSp>
        <p:nvGrpSpPr>
          <p:cNvPr id="18" name="Group 17">
            <a:extLst>
              <a:ext uri="{FF2B5EF4-FFF2-40B4-BE49-F238E27FC236}">
                <a16:creationId xmlns:a16="http://schemas.microsoft.com/office/drawing/2014/main" id="{151784CE-DC22-4F4E-A01C-2C6472815C51}"/>
              </a:ext>
            </a:extLst>
          </p:cNvPr>
          <p:cNvGrpSpPr/>
          <p:nvPr/>
        </p:nvGrpSpPr>
        <p:grpSpPr>
          <a:xfrm>
            <a:off x="7444" y="1026263"/>
            <a:ext cx="4002746" cy="284089"/>
            <a:chOff x="5891725" y="2485486"/>
            <a:chExt cx="4002746" cy="492369"/>
          </a:xfrm>
        </p:grpSpPr>
        <p:pic>
          <p:nvPicPr>
            <p:cNvPr id="19" name="Picture 352" descr="FlashDevelop Review - Slant">
              <a:extLst>
                <a:ext uri="{FF2B5EF4-FFF2-40B4-BE49-F238E27FC236}">
                  <a16:creationId xmlns:a16="http://schemas.microsoft.com/office/drawing/2014/main" id="{7DED024C-B6CC-4146-B8CD-725152576C5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91725" y="2485486"/>
              <a:ext cx="492369" cy="492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DB0EDA3-3961-4CF6-9DE2-BD063AFB7601}"/>
                </a:ext>
              </a:extLst>
            </p:cNvPr>
            <p:cNvSpPr txBox="1"/>
            <p:nvPr/>
          </p:nvSpPr>
          <p:spPr>
            <a:xfrm>
              <a:off x="6369852" y="2509208"/>
              <a:ext cx="3524619" cy="443684"/>
            </a:xfrm>
            <a:prstGeom prst="rect">
              <a:avLst/>
            </a:prstGeom>
            <a:noFill/>
          </p:spPr>
          <p:txBody>
            <a:bodyPr wrap="none" rtlCol="1">
              <a:spAutoFit/>
            </a:bodyPr>
            <a:lstStyle/>
            <a:p>
              <a:r>
                <a:rPr lang="en-GB" sz="2000" dirty="0" err="1"/>
                <a:t>FlashDevelop</a:t>
              </a:r>
              <a:r>
                <a:rPr lang="en-GB" sz="2000" dirty="0"/>
                <a:t>: </a:t>
              </a:r>
              <a:r>
                <a:rPr lang="en-GB" sz="2000" b="1" dirty="0" err="1"/>
                <a:t>DeleteQuery.php</a:t>
              </a:r>
              <a:endParaRPr lang="ar-BH" sz="2000" b="1" dirty="0"/>
            </a:p>
          </p:txBody>
        </p:sp>
      </p:grpSp>
      <p:sp>
        <p:nvSpPr>
          <p:cNvPr id="6" name="TextBox 5">
            <a:extLst>
              <a:ext uri="{FF2B5EF4-FFF2-40B4-BE49-F238E27FC236}">
                <a16:creationId xmlns:a16="http://schemas.microsoft.com/office/drawing/2014/main" id="{3DAF53FD-625B-4455-8EC4-385FC21A6B13}"/>
              </a:ext>
            </a:extLst>
          </p:cNvPr>
          <p:cNvSpPr txBox="1"/>
          <p:nvPr/>
        </p:nvSpPr>
        <p:spPr>
          <a:xfrm>
            <a:off x="2153464" y="4917990"/>
            <a:ext cx="3410934" cy="1283910"/>
          </a:xfrm>
          <a:prstGeom prst="leftArrow">
            <a:avLst/>
          </a:prstGeom>
        </p:spPr>
        <p:style>
          <a:lnRef idx="0">
            <a:schemeClr val="accent6"/>
          </a:lnRef>
          <a:fillRef idx="3">
            <a:schemeClr val="accent6"/>
          </a:fillRef>
          <a:effectRef idx="3">
            <a:schemeClr val="accent6"/>
          </a:effectRef>
          <a:fontRef idx="minor">
            <a:schemeClr val="lt1"/>
          </a:fontRef>
        </p:style>
        <p:txBody>
          <a:bodyPr wrap="none" rtlCol="1">
            <a:spAutoFit/>
          </a:bodyPr>
          <a:lstStyle/>
          <a:p>
            <a:pPr algn="r" rtl="1"/>
            <a:r>
              <a:rPr lang="ar-BH" dirty="0"/>
              <a:t>بإمكانك الاطلاع على المعطيات من هنا،</a:t>
            </a:r>
            <a:br>
              <a:rPr lang="ar-BH" dirty="0"/>
            </a:br>
            <a:r>
              <a:rPr lang="ar-BH" dirty="0"/>
              <a:t> والعودة بمفتاح السهم إلى الأعلى</a:t>
            </a:r>
          </a:p>
        </p:txBody>
      </p:sp>
      <p:grpSp>
        <p:nvGrpSpPr>
          <p:cNvPr id="25" name="Group 24">
            <a:extLst>
              <a:ext uri="{FF2B5EF4-FFF2-40B4-BE49-F238E27FC236}">
                <a16:creationId xmlns:a16="http://schemas.microsoft.com/office/drawing/2014/main" id="{538CF91A-0326-42BA-89B5-CEB94F1F2AF0}"/>
              </a:ext>
            </a:extLst>
          </p:cNvPr>
          <p:cNvGrpSpPr/>
          <p:nvPr/>
        </p:nvGrpSpPr>
        <p:grpSpPr>
          <a:xfrm>
            <a:off x="5974412" y="1098309"/>
            <a:ext cx="6140878" cy="5201514"/>
            <a:chOff x="4944706" y="1293092"/>
            <a:chExt cx="6092947" cy="4247186"/>
          </a:xfrm>
        </p:grpSpPr>
        <p:pic>
          <p:nvPicPr>
            <p:cNvPr id="27" name="Picture 26">
              <a:extLst>
                <a:ext uri="{FF2B5EF4-FFF2-40B4-BE49-F238E27FC236}">
                  <a16:creationId xmlns:a16="http://schemas.microsoft.com/office/drawing/2014/main" id="{20845AB3-1EAC-4804-87D4-C44310EB461B}"/>
                </a:ext>
              </a:extLst>
            </p:cNvPr>
            <p:cNvPicPr>
              <a:picLocks noChangeAspect="1"/>
            </p:cNvPicPr>
            <p:nvPr/>
          </p:nvPicPr>
          <p:blipFill>
            <a:blip r:embed="rId11"/>
            <a:stretch>
              <a:fillRect/>
            </a:stretch>
          </p:blipFill>
          <p:spPr>
            <a:xfrm>
              <a:off x="4989234" y="1838929"/>
              <a:ext cx="6048419" cy="1497821"/>
            </a:xfrm>
            <a:prstGeom prst="rect">
              <a:avLst/>
            </a:prstGeom>
          </p:spPr>
        </p:pic>
        <p:grpSp>
          <p:nvGrpSpPr>
            <p:cNvPr id="30" name="Group 29">
              <a:extLst>
                <a:ext uri="{FF2B5EF4-FFF2-40B4-BE49-F238E27FC236}">
                  <a16:creationId xmlns:a16="http://schemas.microsoft.com/office/drawing/2014/main" id="{A87419CF-BE14-4CAA-89D9-D3E29408E1B7}"/>
                </a:ext>
              </a:extLst>
            </p:cNvPr>
            <p:cNvGrpSpPr/>
            <p:nvPr/>
          </p:nvGrpSpPr>
          <p:grpSpPr>
            <a:xfrm>
              <a:off x="4944706" y="1293092"/>
              <a:ext cx="4212290" cy="2634711"/>
              <a:chOff x="6172636" y="1317418"/>
              <a:chExt cx="4212290" cy="2634711"/>
            </a:xfrm>
          </p:grpSpPr>
          <p:pic>
            <p:nvPicPr>
              <p:cNvPr id="32" name="Picture 356" descr="The Branding Source: New logo: Google Chrome icon (?)">
                <a:extLst>
                  <a:ext uri="{FF2B5EF4-FFF2-40B4-BE49-F238E27FC236}">
                    <a16:creationId xmlns:a16="http://schemas.microsoft.com/office/drawing/2014/main" id="{38099044-DA76-46DC-BA94-45FEE33E9CC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17164" y="1317418"/>
                <a:ext cx="492369" cy="400519"/>
              </a:xfrm>
              <a:prstGeom prst="rect">
                <a:avLst/>
              </a:prstGeom>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521800E2-369C-488B-BF68-1EB189A16B2C}"/>
                  </a:ext>
                </a:extLst>
              </p:cNvPr>
              <p:cNvSpPr txBox="1"/>
              <p:nvPr/>
            </p:nvSpPr>
            <p:spPr>
              <a:xfrm>
                <a:off x="6738438" y="1348082"/>
                <a:ext cx="3646488" cy="400519"/>
              </a:xfrm>
              <a:prstGeom prst="rect">
                <a:avLst/>
              </a:prstGeom>
              <a:noFill/>
            </p:spPr>
            <p:txBody>
              <a:bodyPr wrap="none" rtlCol="1">
                <a:spAutoFit/>
              </a:bodyPr>
              <a:lstStyle/>
              <a:p>
                <a:r>
                  <a:rPr lang="en-GB" sz="2000" dirty="0"/>
                  <a:t>Google Chrome: DeleteForm.html</a:t>
                </a:r>
                <a:endParaRPr lang="ar-BH" sz="2000" dirty="0"/>
              </a:p>
            </p:txBody>
          </p:sp>
          <p:pic>
            <p:nvPicPr>
              <p:cNvPr id="35" name="Picture 356" descr="The Branding Source: New logo: Google Chrome icon (?)">
                <a:extLst>
                  <a:ext uri="{FF2B5EF4-FFF2-40B4-BE49-F238E27FC236}">
                    <a16:creationId xmlns:a16="http://schemas.microsoft.com/office/drawing/2014/main" id="{2F8BFC52-FFDC-4273-9A42-5F3E56148C6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72636" y="3520947"/>
                <a:ext cx="492369" cy="400519"/>
              </a:xfrm>
              <a:prstGeom prst="rect">
                <a:avLst/>
              </a:prstGeom>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67DBD9D4-7267-4DE5-A010-D28EFD45F001}"/>
                  </a:ext>
                </a:extLst>
              </p:cNvPr>
              <p:cNvSpPr txBox="1"/>
              <p:nvPr/>
            </p:nvSpPr>
            <p:spPr>
              <a:xfrm>
                <a:off x="6693910" y="3551610"/>
                <a:ext cx="3646488" cy="400519"/>
              </a:xfrm>
              <a:prstGeom prst="rect">
                <a:avLst/>
              </a:prstGeom>
              <a:noFill/>
            </p:spPr>
            <p:txBody>
              <a:bodyPr wrap="none" rtlCol="1">
                <a:spAutoFit/>
              </a:bodyPr>
              <a:lstStyle/>
              <a:p>
                <a:r>
                  <a:rPr lang="en-GB" sz="2000" dirty="0"/>
                  <a:t>Google Chrome: DeleteForm.html</a:t>
                </a:r>
                <a:endParaRPr lang="ar-BH" sz="2000" dirty="0"/>
              </a:p>
            </p:txBody>
          </p:sp>
        </p:grpSp>
        <p:pic>
          <p:nvPicPr>
            <p:cNvPr id="34" name="Picture 33">
              <a:extLst>
                <a:ext uri="{FF2B5EF4-FFF2-40B4-BE49-F238E27FC236}">
                  <a16:creationId xmlns:a16="http://schemas.microsoft.com/office/drawing/2014/main" id="{6457F82A-35F1-4085-BE26-D914D09EE17F}"/>
                </a:ext>
              </a:extLst>
            </p:cNvPr>
            <p:cNvPicPr>
              <a:picLocks noChangeAspect="1"/>
            </p:cNvPicPr>
            <p:nvPr/>
          </p:nvPicPr>
          <p:blipFill>
            <a:blip r:embed="rId11"/>
            <a:stretch>
              <a:fillRect/>
            </a:stretch>
          </p:blipFill>
          <p:spPr>
            <a:xfrm>
              <a:off x="4944706" y="4042457"/>
              <a:ext cx="6048419" cy="1497821"/>
            </a:xfrm>
            <a:prstGeom prst="rect">
              <a:avLst/>
            </a:prstGeom>
          </p:spPr>
        </p:pic>
      </p:grpSp>
      <p:sp>
        <p:nvSpPr>
          <p:cNvPr id="2" name="TextBox 1">
            <a:extLst>
              <a:ext uri="{FF2B5EF4-FFF2-40B4-BE49-F238E27FC236}">
                <a16:creationId xmlns:a16="http://schemas.microsoft.com/office/drawing/2014/main" id="{3FEDBCCC-595A-4562-B045-18490DD87D5C}"/>
              </a:ext>
            </a:extLst>
          </p:cNvPr>
          <p:cNvSpPr txBox="1"/>
          <p:nvPr/>
        </p:nvSpPr>
        <p:spPr>
          <a:xfrm>
            <a:off x="3968693" y="4583220"/>
            <a:ext cx="1788695" cy="369332"/>
          </a:xfrm>
          <a:prstGeom prst="rect">
            <a:avLst/>
          </a:prstGeom>
          <a:noFill/>
        </p:spPr>
        <p:txBody>
          <a:bodyPr wrap="none" rtlCol="1">
            <a:spAutoFit/>
          </a:bodyPr>
          <a:lstStyle/>
          <a:p>
            <a:r>
              <a:rPr lang="en-GB" dirty="0"/>
              <a:t>Deleted records=</a:t>
            </a:r>
            <a:endParaRPr lang="ar-BH" dirty="0"/>
          </a:p>
        </p:txBody>
      </p:sp>
      <p:sp>
        <p:nvSpPr>
          <p:cNvPr id="37" name="TextBox 36">
            <a:extLst>
              <a:ext uri="{FF2B5EF4-FFF2-40B4-BE49-F238E27FC236}">
                <a16:creationId xmlns:a16="http://schemas.microsoft.com/office/drawing/2014/main" id="{24059DAD-64AE-4C18-BBE7-E32B549DB610}"/>
              </a:ext>
            </a:extLst>
          </p:cNvPr>
          <p:cNvSpPr txBox="1"/>
          <p:nvPr/>
        </p:nvSpPr>
        <p:spPr>
          <a:xfrm>
            <a:off x="6019290" y="2222628"/>
            <a:ext cx="1742978" cy="369332"/>
          </a:xfrm>
          <a:prstGeom prst="rect">
            <a:avLst/>
          </a:prstGeom>
          <a:noFill/>
        </p:spPr>
        <p:txBody>
          <a:bodyPr wrap="none" rtlCol="1">
            <a:spAutoFit/>
          </a:bodyPr>
          <a:lstStyle/>
          <a:p>
            <a:r>
              <a:rPr lang="en-GB" dirty="0"/>
              <a:t>Enter price limit:</a:t>
            </a:r>
            <a:endParaRPr lang="ar-BH" dirty="0"/>
          </a:p>
        </p:txBody>
      </p:sp>
      <p:sp>
        <p:nvSpPr>
          <p:cNvPr id="38" name="Rectangle 37">
            <a:extLst>
              <a:ext uri="{FF2B5EF4-FFF2-40B4-BE49-F238E27FC236}">
                <a16:creationId xmlns:a16="http://schemas.microsoft.com/office/drawing/2014/main" id="{4859DC40-1A5E-4216-ABC8-6013BAF3D3C2}"/>
              </a:ext>
            </a:extLst>
          </p:cNvPr>
          <p:cNvSpPr/>
          <p:nvPr/>
        </p:nvSpPr>
        <p:spPr>
          <a:xfrm>
            <a:off x="7988355" y="2188978"/>
            <a:ext cx="2341708" cy="43663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en-GB" dirty="0"/>
              <a:t>255</a:t>
            </a:r>
            <a:endParaRPr lang="ar-BH" dirty="0"/>
          </a:p>
        </p:txBody>
      </p:sp>
      <p:sp>
        <p:nvSpPr>
          <p:cNvPr id="39" name="Rectangle 38">
            <a:extLst>
              <a:ext uri="{FF2B5EF4-FFF2-40B4-BE49-F238E27FC236}">
                <a16:creationId xmlns:a16="http://schemas.microsoft.com/office/drawing/2014/main" id="{A3B13077-9B29-4332-A605-DE915F5A426D}"/>
              </a:ext>
            </a:extLst>
          </p:cNvPr>
          <p:cNvSpPr/>
          <p:nvPr/>
        </p:nvSpPr>
        <p:spPr>
          <a:xfrm>
            <a:off x="6141350" y="2860761"/>
            <a:ext cx="1529507" cy="436631"/>
          </a:xfrm>
          <a:prstGeom prst="rect">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en-GB" dirty="0"/>
              <a:t>Delete</a:t>
            </a:r>
            <a:endParaRPr lang="ar-BH" dirty="0"/>
          </a:p>
        </p:txBody>
      </p:sp>
      <p:sp>
        <p:nvSpPr>
          <p:cNvPr id="3" name="TextBox 2">
            <a:extLst>
              <a:ext uri="{FF2B5EF4-FFF2-40B4-BE49-F238E27FC236}">
                <a16:creationId xmlns:a16="http://schemas.microsoft.com/office/drawing/2014/main" id="{FA7B4D1C-8043-4BE8-81E8-45FA5D3B4AA7}"/>
              </a:ext>
            </a:extLst>
          </p:cNvPr>
          <p:cNvSpPr txBox="1"/>
          <p:nvPr/>
        </p:nvSpPr>
        <p:spPr>
          <a:xfrm>
            <a:off x="6075799" y="4952552"/>
            <a:ext cx="1788695" cy="369332"/>
          </a:xfrm>
          <a:prstGeom prst="rect">
            <a:avLst/>
          </a:prstGeom>
          <a:noFill/>
        </p:spPr>
        <p:txBody>
          <a:bodyPr wrap="none" rtlCol="1">
            <a:spAutoFit/>
          </a:bodyPr>
          <a:lstStyle/>
          <a:p>
            <a:r>
              <a:rPr lang="en-GB" dirty="0"/>
              <a:t>Deleted records=</a:t>
            </a:r>
            <a:endParaRPr lang="ar-BH" dirty="0"/>
          </a:p>
        </p:txBody>
      </p:sp>
      <p:pic>
        <p:nvPicPr>
          <p:cNvPr id="15" name="smile" descr="A picture containing orange, yellow&#10;&#10;Description automatically generated" hidden="1">
            <a:extLst>
              <a:ext uri="{FF2B5EF4-FFF2-40B4-BE49-F238E27FC236}">
                <a16:creationId xmlns:a16="http://schemas.microsoft.com/office/drawing/2014/main" id="{3676499A-9913-4137-AAD1-34AFD202A09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27677" y="4832403"/>
            <a:ext cx="905802" cy="90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fail" descr="A picture containing table, sitting, hydrant, food&#10;&#10;Description automatically generated" hidden="1">
            <a:extLst>
              <a:ext uri="{FF2B5EF4-FFF2-40B4-BE49-F238E27FC236}">
                <a16:creationId xmlns:a16="http://schemas.microsoft.com/office/drawing/2014/main" id="{B92F04F4-A85A-4F8F-8BDF-0CB0DF4CA6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020108" y="4838965"/>
            <a:ext cx="951676" cy="892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success">
            <a:hlinkClick r:id="" action="ppaction://media"/>
            <a:extLst>
              <a:ext uri="{FF2B5EF4-FFF2-40B4-BE49-F238E27FC236}">
                <a16:creationId xmlns:a16="http://schemas.microsoft.com/office/drawing/2014/main" id="{4F6146DF-861B-4074-B2B0-135EADEF786D}"/>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254000" y="254000"/>
            <a:ext cx="254000" cy="254000"/>
          </a:xfrm>
          <a:prstGeom prst="rect">
            <a:avLst/>
          </a:prstGeom>
        </p:spPr>
      </p:pic>
    </p:spTree>
    <p:controls>
      <mc:AlternateContent xmlns:mc="http://schemas.openxmlformats.org/markup-compatibility/2006">
        <mc:Choice xmlns:v="urn:schemas-microsoft-com:vml" Requires="v">
          <p:control spid="8193" name="bform" r:id="rId4" imgW="1471680" imgH="604800"/>
        </mc:Choice>
        <mc:Fallback>
          <p:control name="bform" r:id="rId4" imgW="1471680" imgH="604800">
            <p:pic>
              <p:nvPicPr>
                <p:cNvPr id="31" name="bform">
                  <a:extLst>
                    <a:ext uri="{FF2B5EF4-FFF2-40B4-BE49-F238E27FC236}">
                      <a16:creationId xmlns:a16="http://schemas.microsoft.com/office/drawing/2014/main" id="{41525AB5-D927-495A-AD81-7438B63D8458}"/>
                    </a:ext>
                  </a:extLst>
                </p:cNvPr>
                <p:cNvPicPr>
                  <a:picLocks/>
                </p:cNvPicPr>
                <p:nvPr/>
              </p:nvPicPr>
              <p:blipFill>
                <a:blip r:embed="rId16"/>
                <a:stretch>
                  <a:fillRect/>
                </a:stretch>
              </p:blipFill>
              <p:spPr>
                <a:xfrm>
                  <a:off x="7313942" y="5597236"/>
                  <a:ext cx="1469840" cy="604664"/>
                </a:xfrm>
                <a:prstGeom prst="rect">
                  <a:avLst/>
                </a:prstGeom>
              </p:spPr>
            </p:pic>
          </p:control>
        </mc:Fallback>
      </mc:AlternateContent>
      <mc:AlternateContent xmlns:mc="http://schemas.openxmlformats.org/markup-compatibility/2006">
        <mc:Choice xmlns:v="urn:schemas-microsoft-com:vml" Requires="v">
          <p:control spid="8194" name="act" r:id="rId5" imgW="433440" imgH="333360"/>
        </mc:Choice>
        <mc:Fallback>
          <p:control name="act" r:id="rId5" imgW="433440" imgH="333360">
            <p:pic>
              <p:nvPicPr>
                <p:cNvPr id="29" name="act">
                  <a:extLst>
                    <a:ext uri="{FF2B5EF4-FFF2-40B4-BE49-F238E27FC236}">
                      <a16:creationId xmlns:a16="http://schemas.microsoft.com/office/drawing/2014/main" id="{AE921E76-6331-49EE-BFFD-E18E3398C30A}"/>
                    </a:ext>
                  </a:extLst>
                </p:cNvPr>
                <p:cNvPicPr>
                  <a:picLocks/>
                </p:cNvPicPr>
                <p:nvPr/>
              </p:nvPicPr>
              <p:blipFill>
                <a:blip r:embed="rId17"/>
                <a:stretch>
                  <a:fillRect/>
                </a:stretch>
              </p:blipFill>
              <p:spPr>
                <a:xfrm>
                  <a:off x="7838589" y="4952552"/>
                  <a:ext cx="435920" cy="332752"/>
                </a:xfrm>
                <a:prstGeom prst="rect">
                  <a:avLst/>
                </a:prstGeom>
              </p:spPr>
            </p:pic>
          </p:control>
        </mc:Fallback>
      </mc:AlternateContent>
    </p:controls>
    <p:extLst>
      <p:ext uri="{BB962C8B-B14F-4D97-AF65-F5344CB8AC3E}">
        <p14:creationId xmlns:p14="http://schemas.microsoft.com/office/powerpoint/2010/main" val="58402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5AF6BC-5AC1-4BC1-9DE1-E79C52788BC2}"/>
              </a:ext>
            </a:extLst>
          </p:cNvPr>
          <p:cNvSpPr txBox="1"/>
          <p:nvPr/>
        </p:nvSpPr>
        <p:spPr>
          <a:xfrm>
            <a:off x="3370402" y="2293620"/>
            <a:ext cx="7510958" cy="1200329"/>
          </a:xfrm>
          <a:prstGeom prst="rect">
            <a:avLst/>
          </a:prstGeom>
          <a:effectLst>
            <a:glow rad="139700">
              <a:schemeClr val="accent4">
                <a:satMod val="175000"/>
                <a:alpha val="40000"/>
              </a:schemeClr>
            </a:glow>
            <a:outerShdw blurRad="57150" dist="19050" dir="5400000" algn="ctr" rotWithShape="0">
              <a:srgbClr val="000000">
                <a:alpha val="63000"/>
              </a:srgbClr>
            </a:outerShdw>
          </a:effectLst>
          <a:scene3d>
            <a:camera prst="perspectiveContrastingRightFacing"/>
            <a:lightRig rig="threePt" dir="t"/>
          </a:scene3d>
          <a:sp3d>
            <a:bevelT prst="slope"/>
          </a:sp3d>
        </p:spPr>
        <p:style>
          <a:lnRef idx="0">
            <a:schemeClr val="accent2"/>
          </a:lnRef>
          <a:fillRef idx="3">
            <a:schemeClr val="accent2"/>
          </a:fillRef>
          <a:effectRef idx="3">
            <a:schemeClr val="accent2"/>
          </a:effectRef>
          <a:fontRef idx="minor">
            <a:schemeClr val="lt1"/>
          </a:fontRef>
        </p:style>
        <p:txBody>
          <a:bodyPr wrap="square" rtlCol="1">
            <a:spAutoFit/>
          </a:bodyPr>
          <a:lstStyle/>
          <a:p>
            <a:r>
              <a:rPr lang="ar-BH" sz="7200" dirty="0"/>
              <a:t>تمنياتنا للجميع بالتوفيق</a:t>
            </a:r>
          </a:p>
        </p:txBody>
      </p:sp>
    </p:spTree>
    <p:extLst>
      <p:ext uri="{BB962C8B-B14F-4D97-AF65-F5344CB8AC3E}">
        <p14:creationId xmlns:p14="http://schemas.microsoft.com/office/powerpoint/2010/main" val="202517979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
</file>

<file path=ppt/theme/theme1.xml><?xml version="1.0" encoding="utf-8"?>
<a:theme xmlns:a="http://schemas.openxmlformats.org/drawingml/2006/main" name="for my less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 my lesson" id="{C41AE907-A562-4831-9580-8E33B513E57E}" vid="{5C6139EB-BF42-4CF7-84D0-1B530558C9C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bff526a-82f2-410d-9900-ba859a7c0d26">
      <UserInfo>
        <DisplayName>2تلم20_الجابرية Members</DisplayName>
        <AccountId>85</AccountId>
        <AccountType/>
      </UserInfo>
      <UserInfo>
        <DisplayName>2تلم15_الجابرية Members</DisplayName>
        <AccountId>86</AccountId>
        <AccountType/>
      </UserInfo>
      <UserInfo>
        <DisplayName>2تلم7_الجابرية Members</DisplayName>
        <AccountId>87</AccountId>
        <AccountType/>
      </UserInfo>
      <UserInfo>
        <DisplayName>2تلم5_الجابرية Members</DisplayName>
        <AccountId>88</AccountId>
        <AccountType/>
      </UserInfo>
      <UserInfo>
        <DisplayName>2تلم3_الجابرية Members</DisplayName>
        <AccountId>89</AccountId>
        <AccountType/>
      </UserInfo>
      <UserInfo>
        <DisplayName>2تلم13_الجابرية(2tlm13) Members</DisplayName>
        <AccountId>90</AccountId>
        <AccountType/>
      </UserInfo>
      <UserInfo>
        <DisplayName>2تلم1_الجابرية Members</DisplayName>
        <AccountId>91</AccountId>
        <AccountType/>
      </UserInfo>
      <UserInfo>
        <DisplayName>2تلم16_الجابرية Members</DisplayName>
        <AccountId>92</AccountId>
        <AccountType/>
      </UserInfo>
      <UserInfo>
        <DisplayName>2تلم14_الجابرية Members</DisplayName>
        <AccountId>93</AccountId>
        <AccountType/>
      </UserInfo>
      <UserInfo>
        <DisplayName>2تلم2_الجابرية Members</DisplayName>
        <AccountId>94</AccountId>
        <AccountType/>
      </UserInfo>
      <UserInfo>
        <DisplayName>2تلم19_الجابرية Members</DisplayName>
        <AccountId>95</AccountId>
        <AccountType/>
      </UserInfo>
      <UserInfo>
        <DisplayName>2تلم17_الجابرية Members</DisplayName>
        <AccountId>96</AccountId>
        <AccountType/>
      </UserInfo>
      <UserInfo>
        <DisplayName>2تلم18_الجابرية Members</DisplayName>
        <AccountId>97</AccountId>
        <AccountType/>
      </UserInfo>
      <UserInfo>
        <DisplayName>2تلم6_الجابرية Members</DisplayName>
        <AccountId>98</AccountId>
        <AccountType/>
      </UserInfo>
      <UserInfo>
        <DisplayName>2تلم4_الجابرية Members</DisplayName>
        <AccountId>99</AccountId>
        <AccountType/>
      </UserInfo>
    </SharedWithUsers>
    <lcf76f155ced4ddcb4097134ff3c332f xmlns="365ae85c-099f-4d3e-bbea-4a6e7351e35e">
      <Terms xmlns="http://schemas.microsoft.com/office/infopath/2007/PartnerControls"/>
    </lcf76f155ced4ddcb4097134ff3c332f>
    <TaxCatchAll xmlns="1bff526a-82f2-410d-9900-ba859a7c0d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6073D68378264C9723F4350363218E" ma:contentTypeVersion="11" ma:contentTypeDescription="Create a new document." ma:contentTypeScope="" ma:versionID="55167de6ce49f280ec1239a29c7bd08b">
  <xsd:schema xmlns:xsd="http://www.w3.org/2001/XMLSchema" xmlns:xs="http://www.w3.org/2001/XMLSchema" xmlns:p="http://schemas.microsoft.com/office/2006/metadata/properties" xmlns:ns2="365ae85c-099f-4d3e-bbea-4a6e7351e35e" xmlns:ns3="1bff526a-82f2-410d-9900-ba859a7c0d26" targetNamespace="http://schemas.microsoft.com/office/2006/metadata/properties" ma:root="true" ma:fieldsID="5eae422d96c1e4ee58f00d07082c4417" ns2:_="" ns3:_="">
    <xsd:import namespace="365ae85c-099f-4d3e-bbea-4a6e7351e35e"/>
    <xsd:import namespace="1bff526a-82f2-410d-9900-ba859a7c0d2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5ae85c-099f-4d3e-bbea-4a6e7351e3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2ad1112-0652-40ee-8987-c1253ed8b790"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ff526a-82f2-410d-9900-ba859a7c0d2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4d6af8a-c45c-4e9b-b25d-be1f4d78b9f2}" ma:internalName="TaxCatchAll" ma:showField="CatchAllData" ma:web="1bff526a-82f2-410d-9900-ba859a7c0d26">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A01C48-2D69-4A89-AB8F-AEFC2FD70FFA}">
  <ds:schemaRefs>
    <ds:schemaRef ds:uri="http://schemas.microsoft.com/office/2006/metadata/properties"/>
    <ds:schemaRef ds:uri="http://www.w3.org/2000/xmlns/"/>
    <ds:schemaRef ds:uri="1bff526a-82f2-410d-9900-ba859a7c0d26"/>
    <ds:schemaRef ds:uri="365ae85c-099f-4d3e-bbea-4a6e7351e35e"/>
    <ds:schemaRef ds:uri="http://schemas.microsoft.com/office/infopath/2007/PartnerControls"/>
    <ds:schemaRef ds:uri="http://www.w3.org/2001/XMLSchema-instance"/>
  </ds:schemaRefs>
</ds:datastoreItem>
</file>

<file path=customXml/itemProps2.xml><?xml version="1.0" encoding="utf-8"?>
<ds:datastoreItem xmlns:ds="http://schemas.openxmlformats.org/officeDocument/2006/customXml" ds:itemID="{85776128-78F5-45CA-9B70-1AB174E4C53E}">
  <ds:schemaRefs>
    <ds:schemaRef ds:uri="http://schemas.microsoft.com/sharepoint/v3/contenttype/forms"/>
  </ds:schemaRefs>
</ds:datastoreItem>
</file>

<file path=customXml/itemProps3.xml><?xml version="1.0" encoding="utf-8"?>
<ds:datastoreItem xmlns:ds="http://schemas.openxmlformats.org/officeDocument/2006/customXml" ds:itemID="{07B84D80-F30A-4B71-B59E-902988571214}">
  <ds:schemaRefs>
    <ds:schemaRef ds:uri="http://schemas.microsoft.com/office/2006/metadata/contentType"/>
    <ds:schemaRef ds:uri="http://schemas.microsoft.com/office/2006/metadata/properties/metaAttributes"/>
    <ds:schemaRef ds:uri="http://www.w3.org/2000/xmlns/"/>
    <ds:schemaRef ds:uri="http://www.w3.org/2001/XMLSchema"/>
    <ds:schemaRef ds:uri="365ae85c-099f-4d3e-bbea-4a6e7351e35e"/>
    <ds:schemaRef ds:uri="1bff526a-82f2-410d-9900-ba859a7c0d26"/>
  </ds:schemaRefs>
</ds:datastoreItem>
</file>

<file path=docProps/app.xml><?xml version="1.0" encoding="utf-8"?>
<Properties xmlns="http://schemas.openxmlformats.org/officeDocument/2006/extended-properties" xmlns:vt="http://schemas.openxmlformats.org/officeDocument/2006/docPropsVTypes">
  <Template>for my lesson</Template>
  <TotalTime>6</TotalTime>
  <Words>3381</Words>
  <Application>Microsoft Office PowerPoint</Application>
  <PresentationFormat>شاشة عريضة</PresentationFormat>
  <Paragraphs>692</Paragraphs>
  <Slides>36</Slides>
  <Notes>0</Notes>
  <HiddenSlides>0</HiddenSlides>
  <MMClips>15</MMClips>
  <ScaleCrop>false</ScaleCrop>
  <HeadingPairs>
    <vt:vector size="4" baseType="variant">
      <vt:variant>
        <vt:lpstr>نسق</vt:lpstr>
      </vt:variant>
      <vt:variant>
        <vt:i4>1</vt:i4>
      </vt:variant>
      <vt:variant>
        <vt:lpstr>عناوين الشرائح</vt:lpstr>
      </vt:variant>
      <vt:variant>
        <vt:i4>36</vt:i4>
      </vt:variant>
    </vt:vector>
  </HeadingPairs>
  <TitlesOfParts>
    <vt:vector size="37" baseType="lpstr">
      <vt:lpstr>for my lesson</vt:lpstr>
      <vt:lpstr>عرض تقديمي في PowerPoint</vt:lpstr>
      <vt:lpstr>أهداف الدرس</vt:lpstr>
      <vt:lpstr>أدوات وبرمجيّات متابعة الدرس وتطبيق الأنشطة</vt:lpstr>
      <vt:lpstr>التعليمات البرمجيّة لحذف سجلّ من جدول بلغة php</vt:lpstr>
      <vt:lpstr>استعلام حذف سجلّ/سجلات من جدول</vt:lpstr>
      <vt:lpstr>عرض تقديمي في PowerPoint</vt:lpstr>
      <vt:lpstr>استعلام حذف سجلّ/سجلات من جدول</vt:lpstr>
      <vt:lpstr>حذف سجلّ/سجلات من جدول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mohammed albanna</cp:lastModifiedBy>
  <cp:revision>521</cp:revision>
  <dcterms:created xsi:type="dcterms:W3CDTF">2020-03-04T06:37:20Z</dcterms:created>
  <dcterms:modified xsi:type="dcterms:W3CDTF">2023-05-05T06:08:35Z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0x0101006E6073D68378264C9723F4350363218E</vt:lpwstr>
  </property>
</Properties>
</file>