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</p:sldIdLst>
  <p:sldSz cx="12192000" cy="6858000"/>
  <p:notesSz cx="7010400" cy="92964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0036"/>
    <a:srgbClr val="660033"/>
    <a:srgbClr val="96004B"/>
    <a:srgbClr val="B17ED8"/>
    <a:srgbClr val="982550"/>
    <a:srgbClr val="9954CC"/>
    <a:srgbClr val="F4D4E0"/>
    <a:srgbClr val="0000FF"/>
    <a:srgbClr val="000099"/>
    <a:srgbClr val="FF45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2/21/22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2/21/22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2/21/22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894007"/>
            <a:ext cx="12192000" cy="1027678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BH" sz="6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</a:t>
            </a:r>
            <a:endParaRPr lang="en-US" sz="60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66" y="2130334"/>
            <a:ext cx="3128320" cy="404948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20465" y="2081292"/>
            <a:ext cx="3706667" cy="653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BH" sz="5400" b="1" dirty="0">
              <a:solidFill>
                <a:srgbClr val="99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BH" sz="5400" b="1" dirty="0">
              <a:solidFill>
                <a:srgbClr val="99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BH" sz="5400" b="1" dirty="0">
                <a:solidFill>
                  <a:srgbClr val="99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</a:t>
            </a:r>
          </a:p>
          <a:p>
            <a:pPr algn="ctr"/>
            <a:endParaRPr lang="ar-BH" sz="5400" b="1" dirty="0">
              <a:solidFill>
                <a:srgbClr val="99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sz="5400" b="1" dirty="0">
              <a:solidFill>
                <a:srgbClr val="99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33800" y="4481649"/>
            <a:ext cx="7543799" cy="15145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BH" sz="6000" b="1" dirty="0">
              <a:solidFill>
                <a:srgbClr val="99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BH" sz="6000" b="1" dirty="0">
              <a:solidFill>
                <a:srgbClr val="99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BH" sz="2800" b="1" dirty="0">
                <a:solidFill>
                  <a:srgbClr val="990000"/>
                </a:solidFill>
                <a:latin typeface="Sakkal Majalla" pitchFamily="2" charset="-78"/>
                <a:cs typeface="Sakkal Majalla" pitchFamily="2" charset="-78"/>
              </a:rPr>
              <a:t>اللغة العربيّة  - الفصل الدراسيّ الثاني</a:t>
            </a:r>
            <a:endParaRPr lang="ar-BH" sz="2800" b="1" dirty="0">
              <a:solidFill>
                <a:srgbClr val="990000"/>
              </a:solidFill>
              <a:latin typeface="Sakkal Majalla" panose="02000000000000000000" pitchFamily="2" charset="-78"/>
              <a:ea typeface="Arial Unicode MS" pitchFamily="34" charset="-128"/>
              <a:cs typeface="Sakkal Majalla" panose="02000000000000000000" pitchFamily="2" charset="-78"/>
            </a:endParaRPr>
          </a:p>
          <a:p>
            <a:pPr algn="ctr"/>
            <a:r>
              <a:rPr lang="ar-BH" sz="2800" b="1" dirty="0">
                <a:solidFill>
                  <a:srgbClr val="99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2800" b="1" dirty="0">
                <a:solidFill>
                  <a:srgbClr val="990000"/>
                </a:solidFill>
                <a:latin typeface="Sakkal Majalla" pitchFamily="2" charset="-78"/>
                <a:cs typeface="Sakkal Majalla" pitchFamily="2" charset="-78"/>
              </a:rPr>
              <a:t>المقرّر</a:t>
            </a:r>
            <a:r>
              <a:rPr lang="ar-BH" sz="2800" b="1" dirty="0">
                <a:solidFill>
                  <a:srgbClr val="990000"/>
                </a:solidFill>
                <a:latin typeface="Sakkal Majalla" pitchFamily="2" charset="-78"/>
                <a:cs typeface="Sakkal Majalla" pitchFamily="2" charset="-78"/>
              </a:rPr>
              <a:t>:</a:t>
            </a:r>
            <a:r>
              <a:rPr lang="ar-SA" sz="2800" b="1" dirty="0">
                <a:solidFill>
                  <a:srgbClr val="99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800" b="1" dirty="0">
                <a:solidFill>
                  <a:srgbClr val="990000"/>
                </a:solidFill>
                <a:latin typeface="Sakkal Majalla" pitchFamily="2" charset="-78"/>
                <a:cs typeface="Sakkal Majalla" pitchFamily="2" charset="-78"/>
              </a:rPr>
              <a:t>عرب 102 ـ الصفّ الأوّل الثانويّ ـــــ 152 </a:t>
            </a:r>
            <a:endParaRPr lang="ar-BH" sz="2800" b="1" dirty="0">
              <a:solidFill>
                <a:srgbClr val="990000"/>
              </a:solidFill>
              <a:latin typeface="Sakkal Majalla" panose="02000000000000000000" pitchFamily="2" charset="-78"/>
              <a:ea typeface="Arial Unicode MS" pitchFamily="34" charset="-128"/>
              <a:cs typeface="Sakkal Majalla" panose="02000000000000000000" pitchFamily="2" charset="-78"/>
            </a:endParaRPr>
          </a:p>
          <a:p>
            <a:pPr algn="ctr"/>
            <a:endParaRPr lang="ar-BH" sz="6000" b="1" dirty="0">
              <a:solidFill>
                <a:srgbClr val="99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sz="6000" b="1" dirty="0">
              <a:solidFill>
                <a:srgbClr val="99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8343" y="1268067"/>
            <a:ext cx="11432439" cy="5379475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0205" y="1228402"/>
            <a:ext cx="12028714" cy="1103318"/>
          </a:xfrm>
          <a:solidFill>
            <a:srgbClr val="6C669A"/>
          </a:solidFill>
        </p:spPr>
        <p:txBody>
          <a:bodyPr>
            <a:normAutofit/>
          </a:bodyPr>
          <a:lstStyle/>
          <a:p>
            <a:pPr algn="ctr"/>
            <a:r>
              <a:rPr lang="ar-BH" sz="4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أهداف الدرس</a:t>
            </a:r>
          </a:p>
        </p:txBody>
      </p:sp>
      <p:sp>
        <p:nvSpPr>
          <p:cNvPr id="12" name="Content Placeholder 4"/>
          <p:cNvSpPr txBox="1">
            <a:spLocks/>
          </p:cNvSpPr>
          <p:nvPr/>
        </p:nvSpPr>
        <p:spPr>
          <a:xfrm>
            <a:off x="1618966" y="2434986"/>
            <a:ext cx="9117354" cy="37432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1600" b="1" dirty="0">
              <a:solidFill>
                <a:srgbClr val="002060"/>
              </a:solidFill>
              <a:latin typeface="Agency FB" panose="020B0503020202020204" pitchFamily="34" charset="0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BH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• تعرّف مفهوم الميزان الصرفيّ.</a:t>
            </a: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BH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• تمييز الكلمات المجرّدة من الكلمات المزيدة. </a:t>
            </a: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BH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• وزن الكلمات المجرّدة والمزيدة باستعمال الميزان الصرفيّ.</a:t>
            </a: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3600" b="1" dirty="0">
              <a:solidFill>
                <a:srgbClr val="00206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240" y="1023097"/>
            <a:ext cx="1934396" cy="17077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4" name="Rectangle 13"/>
          <p:cNvSpPr/>
          <p:nvPr/>
        </p:nvSpPr>
        <p:spPr>
          <a:xfrm>
            <a:off x="0" y="0"/>
            <a:ext cx="3083169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ـــــــ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8966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73436" y="1309165"/>
            <a:ext cx="8010995" cy="719162"/>
          </a:xfrm>
          <a:prstGeom prst="rect">
            <a:avLst/>
          </a:prstGeom>
          <a:solidFill>
            <a:srgbClr val="C1DA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اجعل تحت كلّ عِـلم مِن العلوم الثلاثة الآتية التعريف الملائم له: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732" y="620623"/>
            <a:ext cx="1493941" cy="14939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7374277" y="2380257"/>
            <a:ext cx="1596042" cy="6449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علم النحو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58545" y="2362845"/>
            <a:ext cx="1596042" cy="6449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علم الصرف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42813" y="2336602"/>
            <a:ext cx="1596042" cy="6449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علم العَروض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908633" y="2075695"/>
            <a:ext cx="2133407" cy="1164746"/>
          </a:xfrm>
          <a:prstGeom prst="rect">
            <a:avLst/>
          </a:prstGeom>
          <a:solidFill>
            <a:srgbClr val="A7DF7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2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عِلمٌ يُعرَفُ به أحوالُ بنية الكلمة وما يطرأ عليها من تغييرات.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08634" y="3435826"/>
            <a:ext cx="2133407" cy="1203017"/>
          </a:xfrm>
          <a:prstGeom prst="rect">
            <a:avLst/>
          </a:prstGeom>
          <a:solidFill>
            <a:srgbClr val="A7DF7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2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عِلمٌ يُعرَفُ به صحيحُ أوزان الشعرِ العربيّ مِن فاسِدِها.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908632" y="4834228"/>
            <a:ext cx="2133407" cy="1203017"/>
          </a:xfrm>
          <a:prstGeom prst="rect">
            <a:avLst/>
          </a:prstGeom>
          <a:solidFill>
            <a:srgbClr val="A7DF7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2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عِلمٌ يُعرَفُ به حالُ أواخِر الكلِمِ وقواعدُ الإعراب.</a:t>
            </a:r>
          </a:p>
        </p:txBody>
      </p:sp>
      <p:sp>
        <p:nvSpPr>
          <p:cNvPr id="2" name="Rectangle 1"/>
          <p:cNvSpPr/>
          <p:nvPr/>
        </p:nvSpPr>
        <p:spPr>
          <a:xfrm>
            <a:off x="7875014" y="572303"/>
            <a:ext cx="24094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BH" sz="4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المقدمة: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3083169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ـــــــ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651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5.55112E-17 L -0.45963 0.144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82" y="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59259E-6 L -0.6931 -0.0601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661" y="-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0 L -0.23086 -0.2504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49" y="-1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0641" y="1268068"/>
            <a:ext cx="11387959" cy="4755542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4"/>
          <p:cNvSpPr txBox="1">
            <a:spLocks/>
          </p:cNvSpPr>
          <p:nvPr/>
        </p:nvSpPr>
        <p:spPr>
          <a:xfrm>
            <a:off x="609665" y="1678948"/>
            <a:ext cx="10709910" cy="3889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1"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100" b="1" dirty="0">
              <a:solidFill>
                <a:srgbClr val="002060"/>
              </a:solidFill>
              <a:latin typeface="Agency FB" panose="020B0503020202020204" pitchFamily="34" charset="0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BH" sz="3200" b="1" dirty="0">
                <a:solidFill>
                  <a:srgbClr val="002060"/>
                </a:solidFill>
                <a:latin typeface="Agency FB" panose="020B0503020202020204" pitchFamily="34" charset="0"/>
              </a:rPr>
              <a:t>• </a:t>
            </a:r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يهتمّ علمُ الصرف بِدراسة أحوال الكلمة المُفردَة وما يطرأ على بنيتها مِن تغييرات، أي دراسة هيئة الكلمة الملحوظة من حركة وسكون، وصحّة وإعلال، وعدد حروف، وترتيب حروف.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ar-BH" sz="3200" b="1" dirty="0">
                <a:solidFill>
                  <a:srgbClr val="002060"/>
                </a:solidFill>
                <a:latin typeface="Agency FB" panose="020B0503020202020204" pitchFamily="34" charset="0"/>
              </a:rPr>
              <a:t>•</a:t>
            </a:r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ولأجل دراسة بنية الكلام ابتكر اللغويّون العرب مِقياسًا يُمكِّن من معرفة أصول الكلمات وما يطرأ عليها مِن تغيير بالزيادة أو بالحذف، أطلقوا عليه اسم: </a:t>
            </a:r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</a:t>
            </a:r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BH" sz="3200" b="1" dirty="0">
                <a:solidFill>
                  <a:srgbClr val="002060"/>
                </a:solidFill>
              </a:rPr>
              <a:t> </a:t>
            </a: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3200" b="1" dirty="0">
              <a:solidFill>
                <a:srgbClr val="002060"/>
              </a:solidFill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3200" b="1" dirty="0">
              <a:solidFill>
                <a:srgbClr val="002060"/>
              </a:solidFill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3200" b="1" dirty="0">
              <a:solidFill>
                <a:srgbClr val="002060"/>
              </a:solidFill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3200" b="1" dirty="0">
              <a:solidFill>
                <a:srgbClr val="00206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083169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ـــــــ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909060" y="304875"/>
            <a:ext cx="4274820" cy="105690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5400" b="1" dirty="0">
                <a:solidFill>
                  <a:srgbClr val="FF1D1D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مقدّمة الدرس</a:t>
            </a:r>
            <a:endParaRPr lang="ar-BH" sz="5400" dirty="0">
              <a:solidFill>
                <a:srgbClr val="FF1D1D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3428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49" y="124987"/>
            <a:ext cx="1245551" cy="95945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0999" y="1126486"/>
            <a:ext cx="11387959" cy="5011423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4"/>
          <p:cNvSpPr txBox="1">
            <a:spLocks/>
          </p:cNvSpPr>
          <p:nvPr/>
        </p:nvSpPr>
        <p:spPr>
          <a:xfrm>
            <a:off x="937685" y="1267742"/>
            <a:ext cx="10274586" cy="45603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1"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sz="1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ar-BH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083169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ـــــــ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8512825" y="199292"/>
            <a:ext cx="2213848" cy="1411308"/>
          </a:xfrm>
          <a:prstGeom prst="cloudCallout">
            <a:avLst/>
          </a:prstGeom>
          <a:solidFill>
            <a:srgbClr val="6C66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لاحـظ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385634" y="1590521"/>
            <a:ext cx="1766232" cy="42444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حَــــــــــــــــــــــــضَــــــــــــــــــــــــــــــرَ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44162" y="1522710"/>
            <a:ext cx="5096795" cy="56007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(حاء+ فتحة) + (ضاد + فتحة) + (راء + فتحة).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6457490" y="1682730"/>
            <a:ext cx="803910" cy="240030"/>
          </a:xfrm>
          <a:prstGeom prst="lef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8762383" y="2014900"/>
            <a:ext cx="160020" cy="428575"/>
          </a:xfrm>
          <a:prstGeom prst="down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8223455" y="2014900"/>
            <a:ext cx="160020" cy="428575"/>
          </a:xfrm>
          <a:prstGeom prst="down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7637696" y="2014900"/>
            <a:ext cx="160020" cy="428575"/>
          </a:xfrm>
          <a:prstGeom prst="down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226015" y="2423714"/>
            <a:ext cx="5096795" cy="56007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(فاء+ فتحة) + (عين + فتحة) + (لام + فتحة).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Left Arrow 18"/>
          <p:cNvSpPr/>
          <p:nvPr/>
        </p:nvSpPr>
        <p:spPr>
          <a:xfrm>
            <a:off x="6439343" y="2583734"/>
            <a:ext cx="803910" cy="240030"/>
          </a:xfrm>
          <a:prstGeom prst="lef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9381320" y="1501855"/>
            <a:ext cx="1512658" cy="5803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الكلمة</a:t>
            </a:r>
            <a:endParaRPr lang="en-US" sz="28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9381321" y="2373984"/>
            <a:ext cx="1565128" cy="5803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</a:t>
            </a:r>
            <a:endParaRPr lang="en-US" sz="24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385634" y="3267756"/>
            <a:ext cx="1766232" cy="42444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حَــــــــــــــــــــــــسُــــــــــــــــــــــــــــــنَ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385634" y="4120779"/>
            <a:ext cx="1766232" cy="44125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فَــــــــــــــــــــــــــــــعُـــــــــــــــــــــــــــــــلَ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244162" y="3199945"/>
            <a:ext cx="5096795" cy="56007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(حاء+ فتحة) + (سين + 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ضمّة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 + (نون + فتحة).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Left Arrow 23"/>
          <p:cNvSpPr/>
          <p:nvPr/>
        </p:nvSpPr>
        <p:spPr>
          <a:xfrm>
            <a:off x="6457490" y="3359965"/>
            <a:ext cx="803910" cy="240030"/>
          </a:xfrm>
          <a:prstGeom prst="lef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>
            <a:off x="8762383" y="3692135"/>
            <a:ext cx="160020" cy="428575"/>
          </a:xfrm>
          <a:prstGeom prst="down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>
            <a:off x="8223455" y="3692135"/>
            <a:ext cx="160020" cy="428575"/>
          </a:xfrm>
          <a:prstGeom prst="down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/>
          <p:cNvSpPr/>
          <p:nvPr/>
        </p:nvSpPr>
        <p:spPr>
          <a:xfrm>
            <a:off x="7637696" y="3692135"/>
            <a:ext cx="160020" cy="428575"/>
          </a:xfrm>
          <a:prstGeom prst="down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1226015" y="4100949"/>
            <a:ext cx="5096795" cy="56007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(فاء+ فتحة) + (عين + 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ضمّة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 + (لام + فتحة).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9" name="Left Arrow 28"/>
          <p:cNvSpPr/>
          <p:nvPr/>
        </p:nvSpPr>
        <p:spPr>
          <a:xfrm>
            <a:off x="6439343" y="4260969"/>
            <a:ext cx="803910" cy="240030"/>
          </a:xfrm>
          <a:prstGeom prst="lef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9381320" y="3179090"/>
            <a:ext cx="1512658" cy="5803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الكلمة</a:t>
            </a:r>
            <a:endParaRPr lang="en-US" sz="28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9381321" y="4051219"/>
            <a:ext cx="1565128" cy="5803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</a:t>
            </a:r>
            <a:endParaRPr lang="en-US" sz="24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675370" y="2465430"/>
            <a:ext cx="440129" cy="44125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فَ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072696" y="2465430"/>
            <a:ext cx="440129" cy="44125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عَ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466286" y="2465430"/>
            <a:ext cx="440129" cy="44125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لَ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7" name="Up-Down Arrow 36"/>
          <p:cNvSpPr/>
          <p:nvPr/>
        </p:nvSpPr>
        <p:spPr>
          <a:xfrm rot="16200000">
            <a:off x="10149840" y="4636720"/>
            <a:ext cx="371630" cy="1116646"/>
          </a:xfrm>
          <a:prstGeom prst="up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244162" y="4875177"/>
            <a:ext cx="8414188" cy="639733"/>
          </a:xfrm>
          <a:prstGeom prst="rect">
            <a:avLst/>
          </a:prstGeom>
          <a:solidFill>
            <a:schemeClr val="accent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لِنَـزِنَ الكلماتِ نُـقابِـلُ حُروفَها بحُروفِ الميزان الصرفيّ </a:t>
            </a:r>
            <a:r>
              <a:rPr lang="ar-BH" sz="3600" b="1" dirty="0">
                <a:solidFill>
                  <a:srgbClr val="FF4516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(ف ـــ ع ـــــ ل).</a:t>
            </a:r>
            <a:endParaRPr lang="en-US" sz="3600" b="1" dirty="0">
              <a:solidFill>
                <a:srgbClr val="FF4516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29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5" grpId="0" animBg="1"/>
      <p:bldP spid="8" grpId="0" animBg="1"/>
      <p:bldP spid="16" grpId="0" animBg="1"/>
      <p:bldP spid="17" grpId="0" animBg="1"/>
      <p:bldP spid="18" grpId="0" animBg="1"/>
      <p:bldP spid="19" grpId="0" animBg="1"/>
      <p:bldP spid="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7" grpId="0" animBg="1"/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744" y="1026968"/>
            <a:ext cx="10516511" cy="48040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49" y="124987"/>
            <a:ext cx="1245551" cy="95945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5819" y="1084445"/>
            <a:ext cx="11387959" cy="5011423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083169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ـــــــ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8632117" y="150475"/>
            <a:ext cx="2213848" cy="1411308"/>
          </a:xfrm>
          <a:prstGeom prst="cloudCallout">
            <a:avLst/>
          </a:prstGeom>
          <a:solidFill>
            <a:srgbClr val="6C66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لاحـظ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385634" y="1590521"/>
            <a:ext cx="1766232" cy="42444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قَـــــــــــــــــــــــــ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بَــــــــــــــــــــــــــــلَ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44162" y="1522710"/>
            <a:ext cx="5096795" cy="56007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فعل ثلاثيّ مزيد بحرف (الألف).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6457490" y="1682730"/>
            <a:ext cx="803910" cy="240030"/>
          </a:xfrm>
          <a:prstGeom prst="lef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8246308" y="2027762"/>
            <a:ext cx="214570" cy="428575"/>
          </a:xfrm>
          <a:prstGeom prst="down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226015" y="2423714"/>
            <a:ext cx="5096795" cy="56007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زيد للميزان حرف (الألف) ليُوافقَ الفعلَ.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Left Arrow 18"/>
          <p:cNvSpPr/>
          <p:nvPr/>
        </p:nvSpPr>
        <p:spPr>
          <a:xfrm>
            <a:off x="6439343" y="2583734"/>
            <a:ext cx="803910" cy="240030"/>
          </a:xfrm>
          <a:prstGeom prst="lef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9381320" y="1501855"/>
            <a:ext cx="1512658" cy="5803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الكلمة</a:t>
            </a:r>
            <a:endParaRPr lang="en-US" sz="28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9381321" y="2373984"/>
            <a:ext cx="1565128" cy="5803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</a:t>
            </a:r>
            <a:endParaRPr lang="en-US" sz="24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283688" y="4198998"/>
            <a:ext cx="1766232" cy="42444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مُــــــ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ـــقَــ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ــــــا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بَـــــــــــــلَــــــــــ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ـــــة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ٌ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90381" y="4192268"/>
            <a:ext cx="1766232" cy="44125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مُــــ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ــــــفَـــــ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ـــا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عَـــــــــــلَـــــــــ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ـــــــة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ٌ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6" name="Down Arrow 25"/>
          <p:cNvSpPr/>
          <p:nvPr/>
        </p:nvSpPr>
        <p:spPr>
          <a:xfrm>
            <a:off x="10080633" y="3761950"/>
            <a:ext cx="237423" cy="428575"/>
          </a:xfrm>
          <a:prstGeom prst="down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9426526" y="3181573"/>
            <a:ext cx="1512658" cy="5803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الكلمة</a:t>
            </a:r>
            <a:endParaRPr lang="en-US" sz="28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6992511" y="3181573"/>
            <a:ext cx="1565128" cy="5803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</a:t>
            </a:r>
            <a:endParaRPr lang="en-US" sz="24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7" name="Up-Down Arrow 36"/>
          <p:cNvSpPr/>
          <p:nvPr/>
        </p:nvSpPr>
        <p:spPr>
          <a:xfrm rot="16200000">
            <a:off x="10149840" y="4636720"/>
            <a:ext cx="371630" cy="1116646"/>
          </a:xfrm>
          <a:prstGeom prst="up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244162" y="4875177"/>
            <a:ext cx="8414188" cy="639733"/>
          </a:xfrm>
          <a:prstGeom prst="rect">
            <a:avLst/>
          </a:prstGeom>
          <a:solidFill>
            <a:schemeClr val="accent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لِنَـزِنَ الكلماتِ المزيدةَ نُضيف إلى الميزان الحروفَ الزائدةَ نفسَها.</a:t>
            </a:r>
            <a:endParaRPr lang="en-US" sz="3600" b="1" dirty="0">
              <a:solidFill>
                <a:srgbClr val="FF4516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385634" y="2497392"/>
            <a:ext cx="1766232" cy="42444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فَـــــــــــــــــــــــــ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عَــــــــــــــــــــــــــــلَ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9" name="Down Arrow 38"/>
          <p:cNvSpPr/>
          <p:nvPr/>
        </p:nvSpPr>
        <p:spPr>
          <a:xfrm>
            <a:off x="7656364" y="3781324"/>
            <a:ext cx="237423" cy="428575"/>
          </a:xfrm>
          <a:prstGeom prst="down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1756235" y="4182187"/>
            <a:ext cx="1766232" cy="44125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انْـــــــــــــــ</a:t>
            </a:r>
            <a:r>
              <a:rPr lang="ar-BH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ــــــــفَـــــــعَـــــــــــــلَ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1858365" y="3171492"/>
            <a:ext cx="1565128" cy="5803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</a:t>
            </a:r>
            <a:endParaRPr lang="en-US" sz="24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2" name="Down Arrow 41"/>
          <p:cNvSpPr/>
          <p:nvPr/>
        </p:nvSpPr>
        <p:spPr>
          <a:xfrm>
            <a:off x="2522218" y="3771243"/>
            <a:ext cx="237423" cy="428575"/>
          </a:xfrm>
          <a:prstGeom prst="down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4149542" y="4212128"/>
            <a:ext cx="1766232" cy="42444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انْـــــــــــــ</a:t>
            </a:r>
            <a:r>
              <a:rPr lang="ar-BH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ـــــــدَمَــــــــــــج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4292380" y="3194703"/>
            <a:ext cx="1512658" cy="5803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الكلمة</a:t>
            </a:r>
            <a:endParaRPr lang="en-US" sz="28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5" name="Down Arrow 44"/>
          <p:cNvSpPr/>
          <p:nvPr/>
        </p:nvSpPr>
        <p:spPr>
          <a:xfrm>
            <a:off x="4913946" y="3799393"/>
            <a:ext cx="237423" cy="428575"/>
          </a:xfrm>
          <a:prstGeom prst="down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0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5" grpId="0" animBg="1"/>
      <p:bldP spid="16" grpId="0" animBg="1"/>
      <p:bldP spid="18" grpId="0" animBg="1"/>
      <p:bldP spid="19" grpId="0" animBg="1"/>
      <p:bldP spid="9" grpId="0" animBg="1"/>
      <p:bldP spid="20" grpId="0" animBg="1"/>
      <p:bldP spid="21" grpId="0" animBg="1"/>
      <p:bldP spid="22" grpId="0" animBg="1"/>
      <p:bldP spid="26" grpId="0" animBg="1"/>
      <p:bldP spid="30" grpId="0" animBg="1"/>
      <p:bldP spid="31" grpId="0" animBg="1"/>
      <p:bldP spid="37" grpId="0" animBg="1"/>
      <p:bldP spid="38" grpId="0" animBg="1"/>
      <p:bldP spid="36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5819" y="831718"/>
            <a:ext cx="11387959" cy="5306191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" y="1026967"/>
            <a:ext cx="10835640" cy="51109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49" y="124987"/>
            <a:ext cx="1245551" cy="9594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083169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ـــــــ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085850" y="1382230"/>
            <a:ext cx="9822773" cy="4389920"/>
          </a:xfrm>
          <a:prstGeom prst="rect">
            <a:avLst/>
          </a:prstGeom>
          <a:solidFill>
            <a:srgbClr val="B7AAC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3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3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r>
              <a:rPr lang="ar-BH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• الميزان الصرفيّ مقياسٌ نظريّ يتكوّن من ثلاثة أحرف [ف ــ ع ــ ل].</a:t>
            </a:r>
          </a:p>
          <a:p>
            <a:pPr algn="just" rtl="1"/>
            <a:r>
              <a:rPr lang="ar-BH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• يُستعملُ الميزان الصرفيّ لوزن الكلمات وتمييز البنية المجرّدة </a:t>
            </a:r>
            <a:r>
              <a:rPr lang="ar-BH" sz="3600" b="1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 البنية </a:t>
            </a:r>
            <a:r>
              <a:rPr lang="ar-BH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المزيدة. </a:t>
            </a:r>
          </a:p>
          <a:p>
            <a:pPr algn="just" rtl="1"/>
            <a:r>
              <a:rPr lang="ar-BH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• توزنُ الكلمات بِمُقابَلَة حروفها الأصليّة بحروف الميزان الصرفيّ.</a:t>
            </a:r>
          </a:p>
          <a:p>
            <a:pPr algn="just" rtl="1"/>
            <a:r>
              <a:rPr lang="ar-BH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• إذا تضمّنت الكلمة حرفًا مكرّرًا كرّرنا في الميزان الحرفَ نفسّه:</a:t>
            </a:r>
          </a:p>
          <a:p>
            <a:pPr algn="just" rtl="1"/>
            <a:endParaRPr lang="ar-BH" sz="3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r>
              <a:rPr lang="ar-BH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• وإذا تضمّنت حرفًا زائدًا أو أكثر زدنا في الميزان الحروف الزائدة نفسَها: </a:t>
            </a:r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</a:t>
            </a:r>
            <a:r>
              <a:rPr lang="ar-BH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نْــ</a:t>
            </a:r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تَـ</a:t>
            </a:r>
            <a:r>
              <a:rPr lang="ar-BH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ـقـَل             </a:t>
            </a:r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</a:t>
            </a:r>
            <a:r>
              <a:rPr lang="ar-BH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فْـــ</a:t>
            </a:r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تَــ</a:t>
            </a:r>
            <a:r>
              <a:rPr lang="ar-BH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ــعَـلَ    ـــ     </a:t>
            </a:r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اسْـت</a:t>
            </a:r>
            <a:r>
              <a:rPr lang="ar-BH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َـقْـبَـلَ              </a:t>
            </a:r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اسْت</a:t>
            </a:r>
            <a:r>
              <a:rPr lang="ar-BH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َـفْعَلَ.</a:t>
            </a:r>
          </a:p>
          <a:p>
            <a:pPr algn="r" rtl="1"/>
            <a:endParaRPr lang="ar-BH" sz="3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en-US" sz="3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8471683" y="0"/>
            <a:ext cx="2213848" cy="1320668"/>
          </a:xfrm>
          <a:prstGeom prst="cloudCallout">
            <a:avLst/>
          </a:prstGeom>
          <a:solidFill>
            <a:srgbClr val="6C66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اعرف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5403459" y="5360671"/>
            <a:ext cx="765810" cy="274320"/>
          </a:xfrm>
          <a:prstGeom prst="leftArrow">
            <a:avLst/>
          </a:prstGeom>
          <a:solidFill>
            <a:srgbClr val="00B0F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Left Arrow 32"/>
          <p:cNvSpPr/>
          <p:nvPr/>
        </p:nvSpPr>
        <p:spPr>
          <a:xfrm>
            <a:off x="9092832" y="5360671"/>
            <a:ext cx="765810" cy="274320"/>
          </a:xfrm>
          <a:prstGeom prst="leftArrow">
            <a:avLst/>
          </a:prstGeom>
          <a:solidFill>
            <a:srgbClr val="00B0F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Left Arrow 33"/>
          <p:cNvSpPr/>
          <p:nvPr/>
        </p:nvSpPr>
        <p:spPr>
          <a:xfrm>
            <a:off x="6853057" y="4225719"/>
            <a:ext cx="956310" cy="270510"/>
          </a:xfrm>
          <a:prstGeom prst="leftArrow">
            <a:avLst/>
          </a:prstGeom>
          <a:solidFill>
            <a:srgbClr val="00B0F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A39D3BB-74B9-4984-A1AF-85519212AA2C}"/>
              </a:ext>
            </a:extLst>
          </p:cNvPr>
          <p:cNvSpPr txBox="1"/>
          <p:nvPr/>
        </p:nvSpPr>
        <p:spPr>
          <a:xfrm>
            <a:off x="8043682" y="4037809"/>
            <a:ext cx="228086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عَــ</a:t>
            </a:r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ـلَّـ</a:t>
            </a:r>
            <a:r>
              <a:rPr lang="ar-BH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ــمَ (عَـ</a:t>
            </a:r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لْ لَ </a:t>
            </a:r>
            <a:r>
              <a:rPr lang="ar-BH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مَ)</a:t>
            </a:r>
            <a:endParaRPr lang="ar-BH" sz="3600" dirty="0"/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26DD35CA-4110-4D4C-B935-703C40C7A6D3}"/>
              </a:ext>
            </a:extLst>
          </p:cNvPr>
          <p:cNvSpPr txBox="1"/>
          <p:nvPr/>
        </p:nvSpPr>
        <p:spPr>
          <a:xfrm>
            <a:off x="4087537" y="4095632"/>
            <a:ext cx="246566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ar-BH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فَــ</a:t>
            </a:r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ـعَّـ</a:t>
            </a:r>
            <a:r>
              <a:rPr lang="ar-BH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ـــلَ (فَ</a:t>
            </a:r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</a:t>
            </a:r>
            <a:r>
              <a:rPr lang="ar-BH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ْ </a:t>
            </a:r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</a:t>
            </a:r>
            <a:r>
              <a:rPr lang="ar-BH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َ لَ).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FD242E9E-2D1A-4743-9624-6E54D727DF36}"/>
              </a:ext>
            </a:extLst>
          </p:cNvPr>
          <p:cNvSpPr txBox="1"/>
          <p:nvPr/>
        </p:nvSpPr>
        <p:spPr>
          <a:xfrm>
            <a:off x="1283376" y="3638432"/>
            <a:ext cx="1480371" cy="9144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BH" dirty="0"/>
          </a:p>
        </p:txBody>
      </p:sp>
    </p:spTree>
    <p:extLst>
      <p:ext uri="{BB962C8B-B14F-4D97-AF65-F5344CB8AC3E}">
        <p14:creationId xmlns:p14="http://schemas.microsoft.com/office/powerpoint/2010/main" val="89309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3" grpId="0" animBg="1"/>
      <p:bldP spid="34" grpId="0" animBg="1"/>
      <p:bldP spid="9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5819" y="831718"/>
            <a:ext cx="11387959" cy="5306191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" y="1026967"/>
            <a:ext cx="10835640" cy="51109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49" y="124987"/>
            <a:ext cx="1245551" cy="9594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083169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ـــــــ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087867" y="1387477"/>
            <a:ext cx="9822773" cy="4389920"/>
          </a:xfrm>
          <a:prstGeom prst="rect">
            <a:avLst/>
          </a:prstGeom>
          <a:solidFill>
            <a:srgbClr val="B7AAC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3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3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514350" indent="-514350" algn="just" rtl="1">
              <a:buAutoNum type="arabicParenR"/>
            </a:pPr>
            <a:r>
              <a:rPr lang="ar-BH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زن الكلمات الآتية:</a:t>
            </a:r>
            <a:r>
              <a:rPr lang="en-US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ar-BH" sz="3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514350" indent="-514350" algn="just" rtl="1">
              <a:buAutoNum type="arabicParenR"/>
            </a:pPr>
            <a:endParaRPr lang="ar-BH" sz="3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514350" indent="-514350" algn="just" rtl="1">
              <a:buAutoNum type="arabicParenR"/>
            </a:pPr>
            <a:endParaRPr lang="ar-BH" sz="3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514350" indent="-514350" algn="just" rtl="1">
              <a:buAutoNum type="arabicParenR"/>
            </a:pPr>
            <a:endParaRPr lang="ar-BH" sz="3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514350" indent="-514350" algn="just" rtl="1">
              <a:buAutoNum type="arabicParenR"/>
            </a:pPr>
            <a:endParaRPr lang="ar-BH" sz="3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3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514350" indent="-514350" algn="just" rtl="1">
              <a:buAutoNum type="arabicParenR"/>
            </a:pPr>
            <a:endParaRPr lang="ar-BH" sz="3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r>
              <a:rPr lang="en-US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ar-BH" sz="3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en-US" sz="36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8523465" y="223975"/>
            <a:ext cx="2213848" cy="1320668"/>
          </a:xfrm>
          <a:prstGeom prst="cloudCallout">
            <a:avLst/>
          </a:prstGeom>
          <a:solidFill>
            <a:srgbClr val="6C66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طبّق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75843" y="2385944"/>
            <a:ext cx="8846820" cy="902970"/>
          </a:xfrm>
          <a:prstGeom prst="rect">
            <a:avLst/>
          </a:prstGeom>
          <a:solidFill>
            <a:srgbClr val="C6DC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BH" sz="32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32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كَرُمَ ـــــ لاءَمَ ـــــ انْدَمَجَ ـــــ اعْتَرَضَ ــــــ اسْتِعْمَالٌ ــــــ تَوَتُّـرٌ ــــــ مُصافَحَةٌ.</a:t>
            </a:r>
          </a:p>
          <a:p>
            <a:pPr algn="ctr" rtl="1"/>
            <a:endParaRPr lang="en-US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75843" y="3505480"/>
            <a:ext cx="8846820" cy="2097812"/>
          </a:xfrm>
          <a:prstGeom prst="rect">
            <a:avLst/>
          </a:prstGeom>
          <a:solidFill>
            <a:srgbClr val="A7BE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BH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endParaRPr lang="ar-BH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endParaRPr lang="ar-BH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endParaRPr lang="ar-BH" sz="32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32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كَرُمَ      لاءَمَ       انْدَمَجَ      اعْتَرَضَ      اسْتِعْمَالٌ       تَوَتُّـرٌ       مُصافَحَةٌ.</a:t>
            </a:r>
          </a:p>
          <a:p>
            <a:pPr algn="ctr" rtl="1"/>
            <a:endParaRPr lang="ar-BH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endParaRPr lang="ar-BH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فَعُـلَ     فاعَلَ     انْفَعَـلَ     افْـتَـعَـلَ      اسْتِفْعَـالٌ      تَفَعُّـلٌ         مُـفاعَـلَةٌ.</a:t>
            </a:r>
          </a:p>
          <a:p>
            <a:pPr algn="ctr" rtl="1"/>
            <a:endParaRPr lang="ar-BH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endParaRPr lang="ar-BH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endParaRPr lang="ar-BH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endParaRPr lang="en-US" sz="32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9578607" y="4245420"/>
            <a:ext cx="228600" cy="613763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8604987" y="4245420"/>
            <a:ext cx="228600" cy="613763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7646670" y="4245421"/>
            <a:ext cx="228600" cy="613763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6356985" y="4245421"/>
            <a:ext cx="228600" cy="613763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5213339" y="4245420"/>
            <a:ext cx="228600" cy="613763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3947688" y="4245420"/>
            <a:ext cx="228600" cy="613763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>
            <a:off x="2682037" y="4245420"/>
            <a:ext cx="228600" cy="613763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68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" grpId="0" animBg="1"/>
      <p:bldP spid="15" grpId="0" animBg="1"/>
      <p:bldP spid="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5819" y="831718"/>
            <a:ext cx="11387959" cy="5306191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" y="1026967"/>
            <a:ext cx="10835640" cy="51109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49" y="124987"/>
            <a:ext cx="1245551" cy="9594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083169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ـــــــ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108411" y="1320668"/>
            <a:ext cx="9822773" cy="4495688"/>
          </a:xfrm>
          <a:prstGeom prst="rect">
            <a:avLst/>
          </a:prstGeom>
          <a:solidFill>
            <a:srgbClr val="B7AAC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r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r>
              <a:rPr lang="ar-BH" sz="36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2) ميّز فيما يأتي الأفعال المجرّدة من الأفعال المزيدة:</a:t>
            </a:r>
          </a:p>
          <a:p>
            <a:pPr algn="just" rtl="1"/>
            <a:r>
              <a:rPr lang="ar-BH" sz="36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en-US" sz="36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6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أخْرَجَ ــ تشارَكَ ــ زَلْزَلَ ــ ناوَلَ ــ وَلْوَلَ ــ انْتَظَرَ ــ فَرِحَ ــ بَكى.</a:t>
            </a: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r>
              <a:rPr lang="en-US" sz="3200" b="1" dirty="0">
                <a:solidFill>
                  <a:srgbClr val="0000FF"/>
                </a:solidFill>
                <a:latin typeface="Agency FB" panose="020B0503020202020204" pitchFamily="34" charset="0"/>
              </a:rPr>
              <a:t> </a:t>
            </a: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r" rtl="1"/>
            <a:endParaRPr lang="en-US" sz="32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8471683" y="0"/>
            <a:ext cx="2213848" cy="1320668"/>
          </a:xfrm>
          <a:prstGeom prst="cloudCallout">
            <a:avLst/>
          </a:prstGeom>
          <a:solidFill>
            <a:srgbClr val="6C66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400" b="1" dirty="0">
                <a:latin typeface="Mcs Letter Word 3" pitchFamily="2" charset="0"/>
                <a:cs typeface="ALAWI-3-9" pitchFamily="2" charset="-78"/>
              </a:rPr>
              <a:t>طبّق</a:t>
            </a:r>
            <a:endParaRPr lang="en-US" sz="4400" b="1" dirty="0">
              <a:latin typeface="Mcs Letter Word 3" pitchFamily="2" charset="0"/>
              <a:cs typeface="ALAWI-3-9" pitchFamily="2" charset="-78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5789157"/>
              </p:ext>
            </p:extLst>
          </p:nvPr>
        </p:nvGraphicFramePr>
        <p:xfrm>
          <a:off x="1971040" y="2670697"/>
          <a:ext cx="8128000" cy="2968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9618"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BH" sz="3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الأفعال المزيدة</a:t>
                      </a:r>
                      <a:endParaRPr lang="en-US" sz="3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BH" sz="3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الأفعال المُجرّدة</a:t>
                      </a:r>
                      <a:endParaRPr lang="en-US" sz="3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925"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BH" sz="3200" b="1" dirty="0">
                          <a:solidFill>
                            <a:srgbClr val="0000FF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أخْرَجَ</a:t>
                      </a:r>
                      <a:endParaRPr lang="en-US" sz="3200" b="1" dirty="0">
                        <a:solidFill>
                          <a:srgbClr val="0000FF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BH" sz="3200" b="1" dirty="0">
                          <a:solidFill>
                            <a:srgbClr val="0000FF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زَلْزَلَ</a:t>
                      </a:r>
                      <a:endParaRPr lang="en-US" sz="3200" b="1" dirty="0">
                        <a:solidFill>
                          <a:srgbClr val="0000FF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5530"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BH" sz="3200" b="1" dirty="0">
                          <a:solidFill>
                            <a:srgbClr val="0000FF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تَشارَكَ</a:t>
                      </a:r>
                      <a:endParaRPr lang="en-US" sz="3200" b="1" dirty="0">
                        <a:solidFill>
                          <a:srgbClr val="0000FF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BH" sz="3200" b="1" dirty="0">
                          <a:solidFill>
                            <a:srgbClr val="0000FF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وَلْوَلَ</a:t>
                      </a:r>
                      <a:endParaRPr lang="en-US" sz="3200" b="1" dirty="0">
                        <a:solidFill>
                          <a:srgbClr val="0000FF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530"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BH" sz="3200" b="1" dirty="0">
                          <a:solidFill>
                            <a:srgbClr val="0000FF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ناوَلَ</a:t>
                      </a:r>
                      <a:endParaRPr lang="en-US" sz="3200" b="1" dirty="0">
                        <a:solidFill>
                          <a:srgbClr val="0000FF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BH" sz="3200" b="1" dirty="0">
                          <a:solidFill>
                            <a:srgbClr val="0000FF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فَرِحَ</a:t>
                      </a:r>
                      <a:endParaRPr lang="en-US" sz="3200" b="1" dirty="0">
                        <a:solidFill>
                          <a:srgbClr val="0000FF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640"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BH" sz="3200" b="1" dirty="0">
                          <a:solidFill>
                            <a:srgbClr val="0000FF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انْتَظَرَ</a:t>
                      </a:r>
                      <a:endParaRPr lang="en-US" sz="3200" b="1" dirty="0">
                        <a:solidFill>
                          <a:srgbClr val="0000FF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BH" sz="3200" b="1" dirty="0">
                          <a:solidFill>
                            <a:srgbClr val="0000FF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بَكى</a:t>
                      </a:r>
                      <a:endParaRPr lang="en-US" sz="3200" b="1" dirty="0">
                        <a:solidFill>
                          <a:srgbClr val="0000FF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428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5819" y="831718"/>
            <a:ext cx="11387959" cy="5306191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" y="1026967"/>
            <a:ext cx="10835640" cy="52371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49" y="124987"/>
            <a:ext cx="1245551" cy="9594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083169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ـــــــ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184613" y="1371476"/>
            <a:ext cx="9822773" cy="4590413"/>
          </a:xfrm>
          <a:prstGeom prst="rect">
            <a:avLst/>
          </a:prstGeom>
          <a:solidFill>
            <a:srgbClr val="B7AAC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1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r>
              <a:rPr lang="ar-BH" sz="36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32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 حدّد أحرف الزيادة في الأفعال الآتية:</a:t>
            </a:r>
          </a:p>
          <a:p>
            <a:pPr algn="r" rtl="1"/>
            <a:r>
              <a:rPr lang="ar-BH" sz="32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en-US" sz="32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   أخْرَجَ ــ تشارَكَ ــ تَزَلْزَلَ ــ تَـسَـلَّـمَ ــ انْدَفَعَ ــ انْتَظَرَ.</a:t>
            </a:r>
            <a:endParaRPr lang="ar-BH" sz="32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r>
              <a:rPr lang="en-US" sz="3200" b="1" dirty="0">
                <a:solidFill>
                  <a:srgbClr val="0000FF"/>
                </a:solidFill>
                <a:latin typeface="Agency FB" panose="020B0503020202020204" pitchFamily="34" charset="0"/>
              </a:rPr>
              <a:t> </a:t>
            </a: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r" rtl="1"/>
            <a:endParaRPr lang="en-US" sz="32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8471683" y="0"/>
            <a:ext cx="2213848" cy="1320668"/>
          </a:xfrm>
          <a:prstGeom prst="cloudCallout">
            <a:avLst/>
          </a:prstGeom>
          <a:solidFill>
            <a:srgbClr val="6C66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400" b="1" dirty="0">
                <a:latin typeface="Mcs Letter Word 3" pitchFamily="2" charset="0"/>
                <a:cs typeface="ALAWI-3-9" pitchFamily="2" charset="-78"/>
              </a:rPr>
              <a:t>طبّق</a:t>
            </a:r>
            <a:endParaRPr lang="en-US" sz="4400" b="1" dirty="0">
              <a:latin typeface="Mcs Letter Word 3" pitchFamily="2" charset="0"/>
              <a:cs typeface="ALAWI-3-9" pitchFamily="2" charset="-78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304732"/>
              </p:ext>
            </p:extLst>
          </p:nvPr>
        </p:nvGraphicFramePr>
        <p:xfrm>
          <a:off x="1906270" y="2469405"/>
          <a:ext cx="8127999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6183">
                <a:tc>
                  <a:txBody>
                    <a:bodyPr/>
                    <a:lstStyle/>
                    <a:p>
                      <a:pPr algn="ctr" rtl="1"/>
                      <a:r>
                        <a:rPr lang="ar-BH" sz="26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أحرف الزيادة</a:t>
                      </a:r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6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الأصل المجرّد</a:t>
                      </a:r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6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الفعل</a:t>
                      </a:r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183">
                <a:tc>
                  <a:txBody>
                    <a:bodyPr/>
                    <a:lstStyle/>
                    <a:p>
                      <a:pPr algn="ctr" rtl="1"/>
                      <a:r>
                        <a:rPr lang="ar-BH" sz="2600" b="1" dirty="0">
                          <a:solidFill>
                            <a:srgbClr val="FF4516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الهمزة (أ)</a:t>
                      </a:r>
                      <a:endParaRPr lang="en-US" sz="2600" b="1" dirty="0">
                        <a:solidFill>
                          <a:srgbClr val="FF4516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خَرَجَ</a:t>
                      </a:r>
                      <a:endParaRPr lang="en-US" sz="26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600" b="1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أ</a:t>
                      </a:r>
                      <a:r>
                        <a:rPr lang="ar-BH" sz="2600" b="1" dirty="0">
                          <a:solidFill>
                            <a:srgbClr val="000099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خْرَج</a:t>
                      </a:r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183">
                <a:tc>
                  <a:txBody>
                    <a:bodyPr/>
                    <a:lstStyle/>
                    <a:p>
                      <a:pPr algn="ctr" rtl="1"/>
                      <a:r>
                        <a:rPr lang="ar-BH" sz="2600" b="1" dirty="0">
                          <a:solidFill>
                            <a:srgbClr val="FF4516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التاء والألف</a:t>
                      </a:r>
                      <a:endParaRPr lang="en-US" sz="2600" b="1" dirty="0">
                        <a:solidFill>
                          <a:srgbClr val="FF4516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شَرَكَ</a:t>
                      </a:r>
                      <a:endParaRPr lang="en-US" sz="26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600" b="1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تــ</a:t>
                      </a:r>
                      <a:r>
                        <a:rPr lang="ar-BH" sz="2600" b="1" dirty="0">
                          <a:solidFill>
                            <a:srgbClr val="000099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ش</a:t>
                      </a:r>
                      <a:r>
                        <a:rPr lang="ar-BH" sz="2600" b="1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ـا</a:t>
                      </a:r>
                      <a:r>
                        <a:rPr lang="ar-BH" sz="2600" b="1" dirty="0">
                          <a:solidFill>
                            <a:srgbClr val="000099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رَك</a:t>
                      </a:r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183">
                <a:tc>
                  <a:txBody>
                    <a:bodyPr/>
                    <a:lstStyle/>
                    <a:p>
                      <a:pPr algn="ctr" rtl="1"/>
                      <a:r>
                        <a:rPr lang="ar-BH" sz="2600" b="1" dirty="0">
                          <a:solidFill>
                            <a:srgbClr val="FF4516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التاء</a:t>
                      </a:r>
                      <a:endParaRPr lang="en-US" sz="2600" b="1" dirty="0">
                        <a:solidFill>
                          <a:srgbClr val="FF4516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زَلْزَلَ (أصل رُباعي)</a:t>
                      </a:r>
                      <a:endParaRPr lang="en-US" sz="26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600" b="1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</a:t>
                      </a:r>
                      <a:r>
                        <a:rPr lang="ar-BH" sz="2600" b="1" dirty="0">
                          <a:solidFill>
                            <a:srgbClr val="000099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َـزَلْزَلَ</a:t>
                      </a:r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183">
                <a:tc>
                  <a:txBody>
                    <a:bodyPr/>
                    <a:lstStyle/>
                    <a:p>
                      <a:pPr algn="ctr" rtl="1"/>
                      <a:r>
                        <a:rPr lang="ar-BH" sz="2600" b="1" dirty="0">
                          <a:solidFill>
                            <a:srgbClr val="FF4516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التاء والتضعيف</a:t>
                      </a:r>
                      <a:endParaRPr lang="en-US" sz="2600" b="1" dirty="0">
                        <a:solidFill>
                          <a:srgbClr val="FF4516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سَلِمَ</a:t>
                      </a:r>
                      <a:endParaRPr lang="en-US" sz="26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600" b="1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تَـ</a:t>
                      </a:r>
                      <a:r>
                        <a:rPr lang="ar-BH" sz="2600" b="1" dirty="0">
                          <a:solidFill>
                            <a:srgbClr val="000099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سَـ</a:t>
                      </a:r>
                      <a:r>
                        <a:rPr lang="ar-BH" sz="2600" b="1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لَّ</a:t>
                      </a:r>
                      <a:r>
                        <a:rPr lang="ar-BH" sz="2600" b="1" dirty="0">
                          <a:solidFill>
                            <a:srgbClr val="000099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ـمَ</a:t>
                      </a:r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6183">
                <a:tc>
                  <a:txBody>
                    <a:bodyPr/>
                    <a:lstStyle/>
                    <a:p>
                      <a:pPr algn="ctr" rtl="1"/>
                      <a:r>
                        <a:rPr lang="ar-BH" sz="2600" b="1" dirty="0">
                          <a:solidFill>
                            <a:srgbClr val="FF4516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همزة</a:t>
                      </a:r>
                      <a:r>
                        <a:rPr lang="ar-BH" sz="2600" b="1" baseline="0" dirty="0">
                          <a:solidFill>
                            <a:srgbClr val="FF4516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الوصل والنون (انْـ)</a:t>
                      </a:r>
                      <a:endParaRPr lang="en-US" sz="2600" b="1" dirty="0">
                        <a:solidFill>
                          <a:srgbClr val="FF4516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دَفَعَ</a:t>
                      </a:r>
                      <a:endParaRPr lang="en-US" sz="26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600" b="1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انْ</a:t>
                      </a:r>
                      <a:r>
                        <a:rPr lang="ar-BH" sz="2600" b="1" dirty="0">
                          <a:solidFill>
                            <a:srgbClr val="000099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ـدَفَع</a:t>
                      </a:r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6183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600" b="1" dirty="0">
                          <a:solidFill>
                            <a:srgbClr val="FF4516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همزة</a:t>
                      </a:r>
                      <a:r>
                        <a:rPr lang="ar-BH" sz="2600" b="1" baseline="0" dirty="0">
                          <a:solidFill>
                            <a:srgbClr val="FF4516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الوصل والتاء</a:t>
                      </a:r>
                      <a:endParaRPr lang="en-US" sz="2600" b="1" dirty="0">
                        <a:solidFill>
                          <a:srgbClr val="FF4516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6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نَـظَـرَ</a:t>
                      </a:r>
                      <a:endParaRPr lang="en-US" sz="26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600" b="1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</a:t>
                      </a:r>
                      <a:r>
                        <a:rPr lang="ar-BH" sz="2600" b="1" dirty="0">
                          <a:solidFill>
                            <a:srgbClr val="000099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نْـ</a:t>
                      </a:r>
                      <a:r>
                        <a:rPr lang="ar-BH" sz="2600" b="1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تَـ</a:t>
                      </a:r>
                      <a:r>
                        <a:rPr lang="ar-BH" sz="2600" b="1" dirty="0">
                          <a:solidFill>
                            <a:srgbClr val="000099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ظَرَ</a:t>
                      </a:r>
                      <a:endParaRPr lang="en-US" sz="26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953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744" y="1026968"/>
            <a:ext cx="10516511" cy="48040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49" y="124987"/>
            <a:ext cx="1245551" cy="95945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5819" y="1084445"/>
            <a:ext cx="11387959" cy="5011423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083169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ـــــــ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8580797" y="230901"/>
            <a:ext cx="2213848" cy="1411308"/>
          </a:xfrm>
          <a:prstGeom prst="cloudCallout">
            <a:avLst/>
          </a:prstGeom>
          <a:solidFill>
            <a:srgbClr val="6C66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لاحـظ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385634" y="1590521"/>
            <a:ext cx="1766232" cy="42444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قَـــــــــ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ـــا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لَ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44162" y="1522710"/>
            <a:ext cx="5096795" cy="56007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أصلُه (قَوَلَ) أُبدِلت واوُه ألفًا ممدودة.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6457490" y="1682730"/>
            <a:ext cx="803910" cy="240030"/>
          </a:xfrm>
          <a:prstGeom prst="lef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8242198" y="2047796"/>
            <a:ext cx="214570" cy="428575"/>
          </a:xfrm>
          <a:prstGeom prst="down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226015" y="2423714"/>
            <a:ext cx="5096795" cy="56007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وزنّا الفعل الأجوف بِحسَب أصله.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Left Arrow 18"/>
          <p:cNvSpPr/>
          <p:nvPr/>
        </p:nvSpPr>
        <p:spPr>
          <a:xfrm>
            <a:off x="6439343" y="2583734"/>
            <a:ext cx="803910" cy="240030"/>
          </a:xfrm>
          <a:prstGeom prst="lef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9381320" y="1501855"/>
            <a:ext cx="1512658" cy="5803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الكلمة</a:t>
            </a:r>
            <a:endParaRPr lang="en-US" sz="28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9381321" y="2373984"/>
            <a:ext cx="1565128" cy="5803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</a:t>
            </a:r>
            <a:endParaRPr lang="en-US" sz="24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9426526" y="3181573"/>
            <a:ext cx="1512658" cy="5803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الكلمة</a:t>
            </a:r>
            <a:endParaRPr lang="en-US" sz="28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7" name="Up-Down Arrow 36"/>
          <p:cNvSpPr/>
          <p:nvPr/>
        </p:nvSpPr>
        <p:spPr>
          <a:xfrm rot="16200000">
            <a:off x="10521670" y="4744895"/>
            <a:ext cx="371630" cy="900296"/>
          </a:xfrm>
          <a:prstGeom prst="upDown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120140" y="4875177"/>
            <a:ext cx="9075420" cy="639733"/>
          </a:xfrm>
          <a:prstGeom prst="rect">
            <a:avLst/>
          </a:prstGeom>
          <a:solidFill>
            <a:schemeClr val="accent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إذا حُذف في الكلمة المُرادِ وزنُها أحدُ حروفها الأصليّة حذفنا في الميزان الحرفَ الذي يُقابله.</a:t>
            </a:r>
            <a:endParaRPr lang="en-US" sz="2800" b="1" dirty="0">
              <a:solidFill>
                <a:srgbClr val="FF4516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385634" y="2497392"/>
            <a:ext cx="1766232" cy="42444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فَـــــ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ــــــع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ـــ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ــــلَ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9" name="Down Arrow 38"/>
          <p:cNvSpPr/>
          <p:nvPr/>
        </p:nvSpPr>
        <p:spPr>
          <a:xfrm>
            <a:off x="8181635" y="3700559"/>
            <a:ext cx="237423" cy="428575"/>
          </a:xfrm>
          <a:prstGeom prst="down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244162" y="3171127"/>
            <a:ext cx="5096795" cy="56007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حُذف عينُ الفعل (الواو).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3" name="Left Arrow 32"/>
          <p:cNvSpPr/>
          <p:nvPr/>
        </p:nvSpPr>
        <p:spPr>
          <a:xfrm>
            <a:off x="6457490" y="3331147"/>
            <a:ext cx="803910" cy="240030"/>
          </a:xfrm>
          <a:prstGeom prst="lef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403781" y="3244805"/>
            <a:ext cx="1766232" cy="42444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قُـــــــــــلْ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257612" y="4038877"/>
            <a:ext cx="5096795" cy="56007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حَذَفنا في الميزان ما حُذف في الفعل.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6" name="Left Arrow 45"/>
          <p:cNvSpPr/>
          <p:nvPr/>
        </p:nvSpPr>
        <p:spPr>
          <a:xfrm>
            <a:off x="6470940" y="4198897"/>
            <a:ext cx="803910" cy="240030"/>
          </a:xfrm>
          <a:prstGeom prst="lef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9412918" y="3989147"/>
            <a:ext cx="1565128" cy="5803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</a:t>
            </a:r>
            <a:endParaRPr lang="en-US" sz="24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417231" y="4112555"/>
            <a:ext cx="1766232" cy="42444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فُـــــــــــــــــلْ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304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5" grpId="0" animBg="1"/>
      <p:bldP spid="16" grpId="0" animBg="1"/>
      <p:bldP spid="18" grpId="0" animBg="1"/>
      <p:bldP spid="19" grpId="0" animBg="1"/>
      <p:bldP spid="9" grpId="0" animBg="1"/>
      <p:bldP spid="20" grpId="0" animBg="1"/>
      <p:bldP spid="30" grpId="0" animBg="1"/>
      <p:bldP spid="37" grpId="0" animBg="1"/>
      <p:bldP spid="38" grpId="0" animBg="1"/>
      <p:bldP spid="36" grpId="0" animBg="1"/>
      <p:bldP spid="39" grpId="0" animBg="1"/>
      <p:bldP spid="32" grpId="0" animBg="1"/>
      <p:bldP spid="33" grpId="0" animBg="1"/>
      <p:bldP spid="34" grpId="0" animBg="1"/>
      <p:bldP spid="35" grpId="0" animBg="1"/>
      <p:bldP spid="46" grpId="0" animBg="1"/>
      <p:bldP spid="47" grpId="0" animBg="1"/>
      <p:bldP spid="4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5819" y="831718"/>
            <a:ext cx="11387959" cy="5306191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" y="1026967"/>
            <a:ext cx="10835640" cy="51109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49" y="124987"/>
            <a:ext cx="1245551" cy="9594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083169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ـــــــ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760219" y="1753801"/>
            <a:ext cx="8549641" cy="3475520"/>
          </a:xfrm>
          <a:prstGeom prst="rect">
            <a:avLst/>
          </a:prstGeom>
          <a:solidFill>
            <a:srgbClr val="B7AAC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36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36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36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r>
              <a:rPr lang="ar-BH" sz="36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• يوزَنُ الفعل المجرّد الأجوف بحسَب أصله من دون مراعاة التغيير الذي طرأ عليه: </a:t>
            </a:r>
          </a:p>
          <a:p>
            <a:pPr algn="just" rtl="1"/>
            <a:r>
              <a:rPr lang="ar-BH" sz="36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الفعل نـالَ (أصله نَوَلَ)، وزنه هو (</a:t>
            </a:r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فَـعَـلَ</a:t>
            </a:r>
            <a:r>
              <a:rPr lang="ar-BH" sz="36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).</a:t>
            </a:r>
          </a:p>
          <a:p>
            <a:pPr algn="just" rtl="1"/>
            <a:r>
              <a:rPr lang="ar-BH" sz="36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• يُفكُّ تضعيف الفعل المجرّد المُضعَّف عند وزنه: </a:t>
            </a:r>
          </a:p>
          <a:p>
            <a:pPr algn="just" rtl="1"/>
            <a:r>
              <a:rPr lang="ar-BH" sz="36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الفعل شَدَّ (أصله: شَدَدَ)، وزنه هو (</a:t>
            </a:r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فَـعَـلَ</a:t>
            </a:r>
            <a:r>
              <a:rPr lang="ar-BH" sz="36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).</a:t>
            </a:r>
          </a:p>
          <a:p>
            <a:pPr algn="just" rtl="1"/>
            <a:endParaRPr lang="ar-BH" sz="36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36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en-US" sz="36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8471683" y="439821"/>
            <a:ext cx="2213848" cy="1320668"/>
          </a:xfrm>
          <a:prstGeom prst="cloudCallout">
            <a:avLst/>
          </a:prstGeom>
          <a:solidFill>
            <a:srgbClr val="6C66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اعرف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08441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5819" y="831718"/>
            <a:ext cx="11387959" cy="5306191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" y="1026967"/>
            <a:ext cx="10835640" cy="51109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49" y="124987"/>
            <a:ext cx="1245551" cy="9594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083169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ـــــــ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087867" y="1387477"/>
            <a:ext cx="9822773" cy="4389920"/>
          </a:xfrm>
          <a:prstGeom prst="rect">
            <a:avLst/>
          </a:prstGeom>
          <a:solidFill>
            <a:srgbClr val="B7AAC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r" rtl="1"/>
            <a:endParaRPr lang="ar-BH" sz="32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514350" indent="-514350" algn="just" rtl="1">
              <a:buAutoNum type="arabicParenR"/>
            </a:pPr>
            <a:r>
              <a:rPr lang="ar-BH" sz="36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حدّد وزن كلّ كلمة ممّا يأتي:</a:t>
            </a: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r>
              <a:rPr lang="en-US" sz="3200" b="1" dirty="0">
                <a:solidFill>
                  <a:srgbClr val="0000FF"/>
                </a:solidFill>
                <a:latin typeface="Agency FB" panose="020B0503020202020204" pitchFamily="34" charset="0"/>
              </a:rPr>
              <a:t> </a:t>
            </a: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r" rtl="1"/>
            <a:endParaRPr lang="en-US" sz="32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8632117" y="402497"/>
            <a:ext cx="2213848" cy="1320668"/>
          </a:xfrm>
          <a:prstGeom prst="cloudCallout">
            <a:avLst/>
          </a:prstGeom>
          <a:solidFill>
            <a:srgbClr val="6C66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طبّق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75843" y="2666210"/>
            <a:ext cx="8846820" cy="722714"/>
          </a:xfrm>
          <a:prstGeom prst="rect">
            <a:avLst/>
          </a:prstGeom>
          <a:solidFill>
            <a:srgbClr val="6C003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BH" sz="32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حَـطَّ ــــــ صـامَ ــــــ نـامَ ــــــ شَـمَّ ــــــ قِ ــــــ يَـرِدُ ــــــ صِـلَـةٌ.</a:t>
            </a:r>
          </a:p>
          <a:p>
            <a:pPr algn="ctr" rtl="1"/>
            <a:endParaRPr lang="en-US" sz="3200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75843" y="3505480"/>
            <a:ext cx="8846820" cy="2097812"/>
          </a:xfrm>
          <a:prstGeom prst="rect">
            <a:avLst/>
          </a:prstGeom>
          <a:solidFill>
            <a:srgbClr val="A7BE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BH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endParaRPr lang="ar-BH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endParaRPr lang="ar-BH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endParaRPr lang="ar-BH" sz="32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3200" b="1" dirty="0">
                <a:solidFill>
                  <a:srgbClr val="00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حَـطّ       صـامَ          نـام         شَـمَّ          قِ         يَـرِد       صِـلَـة.</a:t>
            </a:r>
          </a:p>
          <a:p>
            <a:pPr algn="ctr" rtl="1"/>
            <a:endParaRPr lang="ar-BH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endParaRPr lang="ar-BH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فَعَـلَ      </a:t>
            </a:r>
            <a:r>
              <a:rPr lang="ar-BH" sz="3200" b="1" dirty="0" err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فَعَـلَ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 </a:t>
            </a:r>
            <a:r>
              <a:rPr lang="ar-BH" sz="3200" b="1" dirty="0" err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فَعَـلَ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</a:t>
            </a:r>
            <a:r>
              <a:rPr lang="ar-BH" sz="3200" b="1" dirty="0" err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فَـعَـلَ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 عِ         يَـعِـلُ       عِـلَـةٌ.</a:t>
            </a:r>
          </a:p>
          <a:p>
            <a:pPr algn="ctr" rtl="1"/>
            <a:endParaRPr lang="ar-BH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endParaRPr lang="ar-BH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endParaRPr lang="ar-BH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endParaRPr lang="en-US" sz="32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9662160" y="4259299"/>
            <a:ext cx="228600" cy="613763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8645332" y="4245419"/>
            <a:ext cx="228600" cy="613763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7602276" y="4259299"/>
            <a:ext cx="228600" cy="613763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6531037" y="4242759"/>
            <a:ext cx="228600" cy="613763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5628509" y="4242759"/>
            <a:ext cx="228600" cy="613763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4749828" y="4242758"/>
            <a:ext cx="228600" cy="613763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>
            <a:off x="3774375" y="4242758"/>
            <a:ext cx="228600" cy="613763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88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744" y="1026968"/>
            <a:ext cx="10516511" cy="48040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49" y="124987"/>
            <a:ext cx="1245551" cy="95945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9245" y="903301"/>
            <a:ext cx="11387959" cy="5011423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083169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ـــــــ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8320881" y="221125"/>
            <a:ext cx="2213848" cy="1411308"/>
          </a:xfrm>
          <a:prstGeom prst="cloudCallout">
            <a:avLst/>
          </a:prstGeom>
          <a:solidFill>
            <a:srgbClr val="6C66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لاحـظ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096643" y="1651577"/>
            <a:ext cx="1766232" cy="42444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عَـلِـمَ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44162" y="1603638"/>
            <a:ext cx="6869721" cy="56007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فعل جميع حروفه أصليّة: إذا حذفنا حرفًا واحدا اختلّ المعنى.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Down Arrow 15"/>
          <p:cNvSpPr/>
          <p:nvPr/>
        </p:nvSpPr>
        <p:spPr>
          <a:xfrm rot="5400000" flipH="1">
            <a:off x="8475489" y="1458282"/>
            <a:ext cx="259548" cy="811038"/>
          </a:xfrm>
          <a:prstGeom prst="down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Up-Down Arrow 36"/>
          <p:cNvSpPr/>
          <p:nvPr/>
        </p:nvSpPr>
        <p:spPr>
          <a:xfrm rot="16200000">
            <a:off x="10005891" y="2933532"/>
            <a:ext cx="421025" cy="900296"/>
          </a:xfrm>
          <a:prstGeom prst="upDownArrow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8694480" y="4988041"/>
            <a:ext cx="1936043" cy="55991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ثلاثيّ مجرّد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096643" y="2330747"/>
            <a:ext cx="1766232" cy="42444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تَــصــارَعَ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278533" y="2955786"/>
            <a:ext cx="8400738" cy="88098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ــــــ الفعلان (تَصارَعَ + صارَعَ) فِعلان مَزيدان لأنّهما يتضمّنان أحرُفًا زائدة.</a:t>
            </a:r>
          </a:p>
          <a:p>
            <a:pPr algn="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ــــــ الفعلان (عَـلِـمَ + صَـرَعَ) فعلان مجرَّدان لأنّهما يخلوان من الزيادة.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1" name="Down Arrow 40"/>
          <p:cNvSpPr/>
          <p:nvPr/>
        </p:nvSpPr>
        <p:spPr>
          <a:xfrm rot="5400000" flipH="1">
            <a:off x="8475489" y="2106600"/>
            <a:ext cx="259548" cy="811038"/>
          </a:xfrm>
          <a:prstGeom prst="down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246370" y="2323737"/>
            <a:ext cx="2860819" cy="42444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يُمكن حذف التاء: صارَعَ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3" name="Down Arrow 42"/>
          <p:cNvSpPr/>
          <p:nvPr/>
        </p:nvSpPr>
        <p:spPr>
          <a:xfrm rot="5400000" flipH="1">
            <a:off x="4618522" y="2133773"/>
            <a:ext cx="259548" cy="811038"/>
          </a:xfrm>
          <a:prstGeom prst="down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1389403" y="2281849"/>
            <a:ext cx="2860819" cy="42444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يُمكن حذف الألف: صَرَعَ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8694480" y="4018901"/>
            <a:ext cx="1936044" cy="45765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كَتَبَ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0" name="Down Arrow 49"/>
          <p:cNvSpPr/>
          <p:nvPr/>
        </p:nvSpPr>
        <p:spPr>
          <a:xfrm flipH="1">
            <a:off x="9533904" y="4526776"/>
            <a:ext cx="298177" cy="461265"/>
          </a:xfrm>
          <a:prstGeom prst="down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6282749" y="4991144"/>
            <a:ext cx="2017460" cy="55991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ثلاثيّ مزيد بحرف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282750" y="4022004"/>
            <a:ext cx="2017460" cy="45765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أَكْـــرَمَ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4" name="Down Arrow 53"/>
          <p:cNvSpPr/>
          <p:nvPr/>
        </p:nvSpPr>
        <p:spPr>
          <a:xfrm flipH="1">
            <a:off x="7271038" y="4529879"/>
            <a:ext cx="298177" cy="461265"/>
          </a:xfrm>
          <a:prstGeom prst="down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3905765" y="4995051"/>
            <a:ext cx="2017460" cy="55991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7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ثلاثيّ مزيد بحرفين</a:t>
            </a:r>
            <a:endParaRPr lang="en-US" sz="27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905766" y="4025911"/>
            <a:ext cx="2017460" cy="45765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انْــتَــقَــلَ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7" name="Down Arrow 56"/>
          <p:cNvSpPr/>
          <p:nvPr/>
        </p:nvSpPr>
        <p:spPr>
          <a:xfrm flipH="1">
            <a:off x="4894054" y="4533786"/>
            <a:ext cx="298177" cy="461265"/>
          </a:xfrm>
          <a:prstGeom prst="down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1516367" y="5001708"/>
            <a:ext cx="2017460" cy="55991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7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رُباعيّ مزيد بِحرف</a:t>
            </a:r>
            <a:endParaRPr lang="en-US" sz="27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516368" y="4032568"/>
            <a:ext cx="2017460" cy="45765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تَــبَــعْـثَــرَ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0" name="Down Arrow 59"/>
          <p:cNvSpPr/>
          <p:nvPr/>
        </p:nvSpPr>
        <p:spPr>
          <a:xfrm flipH="1">
            <a:off x="2504656" y="4540443"/>
            <a:ext cx="298177" cy="461265"/>
          </a:xfrm>
          <a:prstGeom prst="down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23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6" grpId="0" animBg="1"/>
      <p:bldP spid="37" grpId="0" animBg="1"/>
      <p:bldP spid="35" grpId="0" animBg="1"/>
      <p:bldP spid="31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9" grpId="0" animBg="1"/>
      <p:bldP spid="50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5819" y="831718"/>
            <a:ext cx="11387959" cy="5306191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" y="1026967"/>
            <a:ext cx="10835640" cy="51109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49" y="124987"/>
            <a:ext cx="1245551" cy="9594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083169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ـــــــ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485901" y="1600200"/>
            <a:ext cx="9199630" cy="3840479"/>
          </a:xfrm>
          <a:prstGeom prst="rect">
            <a:avLst/>
          </a:prstGeom>
          <a:solidFill>
            <a:srgbClr val="B7AAC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36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36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36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r>
              <a:rPr lang="ar-BH" sz="36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• الفعل المجرّد هو ما كانت جميع حروفه أصليّة، ويمكن مُقابَلتُها في الميزان الصرفيّ بالفاء والعين واللام (</a:t>
            </a:r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 ع ل</a:t>
            </a:r>
            <a:r>
              <a:rPr lang="ar-BH" sz="36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). وهو نوعان: ثلاثيّ ورُباعيّ. </a:t>
            </a:r>
          </a:p>
          <a:p>
            <a:pPr algn="just" rtl="1"/>
            <a:r>
              <a:rPr lang="ar-BH" sz="36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• الفعل المزيد هو ما زيدَ على حروفه الأصليّة حرف أو أكثر من حروف الزيادة. ويكون ثلاثيًّا أو رُباعيًّا. </a:t>
            </a:r>
          </a:p>
          <a:p>
            <a:pPr algn="just" rtl="1"/>
            <a:r>
              <a:rPr lang="ar-BH" sz="36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• يكون الفعل الثلاثيّ مزيدًا بحرف أو بحرفين أو بثلاثة أحرف. ويكون الفعل الرباعيّ مزيدًا بحرف أو بحرفين. </a:t>
            </a:r>
          </a:p>
          <a:p>
            <a:pPr algn="just" rtl="1"/>
            <a:endParaRPr lang="ar-BH" sz="36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sz="36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en-US" sz="36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8471683" y="303505"/>
            <a:ext cx="2213848" cy="1320668"/>
          </a:xfrm>
          <a:prstGeom prst="cloudCallout">
            <a:avLst/>
          </a:prstGeom>
          <a:solidFill>
            <a:srgbClr val="6C66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اعرف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3862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5819" y="831718"/>
            <a:ext cx="11387959" cy="5306191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" y="1026967"/>
            <a:ext cx="10835640" cy="51109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49" y="124987"/>
            <a:ext cx="1245551" cy="9594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083169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ـــــــ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108411" y="1320668"/>
            <a:ext cx="9822773" cy="4495688"/>
          </a:xfrm>
          <a:prstGeom prst="rect">
            <a:avLst/>
          </a:prstGeom>
          <a:solidFill>
            <a:srgbClr val="B7AAC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1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4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4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514350" indent="-514350" algn="just" rtl="1">
              <a:buAutoNum type="arabicParenR"/>
            </a:pPr>
            <a:r>
              <a:rPr lang="ar-BH" sz="3200" b="1" dirty="0">
                <a:solidFill>
                  <a:srgbClr val="66003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حدّد وزن كلّ كلمة ممّا يأتي: </a:t>
            </a: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r>
              <a:rPr lang="ar-BH" sz="3200" b="1" dirty="0">
                <a:solidFill>
                  <a:srgbClr val="66003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2) اذكر نوع كلّ فعل ممّا يأتي: </a:t>
            </a: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4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r>
              <a:rPr lang="en-US" sz="3200" b="1" dirty="0">
                <a:solidFill>
                  <a:srgbClr val="0000FF"/>
                </a:solidFill>
                <a:latin typeface="Agency FB" panose="020B0503020202020204" pitchFamily="34" charset="0"/>
              </a:rPr>
              <a:t> </a:t>
            </a: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r" rtl="1"/>
            <a:endParaRPr lang="en-US" sz="32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8471683" y="13268"/>
            <a:ext cx="2213848" cy="1245936"/>
          </a:xfrm>
          <a:prstGeom prst="cloudCallout">
            <a:avLst/>
          </a:prstGeom>
          <a:solidFill>
            <a:srgbClr val="6C66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طبّق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490647"/>
              </p:ext>
            </p:extLst>
          </p:nvPr>
        </p:nvGraphicFramePr>
        <p:xfrm>
          <a:off x="1291725" y="1965935"/>
          <a:ext cx="9505186" cy="135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0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57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2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6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61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61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61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5613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5613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195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اصْفِرار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اشْتَـدَّ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اخْشَوْشَن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قاوَمَ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تساءَلَ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اعْتِناء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تَدَرَّب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زَمْجَرَ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BH" sz="2800" dirty="0">
                          <a:solidFill>
                            <a:srgbClr val="660033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الكلمـة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311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800" b="1" dirty="0">
                        <a:solidFill>
                          <a:srgbClr val="000099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800" b="1" dirty="0">
                        <a:solidFill>
                          <a:srgbClr val="000099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800" b="1" dirty="0">
                        <a:solidFill>
                          <a:srgbClr val="000099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800" b="1" dirty="0">
                        <a:solidFill>
                          <a:srgbClr val="000099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800" b="1" dirty="0">
                        <a:solidFill>
                          <a:srgbClr val="000099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800" b="1" dirty="0">
                        <a:solidFill>
                          <a:srgbClr val="000099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800" b="1" dirty="0">
                        <a:solidFill>
                          <a:srgbClr val="000099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800" b="1" dirty="0">
                        <a:solidFill>
                          <a:srgbClr val="000099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800" b="1" dirty="0">
                          <a:solidFill>
                            <a:srgbClr val="660033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وزنها</a:t>
                      </a:r>
                      <a:endParaRPr lang="en-US" sz="2800" b="1" dirty="0">
                        <a:solidFill>
                          <a:srgbClr val="660033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466209"/>
              </p:ext>
            </p:extLst>
          </p:nvPr>
        </p:nvGraphicFramePr>
        <p:xfrm>
          <a:off x="1291580" y="4091515"/>
          <a:ext cx="9393951" cy="156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1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9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19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18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00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29075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BH" sz="2400" dirty="0"/>
                        <a:t>تَـمَـلْـمَـلَ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BH" sz="2400" dirty="0"/>
                        <a:t>اسْـتـاءَ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BH" sz="2400" dirty="0"/>
                        <a:t>دَهْـوَرَ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BH" sz="2400" dirty="0"/>
                        <a:t>اسْـتَـخْرَجَ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BH" sz="2400" dirty="0"/>
                        <a:t>أعْـمَـلَ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BH" sz="2400" dirty="0"/>
                        <a:t>تَـعَـرَّفَ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BH" sz="2800" dirty="0">
                          <a:solidFill>
                            <a:srgbClr val="660033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الفعل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15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000099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000099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endParaRPr lang="en-US" sz="2400" b="1" dirty="0">
                        <a:solidFill>
                          <a:srgbClr val="000099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000099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endParaRPr lang="en-US" sz="2400" b="1" dirty="0">
                        <a:solidFill>
                          <a:srgbClr val="000099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endParaRPr lang="en-US" sz="2400" b="1" dirty="0">
                        <a:solidFill>
                          <a:srgbClr val="000099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endParaRPr lang="en-US" sz="800" b="1" dirty="0">
                        <a:solidFill>
                          <a:srgbClr val="660033"/>
                        </a:solidFill>
                      </a:endParaRPr>
                    </a:p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BH" sz="2800" b="1" dirty="0">
                          <a:solidFill>
                            <a:srgbClr val="660033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نوعه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" name="Rectangle 17"/>
          <p:cNvSpPr/>
          <p:nvPr/>
        </p:nvSpPr>
        <p:spPr>
          <a:xfrm>
            <a:off x="4474771" y="2691299"/>
            <a:ext cx="1029650" cy="7377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فـاعَـلَ</a:t>
            </a:r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186927" y="2691299"/>
            <a:ext cx="1254505" cy="7377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افْـعَوْعَـلَ</a:t>
            </a:r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55451" y="2691299"/>
            <a:ext cx="931476" cy="7377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افْـتَـعَـلَ</a:t>
            </a:r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311665" y="2691299"/>
            <a:ext cx="922898" cy="7377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افْـعِلال</a:t>
            </a:r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309477" y="4734820"/>
            <a:ext cx="1394460" cy="8887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BH" sz="28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ثلاثي مزيد بحرفين</a:t>
            </a:r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817861" y="4734820"/>
            <a:ext cx="1468756" cy="8887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>
              <a:lnSpc>
                <a:spcPct val="100000"/>
              </a:lnSpc>
            </a:pPr>
            <a:r>
              <a:rPr lang="ar-BH" sz="28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ثلاثي مزيد بحرف</a:t>
            </a:r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349105" y="4734820"/>
            <a:ext cx="1468756" cy="8887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>
              <a:defRPr/>
            </a:pPr>
            <a:r>
              <a:rPr lang="ar-BH" sz="28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ثلاثي مزيد بثلاثة أحرف</a:t>
            </a:r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983352" y="4734820"/>
            <a:ext cx="1342893" cy="8887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>
              <a:lnSpc>
                <a:spcPct val="100000"/>
              </a:lnSpc>
            </a:pPr>
            <a:r>
              <a:rPr lang="ar-BH" sz="28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رباعيّ مجرّد</a:t>
            </a:r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657542" y="4734820"/>
            <a:ext cx="1302950" cy="8887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>
              <a:defRPr/>
            </a:pPr>
            <a:r>
              <a:rPr lang="ar-BH" sz="28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ثلاثي مزيد بحرفين</a:t>
            </a:r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291725" y="4734820"/>
            <a:ext cx="1342958" cy="8887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>
              <a:defRPr/>
            </a:pPr>
            <a:r>
              <a:rPr lang="ar-BH" sz="28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رباعي</a:t>
            </a:r>
            <a:r>
              <a:rPr lang="en-US" sz="28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8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مزيد بحرف</a:t>
            </a:r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706607" y="2691298"/>
            <a:ext cx="1017270" cy="7377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فَـعْـلَـلَ</a:t>
            </a:r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605641" y="2691299"/>
            <a:ext cx="1062989" cy="7377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تَـفَـعَّـلَ</a:t>
            </a:r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542651" y="2691299"/>
            <a:ext cx="1062990" cy="7377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افْـتِـعـال</a:t>
            </a:r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504421" y="2691299"/>
            <a:ext cx="1038230" cy="7377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00009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تَـفـاعَـلَ</a:t>
            </a:r>
            <a:endParaRPr lang="en-US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92363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5819" y="831718"/>
            <a:ext cx="11387959" cy="5306191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60" y="1026968"/>
            <a:ext cx="10835640" cy="51109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49" y="124987"/>
            <a:ext cx="1245551" cy="9594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083169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ـــــــ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108411" y="1320668"/>
            <a:ext cx="9822773" cy="4495688"/>
          </a:xfrm>
          <a:prstGeom prst="rect">
            <a:avLst/>
          </a:prstGeom>
          <a:solidFill>
            <a:srgbClr val="B7AAC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1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4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4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514350" indent="-514350" algn="just" rtl="1">
              <a:buAutoNum type="arabicParenR"/>
            </a:pPr>
            <a:r>
              <a:rPr lang="ar-BH" sz="3600" b="1" dirty="0">
                <a:solidFill>
                  <a:srgbClr val="66003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ضع كلّ فعل ممّا يأتي في المكان المناسب من الجدول: </a:t>
            </a: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4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r>
              <a:rPr lang="en-US" sz="3200" b="1" dirty="0">
                <a:solidFill>
                  <a:srgbClr val="0000FF"/>
                </a:solidFill>
                <a:latin typeface="Agency FB" panose="020B0503020202020204" pitchFamily="34" charset="0"/>
              </a:rPr>
              <a:t> </a:t>
            </a: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r" rtl="1"/>
            <a:endParaRPr lang="en-US" sz="32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4437691" y="57477"/>
            <a:ext cx="3164211" cy="1026968"/>
          </a:xfrm>
          <a:prstGeom prst="wedgeRoundRectCallout">
            <a:avLst>
              <a:gd name="adj1" fmla="val -30831"/>
              <a:gd name="adj2" fmla="val 89145"/>
              <a:gd name="adj3" fmla="val 16667"/>
            </a:avLst>
          </a:prstGeom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800" b="1" dirty="0">
                <a:solidFill>
                  <a:srgbClr val="66003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التقويم الختاميّ</a:t>
            </a:r>
            <a:endParaRPr lang="en-US" sz="4800" b="1" dirty="0">
              <a:solidFill>
                <a:srgbClr val="660033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332104"/>
              </p:ext>
            </p:extLst>
          </p:nvPr>
        </p:nvGraphicFramePr>
        <p:xfrm>
          <a:off x="1963420" y="3234266"/>
          <a:ext cx="8128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BH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فعل ثلاثي مزيد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فعل ثلاثي مجرّد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374">
                <a:tc>
                  <a:txBody>
                    <a:bodyPr/>
                    <a:lstStyle/>
                    <a:p>
                      <a:pPr algn="ctr"/>
                      <a:r>
                        <a:rPr lang="ar-BH" sz="2800" b="1" dirty="0">
                          <a:solidFill>
                            <a:srgbClr val="0000FF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بثلاثة أحرف</a:t>
                      </a:r>
                      <a:endParaRPr lang="en-US" sz="2800" b="1" dirty="0">
                        <a:solidFill>
                          <a:srgbClr val="0000FF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800" b="1" dirty="0">
                          <a:solidFill>
                            <a:srgbClr val="0000FF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بحرفين</a:t>
                      </a:r>
                      <a:endParaRPr lang="en-US" sz="2800" b="1" dirty="0">
                        <a:solidFill>
                          <a:srgbClr val="0000FF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800" b="1" dirty="0">
                          <a:solidFill>
                            <a:srgbClr val="0000FF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بحرف</a:t>
                      </a:r>
                      <a:endParaRPr lang="en-US" sz="2800" b="1" dirty="0">
                        <a:solidFill>
                          <a:srgbClr val="0000FF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ar-BH" sz="2800" b="1" dirty="0">
                        <a:solidFill>
                          <a:srgbClr val="00206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/>
                      <a:endParaRPr lang="ar-BH" sz="2800" b="1" dirty="0">
                        <a:solidFill>
                          <a:srgbClr val="00206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00206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r-BH" sz="2800" dirty="0">
                        <a:solidFill>
                          <a:srgbClr val="00206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/>
                      <a:endParaRPr lang="en-US" sz="2800" dirty="0">
                        <a:solidFill>
                          <a:srgbClr val="00206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r-BH" sz="2800" b="1" dirty="0">
                        <a:solidFill>
                          <a:srgbClr val="00206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1965960" y="2251710"/>
            <a:ext cx="8138160" cy="777240"/>
          </a:xfrm>
          <a:prstGeom prst="rect">
            <a:avLst/>
          </a:prstGeom>
          <a:solidFill>
            <a:srgbClr val="9825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تَـصَرَّفَ ـــــ لَـمَّـحَ ـــــ لَـــمَــحَ ــــــ أَعْـرَضَ ـــــ تَـسـاءَلَ ــــــ اسْـتَـقْـبَـلَ. 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019796" y="4286250"/>
            <a:ext cx="2019900" cy="9492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لَــمَّـــحَ</a:t>
            </a:r>
          </a:p>
          <a:p>
            <a:pPr algn="ctr"/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أَعْـرَضَ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998297" y="4286250"/>
            <a:ext cx="2015494" cy="9492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تَـصَرَّف</a:t>
            </a:r>
            <a:endParaRPr lang="ar-BH" sz="2800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تَـسـاءَل</a:t>
            </a:r>
            <a:endParaRPr lang="en-US" sz="2800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986534" y="4286250"/>
            <a:ext cx="2015494" cy="9492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اسْـتَـقْـبَـلَ</a:t>
            </a:r>
            <a:endParaRPr lang="en-US" sz="2800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021823" y="3803191"/>
            <a:ext cx="2019900" cy="13691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لَـمَـحَ</a:t>
            </a:r>
          </a:p>
        </p:txBody>
      </p:sp>
    </p:spTree>
    <p:extLst>
      <p:ext uri="{BB962C8B-B14F-4D97-AF65-F5344CB8AC3E}">
        <p14:creationId xmlns:p14="http://schemas.microsoft.com/office/powerpoint/2010/main" val="429058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8" grpId="0" animBg="1"/>
      <p:bldP spid="30" grpId="0" animBg="1"/>
      <p:bldP spid="31" grpId="0" animBg="1"/>
      <p:bldP spid="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5819" y="831718"/>
            <a:ext cx="11387959" cy="5306191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60" y="1026968"/>
            <a:ext cx="10835640" cy="52792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49" y="124987"/>
            <a:ext cx="1245551" cy="9594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083169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ـــــــ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108411" y="1320668"/>
            <a:ext cx="9822773" cy="4668652"/>
          </a:xfrm>
          <a:prstGeom prst="rect">
            <a:avLst/>
          </a:prstGeom>
          <a:solidFill>
            <a:srgbClr val="B7AAC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1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4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4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r>
              <a:rPr lang="ar-BH" sz="3600" b="1" dirty="0">
                <a:solidFill>
                  <a:srgbClr val="66003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2) حدّد وزن كلّ فعل في الجدول الآتي ونوعه وأحرف الزيادة فيه: </a:t>
            </a: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4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r>
              <a:rPr lang="en-US" sz="3200" b="1" dirty="0">
                <a:solidFill>
                  <a:srgbClr val="0000FF"/>
                </a:solidFill>
                <a:latin typeface="Agency FB" panose="020B0503020202020204" pitchFamily="34" charset="0"/>
              </a:rPr>
              <a:t> </a:t>
            </a: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r" rtl="1"/>
            <a:endParaRPr lang="en-US" sz="32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4437691" y="57477"/>
            <a:ext cx="3164211" cy="1026968"/>
          </a:xfrm>
          <a:prstGeom prst="wedgeRoundRectCallout">
            <a:avLst>
              <a:gd name="adj1" fmla="val -30831"/>
              <a:gd name="adj2" fmla="val 89145"/>
              <a:gd name="adj3" fmla="val 16667"/>
            </a:avLst>
          </a:prstGeom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800" b="1" dirty="0">
                <a:solidFill>
                  <a:srgbClr val="66003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التقويم الختاميّ</a:t>
            </a:r>
            <a:endParaRPr lang="en-US" sz="4800" b="1" dirty="0">
              <a:solidFill>
                <a:srgbClr val="660033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840334"/>
              </p:ext>
            </p:extLst>
          </p:nvPr>
        </p:nvGraphicFramePr>
        <p:xfrm>
          <a:off x="1955796" y="2234956"/>
          <a:ext cx="8128000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7621">
                <a:tc>
                  <a:txBody>
                    <a:bodyPr/>
                    <a:lstStyle/>
                    <a:p>
                      <a:pPr algn="ctr"/>
                      <a:r>
                        <a:rPr lang="ar-BH" sz="28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أحرف الزيادة</a:t>
                      </a:r>
                      <a:r>
                        <a:rPr lang="ar-BH" sz="2800" b="1" baseline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فيه</a:t>
                      </a:r>
                      <a:endParaRPr lang="en-US" sz="28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9825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8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نوعه</a:t>
                      </a:r>
                      <a:endParaRPr lang="en-US" sz="28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9825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8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وزنه</a:t>
                      </a:r>
                      <a:endParaRPr lang="en-US" sz="28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9825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8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الفعل</a:t>
                      </a:r>
                      <a:endParaRPr lang="en-US" sz="28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9825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621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600" b="1" dirty="0">
                          <a:solidFill>
                            <a:srgbClr val="6C0036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تَـخاصَمَ</a:t>
                      </a:r>
                      <a:endParaRPr lang="en-US" sz="2600" b="1" dirty="0">
                        <a:solidFill>
                          <a:srgbClr val="6C0036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621"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600" b="1" dirty="0">
                          <a:solidFill>
                            <a:srgbClr val="6C0036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اخْـتَـصَـمَ </a:t>
                      </a:r>
                      <a:endParaRPr lang="en-US" sz="2600" b="1" dirty="0">
                        <a:solidFill>
                          <a:srgbClr val="6C0036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621"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600" b="1" dirty="0">
                          <a:solidFill>
                            <a:srgbClr val="6C0036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تَـبَـعْـثَـرَ </a:t>
                      </a:r>
                      <a:endParaRPr lang="en-US" sz="2600" b="1" dirty="0">
                        <a:solidFill>
                          <a:srgbClr val="6C0036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621"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600" b="1" dirty="0">
                          <a:solidFill>
                            <a:srgbClr val="6C0036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انْـتَـقَـمَ</a:t>
                      </a:r>
                      <a:endParaRPr lang="en-US" sz="2600" b="1" dirty="0">
                        <a:solidFill>
                          <a:srgbClr val="6C0036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7621"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600" b="1" dirty="0">
                          <a:solidFill>
                            <a:srgbClr val="6C0036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زَمْـجَـرَ </a:t>
                      </a:r>
                      <a:endParaRPr lang="en-US" sz="2600" b="1" dirty="0">
                        <a:solidFill>
                          <a:srgbClr val="6C0036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7621"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600" b="1" dirty="0">
                          <a:solidFill>
                            <a:srgbClr val="6C0036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انْـزَاح</a:t>
                      </a:r>
                      <a:endParaRPr lang="en-US" sz="2600" b="1" dirty="0">
                        <a:solidFill>
                          <a:srgbClr val="6C0036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054980" y="2749441"/>
            <a:ext cx="1977390" cy="468630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rgbClr val="7030A0"/>
                </a:solidFill>
              </a:rPr>
              <a:t>تَـفـاعَـلَ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008018" y="2744252"/>
            <a:ext cx="1924054" cy="468630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rgbClr val="7030A0"/>
                </a:solidFill>
              </a:rPr>
              <a:t>ثلاثي مزيد بحرفين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997388" y="2766586"/>
            <a:ext cx="1977390" cy="468630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rgbClr val="7030A0"/>
                </a:solidFill>
              </a:rPr>
              <a:t>التاء والألف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997388" y="3247172"/>
            <a:ext cx="1977390" cy="468630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rgbClr val="7030A0"/>
                </a:solidFill>
              </a:rPr>
              <a:t>همزة الوصل والتاء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54980" y="3727758"/>
            <a:ext cx="1977390" cy="468630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rgbClr val="7030A0"/>
                </a:solidFill>
              </a:rPr>
              <a:t>تَـفَـعْـلَـلَ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042406" y="3727758"/>
            <a:ext cx="1924054" cy="468630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rgbClr val="7030A0"/>
                </a:solidFill>
              </a:rPr>
              <a:t>رُباعي مزيد بحرف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997388" y="3739714"/>
            <a:ext cx="1977390" cy="468630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rgbClr val="7030A0"/>
                </a:solidFill>
              </a:rPr>
              <a:t>التاء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054980" y="4221846"/>
            <a:ext cx="1977390" cy="468630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rgbClr val="7030A0"/>
                </a:solidFill>
              </a:rPr>
              <a:t>افْـتَـعَـلَ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042406" y="4221846"/>
            <a:ext cx="1924054" cy="468630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rgbClr val="7030A0"/>
                </a:solidFill>
              </a:rPr>
              <a:t>ثلاثي مزيد بحرفين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997388" y="4233802"/>
            <a:ext cx="1977390" cy="468630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rgbClr val="7030A0"/>
                </a:solidFill>
              </a:rPr>
              <a:t>همزة الوصل والتاء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054980" y="4704340"/>
            <a:ext cx="1977390" cy="468630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rgbClr val="7030A0"/>
                </a:solidFill>
              </a:rPr>
              <a:t>فَـعْـلَـلَ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042406" y="4704340"/>
            <a:ext cx="1924054" cy="468630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rgbClr val="7030A0"/>
                </a:solidFill>
              </a:rPr>
              <a:t>رُباعي مجرّد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997388" y="4704340"/>
            <a:ext cx="1977390" cy="468630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rgbClr val="7030A0"/>
                </a:solidFill>
              </a:rPr>
              <a:t>ـــ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034088" y="3218071"/>
            <a:ext cx="1977390" cy="468630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rgbClr val="7030A0"/>
                </a:solidFill>
              </a:rPr>
              <a:t>افْـتَـعَـلَ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021514" y="3259128"/>
            <a:ext cx="1924054" cy="468630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rgbClr val="7030A0"/>
                </a:solidFill>
              </a:rPr>
              <a:t>ثلاثي مزيد بحرفين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997388" y="5137473"/>
            <a:ext cx="1977390" cy="468630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rgbClr val="7030A0"/>
                </a:solidFill>
              </a:rPr>
              <a:t>همزة الوصل والنون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054980" y="5172970"/>
            <a:ext cx="1977390" cy="468630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rgbClr val="7030A0"/>
                </a:solidFill>
              </a:rPr>
              <a:t>انْـفَـعَـلَ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042406" y="5172970"/>
            <a:ext cx="1924054" cy="468630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rgbClr val="7030A0"/>
                </a:solidFill>
              </a:rPr>
              <a:t>ثلاثي مزيد بحرفين</a:t>
            </a:r>
            <a:endParaRPr lang="en-US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51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5819" y="831718"/>
            <a:ext cx="11387959" cy="5306191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60" y="1026968"/>
            <a:ext cx="10835640" cy="52792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024" y="67510"/>
            <a:ext cx="1245551" cy="9594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083169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ـــــــ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143593" y="1311240"/>
            <a:ext cx="9822773" cy="4668652"/>
          </a:xfrm>
          <a:prstGeom prst="rect">
            <a:avLst/>
          </a:prstGeom>
          <a:solidFill>
            <a:srgbClr val="B7AAC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1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4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4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r>
              <a:rPr lang="ar-BH" sz="3600" b="1" dirty="0">
                <a:solidFill>
                  <a:srgbClr val="66003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3) اجعَل كلّ فعل ممّا يأتي مزيدًا بحرف، ثمّ بحرفين، ثمّ بثلاثة أحرف: </a:t>
            </a: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8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2400" b="1" dirty="0">
              <a:solidFill>
                <a:srgbClr val="00009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r>
              <a:rPr lang="en-US" sz="3200" b="1" dirty="0">
                <a:solidFill>
                  <a:srgbClr val="0000FF"/>
                </a:solidFill>
                <a:latin typeface="Agency FB" panose="020B0503020202020204" pitchFamily="34" charset="0"/>
              </a:rPr>
              <a:t> </a:t>
            </a: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r" rtl="1"/>
            <a:endParaRPr lang="en-US" sz="32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4126230" y="78605"/>
            <a:ext cx="3464243" cy="1005840"/>
          </a:xfrm>
          <a:prstGeom prst="wedgeRoundRectCallout">
            <a:avLst>
              <a:gd name="adj1" fmla="val -3895"/>
              <a:gd name="adj2" fmla="val 86872"/>
              <a:gd name="adj3" fmla="val 16667"/>
            </a:avLst>
          </a:prstGeom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800" b="1" dirty="0">
                <a:solidFill>
                  <a:srgbClr val="66003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التقويم الختاميّ</a:t>
            </a:r>
            <a:endParaRPr lang="en-US" sz="4800" b="1" dirty="0">
              <a:solidFill>
                <a:srgbClr val="660033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790657"/>
              </p:ext>
            </p:extLst>
          </p:nvPr>
        </p:nvGraphicFramePr>
        <p:xfrm>
          <a:off x="1805938" y="2292106"/>
          <a:ext cx="8449308" cy="3223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23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23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23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23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76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8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مزيده بثلاثة أحرف</a:t>
                      </a:r>
                      <a:endParaRPr lang="en-US" sz="28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9825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8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مزيده بحرفين</a:t>
                      </a:r>
                      <a:endParaRPr lang="en-US" sz="28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9825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8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مزيده بحرف</a:t>
                      </a:r>
                      <a:endParaRPr lang="en-US" sz="28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9825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BH" sz="28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الفعل المجرّد</a:t>
                      </a:r>
                      <a:endParaRPr lang="en-US" sz="28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9825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6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600" b="1" dirty="0">
                          <a:solidFill>
                            <a:srgbClr val="6C0036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عَـلِـمَ</a:t>
                      </a:r>
                      <a:endParaRPr lang="en-US" sz="2600" b="1" dirty="0">
                        <a:solidFill>
                          <a:srgbClr val="6C0036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6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600" b="1" dirty="0">
                          <a:solidFill>
                            <a:srgbClr val="6C0036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عَـرَضَ </a:t>
                      </a:r>
                      <a:endParaRPr lang="en-US" sz="2600" b="1" dirty="0">
                        <a:solidFill>
                          <a:srgbClr val="6C0036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6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600" b="1" dirty="0">
                          <a:solidFill>
                            <a:srgbClr val="6C0036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طالَ</a:t>
                      </a:r>
                      <a:endParaRPr lang="en-US" sz="2600" b="1" dirty="0">
                        <a:solidFill>
                          <a:srgbClr val="6C0036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6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600" b="1" dirty="0">
                          <a:solidFill>
                            <a:srgbClr val="6C0036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مَسَكَ</a:t>
                      </a:r>
                      <a:endParaRPr lang="en-US" sz="2600" b="1" dirty="0">
                        <a:solidFill>
                          <a:srgbClr val="6C0036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F4D4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6054980" y="2983230"/>
            <a:ext cx="2083180" cy="617219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أَعْـلَـمَ ـــــــ عَـلَّـمَ</a:t>
            </a:r>
            <a:endParaRPr lang="en-US" sz="2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936617" y="2983230"/>
            <a:ext cx="2083180" cy="617219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تَـعَـلَّـمَ</a:t>
            </a:r>
            <a:endParaRPr lang="en-US" sz="2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18254" y="2983230"/>
            <a:ext cx="2083180" cy="617219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BH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BH" sz="2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اسْـتَـعْـلَـمَ</a:t>
            </a:r>
            <a:endParaRPr lang="en-US" sz="2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sz="2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054980" y="3608066"/>
            <a:ext cx="2083180" cy="617219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عارَضَ ـــــ أعْرَضَ</a:t>
            </a:r>
            <a:endParaRPr lang="en-US" sz="2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936616" y="3632822"/>
            <a:ext cx="2047997" cy="617219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اعْـتَـرَضَ ــــ تَعارَضَ</a:t>
            </a:r>
            <a:endParaRPr lang="en-US" sz="2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818254" y="3623281"/>
            <a:ext cx="2012814" cy="617219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اسْـتَـعْـرَضَ</a:t>
            </a:r>
            <a:endParaRPr lang="en-US" sz="2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54979" y="4250041"/>
            <a:ext cx="2083180" cy="617219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أَطالَ ـــــ طاوَلَ</a:t>
            </a:r>
            <a:endParaRPr lang="en-US" sz="2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919024" y="4282415"/>
            <a:ext cx="2083180" cy="584846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تَطاوَلَ</a:t>
            </a:r>
            <a:endParaRPr lang="en-US" sz="2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853436" y="4266228"/>
            <a:ext cx="2012813" cy="617219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اسْـتَـطالَ</a:t>
            </a:r>
            <a:endParaRPr lang="en-US" sz="2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054979" y="4899633"/>
            <a:ext cx="2047998" cy="617219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أمْـسَـكَ</a:t>
            </a:r>
            <a:endParaRPr lang="en-US" sz="2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919025" y="4932007"/>
            <a:ext cx="1967426" cy="552472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تَـمـاسَـكَ</a:t>
            </a:r>
            <a:endParaRPr lang="en-US" sz="2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835844" y="4906279"/>
            <a:ext cx="2030405" cy="617219"/>
          </a:xfrm>
          <a:prstGeom prst="rect">
            <a:avLst/>
          </a:prstGeom>
          <a:solidFill>
            <a:srgbClr val="F4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اسْـتَـمْـسَـكَ</a:t>
            </a:r>
            <a:endParaRPr lang="en-US" sz="2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969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5819" y="831718"/>
            <a:ext cx="11561381" cy="5306191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910" y="1026968"/>
            <a:ext cx="11346048" cy="52792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024" y="67510"/>
            <a:ext cx="1245551" cy="9594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083169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ـــــــ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742951" y="1387477"/>
            <a:ext cx="10675620" cy="4495688"/>
          </a:xfrm>
          <a:prstGeom prst="rect">
            <a:avLst/>
          </a:prstGeom>
          <a:solidFill>
            <a:srgbClr val="B7AAC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r>
              <a:rPr lang="en-US" sz="3200" b="1" dirty="0">
                <a:solidFill>
                  <a:srgbClr val="0000FF"/>
                </a:solidFill>
                <a:latin typeface="Agency FB" panose="020B0503020202020204" pitchFamily="34" charset="0"/>
              </a:rPr>
              <a:t> </a:t>
            </a: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r" rtl="1"/>
            <a:endParaRPr lang="en-US" sz="32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104465" y="1605497"/>
            <a:ext cx="31502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BH" sz="3600" b="1" dirty="0">
                <a:solidFill>
                  <a:srgbClr val="66003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4) جرّد الأفعال الآتية: 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4126230" y="78605"/>
            <a:ext cx="3464243" cy="1005840"/>
          </a:xfrm>
          <a:prstGeom prst="wedgeRoundRectCallout">
            <a:avLst>
              <a:gd name="adj1" fmla="val -3895"/>
              <a:gd name="adj2" fmla="val 86872"/>
              <a:gd name="adj3" fmla="val 16667"/>
            </a:avLst>
          </a:prstGeom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800" b="1" dirty="0">
                <a:solidFill>
                  <a:srgbClr val="66003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التقويم الختاميّ</a:t>
            </a:r>
            <a:endParaRPr lang="en-US" sz="4800" b="1" dirty="0">
              <a:solidFill>
                <a:srgbClr val="660033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101335"/>
              </p:ext>
            </p:extLst>
          </p:nvPr>
        </p:nvGraphicFramePr>
        <p:xfrm>
          <a:off x="937264" y="2309828"/>
          <a:ext cx="10287000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15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86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788186">
                <a:tc>
                  <a:txBody>
                    <a:bodyPr/>
                    <a:lstStyle/>
                    <a:p>
                      <a:pPr algn="ctr" rtl="1"/>
                      <a:endParaRPr lang="ar-BH" sz="1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 rtl="1"/>
                      <a:r>
                        <a:rPr lang="ar-BH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تَـثاقَلَ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BH" sz="1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 rtl="1"/>
                      <a:r>
                        <a:rPr lang="ar-BH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تَـمارَضَ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BH" sz="1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 rtl="1"/>
                      <a:r>
                        <a:rPr lang="ar-BH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اعْـتَـصَـرَ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BH" sz="1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 rtl="1"/>
                      <a:r>
                        <a:rPr lang="ar-BH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اسْـتَـقْـبَلَ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BH" sz="1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 rtl="1"/>
                      <a:r>
                        <a:rPr lang="ar-BH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تَـدَحْرَجَ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BH" sz="1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 rtl="1"/>
                      <a:r>
                        <a:rPr lang="ar-BH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اعْـتَـزَمَ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BH" sz="1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 rtl="1"/>
                      <a:r>
                        <a:rPr lang="ar-BH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امْـتَــدَّ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BH" sz="1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 rtl="1"/>
                      <a:r>
                        <a:rPr lang="ar-BH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انْـشَـقَّ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BH" sz="1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 rtl="1"/>
                      <a:r>
                        <a:rPr lang="ar-BH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تَـرامى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الفعل المزيد</a:t>
                      </a:r>
                      <a:endParaRPr lang="en-US" sz="3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9825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8186">
                <a:tc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B17E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B17E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40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B17E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B17E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40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B17E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B17E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B17E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B17E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BH" sz="2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 rtl="1"/>
                      <a:endParaRPr lang="ar-BH" sz="2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 rtl="1"/>
                      <a:endParaRPr lang="en-US" sz="2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B17E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BH" sz="14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 rtl="1"/>
                      <a:r>
                        <a:rPr lang="ar-BH" sz="3200" b="1" dirty="0">
                          <a:solidFill>
                            <a:schemeClr val="bg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مجرّده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rgbClr val="9825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9200694" y="3450275"/>
            <a:ext cx="971550" cy="1071143"/>
          </a:xfrm>
          <a:prstGeom prst="rect">
            <a:avLst/>
          </a:prstGeom>
          <a:solidFill>
            <a:srgbClr val="B17E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96004B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رَمـى</a:t>
            </a:r>
            <a:endParaRPr lang="en-US" sz="2800" b="1" dirty="0">
              <a:solidFill>
                <a:srgbClr val="96004B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8180599" y="3450274"/>
            <a:ext cx="971550" cy="1071143"/>
          </a:xfrm>
          <a:prstGeom prst="rect">
            <a:avLst/>
          </a:prstGeom>
          <a:solidFill>
            <a:srgbClr val="B17E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96004B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شَـقَّ</a:t>
            </a:r>
            <a:endParaRPr lang="en-US" sz="2800" b="1" dirty="0">
              <a:solidFill>
                <a:srgbClr val="96004B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32915" y="3450273"/>
            <a:ext cx="971550" cy="1071143"/>
          </a:xfrm>
          <a:prstGeom prst="rect">
            <a:avLst/>
          </a:prstGeom>
          <a:solidFill>
            <a:srgbClr val="B17E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96004B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مَـدَّ</a:t>
            </a:r>
            <a:endParaRPr lang="en-US" sz="2800" b="1" dirty="0">
              <a:solidFill>
                <a:srgbClr val="96004B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161365" y="3450272"/>
            <a:ext cx="890945" cy="1071143"/>
          </a:xfrm>
          <a:prstGeom prst="rect">
            <a:avLst/>
          </a:prstGeom>
          <a:solidFill>
            <a:srgbClr val="B17E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96004B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عَـزَمَ</a:t>
            </a:r>
            <a:endParaRPr lang="en-US" sz="2800" b="1" dirty="0">
              <a:solidFill>
                <a:srgbClr val="96004B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5134959" y="3450271"/>
            <a:ext cx="971550" cy="1071143"/>
          </a:xfrm>
          <a:prstGeom prst="rect">
            <a:avLst/>
          </a:prstGeom>
          <a:solidFill>
            <a:srgbClr val="B17E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96004B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دَحْرَجَ</a:t>
            </a:r>
            <a:endParaRPr lang="en-US" sz="2800" b="1" dirty="0">
              <a:solidFill>
                <a:srgbClr val="96004B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4108553" y="3450270"/>
            <a:ext cx="971550" cy="1071143"/>
          </a:xfrm>
          <a:prstGeom prst="rect">
            <a:avLst/>
          </a:prstGeom>
          <a:solidFill>
            <a:srgbClr val="B17E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96004B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قَـبِـلَ</a:t>
            </a:r>
            <a:endParaRPr lang="en-US" sz="2800" b="1" dirty="0">
              <a:solidFill>
                <a:srgbClr val="96004B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018761" y="3450269"/>
            <a:ext cx="971550" cy="1071143"/>
          </a:xfrm>
          <a:prstGeom prst="rect">
            <a:avLst/>
          </a:prstGeom>
          <a:solidFill>
            <a:srgbClr val="B17E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96004B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عَـصَـرَ</a:t>
            </a:r>
            <a:endParaRPr lang="en-US" sz="2800" b="1" dirty="0">
              <a:solidFill>
                <a:srgbClr val="96004B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006155" y="3450268"/>
            <a:ext cx="971550" cy="1071143"/>
          </a:xfrm>
          <a:prstGeom prst="rect">
            <a:avLst/>
          </a:prstGeom>
          <a:solidFill>
            <a:srgbClr val="B17E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96004B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مَـرِضَ</a:t>
            </a:r>
            <a:endParaRPr lang="en-US" sz="2800" b="1" dirty="0">
              <a:solidFill>
                <a:srgbClr val="96004B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986060" y="3443235"/>
            <a:ext cx="971550" cy="1071143"/>
          </a:xfrm>
          <a:prstGeom prst="rect">
            <a:avLst/>
          </a:prstGeom>
          <a:solidFill>
            <a:srgbClr val="B17E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96004B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ثَـقُـلَ</a:t>
            </a:r>
            <a:endParaRPr lang="en-US" sz="2800" b="1" dirty="0">
              <a:solidFill>
                <a:srgbClr val="96004B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888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43000" y="831718"/>
            <a:ext cx="9624060" cy="4757919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871" y="1026969"/>
            <a:ext cx="9444810" cy="47337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024" y="67510"/>
            <a:ext cx="1245551" cy="9594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3083169" cy="398585"/>
          </a:xfrm>
          <a:prstGeom prst="rect">
            <a:avLst/>
          </a:prstGeom>
          <a:solidFill>
            <a:srgbClr val="6C6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ar-BH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الميزان الصرفيّ ـــــــ عرب 102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497526" y="1387477"/>
            <a:ext cx="8886724" cy="4031163"/>
          </a:xfrm>
          <a:prstGeom prst="rect">
            <a:avLst/>
          </a:prstGeom>
          <a:solidFill>
            <a:srgbClr val="B7AAC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marL="514350" indent="-514350" algn="just" rtl="1">
              <a:buAutoNum type="arabicParenR"/>
            </a:pP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just" rtl="1"/>
            <a:r>
              <a:rPr lang="en-US" sz="3200" b="1" dirty="0">
                <a:solidFill>
                  <a:srgbClr val="0000FF"/>
                </a:solidFill>
                <a:latin typeface="Agency FB" panose="020B0503020202020204" pitchFamily="34" charset="0"/>
              </a:rPr>
              <a:t> </a:t>
            </a:r>
            <a:endParaRPr lang="ar-BH" sz="3200" b="1" dirty="0">
              <a:solidFill>
                <a:srgbClr val="0000FF"/>
              </a:solidFill>
              <a:latin typeface="Agency FB" panose="020B0503020202020204" pitchFamily="34" charset="0"/>
            </a:endParaRPr>
          </a:p>
          <a:p>
            <a:pPr algn="r" rtl="1"/>
            <a:endParaRPr lang="en-US" sz="3200" b="1" dirty="0">
              <a:solidFill>
                <a:srgbClr val="00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211830" y="2103200"/>
            <a:ext cx="5486400" cy="2663190"/>
          </a:xfrm>
          <a:prstGeom prst="roundRect">
            <a:avLst/>
          </a:prstGeom>
          <a:solidFill>
            <a:srgbClr val="660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5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انتهى الدرس</a:t>
            </a:r>
          </a:p>
          <a:p>
            <a:pPr algn="ctr"/>
            <a:r>
              <a:rPr lang="ar-BH" sz="4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إلى اللقاء في درس آخر</a:t>
            </a:r>
            <a:endParaRPr lang="en-US" sz="4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8190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1340</Words>
  <Application>Microsoft Office PowerPoint</Application>
  <PresentationFormat>شاشة عريضة</PresentationFormat>
  <Paragraphs>494</Paragraphs>
  <Slides>21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Office Theme</vt:lpstr>
      <vt:lpstr>عرض تقديمي في PowerPoint</vt:lpstr>
      <vt:lpstr>أهداف الدرس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خولة</dc:creator>
  <cp:lastModifiedBy>Osama Shukri Ali Talha</cp:lastModifiedBy>
  <cp:revision>83</cp:revision>
  <dcterms:modified xsi:type="dcterms:W3CDTF">2022-02-21T07:52:57Z</dcterms:modified>
</cp:coreProperties>
</file>