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1" r:id="rId2"/>
    <p:sldId id="312" r:id="rId3"/>
    <p:sldId id="298" r:id="rId4"/>
    <p:sldId id="299" r:id="rId5"/>
    <p:sldId id="384" r:id="rId6"/>
    <p:sldId id="385" r:id="rId7"/>
    <p:sldId id="370" r:id="rId8"/>
    <p:sldId id="371" r:id="rId9"/>
    <p:sldId id="372" r:id="rId10"/>
    <p:sldId id="373" r:id="rId11"/>
    <p:sldId id="386" r:id="rId12"/>
    <p:sldId id="374" r:id="rId13"/>
    <p:sldId id="375" r:id="rId14"/>
    <p:sldId id="387" r:id="rId15"/>
    <p:sldId id="376" r:id="rId16"/>
    <p:sldId id="388" r:id="rId17"/>
    <p:sldId id="389" r:id="rId18"/>
    <p:sldId id="392" r:id="rId19"/>
    <p:sldId id="390" r:id="rId20"/>
    <p:sldId id="391" r:id="rId21"/>
    <p:sldId id="393" r:id="rId22"/>
    <p:sldId id="394" r:id="rId23"/>
    <p:sldId id="395" r:id="rId24"/>
    <p:sldId id="396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FF"/>
    <a:srgbClr val="EEEEE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11/1/2021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11/1/2021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11/1/2021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11/1/2021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11/1/2021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11/1/2021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pPr/>
              <a:t>11/1/2021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.svg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 descr="اتفاقية التعلم عن بعد - صالح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015" y="0"/>
            <a:ext cx="12193015" cy="649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83336" y="6457890"/>
            <a:ext cx="4250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مراجعة على ما سبق دراسته </a:t>
            </a: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-التربية الأسرية-اسر </a:t>
            </a:r>
            <a:r>
              <a:rPr lang="ar-SA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101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52786" y="325464"/>
            <a:ext cx="7609667" cy="707886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إتفاقية</a:t>
            </a:r>
            <a:r>
              <a:rPr lang="ar-SA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 الفصل </a:t>
            </a:r>
            <a:r>
              <a:rPr lang="ar-SA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الإفتراضي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6" name="Graphic 7" descr="Bullseye">
            <a:extLst>
              <a:ext uri="{FF2B5EF4-FFF2-40B4-BE49-F238E27FC236}">
                <a16:creationId xmlns:a16="http://schemas.microsoft.com/office/drawing/2014/main" id="{105F2D64-DDBE-47A3-83DF-C09D3C4EB1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94778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015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8191" y="2508197"/>
            <a:ext cx="9220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ultan bold" pitchFamily="2" charset="-78"/>
              </a:rPr>
              <a:t>التربية الأسري</a:t>
            </a:r>
            <a:r>
              <a:rPr lang="ar-SA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ultan bold" pitchFamily="2" charset="-78"/>
              </a:rPr>
              <a:t>ة</a:t>
            </a:r>
          </a:p>
          <a:p>
            <a:pPr algn="ctr"/>
            <a:r>
              <a:rPr lang="ar-SA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ultan bold" pitchFamily="2" charset="-78"/>
              </a:rPr>
              <a:t>مادة اسر101</a:t>
            </a:r>
            <a:r>
              <a:rPr lang="en-US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ultan bold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172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199" y="245150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b="1" dirty="0">
                <a:solidFill>
                  <a:srgbClr val="FF0000"/>
                </a:solidFill>
              </a:rPr>
              <a:t>مراجعة على ما سبق دراسته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216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1848118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b="1" dirty="0">
                <a:solidFill>
                  <a:srgbClr val="FF0000"/>
                </a:solidFill>
              </a:rPr>
              <a:t>أهداف الدرس</a:t>
            </a:r>
          </a:p>
        </p:txBody>
      </p:sp>
      <p:sp>
        <p:nvSpPr>
          <p:cNvPr id="3" name="عنصر نائب للمحتوى 2"/>
          <p:cNvSpPr txBox="1">
            <a:spLocks/>
          </p:cNvSpPr>
          <p:nvPr/>
        </p:nvSpPr>
        <p:spPr>
          <a:xfrm>
            <a:off x="826930" y="2332037"/>
            <a:ext cx="1027197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dirty="0"/>
          </a:p>
          <a:p>
            <a:pPr marL="514350" indent="-514350" algn="r" rtl="1"/>
            <a:r>
              <a:rPr lang="ar-BH" dirty="0" err="1"/>
              <a:t>يُ</a:t>
            </a:r>
            <a:r>
              <a:rPr lang="ar-SA" dirty="0"/>
              <a:t>تعرف الطالب على أنواع الأسئلة المختلفة</a:t>
            </a:r>
            <a:endParaRPr lang="en-US" dirty="0"/>
          </a:p>
          <a:p>
            <a:pPr marL="514350" indent="-514350" algn="r" rtl="1"/>
            <a:r>
              <a:rPr lang="ar-SA" dirty="0"/>
              <a:t>أن يتعرف الطالب على الإجابات النموذجية للأسئلة</a:t>
            </a:r>
            <a:r>
              <a:rPr lang="ar-BH" dirty="0" err="1"/>
              <a:t>.</a:t>
            </a:r>
            <a:endParaRPr lang="ar-BH" dirty="0"/>
          </a:p>
          <a:p>
            <a:pPr marL="514350" indent="-514350" algn="r" rtl="1"/>
            <a:r>
              <a:rPr lang="ar-SA" dirty="0"/>
              <a:t>أن يتعرف الطالب على مواطن القوة والضعف عنده</a:t>
            </a:r>
            <a:r>
              <a:rPr lang="ar-BH" dirty="0" err="1"/>
              <a:t>.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263202" y="1143000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BH" dirty="0"/>
              <a:t>في نهاية الدرس سيكون الطالب قادرًا على أن: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093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 rot="10800000" flipV="1">
            <a:off x="235129" y="959448"/>
            <a:ext cx="1174351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السؤال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الاول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: ضع علامة ( √ )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امام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العبار</a:t>
            </a:r>
            <a:r>
              <a:rPr kumimoji="0" lang="ar-S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الصحيح</a:t>
            </a:r>
            <a:r>
              <a:rPr kumimoji="0" lang="ar-S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وعلامة (  × )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امام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العبار</a:t>
            </a:r>
            <a:r>
              <a:rPr kumimoji="0" lang="ar-S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الخاطئ</a:t>
            </a:r>
            <a:r>
              <a:rPr kumimoji="0" lang="ar-S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1-  (        )</a:t>
            </a:r>
            <a:r>
              <a:rPr kumimoji="0" lang="ar-S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EG" sz="2800" b="1" dirty="0" err="1">
                <a:latin typeface="Calibri" pitchFamily="34" charset="0"/>
                <a:ea typeface="Times New Roman" pitchFamily="18" charset="0"/>
                <a:cs typeface="Arial" pitchFamily="34" charset="0"/>
              </a:rPr>
              <a:t>الانسان</a:t>
            </a: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 الكائن الوحيد </a:t>
            </a:r>
            <a:r>
              <a:rPr lang="ar-EG" sz="2800" b="1" dirty="0" err="1">
                <a:latin typeface="Calibri" pitchFamily="34" charset="0"/>
                <a:ea typeface="Times New Roman" pitchFamily="18" charset="0"/>
                <a:cs typeface="Arial" pitchFamily="34" charset="0"/>
              </a:rPr>
              <a:t>الذى</a:t>
            </a: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 يدرك ذاته </a:t>
            </a:r>
            <a:r>
              <a:rPr lang="ar-EG" sz="2800" b="1" dirty="0" err="1">
                <a:latin typeface="Calibri" pitchFamily="34" charset="0"/>
                <a:ea typeface="Times New Roman" pitchFamily="18" charset="0"/>
                <a:cs typeface="Arial" pitchFamily="34" charset="0"/>
              </a:rPr>
              <a:t>ادراكا</a:t>
            </a: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 معرفيا منظما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2-  (        )</a:t>
            </a:r>
            <a:r>
              <a:rPr kumimoji="0" lang="ar-S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مفهوم الذات غير قابل للتغيير والتعديل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3-  (        </a:t>
            </a: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) كلما زادت تصورات الفرد </a:t>
            </a:r>
            <a:r>
              <a:rPr lang="ar-EG" sz="2800" b="1" dirty="0" err="1">
                <a:latin typeface="Calibri" pitchFamily="34" charset="0"/>
                <a:ea typeface="Times New Roman" pitchFamily="18" charset="0"/>
                <a:cs typeface="Arial" pitchFamily="34" charset="0"/>
              </a:rPr>
              <a:t>الايجابيه</a:t>
            </a: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 عن نفسه زاد مفهومه </a:t>
            </a:r>
            <a:r>
              <a:rPr lang="ar-EG" sz="2800" b="1" dirty="0" err="1">
                <a:latin typeface="Calibri" pitchFamily="34" charset="0"/>
                <a:ea typeface="Times New Roman" pitchFamily="18" charset="0"/>
                <a:cs typeface="Arial" pitchFamily="34" charset="0"/>
              </a:rPr>
              <a:t>الايجابى</a:t>
            </a: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 لذاته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4-  (        ) موافقة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الأخرين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والإذعان لرغباتهم من سلوكيات الأفراد الذين لديهم تقدير مرتفع للذات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5-  (        ) قوة التواصل البصري من سمات الأفراد الذين لديهم تقدير مرتفع للذات 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6-  (        </a:t>
            </a: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) الفرد القادر على الاتصال والتواصل مع </a:t>
            </a:r>
            <a:r>
              <a:rPr lang="ar-EG" sz="2800" b="1" dirty="0" err="1">
                <a:latin typeface="Calibri" pitchFamily="34" charset="0"/>
                <a:ea typeface="Times New Roman" pitchFamily="18" charset="0"/>
                <a:cs typeface="Arial" pitchFamily="34" charset="0"/>
              </a:rPr>
              <a:t>الاخرين</a:t>
            </a: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 لديه تقدير متدن للذات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7-  (        </a:t>
            </a: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) من سلوكيات </a:t>
            </a:r>
            <a:r>
              <a:rPr lang="ar-EG" sz="2800" b="1" dirty="0" err="1">
                <a:latin typeface="Calibri" pitchFamily="34" charset="0"/>
                <a:ea typeface="Times New Roman" pitchFamily="18" charset="0"/>
                <a:cs typeface="Arial" pitchFamily="34" charset="0"/>
              </a:rPr>
              <a:t>الافراد</a:t>
            </a: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 اللذين لديهم تقدير مرتفع للذات عدم </a:t>
            </a:r>
            <a:r>
              <a:rPr lang="ar-EG" sz="2800" b="1" dirty="0" err="1">
                <a:latin typeface="Calibri" pitchFamily="34" charset="0"/>
                <a:ea typeface="Times New Roman" pitchFamily="18" charset="0"/>
                <a:cs typeface="Arial" pitchFamily="34" charset="0"/>
              </a:rPr>
              <a:t>اظهار</a:t>
            </a: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 وجهة النظر والرغبات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10597276" y="2094127"/>
            <a:ext cx="72327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EG" sz="72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×</a:t>
            </a:r>
            <a:endParaRPr lang="ar-EG" sz="7200" dirty="0">
              <a:solidFill>
                <a:srgbClr val="FF0000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10632656" y="1603462"/>
            <a:ext cx="57150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60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√ </a:t>
            </a:r>
            <a:endParaRPr lang="ar-EG" sz="6000" dirty="0">
              <a:solidFill>
                <a:srgbClr val="FF0000"/>
              </a:solidFill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3143229" y="214291"/>
            <a:ext cx="628654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/>
              <a:t>الدرس الأول : الذات</a:t>
            </a:r>
            <a:endParaRPr lang="ar-EG" sz="4000" b="1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10589114" y="2800890"/>
            <a:ext cx="57150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60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√ </a:t>
            </a:r>
            <a:endParaRPr lang="ar-EG" sz="6000" dirty="0">
              <a:solidFill>
                <a:srgbClr val="FF0000"/>
              </a:solidFill>
            </a:endParaRPr>
          </a:p>
        </p:txBody>
      </p:sp>
      <p:sp>
        <p:nvSpPr>
          <p:cNvPr id="24" name="مربع نص 23"/>
          <p:cNvSpPr txBox="1"/>
          <p:nvPr/>
        </p:nvSpPr>
        <p:spPr>
          <a:xfrm>
            <a:off x="10528154" y="4033153"/>
            <a:ext cx="57150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60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√ </a:t>
            </a:r>
            <a:endParaRPr lang="ar-EG" sz="6000" dirty="0">
              <a:solidFill>
                <a:srgbClr val="FF0000"/>
              </a:solidFill>
            </a:endParaRPr>
          </a:p>
        </p:txBody>
      </p:sp>
      <p:sp>
        <p:nvSpPr>
          <p:cNvPr id="27" name="مستطيل 26"/>
          <p:cNvSpPr/>
          <p:nvPr/>
        </p:nvSpPr>
        <p:spPr>
          <a:xfrm>
            <a:off x="10514545" y="3317682"/>
            <a:ext cx="72327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EG" sz="72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×</a:t>
            </a:r>
            <a:endParaRPr lang="ar-EG" sz="7200" dirty="0">
              <a:solidFill>
                <a:srgbClr val="FF0000"/>
              </a:solidFill>
            </a:endParaRPr>
          </a:p>
        </p:txBody>
      </p:sp>
      <p:sp>
        <p:nvSpPr>
          <p:cNvPr id="28" name="مستطيل 27"/>
          <p:cNvSpPr/>
          <p:nvPr/>
        </p:nvSpPr>
        <p:spPr>
          <a:xfrm>
            <a:off x="10545024" y="4667510"/>
            <a:ext cx="72327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EG" sz="72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×</a:t>
            </a:r>
            <a:endParaRPr lang="ar-EG" sz="7200" dirty="0">
              <a:solidFill>
                <a:srgbClr val="FF0000"/>
              </a:solidFill>
            </a:endParaRPr>
          </a:p>
        </p:txBody>
      </p:sp>
      <p:sp>
        <p:nvSpPr>
          <p:cNvPr id="29" name="مستطيل 28"/>
          <p:cNvSpPr/>
          <p:nvPr/>
        </p:nvSpPr>
        <p:spPr>
          <a:xfrm>
            <a:off x="10492773" y="5359842"/>
            <a:ext cx="72327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EG" sz="72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×</a:t>
            </a:r>
            <a:endParaRPr lang="ar-EG" sz="7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  <p:bldP spid="22" grpId="0"/>
      <p:bldP spid="24" grpId="0"/>
      <p:bldP spid="2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 rot="10800000" flipV="1">
            <a:off x="574765" y="959449"/>
            <a:ext cx="11251469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السؤال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الاول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: ضع علامة ( √ )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امام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العبار</a:t>
            </a:r>
            <a:r>
              <a:rPr kumimoji="0" lang="ar-S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الصحيح</a:t>
            </a:r>
            <a:r>
              <a:rPr kumimoji="0" lang="ar-S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وعلامة (  × )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امام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العبار</a:t>
            </a:r>
            <a:r>
              <a:rPr kumimoji="0" lang="ar-S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الخاطئ</a:t>
            </a:r>
            <a:r>
              <a:rPr kumimoji="0" lang="ar-S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8-  (        )</a:t>
            </a: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 تقوم عملية تكوين المفهوم الإيجابي للذات على نقطه واحده وهى الإلغاء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9-  (        </a:t>
            </a: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) يتم </a:t>
            </a:r>
            <a:r>
              <a:rPr lang="ar-EG" sz="2800" b="1" dirty="0" err="1">
                <a:latin typeface="Calibri" pitchFamily="34" charset="0"/>
                <a:ea typeface="Times New Roman" pitchFamily="18" charset="0"/>
                <a:cs typeface="Arial" pitchFamily="34" charset="0"/>
              </a:rPr>
              <a:t>الالغاء</a:t>
            </a: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 بتشويه </a:t>
            </a:r>
            <a:r>
              <a:rPr lang="ar-EG" sz="2800" b="1" dirty="0" err="1">
                <a:latin typeface="Calibri" pitchFamily="34" charset="0"/>
                <a:ea typeface="Times New Roman" pitchFamily="18" charset="0"/>
                <a:cs typeface="Arial" pitchFamily="34" charset="0"/>
              </a:rPr>
              <a:t>الصوره</a:t>
            </a: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EG" sz="2800" b="1" dirty="0" err="1">
                <a:latin typeface="Calibri" pitchFamily="34" charset="0"/>
                <a:ea typeface="Times New Roman" pitchFamily="18" charset="0"/>
                <a:cs typeface="Arial" pitchFamily="34" charset="0"/>
              </a:rPr>
              <a:t>الذهنيه</a:t>
            </a: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EG" sz="2800" b="1" dirty="0" err="1">
                <a:latin typeface="Calibri" pitchFamily="34" charset="0"/>
                <a:ea typeface="Times New Roman" pitchFamily="18" charset="0"/>
                <a:cs typeface="Arial" pitchFamily="34" charset="0"/>
              </a:rPr>
              <a:t>الايجابيه</a:t>
            </a: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 لنقضها </a:t>
            </a:r>
            <a:r>
              <a:rPr lang="ar-EG" sz="2800" b="1" dirty="0" err="1">
                <a:latin typeface="Calibri" pitchFamily="34" charset="0"/>
                <a:ea typeface="Times New Roman" pitchFamily="18" charset="0"/>
                <a:cs typeface="Arial" pitchFamily="34" charset="0"/>
              </a:rPr>
              <a:t>وابطالها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</a:pP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10-(        </a:t>
            </a: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lang="ar-EG" sz="2800" b="1" dirty="0" err="1">
                <a:latin typeface="Calibri" pitchFamily="34" charset="0"/>
                <a:ea typeface="Times New Roman" pitchFamily="18" charset="0"/>
                <a:cs typeface="Arial" pitchFamily="34" charset="0"/>
              </a:rPr>
              <a:t>الالغاء</a:t>
            </a: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 يتم بتلميع </a:t>
            </a:r>
            <a:r>
              <a:rPr lang="ar-EG" sz="2800" b="1" dirty="0" err="1">
                <a:latin typeface="Calibri" pitchFamily="34" charset="0"/>
                <a:ea typeface="Times New Roman" pitchFamily="18" charset="0"/>
                <a:cs typeface="Arial" pitchFamily="34" charset="0"/>
              </a:rPr>
              <a:t>الصوره</a:t>
            </a: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EG" sz="2800" b="1" dirty="0" err="1">
                <a:latin typeface="Calibri" pitchFamily="34" charset="0"/>
                <a:ea typeface="Times New Roman" pitchFamily="18" charset="0"/>
                <a:cs typeface="Arial" pitchFamily="34" charset="0"/>
              </a:rPr>
              <a:t>الذهنيه</a:t>
            </a: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 المرغوب فيها </a:t>
            </a:r>
            <a:r>
              <a:rPr lang="ar-EG" sz="2800" b="1" dirty="0" err="1">
                <a:latin typeface="Calibri" pitchFamily="34" charset="0"/>
                <a:ea typeface="Times New Roman" pitchFamily="18" charset="0"/>
                <a:cs typeface="Arial" pitchFamily="34" charset="0"/>
              </a:rPr>
              <a:t>وابرازها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11-(        </a:t>
            </a: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) أجد صعوبة في التحكم في نفسي رسالة إيجابية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12-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(        </a:t>
            </a: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lang="ar-SA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أنا محظوظ من الرسائل الإيجابية التي تعزز وتدعم النفس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13-(        </a:t>
            </a: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) ثبت لوحة وزاوية التميز والإنجازات لبناء وتطوير مفهومك الإيجابي عن نفسك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14-(        )</a:t>
            </a: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 لبناء مفهوم  </a:t>
            </a:r>
            <a:r>
              <a:rPr lang="ar-EG" sz="2800" b="1" dirty="0" err="1">
                <a:latin typeface="Calibri" pitchFamily="34" charset="0"/>
                <a:ea typeface="Times New Roman" pitchFamily="18" charset="0"/>
                <a:cs typeface="Arial" pitchFamily="34" charset="0"/>
              </a:rPr>
              <a:t>ايجابى</a:t>
            </a:r>
            <a:r>
              <a:rPr lang="ar-EG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 للذات قدر نفسك بشكل اكبر مما </a:t>
            </a:r>
            <a:r>
              <a:rPr lang="ar-SA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تتوقع</a:t>
            </a:r>
          </a:p>
        </p:txBody>
      </p:sp>
      <p:sp>
        <p:nvSpPr>
          <p:cNvPr id="11" name="مستطيل 10"/>
          <p:cNvSpPr/>
          <p:nvPr/>
        </p:nvSpPr>
        <p:spPr>
          <a:xfrm>
            <a:off x="10322958" y="1456910"/>
            <a:ext cx="72327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EG" sz="72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×</a:t>
            </a:r>
            <a:endParaRPr lang="ar-EG" sz="7200" dirty="0">
              <a:solidFill>
                <a:srgbClr val="FF0000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10410587" y="4133595"/>
            <a:ext cx="57150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60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√ </a:t>
            </a:r>
            <a:endParaRPr lang="ar-EG" sz="6000" dirty="0">
              <a:solidFill>
                <a:srgbClr val="FF0000"/>
              </a:solidFill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3143229" y="214291"/>
            <a:ext cx="628654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/>
              <a:t>الدرس الأول : الذات</a:t>
            </a:r>
            <a:endParaRPr lang="ar-EG" sz="4400" b="1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10419295" y="4730132"/>
            <a:ext cx="57150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60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√ </a:t>
            </a:r>
            <a:endParaRPr lang="ar-EG" sz="6000" dirty="0">
              <a:solidFill>
                <a:srgbClr val="FF0000"/>
              </a:solidFill>
            </a:endParaRPr>
          </a:p>
        </p:txBody>
      </p:sp>
      <p:sp>
        <p:nvSpPr>
          <p:cNvPr id="24" name="مربع نص 23"/>
          <p:cNvSpPr txBox="1"/>
          <p:nvPr/>
        </p:nvSpPr>
        <p:spPr>
          <a:xfrm>
            <a:off x="10458484" y="5304898"/>
            <a:ext cx="57150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60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√ </a:t>
            </a:r>
            <a:endParaRPr lang="ar-EG" sz="6000" dirty="0">
              <a:solidFill>
                <a:srgbClr val="FF0000"/>
              </a:solidFill>
            </a:endParaRPr>
          </a:p>
        </p:txBody>
      </p:sp>
      <p:sp>
        <p:nvSpPr>
          <p:cNvPr id="25" name="مستطيل 24"/>
          <p:cNvSpPr/>
          <p:nvPr/>
        </p:nvSpPr>
        <p:spPr>
          <a:xfrm>
            <a:off x="10331666" y="2105697"/>
            <a:ext cx="72327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EG" sz="72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×</a:t>
            </a:r>
            <a:endParaRPr lang="ar-EG" sz="7200" dirty="0">
              <a:solidFill>
                <a:srgbClr val="FF0000"/>
              </a:solidFill>
            </a:endParaRPr>
          </a:p>
        </p:txBody>
      </p:sp>
      <p:sp>
        <p:nvSpPr>
          <p:cNvPr id="26" name="مستطيل 25"/>
          <p:cNvSpPr/>
          <p:nvPr/>
        </p:nvSpPr>
        <p:spPr>
          <a:xfrm>
            <a:off x="10340375" y="2728361"/>
            <a:ext cx="72327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EG" sz="72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×</a:t>
            </a:r>
            <a:endParaRPr lang="ar-EG" sz="7200" dirty="0">
              <a:solidFill>
                <a:srgbClr val="FF0000"/>
              </a:solidFill>
            </a:endParaRPr>
          </a:p>
        </p:txBody>
      </p:sp>
      <p:sp>
        <p:nvSpPr>
          <p:cNvPr id="27" name="مستطيل 26"/>
          <p:cNvSpPr/>
          <p:nvPr/>
        </p:nvSpPr>
        <p:spPr>
          <a:xfrm>
            <a:off x="10336020" y="3324898"/>
            <a:ext cx="72327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EG" sz="72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×</a:t>
            </a:r>
            <a:endParaRPr lang="ar-EG" sz="7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/>
      <p:bldP spid="22" grpId="0"/>
      <p:bldP spid="24" grpId="0"/>
      <p:bldP spid="25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69816" y="1269726"/>
          <a:ext cx="11917680" cy="5163012"/>
        </p:xfrm>
        <a:graphic>
          <a:graphicData uri="http://schemas.openxmlformats.org/drawingml/2006/table">
            <a:tbl>
              <a:tblPr rtl="1"/>
              <a:tblGrid>
                <a:gridCol w="3387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30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355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3200" b="1" dirty="0">
                          <a:latin typeface="Calibri"/>
                          <a:ea typeface="Times New Roman"/>
                          <a:cs typeface="Arial"/>
                        </a:rPr>
                        <a:t>المصطلح</a:t>
                      </a:r>
                      <a:endParaRPr lang="en-US" sz="3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8939" marR="889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3200" b="1" dirty="0">
                          <a:latin typeface="Calibri"/>
                          <a:ea typeface="Times New Roman"/>
                          <a:cs typeface="Arial"/>
                        </a:rPr>
                        <a:t>التعريف</a:t>
                      </a:r>
                      <a:endParaRPr lang="en-US" sz="3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8939" marR="889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55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8939" marR="889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3200" b="1" dirty="0">
                          <a:latin typeface="Calibri"/>
                          <a:ea typeface="Times New Roman"/>
                          <a:cs typeface="Arial"/>
                        </a:rPr>
                        <a:t>تصورات الفرد عن نفسه </a:t>
                      </a:r>
                      <a:r>
                        <a:rPr lang="ar-EG" sz="3200" b="1" dirty="0" err="1">
                          <a:latin typeface="Calibri"/>
                          <a:ea typeface="Times New Roman"/>
                          <a:cs typeface="Arial"/>
                        </a:rPr>
                        <a:t>الناتجه</a:t>
                      </a:r>
                      <a:r>
                        <a:rPr lang="ar-EG" sz="3200" b="1" dirty="0">
                          <a:latin typeface="Calibri"/>
                          <a:ea typeface="Times New Roman"/>
                          <a:cs typeface="Arial"/>
                        </a:rPr>
                        <a:t> عن تفاعله مع نفسه ومع </a:t>
                      </a:r>
                      <a:r>
                        <a:rPr lang="ar-EG" sz="3200" b="1" dirty="0" err="1">
                          <a:latin typeface="Calibri"/>
                          <a:ea typeface="Times New Roman"/>
                          <a:cs typeface="Arial"/>
                        </a:rPr>
                        <a:t>الاخرين</a:t>
                      </a:r>
                      <a:endParaRPr lang="en-US" sz="3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8939" marR="889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55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8939" marR="889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EG" sz="3200" b="1" dirty="0">
                          <a:latin typeface="Calibri"/>
                          <a:ea typeface="Times New Roman"/>
                          <a:cs typeface="Arial"/>
                        </a:rPr>
                        <a:t>كيف يرى الفرد نفسه</a:t>
                      </a:r>
                      <a:endParaRPr lang="en-US" sz="3200" b="1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88939" marR="889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355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8939" marR="889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3200" b="1" dirty="0">
                          <a:latin typeface="+mn-lt"/>
                          <a:ea typeface="Times New Roman"/>
                          <a:cs typeface="+mn-cs"/>
                        </a:rPr>
                        <a:t>تصورات الفرد </a:t>
                      </a:r>
                      <a:r>
                        <a:rPr lang="ar-EG" sz="3200" b="1" dirty="0" err="1">
                          <a:latin typeface="+mn-lt"/>
                          <a:ea typeface="Times New Roman"/>
                          <a:cs typeface="+mn-cs"/>
                        </a:rPr>
                        <a:t>الايجابيه</a:t>
                      </a:r>
                      <a:r>
                        <a:rPr lang="ar-EG" sz="3200" b="1" dirty="0">
                          <a:latin typeface="+mn-lt"/>
                          <a:ea typeface="Times New Roman"/>
                          <a:cs typeface="+mn-cs"/>
                        </a:rPr>
                        <a:t> عن نفسه</a:t>
                      </a:r>
                      <a:endParaRPr lang="en-US" sz="3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8939" marR="889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355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8939" marR="889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b="1" dirty="0">
                          <a:latin typeface="+mn-lt"/>
                          <a:ea typeface="Times New Roman"/>
                          <a:cs typeface="+mn-cs"/>
                        </a:rPr>
                        <a:t> يتم</a:t>
                      </a:r>
                      <a:r>
                        <a:rPr lang="ar-SA" sz="3200" b="1" baseline="0" dirty="0">
                          <a:latin typeface="+mn-lt"/>
                          <a:ea typeface="Times New Roman"/>
                          <a:cs typeface="+mn-cs"/>
                        </a:rPr>
                        <a:t> </a:t>
                      </a:r>
                      <a:r>
                        <a:rPr lang="ar-SA" sz="3200" b="1" baseline="0" dirty="0" err="1">
                          <a:latin typeface="+mn-lt"/>
                          <a:ea typeface="Times New Roman"/>
                          <a:cs typeface="+mn-cs"/>
                        </a:rPr>
                        <a:t>ب</a:t>
                      </a:r>
                      <a:r>
                        <a:rPr lang="ar-EG" sz="3200" b="1" dirty="0">
                          <a:latin typeface="+mn-lt"/>
                          <a:ea typeface="Times New Roman"/>
                          <a:cs typeface="+mn-cs"/>
                        </a:rPr>
                        <a:t>تلميع صور</a:t>
                      </a:r>
                      <a:r>
                        <a:rPr lang="ar-SA" sz="3200" b="1" dirty="0">
                          <a:latin typeface="+mn-lt"/>
                          <a:ea typeface="Times New Roman"/>
                          <a:cs typeface="+mn-cs"/>
                        </a:rPr>
                        <a:t>ة</a:t>
                      </a:r>
                      <a:r>
                        <a:rPr lang="ar-EG" sz="3200" b="1" dirty="0">
                          <a:latin typeface="+mn-lt"/>
                          <a:ea typeface="Times New Roman"/>
                          <a:cs typeface="+mn-cs"/>
                        </a:rPr>
                        <a:t> ذهني</a:t>
                      </a:r>
                      <a:r>
                        <a:rPr lang="ar-SA" sz="3200" b="1" dirty="0">
                          <a:latin typeface="+mn-lt"/>
                          <a:ea typeface="Times New Roman"/>
                          <a:cs typeface="+mn-cs"/>
                        </a:rPr>
                        <a:t>ة</a:t>
                      </a:r>
                      <a:r>
                        <a:rPr lang="ar-EG" sz="3200" b="1" dirty="0">
                          <a:latin typeface="+mn-lt"/>
                          <a:ea typeface="Times New Roman"/>
                          <a:cs typeface="+mn-cs"/>
                        </a:rPr>
                        <a:t> مرغوب فيها </a:t>
                      </a:r>
                      <a:r>
                        <a:rPr lang="ar-EG" sz="3200" b="1" dirty="0" err="1">
                          <a:latin typeface="+mn-lt"/>
                          <a:ea typeface="Times New Roman"/>
                          <a:cs typeface="+mn-cs"/>
                        </a:rPr>
                        <a:t>وابرازها</a:t>
                      </a:r>
                      <a:endParaRPr lang="en-US" sz="3200" b="1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88939" marR="889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355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8939" marR="889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200" b="1" dirty="0">
                          <a:latin typeface="Calibri"/>
                          <a:ea typeface="Times New Roman"/>
                          <a:cs typeface="Arial"/>
                        </a:rPr>
                        <a:t>يتم </a:t>
                      </a:r>
                      <a:r>
                        <a:rPr lang="ar-SA" sz="3200" b="1" dirty="0" err="1">
                          <a:latin typeface="Calibri"/>
                          <a:ea typeface="Times New Roman"/>
                          <a:cs typeface="Arial"/>
                        </a:rPr>
                        <a:t>ب</a:t>
                      </a:r>
                      <a:r>
                        <a:rPr lang="ar-EG" sz="3200" b="1" dirty="0">
                          <a:latin typeface="Calibri"/>
                          <a:ea typeface="Times New Roman"/>
                          <a:cs typeface="Arial"/>
                        </a:rPr>
                        <a:t>تشوي</a:t>
                      </a:r>
                      <a:r>
                        <a:rPr lang="ar-SA" sz="3200" b="1" dirty="0">
                          <a:latin typeface="Calibri"/>
                          <a:ea typeface="Times New Roman"/>
                          <a:cs typeface="Arial"/>
                        </a:rPr>
                        <a:t>ة</a:t>
                      </a:r>
                      <a:r>
                        <a:rPr lang="ar-EG" sz="3200" b="1" dirty="0">
                          <a:latin typeface="Calibri"/>
                          <a:ea typeface="Times New Roman"/>
                          <a:cs typeface="Arial"/>
                        </a:rPr>
                        <a:t> الصور</a:t>
                      </a:r>
                      <a:r>
                        <a:rPr lang="ar-SA" sz="3200" b="1" dirty="0">
                          <a:latin typeface="Calibri"/>
                          <a:ea typeface="Times New Roman"/>
                          <a:cs typeface="Arial"/>
                        </a:rPr>
                        <a:t>ة</a:t>
                      </a:r>
                      <a:r>
                        <a:rPr lang="ar-EG" sz="3200" b="1" dirty="0">
                          <a:latin typeface="Calibri"/>
                          <a:ea typeface="Times New Roman"/>
                          <a:cs typeface="Arial"/>
                        </a:rPr>
                        <a:t> الذهني</a:t>
                      </a:r>
                      <a:r>
                        <a:rPr lang="ar-SA" sz="3200" b="1" dirty="0">
                          <a:latin typeface="Calibri"/>
                          <a:ea typeface="Times New Roman"/>
                          <a:cs typeface="Arial"/>
                        </a:rPr>
                        <a:t>ة</a:t>
                      </a:r>
                      <a:r>
                        <a:rPr lang="ar-EG" sz="3200" b="1" dirty="0">
                          <a:latin typeface="Calibri"/>
                          <a:ea typeface="Times New Roman"/>
                          <a:cs typeface="Arial"/>
                        </a:rPr>
                        <a:t> السلبي</a:t>
                      </a:r>
                      <a:r>
                        <a:rPr lang="ar-SA" sz="3200" b="1" dirty="0">
                          <a:latin typeface="Calibri"/>
                          <a:ea typeface="Times New Roman"/>
                          <a:cs typeface="Arial"/>
                        </a:rPr>
                        <a:t>ة</a:t>
                      </a:r>
                      <a:r>
                        <a:rPr lang="ar-EG" sz="3200" b="1" dirty="0">
                          <a:latin typeface="Calibri"/>
                          <a:ea typeface="Times New Roman"/>
                          <a:cs typeface="Arial"/>
                        </a:rPr>
                        <a:t> وخلخلتها</a:t>
                      </a:r>
                      <a:endParaRPr lang="en-US" sz="3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8939" marR="889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355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8939" marR="889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3200" b="1" dirty="0">
                          <a:latin typeface="Calibri"/>
                          <a:ea typeface="Times New Roman"/>
                          <a:cs typeface="Arial"/>
                        </a:rPr>
                        <a:t>تهتم بإرسال الرسائل الإيجابية الداعمة للذات </a:t>
                      </a:r>
                      <a:r>
                        <a:rPr lang="ar-EG" sz="3200" b="1" dirty="0" err="1">
                          <a:latin typeface="Calibri"/>
                          <a:ea typeface="Times New Roman"/>
                          <a:cs typeface="Arial"/>
                        </a:rPr>
                        <a:t>والمعززه</a:t>
                      </a:r>
                      <a:r>
                        <a:rPr lang="ar-EG" sz="3200" b="1" dirty="0">
                          <a:latin typeface="Calibri"/>
                          <a:ea typeface="Times New Roman"/>
                          <a:cs typeface="Arial"/>
                        </a:rPr>
                        <a:t> لها</a:t>
                      </a:r>
                      <a:endParaRPr lang="en-US" sz="3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8939" marR="889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978204" y="629568"/>
            <a:ext cx="798186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السؤال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الثانى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: اكتب المصطلح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العلمى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المناسب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امام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العبارات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الاتي</a:t>
            </a:r>
            <a:r>
              <a:rPr kumimoji="0" lang="ar-S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0032279" y="2129352"/>
            <a:ext cx="136183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4400" b="1" dirty="0">
                <a:solidFill>
                  <a:srgbClr val="FF0000"/>
                </a:solidFill>
              </a:rPr>
              <a:t>الذات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10019215" y="3057349"/>
            <a:ext cx="143477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4400" b="1" dirty="0">
                <a:solidFill>
                  <a:srgbClr val="FF0000"/>
                </a:solidFill>
              </a:rPr>
              <a:t>الذات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9011218" y="4358840"/>
            <a:ext cx="257176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4400" b="1" dirty="0">
                <a:solidFill>
                  <a:srgbClr val="FF0000"/>
                </a:solidFill>
              </a:rPr>
              <a:t>الاكتساب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9757957" y="5076033"/>
            <a:ext cx="175590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4000" b="1" dirty="0" err="1">
                <a:solidFill>
                  <a:srgbClr val="FF0000"/>
                </a:solidFill>
              </a:rPr>
              <a:t>الالغاء</a:t>
            </a:r>
            <a:endParaRPr lang="ar-EG" sz="4000" b="1" dirty="0">
              <a:solidFill>
                <a:srgbClr val="FF00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8618625" y="3740375"/>
            <a:ext cx="341918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3200" b="1" dirty="0">
                <a:solidFill>
                  <a:srgbClr val="FF0000"/>
                </a:solidFill>
              </a:rPr>
              <a:t>المفهوم الإيجابي للذات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9914712" y="5760518"/>
            <a:ext cx="1707461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4400" b="1" dirty="0">
                <a:solidFill>
                  <a:srgbClr val="FF0000"/>
                </a:solidFill>
              </a:rPr>
              <a:t>الإيحاء</a:t>
            </a:r>
          </a:p>
        </p:txBody>
      </p:sp>
      <p:sp>
        <p:nvSpPr>
          <p:cNvPr id="10" name="مربع نص 9"/>
          <p:cNvSpPr txBox="1"/>
          <p:nvPr/>
        </p:nvSpPr>
        <p:spPr>
          <a:xfrm>
            <a:off x="3143229" y="31409"/>
            <a:ext cx="628654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/>
              <a:t>الدرس الأول : الذات</a:t>
            </a:r>
            <a:endParaRPr lang="ar-EG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186175"/>
            <a:ext cx="1219200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السؤال الثالث :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اكمل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العبارات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الاتي</a:t>
            </a:r>
            <a:r>
              <a:rPr kumimoji="0" lang="ar-S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1- يتم تكوين مفهوم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ايجابى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للذات عن طريق نقطتين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اساسيتين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هما :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ar-EG" sz="24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1- 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                                                2- 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2- من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امثلة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الرسائل الايجابي</a:t>
            </a:r>
            <a:r>
              <a:rPr kumimoji="0" lang="ar-S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للذات :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ar-EG" sz="24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1- 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                                      2-                                         </a:t>
            </a:r>
            <a:r>
              <a:rPr kumimoji="0" lang="ar-S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-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3- من خطوات بناء مفهوم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ايجابى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للذات :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ar-EG" sz="24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1-                                       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2-                                                 </a:t>
            </a:r>
            <a:r>
              <a:rPr kumimoji="0" lang="ar-S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3-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4- من نصائح تقبل الذات :</a:t>
            </a: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EG" sz="24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1-                                                 </a:t>
            </a:r>
            <a:r>
              <a:rPr lang="ar-SA" sz="24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           </a:t>
            </a: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EG" sz="24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ar-EG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                                               </a:t>
            </a:r>
            <a:endParaRPr kumimoji="0" lang="ar-SA" sz="2400" b="1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3-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مربع نص 2"/>
          <p:cNvSpPr txBox="1"/>
          <p:nvPr/>
        </p:nvSpPr>
        <p:spPr>
          <a:xfrm>
            <a:off x="9144021" y="1285861"/>
            <a:ext cx="238126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4400" b="1" dirty="0" err="1">
                <a:solidFill>
                  <a:srgbClr val="FF0000"/>
                </a:solidFill>
              </a:rPr>
              <a:t>الالغاء</a:t>
            </a:r>
            <a:endParaRPr lang="ar-EG" sz="4400" b="1" dirty="0">
              <a:solidFill>
                <a:srgbClr val="FF0000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278202" y="1285861"/>
            <a:ext cx="342902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4400" b="1" dirty="0">
                <a:solidFill>
                  <a:srgbClr val="FF0000"/>
                </a:solidFill>
              </a:rPr>
              <a:t>الاكتساب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8699863" y="2500307"/>
            <a:ext cx="253967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2800" b="1" dirty="0" err="1">
                <a:solidFill>
                  <a:srgbClr val="FF0000"/>
                </a:solidFill>
              </a:rPr>
              <a:t>انا</a:t>
            </a:r>
            <a:r>
              <a:rPr lang="ar-EG" sz="2800" b="1" dirty="0">
                <a:solidFill>
                  <a:srgbClr val="FF0000"/>
                </a:solidFill>
              </a:rPr>
              <a:t> محظوظ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2116193" y="2434992"/>
            <a:ext cx="188594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EG" sz="3200" b="1" dirty="0" err="1">
                <a:solidFill>
                  <a:srgbClr val="FF0000"/>
                </a:solidFill>
              </a:rPr>
              <a:t>انا</a:t>
            </a:r>
            <a:r>
              <a:rPr lang="ar-EG" sz="3200" b="1" dirty="0">
                <a:solidFill>
                  <a:srgbClr val="FF0000"/>
                </a:solidFill>
              </a:rPr>
              <a:t> عبقري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5172891" y="2516232"/>
            <a:ext cx="271329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EG" sz="2800" b="1" dirty="0" err="1">
                <a:solidFill>
                  <a:srgbClr val="FF0000"/>
                </a:solidFill>
              </a:rPr>
              <a:t>انا</a:t>
            </a:r>
            <a:r>
              <a:rPr lang="ar-EG" sz="2800" b="1" dirty="0">
                <a:solidFill>
                  <a:srgbClr val="FF0000"/>
                </a:solidFill>
              </a:rPr>
              <a:t> ناجح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7007142" y="3620861"/>
            <a:ext cx="466728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2800" b="1" dirty="0">
                <a:solidFill>
                  <a:srgbClr val="FF0000"/>
                </a:solidFill>
              </a:rPr>
              <a:t>تعرف على نفسك وأحبها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308571" y="3607803"/>
            <a:ext cx="367559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2800" b="1" dirty="0">
                <a:solidFill>
                  <a:srgbClr val="FF0000"/>
                </a:solidFill>
              </a:rPr>
              <a:t>أظهر </a:t>
            </a:r>
            <a:r>
              <a:rPr lang="ar-EG" sz="2800" b="1" dirty="0" err="1">
                <a:solidFill>
                  <a:srgbClr val="FF0000"/>
                </a:solidFill>
              </a:rPr>
              <a:t>للأخرين</a:t>
            </a:r>
            <a:r>
              <a:rPr lang="ar-EG" sz="2800" b="1" dirty="0">
                <a:solidFill>
                  <a:srgbClr val="FF0000"/>
                </a:solidFill>
              </a:rPr>
              <a:t> ما هو عندك</a:t>
            </a:r>
          </a:p>
        </p:txBody>
      </p:sp>
      <p:sp>
        <p:nvSpPr>
          <p:cNvPr id="10" name="مربع نص 9"/>
          <p:cNvSpPr txBox="1"/>
          <p:nvPr/>
        </p:nvSpPr>
        <p:spPr>
          <a:xfrm>
            <a:off x="3847002" y="3604542"/>
            <a:ext cx="474835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2800" b="1" dirty="0">
                <a:solidFill>
                  <a:srgbClr val="FF0000"/>
                </a:solidFill>
              </a:rPr>
              <a:t>ثبت لوحة أو زاوية التميز والإنجازات</a:t>
            </a:r>
          </a:p>
        </p:txBody>
      </p:sp>
      <p:sp>
        <p:nvSpPr>
          <p:cNvPr id="11" name="مربع نص 10"/>
          <p:cNvSpPr txBox="1"/>
          <p:nvPr/>
        </p:nvSpPr>
        <p:spPr>
          <a:xfrm>
            <a:off x="4611190" y="4728362"/>
            <a:ext cx="711004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3200" b="1" dirty="0">
                <a:solidFill>
                  <a:srgbClr val="FF0000"/>
                </a:solidFill>
              </a:rPr>
              <a:t>كن ما تريده أنت</a:t>
            </a:r>
            <a:r>
              <a:rPr lang="ar-SA" sz="3200" b="1" dirty="0">
                <a:solidFill>
                  <a:srgbClr val="FF0000"/>
                </a:solidFill>
              </a:rPr>
              <a:t> لا ما يريده </a:t>
            </a:r>
            <a:r>
              <a:rPr lang="ar-SA" sz="3200" b="1" dirty="0" err="1">
                <a:solidFill>
                  <a:srgbClr val="FF0000"/>
                </a:solidFill>
              </a:rPr>
              <a:t>الأخرون</a:t>
            </a:r>
            <a:r>
              <a:rPr lang="ar-EG" sz="32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2" name="مربع نص 11"/>
          <p:cNvSpPr txBox="1"/>
          <p:nvPr/>
        </p:nvSpPr>
        <p:spPr>
          <a:xfrm>
            <a:off x="5081451" y="5870961"/>
            <a:ext cx="653958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3200" b="1" dirty="0">
                <a:solidFill>
                  <a:srgbClr val="FF0000"/>
                </a:solidFill>
              </a:rPr>
              <a:t>افتخر بإنجازاتك</a:t>
            </a:r>
            <a:r>
              <a:rPr lang="ar-SA" sz="3200" b="1" dirty="0">
                <a:solidFill>
                  <a:srgbClr val="FF0000"/>
                </a:solidFill>
              </a:rPr>
              <a:t> بإنجازاتك وكل ما وصلت إليه</a:t>
            </a:r>
            <a:endParaRPr lang="ar-EG" sz="3200" b="1" dirty="0">
              <a:solidFill>
                <a:srgbClr val="FF0000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6665386" y="5254561"/>
            <a:ext cx="5048285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3200" b="1" dirty="0">
                <a:solidFill>
                  <a:srgbClr val="FF0000"/>
                </a:solidFill>
              </a:rPr>
              <a:t>اشكر الله على ما بين يديك من النعم</a:t>
            </a:r>
          </a:p>
        </p:txBody>
      </p:sp>
      <p:sp>
        <p:nvSpPr>
          <p:cNvPr id="14" name="مربع نص 13"/>
          <p:cNvSpPr txBox="1"/>
          <p:nvPr/>
        </p:nvSpPr>
        <p:spPr>
          <a:xfrm>
            <a:off x="2268017" y="0"/>
            <a:ext cx="628654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/>
              <a:t>الدرس الأول : الذات</a:t>
            </a:r>
            <a:endParaRPr lang="ar-EG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0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1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7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8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3735998" y="2761575"/>
            <a:ext cx="797981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4800" b="1" dirty="0">
                <a:solidFill>
                  <a:srgbClr val="FF0000"/>
                </a:solidFill>
              </a:rPr>
              <a:t>لأنها ترسل الرسائل الإيجابية للذات</a:t>
            </a:r>
            <a:endParaRPr lang="ar-EG" sz="4800" b="1" dirty="0">
              <a:solidFill>
                <a:srgbClr val="FF00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677895" y="5002257"/>
            <a:ext cx="8815254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6600" b="1" dirty="0">
                <a:solidFill>
                  <a:srgbClr val="FF0000"/>
                </a:solidFill>
              </a:rPr>
              <a:t>لتعزيز صورتك الإيجابية</a:t>
            </a:r>
            <a:endParaRPr lang="ar-EG" sz="6600" b="1" dirty="0">
              <a:solidFill>
                <a:srgbClr val="FF0000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69818" y="1698182"/>
            <a:ext cx="117304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000" b="1" dirty="0"/>
              <a:t>1- علل تعتبر طريقة الإيحاء من أكثر الطرق الداعمة والمعززة للذات ؟</a:t>
            </a:r>
            <a:endParaRPr lang="en-US" sz="4000" b="1" dirty="0"/>
          </a:p>
        </p:txBody>
      </p:sp>
      <p:sp>
        <p:nvSpPr>
          <p:cNvPr id="7" name="مربع نص 6"/>
          <p:cNvSpPr txBox="1"/>
          <p:nvPr/>
        </p:nvSpPr>
        <p:spPr>
          <a:xfrm>
            <a:off x="326571" y="3901473"/>
            <a:ext cx="116912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/>
              <a:t>2- علل تثبيت لوحة التميز والإنجازات داخل منزلك  ؟</a:t>
            </a:r>
            <a:endParaRPr lang="en-US" sz="4800" b="1" dirty="0"/>
          </a:p>
        </p:txBody>
      </p:sp>
      <p:sp>
        <p:nvSpPr>
          <p:cNvPr id="8" name="مربع نص 7"/>
          <p:cNvSpPr txBox="1"/>
          <p:nvPr/>
        </p:nvSpPr>
        <p:spPr>
          <a:xfrm>
            <a:off x="3143229" y="214291"/>
            <a:ext cx="628654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/>
              <a:t>الدرس الأول : الذات</a:t>
            </a:r>
            <a:endParaRPr lang="ar-EG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-4803" y="1509565"/>
            <a:ext cx="1210299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السؤال </a:t>
            </a:r>
            <a:r>
              <a:rPr kumimoji="0" lang="ar-EG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الاول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: ضع علامة (</a:t>
            </a:r>
            <a:r>
              <a:rPr kumimoji="0" lang="ar-EG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√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) </a:t>
            </a:r>
            <a:r>
              <a:rPr kumimoji="0" lang="ar-EG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امام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العبار</a:t>
            </a:r>
            <a:r>
              <a:rPr kumimoji="0" lang="ar-S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الصحيح</a:t>
            </a:r>
            <a:r>
              <a:rPr kumimoji="0" lang="ar-S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وعلامة (  × ) </a:t>
            </a:r>
            <a:r>
              <a:rPr kumimoji="0" lang="ar-EG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امام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العبار</a:t>
            </a:r>
            <a:r>
              <a:rPr kumimoji="0" lang="ar-S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الخاطئ</a:t>
            </a:r>
            <a:r>
              <a:rPr kumimoji="0" lang="ar-S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1-  (        ) الشخصي</a:t>
            </a:r>
            <a:r>
              <a:rPr kumimoji="0" lang="ar-S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تتكون من سمات جسمي</a:t>
            </a:r>
            <a:r>
              <a:rPr kumimoji="0" lang="ar-S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ونفسي</a:t>
            </a:r>
            <a:r>
              <a:rPr kumimoji="0" lang="ar-S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وعقلي</a:t>
            </a:r>
            <a:r>
              <a:rPr kumimoji="0" lang="ar-S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واجتماعي</a:t>
            </a:r>
            <a:r>
              <a:rPr kumimoji="0" lang="ar-S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2-  (        ) لكل </a:t>
            </a:r>
            <a:r>
              <a:rPr kumimoji="0" lang="ar-EG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انسان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شخصيت</a:t>
            </a:r>
            <a:r>
              <a:rPr kumimoji="0" lang="ar-S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الفريد</a:t>
            </a:r>
            <a:r>
              <a:rPr kumimoji="0" lang="ar-S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التى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تتكون من سماته الخاص</a:t>
            </a:r>
            <a:r>
              <a:rPr kumimoji="0" lang="ar-S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3-  (        ) الشخصي</a:t>
            </a:r>
            <a:r>
              <a:rPr kumimoji="0" lang="ar-S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توضح الطريق</a:t>
            </a:r>
            <a:r>
              <a:rPr kumimoji="0" lang="ar-S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المتفرد</a:t>
            </a:r>
            <a:r>
              <a:rPr kumimoji="0" lang="ar-S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للفرد </a:t>
            </a:r>
            <a:r>
              <a:rPr kumimoji="0" lang="ar-EG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فى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التعامل مع من حوله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4-  (        ) المال والمدرس</a:t>
            </a:r>
            <a:r>
              <a:rPr kumimoji="0" lang="ar-S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والاصدقاء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والمجتمع من العوامل الغير قابل</a:t>
            </a:r>
            <a:r>
              <a:rPr kumimoji="0" lang="ar-S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للتغيير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5-  (        ) العوامل الغير قابل</a:t>
            </a:r>
            <a:r>
              <a:rPr kumimoji="0" lang="ar-S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للتغير </a:t>
            </a:r>
            <a:r>
              <a:rPr kumimoji="0" lang="ar-EG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هى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الاكثر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تأثيرا </a:t>
            </a:r>
            <a:r>
              <a:rPr kumimoji="0" lang="ar-EG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فى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الشخصي</a:t>
            </a:r>
            <a:r>
              <a:rPr kumimoji="0" lang="ar-S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3428981" y="722931"/>
            <a:ext cx="581029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/>
              <a:t>الدرس الثاني :</a:t>
            </a:r>
            <a:r>
              <a:rPr lang="ar-EG" sz="3200" b="1" dirty="0"/>
              <a:t> </a:t>
            </a:r>
            <a:r>
              <a:rPr lang="ar-SA" sz="3200" b="1" dirty="0"/>
              <a:t>الشخصية</a:t>
            </a:r>
            <a:endParaRPr lang="ar-EG" sz="3200" b="1" dirty="0"/>
          </a:p>
        </p:txBody>
      </p:sp>
      <p:sp>
        <p:nvSpPr>
          <p:cNvPr id="4" name="مربع نص 3"/>
          <p:cNvSpPr txBox="1"/>
          <p:nvPr/>
        </p:nvSpPr>
        <p:spPr>
          <a:xfrm>
            <a:off x="10533592" y="2108005"/>
            <a:ext cx="57150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60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√</a:t>
            </a:r>
            <a:endParaRPr lang="ar-EG" sz="6000" dirty="0">
              <a:solidFill>
                <a:srgbClr val="FF0000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10472089" y="4250724"/>
            <a:ext cx="476253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72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×</a:t>
            </a:r>
            <a:endParaRPr lang="ar-EG" sz="7200" dirty="0">
              <a:solidFill>
                <a:srgbClr val="FF0000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10668032" y="3643314"/>
            <a:ext cx="47625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EG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10490050" y="2913547"/>
            <a:ext cx="57150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60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√</a:t>
            </a:r>
            <a:endParaRPr lang="ar-EG" sz="6000" dirty="0">
              <a:solidFill>
                <a:srgbClr val="FF0000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10529238" y="3749570"/>
            <a:ext cx="57150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60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√</a:t>
            </a:r>
            <a:endParaRPr lang="ar-EG" sz="6000" dirty="0">
              <a:solidFill>
                <a:srgbClr val="FF0000"/>
              </a:solidFill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10585301" y="5108521"/>
            <a:ext cx="476253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72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×</a:t>
            </a:r>
            <a:endParaRPr lang="ar-EG" sz="7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20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-383632" y="1496502"/>
            <a:ext cx="12575632" cy="4433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السؤال </a:t>
            </a:r>
            <a:r>
              <a:rPr kumimoji="0" lang="ar-EG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الاول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: ضع علامة (</a:t>
            </a:r>
            <a:r>
              <a:rPr kumimoji="0" lang="ar-EG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√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) </a:t>
            </a:r>
            <a:r>
              <a:rPr kumimoji="0" lang="ar-EG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امام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العبار</a:t>
            </a:r>
            <a:r>
              <a:rPr kumimoji="0" lang="ar-S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الصحيح</a:t>
            </a:r>
            <a:r>
              <a:rPr kumimoji="0" lang="ar-S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وعلامة (  × ) </a:t>
            </a:r>
            <a:r>
              <a:rPr kumimoji="0" lang="ar-EG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امام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العبار</a:t>
            </a:r>
            <a:r>
              <a:rPr kumimoji="0" lang="ar-S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الخاطئ</a:t>
            </a:r>
            <a:r>
              <a:rPr kumimoji="0" lang="ar-S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6-  (        ) تعتبر الوراثة من العوامل الغير قابلة للتغيير المؤثرة في الشخصية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7-  (        ) المظهر الخارجي من </a:t>
            </a:r>
            <a:r>
              <a:rPr kumimoji="0" lang="ar-EG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العومل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الذاتية المؤثرة في تكوين الشخصية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8-  (        ) العائلة والأقرباء من العوامل الذاتية المؤثرة في تكوين الشخصية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9-  (        ) </a:t>
            </a:r>
            <a:r>
              <a:rPr kumimoji="0" lang="ar-S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البيئة</a:t>
            </a:r>
            <a:r>
              <a:rPr kumimoji="0" lang="ar-SA" sz="32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والمناخ من العوامل الغير </a:t>
            </a:r>
            <a:r>
              <a:rPr kumimoji="0" lang="ar-SA" sz="32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قابة</a:t>
            </a:r>
            <a:r>
              <a:rPr kumimoji="0" lang="ar-SA" sz="32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للتغير المؤثرة في تكوين الشخصية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10-(        ) الطول والقصر واللون من العوامل الذاتي</a:t>
            </a:r>
            <a:r>
              <a:rPr kumimoji="0" lang="ar-S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3428981" y="357167"/>
            <a:ext cx="581029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/>
              <a:t>الدرس الثاني : </a:t>
            </a:r>
            <a:r>
              <a:rPr lang="ar-EG" sz="3200" b="1" dirty="0"/>
              <a:t> </a:t>
            </a:r>
            <a:r>
              <a:rPr lang="ar-SA" sz="3200" b="1" dirty="0"/>
              <a:t>الشخصية</a:t>
            </a:r>
            <a:endParaRPr lang="ar-EG" sz="3200" b="1" dirty="0"/>
          </a:p>
        </p:txBody>
      </p:sp>
      <p:sp>
        <p:nvSpPr>
          <p:cNvPr id="4" name="مربع نص 3"/>
          <p:cNvSpPr txBox="1"/>
          <p:nvPr/>
        </p:nvSpPr>
        <p:spPr>
          <a:xfrm>
            <a:off x="10664221" y="2094941"/>
            <a:ext cx="57150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60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√</a:t>
            </a:r>
            <a:endParaRPr lang="ar-EG" sz="6000" dirty="0">
              <a:solidFill>
                <a:srgbClr val="FF0000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10550465" y="3612185"/>
            <a:ext cx="476253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72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×</a:t>
            </a:r>
            <a:endParaRPr lang="ar-EG" sz="7200" dirty="0">
              <a:solidFill>
                <a:srgbClr val="FF0000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10668032" y="3643314"/>
            <a:ext cx="47625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EG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10620678" y="2848233"/>
            <a:ext cx="57150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60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√</a:t>
            </a:r>
            <a:endParaRPr lang="ar-EG" sz="6000" dirty="0">
              <a:solidFill>
                <a:srgbClr val="FF0000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10611425" y="4272499"/>
            <a:ext cx="476253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72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×</a:t>
            </a:r>
            <a:endParaRPr lang="ar-EG" sz="7200" dirty="0">
              <a:solidFill>
                <a:srgbClr val="FF0000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10646260" y="4986603"/>
            <a:ext cx="476253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72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×</a:t>
            </a:r>
            <a:endParaRPr lang="ar-EG" sz="7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8" grpId="0"/>
      <p:bldP spid="20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476212" y="1932069"/>
          <a:ext cx="11489365" cy="4560585"/>
        </p:xfrm>
        <a:graphic>
          <a:graphicData uri="http://schemas.openxmlformats.org/drawingml/2006/table">
            <a:tbl>
              <a:tblPr rtl="1"/>
              <a:tblGrid>
                <a:gridCol w="3670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187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6755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EG" sz="2800" b="1" dirty="0">
                          <a:latin typeface="Calibri"/>
                          <a:ea typeface="Times New Roman"/>
                          <a:cs typeface="Arial"/>
                        </a:rPr>
                        <a:t>المصطلح</a:t>
                      </a:r>
                      <a:endParaRPr lang="en-US" sz="28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7739" marR="877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EG" sz="2800" b="1" dirty="0">
                          <a:latin typeface="Calibri"/>
                          <a:ea typeface="Times New Roman"/>
                          <a:cs typeface="Arial"/>
                        </a:rPr>
                        <a:t>التعريف</a:t>
                      </a:r>
                      <a:endParaRPr lang="en-US" sz="28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7739" marR="877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755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8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7739" marR="877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EG" sz="2800" b="1" dirty="0" err="1">
                          <a:latin typeface="Calibri"/>
                          <a:ea typeface="Times New Roman"/>
                          <a:cs typeface="Arial"/>
                        </a:rPr>
                        <a:t>االمحصل</a:t>
                      </a:r>
                      <a:r>
                        <a:rPr lang="ar-SA" sz="2800" b="1" dirty="0">
                          <a:latin typeface="Calibri"/>
                          <a:ea typeface="Times New Roman"/>
                          <a:cs typeface="Arial"/>
                        </a:rPr>
                        <a:t>ة</a:t>
                      </a:r>
                      <a:r>
                        <a:rPr lang="ar-EG" sz="2800" b="1" dirty="0">
                          <a:latin typeface="Calibri"/>
                          <a:ea typeface="Times New Roman"/>
                          <a:cs typeface="Arial"/>
                        </a:rPr>
                        <a:t> النهائي</a:t>
                      </a:r>
                      <a:r>
                        <a:rPr lang="ar-SA" sz="2800" b="1" dirty="0">
                          <a:latin typeface="Calibri"/>
                          <a:ea typeface="Times New Roman"/>
                          <a:cs typeface="Arial"/>
                        </a:rPr>
                        <a:t>ة</a:t>
                      </a:r>
                      <a:r>
                        <a:rPr lang="ar-EG" sz="2800" b="1" dirty="0">
                          <a:latin typeface="Calibri"/>
                          <a:ea typeface="Times New Roman"/>
                          <a:cs typeface="Arial"/>
                        </a:rPr>
                        <a:t> لسلوك الفرد </a:t>
                      </a:r>
                      <a:r>
                        <a:rPr lang="ar-EG" sz="2800" b="1" dirty="0" err="1">
                          <a:latin typeface="Calibri"/>
                          <a:ea typeface="Times New Roman"/>
                          <a:cs typeface="Arial"/>
                        </a:rPr>
                        <a:t>بابعاد</a:t>
                      </a:r>
                      <a:r>
                        <a:rPr lang="ar-SA" sz="2800" b="1" dirty="0">
                          <a:latin typeface="Calibri"/>
                          <a:ea typeface="Times New Roman"/>
                          <a:cs typeface="Arial"/>
                        </a:rPr>
                        <a:t>ه</a:t>
                      </a:r>
                      <a:r>
                        <a:rPr lang="ar-EG" sz="2800" b="1" dirty="0">
                          <a:latin typeface="Calibri"/>
                          <a:ea typeface="Times New Roman"/>
                          <a:cs typeface="Arial"/>
                        </a:rPr>
                        <a:t> الوراثي</a:t>
                      </a:r>
                      <a:r>
                        <a:rPr lang="ar-SA" sz="2800" b="1" dirty="0">
                          <a:latin typeface="Calibri"/>
                          <a:ea typeface="Times New Roman"/>
                          <a:cs typeface="Arial"/>
                        </a:rPr>
                        <a:t>ة</a:t>
                      </a:r>
                      <a:r>
                        <a:rPr lang="ar-EG" sz="2800" b="1" dirty="0">
                          <a:latin typeface="Calibri"/>
                          <a:ea typeface="Times New Roman"/>
                          <a:cs typeface="Arial"/>
                        </a:rPr>
                        <a:t> والبيئي</a:t>
                      </a:r>
                      <a:r>
                        <a:rPr lang="ar-SA" sz="2800" b="1" dirty="0">
                          <a:latin typeface="Calibri"/>
                          <a:ea typeface="Times New Roman"/>
                          <a:cs typeface="Arial"/>
                        </a:rPr>
                        <a:t>ة</a:t>
                      </a:r>
                      <a:endParaRPr lang="en-US" sz="28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7739" marR="877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755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8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7739" marR="877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EG" sz="2800" b="1">
                          <a:latin typeface="Calibri"/>
                          <a:ea typeface="Times New Roman"/>
                          <a:cs typeface="Arial"/>
                        </a:rPr>
                        <a:t>كيف يتصرف الفرد مع الاخرين</a:t>
                      </a:r>
                      <a:endParaRPr lang="en-US" sz="28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7739" marR="877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755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8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7739" marR="877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EG" sz="2800" b="1" dirty="0" err="1">
                          <a:latin typeface="Calibri"/>
                          <a:ea typeface="Times New Roman"/>
                          <a:cs typeface="Arial"/>
                        </a:rPr>
                        <a:t>هى</a:t>
                      </a:r>
                      <a:r>
                        <a:rPr lang="ar-EG" sz="2800" b="1" dirty="0"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ar-EG" sz="2800" b="1" dirty="0" err="1">
                          <a:latin typeface="Calibri"/>
                          <a:ea typeface="Times New Roman"/>
                          <a:cs typeface="Arial"/>
                        </a:rPr>
                        <a:t>الاكثر</a:t>
                      </a:r>
                      <a:r>
                        <a:rPr lang="ar-EG" sz="2800" b="1" dirty="0"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ar-EG" sz="2800" b="1" dirty="0" err="1">
                          <a:latin typeface="Calibri"/>
                          <a:ea typeface="Times New Roman"/>
                          <a:cs typeface="Arial"/>
                        </a:rPr>
                        <a:t>تاثيرا</a:t>
                      </a:r>
                      <a:r>
                        <a:rPr lang="ar-EG" sz="2800" b="1" dirty="0"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ar-EG" sz="2800" b="1" dirty="0" err="1">
                          <a:latin typeface="Calibri"/>
                          <a:ea typeface="Times New Roman"/>
                          <a:cs typeface="Arial"/>
                        </a:rPr>
                        <a:t>فى</a:t>
                      </a:r>
                      <a:r>
                        <a:rPr lang="ar-EG" sz="2800" b="1" dirty="0">
                          <a:latin typeface="Calibri"/>
                          <a:ea typeface="Times New Roman"/>
                          <a:cs typeface="Arial"/>
                        </a:rPr>
                        <a:t> الشخصي</a:t>
                      </a:r>
                      <a:r>
                        <a:rPr lang="ar-SA" sz="2800" b="1" dirty="0">
                          <a:latin typeface="Calibri"/>
                          <a:ea typeface="Times New Roman"/>
                          <a:cs typeface="Arial"/>
                        </a:rPr>
                        <a:t>ة</a:t>
                      </a:r>
                      <a:r>
                        <a:rPr lang="ar-EG" sz="2800" b="1" dirty="0"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ar-EG" sz="2800" b="1" dirty="0" err="1">
                          <a:latin typeface="Calibri"/>
                          <a:ea typeface="Times New Roman"/>
                          <a:cs typeface="Arial"/>
                        </a:rPr>
                        <a:t>والاكثر</a:t>
                      </a:r>
                      <a:r>
                        <a:rPr lang="ar-EG" sz="2800" b="1" dirty="0">
                          <a:latin typeface="Calibri"/>
                          <a:ea typeface="Times New Roman"/>
                          <a:cs typeface="Arial"/>
                        </a:rPr>
                        <a:t> استجاب</a:t>
                      </a:r>
                      <a:r>
                        <a:rPr lang="ar-SA" sz="2800" b="1" dirty="0">
                          <a:latin typeface="Calibri"/>
                          <a:ea typeface="Times New Roman"/>
                          <a:cs typeface="Arial"/>
                        </a:rPr>
                        <a:t>ة</a:t>
                      </a:r>
                      <a:r>
                        <a:rPr lang="ar-EG" sz="2800" b="1" dirty="0">
                          <a:latin typeface="Calibri"/>
                          <a:ea typeface="Times New Roman"/>
                          <a:cs typeface="Arial"/>
                        </a:rPr>
                        <a:t> لجهود </a:t>
                      </a:r>
                      <a:r>
                        <a:rPr lang="ar-EG" sz="2800" b="1" dirty="0" err="1">
                          <a:latin typeface="Calibri"/>
                          <a:ea typeface="Times New Roman"/>
                          <a:cs typeface="Arial"/>
                        </a:rPr>
                        <a:t>الانسان</a:t>
                      </a:r>
                      <a:r>
                        <a:rPr lang="ar-EG" sz="2800" b="1" dirty="0"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ar-EG" sz="2800" b="1" dirty="0" err="1">
                          <a:latin typeface="Calibri"/>
                          <a:ea typeface="Times New Roman"/>
                          <a:cs typeface="Arial"/>
                        </a:rPr>
                        <a:t>فى</a:t>
                      </a:r>
                      <a:r>
                        <a:rPr lang="ar-EG" sz="2800" b="1" dirty="0">
                          <a:latin typeface="Calibri"/>
                          <a:ea typeface="Times New Roman"/>
                          <a:cs typeface="Arial"/>
                        </a:rPr>
                        <a:t> تطويرها</a:t>
                      </a:r>
                      <a:r>
                        <a:rPr lang="ar-SA" sz="2800" b="1" dirty="0">
                          <a:latin typeface="Calibri"/>
                          <a:ea typeface="Times New Roman"/>
                          <a:cs typeface="Arial"/>
                        </a:rPr>
                        <a:t> وتعديلها</a:t>
                      </a:r>
                      <a:endParaRPr lang="en-US" sz="28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7739" marR="877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755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8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7739" marR="877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800" b="1" dirty="0">
                          <a:latin typeface="Calibri"/>
                          <a:ea typeface="Times New Roman"/>
                          <a:cs typeface="Arial"/>
                        </a:rPr>
                        <a:t>مثل</a:t>
                      </a:r>
                      <a:r>
                        <a:rPr lang="ar-SA" sz="2800" b="1" baseline="0" dirty="0">
                          <a:latin typeface="Calibri"/>
                          <a:ea typeface="Times New Roman"/>
                          <a:cs typeface="Arial"/>
                        </a:rPr>
                        <a:t> المال والأصدقاء والمجتمع ووسائل الإعلام والبيئة والمناخ</a:t>
                      </a: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8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7739" marR="877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453506" y="923840"/>
            <a:ext cx="943098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السؤال </a:t>
            </a:r>
            <a:r>
              <a:rPr kumimoji="0" lang="ar-EG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الثانى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: اكتب المصطلح </a:t>
            </a:r>
            <a:r>
              <a:rPr kumimoji="0" lang="ar-EG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العلمى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</a:t>
            </a:r>
            <a:r>
              <a:rPr kumimoji="0" lang="ar-S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صحيح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امام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</a:t>
            </a:r>
            <a:r>
              <a:rPr kumimoji="0" lang="ar-S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تعريفات</a:t>
            </a:r>
            <a:r>
              <a:rPr kumimoji="0" lang="ar-EG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الاتي</a:t>
            </a:r>
            <a:r>
              <a:rPr kumimoji="0" lang="ar-SA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8667768" y="2528884"/>
            <a:ext cx="276226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4000" b="1" dirty="0">
                <a:solidFill>
                  <a:srgbClr val="FF0000"/>
                </a:solidFill>
              </a:rPr>
              <a:t>الشخصية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8763019" y="3276330"/>
            <a:ext cx="276226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4000" b="1" dirty="0">
                <a:solidFill>
                  <a:srgbClr val="FF0000"/>
                </a:solidFill>
              </a:rPr>
              <a:t>الشخصية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8759209" y="4297281"/>
            <a:ext cx="276226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4000" b="1" dirty="0">
                <a:solidFill>
                  <a:srgbClr val="FF0000"/>
                </a:solidFill>
              </a:rPr>
              <a:t>العوامل الذاتية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6635930" y="5226004"/>
            <a:ext cx="542543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3600" b="1" dirty="0">
                <a:solidFill>
                  <a:srgbClr val="FF0000"/>
                </a:solidFill>
              </a:rPr>
              <a:t>العوامل المادية الخارجية</a:t>
            </a:r>
            <a:endParaRPr lang="ar-EG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857214" y="2031268"/>
          <a:ext cx="10699767" cy="4114800"/>
        </p:xfrm>
        <a:graphic>
          <a:graphicData uri="http://schemas.openxmlformats.org/drawingml/2006/table">
            <a:tbl>
              <a:tblPr rtl="1"/>
              <a:tblGrid>
                <a:gridCol w="5091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81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4354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EG" sz="3600" b="1" dirty="0">
                          <a:latin typeface="Calibri"/>
                          <a:ea typeface="Times New Roman"/>
                          <a:cs typeface="Arial"/>
                        </a:rPr>
                        <a:t>الذات</a:t>
                      </a:r>
                      <a:endParaRPr lang="en-US" sz="36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7721" marR="87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EG" sz="3600" b="1" dirty="0">
                          <a:latin typeface="Calibri"/>
                          <a:ea typeface="Times New Roman"/>
                          <a:cs typeface="Arial"/>
                        </a:rPr>
                        <a:t>الشخصي</a:t>
                      </a:r>
                      <a:r>
                        <a:rPr lang="ar-SA" sz="3600" b="1" dirty="0">
                          <a:latin typeface="Calibri"/>
                          <a:ea typeface="Times New Roman"/>
                          <a:cs typeface="Arial"/>
                        </a:rPr>
                        <a:t>ة</a:t>
                      </a:r>
                      <a:endParaRPr lang="en-US" sz="36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7721" marR="87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7414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EG" sz="3600" dirty="0">
                          <a:latin typeface="Calibri"/>
                          <a:ea typeface="Times New Roman"/>
                          <a:cs typeface="Arial"/>
                        </a:rPr>
                        <a:t>1-</a:t>
                      </a:r>
                      <a:endParaRPr lang="en-US" sz="3600" dirty="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EG" sz="3600" dirty="0">
                          <a:latin typeface="Calibri"/>
                          <a:ea typeface="Times New Roman"/>
                          <a:cs typeface="Arial"/>
                        </a:rPr>
                        <a:t>2-</a:t>
                      </a:r>
                      <a:endParaRPr lang="en-US" sz="3600" dirty="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EG" sz="3600" dirty="0">
                          <a:latin typeface="Calibri"/>
                          <a:ea typeface="Times New Roman"/>
                          <a:cs typeface="Arial"/>
                        </a:rPr>
                        <a:t>3-</a:t>
                      </a:r>
                      <a:endParaRPr lang="en-US" sz="3600" dirty="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6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7721" marR="87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EG" sz="3600" dirty="0">
                          <a:latin typeface="Calibri"/>
                          <a:ea typeface="Times New Roman"/>
                          <a:cs typeface="Arial"/>
                        </a:rPr>
                        <a:t>1-</a:t>
                      </a:r>
                      <a:endParaRPr lang="en-US" sz="3600" dirty="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EG" sz="3600" dirty="0">
                          <a:latin typeface="Calibri"/>
                          <a:ea typeface="Times New Roman"/>
                          <a:cs typeface="Arial"/>
                        </a:rPr>
                        <a:t>2-</a:t>
                      </a:r>
                      <a:endParaRPr lang="en-US" sz="3600" dirty="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EG" sz="3600" dirty="0">
                          <a:latin typeface="Calibri"/>
                          <a:ea typeface="Times New Roman"/>
                          <a:cs typeface="Arial"/>
                        </a:rPr>
                        <a:t>3-</a:t>
                      </a:r>
                      <a:endParaRPr lang="en-US" sz="3600" dirty="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6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7721" marR="87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6684999" y="892750"/>
            <a:ext cx="523912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السؤال الثالث : قارن بين كل من </a:t>
            </a: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8255725" y="2834639"/>
            <a:ext cx="265887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4800" b="1" dirty="0">
                <a:solidFill>
                  <a:srgbClr val="FF0000"/>
                </a:solidFill>
              </a:rPr>
              <a:t>جانب </a:t>
            </a:r>
            <a:r>
              <a:rPr lang="ar-EG" sz="4800" b="1" dirty="0" err="1">
                <a:solidFill>
                  <a:srgbClr val="FF0000"/>
                </a:solidFill>
              </a:rPr>
              <a:t>نظرى</a:t>
            </a:r>
            <a:endParaRPr lang="ar-EG" sz="4800" b="1" dirty="0">
              <a:solidFill>
                <a:srgbClr val="FF0000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6615252" y="3700469"/>
            <a:ext cx="438153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EG" sz="4000" b="1" dirty="0">
                <a:solidFill>
                  <a:srgbClr val="FF0000"/>
                </a:solidFill>
              </a:rPr>
              <a:t>تنمو في العالم الداخلي</a:t>
            </a:r>
          </a:p>
        </p:txBody>
      </p:sp>
      <p:sp>
        <p:nvSpPr>
          <p:cNvPr id="10" name="مربع نص 9"/>
          <p:cNvSpPr txBox="1"/>
          <p:nvPr/>
        </p:nvSpPr>
        <p:spPr>
          <a:xfrm>
            <a:off x="6945638" y="4507918"/>
            <a:ext cx="428628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4400" b="1" dirty="0">
                <a:solidFill>
                  <a:srgbClr val="FF0000"/>
                </a:solidFill>
              </a:rPr>
              <a:t>كيف يرى الفرد نفسه</a:t>
            </a:r>
          </a:p>
        </p:txBody>
      </p:sp>
      <p:sp>
        <p:nvSpPr>
          <p:cNvPr id="12" name="مربع نص 11"/>
          <p:cNvSpPr txBox="1"/>
          <p:nvPr/>
        </p:nvSpPr>
        <p:spPr>
          <a:xfrm>
            <a:off x="3043646" y="2913020"/>
            <a:ext cx="266209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4000" b="1" dirty="0">
                <a:solidFill>
                  <a:srgbClr val="FF0000"/>
                </a:solidFill>
              </a:rPr>
              <a:t>جانب عملي</a:t>
            </a:r>
          </a:p>
        </p:txBody>
      </p:sp>
      <p:sp>
        <p:nvSpPr>
          <p:cNvPr id="13" name="مربع نص 12"/>
          <p:cNvSpPr txBox="1"/>
          <p:nvPr/>
        </p:nvSpPr>
        <p:spPr>
          <a:xfrm>
            <a:off x="1172901" y="3739658"/>
            <a:ext cx="457203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3600" b="1" dirty="0">
                <a:solidFill>
                  <a:srgbClr val="FF0000"/>
                </a:solidFill>
              </a:rPr>
              <a:t>تظهر في العالم الخارجي</a:t>
            </a:r>
          </a:p>
        </p:txBody>
      </p:sp>
      <p:sp>
        <p:nvSpPr>
          <p:cNvPr id="14" name="مربع نص 13"/>
          <p:cNvSpPr txBox="1"/>
          <p:nvPr/>
        </p:nvSpPr>
        <p:spPr>
          <a:xfrm>
            <a:off x="1137522" y="4579362"/>
            <a:ext cx="551147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3600" b="1" dirty="0">
                <a:solidFill>
                  <a:srgbClr val="FF0000"/>
                </a:solidFill>
              </a:rPr>
              <a:t>كيف يتصرف الفرد مع </a:t>
            </a:r>
            <a:r>
              <a:rPr lang="ar-EG" sz="3600" b="1" dirty="0" err="1">
                <a:solidFill>
                  <a:srgbClr val="FF0000"/>
                </a:solidFill>
              </a:rPr>
              <a:t>الأخرين</a:t>
            </a:r>
            <a:endParaRPr lang="ar-EG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857214" y="1169110"/>
          <a:ext cx="10699767" cy="4937760"/>
        </p:xfrm>
        <a:graphic>
          <a:graphicData uri="http://schemas.openxmlformats.org/drawingml/2006/table">
            <a:tbl>
              <a:tblPr rtl="1"/>
              <a:tblGrid>
                <a:gridCol w="33406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9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95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4354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3600" b="1" dirty="0">
                          <a:latin typeface="Calibri"/>
                          <a:ea typeface="Times New Roman"/>
                          <a:cs typeface="Arial"/>
                        </a:rPr>
                        <a:t>أمثلة</a:t>
                      </a:r>
                      <a:r>
                        <a:rPr lang="ar-SA" sz="3600" b="1" baseline="0" dirty="0">
                          <a:latin typeface="Calibri"/>
                          <a:ea typeface="Times New Roman"/>
                          <a:cs typeface="Arial"/>
                        </a:rPr>
                        <a:t> للعوامل غير قابلة للتغير كالوراثة</a:t>
                      </a:r>
                      <a:endParaRPr lang="en-US" sz="36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7721" marR="87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3600" b="1" dirty="0">
                          <a:latin typeface="Calibri"/>
                          <a:ea typeface="Times New Roman"/>
                          <a:cs typeface="Arial"/>
                        </a:rPr>
                        <a:t>أمثلة العوامل</a:t>
                      </a:r>
                      <a:r>
                        <a:rPr lang="ar-SA" sz="3600" b="1" baseline="0" dirty="0">
                          <a:latin typeface="Calibri"/>
                          <a:ea typeface="Times New Roman"/>
                          <a:cs typeface="Arial"/>
                        </a:rPr>
                        <a:t> الذاتية</a:t>
                      </a:r>
                      <a:endParaRPr lang="en-US" sz="36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7721" marR="87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3600" b="1" dirty="0">
                          <a:latin typeface="Calibri"/>
                          <a:ea typeface="Times New Roman"/>
                          <a:cs typeface="Arial"/>
                        </a:rPr>
                        <a:t>أمثلة العوامل المادية الخارجية</a:t>
                      </a:r>
                      <a:endParaRPr lang="en-US" sz="36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7721" marR="87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7414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EG" sz="3600" dirty="0">
                          <a:latin typeface="Calibri"/>
                          <a:ea typeface="Times New Roman"/>
                          <a:cs typeface="Arial"/>
                        </a:rPr>
                        <a:t>1-</a:t>
                      </a:r>
                      <a:endParaRPr lang="en-US" sz="3600" dirty="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EG" sz="3600" dirty="0">
                          <a:latin typeface="Calibri"/>
                          <a:ea typeface="Times New Roman"/>
                          <a:cs typeface="Arial"/>
                        </a:rPr>
                        <a:t>2-</a:t>
                      </a:r>
                      <a:endParaRPr lang="en-US" sz="3600" dirty="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EG" sz="3600" dirty="0">
                          <a:latin typeface="Calibri"/>
                          <a:ea typeface="Times New Roman"/>
                          <a:cs typeface="Arial"/>
                        </a:rPr>
                        <a:t>3-</a:t>
                      </a:r>
                      <a:endParaRPr lang="ar-SA" sz="3600" dirty="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3600" dirty="0">
                          <a:latin typeface="Calibri"/>
                          <a:ea typeface="Times New Roman"/>
                          <a:cs typeface="Arial"/>
                        </a:rPr>
                        <a:t>4- </a:t>
                      </a:r>
                      <a:endParaRPr lang="en-US" sz="36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7721" marR="87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EG" sz="3600" dirty="0">
                          <a:latin typeface="Calibri"/>
                          <a:ea typeface="Times New Roman"/>
                          <a:cs typeface="Arial"/>
                        </a:rPr>
                        <a:t>1-</a:t>
                      </a:r>
                      <a:endParaRPr lang="en-US" sz="3600" dirty="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EG" sz="3600" dirty="0">
                          <a:latin typeface="Calibri"/>
                          <a:ea typeface="Times New Roman"/>
                          <a:cs typeface="Arial"/>
                        </a:rPr>
                        <a:t>2-</a:t>
                      </a:r>
                      <a:endParaRPr lang="en-US" sz="3600" dirty="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EG" sz="3600" dirty="0">
                          <a:latin typeface="Calibri"/>
                          <a:ea typeface="Times New Roman"/>
                          <a:cs typeface="Arial"/>
                        </a:rPr>
                        <a:t>3-</a:t>
                      </a:r>
                      <a:endParaRPr lang="ar-SA" sz="3600" dirty="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3600" dirty="0">
                          <a:latin typeface="Calibri"/>
                          <a:ea typeface="Times New Roman"/>
                          <a:cs typeface="Arial"/>
                        </a:rPr>
                        <a:t>4- </a:t>
                      </a:r>
                      <a:endParaRPr lang="en-US" sz="36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7721" marR="87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3600" dirty="0">
                          <a:latin typeface="Calibri"/>
                          <a:ea typeface="Times New Roman"/>
                          <a:cs typeface="Arial"/>
                        </a:rPr>
                        <a:t>1-</a:t>
                      </a: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3600" dirty="0">
                          <a:latin typeface="Calibri"/>
                          <a:ea typeface="Times New Roman"/>
                          <a:cs typeface="Arial"/>
                        </a:rPr>
                        <a:t>2-</a:t>
                      </a: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3600" dirty="0">
                          <a:latin typeface="Calibri"/>
                          <a:ea typeface="Times New Roman"/>
                          <a:cs typeface="Arial"/>
                        </a:rPr>
                        <a:t>3-</a:t>
                      </a: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3600" dirty="0">
                          <a:latin typeface="Calibri"/>
                          <a:ea typeface="Times New Roman"/>
                          <a:cs typeface="Arial"/>
                        </a:rPr>
                        <a:t>4-</a:t>
                      </a:r>
                      <a:endParaRPr lang="en-US" sz="36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7721" marR="87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4787048" y="317978"/>
            <a:ext cx="713708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السؤال الثالث : قارن بين كل من </a:t>
            </a:r>
            <a:r>
              <a:rPr kumimoji="0" lang="ar-SA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بإعطاء أمثلة</a:t>
            </a: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8255725" y="2834639"/>
            <a:ext cx="265887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3600" b="1" dirty="0">
                <a:solidFill>
                  <a:srgbClr val="FF0000"/>
                </a:solidFill>
              </a:rPr>
              <a:t>الطول</a:t>
            </a:r>
            <a:endParaRPr lang="ar-EG" sz="3600" b="1" dirty="0">
              <a:solidFill>
                <a:srgbClr val="FF0000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9183189" y="3700469"/>
            <a:ext cx="181359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3600" b="1" dirty="0">
                <a:solidFill>
                  <a:srgbClr val="FF0000"/>
                </a:solidFill>
              </a:rPr>
              <a:t>القصر </a:t>
            </a:r>
            <a:endParaRPr lang="ar-EG" sz="3600" b="1" dirty="0">
              <a:solidFill>
                <a:srgbClr val="FF0000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9535884" y="4507918"/>
            <a:ext cx="153927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3600" b="1" dirty="0">
                <a:solidFill>
                  <a:srgbClr val="FF0000"/>
                </a:solidFill>
              </a:rPr>
              <a:t>اللون</a:t>
            </a:r>
            <a:endParaRPr lang="ar-EG" sz="3600" b="1" dirty="0">
              <a:solidFill>
                <a:srgbClr val="FF0000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4663440" y="2834643"/>
            <a:ext cx="302785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4000" b="1" dirty="0">
                <a:solidFill>
                  <a:srgbClr val="FF0000"/>
                </a:solidFill>
              </a:rPr>
              <a:t>المظهر الخارجي</a:t>
            </a:r>
            <a:endParaRPr lang="ar-EG" sz="4000" b="1" dirty="0">
              <a:solidFill>
                <a:srgbClr val="FF0000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4585065" y="3726595"/>
            <a:ext cx="323686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3600" b="1" dirty="0">
                <a:solidFill>
                  <a:srgbClr val="FF0000"/>
                </a:solidFill>
              </a:rPr>
              <a:t>الدين والقيم والعقيدة</a:t>
            </a:r>
            <a:endParaRPr lang="ar-EG" sz="3600" b="1" dirty="0">
              <a:solidFill>
                <a:srgbClr val="FF0000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4808183" y="4527111"/>
            <a:ext cx="283358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>
                <a:solidFill>
                  <a:srgbClr val="FF0000"/>
                </a:solidFill>
              </a:rPr>
              <a:t>السلوك والأخلاق</a:t>
            </a:r>
            <a:endParaRPr lang="ar-EG" sz="3600" b="1" dirty="0">
              <a:solidFill>
                <a:srgbClr val="FF0000"/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8464731" y="5326524"/>
            <a:ext cx="256688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3600" b="1" dirty="0">
                <a:solidFill>
                  <a:srgbClr val="FF0000"/>
                </a:solidFill>
              </a:rPr>
              <a:t>بعض المواهب</a:t>
            </a:r>
            <a:endParaRPr lang="ar-EG" sz="3600" b="1" dirty="0">
              <a:solidFill>
                <a:srgbClr val="FF0000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4336869" y="5411033"/>
            <a:ext cx="332667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3600" b="1" dirty="0">
                <a:solidFill>
                  <a:srgbClr val="FF0000"/>
                </a:solidFill>
              </a:rPr>
              <a:t>المهارات والخبرات </a:t>
            </a:r>
            <a:endParaRPr lang="ar-EG" sz="3600" b="1" dirty="0">
              <a:solidFill>
                <a:srgbClr val="FF0000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2403566" y="2843349"/>
            <a:ext cx="153110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3600" b="1" dirty="0">
                <a:solidFill>
                  <a:srgbClr val="FF0000"/>
                </a:solidFill>
              </a:rPr>
              <a:t>المال</a:t>
            </a:r>
            <a:endParaRPr lang="ar-EG" sz="3600" b="1" dirty="0">
              <a:solidFill>
                <a:srgbClr val="FF0000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862149" y="3701144"/>
            <a:ext cx="314654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3600" b="1" dirty="0">
                <a:solidFill>
                  <a:srgbClr val="FF0000"/>
                </a:solidFill>
              </a:rPr>
              <a:t>العلاقات مع </a:t>
            </a:r>
            <a:r>
              <a:rPr lang="ar-SA" sz="3600" b="1" dirty="0" err="1">
                <a:solidFill>
                  <a:srgbClr val="FF0000"/>
                </a:solidFill>
              </a:rPr>
              <a:t>الأخرين</a:t>
            </a:r>
            <a:endParaRPr lang="ar-EG" sz="3600" b="1" dirty="0">
              <a:solidFill>
                <a:srgbClr val="FF0000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857795" y="4493624"/>
            <a:ext cx="314654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3600" b="1" dirty="0">
                <a:solidFill>
                  <a:srgbClr val="FF0000"/>
                </a:solidFill>
              </a:rPr>
              <a:t>المدرسة</a:t>
            </a:r>
            <a:endParaRPr lang="ar-EG" sz="3600" b="1" dirty="0">
              <a:solidFill>
                <a:srgbClr val="FF0000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866504" y="5246916"/>
            <a:ext cx="314654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3600" b="1" dirty="0">
                <a:solidFill>
                  <a:srgbClr val="FF0000"/>
                </a:solidFill>
              </a:rPr>
              <a:t>الأصدقاء</a:t>
            </a:r>
            <a:endParaRPr lang="ar-EG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0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1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7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8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4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5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3" grpId="0"/>
      <p:bldP spid="14" grpId="0"/>
      <p:bldP spid="11" grpId="0"/>
      <p:bldP spid="15" grpId="0"/>
      <p:bldP spid="16" grpId="0"/>
      <p:bldP spid="17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535578" y="3347866"/>
            <a:ext cx="11334812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السؤال الخامس :  من الطرق التربوي</a:t>
            </a:r>
            <a:r>
              <a:rPr kumimoji="0" lang="ar-SA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SA" sz="36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لتطوير الشخصي</a:t>
            </a:r>
            <a:r>
              <a:rPr kumimoji="0" lang="ar-SA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SA" sz="36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؟</a:t>
            </a:r>
            <a:endParaRPr kumimoji="0" lang="ar-EG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1-                            </a:t>
            </a:r>
            <a:r>
              <a:rPr kumimoji="0" lang="ar-SA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                 </a:t>
            </a:r>
            <a:r>
              <a:rPr kumimoji="0" lang="ar-EG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2-                                     </a:t>
            </a:r>
            <a:endParaRPr kumimoji="0" lang="ar-SA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3- </a:t>
            </a:r>
            <a:r>
              <a:rPr kumimoji="0" lang="ar-SA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                                            4- </a:t>
            </a: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857214" y="1079303"/>
            <a:ext cx="11334812" cy="130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السؤال الرابع : علل لما </a:t>
            </a:r>
            <a:r>
              <a:rPr lang="ar-EG" sz="2800" b="1" dirty="0" err="1">
                <a:latin typeface="Calibri" pitchFamily="34" charset="0"/>
                <a:ea typeface="Times New Roman" pitchFamily="18" charset="0"/>
                <a:cs typeface="Arial" pitchFamily="34" charset="0"/>
              </a:rPr>
              <a:t>ي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أتى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1- العوامل الذاتي</a:t>
            </a:r>
            <a:r>
              <a:rPr kumimoji="0" lang="ar-S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 </a:t>
            </a:r>
            <a:r>
              <a:rPr kumimoji="0" lang="ar-SA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هى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</a:t>
            </a:r>
            <a:r>
              <a:rPr lang="ar-SA" sz="2800" b="1" dirty="0" err="1">
                <a:latin typeface="Calibri" pitchFamily="34" charset="0"/>
                <a:ea typeface="Times New Roman" pitchFamily="18" charset="0"/>
                <a:cs typeface="Arial" pitchFamily="34" charset="0"/>
              </a:rPr>
              <a:t>أ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كثر تأثير</a:t>
            </a:r>
            <a:r>
              <a:rPr kumimoji="0" lang="ar-SA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اً</a:t>
            </a:r>
            <a:r>
              <a:rPr kumimoji="0" lang="ar-S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في الشخص</a:t>
            </a:r>
            <a:r>
              <a:rPr lang="ar-SA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ية ؟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4101737" y="2581131"/>
            <a:ext cx="788293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3200" b="1" dirty="0">
                <a:solidFill>
                  <a:srgbClr val="FF0000"/>
                </a:solidFill>
              </a:rPr>
              <a:t>لأنها الأكثر </a:t>
            </a:r>
            <a:r>
              <a:rPr lang="ar-EG" sz="3200" b="1" dirty="0" err="1">
                <a:solidFill>
                  <a:srgbClr val="FF0000"/>
                </a:solidFill>
              </a:rPr>
              <a:t>إستجابة</a:t>
            </a:r>
            <a:r>
              <a:rPr lang="ar-EG" sz="3200" b="1" dirty="0">
                <a:solidFill>
                  <a:srgbClr val="FF0000"/>
                </a:solidFill>
              </a:rPr>
              <a:t> لجهود الإنسان في تطويرها وتعديلها 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6544492" y="4416886"/>
            <a:ext cx="465037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2800" b="1" dirty="0">
                <a:solidFill>
                  <a:srgbClr val="FF0000"/>
                </a:solidFill>
              </a:rPr>
              <a:t>الإيمان العميق</a:t>
            </a:r>
            <a:r>
              <a:rPr lang="ar-SA" sz="2800" b="1" dirty="0">
                <a:solidFill>
                  <a:srgbClr val="FF0000"/>
                </a:solidFill>
              </a:rPr>
              <a:t> والصلة</a:t>
            </a:r>
            <a:r>
              <a:rPr lang="ar-EG" sz="2800" b="1" dirty="0">
                <a:solidFill>
                  <a:srgbClr val="FF0000"/>
                </a:solidFill>
              </a:rPr>
              <a:t> بالله عز</a:t>
            </a:r>
            <a:r>
              <a:rPr lang="ar-SA" sz="2800" b="1" dirty="0">
                <a:solidFill>
                  <a:srgbClr val="FF0000"/>
                </a:solidFill>
              </a:rPr>
              <a:t> </a:t>
            </a:r>
            <a:r>
              <a:rPr lang="ar-EG" sz="2800" b="1" dirty="0">
                <a:solidFill>
                  <a:srgbClr val="FF0000"/>
                </a:solidFill>
              </a:rPr>
              <a:t>وجل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209005" y="4449136"/>
            <a:ext cx="448710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2800" b="1" dirty="0">
                <a:solidFill>
                  <a:srgbClr val="FF0000"/>
                </a:solidFill>
              </a:rPr>
              <a:t>متابعة الأحداث يوميا</a:t>
            </a:r>
            <a:r>
              <a:rPr lang="ar-SA" sz="2800" b="1" dirty="0">
                <a:solidFill>
                  <a:srgbClr val="FF0000"/>
                </a:solidFill>
              </a:rPr>
              <a:t> </a:t>
            </a:r>
            <a:r>
              <a:rPr lang="ar-SA" sz="2800" b="1" dirty="0" err="1">
                <a:solidFill>
                  <a:srgbClr val="FF0000"/>
                </a:solidFill>
              </a:rPr>
              <a:t>وبإستمرار</a:t>
            </a:r>
            <a:endParaRPr lang="ar-EG" sz="2800" b="1" dirty="0">
              <a:solidFill>
                <a:srgbClr val="FF00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881160" y="5312099"/>
            <a:ext cx="382146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2800" b="1" dirty="0">
                <a:solidFill>
                  <a:srgbClr val="FF0000"/>
                </a:solidFill>
              </a:rPr>
              <a:t>حفظ الوقت </a:t>
            </a:r>
            <a:r>
              <a:rPr lang="ar-SA" sz="2800" b="1" dirty="0" err="1">
                <a:solidFill>
                  <a:srgbClr val="FF0000"/>
                </a:solidFill>
              </a:rPr>
              <a:t>والإعتناء</a:t>
            </a:r>
            <a:r>
              <a:rPr lang="ar-SA" sz="2800" b="1" dirty="0">
                <a:solidFill>
                  <a:srgbClr val="FF0000"/>
                </a:solidFill>
              </a:rPr>
              <a:t> </a:t>
            </a:r>
            <a:r>
              <a:rPr lang="ar-SA" sz="2800" b="1" dirty="0" err="1">
                <a:solidFill>
                  <a:srgbClr val="FF0000"/>
                </a:solidFill>
              </a:rPr>
              <a:t>به</a:t>
            </a:r>
            <a:endParaRPr lang="ar-EG" sz="2800" b="1" dirty="0">
              <a:solidFill>
                <a:srgbClr val="FF0000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7341326" y="5346933"/>
            <a:ext cx="383501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2800" b="1" dirty="0">
                <a:solidFill>
                  <a:srgbClr val="FF0000"/>
                </a:solidFill>
              </a:rPr>
              <a:t>القراءة</a:t>
            </a:r>
            <a:r>
              <a:rPr lang="ar-SA" sz="2800" b="1" dirty="0">
                <a:solidFill>
                  <a:srgbClr val="FF0000"/>
                </a:solidFill>
              </a:rPr>
              <a:t> فالقراءة كنزاً لا يفنى</a:t>
            </a:r>
            <a:endParaRPr lang="ar-EG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117020" y="1391998"/>
            <a:ext cx="10615405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السؤال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الاول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: ضع علامة (</a:t>
            </a:r>
            <a:r>
              <a:rPr kumimoji="0" lang="ar-EG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√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)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امام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العبار</a:t>
            </a:r>
            <a:r>
              <a:rPr kumimoji="0" lang="ar-S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الصحيح</a:t>
            </a:r>
            <a:r>
              <a:rPr kumimoji="0" lang="ar-S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وعلامة (  × )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امام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العبار</a:t>
            </a:r>
            <a:r>
              <a:rPr kumimoji="0" lang="ar-S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الخاطئ</a:t>
            </a:r>
            <a:r>
              <a:rPr kumimoji="0" lang="ar-S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1-(        ) تلعب القيم دور المحفز والدافع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للإرتقاء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وتحقيق الإنجازات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2-(        ) تلعب القيم الشخصية كمحفز لإشعال الحماس داخل الفرد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3-(        ) تقف القيم حاجزا ومانعا ضد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إرتكاب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الفرد للسلوكيات الخاطئة</a:t>
            </a: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4-(        ) توصف القيم بالوقود الذى يمد الشخص بالطاقة والقوة بنظام القيم موجها</a:t>
            </a:r>
            <a:r>
              <a:rPr kumimoji="0" lang="ar-S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ً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</a:t>
            </a:r>
            <a:endParaRPr kumimoji="0" lang="ar-SA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2800" b="1" dirty="0">
                <a:latin typeface="Calibri" pitchFamily="34" charset="0"/>
                <a:cs typeface="Arial" pitchFamily="34" charset="0"/>
              </a:rPr>
              <a:t>5-(        ) القيم موجه للشخصية </a:t>
            </a:r>
            <a:r>
              <a:rPr lang="ar-SA" sz="2800" b="1" dirty="0" err="1">
                <a:latin typeface="Calibri" pitchFamily="34" charset="0"/>
                <a:cs typeface="Arial" pitchFamily="34" charset="0"/>
              </a:rPr>
              <a:t>فهى</a:t>
            </a:r>
            <a:r>
              <a:rPr lang="ar-SA" sz="2800" b="1" dirty="0">
                <a:latin typeface="Calibri" pitchFamily="34" charset="0"/>
                <a:cs typeface="Arial" pitchFamily="34" charset="0"/>
              </a:rPr>
              <a:t> كالميزان الدقيق ترجح أمراً على آخر</a:t>
            </a:r>
            <a:endParaRPr kumimoji="0" lang="ar-EG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1921565" y="357167"/>
            <a:ext cx="731770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SA" sz="4400" b="1" dirty="0"/>
              <a:t>القيم وأثرها في تكوين الشخصية</a:t>
            </a:r>
            <a:endParaRPr lang="ar-EG" sz="4400" b="1" dirty="0"/>
          </a:p>
        </p:txBody>
      </p:sp>
      <p:sp>
        <p:nvSpPr>
          <p:cNvPr id="4" name="مربع نص 3"/>
          <p:cNvSpPr txBox="1"/>
          <p:nvPr/>
        </p:nvSpPr>
        <p:spPr>
          <a:xfrm>
            <a:off x="10546656" y="2016569"/>
            <a:ext cx="57150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60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√</a:t>
            </a:r>
            <a:endParaRPr lang="ar-EG" sz="6000" dirty="0">
              <a:solidFill>
                <a:srgbClr val="FF0000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10541727" y="3866610"/>
            <a:ext cx="483325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72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×</a:t>
            </a:r>
            <a:endParaRPr lang="ar-EG" sz="7200" dirty="0">
              <a:solidFill>
                <a:srgbClr val="FF0000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10668032" y="3643314"/>
            <a:ext cx="47625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EG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10537372" y="4502336"/>
            <a:ext cx="483325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72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×</a:t>
            </a:r>
            <a:endParaRPr lang="ar-EG" sz="7200" dirty="0">
              <a:solidFill>
                <a:srgbClr val="FF0000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10568427" y="2652295"/>
            <a:ext cx="57150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60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√</a:t>
            </a:r>
            <a:endParaRPr lang="ar-EG" sz="6000" dirty="0">
              <a:solidFill>
                <a:srgbClr val="FF0000"/>
              </a:solidFill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10590199" y="3327210"/>
            <a:ext cx="57150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60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√</a:t>
            </a:r>
            <a:endParaRPr lang="ar-EG" sz="6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20" grpId="0"/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69816" y="1269726"/>
          <a:ext cx="11917680" cy="4714906"/>
        </p:xfrm>
        <a:graphic>
          <a:graphicData uri="http://schemas.openxmlformats.org/drawingml/2006/table">
            <a:tbl>
              <a:tblPr rtl="1"/>
              <a:tblGrid>
                <a:gridCol w="3387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30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355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3200" b="1" dirty="0">
                          <a:latin typeface="Calibri"/>
                          <a:ea typeface="Times New Roman"/>
                          <a:cs typeface="Arial"/>
                        </a:rPr>
                        <a:t>المصطلح</a:t>
                      </a:r>
                      <a:endParaRPr lang="en-US" sz="3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8939" marR="889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3200" b="1" dirty="0">
                          <a:latin typeface="Calibri"/>
                          <a:ea typeface="Times New Roman"/>
                          <a:cs typeface="Arial"/>
                        </a:rPr>
                        <a:t>التعريف</a:t>
                      </a:r>
                      <a:endParaRPr lang="en-US" sz="3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8939" marR="889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55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8939" marR="889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يوصف </a:t>
                      </a:r>
                      <a:r>
                        <a:rPr lang="ar-BH" sz="32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 النظّارة الأولى الّتي يرى من خلالها الأحداث </a:t>
                      </a:r>
                      <a:endParaRPr lang="en-US" sz="32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88939" marR="889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55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8939" marR="889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يوصف </a:t>
                      </a:r>
                      <a:r>
                        <a:rPr lang="ar-SA" sz="3200" b="1" kern="1200" dirty="0" err="1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ب</a:t>
                      </a:r>
                      <a:r>
                        <a:rPr lang="ar-BH" sz="32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البوصلة مع الخريطة الّتي تحدّد له الطّريق الّتي يسلكها </a:t>
                      </a:r>
                      <a:endParaRPr lang="en-US" sz="32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88939" marR="889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355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8939" marR="889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32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توصف القيم بالميزان الدّقيق ذي الكفّتين الّذي يرجّح أمرا على آخر </a:t>
                      </a:r>
                      <a:endParaRPr lang="en-US" sz="32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88939" marR="889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355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8939" marR="889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SA" sz="32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توصف </a:t>
                      </a:r>
                      <a:r>
                        <a:rPr lang="ar-BH" sz="32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بالوقود الّذي يمدّ الشّخص بالطّاقة والقوّة اللاّزمة للاستمرار</a:t>
                      </a:r>
                    </a:p>
                  </a:txBody>
                  <a:tcPr marL="88939" marR="889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355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8939" marR="889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2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توصف </a:t>
                      </a:r>
                      <a:r>
                        <a:rPr lang="ar-SA" sz="3200" b="1" kern="1200" dirty="0" err="1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ب</a:t>
                      </a:r>
                      <a:r>
                        <a:rPr lang="ar-BH" sz="32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جدارًا منيعًا وسدًّا وحاجزًا ضدّ ما لا يجب ولا يجوز </a:t>
                      </a:r>
                      <a:endParaRPr lang="en-US" sz="32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88939" marR="889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355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8939" marR="889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3200" b="1" dirty="0">
                          <a:latin typeface="Sakkal Majalla" panose="02000000000000000000" pitchFamily="2" charset="-78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عليها </a:t>
                      </a:r>
                      <a:r>
                        <a:rPr lang="ar-SA" sz="3200" b="1" dirty="0">
                          <a:latin typeface="Sakkal Majalla" panose="02000000000000000000" pitchFamily="2" charset="-78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ت</a:t>
                      </a:r>
                      <a:r>
                        <a:rPr lang="ar-BH" sz="3200" b="1" dirty="0">
                          <a:latin typeface="Sakkal Majalla" panose="02000000000000000000" pitchFamily="2" charset="-78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وصف السّلبيّة أو الإيجابيّة </a:t>
                      </a:r>
                      <a:r>
                        <a:rPr lang="ar-SA" sz="3200" b="1" dirty="0">
                          <a:latin typeface="Sakkal Majalla" panose="02000000000000000000" pitchFamily="2" charset="-78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على حسب </a:t>
                      </a:r>
                      <a:r>
                        <a:rPr lang="ar-BH" sz="3200" b="1" dirty="0">
                          <a:latin typeface="Sakkal Majalla" panose="02000000000000000000" pitchFamily="2" charset="-78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استخدامها وإدراكها </a:t>
                      </a:r>
                      <a:endParaRPr lang="en-US" sz="3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8939" marR="889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978204" y="629568"/>
            <a:ext cx="798186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السؤال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الثانى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: اكتب المصطلح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العلمى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المناسب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امام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العبارات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الاتي</a:t>
            </a:r>
            <a:r>
              <a:rPr kumimoji="0" lang="ar-S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8712929" y="1946472"/>
            <a:ext cx="30077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3200" b="1" dirty="0">
                <a:solidFill>
                  <a:srgbClr val="FF0000"/>
                </a:solidFill>
              </a:rPr>
              <a:t>ا</a:t>
            </a:r>
            <a:r>
              <a:rPr lang="ar-SA" sz="3200" b="1" dirty="0">
                <a:solidFill>
                  <a:srgbClr val="FF0000"/>
                </a:solidFill>
              </a:rPr>
              <a:t>لقيم مرشحاً أو فلتر</a:t>
            </a:r>
            <a:endParaRPr lang="ar-EG" sz="3200" b="1" dirty="0">
              <a:solidFill>
                <a:srgbClr val="FF00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8987246" y="2547898"/>
            <a:ext cx="249286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4400" b="1" dirty="0" err="1">
                <a:solidFill>
                  <a:srgbClr val="FF0000"/>
                </a:solidFill>
              </a:rPr>
              <a:t>ال</a:t>
            </a:r>
            <a:r>
              <a:rPr lang="ar-SA" sz="4400" b="1" dirty="0">
                <a:solidFill>
                  <a:srgbClr val="FF0000"/>
                </a:solidFill>
              </a:rPr>
              <a:t>قيم موجهاً</a:t>
            </a:r>
            <a:endParaRPr lang="ar-EG" sz="4400" b="1" dirty="0">
              <a:solidFill>
                <a:srgbClr val="FF0000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9011218" y="3980013"/>
            <a:ext cx="257176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4400" b="1" dirty="0" err="1">
                <a:solidFill>
                  <a:srgbClr val="FF0000"/>
                </a:solidFill>
              </a:rPr>
              <a:t>ال</a:t>
            </a:r>
            <a:r>
              <a:rPr lang="ar-SA" sz="4400" b="1" dirty="0">
                <a:solidFill>
                  <a:srgbClr val="FF0000"/>
                </a:solidFill>
              </a:rPr>
              <a:t>قيم محفزاً</a:t>
            </a:r>
            <a:endParaRPr lang="ar-EG" sz="4400" b="1" dirty="0">
              <a:solidFill>
                <a:srgbClr val="FF0000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8725993" y="4671084"/>
            <a:ext cx="319281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4000" b="1" dirty="0">
                <a:solidFill>
                  <a:srgbClr val="FF0000"/>
                </a:solidFill>
              </a:rPr>
              <a:t>ا</a:t>
            </a:r>
            <a:r>
              <a:rPr lang="ar-SA" sz="4000" b="1" dirty="0">
                <a:solidFill>
                  <a:srgbClr val="FF0000"/>
                </a:solidFill>
              </a:rPr>
              <a:t>لقيم حاجزاً ومانعاً</a:t>
            </a:r>
            <a:endParaRPr lang="ar-EG" sz="4000" b="1" dirty="0">
              <a:solidFill>
                <a:srgbClr val="FF00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8252861" y="3217855"/>
            <a:ext cx="341918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4400" b="1" dirty="0" err="1">
                <a:solidFill>
                  <a:srgbClr val="FF0000"/>
                </a:solidFill>
              </a:rPr>
              <a:t>ال</a:t>
            </a:r>
            <a:r>
              <a:rPr lang="ar-SA" sz="4400" b="1" dirty="0">
                <a:solidFill>
                  <a:srgbClr val="FF0000"/>
                </a:solidFill>
              </a:rPr>
              <a:t>قيم مؤثراً</a:t>
            </a:r>
            <a:endParaRPr lang="ar-EG" sz="4400" b="1" dirty="0">
              <a:solidFill>
                <a:srgbClr val="FF0000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8281854" y="5329444"/>
            <a:ext cx="366689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3200" b="1" dirty="0" err="1">
                <a:solidFill>
                  <a:srgbClr val="FF0000"/>
                </a:solidFill>
              </a:rPr>
              <a:t>ال</a:t>
            </a:r>
            <a:r>
              <a:rPr lang="ar-SA" sz="3200" b="1" dirty="0">
                <a:solidFill>
                  <a:srgbClr val="FF0000"/>
                </a:solidFill>
              </a:rPr>
              <a:t>قيم سلاح ذو حدين</a:t>
            </a:r>
            <a:endParaRPr lang="ar-EG" sz="3200" b="1" dirty="0">
              <a:solidFill>
                <a:srgbClr val="FF0000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3143229" y="31409"/>
            <a:ext cx="628654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/>
              <a:t>الدرس الأول : القيم</a:t>
            </a:r>
            <a:endParaRPr lang="ar-EG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142966" y="1500174"/>
          <a:ext cx="10096570" cy="3571900"/>
        </p:xfrm>
        <a:graphic>
          <a:graphicData uri="http://schemas.openxmlformats.org/drawingml/2006/table">
            <a:tbl>
              <a:tblPr rtl="1"/>
              <a:tblGrid>
                <a:gridCol w="5048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8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5317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EG" sz="2400" b="1" dirty="0">
                          <a:latin typeface="Calibri"/>
                          <a:ea typeface="Times New Roman"/>
                          <a:cs typeface="Arial"/>
                        </a:rPr>
                        <a:t>العمود </a:t>
                      </a:r>
                      <a:r>
                        <a:rPr lang="ar-EG" sz="2400" b="1" dirty="0" err="1">
                          <a:latin typeface="Calibri"/>
                          <a:ea typeface="Times New Roman"/>
                          <a:cs typeface="Arial"/>
                        </a:rPr>
                        <a:t>أ</a:t>
                      </a:r>
                      <a:endParaRPr lang="en-US" sz="24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2177" marR="82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EG" sz="2400" b="1">
                          <a:latin typeface="Calibri"/>
                          <a:ea typeface="Times New Roman"/>
                          <a:cs typeface="Arial"/>
                        </a:rPr>
                        <a:t>العمود ب</a:t>
                      </a:r>
                      <a:endParaRPr lang="en-US" sz="2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2177" marR="82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6583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ar-EG" sz="2400" b="1">
                          <a:latin typeface="Calibri"/>
                          <a:ea typeface="Times New Roman"/>
                          <a:cs typeface="Arial"/>
                        </a:rPr>
                        <a:t>القيم مرشح او فلتر</a:t>
                      </a:r>
                      <a:endParaRPr lang="en-US" sz="240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ar-EG" sz="2400" b="1">
                          <a:latin typeface="Calibri"/>
                          <a:ea typeface="Times New Roman"/>
                          <a:cs typeface="Arial"/>
                        </a:rPr>
                        <a:t>القيم موجها</a:t>
                      </a:r>
                      <a:endParaRPr lang="en-US" sz="240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ar-EG" sz="2400" b="1">
                          <a:latin typeface="Calibri"/>
                          <a:ea typeface="Times New Roman"/>
                          <a:cs typeface="Arial"/>
                        </a:rPr>
                        <a:t>القيم مؤثرا</a:t>
                      </a:r>
                      <a:endParaRPr lang="en-US" sz="240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ar-EG" sz="2400" b="1">
                          <a:latin typeface="Calibri"/>
                          <a:ea typeface="Times New Roman"/>
                          <a:cs typeface="Arial"/>
                        </a:rPr>
                        <a:t>القيم محفزا</a:t>
                      </a:r>
                      <a:endParaRPr lang="en-US" sz="240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ar-EG" sz="2400" b="1">
                          <a:latin typeface="Calibri"/>
                          <a:ea typeface="Times New Roman"/>
                          <a:cs typeface="Arial"/>
                        </a:rPr>
                        <a:t>القيم حاجزا ومانعا</a:t>
                      </a:r>
                      <a:endParaRPr lang="en-US" sz="2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2177" marR="82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EG" sz="2400" b="1" dirty="0">
                          <a:latin typeface="Calibri"/>
                          <a:ea typeface="Times New Roman"/>
                          <a:cs typeface="Arial"/>
                        </a:rPr>
                        <a:t>(        ) الميزان الدقيق </a:t>
                      </a:r>
                      <a:r>
                        <a:rPr lang="ar-EG" sz="2400" b="1" dirty="0" err="1">
                          <a:latin typeface="Calibri"/>
                          <a:ea typeface="Times New Roman"/>
                          <a:cs typeface="Arial"/>
                        </a:rPr>
                        <a:t>ذى</a:t>
                      </a:r>
                      <a:r>
                        <a:rPr lang="ar-EG" sz="2400" b="1" dirty="0">
                          <a:latin typeface="Calibri"/>
                          <a:ea typeface="Times New Roman"/>
                          <a:cs typeface="Arial"/>
                        </a:rPr>
                        <a:t> الكفتين</a:t>
                      </a:r>
                      <a:endParaRPr lang="en-US" sz="2400" dirty="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EG" sz="2400" b="1" dirty="0">
                          <a:latin typeface="Calibri"/>
                          <a:ea typeface="Times New Roman"/>
                          <a:cs typeface="Arial"/>
                        </a:rPr>
                        <a:t>(        ) توصف بالجدار والسد</a:t>
                      </a:r>
                      <a:endParaRPr lang="en-US" sz="2400" dirty="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EG" sz="2400" b="1" dirty="0">
                          <a:latin typeface="Calibri"/>
                          <a:ea typeface="Times New Roman"/>
                          <a:cs typeface="Arial"/>
                        </a:rPr>
                        <a:t>(        ) توصف </a:t>
                      </a:r>
                      <a:r>
                        <a:rPr lang="ar-EG" sz="2400" b="1" dirty="0" err="1">
                          <a:latin typeface="Calibri"/>
                          <a:ea typeface="Times New Roman"/>
                          <a:cs typeface="Arial"/>
                        </a:rPr>
                        <a:t>بالنظاره</a:t>
                      </a:r>
                      <a:endParaRPr lang="en-US" sz="2400" dirty="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EG" sz="2400" b="1" dirty="0">
                          <a:latin typeface="Calibri"/>
                          <a:ea typeface="Times New Roman"/>
                          <a:cs typeface="Arial"/>
                        </a:rPr>
                        <a:t>(        ) </a:t>
                      </a:r>
                      <a:r>
                        <a:rPr lang="ar-EG" sz="2400" b="1" dirty="0" err="1">
                          <a:latin typeface="Calibri"/>
                          <a:ea typeface="Times New Roman"/>
                          <a:cs typeface="Arial"/>
                        </a:rPr>
                        <a:t>البوصله</a:t>
                      </a:r>
                      <a:r>
                        <a:rPr lang="ar-EG" sz="2400" b="1" dirty="0">
                          <a:latin typeface="Calibri"/>
                          <a:ea typeface="Times New Roman"/>
                          <a:cs typeface="Arial"/>
                        </a:rPr>
                        <a:t> مع </a:t>
                      </a:r>
                      <a:r>
                        <a:rPr lang="ar-EG" sz="2400" b="1" dirty="0" err="1">
                          <a:latin typeface="Calibri"/>
                          <a:ea typeface="Times New Roman"/>
                          <a:cs typeface="Arial"/>
                        </a:rPr>
                        <a:t>الخريطه</a:t>
                      </a:r>
                      <a:endParaRPr lang="en-US" sz="2400" dirty="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EG" sz="2400" b="1" dirty="0">
                          <a:latin typeface="Calibri"/>
                          <a:ea typeface="Times New Roman"/>
                          <a:cs typeface="Arial"/>
                        </a:rPr>
                        <a:t>(        ) توصف بالوقود</a:t>
                      </a:r>
                      <a:endParaRPr lang="en-US" sz="24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82177" marR="82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6830134" y="395539"/>
            <a:ext cx="471154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السؤال السادس : اكتب رقم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الاجابه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الصحيح</a:t>
            </a:r>
            <a:r>
              <a:rPr kumimoji="0" lang="ar-S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5395499" y="2143118"/>
            <a:ext cx="57150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36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5513064" y="2727684"/>
            <a:ext cx="47625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36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5513064" y="3266938"/>
            <a:ext cx="47625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36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5404750" y="3851505"/>
            <a:ext cx="57150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36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5421624" y="4312383"/>
            <a:ext cx="47625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3600" b="1" dirty="0">
                <a:solidFill>
                  <a:srgbClr val="FF0000"/>
                </a:solidFill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844040" y="364118"/>
            <a:ext cx="9144000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Low" rtl="1">
              <a:lnSpc>
                <a:spcPct val="150000"/>
              </a:lnSpc>
            </a:pPr>
            <a:r>
              <a:rPr lang="ar-BH" sz="3200" b="1" dirty="0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1</a:t>
            </a:r>
            <a:r>
              <a:rPr lang="ar-SA" sz="3200" b="1" dirty="0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- علل يعتبر نظام القيم مرشحاً أو فلتر ؟</a:t>
            </a:r>
          </a:p>
          <a:p>
            <a:pPr algn="justLow" rtl="1">
              <a:lnSpc>
                <a:spcPct val="150000"/>
              </a:lnSpc>
            </a:pPr>
            <a:endParaRPr lang="ar-SA" sz="3200" b="1" dirty="0"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  <a:p>
            <a:pPr algn="justLow" rtl="1">
              <a:lnSpc>
                <a:spcPct val="150000"/>
              </a:lnSpc>
            </a:pPr>
            <a:r>
              <a:rPr lang="ar-SA" sz="3200" b="1" dirty="0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2</a:t>
            </a:r>
            <a:r>
              <a:rPr lang="ar-BH" sz="3200" b="1" dirty="0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- علل </a:t>
            </a:r>
            <a:r>
              <a:rPr lang="ar-BH" sz="3200" b="1" dirty="0" err="1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ي</a:t>
            </a:r>
            <a:r>
              <a:rPr lang="ar-SA" sz="3200" b="1" dirty="0" err="1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عتبر</a:t>
            </a:r>
            <a:r>
              <a:rPr lang="ar-SA" sz="3200" b="1" dirty="0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 نظام القيم موجهاً</a:t>
            </a:r>
            <a:r>
              <a:rPr lang="ar-BH" sz="3200" b="1" dirty="0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 ؟</a:t>
            </a:r>
            <a:endParaRPr lang="ar-SA" sz="3200" b="1" dirty="0"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  <a:p>
            <a:pPr algn="justLow" rtl="1">
              <a:lnSpc>
                <a:spcPct val="150000"/>
              </a:lnSpc>
            </a:pPr>
            <a:endParaRPr lang="ar-BH" sz="3200" b="1" dirty="0"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  <a:p>
            <a:pPr algn="justLow" rtl="1">
              <a:lnSpc>
                <a:spcPct val="150000"/>
              </a:lnSpc>
            </a:pPr>
            <a:r>
              <a:rPr lang="ar-SA" sz="3200" b="1" dirty="0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3</a:t>
            </a:r>
            <a:r>
              <a:rPr lang="ar-BH" sz="3200" b="1" dirty="0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- علل </a:t>
            </a:r>
            <a:r>
              <a:rPr lang="ar-BH" sz="3200" b="1" dirty="0" err="1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ي</a:t>
            </a:r>
            <a:r>
              <a:rPr lang="ar-SA" sz="3200" b="1" dirty="0" err="1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عتبر</a:t>
            </a:r>
            <a:r>
              <a:rPr lang="ar-SA" sz="3200" b="1" dirty="0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 نظام القيم مؤثراً</a:t>
            </a:r>
            <a:r>
              <a:rPr lang="ar-BH" sz="3200" b="1" dirty="0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 ؟</a:t>
            </a:r>
          </a:p>
          <a:p>
            <a:pPr algn="justLow" rtl="1">
              <a:lnSpc>
                <a:spcPct val="150000"/>
              </a:lnSpc>
            </a:pPr>
            <a:endParaRPr lang="ar-BH" sz="3200" b="1" dirty="0"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4" name="TextBox 8"/>
          <p:cNvSpPr txBox="1"/>
          <p:nvPr/>
        </p:nvSpPr>
        <p:spPr>
          <a:xfrm>
            <a:off x="283336" y="6457890"/>
            <a:ext cx="4250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حمام </a:t>
            </a: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المولود الجديد-التربية الأسرية-اسر 211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7383" y="1051148"/>
            <a:ext cx="1129937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Low" rtl="1">
              <a:lnSpc>
                <a:spcPct val="150000"/>
              </a:lnSpc>
            </a:pPr>
            <a:r>
              <a:rPr lang="ar-SA" sz="3600" b="1" dirty="0">
                <a:solidFill>
                  <a:srgbClr val="C0000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لأنه يوصف </a:t>
            </a:r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 النظّارة الأولى الّتي يرى من خلالها الأحداث </a:t>
            </a:r>
            <a:endParaRPr lang="ar-SA" sz="3600" b="1" dirty="0">
              <a:solidFill>
                <a:srgbClr val="C00000"/>
              </a:solidFill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378823" y="2558411"/>
            <a:ext cx="11286307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Low" rtl="1">
              <a:lnSpc>
                <a:spcPct val="150000"/>
              </a:lnSpc>
            </a:pPr>
            <a:r>
              <a:rPr lang="ar-SA" sz="3600" b="1" dirty="0">
                <a:solidFill>
                  <a:srgbClr val="C0000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لأنه يوصف </a:t>
            </a:r>
            <a:r>
              <a:rPr lang="ar-SA" sz="3600" b="1" dirty="0" err="1">
                <a:solidFill>
                  <a:srgbClr val="C0000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ب</a:t>
            </a:r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البوصلة مع الخريطة الّتي تحدّد له الطّريق الّتي يسلك 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1019091" y="4282856"/>
            <a:ext cx="10737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b="1" dirty="0">
                <a:solidFill>
                  <a:srgbClr val="C0000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لأنها</a:t>
            </a:r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 توصف القيم بالميزان الدّقيق ذي الكفّتين الّذي يرجّح أمرا على آخر ،.</a:t>
            </a:r>
            <a:endParaRPr lang="en-US" sz="3600" b="1" dirty="0">
              <a:solidFill>
                <a:srgbClr val="C00000"/>
              </a:solidFill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897048" y="343323"/>
            <a:ext cx="9144000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Low" rtl="1">
              <a:lnSpc>
                <a:spcPct val="150000"/>
              </a:lnSpc>
            </a:pPr>
            <a:r>
              <a:rPr lang="ar-SA" sz="3600" b="1" dirty="0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4</a:t>
            </a:r>
            <a:r>
              <a:rPr lang="ar-BH" sz="3600" b="1" dirty="0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- علل </a:t>
            </a:r>
            <a:r>
              <a:rPr lang="ar-BH" sz="3600" b="1" dirty="0" err="1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ي</a:t>
            </a:r>
            <a:r>
              <a:rPr lang="ar-SA" sz="3600" b="1" dirty="0" err="1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عتبر</a:t>
            </a:r>
            <a:r>
              <a:rPr lang="ar-SA" sz="3600" b="1" dirty="0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 نظام القيم حافزاً ودافعاً </a:t>
            </a:r>
            <a:r>
              <a:rPr lang="ar-BH" sz="3600" b="1" dirty="0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 ؟</a:t>
            </a:r>
            <a:endParaRPr lang="ar-SA" sz="3600" b="1" dirty="0"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  <a:p>
            <a:pPr algn="justLow" rtl="1">
              <a:lnSpc>
                <a:spcPct val="150000"/>
              </a:lnSpc>
            </a:pPr>
            <a:endParaRPr lang="ar-BH" sz="3600" b="1" dirty="0"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  <a:p>
            <a:pPr algn="justLow" rtl="1">
              <a:lnSpc>
                <a:spcPct val="150000"/>
              </a:lnSpc>
            </a:pPr>
            <a:r>
              <a:rPr lang="ar-SA" sz="3600" b="1" dirty="0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5</a:t>
            </a:r>
            <a:r>
              <a:rPr lang="ar-BH" sz="3600" b="1" dirty="0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- علل </a:t>
            </a:r>
            <a:r>
              <a:rPr lang="ar-BH" sz="3600" b="1" dirty="0" err="1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ي</a:t>
            </a:r>
            <a:r>
              <a:rPr lang="ar-SA" sz="3600" b="1" dirty="0" err="1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عتبر</a:t>
            </a:r>
            <a:r>
              <a:rPr lang="ar-SA" sz="3600" b="1" dirty="0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 نظام القيم حاجزاً ومانعاً</a:t>
            </a:r>
            <a:r>
              <a:rPr lang="ar-BH" sz="3600" b="1" dirty="0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 ؟</a:t>
            </a:r>
          </a:p>
          <a:p>
            <a:pPr algn="justLow" rtl="1">
              <a:lnSpc>
                <a:spcPct val="150000"/>
              </a:lnSpc>
            </a:pPr>
            <a:endParaRPr lang="ar-BH" sz="3600" b="1" dirty="0"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4" name="TextBox 8"/>
          <p:cNvSpPr txBox="1"/>
          <p:nvPr/>
        </p:nvSpPr>
        <p:spPr>
          <a:xfrm>
            <a:off x="283336" y="6457890"/>
            <a:ext cx="4250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حمام </a:t>
            </a: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المولود الجديد-التربية الأسرية-اسر 211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905310" y="1113616"/>
            <a:ext cx="10458311" cy="102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Low" rtl="1">
              <a:lnSpc>
                <a:spcPct val="150000"/>
              </a:lnSpc>
            </a:pPr>
            <a:r>
              <a:rPr lang="ar-BH" sz="4400" b="1" dirty="0">
                <a:solidFill>
                  <a:srgbClr val="C0000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بالوقود الّذي يمدّ الشّخص بالطّاقة والقوّة اللاّزمة للاستمرار 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3076021" y="2857938"/>
            <a:ext cx="8507018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 rtl="1">
              <a:lnSpc>
                <a:spcPct val="150000"/>
              </a:lnSpc>
            </a:pPr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جدارًا منيعًا وسدًّا وحاجزًا ضدّ ما لا يجب ولا يجوز </a:t>
            </a:r>
            <a:r>
              <a:rPr lang="ar-BH" sz="3600" b="1" dirty="0" err="1">
                <a:solidFill>
                  <a:srgbClr val="C0000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لك</a:t>
            </a:r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 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35578" y="3684041"/>
            <a:ext cx="11334812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السؤال الخامس :  </a:t>
            </a:r>
            <a:r>
              <a:rPr kumimoji="0" lang="ar-SA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أكمل </a:t>
            </a:r>
            <a:r>
              <a:rPr kumimoji="0" lang="ar-EG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من </a:t>
            </a:r>
            <a:r>
              <a:rPr lang="ar-SA" sz="36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أدوار القيم في حياة الإنسان</a:t>
            </a:r>
            <a:r>
              <a:rPr kumimoji="0" lang="ar-SA" sz="36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؟</a:t>
            </a:r>
            <a:endParaRPr kumimoji="0" lang="ar-EG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1-                            </a:t>
            </a:r>
            <a:r>
              <a:rPr kumimoji="0" lang="ar-SA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                 </a:t>
            </a:r>
            <a:r>
              <a:rPr kumimoji="0" lang="ar-EG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2-                                     </a:t>
            </a:r>
            <a:endParaRPr kumimoji="0" lang="ar-SA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3- </a:t>
            </a:r>
            <a:r>
              <a:rPr kumimoji="0" lang="ar-SA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                                            4- </a:t>
            </a: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7946447" y="4716566"/>
            <a:ext cx="30077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3200" b="1" dirty="0">
                <a:solidFill>
                  <a:srgbClr val="FF0000"/>
                </a:solidFill>
              </a:rPr>
              <a:t>ا</a:t>
            </a:r>
            <a:r>
              <a:rPr lang="ar-SA" sz="3200" b="1" dirty="0">
                <a:solidFill>
                  <a:srgbClr val="FF0000"/>
                </a:solidFill>
              </a:rPr>
              <a:t>لقيم مرشحاً أو فلتر</a:t>
            </a:r>
            <a:endParaRPr lang="ar-EG" sz="3200" b="1" dirty="0">
              <a:solidFill>
                <a:srgbClr val="FF0000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645152" y="4564957"/>
            <a:ext cx="249286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4400" b="1" dirty="0" err="1">
                <a:solidFill>
                  <a:srgbClr val="FF0000"/>
                </a:solidFill>
              </a:rPr>
              <a:t>ال</a:t>
            </a:r>
            <a:r>
              <a:rPr lang="ar-SA" sz="4400" b="1" dirty="0">
                <a:solidFill>
                  <a:srgbClr val="FF0000"/>
                </a:solidFill>
              </a:rPr>
              <a:t>قيم موجهاً</a:t>
            </a:r>
            <a:endParaRPr lang="ar-EG" sz="4400" b="1" dirty="0">
              <a:solidFill>
                <a:srgbClr val="FF0000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7836002" y="5463514"/>
            <a:ext cx="341918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4400" b="1" dirty="0" err="1">
                <a:solidFill>
                  <a:srgbClr val="FF0000"/>
                </a:solidFill>
              </a:rPr>
              <a:t>ال</a:t>
            </a:r>
            <a:r>
              <a:rPr lang="ar-SA" sz="4400" b="1" dirty="0">
                <a:solidFill>
                  <a:srgbClr val="FF0000"/>
                </a:solidFill>
              </a:rPr>
              <a:t>قيم مؤثراً</a:t>
            </a:r>
            <a:endParaRPr lang="ar-EG" sz="4400" b="1" dirty="0">
              <a:solidFill>
                <a:srgbClr val="FF0000"/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2099430" y="5499531"/>
            <a:ext cx="257176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4400" b="1" dirty="0" err="1">
                <a:solidFill>
                  <a:srgbClr val="FF0000"/>
                </a:solidFill>
              </a:rPr>
              <a:t>ال</a:t>
            </a:r>
            <a:r>
              <a:rPr lang="ar-SA" sz="4400" b="1" dirty="0">
                <a:solidFill>
                  <a:srgbClr val="FF0000"/>
                </a:solidFill>
              </a:rPr>
              <a:t>قيم محفزاً</a:t>
            </a:r>
            <a:endParaRPr lang="ar-EG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333731" y="214291"/>
            <a:ext cx="42578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نشاط ( 3 )   الدرس الثالث    (  الوقت )</a:t>
            </a:r>
            <a:endParaRPr kumimoji="0" lang="ar-EG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2060187" y="1214423"/>
            <a:ext cx="975299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السؤال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الاول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: ضع علامة (</a:t>
            </a:r>
            <a:r>
              <a:rPr kumimoji="0" lang="ar-EG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√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)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امام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العباره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الصحيحه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وعلامة (  × )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امام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العباره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الخاطئه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1- (        ) </a:t>
            </a:r>
            <a:r>
              <a:rPr kumimoji="0" lang="ar-B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التخفيف من الضغوط الدراسي</a:t>
            </a:r>
            <a:r>
              <a:rPr kumimoji="0" lang="ar-S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B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وغيرها من فوائد تنظيم الوقت                         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2- (        ) من فوائد تنظيم الوقت سرعة انجاز المهمات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3- (        ) حصر المهم</a:t>
            </a:r>
            <a:r>
              <a:rPr kumimoji="0" lang="ar-S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ببداي</a:t>
            </a:r>
            <a:r>
              <a:rPr kumimoji="0" lang="ar-S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ونهاي</a:t>
            </a:r>
            <a:r>
              <a:rPr kumimoji="0" lang="ar-S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من النقاط العملي</a:t>
            </a:r>
            <a:r>
              <a:rPr kumimoji="0" lang="ar-S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لمهارة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ادارة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الوقت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4- (        ) المذاكر</a:t>
            </a:r>
            <a:r>
              <a:rPr kumimoji="0" lang="ar-S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الجيد</a:t>
            </a:r>
            <a:r>
              <a:rPr kumimoji="0" lang="ar-S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ليوم الاختبار من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الاعمال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العاجل</a:t>
            </a:r>
            <a:r>
              <a:rPr kumimoji="0" lang="ar-S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وغير المهم</a:t>
            </a:r>
            <a:r>
              <a:rPr kumimoji="0" lang="ar-S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5- (        ) الوقت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الذى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يمكن تنظيمه هو الوقت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الذى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نقضيه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فى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حاجتنا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الاساسي</a:t>
            </a:r>
            <a:r>
              <a:rPr kumimoji="0" lang="ar-S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6- (        ) وقت الذروة هو أقل حالات التركيز والحضور الذهني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7- (        ) وقت الخمول هو الوقت الذي نكون فيه في كامل نشاطنا وحضورنا الذهني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8- (        ) ترتيب الوقت مسبقا يساعد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فى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ادارة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الوقت بفاعلي</a:t>
            </a:r>
            <a:r>
              <a:rPr kumimoji="0" lang="ar-S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endParaRPr kumimoji="0" lang="ar-EG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0630763" y="5481658"/>
            <a:ext cx="476253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60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√</a:t>
            </a:r>
            <a:endParaRPr lang="ar-EG" sz="6000" dirty="0">
              <a:solidFill>
                <a:srgbClr val="FF00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0710275" y="1597502"/>
            <a:ext cx="476253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EG" sz="60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√</a:t>
            </a:r>
            <a:endParaRPr lang="ar-EG" sz="6000" dirty="0">
              <a:solidFill>
                <a:srgbClr val="FF0000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0657267" y="2182258"/>
            <a:ext cx="476253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60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√</a:t>
            </a:r>
            <a:endParaRPr lang="ar-EG" sz="6000" dirty="0">
              <a:solidFill>
                <a:srgbClr val="FF0000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10683771" y="2767014"/>
            <a:ext cx="476253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60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√</a:t>
            </a:r>
            <a:endParaRPr lang="ar-EG" sz="6000" dirty="0">
              <a:solidFill>
                <a:srgbClr val="FF00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10591007" y="4955088"/>
            <a:ext cx="476253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6000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×</a:t>
            </a:r>
            <a:endParaRPr lang="ar-EG" sz="6000" dirty="0">
              <a:solidFill>
                <a:srgbClr val="FF0000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0604259" y="3293584"/>
            <a:ext cx="476253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6000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×</a:t>
            </a:r>
            <a:endParaRPr lang="ar-EG" sz="6000" dirty="0">
              <a:solidFill>
                <a:srgbClr val="FF0000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10617511" y="3798828"/>
            <a:ext cx="476253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6000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×</a:t>
            </a:r>
            <a:endParaRPr lang="ar-EG" sz="6000" dirty="0">
              <a:solidFill>
                <a:srgbClr val="FF0000"/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10591007" y="4383584"/>
            <a:ext cx="476253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6000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×</a:t>
            </a:r>
            <a:endParaRPr lang="ar-EG" sz="6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380960" y="1571612"/>
          <a:ext cx="11525331" cy="4369425"/>
        </p:xfrm>
        <a:graphic>
          <a:graphicData uri="http://schemas.openxmlformats.org/drawingml/2006/table">
            <a:tbl>
              <a:tblPr rtl="1"/>
              <a:tblGrid>
                <a:gridCol w="33501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751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3585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3600" b="1" dirty="0">
                          <a:latin typeface="Calibri"/>
                          <a:ea typeface="Times New Roman"/>
                          <a:cs typeface="Arial"/>
                        </a:rPr>
                        <a:t>المصطلح</a:t>
                      </a:r>
                      <a:endParaRPr lang="en-US" sz="36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3600" b="1" dirty="0">
                          <a:latin typeface="Calibri"/>
                          <a:ea typeface="Times New Roman"/>
                          <a:cs typeface="Arial"/>
                        </a:rPr>
                        <a:t>التعريف</a:t>
                      </a:r>
                      <a:endParaRPr lang="en-US" sz="36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585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600" b="1" dirty="0">
                          <a:latin typeface="+mn-lt"/>
                          <a:ea typeface="Times New Roman"/>
                          <a:cs typeface="+mn-cs"/>
                        </a:rPr>
                        <a:t>عملية </a:t>
                      </a:r>
                      <a:r>
                        <a:rPr lang="ar-BH" sz="3600" b="1" dirty="0" err="1">
                          <a:latin typeface="+mn-lt"/>
                          <a:ea typeface="Times New Roman"/>
                          <a:cs typeface="+mn-cs"/>
                        </a:rPr>
                        <a:t>الاستفاده</a:t>
                      </a:r>
                      <a:r>
                        <a:rPr lang="ar-BH" sz="3600" b="1" dirty="0">
                          <a:latin typeface="+mn-lt"/>
                          <a:ea typeface="Times New Roman"/>
                          <a:cs typeface="+mn-cs"/>
                        </a:rPr>
                        <a:t> من الوقت المتاح والمواهب الشخصي</a:t>
                      </a:r>
                      <a:r>
                        <a:rPr lang="ar-SA" sz="3600" b="1" dirty="0">
                          <a:latin typeface="+mn-lt"/>
                          <a:ea typeface="Times New Roman"/>
                          <a:cs typeface="+mn-cs"/>
                        </a:rPr>
                        <a:t>ة</a:t>
                      </a:r>
                      <a:r>
                        <a:rPr lang="ar-BH" sz="3600" b="1" dirty="0">
                          <a:latin typeface="+mn-lt"/>
                          <a:ea typeface="Times New Roman"/>
                          <a:cs typeface="+mn-cs"/>
                        </a:rPr>
                        <a:t> لتحقيق </a:t>
                      </a:r>
                      <a:r>
                        <a:rPr lang="ar-BH" sz="3600" b="1" dirty="0" err="1">
                          <a:latin typeface="+mn-lt"/>
                          <a:ea typeface="Times New Roman"/>
                          <a:cs typeface="+mn-cs"/>
                        </a:rPr>
                        <a:t>الاهداف</a:t>
                      </a:r>
                      <a:endParaRPr lang="en-US" sz="36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585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6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600" b="1" dirty="0">
                          <a:latin typeface="+mn-lt"/>
                          <a:ea typeface="Times New Roman"/>
                          <a:cs typeface="+mn-cs"/>
                        </a:rPr>
                        <a:t>وقت نحن فيه </a:t>
                      </a:r>
                      <a:r>
                        <a:rPr lang="ar-BH" sz="3600" b="1" dirty="0" err="1">
                          <a:latin typeface="+mn-lt"/>
                          <a:ea typeface="Times New Roman"/>
                          <a:cs typeface="+mn-cs"/>
                        </a:rPr>
                        <a:t>فى</a:t>
                      </a:r>
                      <a:r>
                        <a:rPr lang="ar-BH" sz="3600" b="1" dirty="0">
                          <a:latin typeface="+mn-lt"/>
                          <a:ea typeface="Times New Roman"/>
                          <a:cs typeface="+mn-cs"/>
                        </a:rPr>
                        <a:t> اقل حالات تركيزنا وحضورنا </a:t>
                      </a:r>
                      <a:r>
                        <a:rPr lang="ar-BH" sz="3600" b="1" dirty="0" err="1">
                          <a:latin typeface="+mn-lt"/>
                          <a:ea typeface="Times New Roman"/>
                          <a:cs typeface="+mn-cs"/>
                        </a:rPr>
                        <a:t>الذهنى</a:t>
                      </a:r>
                      <a:endParaRPr lang="en-US" sz="3600" b="1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585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3600" b="1" dirty="0">
                          <a:latin typeface="Calibri"/>
                          <a:ea typeface="Times New Roman"/>
                          <a:cs typeface="Arial"/>
                        </a:rPr>
                        <a:t>وقت نحن فيه </a:t>
                      </a:r>
                      <a:r>
                        <a:rPr lang="ar-BH" sz="3600" b="1" dirty="0" err="1">
                          <a:latin typeface="Calibri"/>
                          <a:ea typeface="Times New Roman"/>
                          <a:cs typeface="Arial"/>
                        </a:rPr>
                        <a:t>فى</a:t>
                      </a:r>
                      <a:r>
                        <a:rPr lang="ar-BH" sz="3600" b="1" dirty="0">
                          <a:latin typeface="Calibri"/>
                          <a:ea typeface="Times New Roman"/>
                          <a:cs typeface="Arial"/>
                        </a:rPr>
                        <a:t> كامل نشاطنا وحضورنا </a:t>
                      </a:r>
                      <a:r>
                        <a:rPr lang="ar-BH" sz="3600" b="1" dirty="0" err="1">
                          <a:latin typeface="Calibri"/>
                          <a:ea typeface="Times New Roman"/>
                          <a:cs typeface="Arial"/>
                        </a:rPr>
                        <a:t>الذهنى</a:t>
                      </a:r>
                      <a:endParaRPr lang="en-US" sz="36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3668910" y="486979"/>
            <a:ext cx="816120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السؤال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الثانى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: اكتب المصطلح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العلمى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المناسب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امام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العبارات </a:t>
            </a:r>
            <a:r>
              <a:rPr kumimoji="0" lang="ar-EG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الاتي</a:t>
            </a:r>
            <a:r>
              <a:rPr kumimoji="0" lang="ar-S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9181860" y="4048027"/>
            <a:ext cx="228733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3600" b="1" dirty="0">
                <a:solidFill>
                  <a:srgbClr val="FF0000"/>
                </a:solidFill>
              </a:rPr>
              <a:t>وقت الخمول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9281578" y="2873552"/>
            <a:ext cx="212229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3600" b="1" dirty="0">
                <a:solidFill>
                  <a:srgbClr val="FF0000"/>
                </a:solidFill>
              </a:rPr>
              <a:t>إدارة الوقت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9280414" y="5105754"/>
            <a:ext cx="220183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3600" b="1" dirty="0">
                <a:solidFill>
                  <a:srgbClr val="FF0000"/>
                </a:solidFill>
              </a:rPr>
              <a:t>وقت الذروة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7" grpId="0"/>
      <p:bldP spid="4" grpId="0"/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030841" y="964597"/>
          <a:ext cx="10668075" cy="1928826"/>
        </p:xfrm>
        <a:graphic>
          <a:graphicData uri="http://schemas.openxmlformats.org/drawingml/2006/table">
            <a:tbl>
              <a:tblPr rtl="1"/>
              <a:tblGrid>
                <a:gridCol w="5060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7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887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800" b="1" dirty="0">
                          <a:latin typeface="Calibri"/>
                          <a:ea typeface="Times New Roman"/>
                          <a:cs typeface="Arial"/>
                        </a:rPr>
                        <a:t>وقت </a:t>
                      </a:r>
                      <a:r>
                        <a:rPr lang="ar-EG" sz="2800" b="1" dirty="0" err="1">
                          <a:latin typeface="Calibri"/>
                          <a:ea typeface="Times New Roman"/>
                          <a:cs typeface="Arial"/>
                        </a:rPr>
                        <a:t>الذرو</a:t>
                      </a:r>
                      <a:r>
                        <a:rPr lang="ar-SA" sz="2800" b="1" dirty="0">
                          <a:latin typeface="Calibri"/>
                          <a:ea typeface="Times New Roman"/>
                          <a:cs typeface="Arial"/>
                        </a:rPr>
                        <a:t>ة</a:t>
                      </a:r>
                      <a:endParaRPr lang="en-US" sz="2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800" b="1" dirty="0">
                          <a:latin typeface="Calibri"/>
                          <a:ea typeface="Times New Roman"/>
                          <a:cs typeface="Arial"/>
                        </a:rPr>
                        <a:t>وقت الخمول</a:t>
                      </a:r>
                      <a:endParaRPr lang="en-US" sz="2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995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7783722" y="324916"/>
            <a:ext cx="355257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السؤال الثالث : قارن بين كل من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6953256" y="1593255"/>
            <a:ext cx="438153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3600" b="1" dirty="0">
                <a:solidFill>
                  <a:srgbClr val="FF0000"/>
                </a:solidFill>
              </a:rPr>
              <a:t>وقت نحن فيه في كامل نشاطنا وحضورنا الذهني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1346530" y="1571716"/>
            <a:ext cx="4953035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3600" b="1" dirty="0">
                <a:solidFill>
                  <a:srgbClr val="FF0000"/>
                </a:solidFill>
              </a:rPr>
              <a:t>وقت نحن فيه في أقل حالات تركيزنا وحضورنا الذهني</a:t>
            </a: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4379742" y="2794903"/>
            <a:ext cx="7524881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السؤال الرابع : علل لما </a:t>
            </a:r>
            <a:r>
              <a:rPr lang="ar-EG" sz="3600" b="1" dirty="0" err="1">
                <a:latin typeface="Calibri" pitchFamily="34" charset="0"/>
                <a:ea typeface="Times New Roman" pitchFamily="18" charset="0"/>
                <a:cs typeface="Arial" pitchFamily="34" charset="0"/>
              </a:rPr>
              <a:t>يأ</a:t>
            </a:r>
            <a:r>
              <a:rPr kumimoji="0" lang="ar-EG" sz="3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تى</a:t>
            </a: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EG" sz="3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اهمية</a:t>
            </a:r>
            <a:r>
              <a:rPr kumimoji="0" lang="ar-EG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تحديد وقت </a:t>
            </a:r>
            <a:r>
              <a:rPr kumimoji="0" lang="ar-EG" sz="3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الذرو</a:t>
            </a:r>
            <a:r>
              <a:rPr kumimoji="0" lang="ar-SA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لديك </a:t>
            </a:r>
            <a:r>
              <a:rPr kumimoji="0" lang="ar-EG" sz="3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فى</a:t>
            </a:r>
            <a:r>
              <a:rPr kumimoji="0" lang="ar-EG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اليوم والليل</a:t>
            </a:r>
            <a:r>
              <a:rPr kumimoji="0" lang="ar-SA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ة</a:t>
            </a:r>
            <a:r>
              <a:rPr kumimoji="0" lang="ar-EG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؟</a:t>
            </a: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EG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761963" y="4488738"/>
            <a:ext cx="1114432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4400" b="1" dirty="0">
                <a:solidFill>
                  <a:srgbClr val="FF0000"/>
                </a:solidFill>
              </a:rPr>
              <a:t>للقيام بالأعمال الهام</a:t>
            </a:r>
            <a:r>
              <a:rPr lang="ar-SA" sz="4400" b="1" dirty="0">
                <a:solidFill>
                  <a:srgbClr val="FF0000"/>
                </a:solidFill>
              </a:rPr>
              <a:t>ة</a:t>
            </a:r>
            <a:r>
              <a:rPr lang="ar-EG" sz="4400" b="1" dirty="0">
                <a:solidFill>
                  <a:srgbClr val="FF0000"/>
                </a:solidFill>
              </a:rPr>
              <a:t> والصعبة</a:t>
            </a: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582894" y="5102663"/>
            <a:ext cx="11334812" cy="658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S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- </a:t>
            </a:r>
            <a:r>
              <a:rPr lang="ar-SA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علل لتنظيم الوقت أهمية كبيرة ؟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3918857" y="5794594"/>
            <a:ext cx="788293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3200" b="1" dirty="0">
                <a:solidFill>
                  <a:srgbClr val="FF0000"/>
                </a:solidFill>
              </a:rPr>
              <a:t>لإنجاز أهدافك وأحلامك الشخصية</a:t>
            </a:r>
            <a:endParaRPr lang="ar-EG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476211" y="285729"/>
            <a:ext cx="11478575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السؤال الخامس :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اكمل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ما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يأتى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1- من فوائد تنظيم الوقت ؟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ar-EG" sz="2400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1-</a:t>
            </a:r>
            <a:r>
              <a:rPr kumimoji="0" lang="ar-EG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                               </a:t>
            </a:r>
            <a:r>
              <a:rPr kumimoji="0" lang="ar-S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  </a:t>
            </a:r>
            <a:r>
              <a:rPr kumimoji="0" lang="ar-EG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2-                              3-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2- من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اركان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ادارة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( ضبط ) الوقت ؟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ar-EG" sz="2400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1-</a:t>
            </a:r>
            <a:r>
              <a:rPr kumimoji="0" lang="ar-EG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                              2-                               3-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3-من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انواع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الأعمال حسب أهميتها ؟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ar-EG" sz="2400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1- </a:t>
            </a:r>
            <a:r>
              <a:rPr kumimoji="0" lang="ar-EG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                            2-                               3- </a:t>
            </a:r>
            <a:r>
              <a:rPr lang="ar-EG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</a:t>
            </a:r>
            <a:endParaRPr lang="ar-SA" sz="24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4- من لصوص الوقت ؟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ar-EG" sz="2400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1- </a:t>
            </a:r>
            <a:r>
              <a:rPr kumimoji="0" lang="ar-EG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                             2-                             </a:t>
            </a:r>
            <a:r>
              <a:rPr kumimoji="0" lang="ar-EG" sz="2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3-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5- من النقاط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العمليه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EG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لادارة</a:t>
            </a: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الوقت ؟</a:t>
            </a:r>
            <a:endParaRPr kumimoji="0" lang="ar-EG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EG" sz="2400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 1-                               </a:t>
            </a:r>
            <a:r>
              <a:rPr kumimoji="0" lang="ar-EG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2-                               3-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مربع نص 2"/>
          <p:cNvSpPr txBox="1"/>
          <p:nvPr/>
        </p:nvSpPr>
        <p:spPr>
          <a:xfrm>
            <a:off x="8228528" y="1519361"/>
            <a:ext cx="342902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BH" sz="3200" b="1" dirty="0">
                <a:solidFill>
                  <a:srgbClr val="FF0000"/>
                </a:solidFill>
              </a:rPr>
              <a:t>انجاز </a:t>
            </a:r>
            <a:r>
              <a:rPr lang="ar-BH" sz="3200" b="1" dirty="0" err="1">
                <a:solidFill>
                  <a:srgbClr val="FF0000"/>
                </a:solidFill>
              </a:rPr>
              <a:t>اهدافك</a:t>
            </a:r>
            <a:r>
              <a:rPr lang="en-US" sz="3200" b="1" dirty="0">
                <a:solidFill>
                  <a:srgbClr val="FF0000"/>
                </a:solidFill>
              </a:rPr>
              <a:t>  </a:t>
            </a:r>
            <a:r>
              <a:rPr lang="ar-SA" sz="3200" b="1" dirty="0">
                <a:solidFill>
                  <a:srgbClr val="FF0000"/>
                </a:solidFill>
              </a:rPr>
              <a:t>وأحلامك</a:t>
            </a:r>
            <a:endParaRPr lang="ar-EG" sz="3200" b="1" dirty="0">
              <a:solidFill>
                <a:srgbClr val="FF00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933386" y="1526298"/>
            <a:ext cx="314327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BH" sz="2800" b="1" dirty="0">
                <a:solidFill>
                  <a:srgbClr val="FF0000"/>
                </a:solidFill>
              </a:rPr>
              <a:t>الشعور بالتحسن </a:t>
            </a:r>
            <a:endParaRPr lang="ar-EG" sz="2800" b="1" dirty="0">
              <a:solidFill>
                <a:srgbClr val="FF0000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946366" y="1526300"/>
            <a:ext cx="33337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BH" sz="2800" b="1" dirty="0">
                <a:solidFill>
                  <a:srgbClr val="FF0000"/>
                </a:solidFill>
              </a:rPr>
              <a:t>زيادة أوقات الراحة </a:t>
            </a:r>
            <a:endParaRPr lang="ar-EG" sz="2800" b="1" dirty="0">
              <a:solidFill>
                <a:srgbClr val="FF0000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8001013" y="2500307"/>
            <a:ext cx="323852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3200" b="1" dirty="0">
                <a:solidFill>
                  <a:srgbClr val="FF0000"/>
                </a:solidFill>
              </a:rPr>
              <a:t>أعرف مهماتك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5207710" y="2584808"/>
            <a:ext cx="323852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3200" b="1" dirty="0">
                <a:solidFill>
                  <a:srgbClr val="FF0000"/>
                </a:solidFill>
              </a:rPr>
              <a:t>أعرف وقتك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2011680" y="2656246"/>
            <a:ext cx="333373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2400" b="1" dirty="0">
                <a:solidFill>
                  <a:srgbClr val="FF0000"/>
                </a:solidFill>
              </a:rPr>
              <a:t>تنظيم الركنين السابقين</a:t>
            </a:r>
          </a:p>
        </p:txBody>
      </p:sp>
      <p:sp>
        <p:nvSpPr>
          <p:cNvPr id="10" name="مربع نص 9"/>
          <p:cNvSpPr txBox="1"/>
          <p:nvPr/>
        </p:nvSpPr>
        <p:spPr>
          <a:xfrm>
            <a:off x="8096264" y="3643315"/>
            <a:ext cx="314327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3200" b="1" dirty="0">
                <a:solidFill>
                  <a:srgbClr val="FF0000"/>
                </a:solidFill>
              </a:rPr>
              <a:t>عاجل ومهم</a:t>
            </a:r>
          </a:p>
        </p:txBody>
      </p:sp>
      <p:sp>
        <p:nvSpPr>
          <p:cNvPr id="11" name="مربع نص 10"/>
          <p:cNvSpPr txBox="1"/>
          <p:nvPr/>
        </p:nvSpPr>
        <p:spPr>
          <a:xfrm>
            <a:off x="5185395" y="3663317"/>
            <a:ext cx="333377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3200" b="1" dirty="0">
                <a:solidFill>
                  <a:srgbClr val="FF0000"/>
                </a:solidFill>
              </a:rPr>
              <a:t>عاجل وغير مهم</a:t>
            </a:r>
          </a:p>
        </p:txBody>
      </p:sp>
      <p:sp>
        <p:nvSpPr>
          <p:cNvPr id="12" name="مربع نص 11"/>
          <p:cNvSpPr txBox="1"/>
          <p:nvPr/>
        </p:nvSpPr>
        <p:spPr>
          <a:xfrm>
            <a:off x="2454143" y="3695566"/>
            <a:ext cx="314327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2800" b="1" dirty="0">
                <a:solidFill>
                  <a:srgbClr val="FF0000"/>
                </a:solidFill>
              </a:rPr>
              <a:t>غير عاجل ومهم</a:t>
            </a:r>
          </a:p>
        </p:txBody>
      </p:sp>
      <p:sp>
        <p:nvSpPr>
          <p:cNvPr id="14" name="مربع نص 13"/>
          <p:cNvSpPr txBox="1"/>
          <p:nvPr/>
        </p:nvSpPr>
        <p:spPr>
          <a:xfrm>
            <a:off x="5288267" y="4792447"/>
            <a:ext cx="31432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BH" sz="2400" b="1" dirty="0" err="1">
                <a:solidFill>
                  <a:srgbClr val="FF0000"/>
                </a:solidFill>
              </a:rPr>
              <a:t>الادمان</a:t>
            </a:r>
            <a:r>
              <a:rPr lang="ar-BH" sz="2400" b="1" dirty="0">
                <a:solidFill>
                  <a:srgbClr val="FF0000"/>
                </a:solidFill>
              </a:rPr>
              <a:t> على الانترنت </a:t>
            </a:r>
            <a:endParaRPr lang="ar-EG" sz="2400" b="1" dirty="0">
              <a:solidFill>
                <a:srgbClr val="FF0000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8001013" y="4857760"/>
            <a:ext cx="314327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2800" b="1" dirty="0">
                <a:solidFill>
                  <a:srgbClr val="FF0000"/>
                </a:solidFill>
              </a:rPr>
              <a:t>السرحان</a:t>
            </a:r>
          </a:p>
        </p:txBody>
      </p:sp>
      <p:sp>
        <p:nvSpPr>
          <p:cNvPr id="16" name="مربع نص 15"/>
          <p:cNvSpPr txBox="1"/>
          <p:nvPr/>
        </p:nvSpPr>
        <p:spPr>
          <a:xfrm>
            <a:off x="2514017" y="4721008"/>
            <a:ext cx="304802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2400" b="1" dirty="0" err="1">
                <a:solidFill>
                  <a:srgbClr val="FF0000"/>
                </a:solidFill>
              </a:rPr>
              <a:t>الإزدحام</a:t>
            </a:r>
            <a:r>
              <a:rPr lang="ar-EG" sz="2400" b="1" dirty="0">
                <a:solidFill>
                  <a:srgbClr val="FF0000"/>
                </a:solidFill>
              </a:rPr>
              <a:t> المروري</a:t>
            </a:r>
          </a:p>
        </p:txBody>
      </p:sp>
      <p:sp>
        <p:nvSpPr>
          <p:cNvPr id="17" name="مربع نص 16"/>
          <p:cNvSpPr txBox="1"/>
          <p:nvPr/>
        </p:nvSpPr>
        <p:spPr>
          <a:xfrm>
            <a:off x="8286765" y="5929330"/>
            <a:ext cx="28575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BH" sz="2800" b="1" dirty="0">
                <a:solidFill>
                  <a:srgbClr val="FF0000"/>
                </a:solidFill>
              </a:rPr>
              <a:t>اعرف قيمة وقتك </a:t>
            </a:r>
            <a:endParaRPr lang="ar-EG" sz="2800" b="1" dirty="0">
              <a:solidFill>
                <a:srgbClr val="FF0000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5084702" y="5864017"/>
            <a:ext cx="323852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BH" sz="2400" b="1" dirty="0">
                <a:solidFill>
                  <a:srgbClr val="FF0000"/>
                </a:solidFill>
              </a:rPr>
              <a:t>رتب مهماتك مسبقا </a:t>
            </a:r>
            <a:endParaRPr lang="ar-EG" sz="2400" b="1" dirty="0">
              <a:solidFill>
                <a:srgbClr val="FF0000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2220686" y="5890143"/>
            <a:ext cx="333373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BH" sz="2400" b="1" dirty="0" err="1">
                <a:solidFill>
                  <a:srgbClr val="FF0000"/>
                </a:solidFill>
              </a:rPr>
              <a:t>اد</a:t>
            </a:r>
            <a:r>
              <a:rPr lang="ar-BH" sz="2400" b="1" dirty="0">
                <a:solidFill>
                  <a:srgbClr val="FF0000"/>
                </a:solidFill>
              </a:rPr>
              <a:t> </a:t>
            </a:r>
            <a:r>
              <a:rPr lang="ar-BH" sz="2400" b="1" dirty="0" err="1">
                <a:solidFill>
                  <a:srgbClr val="FF0000"/>
                </a:solidFill>
              </a:rPr>
              <a:t>مهمه</a:t>
            </a:r>
            <a:r>
              <a:rPr lang="ar-BH" sz="2400" b="1" dirty="0">
                <a:solidFill>
                  <a:srgbClr val="FF0000"/>
                </a:solidFill>
              </a:rPr>
              <a:t> لاحقه مبكرا </a:t>
            </a:r>
            <a:endParaRPr lang="ar-EG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8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9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5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6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2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3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9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0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6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7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0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1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5" grpId="0"/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TMPLT.potx</Template>
  <TotalTime>667</TotalTime>
  <Words>1663</Words>
  <Application>Microsoft Office PowerPoint</Application>
  <PresentationFormat>شاشة عريضة</PresentationFormat>
  <Paragraphs>306</Paragraphs>
  <Slides>24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25" baseType="lpstr"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Maryam Khaled Mohamed Ebrahim Busaad</dc:creator>
  <cp:lastModifiedBy>amerasham303@gmail.com</cp:lastModifiedBy>
  <cp:revision>127</cp:revision>
  <dcterms:created xsi:type="dcterms:W3CDTF">2020-03-04T10:47:58Z</dcterms:created>
  <dcterms:modified xsi:type="dcterms:W3CDTF">2021-11-01T14:14:13Z</dcterms:modified>
</cp:coreProperties>
</file>