
<file path=[Content_Types].xml><?xml version="1.0" encoding="utf-8"?>
<Types xmlns="http://schemas.openxmlformats.org/package/2006/content-types">
  <Default Extension="bin" ContentType="application/vnd.ms-office.activeX"/>
  <Default Extension="gif" ContentType="image/gif"/>
  <Default Extension="gif_c200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activeX/activeX1.xml" ContentType="application/vnd.ms-office.activeX+xml"/>
  <Override PartName="/ppt/activeX/activeX2.xml" ContentType="application/vnd.ms-office.activeX+xml"/>
  <Override PartName="/ppt/activeX/activeX3.xml" ContentType="application/vnd.ms-office.activeX+xml"/>
  <Override PartName="/ppt/activeX/activeX4.xml" ContentType="application/vnd.ms-office.activeX+xml"/>
  <Override PartName="/ppt/activeX/activeX5.xml" ContentType="application/vnd.ms-office.activeX+xml"/>
  <Override PartName="/ppt/activeX/activeX6.xml" ContentType="application/vnd.ms-office.activeX+xml"/>
  <Override PartName="/ppt/activeX/activeX7.xml" ContentType="application/vnd.ms-office.activeX+xml"/>
  <Override PartName="/ppt/activeX/activeX8.xml" ContentType="application/vnd.ms-office.activeX+xml"/>
  <Override PartName="/ppt/activeX/activeX9.xml" ContentType="application/vnd.ms-office.activeX+xml"/>
  <Override PartName="/ppt/activeX/activeX10.xml" ContentType="application/vnd.ms-office.activeX+xml"/>
  <Override PartName="/ppt/activeX/activeX11.xml" ContentType="application/vnd.ms-office.activeX+xml"/>
  <Override PartName="/ppt/activeX/activeX12.xml" ContentType="application/vnd.ms-office.activeX+xml"/>
  <Override PartName="/ppt/activeX/activeX13.xml" ContentType="application/vnd.ms-office.activeX+xml"/>
  <Override PartName="/ppt/activeX/activeX14.xml" ContentType="application/vnd.ms-office.activeX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5" Type="http://schemas.openxmlformats.org/officeDocument/2006/relationships/custom-properties" Target="docProps/custom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72" r:id="rId4"/>
  </p:sldMasterIdLst>
  <p:sldIdLst>
    <p:sldId id="268" r:id="rId5"/>
    <p:sldId id="332" r:id="rId6"/>
    <p:sldId id="291" r:id="rId7"/>
    <p:sldId id="299" r:id="rId8"/>
    <p:sldId id="305" r:id="rId9"/>
    <p:sldId id="298" r:id="rId10"/>
    <p:sldId id="301" r:id="rId11"/>
    <p:sldId id="302" r:id="rId12"/>
    <p:sldId id="300" r:id="rId13"/>
    <p:sldId id="295" r:id="rId14"/>
    <p:sldId id="306" r:id="rId15"/>
    <p:sldId id="307" r:id="rId16"/>
    <p:sldId id="310" r:id="rId17"/>
    <p:sldId id="312" r:id="rId18"/>
    <p:sldId id="313" r:id="rId19"/>
    <p:sldId id="314" r:id="rId20"/>
    <p:sldId id="315" r:id="rId21"/>
    <p:sldId id="316" r:id="rId22"/>
    <p:sldId id="317" r:id="rId23"/>
    <p:sldId id="318" r:id="rId24"/>
    <p:sldId id="322" r:id="rId25"/>
    <p:sldId id="323" r:id="rId26"/>
    <p:sldId id="321" r:id="rId27"/>
    <p:sldId id="324" r:id="rId28"/>
    <p:sldId id="326" r:id="rId29"/>
    <p:sldId id="325" r:id="rId30"/>
    <p:sldId id="327" r:id="rId31"/>
    <p:sldId id="328" r:id="rId32"/>
    <p:sldId id="329" r:id="rId33"/>
    <p:sldId id="330" r:id="rId34"/>
    <p:sldId id="331" r:id="rId35"/>
    <p:sldId id="264" r:id="rId36"/>
  </p:sldIdLst>
  <p:sldSz cx="12192000" cy="6858000"/>
  <p:notesSz cx="6858000" cy="9144000"/>
  <p:custShowLst>
    <p:custShow name="Custom Show 1" id="0">
      <p:sldLst/>
    </p:custShow>
    <p:custShow name="video2" id="1">
      <p:sldLst/>
    </p:custShow>
    <p:custShow name="video3" id="2">
      <p:sldLst/>
    </p:custShow>
    <p:custShow name="exercise" id="3">
      <p:sldLst/>
    </p:custShow>
  </p:custShow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5050"/>
    <a:srgbClr val="0066FF"/>
    <a:srgbClr val="E965E9"/>
    <a:srgbClr val="4C4C4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3946" autoAdjust="0"/>
    <p:restoredTop sz="95481" autoAdjust="0"/>
  </p:normalViewPr>
  <p:slideViewPr>
    <p:cSldViewPr snapToGrid="0">
      <p:cViewPr varScale="1">
        <p:scale>
          <a:sx n="85" d="100"/>
          <a:sy n="85" d="100"/>
        </p:scale>
        <p:origin x="63" y="15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 /><Relationship Id="rId13" Type="http://schemas.openxmlformats.org/officeDocument/2006/relationships/slide" Target="slides/slide9.xml" /><Relationship Id="rId18" Type="http://schemas.openxmlformats.org/officeDocument/2006/relationships/slide" Target="slides/slide14.xml" /><Relationship Id="rId26" Type="http://schemas.openxmlformats.org/officeDocument/2006/relationships/slide" Target="slides/slide22.xml" /><Relationship Id="rId39" Type="http://schemas.openxmlformats.org/officeDocument/2006/relationships/theme" Target="theme/theme1.xml" /><Relationship Id="rId3" Type="http://schemas.openxmlformats.org/officeDocument/2006/relationships/customXml" Target="../customXml/item3.xml" /><Relationship Id="rId21" Type="http://schemas.openxmlformats.org/officeDocument/2006/relationships/slide" Target="slides/slide17.xml" /><Relationship Id="rId34" Type="http://schemas.openxmlformats.org/officeDocument/2006/relationships/slide" Target="slides/slide30.xml" /><Relationship Id="rId7" Type="http://schemas.openxmlformats.org/officeDocument/2006/relationships/slide" Target="slides/slide3.xml" /><Relationship Id="rId12" Type="http://schemas.openxmlformats.org/officeDocument/2006/relationships/slide" Target="slides/slide8.xml" /><Relationship Id="rId17" Type="http://schemas.openxmlformats.org/officeDocument/2006/relationships/slide" Target="slides/slide13.xml" /><Relationship Id="rId25" Type="http://schemas.openxmlformats.org/officeDocument/2006/relationships/slide" Target="slides/slide21.xml" /><Relationship Id="rId33" Type="http://schemas.openxmlformats.org/officeDocument/2006/relationships/slide" Target="slides/slide29.xml" /><Relationship Id="rId38" Type="http://schemas.openxmlformats.org/officeDocument/2006/relationships/viewProps" Target="viewProps.xml" /><Relationship Id="rId2" Type="http://schemas.openxmlformats.org/officeDocument/2006/relationships/customXml" Target="../customXml/item2.xml" /><Relationship Id="rId16" Type="http://schemas.openxmlformats.org/officeDocument/2006/relationships/slide" Target="slides/slide12.xml" /><Relationship Id="rId20" Type="http://schemas.openxmlformats.org/officeDocument/2006/relationships/slide" Target="slides/slide16.xml" /><Relationship Id="rId29" Type="http://schemas.openxmlformats.org/officeDocument/2006/relationships/slide" Target="slides/slide25.xml" /><Relationship Id="rId1" Type="http://schemas.openxmlformats.org/officeDocument/2006/relationships/customXml" Target="../customXml/item1.xml" /><Relationship Id="rId6" Type="http://schemas.openxmlformats.org/officeDocument/2006/relationships/slide" Target="slides/slide2.xml" /><Relationship Id="rId11" Type="http://schemas.openxmlformats.org/officeDocument/2006/relationships/slide" Target="slides/slide7.xml" /><Relationship Id="rId24" Type="http://schemas.openxmlformats.org/officeDocument/2006/relationships/slide" Target="slides/slide20.xml" /><Relationship Id="rId32" Type="http://schemas.openxmlformats.org/officeDocument/2006/relationships/slide" Target="slides/slide28.xml" /><Relationship Id="rId37" Type="http://schemas.openxmlformats.org/officeDocument/2006/relationships/presProps" Target="presProps.xml" /><Relationship Id="rId40" Type="http://schemas.openxmlformats.org/officeDocument/2006/relationships/tableStyles" Target="tableStyles.xml" /><Relationship Id="rId5" Type="http://schemas.openxmlformats.org/officeDocument/2006/relationships/slide" Target="slides/slide1.xml" /><Relationship Id="rId15" Type="http://schemas.openxmlformats.org/officeDocument/2006/relationships/slide" Target="slides/slide11.xml" /><Relationship Id="rId23" Type="http://schemas.openxmlformats.org/officeDocument/2006/relationships/slide" Target="slides/slide19.xml" /><Relationship Id="rId28" Type="http://schemas.openxmlformats.org/officeDocument/2006/relationships/slide" Target="slides/slide24.xml" /><Relationship Id="rId36" Type="http://schemas.openxmlformats.org/officeDocument/2006/relationships/slide" Target="slides/slide32.xml" /><Relationship Id="rId10" Type="http://schemas.openxmlformats.org/officeDocument/2006/relationships/slide" Target="slides/slide6.xml" /><Relationship Id="rId19" Type="http://schemas.openxmlformats.org/officeDocument/2006/relationships/slide" Target="slides/slide15.xml" /><Relationship Id="rId31" Type="http://schemas.openxmlformats.org/officeDocument/2006/relationships/slide" Target="slides/slide27.xml" /><Relationship Id="rId4" Type="http://schemas.openxmlformats.org/officeDocument/2006/relationships/slideMaster" Target="slideMasters/slideMaster1.xml" /><Relationship Id="rId9" Type="http://schemas.openxmlformats.org/officeDocument/2006/relationships/slide" Target="slides/slide5.xml" /><Relationship Id="rId14" Type="http://schemas.openxmlformats.org/officeDocument/2006/relationships/slide" Target="slides/slide10.xml" /><Relationship Id="rId22" Type="http://schemas.openxmlformats.org/officeDocument/2006/relationships/slide" Target="slides/slide18.xml" /><Relationship Id="rId27" Type="http://schemas.openxmlformats.org/officeDocument/2006/relationships/slide" Target="slides/slide23.xml" /><Relationship Id="rId30" Type="http://schemas.openxmlformats.org/officeDocument/2006/relationships/slide" Target="slides/slide26.xml" /><Relationship Id="rId35" Type="http://schemas.openxmlformats.org/officeDocument/2006/relationships/slide" Target="slides/slide31.xml" /></Relationships>
</file>

<file path=ppt/activeX/_rels/activeX1.xml.rels><?xml version="1.0" encoding="UTF-8" standalone="yes"?>
<Relationships xmlns="http://schemas.openxmlformats.org/package/2006/relationships"><Relationship Id="rId1" Type="http://schemas.microsoft.com/office/2006/relationships/activeXControlBinary" Target="activeX1.bin" /></Relationships>
</file>

<file path=ppt/activeX/_rels/activeX2.xml.rels><?xml version="1.0" encoding="UTF-8" standalone="yes"?>
<Relationships xmlns="http://schemas.openxmlformats.org/package/2006/relationships"><Relationship Id="rId1" Type="http://schemas.microsoft.com/office/2006/relationships/activeXControlBinary" Target="activeX2.bin" /></Relationships>
</file>

<file path=ppt/activeX/_rels/activeX3.xml.rels><?xml version="1.0" encoding="UTF-8" standalone="yes"?>
<Relationships xmlns="http://schemas.openxmlformats.org/package/2006/relationships"><Relationship Id="rId1" Type="http://schemas.microsoft.com/office/2006/relationships/activeXControlBinary" Target="activeX3.bin" /></Relationships>
</file>

<file path=ppt/activeX/_rels/activeX4.xml.rels><?xml version="1.0" encoding="UTF-8" standalone="yes"?>
<Relationships xmlns="http://schemas.openxmlformats.org/package/2006/relationships"><Relationship Id="rId1" Type="http://schemas.microsoft.com/office/2006/relationships/activeXControlBinary" Target="activeX4.bin" /></Relationships>
</file>

<file path=ppt/activeX/_rels/activeX5.xml.rels><?xml version="1.0" encoding="UTF-8" standalone="yes"?>
<Relationships xmlns="http://schemas.openxmlformats.org/package/2006/relationships"><Relationship Id="rId1" Type="http://schemas.microsoft.com/office/2006/relationships/activeXControlBinary" Target="activeX5.bin" /></Relationships>
</file>

<file path=ppt/activeX/_rels/activeX6.xml.rels><?xml version="1.0" encoding="UTF-8" standalone="yes"?>
<Relationships xmlns="http://schemas.openxmlformats.org/package/2006/relationships"><Relationship Id="rId1" Type="http://schemas.microsoft.com/office/2006/relationships/activeXControlBinary" Target="activeX6.bin" /></Relationships>
</file>

<file path=ppt/activeX/_rels/activeX7.xml.rels><?xml version="1.0" encoding="UTF-8" standalone="yes"?>
<Relationships xmlns="http://schemas.openxmlformats.org/package/2006/relationships"><Relationship Id="rId1" Type="http://schemas.microsoft.com/office/2006/relationships/activeXControlBinary" Target="activeX7.bin" /></Relationships>
</file>

<file path=ppt/activeX/_rels/activeX8.xml.rels><?xml version="1.0" encoding="UTF-8" standalone="yes"?>
<Relationships xmlns="http://schemas.openxmlformats.org/package/2006/relationships"><Relationship Id="rId1" Type="http://schemas.microsoft.com/office/2006/relationships/activeXControlBinary" Target="activeX8.bin" /></Relationships>
</file>

<file path=ppt/activeX/_rels/activeX9.xml.rels><?xml version="1.0" encoding="UTF-8" standalone="yes"?>
<Relationships xmlns="http://schemas.openxmlformats.org/package/2006/relationships"><Relationship Id="rId1" Type="http://schemas.microsoft.com/office/2006/relationships/activeXControlBinary" Target="activeX9.bin" /></Relationships>
</file>

<file path=ppt/activeX/_rels/activeX10.xml.rels><?xml version="1.0" encoding="UTF-8" standalone="yes"?>
<Relationships xmlns="http://schemas.openxmlformats.org/package/2006/relationships"><Relationship Id="rId1" Type="http://schemas.microsoft.com/office/2006/relationships/activeXControlBinary" Target="activeX10.bin" /></Relationships>
</file>

<file path=ppt/activeX/_rels/activeX11.xml.rels><?xml version="1.0" encoding="UTF-8" standalone="yes"?>
<Relationships xmlns="http://schemas.openxmlformats.org/package/2006/relationships"><Relationship Id="rId1" Type="http://schemas.microsoft.com/office/2006/relationships/activeXControlBinary" Target="activeX11.bin" /></Relationships>
</file>

<file path=ppt/activeX/_rels/activeX12.xml.rels><?xml version="1.0" encoding="UTF-8" standalone="yes"?>
<Relationships xmlns="http://schemas.openxmlformats.org/package/2006/relationships"><Relationship Id="rId1" Type="http://schemas.microsoft.com/office/2006/relationships/activeXControlBinary" Target="activeX12.bin" /></Relationships>
</file>

<file path=ppt/activeX/_rels/activeX13.xml.rels><?xml version="1.0" encoding="UTF-8" standalone="yes"?>
<Relationships xmlns="http://schemas.openxmlformats.org/package/2006/relationships"><Relationship Id="rId1" Type="http://schemas.microsoft.com/office/2006/relationships/activeXControlBinary" Target="activeX13.bin" /></Relationships>
</file>

<file path=ppt/activeX/_rels/activeX14.xml.rels><?xml version="1.0" encoding="UTF-8" standalone="yes"?>
<Relationships xmlns="http://schemas.openxmlformats.org/package/2006/relationships"><Relationship Id="rId1" Type="http://schemas.microsoft.com/office/2006/relationships/activeXControlBinary" Target="activeX14.bin" /></Relationships>
</file>

<file path=ppt/activeX/activeX1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2.xml><?xml version="1.0" encoding="utf-8"?>
<ax:ocx xmlns:ax="http://schemas.microsoft.com/office/2006/activeX" xmlns:r="http://schemas.openxmlformats.org/officeDocument/2006/relationships" ax:classid="{D7053240-CE69-11CD-A777-00DD01143C57}" ax:persistence="persistStorage" r:id="rId1"/>
</file>

<file path=ppt/activeX/activeX3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4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5.xml><?xml version="1.0" encoding="utf-8"?>
<ax:ocx xmlns:ax="http://schemas.microsoft.com/office/2006/activeX" xmlns:r="http://schemas.openxmlformats.org/officeDocument/2006/relationships" ax:classid="{D7053240-CE69-11CD-A777-00DD01143C57}" ax:persistence="persistStorage" r:id="rId1"/>
</file>

<file path=ppt/activeX/activeX6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7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8.xml><?xml version="1.0" encoding="utf-8"?>
<ax:ocx xmlns:ax="http://schemas.microsoft.com/office/2006/activeX" xmlns:r="http://schemas.openxmlformats.org/officeDocument/2006/relationships" ax:classid="{D7053240-CE69-11CD-A777-00DD01143C57}" ax:persistence="persistStorage" r:id="rId1"/>
</file>

<file path=ppt/activeX/activeX9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10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11.xml><?xml version="1.0" encoding="utf-8"?>
<ax:ocx xmlns:ax="http://schemas.microsoft.com/office/2006/activeX" xmlns:r="http://schemas.openxmlformats.org/officeDocument/2006/relationships" ax:classid="{D7053240-CE69-11CD-A777-00DD01143C57}" ax:persistence="persistStorage" r:id="rId1"/>
</file>

<file path=ppt/activeX/activeX12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13.xml><?xml version="1.0" encoding="utf-8"?>
<ax:ocx xmlns:ax="http://schemas.microsoft.com/office/2006/activeX" xmlns:r="http://schemas.openxmlformats.org/officeDocument/2006/relationships" ax:classid="{D7053240-CE69-11CD-A777-00DD01143C57}" ax:persistence="persistStorage" r:id="rId1"/>
</file>

<file path=ppt/activeX/activeX14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5.wmf" /><Relationship Id="rId1" Type="http://schemas.openxmlformats.org/officeDocument/2006/relationships/image" Target="../media/image24.wmf" 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30.wmf" /><Relationship Id="rId2" Type="http://schemas.openxmlformats.org/officeDocument/2006/relationships/image" Target="../media/image29.wmf" /><Relationship Id="rId1" Type="http://schemas.openxmlformats.org/officeDocument/2006/relationships/image" Target="../media/image28.wmf" 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33.wmf" /><Relationship Id="rId2" Type="http://schemas.openxmlformats.org/officeDocument/2006/relationships/image" Target="../media/image32.wmf" /><Relationship Id="rId1" Type="http://schemas.openxmlformats.org/officeDocument/2006/relationships/image" Target="../media/image31.wmf" 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38.wmf" /><Relationship Id="rId1" Type="http://schemas.openxmlformats.org/officeDocument/2006/relationships/image" Target="../media/image37.wmf" 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41.wmf" /><Relationship Id="rId2" Type="http://schemas.openxmlformats.org/officeDocument/2006/relationships/image" Target="../media/image40.wmf" /><Relationship Id="rId1" Type="http://schemas.openxmlformats.org/officeDocument/2006/relationships/image" Target="../media/image28.wmf" 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 /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 /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70AF6-BFA4-4F94-A513-A2E2965D410E}" type="datetimeFigureOut">
              <a:rPr lang="ar-BH" smtClean="0"/>
              <a:t>15/10/1444</a:t>
            </a:fld>
            <a:endParaRPr lang="ar-B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B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560232" y="6356350"/>
            <a:ext cx="569422" cy="365125"/>
          </a:xfrm>
        </p:spPr>
        <p:txBody>
          <a:bodyPr/>
          <a:lstStyle/>
          <a:p>
            <a:fld id="{AB3440F9-E8A6-4103-93FA-B235F91D3963}" type="slidenum">
              <a:rPr lang="ar-BH" smtClean="0"/>
              <a:t>‹#›</a:t>
            </a:fld>
            <a:endParaRPr lang="ar-BH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323C549-0F66-422D-95A5-00BC8A31615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3" t="25076" r="6723" b="21638"/>
          <a:stretch/>
        </p:blipFill>
        <p:spPr>
          <a:xfrm>
            <a:off x="2514600" y="88900"/>
            <a:ext cx="7162800" cy="1182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45511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70AF6-BFA4-4F94-A513-A2E2965D410E}" type="datetimeFigureOut">
              <a:rPr lang="ar-BH" smtClean="0"/>
              <a:t>15/10/1444</a:t>
            </a:fld>
            <a:endParaRPr lang="ar-B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B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440F9-E8A6-4103-93FA-B235F91D3963}" type="slidenum">
              <a:rPr lang="ar-BH" smtClean="0"/>
              <a:t>‹#›</a:t>
            </a:fld>
            <a:endParaRPr lang="ar-BH"/>
          </a:p>
        </p:txBody>
      </p:sp>
    </p:spTree>
    <p:extLst>
      <p:ext uri="{BB962C8B-B14F-4D97-AF65-F5344CB8AC3E}">
        <p14:creationId xmlns:p14="http://schemas.microsoft.com/office/powerpoint/2010/main" val="2294250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70AF6-BFA4-4F94-A513-A2E2965D410E}" type="datetimeFigureOut">
              <a:rPr lang="ar-BH" smtClean="0"/>
              <a:t>15/10/1444</a:t>
            </a:fld>
            <a:endParaRPr lang="ar-B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B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440F9-E8A6-4103-93FA-B235F91D3963}" type="slidenum">
              <a:rPr lang="ar-BH" smtClean="0"/>
              <a:t>‹#›</a:t>
            </a:fld>
            <a:endParaRPr lang="ar-BH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FC28A4F-2F4E-45E4-98C7-D1A2D805647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3" t="25076" r="6723" b="21638"/>
          <a:stretch/>
        </p:blipFill>
        <p:spPr>
          <a:xfrm>
            <a:off x="2451100" y="136525"/>
            <a:ext cx="7162800" cy="1182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16146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70AF6-BFA4-4F94-A513-A2E2965D410E}" type="datetimeFigureOut">
              <a:rPr lang="ar-BH" smtClean="0"/>
              <a:t>15/10/1444</a:t>
            </a:fld>
            <a:endParaRPr lang="ar-B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B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440F9-E8A6-4103-93FA-B235F91D3963}" type="slidenum">
              <a:rPr lang="ar-BH" smtClean="0"/>
              <a:t>‹#›</a:t>
            </a:fld>
            <a:endParaRPr lang="ar-BH"/>
          </a:p>
        </p:txBody>
      </p:sp>
    </p:spTree>
    <p:extLst>
      <p:ext uri="{BB962C8B-B14F-4D97-AF65-F5344CB8AC3E}">
        <p14:creationId xmlns:p14="http://schemas.microsoft.com/office/powerpoint/2010/main" val="29963543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70AF6-BFA4-4F94-A513-A2E2965D410E}" type="datetimeFigureOut">
              <a:rPr lang="ar-BH" smtClean="0"/>
              <a:t>15/10/1444</a:t>
            </a:fld>
            <a:endParaRPr lang="ar-B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B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440F9-E8A6-4103-93FA-B235F91D3963}" type="slidenum">
              <a:rPr lang="ar-BH" smtClean="0"/>
              <a:t>‹#›</a:t>
            </a:fld>
            <a:endParaRPr lang="ar-BH"/>
          </a:p>
        </p:txBody>
      </p:sp>
    </p:spTree>
    <p:extLst>
      <p:ext uri="{BB962C8B-B14F-4D97-AF65-F5344CB8AC3E}">
        <p14:creationId xmlns:p14="http://schemas.microsoft.com/office/powerpoint/2010/main" val="26888094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70AF6-BFA4-4F94-A513-A2E2965D410E}" type="datetimeFigureOut">
              <a:rPr lang="ar-BH" smtClean="0"/>
              <a:t>15/10/1444</a:t>
            </a:fld>
            <a:endParaRPr lang="ar-B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B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440F9-E8A6-4103-93FA-B235F91D3963}" type="slidenum">
              <a:rPr lang="ar-BH" smtClean="0"/>
              <a:t>‹#›</a:t>
            </a:fld>
            <a:endParaRPr lang="ar-BH"/>
          </a:p>
        </p:txBody>
      </p:sp>
    </p:spTree>
    <p:extLst>
      <p:ext uri="{BB962C8B-B14F-4D97-AF65-F5344CB8AC3E}">
        <p14:creationId xmlns:p14="http://schemas.microsoft.com/office/powerpoint/2010/main" val="14106200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70AF6-BFA4-4F94-A513-A2E2965D410E}" type="datetimeFigureOut">
              <a:rPr lang="ar-BH" smtClean="0"/>
              <a:t>15/10/1444</a:t>
            </a:fld>
            <a:endParaRPr lang="ar-B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B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440F9-E8A6-4103-93FA-B235F91D3963}" type="slidenum">
              <a:rPr lang="ar-BH" smtClean="0"/>
              <a:t>‹#›</a:t>
            </a:fld>
            <a:endParaRPr lang="ar-BH"/>
          </a:p>
        </p:txBody>
      </p:sp>
    </p:spTree>
    <p:extLst>
      <p:ext uri="{BB962C8B-B14F-4D97-AF65-F5344CB8AC3E}">
        <p14:creationId xmlns:p14="http://schemas.microsoft.com/office/powerpoint/2010/main" val="8805665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70AF6-BFA4-4F94-A513-A2E2965D410E}" type="datetimeFigureOut">
              <a:rPr lang="ar-BH" smtClean="0"/>
              <a:t>15/10/1444</a:t>
            </a:fld>
            <a:endParaRPr lang="ar-B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B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440F9-E8A6-4103-93FA-B235F91D3963}" type="slidenum">
              <a:rPr lang="ar-BH" smtClean="0"/>
              <a:t>‹#›</a:t>
            </a:fld>
            <a:endParaRPr lang="ar-BH"/>
          </a:p>
        </p:txBody>
      </p:sp>
    </p:spTree>
    <p:extLst>
      <p:ext uri="{BB962C8B-B14F-4D97-AF65-F5344CB8AC3E}">
        <p14:creationId xmlns:p14="http://schemas.microsoft.com/office/powerpoint/2010/main" val="12414350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70AF6-BFA4-4F94-A513-A2E2965D410E}" type="datetimeFigureOut">
              <a:rPr lang="ar-BH" smtClean="0"/>
              <a:t>15/10/1444</a:t>
            </a:fld>
            <a:endParaRPr lang="ar-B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B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440F9-E8A6-4103-93FA-B235F91D3963}" type="slidenum">
              <a:rPr lang="ar-BH" smtClean="0"/>
              <a:t>‹#›</a:t>
            </a:fld>
            <a:endParaRPr lang="ar-BH"/>
          </a:p>
        </p:txBody>
      </p:sp>
    </p:spTree>
    <p:extLst>
      <p:ext uri="{BB962C8B-B14F-4D97-AF65-F5344CB8AC3E}">
        <p14:creationId xmlns:p14="http://schemas.microsoft.com/office/powerpoint/2010/main" val="23577778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70AF6-BFA4-4F94-A513-A2E2965D410E}" type="datetimeFigureOut">
              <a:rPr lang="ar-BH" smtClean="0"/>
              <a:t>15/10/1444</a:t>
            </a:fld>
            <a:endParaRPr lang="ar-B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B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440F9-E8A6-4103-93FA-B235F91D3963}" type="slidenum">
              <a:rPr lang="ar-BH" smtClean="0"/>
              <a:t>‹#›</a:t>
            </a:fld>
            <a:endParaRPr lang="ar-BH"/>
          </a:p>
        </p:txBody>
      </p:sp>
    </p:spTree>
    <p:extLst>
      <p:ext uri="{BB962C8B-B14F-4D97-AF65-F5344CB8AC3E}">
        <p14:creationId xmlns:p14="http://schemas.microsoft.com/office/powerpoint/2010/main" val="32209400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70AF6-BFA4-4F94-A513-A2E2965D410E}" type="datetimeFigureOut">
              <a:rPr lang="ar-BH" smtClean="0"/>
              <a:t>15/10/1444</a:t>
            </a:fld>
            <a:endParaRPr lang="ar-B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B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440F9-E8A6-4103-93FA-B235F91D3963}" type="slidenum">
              <a:rPr lang="ar-BH" smtClean="0"/>
              <a:t>‹#›</a:t>
            </a:fld>
            <a:endParaRPr lang="ar-BH"/>
          </a:p>
        </p:txBody>
      </p:sp>
    </p:spTree>
    <p:extLst>
      <p:ext uri="{BB962C8B-B14F-4D97-AF65-F5344CB8AC3E}">
        <p14:creationId xmlns:p14="http://schemas.microsoft.com/office/powerpoint/2010/main" val="36181415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image" Target="../media/image1.png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8000">
              <a:srgbClr val="ECECEC"/>
            </a:gs>
            <a:gs pos="39000">
              <a:schemeClr val="bg1"/>
            </a:gs>
            <a:gs pos="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70AF6-BFA4-4F94-A513-A2E2965D410E}" type="datetimeFigureOut">
              <a:rPr lang="ar-BH" smtClean="0"/>
              <a:t>15/10/1444</a:t>
            </a:fld>
            <a:endParaRPr lang="ar-B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B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50535" y="6471343"/>
            <a:ext cx="6414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3440F9-E8A6-4103-93FA-B235F91D3963}" type="slidenum">
              <a:rPr lang="ar-BH" smtClean="0"/>
              <a:t>‹#›</a:t>
            </a:fld>
            <a:endParaRPr lang="ar-BH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033CE20-1394-49E6-A046-B4B695C8DB8B}"/>
              </a:ext>
            </a:extLst>
          </p:cNvPr>
          <p:cNvSpPr>
            <a:spLocks/>
          </p:cNvSpPr>
          <p:nvPr/>
        </p:nvSpPr>
        <p:spPr>
          <a:xfrm>
            <a:off x="8153400" y="6477000"/>
            <a:ext cx="3419475" cy="381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r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ar-BH" sz="1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–الفصل الدراسي الثاني 2020-2021م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C900F27-2B33-464D-A617-575D4128981B}"/>
              </a:ext>
            </a:extLst>
          </p:cNvPr>
          <p:cNvCxnSpPr/>
          <p:nvPr/>
        </p:nvCxnSpPr>
        <p:spPr>
          <a:xfrm flipV="1">
            <a:off x="303892" y="6492875"/>
            <a:ext cx="11498317" cy="42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360F52F3-34D5-4619-818C-C646BE6386FA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4412" y="26889"/>
            <a:ext cx="1417588" cy="1091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52979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 /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7.xml" /><Relationship Id="rId5" Type="http://schemas.openxmlformats.org/officeDocument/2006/relationships/image" Target="../media/image6.png" /><Relationship Id="rId4" Type="http://schemas.openxmlformats.org/officeDocument/2006/relationships/image" Target="../media/image5.png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 /><Relationship Id="rId1" Type="http://schemas.openxmlformats.org/officeDocument/2006/relationships/slideLayout" Target="../slideLayouts/slideLayout7.xml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 /><Relationship Id="rId2" Type="http://schemas.openxmlformats.org/officeDocument/2006/relationships/image" Target="../media/image7.png" /><Relationship Id="rId1" Type="http://schemas.openxmlformats.org/officeDocument/2006/relationships/slideLayout" Target="../slideLayouts/slideLayout7.xml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 /><Relationship Id="rId2" Type="http://schemas.openxmlformats.org/officeDocument/2006/relationships/image" Target="../media/image7.png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9.png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 /><Relationship Id="rId2" Type="http://schemas.openxmlformats.org/officeDocument/2006/relationships/image" Target="../media/image7.png" /><Relationship Id="rId1" Type="http://schemas.openxmlformats.org/officeDocument/2006/relationships/slideLayout" Target="../slideLayouts/slideLayout7.xml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 /><Relationship Id="rId2" Type="http://schemas.openxmlformats.org/officeDocument/2006/relationships/image" Target="../media/image7.png" /><Relationship Id="rId1" Type="http://schemas.openxmlformats.org/officeDocument/2006/relationships/slideLayout" Target="../slideLayouts/slideLayout7.xml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 /><Relationship Id="rId2" Type="http://schemas.openxmlformats.org/officeDocument/2006/relationships/image" Target="../media/image7.png" /><Relationship Id="rId1" Type="http://schemas.openxmlformats.org/officeDocument/2006/relationships/slideLayout" Target="../slideLayouts/slideLayout7.xml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 /><Relationship Id="rId2" Type="http://schemas.openxmlformats.org/officeDocument/2006/relationships/image" Target="../media/image11.jpeg" /><Relationship Id="rId1" Type="http://schemas.openxmlformats.org/officeDocument/2006/relationships/slideLayout" Target="../slideLayouts/slideLayout7.xml" /><Relationship Id="rId5" Type="http://schemas.openxmlformats.org/officeDocument/2006/relationships/image" Target="../media/image14.png" /><Relationship Id="rId4" Type="http://schemas.openxmlformats.org/officeDocument/2006/relationships/image" Target="../media/image13.png" 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 /><Relationship Id="rId2" Type="http://schemas.openxmlformats.org/officeDocument/2006/relationships/image" Target="../media/image11.jpeg" /><Relationship Id="rId1" Type="http://schemas.openxmlformats.org/officeDocument/2006/relationships/slideLayout" Target="../slideLayouts/slideLayout7.xml" /><Relationship Id="rId5" Type="http://schemas.openxmlformats.org/officeDocument/2006/relationships/image" Target="../media/image14.png" /><Relationship Id="rId4" Type="http://schemas.openxmlformats.org/officeDocument/2006/relationships/image" Target="../media/image13.png" 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 /><Relationship Id="rId2" Type="http://schemas.openxmlformats.org/officeDocument/2006/relationships/image" Target="../media/image11.jpeg" /><Relationship Id="rId1" Type="http://schemas.openxmlformats.org/officeDocument/2006/relationships/slideLayout" Target="../slideLayouts/slideLayout7.xml" /><Relationship Id="rId5" Type="http://schemas.openxmlformats.org/officeDocument/2006/relationships/image" Target="../media/image14.png" /><Relationship Id="rId4" Type="http://schemas.openxmlformats.org/officeDocument/2006/relationships/image" Target="../media/image13.png" 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 /><Relationship Id="rId3" Type="http://schemas.openxmlformats.org/officeDocument/2006/relationships/image" Target="../media/image12.png" /><Relationship Id="rId7" Type="http://schemas.openxmlformats.org/officeDocument/2006/relationships/slide" Target="slide14.xml" /><Relationship Id="rId2" Type="http://schemas.openxmlformats.org/officeDocument/2006/relationships/image" Target="../media/image11.jpe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160.png" /><Relationship Id="rId5" Type="http://schemas.openxmlformats.org/officeDocument/2006/relationships/image" Target="../media/image15.png" /><Relationship Id="rId4" Type="http://schemas.openxmlformats.org/officeDocument/2006/relationships/image" Target="../media/image13.png" 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7.xml" 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7.xml" 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7.xml" 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 /><Relationship Id="rId2" Type="http://schemas.openxmlformats.org/officeDocument/2006/relationships/image" Target="../media/image11.jpeg" /><Relationship Id="rId1" Type="http://schemas.openxmlformats.org/officeDocument/2006/relationships/slideLayout" Target="../slideLayouts/slideLayout7.xml" /><Relationship Id="rId5" Type="http://schemas.openxmlformats.org/officeDocument/2006/relationships/image" Target="../media/image14.png" /><Relationship Id="rId4" Type="http://schemas.openxmlformats.org/officeDocument/2006/relationships/image" Target="../media/image13.png" 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 /><Relationship Id="rId2" Type="http://schemas.openxmlformats.org/officeDocument/2006/relationships/image" Target="../media/image11.jpe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14.png" /><Relationship Id="rId5" Type="http://schemas.openxmlformats.org/officeDocument/2006/relationships/image" Target="../media/image16.jpeg" /><Relationship Id="rId4" Type="http://schemas.openxmlformats.org/officeDocument/2006/relationships/image" Target="../media/image13.png" 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 /><Relationship Id="rId2" Type="http://schemas.openxmlformats.org/officeDocument/2006/relationships/image" Target="../media/image14.png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18.png" 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 /><Relationship Id="rId2" Type="http://schemas.openxmlformats.org/officeDocument/2006/relationships/image" Target="../media/image11.jpeg" /><Relationship Id="rId1" Type="http://schemas.openxmlformats.org/officeDocument/2006/relationships/slideLayout" Target="../slideLayouts/slideLayout7.xml" /><Relationship Id="rId5" Type="http://schemas.openxmlformats.org/officeDocument/2006/relationships/image" Target="../media/image14.png" /><Relationship Id="rId4" Type="http://schemas.openxmlformats.org/officeDocument/2006/relationships/image" Target="../media/image13.png" 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 /><Relationship Id="rId2" Type="http://schemas.openxmlformats.org/officeDocument/2006/relationships/image" Target="../media/image11.jpeg" /><Relationship Id="rId1" Type="http://schemas.openxmlformats.org/officeDocument/2006/relationships/slideLayout" Target="../slideLayouts/slideLayout7.xml" /><Relationship Id="rId5" Type="http://schemas.openxmlformats.org/officeDocument/2006/relationships/image" Target="../media/image14.png" /><Relationship Id="rId4" Type="http://schemas.openxmlformats.org/officeDocument/2006/relationships/image" Target="../media/image13.png" 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 /><Relationship Id="rId2" Type="http://schemas.openxmlformats.org/officeDocument/2006/relationships/image" Target="../media/image11.jpeg" /><Relationship Id="rId1" Type="http://schemas.openxmlformats.org/officeDocument/2006/relationships/slideLayout" Target="../slideLayouts/slideLayout7.xml" /><Relationship Id="rId5" Type="http://schemas.openxmlformats.org/officeDocument/2006/relationships/image" Target="../media/image14.png" /><Relationship Id="rId4" Type="http://schemas.openxmlformats.org/officeDocument/2006/relationships/image" Target="../media/image13.png" 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 /><Relationship Id="rId2" Type="http://schemas.openxmlformats.org/officeDocument/2006/relationships/image" Target="../media/image11.jpeg" /><Relationship Id="rId1" Type="http://schemas.openxmlformats.org/officeDocument/2006/relationships/slideLayout" Target="../slideLayouts/slideLayout7.xml" /><Relationship Id="rId5" Type="http://schemas.openxmlformats.org/officeDocument/2006/relationships/image" Target="../media/image14.png" /><Relationship Id="rId4" Type="http://schemas.openxmlformats.org/officeDocument/2006/relationships/image" Target="../media/image13.png" 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 /><Relationship Id="rId2" Type="http://schemas.openxmlformats.org/officeDocument/2006/relationships/image" Target="../media/image11.jpe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19.png" /><Relationship Id="rId5" Type="http://schemas.openxmlformats.org/officeDocument/2006/relationships/image" Target="../media/image14.png" /><Relationship Id="rId4" Type="http://schemas.openxmlformats.org/officeDocument/2006/relationships/image" Target="../media/image13.png" 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 /><Relationship Id="rId2" Type="http://schemas.openxmlformats.org/officeDocument/2006/relationships/image" Target="../media/image20.png" /><Relationship Id="rId1" Type="http://schemas.openxmlformats.org/officeDocument/2006/relationships/slideLayout" Target="../slideLayouts/slideLayout7.xml" /><Relationship Id="rId5" Type="http://schemas.openxmlformats.org/officeDocument/2006/relationships/image" Target="../media/image23.jpg" /><Relationship Id="rId4" Type="http://schemas.openxmlformats.org/officeDocument/2006/relationships/image" Target="../media/image22.gif_c200" 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 /><Relationship Id="rId13" Type="http://schemas.openxmlformats.org/officeDocument/2006/relationships/image" Target="../media/image27.png" /><Relationship Id="rId3" Type="http://schemas.openxmlformats.org/officeDocument/2006/relationships/control" Target="../activeX/activeX2.xml" /><Relationship Id="rId7" Type="http://schemas.openxmlformats.org/officeDocument/2006/relationships/image" Target="../media/image12.png" /><Relationship Id="rId12" Type="http://schemas.openxmlformats.org/officeDocument/2006/relationships/image" Target="../media/image23.jpg" /><Relationship Id="rId17" Type="http://schemas.openxmlformats.org/officeDocument/2006/relationships/image" Target="../media/image25.wmf" /><Relationship Id="rId2" Type="http://schemas.openxmlformats.org/officeDocument/2006/relationships/control" Target="../activeX/activeX1.xml" /><Relationship Id="rId16" Type="http://schemas.openxmlformats.org/officeDocument/2006/relationships/image" Target="../media/image24.wmf" /><Relationship Id="rId1" Type="http://schemas.openxmlformats.org/officeDocument/2006/relationships/vmlDrawing" Target="../drawings/vmlDrawing1.vml" /><Relationship Id="rId6" Type="http://schemas.openxmlformats.org/officeDocument/2006/relationships/image" Target="../media/image11.jpeg" /><Relationship Id="rId11" Type="http://schemas.openxmlformats.org/officeDocument/2006/relationships/image" Target="../media/image22.gif_c200" /><Relationship Id="rId5" Type="http://schemas.openxmlformats.org/officeDocument/2006/relationships/slideLayout" Target="../slideLayouts/slideLayout7.xml" /><Relationship Id="rId15" Type="http://schemas.openxmlformats.org/officeDocument/2006/relationships/image" Target="../media/image29.png" /><Relationship Id="rId10" Type="http://schemas.openxmlformats.org/officeDocument/2006/relationships/image" Target="../media/image21.gif" /><Relationship Id="rId4" Type="http://schemas.openxmlformats.org/officeDocument/2006/relationships/control" Target="../activeX/activeX3.xml" /><Relationship Id="rId9" Type="http://schemas.openxmlformats.org/officeDocument/2006/relationships/image" Target="../media/image20.png" /><Relationship Id="rId14" Type="http://schemas.openxmlformats.org/officeDocument/2006/relationships/slide" Target="slide26.xml" 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 /><Relationship Id="rId13" Type="http://schemas.openxmlformats.org/officeDocument/2006/relationships/image" Target="../media/image29.wmf" /><Relationship Id="rId3" Type="http://schemas.openxmlformats.org/officeDocument/2006/relationships/control" Target="../activeX/activeX5.xml" /><Relationship Id="rId7" Type="http://schemas.openxmlformats.org/officeDocument/2006/relationships/image" Target="../media/image12.png" /><Relationship Id="rId12" Type="http://schemas.openxmlformats.org/officeDocument/2006/relationships/image" Target="../media/image28.wmf" /><Relationship Id="rId2" Type="http://schemas.openxmlformats.org/officeDocument/2006/relationships/control" Target="../activeX/activeX4.xml" /><Relationship Id="rId1" Type="http://schemas.openxmlformats.org/officeDocument/2006/relationships/vmlDrawing" Target="../drawings/vmlDrawing2.vml" /><Relationship Id="rId6" Type="http://schemas.openxmlformats.org/officeDocument/2006/relationships/image" Target="../media/image11.jpeg" /><Relationship Id="rId11" Type="http://schemas.openxmlformats.org/officeDocument/2006/relationships/image" Target="../media/image22.gif_c200" /><Relationship Id="rId5" Type="http://schemas.openxmlformats.org/officeDocument/2006/relationships/slideLayout" Target="../slideLayouts/slideLayout7.xml" /><Relationship Id="rId10" Type="http://schemas.openxmlformats.org/officeDocument/2006/relationships/image" Target="../media/image21.gif" /><Relationship Id="rId4" Type="http://schemas.openxmlformats.org/officeDocument/2006/relationships/control" Target="../activeX/activeX6.xml" /><Relationship Id="rId9" Type="http://schemas.openxmlformats.org/officeDocument/2006/relationships/image" Target="../media/image20.png" /><Relationship Id="rId14" Type="http://schemas.openxmlformats.org/officeDocument/2006/relationships/image" Target="../media/image30.wmf" 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 /><Relationship Id="rId13" Type="http://schemas.openxmlformats.org/officeDocument/2006/relationships/image" Target="../media/image36.png" /><Relationship Id="rId18" Type="http://schemas.openxmlformats.org/officeDocument/2006/relationships/image" Target="../media/image33.wmf" /><Relationship Id="rId3" Type="http://schemas.openxmlformats.org/officeDocument/2006/relationships/control" Target="../activeX/activeX8.xml" /><Relationship Id="rId7" Type="http://schemas.openxmlformats.org/officeDocument/2006/relationships/image" Target="../media/image12.png" /><Relationship Id="rId12" Type="http://schemas.openxmlformats.org/officeDocument/2006/relationships/image" Target="../media/image35.png" /><Relationship Id="rId17" Type="http://schemas.openxmlformats.org/officeDocument/2006/relationships/image" Target="../media/image32.wmf" /><Relationship Id="rId2" Type="http://schemas.openxmlformats.org/officeDocument/2006/relationships/control" Target="../activeX/activeX7.xml" /><Relationship Id="rId16" Type="http://schemas.openxmlformats.org/officeDocument/2006/relationships/image" Target="../media/image31.wmf" /><Relationship Id="rId1" Type="http://schemas.openxmlformats.org/officeDocument/2006/relationships/vmlDrawing" Target="../drawings/vmlDrawing3.vml" /><Relationship Id="rId6" Type="http://schemas.openxmlformats.org/officeDocument/2006/relationships/image" Target="../media/image11.jpeg" /><Relationship Id="rId11" Type="http://schemas.openxmlformats.org/officeDocument/2006/relationships/image" Target="../media/image22.gif_c200" /><Relationship Id="rId5" Type="http://schemas.openxmlformats.org/officeDocument/2006/relationships/slideLayout" Target="../slideLayouts/slideLayout7.xml" /><Relationship Id="rId15" Type="http://schemas.openxmlformats.org/officeDocument/2006/relationships/image" Target="../media/image38.png" /><Relationship Id="rId10" Type="http://schemas.openxmlformats.org/officeDocument/2006/relationships/image" Target="../media/image21.gif" /><Relationship Id="rId4" Type="http://schemas.openxmlformats.org/officeDocument/2006/relationships/control" Target="../activeX/activeX9.xml" /><Relationship Id="rId9" Type="http://schemas.openxmlformats.org/officeDocument/2006/relationships/image" Target="../media/image20.png" /><Relationship Id="rId14" Type="http://schemas.openxmlformats.org/officeDocument/2006/relationships/slide" Target="slide26.xml" 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 /><Relationship Id="rId13" Type="http://schemas.openxmlformats.org/officeDocument/2006/relationships/slide" Target="slide26.xml" /><Relationship Id="rId3" Type="http://schemas.openxmlformats.org/officeDocument/2006/relationships/control" Target="../activeX/activeX11.xml" /><Relationship Id="rId7" Type="http://schemas.openxmlformats.org/officeDocument/2006/relationships/image" Target="../media/image34.png" /><Relationship Id="rId12" Type="http://schemas.openxmlformats.org/officeDocument/2006/relationships/image" Target="../media/image39.png" /><Relationship Id="rId2" Type="http://schemas.openxmlformats.org/officeDocument/2006/relationships/control" Target="../activeX/activeX10.xml" /><Relationship Id="rId16" Type="http://schemas.openxmlformats.org/officeDocument/2006/relationships/image" Target="../media/image38.wmf" /><Relationship Id="rId1" Type="http://schemas.openxmlformats.org/officeDocument/2006/relationships/vmlDrawing" Target="../drawings/vmlDrawing4.vml" /><Relationship Id="rId6" Type="http://schemas.openxmlformats.org/officeDocument/2006/relationships/image" Target="../media/image12.png" /><Relationship Id="rId11" Type="http://schemas.openxmlformats.org/officeDocument/2006/relationships/image" Target="../media/image35.png" /><Relationship Id="rId5" Type="http://schemas.openxmlformats.org/officeDocument/2006/relationships/image" Target="../media/image11.jpeg" /><Relationship Id="rId15" Type="http://schemas.openxmlformats.org/officeDocument/2006/relationships/image" Target="../media/image37.wmf" /><Relationship Id="rId10" Type="http://schemas.openxmlformats.org/officeDocument/2006/relationships/image" Target="../media/image22.gif_c200" /><Relationship Id="rId4" Type="http://schemas.openxmlformats.org/officeDocument/2006/relationships/slideLayout" Target="../slideLayouts/slideLayout7.xml" /><Relationship Id="rId9" Type="http://schemas.openxmlformats.org/officeDocument/2006/relationships/image" Target="../media/image21.gif" /><Relationship Id="rId14" Type="http://schemas.openxmlformats.org/officeDocument/2006/relationships/image" Target="../media/image41.png" 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 /><Relationship Id="rId13" Type="http://schemas.openxmlformats.org/officeDocument/2006/relationships/image" Target="../media/image28.wmf" /><Relationship Id="rId3" Type="http://schemas.openxmlformats.org/officeDocument/2006/relationships/control" Target="../activeX/activeX13.xml" /><Relationship Id="rId7" Type="http://schemas.openxmlformats.org/officeDocument/2006/relationships/image" Target="../media/image12.png" /><Relationship Id="rId12" Type="http://schemas.openxmlformats.org/officeDocument/2006/relationships/image" Target="../media/image35.png" /><Relationship Id="rId2" Type="http://schemas.openxmlformats.org/officeDocument/2006/relationships/control" Target="../activeX/activeX12.xml" /><Relationship Id="rId1" Type="http://schemas.openxmlformats.org/officeDocument/2006/relationships/vmlDrawing" Target="../drawings/vmlDrawing5.vml" /><Relationship Id="rId6" Type="http://schemas.openxmlformats.org/officeDocument/2006/relationships/image" Target="../media/image11.jpeg" /><Relationship Id="rId11" Type="http://schemas.openxmlformats.org/officeDocument/2006/relationships/image" Target="../media/image22.gif_c200" /><Relationship Id="rId5" Type="http://schemas.openxmlformats.org/officeDocument/2006/relationships/slideLayout" Target="../slideLayouts/slideLayout7.xml" /><Relationship Id="rId15" Type="http://schemas.openxmlformats.org/officeDocument/2006/relationships/image" Target="../media/image41.wmf" /><Relationship Id="rId10" Type="http://schemas.openxmlformats.org/officeDocument/2006/relationships/image" Target="../media/image21.gif" /><Relationship Id="rId4" Type="http://schemas.openxmlformats.org/officeDocument/2006/relationships/control" Target="../activeX/activeX14.xml" /><Relationship Id="rId9" Type="http://schemas.openxmlformats.org/officeDocument/2006/relationships/image" Target="../media/image20.png" /><Relationship Id="rId14" Type="http://schemas.openxmlformats.org/officeDocument/2006/relationships/image" Target="../media/image40.wmf" 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79827" y="2164081"/>
            <a:ext cx="11507371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BH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ltan bold"/>
                <a:cs typeface="+mj-cs"/>
              </a:rPr>
              <a:t>تصميم صفحات الويب الديناميكية </a:t>
            </a:r>
          </a:p>
          <a:p>
            <a:pPr algn="ctr" rtl="1"/>
            <a:r>
              <a:rPr lang="ar-BH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ltan bold"/>
                <a:cs typeface="+mj-cs"/>
              </a:rPr>
              <a:t>مقرّرات (تقن105</a:t>
            </a:r>
            <a:r>
              <a:rPr lang="ar-BH" sz="6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ltan bold"/>
                <a:cs typeface="+mj-cs"/>
              </a:rPr>
              <a:t>/تقن802)</a:t>
            </a:r>
            <a:endParaRPr lang="ar-BH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ultan bold"/>
              <a:cs typeface="+mj-cs"/>
            </a:endParaRPr>
          </a:p>
          <a:p>
            <a:pPr algn="ctr" rtl="1"/>
            <a:r>
              <a:rPr lang="ar-BH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ltan bold"/>
                <a:cs typeface="+mj-cs"/>
              </a:rPr>
              <a:t>درس النماذج </a:t>
            </a:r>
            <a:r>
              <a:rPr lang="en-GB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+mj-cs"/>
              </a:rPr>
              <a:t>forms</a:t>
            </a:r>
            <a:endParaRPr lang="ar-BH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+mj-cs"/>
            </a:endParaRPr>
          </a:p>
          <a:p>
            <a:pPr algn="ctr" rtl="1"/>
            <a:r>
              <a:rPr lang="en-GB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+mj-cs"/>
              </a:rPr>
              <a:t>&lt;form&gt; and &lt;input&gt; tags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599695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08C2C56-A2A1-4DA2-9744-A13167B8BA34}"/>
              </a:ext>
            </a:extLst>
          </p:cNvPr>
          <p:cNvSpPr/>
          <p:nvPr/>
        </p:nvSpPr>
        <p:spPr>
          <a:xfrm>
            <a:off x="0" y="1317007"/>
            <a:ext cx="12010030" cy="19106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BH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D1F143E-DCB9-42B4-808A-B418EBB475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8949" y="1088457"/>
            <a:ext cx="7267433" cy="528804"/>
          </a:xfrm>
        </p:spPr>
        <p:txBody>
          <a:bodyPr>
            <a:normAutofit fontScale="90000"/>
          </a:bodyPr>
          <a:lstStyle/>
          <a:p>
            <a:pPr algn="r"/>
            <a:r>
              <a:rPr lang="ar-BH" dirty="0">
                <a:solidFill>
                  <a:schemeClr val="bg1">
                    <a:lumMod val="50000"/>
                  </a:schemeClr>
                </a:solidFill>
                <a:cs typeface="PT Bold Heading" panose="02010400000000000000" pitchFamily="2" charset="-78"/>
              </a:rPr>
              <a:t>أهداف الدرس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FE933B4-ED93-4610-85BA-01C165B20ED2}"/>
              </a:ext>
            </a:extLst>
          </p:cNvPr>
          <p:cNvSpPr txBox="1"/>
          <p:nvPr/>
        </p:nvSpPr>
        <p:spPr>
          <a:xfrm>
            <a:off x="313899" y="1859339"/>
            <a:ext cx="11349390" cy="335668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457200" indent="-457200" algn="just" rtl="1">
              <a:lnSpc>
                <a:spcPct val="150000"/>
              </a:lnSpc>
              <a:buFont typeface="+mj-lt"/>
              <a:buAutoNum type="arabicPeriod"/>
            </a:pPr>
            <a:r>
              <a:rPr lang="ar-BH" sz="2400" dirty="0"/>
              <a:t>يتعرّف علامة </a:t>
            </a:r>
            <a:r>
              <a:rPr lang="en-GB" sz="2400" dirty="0"/>
              <a:t>&lt;form&gt;</a:t>
            </a:r>
            <a:r>
              <a:rPr lang="ar-BH" sz="2400" dirty="0"/>
              <a:t> لإدراج النماذج.</a:t>
            </a:r>
          </a:p>
          <a:p>
            <a:pPr marL="457200" indent="-457200" algn="just" rtl="1">
              <a:lnSpc>
                <a:spcPct val="150000"/>
              </a:lnSpc>
              <a:buFont typeface="+mj-lt"/>
              <a:buAutoNum type="arabicPeriod"/>
            </a:pPr>
            <a:r>
              <a:rPr lang="ar-BH" sz="2400" dirty="0"/>
              <a:t>يتعرّف علامة </a:t>
            </a:r>
            <a:r>
              <a:rPr lang="en-GB" sz="2400" dirty="0"/>
              <a:t>&lt;input&gt;</a:t>
            </a:r>
            <a:r>
              <a:rPr lang="ar-BH" sz="2400" dirty="0"/>
              <a:t> لإدراج مربّعات النص والأزرار.</a:t>
            </a:r>
          </a:p>
          <a:p>
            <a:pPr marL="457200" indent="-457200" algn="just" rtl="1">
              <a:lnSpc>
                <a:spcPct val="150000"/>
              </a:lnSpc>
              <a:buFont typeface="+mj-lt"/>
              <a:buAutoNum type="arabicPeriod"/>
            </a:pPr>
            <a:r>
              <a:rPr lang="ar-BH" sz="2400" dirty="0"/>
              <a:t>يتعرّف خصائص علامة </a:t>
            </a:r>
            <a:r>
              <a:rPr lang="en-GB" sz="2400" dirty="0"/>
              <a:t>&lt;input&gt;</a:t>
            </a:r>
            <a:r>
              <a:rPr lang="ar-BH" sz="2400" dirty="0"/>
              <a:t> لإدراج مربّعات النص.</a:t>
            </a:r>
          </a:p>
          <a:p>
            <a:pPr marL="457200" indent="-457200" algn="just" rtl="1">
              <a:lnSpc>
                <a:spcPct val="150000"/>
              </a:lnSpc>
              <a:buFont typeface="+mj-lt"/>
              <a:buAutoNum type="arabicPeriod"/>
            </a:pPr>
            <a:r>
              <a:rPr lang="ar-BH" sz="2400" dirty="0"/>
              <a:t>يوظّف علامة </a:t>
            </a:r>
            <a:r>
              <a:rPr lang="en-GB" sz="2400" dirty="0"/>
              <a:t>&lt;input&gt;</a:t>
            </a:r>
            <a:r>
              <a:rPr lang="ar-BH" sz="2400" dirty="0"/>
              <a:t> لإدراج مربّع نص ويحدّد خصائصها.</a:t>
            </a:r>
          </a:p>
          <a:p>
            <a:pPr marL="457200" indent="-457200" algn="just" rtl="1">
              <a:lnSpc>
                <a:spcPct val="150000"/>
              </a:lnSpc>
              <a:buFont typeface="+mj-lt"/>
              <a:buAutoNum type="arabicPeriod"/>
            </a:pPr>
            <a:r>
              <a:rPr lang="ar-BH" sz="2400" dirty="0"/>
              <a:t>يتعرّف خصائص علامة </a:t>
            </a:r>
            <a:r>
              <a:rPr lang="en-GB" sz="2400" dirty="0"/>
              <a:t>&lt;input&gt;</a:t>
            </a:r>
            <a:r>
              <a:rPr lang="ar-BH" sz="2400" dirty="0"/>
              <a:t> لإدراج زرّ.</a:t>
            </a:r>
          </a:p>
          <a:p>
            <a:pPr marL="457200" indent="-457200" algn="just" rtl="1">
              <a:lnSpc>
                <a:spcPct val="150000"/>
              </a:lnSpc>
              <a:buFont typeface="+mj-lt"/>
              <a:buAutoNum type="arabicPeriod"/>
            </a:pPr>
            <a:r>
              <a:rPr lang="ar-BH" sz="2400" dirty="0"/>
              <a:t>يوظّف علامة </a:t>
            </a:r>
            <a:r>
              <a:rPr lang="en-GB" sz="2400" dirty="0"/>
              <a:t>&lt;input&gt;</a:t>
            </a:r>
            <a:r>
              <a:rPr lang="ar-BH" sz="2400" dirty="0"/>
              <a:t> لإدراج زرّ ويحدّد خصائصها.</a:t>
            </a:r>
          </a:p>
        </p:txBody>
      </p:sp>
    </p:spTree>
    <p:extLst>
      <p:ext uri="{BB962C8B-B14F-4D97-AF65-F5344CB8AC3E}">
        <p14:creationId xmlns:p14="http://schemas.microsoft.com/office/powerpoint/2010/main" val="52169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0"/>
    </mc:Choice>
    <mc:Fallback xmlns="">
      <p:transition spd="slow" advTm="3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ed Rectangle 10"/>
          <p:cNvSpPr/>
          <p:nvPr/>
        </p:nvSpPr>
        <p:spPr>
          <a:xfrm>
            <a:off x="4522445" y="0"/>
            <a:ext cx="6077243" cy="6589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r" rtl="1"/>
            <a:r>
              <a:rPr lang="ar-BH" sz="3600" b="1" dirty="0">
                <a:solidFill>
                  <a:srgbClr val="4C4C4C"/>
                </a:solidFill>
                <a:cs typeface="PT Bold Heading" panose="02010400000000000000" pitchFamily="2" charset="-78"/>
              </a:rPr>
              <a:t>تصميم النماذج</a:t>
            </a:r>
            <a:endParaRPr lang="en-US" sz="3600" b="1" dirty="0">
              <a:solidFill>
                <a:srgbClr val="4C4C4C"/>
              </a:solidFill>
              <a:cs typeface="PT Bold Heading" panose="02010400000000000000" pitchFamily="2" charset="-78"/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18435AEE-CD66-4BA7-85DC-4337E9D9CEAF}"/>
              </a:ext>
            </a:extLst>
          </p:cNvPr>
          <p:cNvSpPr txBox="1">
            <a:spLocks/>
          </p:cNvSpPr>
          <p:nvPr/>
        </p:nvSpPr>
        <p:spPr>
          <a:xfrm>
            <a:off x="56099" y="658974"/>
            <a:ext cx="10543590" cy="681371"/>
          </a:xfrm>
          <a:prstGeom prst="rect">
            <a:avLst/>
          </a:prstGeom>
          <a:ln w="28575" cap="flat" cmpd="sng" algn="ctr">
            <a:solidFill>
              <a:schemeClr val="accent6">
                <a:lumMod val="75000"/>
              </a:schemeClr>
            </a:solidFill>
            <a:prstDash val="solid"/>
            <a:miter lim="800000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 anchorCtr="0">
            <a:normAutofit/>
          </a:bodyPr>
          <a:lstStyle>
            <a:defPPr>
              <a:defRPr lang="en-US"/>
            </a:defPPr>
            <a:lvl1pPr indent="0" algn="r" rtl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/>
            </a:lvl1pPr>
            <a:lvl2pPr marL="6858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BH" dirty="0"/>
              <a:t> ما هو النموذج؟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B24DEE4-BB7B-437A-95A0-262E6BAD461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307" b="1"/>
          <a:stretch/>
        </p:blipFill>
        <p:spPr>
          <a:xfrm>
            <a:off x="8432752" y="1837238"/>
            <a:ext cx="3596814" cy="172451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951F640-9C39-45BC-A173-49F9624426B7}"/>
              </a:ext>
            </a:extLst>
          </p:cNvPr>
          <p:cNvSpPr txBox="1"/>
          <p:nvPr/>
        </p:nvSpPr>
        <p:spPr>
          <a:xfrm>
            <a:off x="7646273" y="1443096"/>
            <a:ext cx="4459875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BH" b="1" dirty="0"/>
              <a:t>نموذج إدخال بيانات الطالب للحصول على نتائجه الدراسية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3BFD96C-BC5A-4693-851C-681E6D850B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61966" y="4187249"/>
            <a:ext cx="4767600" cy="217099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1E09095C-A75F-4337-9B12-859EFB622627}"/>
              </a:ext>
            </a:extLst>
          </p:cNvPr>
          <p:cNvSpPr txBox="1"/>
          <p:nvPr/>
        </p:nvSpPr>
        <p:spPr>
          <a:xfrm>
            <a:off x="6924821" y="3715166"/>
            <a:ext cx="5129930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BH" b="1" dirty="0"/>
              <a:t>نموذج إدخال بيانات شخص ما لحجز موعد في أحد المراكز الصحيّة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B6B7B96-8E07-4625-91D4-CFF12F87AC25}"/>
              </a:ext>
            </a:extLst>
          </p:cNvPr>
          <p:cNvSpPr txBox="1"/>
          <p:nvPr/>
        </p:nvSpPr>
        <p:spPr>
          <a:xfrm>
            <a:off x="285692" y="1837729"/>
            <a:ext cx="5885105" cy="1938992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r" rtl="1"/>
            <a:r>
              <a:rPr lang="ar-BH" sz="2000" b="1" dirty="0"/>
              <a:t>إذا نستنتج أنّ النموذج هو مجموعة من عناصر إدخال البيانات كـ:</a:t>
            </a:r>
          </a:p>
          <a:p>
            <a:pPr marL="285750" indent="-285750" algn="r" rtl="1">
              <a:buFontTx/>
              <a:buChar char="-"/>
            </a:pPr>
            <a:r>
              <a:rPr lang="ar-BH" sz="2000" b="1" dirty="0"/>
              <a:t>مربّعات النص (لإدخال النصوص والأرقام والتواريخ)</a:t>
            </a:r>
          </a:p>
          <a:p>
            <a:pPr marL="285750" indent="-285750" algn="r" rtl="1">
              <a:buFontTx/>
              <a:buChar char="-"/>
            </a:pPr>
            <a:r>
              <a:rPr lang="ar-BH" sz="2000" b="1" dirty="0"/>
              <a:t>الأزرار</a:t>
            </a:r>
          </a:p>
          <a:p>
            <a:pPr marL="285750" indent="-285750" algn="r" rtl="1">
              <a:buFontTx/>
              <a:buChar char="-"/>
            </a:pPr>
            <a:r>
              <a:rPr lang="ar-BH" sz="2000" b="1" dirty="0"/>
              <a:t>القوائم المنسدلة</a:t>
            </a:r>
          </a:p>
          <a:p>
            <a:pPr marL="285750" indent="-285750" algn="r" rtl="1">
              <a:buFontTx/>
              <a:buChar char="-"/>
            </a:pPr>
            <a:r>
              <a:rPr lang="ar-BH" sz="2000" b="1" dirty="0"/>
              <a:t>أزرار الاختيار المتعدّد</a:t>
            </a:r>
          </a:p>
          <a:p>
            <a:pPr marL="285750" indent="-285750" algn="r" rtl="1">
              <a:buFontTx/>
              <a:buChar char="-"/>
            </a:pPr>
            <a:r>
              <a:rPr lang="ar-BH" sz="2000" b="1" dirty="0"/>
              <a:t>وغيرها.....</a:t>
            </a:r>
          </a:p>
        </p:txBody>
      </p:sp>
      <p:pic>
        <p:nvPicPr>
          <p:cNvPr id="8" name="Picture 7" descr="A picture containing drawing, light, food&#10;&#10;Description automatically generated">
            <a:extLst>
              <a:ext uri="{FF2B5EF4-FFF2-40B4-BE49-F238E27FC236}">
                <a16:creationId xmlns:a16="http://schemas.microsoft.com/office/drawing/2014/main" id="{E1E7CD32-4BC6-41C6-8140-73A405EFE4D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4176" y="802189"/>
            <a:ext cx="1527566" cy="859255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D5A13644-E76C-4985-8175-7770783029C0}"/>
              </a:ext>
            </a:extLst>
          </p:cNvPr>
          <p:cNvSpPr txBox="1"/>
          <p:nvPr/>
        </p:nvSpPr>
        <p:spPr>
          <a:xfrm>
            <a:off x="285692" y="4435921"/>
            <a:ext cx="4382931" cy="707886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r" rtl="1"/>
            <a:r>
              <a:rPr lang="ar-BH" sz="2000" b="1" dirty="0"/>
              <a:t>النموذج في صفحة ويب هو وسيلة لإدخال بيانات محدّدة قصد معالجتها لاستخراج معلومات معيّنة.</a:t>
            </a:r>
          </a:p>
        </p:txBody>
      </p:sp>
      <p:sp>
        <p:nvSpPr>
          <p:cNvPr id="9" name="Thought Bubble: Cloud 8">
            <a:extLst>
              <a:ext uri="{FF2B5EF4-FFF2-40B4-BE49-F238E27FC236}">
                <a16:creationId xmlns:a16="http://schemas.microsoft.com/office/drawing/2014/main" id="{72B95C75-CC5E-4D06-9D39-97788A67ED53}"/>
              </a:ext>
            </a:extLst>
          </p:cNvPr>
          <p:cNvSpPr/>
          <p:nvPr/>
        </p:nvSpPr>
        <p:spPr>
          <a:xfrm>
            <a:off x="4779562" y="5162536"/>
            <a:ext cx="1795141" cy="1255273"/>
          </a:xfrm>
          <a:prstGeom prst="cloudCallout">
            <a:avLst>
              <a:gd name="adj1" fmla="val 12302"/>
              <a:gd name="adj2" fmla="val -9219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ar-BH" dirty="0"/>
              <a:t>و ما هي وظيفة النموذج؟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0336BC2-6DD3-482A-B5D1-3DEFEFE726FC}"/>
              </a:ext>
            </a:extLst>
          </p:cNvPr>
          <p:cNvSpPr/>
          <p:nvPr/>
        </p:nvSpPr>
        <p:spPr>
          <a:xfrm>
            <a:off x="8490857" y="2278380"/>
            <a:ext cx="2452914" cy="238828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BH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33E4595-9380-4B1E-A4D2-AB51D2081EAC}"/>
              </a:ext>
            </a:extLst>
          </p:cNvPr>
          <p:cNvSpPr/>
          <p:nvPr/>
        </p:nvSpPr>
        <p:spPr>
          <a:xfrm>
            <a:off x="8490857" y="2673856"/>
            <a:ext cx="2452914" cy="280684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BH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1425A5F-BCC4-4FCF-A70C-C3A6EA580CE6}"/>
              </a:ext>
            </a:extLst>
          </p:cNvPr>
          <p:cNvSpPr/>
          <p:nvPr/>
        </p:nvSpPr>
        <p:spPr>
          <a:xfrm>
            <a:off x="8719690" y="4705349"/>
            <a:ext cx="2919860" cy="186679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BH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51D7965-68EA-40F7-8ABB-4AF583492FCA}"/>
              </a:ext>
            </a:extLst>
          </p:cNvPr>
          <p:cNvSpPr/>
          <p:nvPr/>
        </p:nvSpPr>
        <p:spPr>
          <a:xfrm>
            <a:off x="8719690" y="5067300"/>
            <a:ext cx="906910" cy="13970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BH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4CEC005-19FA-4469-8823-7CB1416F382D}"/>
              </a:ext>
            </a:extLst>
          </p:cNvPr>
          <p:cNvSpPr/>
          <p:nvPr/>
        </p:nvSpPr>
        <p:spPr>
          <a:xfrm>
            <a:off x="9717314" y="5067300"/>
            <a:ext cx="906910" cy="13970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BH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499F2B17-2BA8-4006-9376-7B91E55AE7C7}"/>
              </a:ext>
            </a:extLst>
          </p:cNvPr>
          <p:cNvSpPr/>
          <p:nvPr/>
        </p:nvSpPr>
        <p:spPr>
          <a:xfrm>
            <a:off x="10732640" y="5067300"/>
            <a:ext cx="906910" cy="13970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BH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A74167CE-A4BD-4B03-AFC1-CEF2CC0027CE}"/>
              </a:ext>
            </a:extLst>
          </p:cNvPr>
          <p:cNvSpPr/>
          <p:nvPr/>
        </p:nvSpPr>
        <p:spPr>
          <a:xfrm>
            <a:off x="8719690" y="5370515"/>
            <a:ext cx="2919860" cy="186679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BH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FB704054-7C94-4206-AC93-F5C6E55044A6}"/>
              </a:ext>
            </a:extLst>
          </p:cNvPr>
          <p:cNvSpPr/>
          <p:nvPr/>
        </p:nvSpPr>
        <p:spPr>
          <a:xfrm>
            <a:off x="10652181" y="3181004"/>
            <a:ext cx="686377" cy="361469"/>
          </a:xfrm>
          <a:prstGeom prst="rect">
            <a:avLst/>
          </a:prstGeom>
          <a:noFill/>
          <a:ln w="38100">
            <a:solidFill>
              <a:srgbClr val="FF5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BH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9074B006-386E-4A3D-950E-590D0265FEB6}"/>
              </a:ext>
            </a:extLst>
          </p:cNvPr>
          <p:cNvSpPr/>
          <p:nvPr/>
        </p:nvSpPr>
        <p:spPr>
          <a:xfrm>
            <a:off x="9033165" y="6009404"/>
            <a:ext cx="637771" cy="292914"/>
          </a:xfrm>
          <a:prstGeom prst="rect">
            <a:avLst/>
          </a:prstGeom>
          <a:noFill/>
          <a:ln w="38100">
            <a:solidFill>
              <a:srgbClr val="FF5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BH"/>
          </a:p>
        </p:txBody>
      </p:sp>
      <p:pic>
        <p:nvPicPr>
          <p:cNvPr id="7" name="Picture 6" descr="A picture containing sitting, dark, table, small&#10;&#10;Description automatically generated">
            <a:extLst>
              <a:ext uri="{FF2B5EF4-FFF2-40B4-BE49-F238E27FC236}">
                <a16:creationId xmlns:a16="http://schemas.microsoft.com/office/drawing/2014/main" id="{3A6429EF-9085-41B2-A33E-01D81312490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023677" y="361864"/>
            <a:ext cx="1102051" cy="1102051"/>
          </a:xfrm>
          <a:prstGeom prst="rect">
            <a:avLst/>
          </a:prstGeom>
        </p:spPr>
      </p:pic>
      <p:sp>
        <p:nvSpPr>
          <p:cNvPr id="13" name="Thought Bubble: Cloud 12">
            <a:extLst>
              <a:ext uri="{FF2B5EF4-FFF2-40B4-BE49-F238E27FC236}">
                <a16:creationId xmlns:a16="http://schemas.microsoft.com/office/drawing/2014/main" id="{EDDF6887-0F71-4E6C-8E61-A053A043BD52}"/>
              </a:ext>
            </a:extLst>
          </p:cNvPr>
          <p:cNvSpPr/>
          <p:nvPr/>
        </p:nvSpPr>
        <p:spPr>
          <a:xfrm>
            <a:off x="6682740" y="2122888"/>
            <a:ext cx="1501139" cy="972259"/>
          </a:xfrm>
          <a:prstGeom prst="cloudCallout">
            <a:avLst>
              <a:gd name="adj1" fmla="val -51617"/>
              <a:gd name="adj2" fmla="val -17541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BH" dirty="0"/>
              <a:t>هذه بعض الأمثلة</a:t>
            </a:r>
          </a:p>
        </p:txBody>
      </p:sp>
      <p:pic>
        <p:nvPicPr>
          <p:cNvPr id="32" name="Picture 31" descr="A picture containing sitting, dark, table, small&#10;&#10;Description automatically generated">
            <a:extLst>
              <a:ext uri="{FF2B5EF4-FFF2-40B4-BE49-F238E27FC236}">
                <a16:creationId xmlns:a16="http://schemas.microsoft.com/office/drawing/2014/main" id="{5841823F-EAC8-4C6B-931F-8C5BFCCD2C4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9138" y="3965249"/>
            <a:ext cx="1102051" cy="1102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2675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75000"/>
    </mc:Choice>
    <mc:Fallback xmlns="">
      <p:transition spd="slow" advClick="0" advTm="7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2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201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201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602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9102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6" presetClass="emph" presetSubtype="0" repeatCount="4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1102"/>
                            </p:stCondLst>
                            <p:childTnLst>
                              <p:par>
                                <p:cTn id="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26" presetClass="emph" presetSubtype="0" repeatCount="4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3102"/>
                            </p:stCondLst>
                            <p:childTnLst>
                              <p:par>
                                <p:cTn id="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26" presetClass="emph" presetSubtype="0" repeatCount="4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7" dur="250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5102"/>
                            </p:stCondLst>
                            <p:childTnLst>
                              <p:par>
                                <p:cTn id="39" presetID="1" presetClass="entr" presetSubtype="0" fill="hold" grpId="0" nodeType="afterEffect">
                                  <p:stCondLst>
                                    <p:cond delay="300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2803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3303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26" presetClass="emph" presetSubtype="0" repeatCount="4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 tmFilter="0, 0; .2, .5; .8, .5; 1, 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0" dur="250" autoRev="1" fill="hold"/>
                                        <p:tgtEl>
                                          <p:spTgt spid="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5303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26" presetClass="emph" presetSubtype="0" repeatCount="4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6" dur="250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7303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26" presetClass="emph" presetSubtype="0" repeatCount="4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 tmFilter="0, 0; .2, .5; .8, .5; 1, 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2" dur="250" autoRev="1" fill="hold"/>
                                        <p:tgtEl>
                                          <p:spTgt spid="2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9303"/>
                            </p:stCondLst>
                            <p:childTnLst>
                              <p:par>
                                <p:cTn id="6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26" presetClass="emph" presetSubtype="0" repeatCount="4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 tmFilter="0, 0; .2, .5; .8, .5; 1, 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8" dur="250" autoRev="1" fill="hold"/>
                                        <p:tgtEl>
                                          <p:spTgt spid="2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1303"/>
                            </p:stCondLst>
                            <p:childTnLst>
                              <p:par>
                                <p:cTn id="7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26" presetClass="emph" presetSubtype="0" repeatCount="4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 tmFilter="0, 0; .2, .5; .8, .5; 1, 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4" dur="250" autoRev="1" fill="hold"/>
                                        <p:tgtEl>
                                          <p:spTgt spid="2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33303"/>
                            </p:stCondLst>
                            <p:childTnLst>
                              <p:par>
                                <p:cTn id="7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26" presetClass="emph" presetSubtype="0" repeatCount="4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50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0" dur="250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38303"/>
                            </p:stCondLst>
                            <p:childTnLst>
                              <p:par>
                                <p:cTn id="8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38303"/>
                            </p:stCondLst>
                            <p:childTnLst>
                              <p:par>
                                <p:cTn id="87" presetID="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43204"/>
                            </p:stCondLst>
                            <p:childTnLst>
                              <p:par>
                                <p:cTn id="90" presetID="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47305"/>
                            </p:stCondLst>
                            <p:childTnLst>
                              <p:par>
                                <p:cTn id="93" presetID="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47906"/>
                            </p:stCondLst>
                            <p:childTnLst>
                              <p:par>
                                <p:cTn id="96" presetID="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49307"/>
                            </p:stCondLst>
                            <p:childTnLst>
                              <p:par>
                                <p:cTn id="99" presetID="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51308"/>
                            </p:stCondLst>
                            <p:childTnLst>
                              <p:par>
                                <p:cTn id="102" presetID="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52309"/>
                            </p:stCondLst>
                            <p:childTnLst>
                              <p:par>
                                <p:cTn id="10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53809"/>
                            </p:stCondLst>
                            <p:childTnLst>
                              <p:par>
                                <p:cTn id="113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56510"/>
                            </p:stCondLst>
                            <p:childTnLst>
                              <p:par>
                                <p:cTn id="116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1" presetClass="entr" presetSubtype="0" fill="hold" nodeType="withEffect">
                                  <p:stCondLst>
                                    <p:cond delay="200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4" grpId="0"/>
      <p:bldP spid="6" grpId="0" animBg="1"/>
      <p:bldP spid="18" grpId="0" animBg="1"/>
      <p:bldP spid="9" grpId="0" animBg="1"/>
      <p:bldP spid="12" grpId="0" animBg="1"/>
      <p:bldP spid="12" grpId="1" animBg="1"/>
      <p:bldP spid="24" grpId="0" animBg="1"/>
      <p:bldP spid="24" grpId="1" animBg="1"/>
      <p:bldP spid="25" grpId="0" animBg="1"/>
      <p:bldP spid="25" grpId="1" animBg="1"/>
      <p:bldP spid="26" grpId="0" animBg="1"/>
      <p:bldP spid="26" grpId="1" animBg="1"/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  <p:bldP spid="30" grpId="0" animBg="1"/>
      <p:bldP spid="30" grpId="1" animBg="1"/>
      <p:bldP spid="31" grpId="0" animBg="1"/>
      <p:bldP spid="31" grpId="1" animBg="1"/>
      <p:bldP spid="1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ed Rectangle 10"/>
          <p:cNvSpPr/>
          <p:nvPr/>
        </p:nvSpPr>
        <p:spPr>
          <a:xfrm>
            <a:off x="4522445" y="0"/>
            <a:ext cx="6077243" cy="6589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r" rtl="1"/>
            <a:r>
              <a:rPr lang="ar-BH" sz="3600" b="1" dirty="0">
                <a:solidFill>
                  <a:srgbClr val="4C4C4C"/>
                </a:solidFill>
                <a:cs typeface="PT Bold Heading" panose="02010400000000000000" pitchFamily="2" charset="-78"/>
              </a:rPr>
              <a:t>تصميم النماذج</a:t>
            </a:r>
            <a:endParaRPr lang="en-US" sz="3600" b="1" dirty="0">
              <a:solidFill>
                <a:srgbClr val="4C4C4C"/>
              </a:solidFill>
              <a:cs typeface="PT Bold Heading" panose="02010400000000000000" pitchFamily="2" charset="-78"/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18435AEE-CD66-4BA7-85DC-4337E9D9CEAF}"/>
              </a:ext>
            </a:extLst>
          </p:cNvPr>
          <p:cNvSpPr txBox="1">
            <a:spLocks/>
          </p:cNvSpPr>
          <p:nvPr/>
        </p:nvSpPr>
        <p:spPr>
          <a:xfrm>
            <a:off x="56099" y="658974"/>
            <a:ext cx="10543590" cy="681371"/>
          </a:xfrm>
          <a:prstGeom prst="rect">
            <a:avLst/>
          </a:prstGeom>
          <a:ln w="28575" cap="flat" cmpd="sng" algn="ctr">
            <a:solidFill>
              <a:schemeClr val="accent6">
                <a:lumMod val="75000"/>
              </a:schemeClr>
            </a:solidFill>
            <a:prstDash val="solid"/>
            <a:miter lim="800000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 anchorCtr="0">
            <a:normAutofit/>
          </a:bodyPr>
          <a:lstStyle>
            <a:defPPr>
              <a:defRPr lang="en-US"/>
            </a:defPPr>
            <a:lvl1pPr indent="0" algn="r" rtl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/>
            </a:lvl1pPr>
            <a:lvl2pPr marL="6858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BH" dirty="0"/>
              <a:t>           كيف أحدّد البيانات التي يجب إدخالها في النموذج، والمعلومات المطلوب استخراجها؟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951F640-9C39-45BC-A173-49F9624426B7}"/>
              </a:ext>
            </a:extLst>
          </p:cNvPr>
          <p:cNvSpPr txBox="1"/>
          <p:nvPr/>
        </p:nvSpPr>
        <p:spPr>
          <a:xfrm>
            <a:off x="1390997" y="1479569"/>
            <a:ext cx="9467954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BH" sz="2400" b="1" dirty="0"/>
              <a:t>سوف يتمّ تحديد البيانات المدخلة حسب </a:t>
            </a:r>
            <a:r>
              <a:rPr lang="ar-BH" sz="2400" b="1" u="sng" dirty="0">
                <a:solidFill>
                  <a:srgbClr val="FF0000"/>
                </a:solidFill>
              </a:rPr>
              <a:t>الهدف/الغاية</a:t>
            </a:r>
            <a:r>
              <a:rPr lang="ar-BH" sz="2400" b="1" dirty="0"/>
              <a:t> من تصميم هذا النموذج، ثمّ يتمّ معالجة هذه البيانات واستخلاص المعلومات المطلوبة بناءً على  </a:t>
            </a:r>
            <a:r>
              <a:rPr lang="ar-BH" sz="2400" b="1" u="sng" dirty="0">
                <a:solidFill>
                  <a:srgbClr val="0066FF"/>
                </a:solidFill>
              </a:rPr>
              <a:t>قاعدة بيانات </a:t>
            </a:r>
            <a:r>
              <a:rPr lang="ar-BH" sz="2400" b="1" dirty="0"/>
              <a:t>متوفّرة مسبقا.</a:t>
            </a:r>
          </a:p>
        </p:txBody>
      </p:sp>
      <p:pic>
        <p:nvPicPr>
          <p:cNvPr id="7" name="Picture 6" descr="A picture containing indoor, looking, dark, sitting&#10;&#10;Description automatically generated">
            <a:extLst>
              <a:ext uri="{FF2B5EF4-FFF2-40B4-BE49-F238E27FC236}">
                <a16:creationId xmlns:a16="http://schemas.microsoft.com/office/drawing/2014/main" id="{DFF6F7E0-D103-4C03-A99E-FDBC03EEB87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6710" y="431975"/>
            <a:ext cx="959746" cy="959746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322E6A7-F5D5-4AAA-BA5B-BE8ECC0EDFAE}"/>
              </a:ext>
            </a:extLst>
          </p:cNvPr>
          <p:cNvSpPr txBox="1"/>
          <p:nvPr/>
        </p:nvSpPr>
        <p:spPr>
          <a:xfrm>
            <a:off x="11128715" y="2357047"/>
            <a:ext cx="743283" cy="51077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 rtl="1"/>
            <a:r>
              <a:rPr lang="ar-BH" sz="2400" b="1" dirty="0"/>
              <a:t>مثال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C238CCA-041C-4EC4-B3A8-9ECE2D4D14B6}"/>
              </a:ext>
            </a:extLst>
          </p:cNvPr>
          <p:cNvSpPr txBox="1"/>
          <p:nvPr/>
        </p:nvSpPr>
        <p:spPr>
          <a:xfrm>
            <a:off x="6096000" y="2926133"/>
            <a:ext cx="5845386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BH" sz="2400" dirty="0"/>
              <a:t>لنفترض جدول البيانات المسمّى "</a:t>
            </a:r>
            <a:r>
              <a:rPr lang="en-GB" sz="2400" b="1" dirty="0"/>
              <a:t>degrees</a:t>
            </a:r>
            <a:r>
              <a:rPr lang="ar-BH" sz="2400" dirty="0"/>
              <a:t>" والذي يحتوي درجات الطلاب في المواد الأساسيّة الأربعة.</a:t>
            </a:r>
          </a:p>
        </p:txBody>
      </p:sp>
      <p:graphicFrame>
        <p:nvGraphicFramePr>
          <p:cNvPr id="16" name="Table 16">
            <a:extLst>
              <a:ext uri="{FF2B5EF4-FFF2-40B4-BE49-F238E27FC236}">
                <a16:creationId xmlns:a16="http://schemas.microsoft.com/office/drawing/2014/main" id="{7DBE44C1-B92B-4C19-828C-D86258B4E6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2711296"/>
              </p:ext>
            </p:extLst>
          </p:nvPr>
        </p:nvGraphicFramePr>
        <p:xfrm>
          <a:off x="831271" y="2436014"/>
          <a:ext cx="4599711" cy="342392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1766098">
                  <a:extLst>
                    <a:ext uri="{9D8B030D-6E8A-4147-A177-3AD203B41FA5}">
                      <a16:colId xmlns:a16="http://schemas.microsoft.com/office/drawing/2014/main" val="112881841"/>
                    </a:ext>
                  </a:extLst>
                </a:gridCol>
                <a:gridCol w="1671837">
                  <a:extLst>
                    <a:ext uri="{9D8B030D-6E8A-4147-A177-3AD203B41FA5}">
                      <a16:colId xmlns:a16="http://schemas.microsoft.com/office/drawing/2014/main" val="164788523"/>
                    </a:ext>
                  </a:extLst>
                </a:gridCol>
                <a:gridCol w="1161776">
                  <a:extLst>
                    <a:ext uri="{9D8B030D-6E8A-4147-A177-3AD203B41FA5}">
                      <a16:colId xmlns:a16="http://schemas.microsoft.com/office/drawing/2014/main" val="3164198444"/>
                    </a:ext>
                  </a:extLst>
                </a:gridCol>
              </a:tblGrid>
              <a:tr h="370840">
                <a:tc gridSpan="3">
                  <a:txBody>
                    <a:bodyPr/>
                    <a:lstStyle/>
                    <a:p>
                      <a:pPr algn="ctr" rtl="1"/>
                      <a:r>
                        <a:rPr lang="ar-BH" sz="2400" dirty="0"/>
                        <a:t>الجدول </a:t>
                      </a:r>
                      <a:r>
                        <a:rPr lang="en-GB" sz="2400" b="1" dirty="0"/>
                        <a:t>degrees</a:t>
                      </a:r>
                      <a:endParaRPr lang="ar-BH" sz="24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1"/>
                      <a:endParaRPr lang="ar-BH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1"/>
                      <a:endParaRPr lang="ar-B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41679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BH" b="1" dirty="0"/>
                        <a:t>نوع الحقل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BH" b="1" dirty="0"/>
                        <a:t>الحقول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GB" b="1" dirty="0"/>
                        <a:t>fields</a:t>
                      </a:r>
                      <a:endParaRPr lang="ar-BH" b="1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3364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BH" dirty="0"/>
                        <a:t>رقمي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BH" dirty="0"/>
                        <a:t>الرقم الشخصي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GB" dirty="0" err="1">
                          <a:solidFill>
                            <a:srgbClr val="FF0000"/>
                          </a:solidFill>
                        </a:rPr>
                        <a:t>cpr</a:t>
                      </a:r>
                      <a:endParaRPr lang="ar-BH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78973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BH" dirty="0"/>
                        <a:t>رقمي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BH" dirty="0"/>
                        <a:t>رقم الجلوس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GB" dirty="0" err="1">
                          <a:solidFill>
                            <a:srgbClr val="FF0000"/>
                          </a:solidFill>
                        </a:rPr>
                        <a:t>seat_nb</a:t>
                      </a:r>
                      <a:endParaRPr lang="ar-BH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60401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BH" dirty="0"/>
                        <a:t>نصي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BH" dirty="0"/>
                        <a:t>الاسم الكامل للطالب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GB" dirty="0" err="1"/>
                        <a:t>full_name</a:t>
                      </a:r>
                      <a:endParaRPr lang="ar-B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7979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BH" dirty="0"/>
                        <a:t>رقمي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BH" dirty="0"/>
                        <a:t>درجة الرياضيات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GB" dirty="0"/>
                        <a:t> math</a:t>
                      </a:r>
                      <a:endParaRPr lang="ar-B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9509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BH" dirty="0"/>
                        <a:t>رقمي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BH" dirty="0"/>
                        <a:t>درجة الإنجليزية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GB" dirty="0"/>
                        <a:t> </a:t>
                      </a:r>
                      <a:r>
                        <a:rPr lang="en-GB" dirty="0" err="1"/>
                        <a:t>english</a:t>
                      </a:r>
                      <a:endParaRPr lang="ar-B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3305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BH" dirty="0"/>
                        <a:t>رقمي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BH" dirty="0"/>
                        <a:t>درجة العربية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GB" dirty="0" err="1"/>
                        <a:t>arabic</a:t>
                      </a:r>
                      <a:endParaRPr lang="ar-B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04524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BH" dirty="0"/>
                        <a:t>رقمي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BH" dirty="0"/>
                        <a:t>درجة العلوم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GB" dirty="0"/>
                        <a:t>science</a:t>
                      </a:r>
                      <a:endParaRPr lang="ar-B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2095046"/>
                  </a:ext>
                </a:extLst>
              </a:tr>
            </a:tbl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A4A3EFFE-6701-4236-AC89-9471FF57EF4D}"/>
              </a:ext>
            </a:extLst>
          </p:cNvPr>
          <p:cNvSpPr/>
          <p:nvPr/>
        </p:nvSpPr>
        <p:spPr>
          <a:xfrm>
            <a:off x="6096000" y="3806111"/>
            <a:ext cx="584538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ar-BH" sz="2400" dirty="0"/>
              <a:t>لكي أستطيع عرض نتائجي، يجب عليَّ </a:t>
            </a:r>
            <a:r>
              <a:rPr lang="ar-BH" sz="2400" b="1" u="sng" dirty="0"/>
              <a:t>إدخال</a:t>
            </a:r>
            <a:r>
              <a:rPr lang="ar-BH" sz="2400" dirty="0"/>
              <a:t> رقمي الشخصي (</a:t>
            </a:r>
            <a:r>
              <a:rPr lang="en-GB" sz="2400" b="1" dirty="0" err="1">
                <a:solidFill>
                  <a:srgbClr val="FF0000"/>
                </a:solidFill>
              </a:rPr>
              <a:t>cpr</a:t>
            </a:r>
            <a:r>
              <a:rPr lang="ar-BH" sz="2400" dirty="0"/>
              <a:t>) ورقم الجلوس (</a:t>
            </a:r>
            <a:r>
              <a:rPr lang="en-GB" sz="2400" b="1" dirty="0" err="1">
                <a:solidFill>
                  <a:srgbClr val="FF0000"/>
                </a:solidFill>
              </a:rPr>
              <a:t>seat_nb</a:t>
            </a:r>
            <a:r>
              <a:rPr lang="ar-BH" sz="2400" dirty="0"/>
              <a:t>). </a:t>
            </a:r>
          </a:p>
        </p:txBody>
      </p:sp>
      <p:sp>
        <p:nvSpPr>
          <p:cNvPr id="6" name="Arrow: Down 5">
            <a:extLst>
              <a:ext uri="{FF2B5EF4-FFF2-40B4-BE49-F238E27FC236}">
                <a16:creationId xmlns:a16="http://schemas.microsoft.com/office/drawing/2014/main" id="{1CBD892E-5AE5-4C9B-BB74-73EB40471770}"/>
              </a:ext>
            </a:extLst>
          </p:cNvPr>
          <p:cNvSpPr/>
          <p:nvPr/>
        </p:nvSpPr>
        <p:spPr>
          <a:xfrm rot="16200000">
            <a:off x="347420" y="3174915"/>
            <a:ext cx="232228" cy="510778"/>
          </a:xfrm>
          <a:prstGeom prst="down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BH"/>
          </a:p>
        </p:txBody>
      </p:sp>
      <p:sp>
        <p:nvSpPr>
          <p:cNvPr id="28" name="Arrow: Down 27">
            <a:extLst>
              <a:ext uri="{FF2B5EF4-FFF2-40B4-BE49-F238E27FC236}">
                <a16:creationId xmlns:a16="http://schemas.microsoft.com/office/drawing/2014/main" id="{FE4A107B-D63F-424D-9527-6CC0218AEF09}"/>
              </a:ext>
            </a:extLst>
          </p:cNvPr>
          <p:cNvSpPr/>
          <p:nvPr/>
        </p:nvSpPr>
        <p:spPr>
          <a:xfrm rot="16200000">
            <a:off x="347420" y="3523279"/>
            <a:ext cx="232228" cy="510778"/>
          </a:xfrm>
          <a:prstGeom prst="down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BH"/>
          </a:p>
        </p:txBody>
      </p:sp>
    </p:spTree>
    <p:extLst>
      <p:ext uri="{BB962C8B-B14F-4D97-AF65-F5344CB8AC3E}">
        <p14:creationId xmlns:p14="http://schemas.microsoft.com/office/powerpoint/2010/main" val="3541642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0"/>
    </mc:Choice>
    <mc:Fallback xmlns="">
      <p:transition spd="slow" advClick="0" advTm="5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601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2602"/>
                            </p:stCondLst>
                            <p:childTnLst>
                              <p:par>
                                <p:cTn id="11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3102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1003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1503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3104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7" presetClass="emph" presetSubtype="0" repeatCount="3000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1" dur="250" autoRev="1" fill="remov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2" dur="250" autoRev="1" fill="remove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3" dur="250" autoRev="1" fill="remove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250" autoRev="1" fill="remove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4604"/>
                            </p:stCondLst>
                            <p:childTnLst>
                              <p:par>
                                <p:cTn id="3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27" presetClass="emph" presetSubtype="0" repeatCount="3000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9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40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1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2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2" grpId="0" animBg="1"/>
      <p:bldP spid="13" grpId="0"/>
      <p:bldP spid="5" grpId="0"/>
      <p:bldP spid="6" grpId="0" animBg="1"/>
      <p:bldP spid="6" grpId="1" animBg="1"/>
      <p:bldP spid="28" grpId="0" animBg="1"/>
      <p:bldP spid="28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ed Rectangle 10"/>
          <p:cNvSpPr/>
          <p:nvPr/>
        </p:nvSpPr>
        <p:spPr>
          <a:xfrm>
            <a:off x="4522445" y="0"/>
            <a:ext cx="6077243" cy="6589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r" rtl="1"/>
            <a:r>
              <a:rPr lang="ar-BH" sz="3600" b="1" dirty="0">
                <a:solidFill>
                  <a:srgbClr val="4C4C4C"/>
                </a:solidFill>
                <a:cs typeface="PT Bold Heading" panose="02010400000000000000" pitchFamily="2" charset="-78"/>
              </a:rPr>
              <a:t>تصميم النماذج</a:t>
            </a:r>
            <a:endParaRPr lang="en-US" sz="3600" b="1" dirty="0">
              <a:solidFill>
                <a:srgbClr val="4C4C4C"/>
              </a:solidFill>
              <a:cs typeface="PT Bold Heading" panose="02010400000000000000" pitchFamily="2" charset="-78"/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18435AEE-CD66-4BA7-85DC-4337E9D9CEAF}"/>
              </a:ext>
            </a:extLst>
          </p:cNvPr>
          <p:cNvSpPr txBox="1">
            <a:spLocks/>
          </p:cNvSpPr>
          <p:nvPr/>
        </p:nvSpPr>
        <p:spPr>
          <a:xfrm>
            <a:off x="56099" y="658974"/>
            <a:ext cx="10543590" cy="681371"/>
          </a:xfrm>
          <a:prstGeom prst="rect">
            <a:avLst/>
          </a:prstGeom>
          <a:ln w="28575" cap="flat" cmpd="sng" algn="ctr">
            <a:solidFill>
              <a:schemeClr val="accent6">
                <a:lumMod val="75000"/>
              </a:schemeClr>
            </a:solidFill>
            <a:prstDash val="solid"/>
            <a:miter lim="800000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 anchorCtr="0">
            <a:normAutofit/>
          </a:bodyPr>
          <a:lstStyle>
            <a:defPPr>
              <a:defRPr lang="en-US"/>
            </a:defPPr>
            <a:lvl1pPr indent="0" algn="r" rtl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/>
            </a:lvl1pPr>
            <a:lvl2pPr marL="6858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BH" dirty="0"/>
              <a:t>           كيف أحدّد البيانات التي يجب إدخالها في النموذج، والمعلومات المطلوب استخراجها؟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951F640-9C39-45BC-A173-49F9624426B7}"/>
              </a:ext>
            </a:extLst>
          </p:cNvPr>
          <p:cNvSpPr txBox="1"/>
          <p:nvPr/>
        </p:nvSpPr>
        <p:spPr>
          <a:xfrm>
            <a:off x="1390997" y="1479569"/>
            <a:ext cx="9467954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BH" sz="2400" b="1" dirty="0"/>
              <a:t>سوف يتمّ تحديد البيانات المدخلة حسب </a:t>
            </a:r>
            <a:r>
              <a:rPr lang="ar-BH" sz="2400" b="1" u="sng" dirty="0">
                <a:solidFill>
                  <a:srgbClr val="FF0000"/>
                </a:solidFill>
              </a:rPr>
              <a:t>الهدف/الغاية</a:t>
            </a:r>
            <a:r>
              <a:rPr lang="ar-BH" sz="2400" b="1" dirty="0"/>
              <a:t> من تصميم هذا النموذج، ثمّ يتمّ معالجة هذه البيانات واستخلاص المعلومات المطلوبة بناءً على  </a:t>
            </a:r>
            <a:r>
              <a:rPr lang="ar-BH" sz="2400" b="1" u="sng" dirty="0">
                <a:solidFill>
                  <a:srgbClr val="0066FF"/>
                </a:solidFill>
              </a:rPr>
              <a:t>قاعدة بيانات </a:t>
            </a:r>
            <a:r>
              <a:rPr lang="ar-BH" sz="2400" b="1" dirty="0"/>
              <a:t>متوفّرة مسبقا.</a:t>
            </a:r>
          </a:p>
        </p:txBody>
      </p:sp>
      <p:pic>
        <p:nvPicPr>
          <p:cNvPr id="7" name="Picture 6" descr="A picture containing indoor, looking, dark, sitting&#10;&#10;Description automatically generated">
            <a:extLst>
              <a:ext uri="{FF2B5EF4-FFF2-40B4-BE49-F238E27FC236}">
                <a16:creationId xmlns:a16="http://schemas.microsoft.com/office/drawing/2014/main" id="{DFF6F7E0-D103-4C03-A99E-FDBC03EEB87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6710" y="431975"/>
            <a:ext cx="959746" cy="959746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322E6A7-F5D5-4AAA-BA5B-BE8ECC0EDFAE}"/>
              </a:ext>
            </a:extLst>
          </p:cNvPr>
          <p:cNvSpPr txBox="1"/>
          <p:nvPr/>
        </p:nvSpPr>
        <p:spPr>
          <a:xfrm>
            <a:off x="11101006" y="2268378"/>
            <a:ext cx="743283" cy="51077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 rtl="1"/>
            <a:r>
              <a:rPr lang="ar-BH" sz="2400" b="1" dirty="0"/>
              <a:t>مثال</a:t>
            </a:r>
          </a:p>
        </p:txBody>
      </p:sp>
      <p:graphicFrame>
        <p:nvGraphicFramePr>
          <p:cNvPr id="16" name="Table 16">
            <a:extLst>
              <a:ext uri="{FF2B5EF4-FFF2-40B4-BE49-F238E27FC236}">
                <a16:creationId xmlns:a16="http://schemas.microsoft.com/office/drawing/2014/main" id="{7DBE44C1-B92B-4C19-828C-D86258B4E6B2}"/>
              </a:ext>
            </a:extLst>
          </p:cNvPr>
          <p:cNvGraphicFramePr>
            <a:graphicFrameLocks noGrp="1"/>
          </p:cNvGraphicFramePr>
          <p:nvPr/>
        </p:nvGraphicFramePr>
        <p:xfrm>
          <a:off x="831271" y="2436014"/>
          <a:ext cx="4599711" cy="342392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1766098">
                  <a:extLst>
                    <a:ext uri="{9D8B030D-6E8A-4147-A177-3AD203B41FA5}">
                      <a16:colId xmlns:a16="http://schemas.microsoft.com/office/drawing/2014/main" val="112881841"/>
                    </a:ext>
                  </a:extLst>
                </a:gridCol>
                <a:gridCol w="1671837">
                  <a:extLst>
                    <a:ext uri="{9D8B030D-6E8A-4147-A177-3AD203B41FA5}">
                      <a16:colId xmlns:a16="http://schemas.microsoft.com/office/drawing/2014/main" val="164788523"/>
                    </a:ext>
                  </a:extLst>
                </a:gridCol>
                <a:gridCol w="1161776">
                  <a:extLst>
                    <a:ext uri="{9D8B030D-6E8A-4147-A177-3AD203B41FA5}">
                      <a16:colId xmlns:a16="http://schemas.microsoft.com/office/drawing/2014/main" val="3164198444"/>
                    </a:ext>
                  </a:extLst>
                </a:gridCol>
              </a:tblGrid>
              <a:tr h="370840">
                <a:tc gridSpan="3">
                  <a:txBody>
                    <a:bodyPr/>
                    <a:lstStyle/>
                    <a:p>
                      <a:pPr algn="ctr" rtl="1"/>
                      <a:r>
                        <a:rPr lang="ar-BH" sz="2400" dirty="0"/>
                        <a:t>الجدول </a:t>
                      </a:r>
                      <a:r>
                        <a:rPr lang="en-GB" sz="2400" b="1" dirty="0"/>
                        <a:t>degrees</a:t>
                      </a:r>
                      <a:endParaRPr lang="ar-BH" sz="24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1"/>
                      <a:endParaRPr lang="ar-BH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1"/>
                      <a:endParaRPr lang="ar-B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41679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BH" b="1" dirty="0"/>
                        <a:t>نوع الحقل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BH" b="1" dirty="0"/>
                        <a:t>الحقول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GB" b="1" dirty="0"/>
                        <a:t>fields</a:t>
                      </a:r>
                      <a:endParaRPr lang="ar-BH" b="1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3364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BH" dirty="0"/>
                        <a:t>رقمي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BH" dirty="0"/>
                        <a:t>الرقم الشخصي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GB" dirty="0" err="1">
                          <a:solidFill>
                            <a:srgbClr val="FF0000"/>
                          </a:solidFill>
                        </a:rPr>
                        <a:t>cpr</a:t>
                      </a:r>
                      <a:endParaRPr lang="ar-BH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78973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BH" dirty="0"/>
                        <a:t>رقمي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BH" dirty="0"/>
                        <a:t>رقم الجلوس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GB" dirty="0" err="1">
                          <a:solidFill>
                            <a:srgbClr val="FF0000"/>
                          </a:solidFill>
                        </a:rPr>
                        <a:t>seat_nb</a:t>
                      </a:r>
                      <a:endParaRPr lang="ar-BH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60401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BH" dirty="0"/>
                        <a:t>نصي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BH" dirty="0"/>
                        <a:t>الاسم الكامل للطالب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GB" dirty="0" err="1"/>
                        <a:t>full_name</a:t>
                      </a:r>
                      <a:endParaRPr lang="ar-B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7979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BH" dirty="0"/>
                        <a:t>رقمي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BH" dirty="0"/>
                        <a:t>درجة الرياضيات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GB" dirty="0"/>
                        <a:t> math</a:t>
                      </a:r>
                      <a:endParaRPr lang="ar-B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9509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BH" dirty="0"/>
                        <a:t>رقمي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BH" dirty="0"/>
                        <a:t>درجة الإنجليزية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GB" dirty="0"/>
                        <a:t> </a:t>
                      </a:r>
                      <a:r>
                        <a:rPr lang="en-GB" dirty="0" err="1"/>
                        <a:t>english</a:t>
                      </a:r>
                      <a:endParaRPr lang="ar-B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3305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BH" dirty="0"/>
                        <a:t>رقمي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BH" dirty="0"/>
                        <a:t>درجة العربية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GB" dirty="0" err="1"/>
                        <a:t>arabic</a:t>
                      </a:r>
                      <a:endParaRPr lang="ar-B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04524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BH" dirty="0"/>
                        <a:t>رقمي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BH" dirty="0"/>
                        <a:t>درجة العلوم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GB" dirty="0"/>
                        <a:t>science</a:t>
                      </a:r>
                      <a:endParaRPr lang="ar-B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2095046"/>
                  </a:ext>
                </a:extLst>
              </a:tr>
            </a:tbl>
          </a:graphicData>
        </a:graphic>
      </p:graphicFrame>
      <p:sp>
        <p:nvSpPr>
          <p:cNvPr id="6" name="Arrow: Down 5">
            <a:extLst>
              <a:ext uri="{FF2B5EF4-FFF2-40B4-BE49-F238E27FC236}">
                <a16:creationId xmlns:a16="http://schemas.microsoft.com/office/drawing/2014/main" id="{1CBD892E-5AE5-4C9B-BB74-73EB40471770}"/>
              </a:ext>
            </a:extLst>
          </p:cNvPr>
          <p:cNvSpPr/>
          <p:nvPr/>
        </p:nvSpPr>
        <p:spPr>
          <a:xfrm rot="16200000">
            <a:off x="347420" y="3174915"/>
            <a:ext cx="232228" cy="510778"/>
          </a:xfrm>
          <a:prstGeom prst="down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BH"/>
          </a:p>
        </p:txBody>
      </p:sp>
      <p:sp>
        <p:nvSpPr>
          <p:cNvPr id="28" name="Arrow: Down 27">
            <a:extLst>
              <a:ext uri="{FF2B5EF4-FFF2-40B4-BE49-F238E27FC236}">
                <a16:creationId xmlns:a16="http://schemas.microsoft.com/office/drawing/2014/main" id="{FE4A107B-D63F-424D-9527-6CC0218AEF09}"/>
              </a:ext>
            </a:extLst>
          </p:cNvPr>
          <p:cNvSpPr/>
          <p:nvPr/>
        </p:nvSpPr>
        <p:spPr>
          <a:xfrm rot="16200000">
            <a:off x="347420" y="3523279"/>
            <a:ext cx="232228" cy="510778"/>
          </a:xfrm>
          <a:prstGeom prst="down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BH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BCB1DD4-880F-440E-831B-A85F09C71509}"/>
              </a:ext>
            </a:extLst>
          </p:cNvPr>
          <p:cNvSpPr/>
          <p:nvPr/>
        </p:nvSpPr>
        <p:spPr>
          <a:xfrm>
            <a:off x="5543330" y="2867418"/>
            <a:ext cx="647038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ar-BH" sz="2400" dirty="0">
                <a:solidFill>
                  <a:srgbClr val="0066FF"/>
                </a:solidFill>
              </a:rPr>
              <a:t>بهذا أكون قد علمت بأنّ النموذج المطلوب للحصول على نتائجي، سيتكوّن من خانتين لإدخال:</a:t>
            </a:r>
          </a:p>
          <a:p>
            <a:pPr algn="r" rtl="1"/>
            <a:r>
              <a:rPr lang="ar-BH" sz="2400" dirty="0">
                <a:solidFill>
                  <a:srgbClr val="0066FF"/>
                </a:solidFill>
              </a:rPr>
              <a:t>1- رقمي الشخصي (</a:t>
            </a:r>
            <a:r>
              <a:rPr lang="en-GB" sz="2400" b="1" dirty="0" err="1">
                <a:solidFill>
                  <a:srgbClr val="FF0000"/>
                </a:solidFill>
              </a:rPr>
              <a:t>cpr</a:t>
            </a:r>
            <a:r>
              <a:rPr lang="ar-BH" sz="2400" dirty="0">
                <a:solidFill>
                  <a:srgbClr val="0066FF"/>
                </a:solidFill>
              </a:rPr>
              <a:t>)</a:t>
            </a:r>
          </a:p>
          <a:p>
            <a:pPr algn="r" rtl="1"/>
            <a:r>
              <a:rPr lang="ar-BH" sz="2400" dirty="0">
                <a:solidFill>
                  <a:srgbClr val="0066FF"/>
                </a:solidFill>
              </a:rPr>
              <a:t>2- رقم الجلوس (</a:t>
            </a:r>
            <a:r>
              <a:rPr lang="en-GB" sz="2400" b="1" dirty="0" err="1">
                <a:solidFill>
                  <a:srgbClr val="FF0000"/>
                </a:solidFill>
              </a:rPr>
              <a:t>seat_nb</a:t>
            </a:r>
            <a:r>
              <a:rPr lang="ar-BH" sz="2400" dirty="0">
                <a:solidFill>
                  <a:srgbClr val="0066FF"/>
                </a:solidFill>
              </a:rPr>
              <a:t>).</a:t>
            </a:r>
          </a:p>
          <a:p>
            <a:pPr algn="r" rtl="1"/>
            <a:r>
              <a:rPr lang="ar-BH" sz="2400" dirty="0">
                <a:solidFill>
                  <a:srgbClr val="0066FF"/>
                </a:solidFill>
              </a:rPr>
              <a:t>3- إضافة إلى زر لإرسال البيانات المدخلة للحصول على النتائج.</a:t>
            </a:r>
          </a:p>
        </p:txBody>
      </p:sp>
      <p:sp>
        <p:nvSpPr>
          <p:cNvPr id="15" name="Arrow: Left 14">
            <a:extLst>
              <a:ext uri="{FF2B5EF4-FFF2-40B4-BE49-F238E27FC236}">
                <a16:creationId xmlns:a16="http://schemas.microsoft.com/office/drawing/2014/main" id="{22D13AB2-A890-44DD-A2EB-B02511A3A845}"/>
              </a:ext>
            </a:extLst>
          </p:cNvPr>
          <p:cNvSpPr/>
          <p:nvPr/>
        </p:nvSpPr>
        <p:spPr>
          <a:xfrm>
            <a:off x="10369978" y="5061429"/>
            <a:ext cx="1717130" cy="1002186"/>
          </a:xfrm>
          <a:prstGeom prst="lef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BH" b="1" dirty="0"/>
              <a:t>تصميم النموذج: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89F9E245-0663-4291-BB7A-E8D00409C719}"/>
              </a:ext>
            </a:extLst>
          </p:cNvPr>
          <p:cNvGrpSpPr/>
          <p:nvPr/>
        </p:nvGrpSpPr>
        <p:grpSpPr>
          <a:xfrm>
            <a:off x="5679704" y="4806410"/>
            <a:ext cx="4616879" cy="1575627"/>
            <a:chOff x="346135" y="4416444"/>
            <a:chExt cx="4616879" cy="1795141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54B9351F-057D-4713-A8F1-0C9B5DEE9C3F}"/>
                </a:ext>
              </a:extLst>
            </p:cNvPr>
            <p:cNvSpPr/>
            <p:nvPr/>
          </p:nvSpPr>
          <p:spPr>
            <a:xfrm>
              <a:off x="346135" y="4416444"/>
              <a:ext cx="4616879" cy="1795141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/>
              <a:endParaRPr lang="ar-BH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EFB72FA1-E627-4501-8E4B-F6FD2044EFDD}"/>
                </a:ext>
              </a:extLst>
            </p:cNvPr>
            <p:cNvSpPr/>
            <p:nvPr/>
          </p:nvSpPr>
          <p:spPr>
            <a:xfrm>
              <a:off x="2270302" y="4501522"/>
              <a:ext cx="2429050" cy="436631"/>
            </a:xfrm>
            <a:prstGeom prst="rect">
              <a:avLst/>
            </a:prstGeom>
            <a:ln w="28575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/>
              <a:endParaRPr lang="ar-BH" dirty="0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100AF772-BBB6-4009-A366-5F5A1358B2D2}"/>
                </a:ext>
              </a:extLst>
            </p:cNvPr>
            <p:cNvSpPr/>
            <p:nvPr/>
          </p:nvSpPr>
          <p:spPr>
            <a:xfrm>
              <a:off x="2270302" y="5134492"/>
              <a:ext cx="2429050" cy="436631"/>
            </a:xfrm>
            <a:prstGeom prst="rect">
              <a:avLst/>
            </a:prstGeom>
            <a:ln w="28575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/>
              <a:endParaRPr lang="ar-BH" dirty="0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0521748F-11A9-4CB5-BF29-9AA186835F73}"/>
                </a:ext>
              </a:extLst>
            </p:cNvPr>
            <p:cNvSpPr/>
            <p:nvPr/>
          </p:nvSpPr>
          <p:spPr>
            <a:xfrm>
              <a:off x="419530" y="4502457"/>
              <a:ext cx="1777377" cy="436631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/>
              <a:r>
                <a:rPr lang="en-GB" dirty="0"/>
                <a:t>Student CPR</a:t>
              </a:r>
              <a:endParaRPr lang="ar-BH" dirty="0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BCF20D57-52A1-47C5-8AA4-0CC40118C5A4}"/>
                </a:ext>
              </a:extLst>
            </p:cNvPr>
            <p:cNvSpPr/>
            <p:nvPr/>
          </p:nvSpPr>
          <p:spPr>
            <a:xfrm>
              <a:off x="419530" y="5134491"/>
              <a:ext cx="1777377" cy="436631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/>
              <a:r>
                <a:rPr lang="en-GB" dirty="0"/>
                <a:t>Seat number</a:t>
              </a:r>
              <a:endParaRPr lang="ar-BH" dirty="0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A6BDCFA8-2EDE-4FB1-8968-691ED3E9AFC7}"/>
                </a:ext>
              </a:extLst>
            </p:cNvPr>
            <p:cNvSpPr/>
            <p:nvPr/>
          </p:nvSpPr>
          <p:spPr>
            <a:xfrm>
              <a:off x="2575102" y="5654808"/>
              <a:ext cx="1777377" cy="436631"/>
            </a:xfrm>
            <a:prstGeom prst="rect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en-GB" b="1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View Results</a:t>
              </a:r>
              <a:endParaRPr lang="ar-BH" b="1" dirty="0"/>
            </a:p>
          </p:txBody>
        </p:sp>
      </p:grpSp>
      <p:pic>
        <p:nvPicPr>
          <p:cNvPr id="24" name="Picture 23" descr="A picture containing drawing, light, food&#10;&#10;Description automatically generated">
            <a:extLst>
              <a:ext uri="{FF2B5EF4-FFF2-40B4-BE49-F238E27FC236}">
                <a16:creationId xmlns:a16="http://schemas.microsoft.com/office/drawing/2014/main" id="{63C19570-A157-476D-9D36-16A2686616C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950"/>
          <a:stretch/>
        </p:blipFill>
        <p:spPr>
          <a:xfrm>
            <a:off x="10310898" y="2267878"/>
            <a:ext cx="790108" cy="653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4033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5000"/>
    </mc:Choice>
    <mc:Fallback xmlns="">
      <p:transition spd="slow" advClick="0" advTm="2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701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201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ed Rectangle 10"/>
          <p:cNvSpPr/>
          <p:nvPr/>
        </p:nvSpPr>
        <p:spPr>
          <a:xfrm>
            <a:off x="4522445" y="0"/>
            <a:ext cx="6077243" cy="6589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r" rtl="1"/>
            <a:r>
              <a:rPr lang="ar-BH" sz="3600" b="1" dirty="0">
                <a:solidFill>
                  <a:srgbClr val="4C4C4C"/>
                </a:solidFill>
                <a:cs typeface="PT Bold Heading" panose="02010400000000000000" pitchFamily="2" charset="-78"/>
              </a:rPr>
              <a:t>تصميم النماذج</a:t>
            </a:r>
            <a:endParaRPr lang="en-US" sz="3600" b="1" dirty="0">
              <a:solidFill>
                <a:srgbClr val="4C4C4C"/>
              </a:solidFill>
              <a:cs typeface="PT Bold Heading" panose="02010400000000000000" pitchFamily="2" charset="-78"/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18435AEE-CD66-4BA7-85DC-4337E9D9CEAF}"/>
              </a:ext>
            </a:extLst>
          </p:cNvPr>
          <p:cNvSpPr txBox="1">
            <a:spLocks/>
          </p:cNvSpPr>
          <p:nvPr/>
        </p:nvSpPr>
        <p:spPr>
          <a:xfrm>
            <a:off x="56099" y="658974"/>
            <a:ext cx="10543590" cy="681371"/>
          </a:xfrm>
          <a:prstGeom prst="rect">
            <a:avLst/>
          </a:prstGeom>
          <a:ln w="28575" cap="flat" cmpd="sng" algn="ctr">
            <a:solidFill>
              <a:schemeClr val="accent6">
                <a:lumMod val="75000"/>
              </a:schemeClr>
            </a:solidFill>
            <a:prstDash val="solid"/>
            <a:miter lim="800000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 anchorCtr="0">
            <a:normAutofit/>
          </a:bodyPr>
          <a:lstStyle>
            <a:defPPr>
              <a:defRPr lang="en-US"/>
            </a:defPPr>
            <a:lvl1pPr indent="0" algn="r" rtl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/>
            </a:lvl1pPr>
            <a:lvl2pPr marL="6858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BH" dirty="0"/>
              <a:t>           كيف أحدّد البيانات التي يجب إدخالها في النموذج، والمعلومات المطلوب استخراجها؟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951F640-9C39-45BC-A173-49F9624426B7}"/>
              </a:ext>
            </a:extLst>
          </p:cNvPr>
          <p:cNvSpPr txBox="1"/>
          <p:nvPr/>
        </p:nvSpPr>
        <p:spPr>
          <a:xfrm>
            <a:off x="4689957" y="1576520"/>
            <a:ext cx="6319102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BH" sz="2400" dirty="0"/>
              <a:t>لنفترض أنّ الجدول "</a:t>
            </a:r>
            <a:r>
              <a:rPr lang="en-GB" sz="2400" b="1" dirty="0"/>
              <a:t>degrees</a:t>
            </a:r>
            <a:r>
              <a:rPr lang="ar-BH" sz="2400" dirty="0"/>
              <a:t>" يحتوي بعض السجلات الآتية:</a:t>
            </a:r>
          </a:p>
        </p:txBody>
      </p:sp>
      <p:pic>
        <p:nvPicPr>
          <p:cNvPr id="7" name="Picture 6" descr="A picture containing indoor, looking, dark, sitting&#10;&#10;Description automatically generated">
            <a:extLst>
              <a:ext uri="{FF2B5EF4-FFF2-40B4-BE49-F238E27FC236}">
                <a16:creationId xmlns:a16="http://schemas.microsoft.com/office/drawing/2014/main" id="{DFF6F7E0-D103-4C03-A99E-FDBC03EEB87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6710" y="431975"/>
            <a:ext cx="959746" cy="959746"/>
          </a:xfrm>
          <a:prstGeom prst="rect">
            <a:avLst/>
          </a:prstGeom>
        </p:spPr>
      </p:pic>
      <p:pic>
        <p:nvPicPr>
          <p:cNvPr id="15" name="Picture 14" descr="A picture containing drawing, light, food&#10;&#10;Description automatically generated">
            <a:extLst>
              <a:ext uri="{FF2B5EF4-FFF2-40B4-BE49-F238E27FC236}">
                <a16:creationId xmlns:a16="http://schemas.microsoft.com/office/drawing/2014/main" id="{7E112A8F-B887-4D6C-B94C-F2B8AB53E63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950"/>
          <a:stretch/>
        </p:blipFill>
        <p:spPr>
          <a:xfrm>
            <a:off x="972592" y="1426358"/>
            <a:ext cx="1039512" cy="85925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322E6A7-F5D5-4AAA-BA5B-BE8ECC0EDFAE}"/>
              </a:ext>
            </a:extLst>
          </p:cNvPr>
          <p:cNvSpPr txBox="1"/>
          <p:nvPr/>
        </p:nvSpPr>
        <p:spPr>
          <a:xfrm>
            <a:off x="11123173" y="1511141"/>
            <a:ext cx="743283" cy="51077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 rtl="1"/>
            <a:r>
              <a:rPr lang="ar-BH" sz="2400" b="1" dirty="0"/>
              <a:t>مثال</a:t>
            </a:r>
          </a:p>
        </p:txBody>
      </p:sp>
      <p:graphicFrame>
        <p:nvGraphicFramePr>
          <p:cNvPr id="16" name="Table 16">
            <a:extLst>
              <a:ext uri="{FF2B5EF4-FFF2-40B4-BE49-F238E27FC236}">
                <a16:creationId xmlns:a16="http://schemas.microsoft.com/office/drawing/2014/main" id="{7DBE44C1-B92B-4C19-828C-D86258B4E6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4791412"/>
              </p:ext>
            </p:extLst>
          </p:nvPr>
        </p:nvGraphicFramePr>
        <p:xfrm>
          <a:off x="2540834" y="2063109"/>
          <a:ext cx="8433958" cy="1483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148583">
                  <a:extLst>
                    <a:ext uri="{9D8B030D-6E8A-4147-A177-3AD203B41FA5}">
                      <a16:colId xmlns:a16="http://schemas.microsoft.com/office/drawing/2014/main" val="112881841"/>
                    </a:ext>
                  </a:extLst>
                </a:gridCol>
                <a:gridCol w="939340">
                  <a:extLst>
                    <a:ext uri="{9D8B030D-6E8A-4147-A177-3AD203B41FA5}">
                      <a16:colId xmlns:a16="http://schemas.microsoft.com/office/drawing/2014/main" val="3790290726"/>
                    </a:ext>
                  </a:extLst>
                </a:gridCol>
                <a:gridCol w="1046821">
                  <a:extLst>
                    <a:ext uri="{9D8B030D-6E8A-4147-A177-3AD203B41FA5}">
                      <a16:colId xmlns:a16="http://schemas.microsoft.com/office/drawing/2014/main" val="651723658"/>
                    </a:ext>
                  </a:extLst>
                </a:gridCol>
                <a:gridCol w="851845">
                  <a:extLst>
                    <a:ext uri="{9D8B030D-6E8A-4147-A177-3AD203B41FA5}">
                      <a16:colId xmlns:a16="http://schemas.microsoft.com/office/drawing/2014/main" val="2191601374"/>
                    </a:ext>
                  </a:extLst>
                </a:gridCol>
                <a:gridCol w="1573682">
                  <a:extLst>
                    <a:ext uri="{9D8B030D-6E8A-4147-A177-3AD203B41FA5}">
                      <a16:colId xmlns:a16="http://schemas.microsoft.com/office/drawing/2014/main" val="2860892874"/>
                    </a:ext>
                  </a:extLst>
                </a:gridCol>
                <a:gridCol w="1286601">
                  <a:extLst>
                    <a:ext uri="{9D8B030D-6E8A-4147-A177-3AD203B41FA5}">
                      <a16:colId xmlns:a16="http://schemas.microsoft.com/office/drawing/2014/main" val="164788523"/>
                    </a:ext>
                  </a:extLst>
                </a:gridCol>
                <a:gridCol w="1587086">
                  <a:extLst>
                    <a:ext uri="{9D8B030D-6E8A-4147-A177-3AD203B41FA5}">
                      <a16:colId xmlns:a16="http://schemas.microsoft.com/office/drawing/2014/main" val="31641984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GB" dirty="0"/>
                        <a:t>science</a:t>
                      </a:r>
                      <a:endParaRPr lang="ar-B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GB" dirty="0" err="1"/>
                        <a:t>arabic</a:t>
                      </a:r>
                      <a:endParaRPr lang="ar-B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GB" dirty="0" err="1"/>
                        <a:t>english</a:t>
                      </a:r>
                      <a:endParaRPr lang="ar-B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GB" dirty="0"/>
                        <a:t>math</a:t>
                      </a:r>
                      <a:endParaRPr lang="ar-B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GB" dirty="0" err="1"/>
                        <a:t>full_name</a:t>
                      </a:r>
                      <a:endParaRPr lang="ar-B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GB" dirty="0" err="1"/>
                        <a:t>seat_nb</a:t>
                      </a:r>
                      <a:endParaRPr lang="ar-B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GB" dirty="0" err="1"/>
                        <a:t>cpr</a:t>
                      </a:r>
                      <a:endParaRPr lang="ar-B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41679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GB" dirty="0"/>
                        <a:t>90</a:t>
                      </a:r>
                      <a:endParaRPr lang="ar-B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GB" dirty="0"/>
                        <a:t>88</a:t>
                      </a:r>
                      <a:endParaRPr lang="ar-B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GB" dirty="0"/>
                        <a:t>90</a:t>
                      </a:r>
                      <a:endParaRPr lang="ar-B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GB" dirty="0"/>
                        <a:t>85</a:t>
                      </a:r>
                      <a:endParaRPr lang="ar-B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GB" dirty="0" err="1"/>
                        <a:t>ahmad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foued</a:t>
                      </a:r>
                      <a:endParaRPr lang="ar-B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GB" dirty="0"/>
                        <a:t>10</a:t>
                      </a:r>
                      <a:endParaRPr lang="ar-B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GB" dirty="0"/>
                        <a:t>200115000</a:t>
                      </a:r>
                      <a:endParaRPr lang="ar-B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3364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GB" dirty="0"/>
                        <a:t>95</a:t>
                      </a:r>
                      <a:endParaRPr lang="ar-B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GB" dirty="0"/>
                        <a:t>90</a:t>
                      </a:r>
                      <a:endParaRPr lang="ar-B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GB" dirty="0"/>
                        <a:t>97</a:t>
                      </a:r>
                      <a:endParaRPr lang="ar-B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GB" dirty="0"/>
                        <a:t>99</a:t>
                      </a:r>
                      <a:endParaRPr lang="ar-B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GB" dirty="0" err="1"/>
                        <a:t>ahmad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ali</a:t>
                      </a:r>
                      <a:endParaRPr lang="ar-B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GB" dirty="0"/>
                        <a:t>12</a:t>
                      </a:r>
                      <a:endParaRPr lang="ar-B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GB" dirty="0"/>
                        <a:t>200255000</a:t>
                      </a:r>
                      <a:endParaRPr lang="ar-B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78973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GB" dirty="0"/>
                        <a:t>77</a:t>
                      </a:r>
                      <a:endParaRPr lang="ar-B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GB" dirty="0"/>
                        <a:t>95</a:t>
                      </a:r>
                      <a:endParaRPr lang="ar-B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GB" dirty="0"/>
                        <a:t>70</a:t>
                      </a:r>
                      <a:endParaRPr lang="ar-B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GB" dirty="0"/>
                        <a:t>80</a:t>
                      </a:r>
                      <a:endParaRPr lang="ar-B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GB" dirty="0"/>
                        <a:t>salah </a:t>
                      </a:r>
                      <a:r>
                        <a:rPr lang="en-GB" dirty="0" err="1"/>
                        <a:t>abdullah</a:t>
                      </a:r>
                      <a:endParaRPr lang="ar-B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GB" dirty="0"/>
                        <a:t>14</a:t>
                      </a:r>
                      <a:endParaRPr lang="ar-B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GB" dirty="0"/>
                        <a:t>190991000</a:t>
                      </a:r>
                      <a:endParaRPr lang="ar-B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6040196"/>
                  </a:ext>
                </a:extLst>
              </a:tr>
            </a:tbl>
          </a:graphicData>
        </a:graphic>
      </p:graphicFrame>
      <p:sp>
        <p:nvSpPr>
          <p:cNvPr id="25" name="Arrow: Right 24">
            <a:extLst>
              <a:ext uri="{FF2B5EF4-FFF2-40B4-BE49-F238E27FC236}">
                <a16:creationId xmlns:a16="http://schemas.microsoft.com/office/drawing/2014/main" id="{7E650A39-C3A2-4C85-AFD2-2CA8AFFE3AFA}"/>
              </a:ext>
            </a:extLst>
          </p:cNvPr>
          <p:cNvSpPr/>
          <p:nvPr/>
        </p:nvSpPr>
        <p:spPr>
          <a:xfrm>
            <a:off x="519554" y="5536352"/>
            <a:ext cx="2985099" cy="876461"/>
          </a:xfrm>
          <a:prstGeom prst="rightArrow">
            <a:avLst>
              <a:gd name="adj1" fmla="val 50000"/>
              <a:gd name="adj2" fmla="val 23528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BH" b="1" dirty="0"/>
              <a:t>أتحصّل على المعلومات المطلوبة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CB5454D-51AF-4A3C-8E57-1E31642B7554}"/>
              </a:ext>
            </a:extLst>
          </p:cNvPr>
          <p:cNvSpPr/>
          <p:nvPr/>
        </p:nvSpPr>
        <p:spPr>
          <a:xfrm>
            <a:off x="362769" y="3697733"/>
            <a:ext cx="4616879" cy="179514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BH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FF51D79-01D1-48CF-A027-FF5FEAF9EFEF}"/>
              </a:ext>
            </a:extLst>
          </p:cNvPr>
          <p:cNvSpPr/>
          <p:nvPr/>
        </p:nvSpPr>
        <p:spPr>
          <a:xfrm>
            <a:off x="2270302" y="3789777"/>
            <a:ext cx="2429050" cy="436631"/>
          </a:xfrm>
          <a:prstGeom prst="rect">
            <a:avLst/>
          </a:prstGeom>
          <a:ln w="285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en-GB" dirty="0"/>
              <a:t>200115000</a:t>
            </a:r>
            <a:endParaRPr lang="ar-BH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87323BF-D2C2-4C65-A95C-C716F010C463}"/>
              </a:ext>
            </a:extLst>
          </p:cNvPr>
          <p:cNvSpPr/>
          <p:nvPr/>
        </p:nvSpPr>
        <p:spPr>
          <a:xfrm>
            <a:off x="2270302" y="4422747"/>
            <a:ext cx="2429050" cy="436631"/>
          </a:xfrm>
          <a:prstGeom prst="rect">
            <a:avLst/>
          </a:prstGeom>
          <a:ln w="285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en-GB" dirty="0"/>
              <a:t>10</a:t>
            </a:r>
            <a:endParaRPr lang="ar-BH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5CFFCB1-E259-4D87-8A08-B393BD9E0B3A}"/>
              </a:ext>
            </a:extLst>
          </p:cNvPr>
          <p:cNvSpPr/>
          <p:nvPr/>
        </p:nvSpPr>
        <p:spPr>
          <a:xfrm>
            <a:off x="419530" y="3790712"/>
            <a:ext cx="1777377" cy="43663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en-GB" dirty="0"/>
              <a:t>Student CPR</a:t>
            </a:r>
            <a:endParaRPr lang="ar-BH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A4A8661-133A-4B06-B788-F1EE94B1476C}"/>
              </a:ext>
            </a:extLst>
          </p:cNvPr>
          <p:cNvSpPr/>
          <p:nvPr/>
        </p:nvSpPr>
        <p:spPr>
          <a:xfrm>
            <a:off x="419530" y="4422746"/>
            <a:ext cx="1777377" cy="43663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en-GB" dirty="0"/>
              <a:t>Seat number</a:t>
            </a:r>
            <a:endParaRPr lang="ar-BH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3245725-5C4D-462D-B858-D2AED86F591D}"/>
              </a:ext>
            </a:extLst>
          </p:cNvPr>
          <p:cNvSpPr/>
          <p:nvPr/>
        </p:nvSpPr>
        <p:spPr>
          <a:xfrm>
            <a:off x="2575102" y="4943063"/>
            <a:ext cx="1777377" cy="4366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GB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View Results</a:t>
            </a:r>
            <a:endParaRPr lang="ar-BH" b="1" dirty="0"/>
          </a:p>
        </p:txBody>
      </p:sp>
      <p:sp>
        <p:nvSpPr>
          <p:cNvPr id="29" name="Speech Bubble: Rectangle with Corners Rounded 28">
            <a:extLst>
              <a:ext uri="{FF2B5EF4-FFF2-40B4-BE49-F238E27FC236}">
                <a16:creationId xmlns:a16="http://schemas.microsoft.com/office/drawing/2014/main" id="{FEEE9A8F-793E-455B-8F55-D4D9EAFB6CAE}"/>
              </a:ext>
            </a:extLst>
          </p:cNvPr>
          <p:cNvSpPr/>
          <p:nvPr/>
        </p:nvSpPr>
        <p:spPr>
          <a:xfrm>
            <a:off x="6386790" y="3632130"/>
            <a:ext cx="2848650" cy="1464231"/>
          </a:xfrm>
          <a:prstGeom prst="wedgeRoundRectCallout">
            <a:avLst>
              <a:gd name="adj1" fmla="val -112764"/>
              <a:gd name="adj2" fmla="val -26859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/>
            <a:r>
              <a:rPr lang="ar-BH" sz="2000" b="1" dirty="0">
                <a:solidFill>
                  <a:srgbClr val="0066FF"/>
                </a:solidFill>
              </a:rPr>
              <a:t>والآن إذا قمت بإدخال بياناتي في النموذج: </a:t>
            </a:r>
          </a:p>
          <a:p>
            <a:pPr algn="r" rtl="1"/>
            <a:r>
              <a:rPr lang="ar-BH" sz="2000" b="1" dirty="0">
                <a:solidFill>
                  <a:srgbClr val="0066FF"/>
                </a:solidFill>
              </a:rPr>
              <a:t>رقمي الشخصي (</a:t>
            </a:r>
            <a:r>
              <a:rPr lang="en-GB" sz="2000" b="1" dirty="0" err="1">
                <a:solidFill>
                  <a:srgbClr val="FF0000"/>
                </a:solidFill>
              </a:rPr>
              <a:t>cpr</a:t>
            </a:r>
            <a:r>
              <a:rPr lang="ar-BH" sz="2000" b="1" dirty="0">
                <a:solidFill>
                  <a:srgbClr val="0066FF"/>
                </a:solidFill>
              </a:rPr>
              <a:t>) </a:t>
            </a:r>
          </a:p>
          <a:p>
            <a:pPr algn="r" rtl="1"/>
            <a:r>
              <a:rPr lang="ar-BH" sz="2000" b="1" dirty="0">
                <a:solidFill>
                  <a:srgbClr val="0066FF"/>
                </a:solidFill>
              </a:rPr>
              <a:t>ورقم الجلوس(</a:t>
            </a:r>
            <a:r>
              <a:rPr lang="en-GB" sz="2000" b="1" dirty="0" err="1">
                <a:solidFill>
                  <a:srgbClr val="FF0000"/>
                </a:solidFill>
              </a:rPr>
              <a:t>Seat_nb</a:t>
            </a:r>
            <a:r>
              <a:rPr lang="ar-BH" sz="2000" b="1" dirty="0">
                <a:solidFill>
                  <a:srgbClr val="0066FF"/>
                </a:solidFill>
              </a:rPr>
              <a:t>).</a:t>
            </a:r>
          </a:p>
        </p:txBody>
      </p:sp>
      <p:pic>
        <p:nvPicPr>
          <p:cNvPr id="31" name="Picture 30" descr="A picture containing drawing, plate&#10;&#10;Description automatically generated">
            <a:extLst>
              <a:ext uri="{FF2B5EF4-FFF2-40B4-BE49-F238E27FC236}">
                <a16:creationId xmlns:a16="http://schemas.microsoft.com/office/drawing/2014/main" id="{EEF003C8-C95D-4783-881D-14BBAB1BF16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6523" y="5126460"/>
            <a:ext cx="337806" cy="532210"/>
          </a:xfrm>
          <a:prstGeom prst="rect">
            <a:avLst/>
          </a:prstGeom>
        </p:spPr>
      </p:pic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70CB0B69-83C5-4C0C-AB10-9311ED7697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5233126"/>
              </p:ext>
            </p:extLst>
          </p:nvPr>
        </p:nvGraphicFramePr>
        <p:xfrm>
          <a:off x="3622544" y="5639048"/>
          <a:ext cx="8433958" cy="74168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148583">
                  <a:extLst>
                    <a:ext uri="{9D8B030D-6E8A-4147-A177-3AD203B41FA5}">
                      <a16:colId xmlns:a16="http://schemas.microsoft.com/office/drawing/2014/main" val="1330458511"/>
                    </a:ext>
                  </a:extLst>
                </a:gridCol>
                <a:gridCol w="939340">
                  <a:extLst>
                    <a:ext uri="{9D8B030D-6E8A-4147-A177-3AD203B41FA5}">
                      <a16:colId xmlns:a16="http://schemas.microsoft.com/office/drawing/2014/main" val="1453358163"/>
                    </a:ext>
                  </a:extLst>
                </a:gridCol>
                <a:gridCol w="1046821">
                  <a:extLst>
                    <a:ext uri="{9D8B030D-6E8A-4147-A177-3AD203B41FA5}">
                      <a16:colId xmlns:a16="http://schemas.microsoft.com/office/drawing/2014/main" val="1913781470"/>
                    </a:ext>
                  </a:extLst>
                </a:gridCol>
                <a:gridCol w="851845">
                  <a:extLst>
                    <a:ext uri="{9D8B030D-6E8A-4147-A177-3AD203B41FA5}">
                      <a16:colId xmlns:a16="http://schemas.microsoft.com/office/drawing/2014/main" val="2099168497"/>
                    </a:ext>
                  </a:extLst>
                </a:gridCol>
                <a:gridCol w="1573682">
                  <a:extLst>
                    <a:ext uri="{9D8B030D-6E8A-4147-A177-3AD203B41FA5}">
                      <a16:colId xmlns:a16="http://schemas.microsoft.com/office/drawing/2014/main" val="4077842965"/>
                    </a:ext>
                  </a:extLst>
                </a:gridCol>
                <a:gridCol w="1286601">
                  <a:extLst>
                    <a:ext uri="{9D8B030D-6E8A-4147-A177-3AD203B41FA5}">
                      <a16:colId xmlns:a16="http://schemas.microsoft.com/office/drawing/2014/main" val="896641118"/>
                    </a:ext>
                  </a:extLst>
                </a:gridCol>
                <a:gridCol w="1587086">
                  <a:extLst>
                    <a:ext uri="{9D8B030D-6E8A-4147-A177-3AD203B41FA5}">
                      <a16:colId xmlns:a16="http://schemas.microsoft.com/office/drawing/2014/main" val="31111607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GB" dirty="0"/>
                        <a:t>science</a:t>
                      </a:r>
                      <a:endParaRPr lang="ar-B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GB" dirty="0" err="1"/>
                        <a:t>arabic</a:t>
                      </a:r>
                      <a:endParaRPr lang="ar-B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GB" dirty="0" err="1"/>
                        <a:t>english</a:t>
                      </a:r>
                      <a:endParaRPr lang="ar-B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GB" dirty="0"/>
                        <a:t>math</a:t>
                      </a:r>
                      <a:endParaRPr lang="ar-B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GB" dirty="0" err="1"/>
                        <a:t>full_name</a:t>
                      </a:r>
                      <a:endParaRPr lang="ar-B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GB" dirty="0" err="1"/>
                        <a:t>seat_nb</a:t>
                      </a:r>
                      <a:endParaRPr lang="ar-B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GB" dirty="0" err="1"/>
                        <a:t>cpr</a:t>
                      </a:r>
                      <a:endParaRPr lang="ar-B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12937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GB" dirty="0"/>
                        <a:t>90</a:t>
                      </a:r>
                      <a:endParaRPr lang="ar-B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GB" dirty="0"/>
                        <a:t>88</a:t>
                      </a:r>
                      <a:endParaRPr lang="ar-B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GB" dirty="0"/>
                        <a:t>90</a:t>
                      </a:r>
                      <a:endParaRPr lang="ar-B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GB" dirty="0"/>
                        <a:t>85</a:t>
                      </a:r>
                      <a:endParaRPr lang="ar-B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GB" dirty="0" err="1"/>
                        <a:t>ahmad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foued</a:t>
                      </a:r>
                      <a:endParaRPr lang="ar-B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GB" dirty="0"/>
                        <a:t>10</a:t>
                      </a:r>
                      <a:endParaRPr lang="ar-B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GB" dirty="0"/>
                        <a:t>200115000</a:t>
                      </a:r>
                      <a:endParaRPr lang="ar-B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67982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60068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0"/>
    </mc:Choice>
    <mc:Fallback xmlns="">
      <p:transition spd="slow" advClick="0" advTm="4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501"/>
                            </p:stCondLst>
                            <p:childTnLst>
                              <p:par>
                                <p:cTn id="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1"/>
                            </p:stCondLst>
                            <p:childTnLst>
                              <p:par>
                                <p:cTn id="13" presetID="23" presetClass="entr" presetSubtype="16" fill="hold" grpId="0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16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3" presetClass="entr" presetSubtype="16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9501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6302"/>
                            </p:stCondLst>
                            <p:childTnLst>
                              <p:par>
                                <p:cTn id="41" presetID="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3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8703"/>
                            </p:stCondLst>
                            <p:childTnLst>
                              <p:par>
                                <p:cTn id="44" presetID="42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5E-6 -2.59259E-6 L 0.00092 0.09815 " pathEditMode="relative" rAng="0" ptsTypes="AA">
                                      <p:cBhvr>
                                        <p:cTn id="45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49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703"/>
                            </p:stCondLst>
                            <p:childTnLst>
                              <p:par>
                                <p:cTn id="47" presetID="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3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1004"/>
                            </p:stCondLst>
                            <p:childTnLst>
                              <p:par>
                                <p:cTn id="50" presetID="1" presetClass="exit" presetSubtype="0" fill="hold" grpId="1" nodeType="afterEffect">
                                  <p:stCondLst>
                                    <p:cond delay="200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3004"/>
                            </p:stCondLst>
                            <p:childTnLst>
                              <p:par>
                                <p:cTn id="5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3004"/>
                            </p:stCondLst>
                            <p:childTnLst>
                              <p:par>
                                <p:cTn id="56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-2.59259E-6 L -0.08581 -0.00995 " pathEditMode="relative" rAng="0" ptsTypes="AA">
                                      <p:cBhvr>
                                        <p:cTn id="57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297" y="-5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5004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5504"/>
                            </p:stCondLst>
                            <p:childTnLst>
                              <p:par>
                                <p:cTn id="63" presetID="2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17" grpId="0" animBg="1"/>
      <p:bldP spid="20" grpId="0" animBg="1"/>
      <p:bldP spid="22" grpId="0" animBg="1"/>
      <p:bldP spid="23" grpId="0" animBg="1"/>
      <p:bldP spid="24" grpId="0" animBg="1"/>
      <p:bldP spid="26" grpId="0" animBg="1"/>
      <p:bldP spid="29" grpId="0" animBg="1"/>
      <p:bldP spid="29" grpId="1" animBg="1"/>
      <p:bldP spid="29" grpId="2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ed Rectangle 10"/>
          <p:cNvSpPr/>
          <p:nvPr/>
        </p:nvSpPr>
        <p:spPr>
          <a:xfrm>
            <a:off x="4522445" y="0"/>
            <a:ext cx="6077243" cy="6589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r" rtl="1"/>
            <a:r>
              <a:rPr lang="ar-BH" sz="3600" b="1" dirty="0">
                <a:solidFill>
                  <a:srgbClr val="4C4C4C"/>
                </a:solidFill>
                <a:cs typeface="PT Bold Heading" panose="02010400000000000000" pitchFamily="2" charset="-78"/>
              </a:rPr>
              <a:t>تصميم النماذج</a:t>
            </a:r>
            <a:endParaRPr lang="en-US" sz="3600" b="1" dirty="0">
              <a:solidFill>
                <a:srgbClr val="4C4C4C"/>
              </a:solidFill>
              <a:cs typeface="PT Bold Heading" panose="02010400000000000000" pitchFamily="2" charset="-78"/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18435AEE-CD66-4BA7-85DC-4337E9D9CEAF}"/>
              </a:ext>
            </a:extLst>
          </p:cNvPr>
          <p:cNvSpPr txBox="1">
            <a:spLocks/>
          </p:cNvSpPr>
          <p:nvPr/>
        </p:nvSpPr>
        <p:spPr>
          <a:xfrm>
            <a:off x="56099" y="658974"/>
            <a:ext cx="10543590" cy="681371"/>
          </a:xfrm>
          <a:prstGeom prst="rect">
            <a:avLst/>
          </a:prstGeom>
          <a:ln w="28575" cap="flat" cmpd="sng" algn="ctr">
            <a:solidFill>
              <a:schemeClr val="accent6">
                <a:lumMod val="75000"/>
              </a:schemeClr>
            </a:solidFill>
            <a:prstDash val="solid"/>
            <a:miter lim="800000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 anchorCtr="0">
            <a:normAutofit/>
          </a:bodyPr>
          <a:lstStyle>
            <a:defPPr>
              <a:defRPr lang="en-US"/>
            </a:defPPr>
            <a:lvl1pPr indent="0" algn="r" rtl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/>
            </a:lvl1pPr>
            <a:lvl2pPr marL="6858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BH" dirty="0"/>
              <a:t>           كيف أحدّد البيانات التي يجب إدخالها في النموذج، والمعلومات المطلوب استخراجها؟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951F640-9C39-45BC-A173-49F9624426B7}"/>
              </a:ext>
            </a:extLst>
          </p:cNvPr>
          <p:cNvSpPr txBox="1"/>
          <p:nvPr/>
        </p:nvSpPr>
        <p:spPr>
          <a:xfrm>
            <a:off x="3703320" y="1479569"/>
            <a:ext cx="715563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BH" sz="2400" b="1" dirty="0"/>
              <a:t>ماذا لو كان هدفي الآن من النموذج أن أحذف بياناتي من الجدول؟؟</a:t>
            </a:r>
          </a:p>
        </p:txBody>
      </p:sp>
      <p:pic>
        <p:nvPicPr>
          <p:cNvPr id="7" name="Picture 6" descr="A picture containing indoor, looking, dark, sitting&#10;&#10;Description automatically generated">
            <a:extLst>
              <a:ext uri="{FF2B5EF4-FFF2-40B4-BE49-F238E27FC236}">
                <a16:creationId xmlns:a16="http://schemas.microsoft.com/office/drawing/2014/main" id="{DFF6F7E0-D103-4C03-A99E-FDBC03EEB87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2052" y="919933"/>
            <a:ext cx="959746" cy="959746"/>
          </a:xfrm>
          <a:prstGeom prst="rect">
            <a:avLst/>
          </a:prstGeom>
        </p:spPr>
      </p:pic>
      <p:pic>
        <p:nvPicPr>
          <p:cNvPr id="15" name="Picture 14" descr="A picture containing drawing, light, food&#10;&#10;Description automatically generated">
            <a:extLst>
              <a:ext uri="{FF2B5EF4-FFF2-40B4-BE49-F238E27FC236}">
                <a16:creationId xmlns:a16="http://schemas.microsoft.com/office/drawing/2014/main" id="{7E112A8F-B887-4D6C-B94C-F2B8AB53E63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950"/>
          <a:stretch/>
        </p:blipFill>
        <p:spPr>
          <a:xfrm flipH="1">
            <a:off x="11230528" y="2860140"/>
            <a:ext cx="824312" cy="681372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F4303936-04EC-4F86-9144-D936B8E5DABA}"/>
              </a:ext>
            </a:extLst>
          </p:cNvPr>
          <p:cNvGrpSpPr/>
          <p:nvPr/>
        </p:nvGrpSpPr>
        <p:grpSpPr>
          <a:xfrm>
            <a:off x="2747594" y="5107219"/>
            <a:ext cx="4616879" cy="1257300"/>
            <a:chOff x="4606874" y="4884420"/>
            <a:chExt cx="4616879" cy="1257300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ACB5454D-51AF-4A3C-8E57-1E31642B7554}"/>
                </a:ext>
              </a:extLst>
            </p:cNvPr>
            <p:cNvSpPr/>
            <p:nvPr/>
          </p:nvSpPr>
          <p:spPr>
            <a:xfrm>
              <a:off x="4606874" y="4884420"/>
              <a:ext cx="4616879" cy="125730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/>
              <a:endParaRPr lang="ar-BH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1FF51D79-01D1-48CF-A027-FF5FEAF9EFEF}"/>
                </a:ext>
              </a:extLst>
            </p:cNvPr>
            <p:cNvSpPr/>
            <p:nvPr/>
          </p:nvSpPr>
          <p:spPr>
            <a:xfrm>
              <a:off x="6552669" y="5007247"/>
              <a:ext cx="2429050" cy="400818"/>
            </a:xfrm>
            <a:prstGeom prst="rect">
              <a:avLst/>
            </a:prstGeom>
            <a:ln w="28575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/>
              <a:endParaRPr lang="ar-BH" dirty="0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75CFFCB1-E259-4D87-8A08-B393BD9E0B3A}"/>
                </a:ext>
              </a:extLst>
            </p:cNvPr>
            <p:cNvSpPr/>
            <p:nvPr/>
          </p:nvSpPr>
          <p:spPr>
            <a:xfrm>
              <a:off x="4701897" y="5008105"/>
              <a:ext cx="1777377" cy="400818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/>
              <a:r>
                <a:rPr lang="en-GB" dirty="0"/>
                <a:t>Student CPR</a:t>
              </a:r>
              <a:endParaRPr lang="ar-BH" dirty="0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73245725-5C4D-462D-B858-D2AED86F591D}"/>
                </a:ext>
              </a:extLst>
            </p:cNvPr>
            <p:cNvSpPr/>
            <p:nvPr/>
          </p:nvSpPr>
          <p:spPr>
            <a:xfrm>
              <a:off x="6896736" y="5614973"/>
              <a:ext cx="1777377" cy="400818"/>
            </a:xfrm>
            <a:prstGeom prst="rect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en-GB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Delete</a:t>
              </a:r>
              <a:endParaRPr lang="ar-BH" b="1" dirty="0"/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058AD74A-5A1A-4437-84D8-08F45C7BB2E6}"/>
              </a:ext>
            </a:extLst>
          </p:cNvPr>
          <p:cNvSpPr/>
          <p:nvPr/>
        </p:nvSpPr>
        <p:spPr>
          <a:xfrm>
            <a:off x="137160" y="2029143"/>
            <a:ext cx="1170870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ar-BH" sz="2400" dirty="0">
                <a:solidFill>
                  <a:srgbClr val="0066FF"/>
                </a:solidFill>
              </a:rPr>
              <a:t>في هذه الحال يكفي حقل الرقم الشخصي (</a:t>
            </a:r>
            <a:r>
              <a:rPr lang="en-GB" sz="2400" dirty="0" err="1">
                <a:solidFill>
                  <a:srgbClr val="FF0000"/>
                </a:solidFill>
              </a:rPr>
              <a:t>cpr</a:t>
            </a:r>
            <a:r>
              <a:rPr lang="ar-BH" sz="2400" dirty="0">
                <a:solidFill>
                  <a:srgbClr val="0066FF"/>
                </a:solidFill>
              </a:rPr>
              <a:t>) لحذف السجل المطلوب. بما أنّه لا يمكن أن يتواجد شخصان بنفس الرقم الشخصي في جدول البيانات “</a:t>
            </a:r>
            <a:r>
              <a:rPr lang="en-GB" sz="2400" dirty="0">
                <a:solidFill>
                  <a:srgbClr val="0066FF"/>
                </a:solidFill>
              </a:rPr>
              <a:t>degrees</a:t>
            </a:r>
            <a:r>
              <a:rPr lang="ar-BH" sz="2400" dirty="0">
                <a:solidFill>
                  <a:srgbClr val="0066FF"/>
                </a:solidFill>
              </a:rPr>
              <a:t>".</a:t>
            </a:r>
          </a:p>
        </p:txBody>
      </p:sp>
      <p:sp>
        <p:nvSpPr>
          <p:cNvPr id="3" name="Arrow: Left 2">
            <a:extLst>
              <a:ext uri="{FF2B5EF4-FFF2-40B4-BE49-F238E27FC236}">
                <a16:creationId xmlns:a16="http://schemas.microsoft.com/office/drawing/2014/main" id="{D73869B9-31D7-456A-AA7D-625B00C76D05}"/>
              </a:ext>
            </a:extLst>
          </p:cNvPr>
          <p:cNvSpPr/>
          <p:nvPr/>
        </p:nvSpPr>
        <p:spPr>
          <a:xfrm>
            <a:off x="7648570" y="5272711"/>
            <a:ext cx="3323396" cy="926315"/>
          </a:xfrm>
          <a:prstGeom prst="lef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BH" b="1" dirty="0"/>
              <a:t>وبهذا يكون النموذج كالآتي:</a:t>
            </a:r>
          </a:p>
        </p:txBody>
      </p:sp>
      <p:sp>
        <p:nvSpPr>
          <p:cNvPr id="6" name="Arrow: Down 5">
            <a:extLst>
              <a:ext uri="{FF2B5EF4-FFF2-40B4-BE49-F238E27FC236}">
                <a16:creationId xmlns:a16="http://schemas.microsoft.com/office/drawing/2014/main" id="{1CBD892E-5AE5-4C9B-BB74-73EB40471770}"/>
              </a:ext>
            </a:extLst>
          </p:cNvPr>
          <p:cNvSpPr/>
          <p:nvPr/>
        </p:nvSpPr>
        <p:spPr>
          <a:xfrm>
            <a:off x="2645251" y="2767533"/>
            <a:ext cx="232228" cy="510778"/>
          </a:xfrm>
          <a:prstGeom prst="down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BH"/>
          </a:p>
        </p:txBody>
      </p:sp>
      <p:graphicFrame>
        <p:nvGraphicFramePr>
          <p:cNvPr id="18" name="Table 16">
            <a:extLst>
              <a:ext uri="{FF2B5EF4-FFF2-40B4-BE49-F238E27FC236}">
                <a16:creationId xmlns:a16="http://schemas.microsoft.com/office/drawing/2014/main" id="{BCE9AA74-924F-4094-9668-BC0F848EC14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5320911"/>
              </p:ext>
            </p:extLst>
          </p:nvPr>
        </p:nvGraphicFramePr>
        <p:xfrm>
          <a:off x="1879021" y="3312603"/>
          <a:ext cx="8433958" cy="1483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148583">
                  <a:extLst>
                    <a:ext uri="{9D8B030D-6E8A-4147-A177-3AD203B41FA5}">
                      <a16:colId xmlns:a16="http://schemas.microsoft.com/office/drawing/2014/main" val="112881841"/>
                    </a:ext>
                  </a:extLst>
                </a:gridCol>
                <a:gridCol w="939340">
                  <a:extLst>
                    <a:ext uri="{9D8B030D-6E8A-4147-A177-3AD203B41FA5}">
                      <a16:colId xmlns:a16="http://schemas.microsoft.com/office/drawing/2014/main" val="3790290726"/>
                    </a:ext>
                  </a:extLst>
                </a:gridCol>
                <a:gridCol w="1046821">
                  <a:extLst>
                    <a:ext uri="{9D8B030D-6E8A-4147-A177-3AD203B41FA5}">
                      <a16:colId xmlns:a16="http://schemas.microsoft.com/office/drawing/2014/main" val="651723658"/>
                    </a:ext>
                  </a:extLst>
                </a:gridCol>
                <a:gridCol w="851845">
                  <a:extLst>
                    <a:ext uri="{9D8B030D-6E8A-4147-A177-3AD203B41FA5}">
                      <a16:colId xmlns:a16="http://schemas.microsoft.com/office/drawing/2014/main" val="2191601374"/>
                    </a:ext>
                  </a:extLst>
                </a:gridCol>
                <a:gridCol w="1573682">
                  <a:extLst>
                    <a:ext uri="{9D8B030D-6E8A-4147-A177-3AD203B41FA5}">
                      <a16:colId xmlns:a16="http://schemas.microsoft.com/office/drawing/2014/main" val="2860892874"/>
                    </a:ext>
                  </a:extLst>
                </a:gridCol>
                <a:gridCol w="1286601">
                  <a:extLst>
                    <a:ext uri="{9D8B030D-6E8A-4147-A177-3AD203B41FA5}">
                      <a16:colId xmlns:a16="http://schemas.microsoft.com/office/drawing/2014/main" val="164788523"/>
                    </a:ext>
                  </a:extLst>
                </a:gridCol>
                <a:gridCol w="1587086">
                  <a:extLst>
                    <a:ext uri="{9D8B030D-6E8A-4147-A177-3AD203B41FA5}">
                      <a16:colId xmlns:a16="http://schemas.microsoft.com/office/drawing/2014/main" val="31641984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GB" dirty="0"/>
                        <a:t>science</a:t>
                      </a:r>
                      <a:endParaRPr lang="ar-B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GB" dirty="0" err="1"/>
                        <a:t>arabic</a:t>
                      </a:r>
                      <a:endParaRPr lang="ar-B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GB" dirty="0" err="1"/>
                        <a:t>english</a:t>
                      </a:r>
                      <a:endParaRPr lang="ar-B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GB" dirty="0"/>
                        <a:t>math</a:t>
                      </a:r>
                      <a:endParaRPr lang="ar-B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GB" dirty="0" err="1"/>
                        <a:t>full_name</a:t>
                      </a:r>
                      <a:endParaRPr lang="ar-B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GB" dirty="0" err="1"/>
                        <a:t>seat_nb</a:t>
                      </a:r>
                      <a:endParaRPr lang="ar-B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GB" dirty="0" err="1"/>
                        <a:t>cpr</a:t>
                      </a:r>
                      <a:endParaRPr lang="ar-B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41679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GB" dirty="0"/>
                        <a:t>90</a:t>
                      </a:r>
                      <a:endParaRPr lang="ar-B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GB" dirty="0"/>
                        <a:t>88</a:t>
                      </a:r>
                      <a:endParaRPr lang="ar-B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GB" dirty="0"/>
                        <a:t>90</a:t>
                      </a:r>
                      <a:endParaRPr lang="ar-B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GB" dirty="0"/>
                        <a:t>85</a:t>
                      </a:r>
                      <a:endParaRPr lang="ar-B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GB" dirty="0" err="1"/>
                        <a:t>ahmad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foued</a:t>
                      </a:r>
                      <a:endParaRPr lang="ar-B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GB" dirty="0"/>
                        <a:t>10</a:t>
                      </a:r>
                      <a:endParaRPr lang="ar-B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GB" dirty="0"/>
                        <a:t>200115000</a:t>
                      </a:r>
                      <a:endParaRPr lang="ar-B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3364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GB" dirty="0"/>
                        <a:t>95</a:t>
                      </a:r>
                      <a:endParaRPr lang="ar-B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GB" dirty="0"/>
                        <a:t>90</a:t>
                      </a:r>
                      <a:endParaRPr lang="ar-B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GB" dirty="0"/>
                        <a:t>97</a:t>
                      </a:r>
                      <a:endParaRPr lang="ar-B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GB" dirty="0"/>
                        <a:t>99</a:t>
                      </a:r>
                      <a:endParaRPr lang="ar-B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GB" dirty="0" err="1"/>
                        <a:t>ahmad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ali</a:t>
                      </a:r>
                      <a:endParaRPr lang="ar-B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GB" dirty="0"/>
                        <a:t>12</a:t>
                      </a:r>
                      <a:endParaRPr lang="ar-B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GB" dirty="0"/>
                        <a:t>200255000</a:t>
                      </a:r>
                      <a:endParaRPr lang="ar-B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78973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GB" dirty="0"/>
                        <a:t>77</a:t>
                      </a:r>
                      <a:endParaRPr lang="ar-B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GB" dirty="0"/>
                        <a:t>95</a:t>
                      </a:r>
                      <a:endParaRPr lang="ar-B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GB" dirty="0"/>
                        <a:t>70</a:t>
                      </a:r>
                      <a:endParaRPr lang="ar-B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GB" dirty="0"/>
                        <a:t>80</a:t>
                      </a:r>
                      <a:endParaRPr lang="ar-B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GB" dirty="0"/>
                        <a:t>salah </a:t>
                      </a:r>
                      <a:r>
                        <a:rPr lang="en-GB" dirty="0" err="1"/>
                        <a:t>abdullah</a:t>
                      </a:r>
                      <a:endParaRPr lang="ar-B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GB" dirty="0"/>
                        <a:t>14</a:t>
                      </a:r>
                      <a:endParaRPr lang="ar-B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GB" dirty="0"/>
                        <a:t>190991000</a:t>
                      </a:r>
                      <a:endParaRPr lang="ar-B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60401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38426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801"/>
                            </p:stCondLst>
                            <p:childTnLst>
                              <p:par>
                                <p:cTn id="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8202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27" presetClass="emph" presetSubtype="0" repeatCount="3000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9" dur="250" autoRev="1" fill="remov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0" dur="250" autoRev="1" fill="remove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1" dur="250" autoRev="1" fill="remove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50" autoRev="1" fill="remove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9702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2202"/>
                            </p:stCondLst>
                            <p:childTnLst>
                              <p:par>
                                <p:cTn id="3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/>
      <p:bldP spid="3" grpId="0" animBg="1"/>
      <p:bldP spid="6" grpId="0" animBg="1"/>
      <p:bldP spid="6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ed Rectangle 10"/>
          <p:cNvSpPr/>
          <p:nvPr/>
        </p:nvSpPr>
        <p:spPr>
          <a:xfrm>
            <a:off x="4522445" y="0"/>
            <a:ext cx="6077243" cy="6589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r" rtl="1"/>
            <a:r>
              <a:rPr lang="ar-BH" sz="3600" b="1" dirty="0">
                <a:solidFill>
                  <a:srgbClr val="4C4C4C"/>
                </a:solidFill>
                <a:cs typeface="PT Bold Heading" panose="02010400000000000000" pitchFamily="2" charset="-78"/>
              </a:rPr>
              <a:t>تصميم النماذج</a:t>
            </a:r>
            <a:endParaRPr lang="en-US" sz="3600" b="1" dirty="0">
              <a:solidFill>
                <a:srgbClr val="4C4C4C"/>
              </a:solidFill>
              <a:cs typeface="PT Bold Heading" panose="02010400000000000000" pitchFamily="2" charset="-78"/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18435AEE-CD66-4BA7-85DC-4337E9D9CEAF}"/>
              </a:ext>
            </a:extLst>
          </p:cNvPr>
          <p:cNvSpPr txBox="1">
            <a:spLocks/>
          </p:cNvSpPr>
          <p:nvPr/>
        </p:nvSpPr>
        <p:spPr>
          <a:xfrm>
            <a:off x="56099" y="658974"/>
            <a:ext cx="10543590" cy="681371"/>
          </a:xfrm>
          <a:prstGeom prst="rect">
            <a:avLst/>
          </a:prstGeom>
          <a:ln w="28575" cap="flat" cmpd="sng" algn="ctr">
            <a:solidFill>
              <a:schemeClr val="accent6">
                <a:lumMod val="75000"/>
              </a:schemeClr>
            </a:solidFill>
            <a:prstDash val="solid"/>
            <a:miter lim="800000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 anchorCtr="0">
            <a:normAutofit/>
          </a:bodyPr>
          <a:lstStyle>
            <a:defPPr>
              <a:defRPr lang="en-US"/>
            </a:defPPr>
            <a:lvl1pPr indent="0" algn="r" rtl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/>
            </a:lvl1pPr>
            <a:lvl2pPr marL="6858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BH" dirty="0"/>
              <a:t>           كيف أحدّد البيانات التي يجب إدخالها في النموذج، والمعلومات المطلوب استخراجها؟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951F640-9C39-45BC-A173-49F9624426B7}"/>
              </a:ext>
            </a:extLst>
          </p:cNvPr>
          <p:cNvSpPr txBox="1"/>
          <p:nvPr/>
        </p:nvSpPr>
        <p:spPr>
          <a:xfrm>
            <a:off x="1341121" y="1479569"/>
            <a:ext cx="951783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BH" sz="2000" b="1" dirty="0"/>
              <a:t>ماذا لو كان هدفي الآن من النموذج، أن أضيف إلى الجدول "</a:t>
            </a:r>
            <a:r>
              <a:rPr lang="en-GB" sz="2000" b="1" dirty="0"/>
              <a:t>degrees</a:t>
            </a:r>
            <a:r>
              <a:rPr lang="ar-BH" sz="2000" b="1" dirty="0"/>
              <a:t>" بيانات ودرجات طالب جديد؟؟</a:t>
            </a:r>
          </a:p>
        </p:txBody>
      </p:sp>
      <p:pic>
        <p:nvPicPr>
          <p:cNvPr id="7" name="Picture 6" descr="A picture containing indoor, looking, dark, sitting&#10;&#10;Description automatically generated">
            <a:extLst>
              <a:ext uri="{FF2B5EF4-FFF2-40B4-BE49-F238E27FC236}">
                <a16:creationId xmlns:a16="http://schemas.microsoft.com/office/drawing/2014/main" id="{DFF6F7E0-D103-4C03-A99E-FDBC03EEB87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2052" y="919933"/>
            <a:ext cx="959746" cy="959746"/>
          </a:xfrm>
          <a:prstGeom prst="rect">
            <a:avLst/>
          </a:prstGeom>
        </p:spPr>
      </p:pic>
      <p:pic>
        <p:nvPicPr>
          <p:cNvPr id="15" name="Picture 14" descr="A picture containing drawing, light, food&#10;&#10;Description automatically generated">
            <a:extLst>
              <a:ext uri="{FF2B5EF4-FFF2-40B4-BE49-F238E27FC236}">
                <a16:creationId xmlns:a16="http://schemas.microsoft.com/office/drawing/2014/main" id="{7E112A8F-B887-4D6C-B94C-F2B8AB53E63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950"/>
          <a:stretch/>
        </p:blipFill>
        <p:spPr>
          <a:xfrm flipH="1">
            <a:off x="11090133" y="3486004"/>
            <a:ext cx="824312" cy="68137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58AD74A-5A1A-4437-84D8-08F45C7BB2E6}"/>
              </a:ext>
            </a:extLst>
          </p:cNvPr>
          <p:cNvSpPr/>
          <p:nvPr/>
        </p:nvSpPr>
        <p:spPr>
          <a:xfrm>
            <a:off x="6558021" y="4267805"/>
            <a:ext cx="545928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ar-BH" sz="2400" b="1" dirty="0">
                <a:solidFill>
                  <a:srgbClr val="0066FF"/>
                </a:solidFill>
              </a:rPr>
              <a:t>في هذه الحال يجب إدخال بيانات جميع حقول الجدول.</a:t>
            </a:r>
          </a:p>
        </p:txBody>
      </p:sp>
      <p:sp>
        <p:nvSpPr>
          <p:cNvPr id="3" name="Arrow: Left 2">
            <a:extLst>
              <a:ext uri="{FF2B5EF4-FFF2-40B4-BE49-F238E27FC236}">
                <a16:creationId xmlns:a16="http://schemas.microsoft.com/office/drawing/2014/main" id="{D73869B9-31D7-456A-AA7D-625B00C76D05}"/>
              </a:ext>
            </a:extLst>
          </p:cNvPr>
          <p:cNvSpPr/>
          <p:nvPr/>
        </p:nvSpPr>
        <p:spPr>
          <a:xfrm>
            <a:off x="4397044" y="4066946"/>
            <a:ext cx="2160977" cy="944237"/>
          </a:xfrm>
          <a:prstGeom prst="lef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BH" b="1" dirty="0"/>
              <a:t>فيكون النموذج كالآتي:</a:t>
            </a:r>
          </a:p>
        </p:txBody>
      </p:sp>
      <p:graphicFrame>
        <p:nvGraphicFramePr>
          <p:cNvPr id="27" name="Table 16">
            <a:extLst>
              <a:ext uri="{FF2B5EF4-FFF2-40B4-BE49-F238E27FC236}">
                <a16:creationId xmlns:a16="http://schemas.microsoft.com/office/drawing/2014/main" id="{BB95E166-A1C1-437A-9D5D-DA31D3F4EC3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2875574"/>
              </p:ext>
            </p:extLst>
          </p:nvPr>
        </p:nvGraphicFramePr>
        <p:xfrm>
          <a:off x="226778" y="1862869"/>
          <a:ext cx="7276618" cy="1483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933768">
                  <a:extLst>
                    <a:ext uri="{9D8B030D-6E8A-4147-A177-3AD203B41FA5}">
                      <a16:colId xmlns:a16="http://schemas.microsoft.com/office/drawing/2014/main" val="112881841"/>
                    </a:ext>
                  </a:extLst>
                </a:gridCol>
                <a:gridCol w="820801">
                  <a:extLst>
                    <a:ext uri="{9D8B030D-6E8A-4147-A177-3AD203B41FA5}">
                      <a16:colId xmlns:a16="http://schemas.microsoft.com/office/drawing/2014/main" val="3790290726"/>
                    </a:ext>
                  </a:extLst>
                </a:gridCol>
                <a:gridCol w="914718">
                  <a:extLst>
                    <a:ext uri="{9D8B030D-6E8A-4147-A177-3AD203B41FA5}">
                      <a16:colId xmlns:a16="http://schemas.microsoft.com/office/drawing/2014/main" val="651723658"/>
                    </a:ext>
                  </a:extLst>
                </a:gridCol>
                <a:gridCol w="744347">
                  <a:extLst>
                    <a:ext uri="{9D8B030D-6E8A-4147-A177-3AD203B41FA5}">
                      <a16:colId xmlns:a16="http://schemas.microsoft.com/office/drawing/2014/main" val="2191601374"/>
                    </a:ext>
                  </a:extLst>
                </a:gridCol>
                <a:gridCol w="1573682">
                  <a:extLst>
                    <a:ext uri="{9D8B030D-6E8A-4147-A177-3AD203B41FA5}">
                      <a16:colId xmlns:a16="http://schemas.microsoft.com/office/drawing/2014/main" val="2860892874"/>
                    </a:ext>
                  </a:extLst>
                </a:gridCol>
                <a:gridCol w="999934">
                  <a:extLst>
                    <a:ext uri="{9D8B030D-6E8A-4147-A177-3AD203B41FA5}">
                      <a16:colId xmlns:a16="http://schemas.microsoft.com/office/drawing/2014/main" val="164788523"/>
                    </a:ext>
                  </a:extLst>
                </a:gridCol>
                <a:gridCol w="1289368">
                  <a:extLst>
                    <a:ext uri="{9D8B030D-6E8A-4147-A177-3AD203B41FA5}">
                      <a16:colId xmlns:a16="http://schemas.microsoft.com/office/drawing/2014/main" val="31641984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GB" dirty="0"/>
                        <a:t>science</a:t>
                      </a:r>
                      <a:endParaRPr lang="ar-B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GB" dirty="0" err="1"/>
                        <a:t>arabic</a:t>
                      </a:r>
                      <a:endParaRPr lang="ar-B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GB" dirty="0" err="1"/>
                        <a:t>english</a:t>
                      </a:r>
                      <a:endParaRPr lang="ar-B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GB" dirty="0"/>
                        <a:t>math</a:t>
                      </a:r>
                      <a:endParaRPr lang="ar-B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GB" dirty="0" err="1"/>
                        <a:t>full_name</a:t>
                      </a:r>
                      <a:endParaRPr lang="ar-B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GB" dirty="0" err="1"/>
                        <a:t>seat_nb</a:t>
                      </a:r>
                      <a:endParaRPr lang="ar-B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GB" dirty="0" err="1"/>
                        <a:t>cpr</a:t>
                      </a:r>
                      <a:endParaRPr lang="ar-B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41679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GB" dirty="0"/>
                        <a:t>90</a:t>
                      </a:r>
                      <a:endParaRPr lang="ar-B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GB" dirty="0"/>
                        <a:t>88</a:t>
                      </a:r>
                      <a:endParaRPr lang="ar-B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GB" dirty="0"/>
                        <a:t>90</a:t>
                      </a:r>
                      <a:endParaRPr lang="ar-B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GB" dirty="0"/>
                        <a:t>85</a:t>
                      </a:r>
                      <a:endParaRPr lang="ar-B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GB" dirty="0" err="1"/>
                        <a:t>ahmad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foued</a:t>
                      </a:r>
                      <a:endParaRPr lang="ar-B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GB" dirty="0"/>
                        <a:t>10</a:t>
                      </a:r>
                      <a:endParaRPr lang="ar-B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GB" dirty="0"/>
                        <a:t>200115000</a:t>
                      </a:r>
                      <a:endParaRPr lang="ar-B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3364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GB" dirty="0"/>
                        <a:t>95</a:t>
                      </a:r>
                      <a:endParaRPr lang="ar-B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GB" dirty="0"/>
                        <a:t>90</a:t>
                      </a:r>
                      <a:endParaRPr lang="ar-B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GB" dirty="0"/>
                        <a:t>97</a:t>
                      </a:r>
                      <a:endParaRPr lang="ar-B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GB" dirty="0"/>
                        <a:t>99</a:t>
                      </a:r>
                      <a:endParaRPr lang="ar-B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GB" dirty="0" err="1"/>
                        <a:t>ahmad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ali</a:t>
                      </a:r>
                      <a:endParaRPr lang="ar-B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GB" dirty="0"/>
                        <a:t>12</a:t>
                      </a:r>
                      <a:endParaRPr lang="ar-B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GB" dirty="0"/>
                        <a:t>200255000</a:t>
                      </a:r>
                      <a:endParaRPr lang="ar-B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78973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GB" dirty="0"/>
                        <a:t>77</a:t>
                      </a:r>
                      <a:endParaRPr lang="ar-B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GB" dirty="0"/>
                        <a:t>95</a:t>
                      </a:r>
                      <a:endParaRPr lang="ar-B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GB" dirty="0"/>
                        <a:t>70</a:t>
                      </a:r>
                      <a:endParaRPr lang="ar-B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GB" dirty="0"/>
                        <a:t>80</a:t>
                      </a:r>
                      <a:endParaRPr lang="ar-B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GB" dirty="0"/>
                        <a:t>salah </a:t>
                      </a:r>
                      <a:r>
                        <a:rPr lang="en-GB" dirty="0" err="1"/>
                        <a:t>abdullah</a:t>
                      </a:r>
                      <a:endParaRPr lang="ar-B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GB" dirty="0"/>
                        <a:t>14</a:t>
                      </a:r>
                      <a:endParaRPr lang="ar-B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GB" dirty="0"/>
                        <a:t>190991000</a:t>
                      </a:r>
                      <a:endParaRPr lang="ar-B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6040196"/>
                  </a:ext>
                </a:extLst>
              </a:tr>
            </a:tbl>
          </a:graphicData>
        </a:graphic>
      </p:graphicFrame>
      <p:grpSp>
        <p:nvGrpSpPr>
          <p:cNvPr id="6" name="Group 5">
            <a:extLst>
              <a:ext uri="{FF2B5EF4-FFF2-40B4-BE49-F238E27FC236}">
                <a16:creationId xmlns:a16="http://schemas.microsoft.com/office/drawing/2014/main" id="{1ECE09EA-6DB0-4032-BA5A-30CDB1BDA587}"/>
              </a:ext>
            </a:extLst>
          </p:cNvPr>
          <p:cNvGrpSpPr/>
          <p:nvPr/>
        </p:nvGrpSpPr>
        <p:grpSpPr>
          <a:xfrm>
            <a:off x="277555" y="3429000"/>
            <a:ext cx="4061689" cy="2982884"/>
            <a:chOff x="277555" y="3429000"/>
            <a:chExt cx="4061689" cy="2982884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A001E576-2443-442F-8DE5-940DE2D32803}"/>
                </a:ext>
              </a:extLst>
            </p:cNvPr>
            <p:cNvGrpSpPr/>
            <p:nvPr/>
          </p:nvGrpSpPr>
          <p:grpSpPr>
            <a:xfrm>
              <a:off x="277555" y="3429000"/>
              <a:ext cx="4061689" cy="2982884"/>
              <a:chOff x="277554" y="3429000"/>
              <a:chExt cx="4616878" cy="3300041"/>
            </a:xfrm>
          </p:grpSpPr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ACB5454D-51AF-4A3C-8E57-1E31642B7554}"/>
                  </a:ext>
                </a:extLst>
              </p:cNvPr>
              <p:cNvSpPr/>
              <p:nvPr/>
            </p:nvSpPr>
            <p:spPr>
              <a:xfrm>
                <a:off x="277554" y="3429000"/>
                <a:ext cx="4616878" cy="3300041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1" anchor="ctr"/>
              <a:lstStyle/>
              <a:p>
                <a:pPr algn="ctr"/>
                <a:endParaRPr lang="ar-BH"/>
              </a:p>
            </p:txBody>
          </p:sp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1FF51D79-01D1-48CF-A027-FF5FEAF9EFEF}"/>
                  </a:ext>
                </a:extLst>
              </p:cNvPr>
              <p:cNvSpPr/>
              <p:nvPr/>
            </p:nvSpPr>
            <p:spPr>
              <a:xfrm>
                <a:off x="2121875" y="3512820"/>
                <a:ext cx="2061221" cy="316290"/>
              </a:xfrm>
              <a:prstGeom prst="rect">
                <a:avLst/>
              </a:prstGeom>
              <a:ln w="28575"/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1" anchor="ctr"/>
              <a:lstStyle/>
              <a:p>
                <a:pPr algn="ctr"/>
                <a:endParaRPr lang="ar-BH" dirty="0"/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75CFFCB1-E259-4D87-8A08-B393BD9E0B3A}"/>
                  </a:ext>
                </a:extLst>
              </p:cNvPr>
              <p:cNvSpPr/>
              <p:nvPr/>
            </p:nvSpPr>
            <p:spPr>
              <a:xfrm>
                <a:off x="343256" y="3486004"/>
                <a:ext cx="1538883" cy="32071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1" anchor="ctr"/>
              <a:lstStyle/>
              <a:p>
                <a:pPr algn="r"/>
                <a:r>
                  <a:rPr lang="en-GB" sz="1600" dirty="0"/>
                  <a:t>Student CPR:</a:t>
                </a:r>
                <a:endParaRPr lang="ar-BH" sz="1600" dirty="0"/>
              </a:p>
            </p:txBody>
          </p:sp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73245725-5C4D-462D-B858-D2AED86F591D}"/>
                  </a:ext>
                </a:extLst>
              </p:cNvPr>
              <p:cNvSpPr/>
              <p:nvPr/>
            </p:nvSpPr>
            <p:spPr>
              <a:xfrm>
                <a:off x="2485520" y="6247315"/>
                <a:ext cx="1691181" cy="403216"/>
              </a:xfrm>
              <a:prstGeom prst="rect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r>
                  <a:rPr lang="en-GB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Insert</a:t>
                </a:r>
                <a:endParaRPr lang="ar-BH" b="1" dirty="0"/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0C9365CC-9D08-46AD-8A5F-15893045C708}"/>
                  </a:ext>
                </a:extLst>
              </p:cNvPr>
              <p:cNvSpPr/>
              <p:nvPr/>
            </p:nvSpPr>
            <p:spPr>
              <a:xfrm>
                <a:off x="343256" y="3876236"/>
                <a:ext cx="1538883" cy="32071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1" anchor="ctr"/>
              <a:lstStyle/>
              <a:p>
                <a:pPr algn="r"/>
                <a:r>
                  <a:rPr lang="en-GB" sz="1600" dirty="0"/>
                  <a:t>Seat Number:</a:t>
                </a:r>
                <a:endParaRPr lang="ar-BH" sz="1600" dirty="0"/>
              </a:p>
            </p:txBody>
          </p: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DF1831DE-5430-4024-8620-C6002226447D}"/>
                  </a:ext>
                </a:extLst>
              </p:cNvPr>
              <p:cNvSpPr/>
              <p:nvPr/>
            </p:nvSpPr>
            <p:spPr>
              <a:xfrm>
                <a:off x="343256" y="4627925"/>
                <a:ext cx="1538883" cy="32071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1" anchor="ctr"/>
              <a:lstStyle/>
              <a:p>
                <a:pPr algn="r"/>
                <a:r>
                  <a:rPr lang="en-GB" sz="1600" dirty="0"/>
                  <a:t>Math:</a:t>
                </a:r>
                <a:endParaRPr lang="ar-BH" sz="1600" dirty="0"/>
              </a:p>
            </p:txBody>
          </p: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22E7F817-95A5-4812-8AF5-336BC6B5A62F}"/>
                  </a:ext>
                </a:extLst>
              </p:cNvPr>
              <p:cNvSpPr/>
              <p:nvPr/>
            </p:nvSpPr>
            <p:spPr>
              <a:xfrm>
                <a:off x="343255" y="4997797"/>
                <a:ext cx="1538883" cy="32071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1" anchor="ctr"/>
              <a:lstStyle/>
              <a:p>
                <a:pPr algn="r"/>
                <a:r>
                  <a:rPr lang="en-GB" sz="1600" dirty="0"/>
                  <a:t>English:</a:t>
                </a:r>
                <a:endParaRPr lang="ar-BH" sz="1600" dirty="0"/>
              </a:p>
            </p:txBody>
          </p: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C638B1B6-78DF-4A35-B8F4-12F080A45C81}"/>
                  </a:ext>
                </a:extLst>
              </p:cNvPr>
              <p:cNvSpPr/>
              <p:nvPr/>
            </p:nvSpPr>
            <p:spPr>
              <a:xfrm>
                <a:off x="343255" y="5393709"/>
                <a:ext cx="1538883" cy="32071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1" anchor="ctr"/>
              <a:lstStyle/>
              <a:p>
                <a:pPr algn="r"/>
                <a:r>
                  <a:rPr lang="en-GB" sz="1600" dirty="0"/>
                  <a:t>Arabic:</a:t>
                </a:r>
                <a:endParaRPr lang="ar-BH" sz="1600" dirty="0"/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7FD1DCD2-261F-4246-929E-2950BDE0446B}"/>
                  </a:ext>
                </a:extLst>
              </p:cNvPr>
              <p:cNvSpPr/>
              <p:nvPr/>
            </p:nvSpPr>
            <p:spPr>
              <a:xfrm>
                <a:off x="343255" y="5802991"/>
                <a:ext cx="1538883" cy="32071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1" anchor="ctr"/>
              <a:lstStyle/>
              <a:p>
                <a:pPr algn="r"/>
                <a:r>
                  <a:rPr lang="en-GB" sz="1600" dirty="0"/>
                  <a:t>Science:</a:t>
                </a:r>
                <a:endParaRPr lang="ar-BH" sz="1600" dirty="0"/>
              </a:p>
            </p:txBody>
          </p:sp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6A666DFA-4293-4829-AA9D-4F42A7D69DE5}"/>
                  </a:ext>
                </a:extLst>
              </p:cNvPr>
              <p:cNvSpPr/>
              <p:nvPr/>
            </p:nvSpPr>
            <p:spPr>
              <a:xfrm>
                <a:off x="2121875" y="3909180"/>
                <a:ext cx="2061221" cy="316290"/>
              </a:xfrm>
              <a:prstGeom prst="rect">
                <a:avLst/>
              </a:prstGeom>
              <a:ln w="28575"/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1" anchor="ctr"/>
              <a:lstStyle/>
              <a:p>
                <a:pPr algn="ctr"/>
                <a:endParaRPr lang="ar-BH" dirty="0"/>
              </a:p>
            </p:txBody>
          </p:sp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95D4DB5E-9621-403B-BF02-DFA1EFEC0425}"/>
                  </a:ext>
                </a:extLst>
              </p:cNvPr>
              <p:cNvSpPr/>
              <p:nvPr/>
            </p:nvSpPr>
            <p:spPr>
              <a:xfrm>
                <a:off x="2121875" y="4677284"/>
                <a:ext cx="2061221" cy="316290"/>
              </a:xfrm>
              <a:prstGeom prst="rect">
                <a:avLst/>
              </a:prstGeom>
              <a:ln w="28575"/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1" anchor="ctr"/>
              <a:lstStyle/>
              <a:p>
                <a:pPr algn="ctr"/>
                <a:endParaRPr lang="ar-BH" dirty="0"/>
              </a:p>
            </p:txBody>
          </p:sp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50EEA74E-1652-4BA2-BFBC-DEF080E7EE2C}"/>
                  </a:ext>
                </a:extLst>
              </p:cNvPr>
              <p:cNvSpPr/>
              <p:nvPr/>
            </p:nvSpPr>
            <p:spPr>
              <a:xfrm>
                <a:off x="2117328" y="5059131"/>
                <a:ext cx="2061221" cy="316290"/>
              </a:xfrm>
              <a:prstGeom prst="rect">
                <a:avLst/>
              </a:prstGeom>
              <a:ln w="28575"/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1" anchor="ctr"/>
              <a:lstStyle/>
              <a:p>
                <a:pPr algn="ctr"/>
                <a:endParaRPr lang="ar-BH" dirty="0"/>
              </a:p>
            </p:txBody>
          </p:sp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622AB501-D80A-4D8F-A1C0-671A7FCCDF98}"/>
                  </a:ext>
                </a:extLst>
              </p:cNvPr>
              <p:cNvSpPr/>
              <p:nvPr/>
            </p:nvSpPr>
            <p:spPr>
              <a:xfrm>
                <a:off x="2117328" y="5448398"/>
                <a:ext cx="2061221" cy="316290"/>
              </a:xfrm>
              <a:prstGeom prst="rect">
                <a:avLst/>
              </a:prstGeom>
              <a:ln w="28575"/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1" anchor="ctr"/>
              <a:lstStyle/>
              <a:p>
                <a:pPr algn="ctr"/>
                <a:endParaRPr lang="ar-BH" dirty="0"/>
              </a:p>
            </p:txBody>
          </p:sp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87B59D2F-FC10-4FA4-8606-0909A5EAB345}"/>
                  </a:ext>
                </a:extLst>
              </p:cNvPr>
              <p:cNvSpPr/>
              <p:nvPr/>
            </p:nvSpPr>
            <p:spPr>
              <a:xfrm>
                <a:off x="2115480" y="5862457"/>
                <a:ext cx="2061221" cy="316290"/>
              </a:xfrm>
              <a:prstGeom prst="rect">
                <a:avLst/>
              </a:prstGeom>
              <a:ln w="28575"/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1" anchor="ctr"/>
              <a:lstStyle/>
              <a:p>
                <a:pPr algn="ctr"/>
                <a:endParaRPr lang="ar-BH" dirty="0"/>
              </a:p>
            </p:txBody>
          </p:sp>
        </p:grp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A3E7D160-7879-4E69-BBBD-775FDC0FA0D0}"/>
                </a:ext>
              </a:extLst>
            </p:cNvPr>
            <p:cNvSpPr/>
            <p:nvPr/>
          </p:nvSpPr>
          <p:spPr>
            <a:xfrm>
              <a:off x="321501" y="4179622"/>
              <a:ext cx="1353829" cy="28989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r"/>
              <a:r>
                <a:rPr lang="en-GB" sz="1600" dirty="0"/>
                <a:t>Full Name:</a:t>
              </a:r>
              <a:endParaRPr lang="ar-BH" sz="1600" dirty="0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BD0F3246-7831-4FDD-BFE3-60C3AA370E1A}"/>
                </a:ext>
              </a:extLst>
            </p:cNvPr>
            <p:cNvSpPr/>
            <p:nvPr/>
          </p:nvSpPr>
          <p:spPr>
            <a:xfrm>
              <a:off x="1886238" y="4209400"/>
              <a:ext cx="1813355" cy="285892"/>
            </a:xfrm>
            <a:prstGeom prst="rect">
              <a:avLst/>
            </a:prstGeom>
            <a:ln w="28575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/>
              <a:endParaRPr lang="ar-BH" dirty="0"/>
            </a:p>
          </p:txBody>
        </p:sp>
      </p:grpSp>
    </p:spTree>
    <p:extLst>
      <p:ext uri="{BB962C8B-B14F-4D97-AF65-F5344CB8AC3E}">
        <p14:creationId xmlns:p14="http://schemas.microsoft.com/office/powerpoint/2010/main" val="3654329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5000"/>
    </mc:Choice>
    <mc:Fallback xmlns="">
      <p:transition spd="slow" advClick="0" advTm="2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9201"/>
                            </p:stCondLst>
                            <p:childTnLst>
                              <p:par>
                                <p:cTn id="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3002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502"/>
                            </p:stCondLst>
                            <p:childTnLst>
                              <p:par>
                                <p:cTn id="2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/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ed Rectangle 10"/>
          <p:cNvSpPr/>
          <p:nvPr/>
        </p:nvSpPr>
        <p:spPr>
          <a:xfrm>
            <a:off x="4522445" y="0"/>
            <a:ext cx="6077243" cy="6589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r" rtl="1"/>
            <a:r>
              <a:rPr lang="ar-BH" sz="3600" b="1" dirty="0">
                <a:solidFill>
                  <a:srgbClr val="4C4C4C"/>
                </a:solidFill>
                <a:cs typeface="PT Bold Heading" panose="02010400000000000000" pitchFamily="2" charset="-78"/>
              </a:rPr>
              <a:t>تصميم النماذج</a:t>
            </a:r>
            <a:endParaRPr lang="en-US" sz="3600" b="1" dirty="0">
              <a:solidFill>
                <a:srgbClr val="4C4C4C"/>
              </a:solidFill>
              <a:cs typeface="PT Bold Heading" panose="02010400000000000000" pitchFamily="2" charset="-78"/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18435AEE-CD66-4BA7-85DC-4337E9D9CEAF}"/>
              </a:ext>
            </a:extLst>
          </p:cNvPr>
          <p:cNvSpPr txBox="1">
            <a:spLocks/>
          </p:cNvSpPr>
          <p:nvPr/>
        </p:nvSpPr>
        <p:spPr>
          <a:xfrm>
            <a:off x="56099" y="658974"/>
            <a:ext cx="10543590" cy="681371"/>
          </a:xfrm>
          <a:prstGeom prst="rect">
            <a:avLst/>
          </a:prstGeom>
          <a:ln w="28575" cap="flat" cmpd="sng" algn="ctr">
            <a:solidFill>
              <a:schemeClr val="accent6">
                <a:lumMod val="75000"/>
              </a:schemeClr>
            </a:solidFill>
            <a:prstDash val="solid"/>
            <a:miter lim="800000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 anchorCtr="0">
            <a:normAutofit/>
          </a:bodyPr>
          <a:lstStyle>
            <a:defPPr>
              <a:defRPr lang="en-US"/>
            </a:defPPr>
            <a:lvl1pPr indent="0" algn="r" rtl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/>
            </a:lvl1pPr>
            <a:lvl2pPr marL="6858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BH" dirty="0"/>
              <a:t>           كيف أخطّط لتصميم نموذج؟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951F640-9C39-45BC-A173-49F9624426B7}"/>
              </a:ext>
            </a:extLst>
          </p:cNvPr>
          <p:cNvSpPr txBox="1"/>
          <p:nvPr/>
        </p:nvSpPr>
        <p:spPr>
          <a:xfrm>
            <a:off x="1504185" y="1531833"/>
            <a:ext cx="9095503" cy="830997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BH" sz="2400" b="1" dirty="0"/>
              <a:t>أوّلا: أحدّد هدفي من تصميم النموذج، وليكن مثلا: حذف بياناتي من الجدول "</a:t>
            </a:r>
            <a:r>
              <a:rPr lang="en-GB" sz="2400" b="1" dirty="0">
                <a:solidFill>
                  <a:srgbClr val="FF0000"/>
                </a:solidFill>
              </a:rPr>
              <a:t>degrees</a:t>
            </a:r>
            <a:r>
              <a:rPr lang="ar-BH" sz="2400" b="1" dirty="0"/>
              <a:t>".</a:t>
            </a:r>
          </a:p>
          <a:p>
            <a:pPr algn="r" rtl="1"/>
            <a:r>
              <a:rPr lang="ar-BH" sz="2400" b="1" dirty="0"/>
              <a:t>ثانيا: أحدّد الحقل الذي سأعتمده كمُدْخَلٍ لحذف بياناتي من الجدول، وهو الحقل "</a:t>
            </a:r>
            <a:r>
              <a:rPr lang="en-GB" sz="2400" b="1" dirty="0" err="1">
                <a:solidFill>
                  <a:srgbClr val="FF0000"/>
                </a:solidFill>
              </a:rPr>
              <a:t>cpr</a:t>
            </a:r>
            <a:r>
              <a:rPr lang="ar-BH" sz="2400" b="1" dirty="0"/>
              <a:t>".</a:t>
            </a:r>
          </a:p>
        </p:txBody>
      </p:sp>
      <p:pic>
        <p:nvPicPr>
          <p:cNvPr id="7" name="Picture 6" descr="A picture containing indoor, looking, dark, sitting&#10;&#10;Description automatically generated">
            <a:extLst>
              <a:ext uri="{FF2B5EF4-FFF2-40B4-BE49-F238E27FC236}">
                <a16:creationId xmlns:a16="http://schemas.microsoft.com/office/drawing/2014/main" id="{DFF6F7E0-D103-4C03-A99E-FDBC03EEB87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6710" y="431975"/>
            <a:ext cx="959746" cy="959746"/>
          </a:xfrm>
          <a:prstGeom prst="rect">
            <a:avLst/>
          </a:prstGeom>
        </p:spPr>
      </p:pic>
      <p:pic>
        <p:nvPicPr>
          <p:cNvPr id="15" name="Picture 14" descr="A picture containing drawing, light, food&#10;&#10;Description automatically generated">
            <a:extLst>
              <a:ext uri="{FF2B5EF4-FFF2-40B4-BE49-F238E27FC236}">
                <a16:creationId xmlns:a16="http://schemas.microsoft.com/office/drawing/2014/main" id="{7E112A8F-B887-4D6C-B94C-F2B8AB53E63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950"/>
          <a:stretch/>
        </p:blipFill>
        <p:spPr>
          <a:xfrm flipH="1">
            <a:off x="10776456" y="1503575"/>
            <a:ext cx="1039512" cy="85925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322E6A7-F5D5-4AAA-BA5B-BE8ECC0EDFAE}"/>
              </a:ext>
            </a:extLst>
          </p:cNvPr>
          <p:cNvSpPr txBox="1"/>
          <p:nvPr/>
        </p:nvSpPr>
        <p:spPr>
          <a:xfrm>
            <a:off x="5896494" y="3283569"/>
            <a:ext cx="4639205" cy="917079"/>
          </a:xfrm>
          <a:prstGeom prst="leftArrow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 rtl="1"/>
            <a:r>
              <a:rPr lang="ar-BH" sz="2400" b="1" dirty="0"/>
              <a:t>فيكون شكل النموذج تقريبا كالآتي: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090C8F9-3931-4850-94C0-5413B58EEA5E}"/>
              </a:ext>
            </a:extLst>
          </p:cNvPr>
          <p:cNvGrpSpPr/>
          <p:nvPr/>
        </p:nvGrpSpPr>
        <p:grpSpPr>
          <a:xfrm>
            <a:off x="948413" y="3117957"/>
            <a:ext cx="4616879" cy="1248301"/>
            <a:chOff x="948413" y="3117957"/>
            <a:chExt cx="4616879" cy="1248301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ACB5454D-51AF-4A3C-8E57-1E31642B7554}"/>
                </a:ext>
              </a:extLst>
            </p:cNvPr>
            <p:cNvSpPr/>
            <p:nvPr/>
          </p:nvSpPr>
          <p:spPr>
            <a:xfrm>
              <a:off x="948413" y="3117957"/>
              <a:ext cx="4616879" cy="1248301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/>
              <a:endParaRPr lang="ar-BH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1FF51D79-01D1-48CF-A027-FF5FEAF9EFEF}"/>
                </a:ext>
              </a:extLst>
            </p:cNvPr>
            <p:cNvSpPr/>
            <p:nvPr/>
          </p:nvSpPr>
          <p:spPr>
            <a:xfrm>
              <a:off x="2459240" y="3218358"/>
              <a:ext cx="2341708" cy="436631"/>
            </a:xfrm>
            <a:prstGeom prst="rect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/>
              <a:endParaRPr lang="ar-BH" dirty="0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75CFFCB1-E259-4D87-8A08-B393BD9E0B3A}"/>
                </a:ext>
              </a:extLst>
            </p:cNvPr>
            <p:cNvSpPr/>
            <p:nvPr/>
          </p:nvSpPr>
          <p:spPr>
            <a:xfrm>
              <a:off x="948413" y="3203972"/>
              <a:ext cx="1423485" cy="43663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r>
                <a:rPr lang="en-GB" dirty="0"/>
                <a:t>Student CPR:</a:t>
              </a:r>
              <a:endParaRPr lang="ar-BH" dirty="0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73245725-5C4D-462D-B858-D2AED86F591D}"/>
                </a:ext>
              </a:extLst>
            </p:cNvPr>
            <p:cNvSpPr/>
            <p:nvPr/>
          </p:nvSpPr>
          <p:spPr>
            <a:xfrm>
              <a:off x="1035755" y="3764420"/>
              <a:ext cx="1423485" cy="436631"/>
            </a:xfrm>
            <a:prstGeom prst="rect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en-GB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Delete</a:t>
              </a:r>
              <a:endParaRPr lang="ar-BH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3754971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5000"/>
    </mc:Choice>
    <mc:Fallback xmlns="">
      <p:transition spd="slow" advClick="0" advTm="2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901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602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8102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8789959C-0873-474F-9E16-9DC51B10134B}"/>
              </a:ext>
            </a:extLst>
          </p:cNvPr>
          <p:cNvSpPr txBox="1">
            <a:spLocks/>
          </p:cNvSpPr>
          <p:nvPr/>
        </p:nvSpPr>
        <p:spPr>
          <a:xfrm>
            <a:off x="0" y="744807"/>
            <a:ext cx="10843260" cy="497954"/>
          </a:xfrm>
          <a:prstGeom prst="rect">
            <a:avLst/>
          </a:prstGeom>
          <a:ln w="28575" cap="flat" cmpd="sng" algn="ctr">
            <a:solidFill>
              <a:schemeClr val="accent6">
                <a:lumMod val="75000"/>
              </a:schemeClr>
            </a:solidFill>
            <a:prstDash val="solid"/>
            <a:miter lim="800000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 anchorCtr="0">
            <a:normAutofit/>
          </a:bodyPr>
          <a:lstStyle>
            <a:defPPr>
              <a:defRPr lang="en-US"/>
            </a:defPPr>
            <a:lvl1pPr indent="0" algn="r" rtl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/>
            </a:lvl1pPr>
            <a:lvl2pPr marL="6858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BH" dirty="0"/>
              <a:t> تصميم نموذج لحذف سجلّ.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D1AE5D7-6A3D-4C97-A945-AF5C6AA26B3B}"/>
              </a:ext>
            </a:extLst>
          </p:cNvPr>
          <p:cNvSpPr/>
          <p:nvPr/>
        </p:nvSpPr>
        <p:spPr>
          <a:xfrm>
            <a:off x="-7444" y="1775971"/>
            <a:ext cx="5935138" cy="4510175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t"/>
          <a:lstStyle/>
          <a:p>
            <a:endParaRPr lang="en-GB" dirty="0"/>
          </a:p>
          <a:p>
            <a:r>
              <a:rPr lang="en-GB" dirty="0"/>
              <a:t>&lt;body&gt;</a:t>
            </a:r>
          </a:p>
          <a:p>
            <a:r>
              <a:rPr lang="en-GB" b="1" dirty="0"/>
              <a:t>&lt;form&gt;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r>
              <a:rPr lang="en-GB" b="1" dirty="0"/>
              <a:t>&lt;/form&gt;</a:t>
            </a:r>
          </a:p>
          <a:p>
            <a:r>
              <a:rPr lang="en-GB" dirty="0"/>
              <a:t>&lt;/body&gt;</a:t>
            </a:r>
          </a:p>
          <a:p>
            <a:endParaRPr lang="en-GB" dirty="0"/>
          </a:p>
          <a:p>
            <a:pPr algn="just" rtl="1"/>
            <a:endParaRPr lang="ar-BH" dirty="0"/>
          </a:p>
        </p:txBody>
      </p:sp>
      <p:sp>
        <p:nvSpPr>
          <p:cNvPr id="4" name="Speech Bubble: Rectangle 3">
            <a:extLst>
              <a:ext uri="{FF2B5EF4-FFF2-40B4-BE49-F238E27FC236}">
                <a16:creationId xmlns:a16="http://schemas.microsoft.com/office/drawing/2014/main" id="{A6D737DF-EC4C-4998-9CF1-D4D0E1335ED9}"/>
              </a:ext>
            </a:extLst>
          </p:cNvPr>
          <p:cNvSpPr/>
          <p:nvPr/>
        </p:nvSpPr>
        <p:spPr>
          <a:xfrm>
            <a:off x="2552700" y="2304250"/>
            <a:ext cx="2346960" cy="1132189"/>
          </a:xfrm>
          <a:prstGeom prst="wedgeRectCallout">
            <a:avLst>
              <a:gd name="adj1" fmla="val -29447"/>
              <a:gd name="adj2" fmla="val -10451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ar-BH" sz="2000" dirty="0"/>
              <a:t>أنشئ أو أفتح الملف “</a:t>
            </a:r>
            <a:r>
              <a:rPr lang="en-GB" sz="2000" b="1" dirty="0">
                <a:solidFill>
                  <a:srgbClr val="FFFF00"/>
                </a:solidFill>
              </a:rPr>
              <a:t>DeleteForm.html</a:t>
            </a:r>
            <a:r>
              <a:rPr lang="ar-BH" sz="2000" dirty="0"/>
              <a:t>"</a:t>
            </a:r>
          </a:p>
        </p:txBody>
      </p:sp>
      <p:sp>
        <p:nvSpPr>
          <p:cNvPr id="35" name="Speech Bubble: Rectangle 34">
            <a:extLst>
              <a:ext uri="{FF2B5EF4-FFF2-40B4-BE49-F238E27FC236}">
                <a16:creationId xmlns:a16="http://schemas.microsoft.com/office/drawing/2014/main" id="{3424404E-7F07-4566-B3A4-C5D73D5CDA36}"/>
              </a:ext>
            </a:extLst>
          </p:cNvPr>
          <p:cNvSpPr/>
          <p:nvPr/>
        </p:nvSpPr>
        <p:spPr>
          <a:xfrm>
            <a:off x="1809836" y="2580024"/>
            <a:ext cx="2960284" cy="694216"/>
          </a:xfrm>
          <a:prstGeom prst="wedgeRectCallout">
            <a:avLst>
              <a:gd name="adj1" fmla="val -80546"/>
              <a:gd name="adj2" fmla="val -5551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ar-BH" sz="2000" dirty="0"/>
              <a:t>أدرج علامة النموذج </a:t>
            </a:r>
            <a:r>
              <a:rPr lang="en-GB" sz="2000" b="1" dirty="0">
                <a:solidFill>
                  <a:srgbClr val="FFFF00"/>
                </a:solidFill>
              </a:rPr>
              <a:t>&lt;form&gt;</a:t>
            </a:r>
            <a:endParaRPr lang="ar-BH" sz="2000" b="1" dirty="0">
              <a:solidFill>
                <a:srgbClr val="FFFF00"/>
              </a:solidFill>
            </a:endParaRPr>
          </a:p>
        </p:txBody>
      </p:sp>
      <p:sp>
        <p:nvSpPr>
          <p:cNvPr id="36" name="Speech Bubble: Rectangle 35">
            <a:extLst>
              <a:ext uri="{FF2B5EF4-FFF2-40B4-BE49-F238E27FC236}">
                <a16:creationId xmlns:a16="http://schemas.microsoft.com/office/drawing/2014/main" id="{AB58604B-8A32-4E0E-A6B2-3F90A51D7738}"/>
              </a:ext>
            </a:extLst>
          </p:cNvPr>
          <p:cNvSpPr/>
          <p:nvPr/>
        </p:nvSpPr>
        <p:spPr>
          <a:xfrm>
            <a:off x="1809836" y="4388325"/>
            <a:ext cx="3638464" cy="694216"/>
          </a:xfrm>
          <a:prstGeom prst="wedgeRectCallout">
            <a:avLst>
              <a:gd name="adj1" fmla="val -72776"/>
              <a:gd name="adj2" fmla="val -12045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ar-BH" sz="2000" dirty="0"/>
              <a:t>أدرج علامة إغلاق النموذج </a:t>
            </a:r>
            <a:r>
              <a:rPr lang="en-GB" sz="2000" b="1" dirty="0">
                <a:solidFill>
                  <a:srgbClr val="FFFF00"/>
                </a:solidFill>
              </a:rPr>
              <a:t>&lt;/form&gt;</a:t>
            </a:r>
            <a:endParaRPr lang="ar-BH" sz="2000" b="1" dirty="0">
              <a:solidFill>
                <a:srgbClr val="FFFF00"/>
              </a:solidFill>
            </a:endParaRPr>
          </a:p>
        </p:txBody>
      </p:sp>
      <p:sp>
        <p:nvSpPr>
          <p:cNvPr id="14" name="Rounded Rectangle 10">
            <a:extLst>
              <a:ext uri="{FF2B5EF4-FFF2-40B4-BE49-F238E27FC236}">
                <a16:creationId xmlns:a16="http://schemas.microsoft.com/office/drawing/2014/main" id="{38B71953-FF97-4B1D-A645-1F383E138983}"/>
              </a:ext>
            </a:extLst>
          </p:cNvPr>
          <p:cNvSpPr/>
          <p:nvPr/>
        </p:nvSpPr>
        <p:spPr>
          <a:xfrm>
            <a:off x="4484345" y="82918"/>
            <a:ext cx="6077243" cy="6589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r" rtl="1"/>
            <a:r>
              <a:rPr lang="ar-BH" sz="3600" b="1" dirty="0">
                <a:solidFill>
                  <a:srgbClr val="4C4C4C"/>
                </a:solidFill>
                <a:cs typeface="PT Bold Heading" panose="02010400000000000000" pitchFamily="2" charset="-78"/>
              </a:rPr>
              <a:t>تصميم النماذج</a:t>
            </a:r>
            <a:endParaRPr lang="en-US" sz="3600" b="1" dirty="0">
              <a:solidFill>
                <a:srgbClr val="4C4C4C"/>
              </a:solidFill>
              <a:cs typeface="PT Bold Heading" panose="02010400000000000000" pitchFamily="2" charset="-78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4E05F1C-C5F4-4797-91B2-5B94FA65C081}"/>
              </a:ext>
            </a:extLst>
          </p:cNvPr>
          <p:cNvGrpSpPr/>
          <p:nvPr/>
        </p:nvGrpSpPr>
        <p:grpSpPr>
          <a:xfrm>
            <a:off x="0" y="1276663"/>
            <a:ext cx="3992487" cy="444014"/>
            <a:chOff x="5891725" y="2485486"/>
            <a:chExt cx="3992487" cy="492369"/>
          </a:xfrm>
        </p:grpSpPr>
        <p:pic>
          <p:nvPicPr>
            <p:cNvPr id="21" name="Picture 352" descr="FlashDevelop Review - Slant">
              <a:extLst>
                <a:ext uri="{FF2B5EF4-FFF2-40B4-BE49-F238E27FC236}">
                  <a16:creationId xmlns:a16="http://schemas.microsoft.com/office/drawing/2014/main" id="{2EAD004A-EA22-4477-B8AA-EDC4D39E67C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91725" y="2485486"/>
              <a:ext cx="492369" cy="4923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D0CAA1A1-008F-481E-B528-6E3E8516DB55}"/>
                </a:ext>
              </a:extLst>
            </p:cNvPr>
            <p:cNvSpPr txBox="1"/>
            <p:nvPr/>
          </p:nvSpPr>
          <p:spPr>
            <a:xfrm>
              <a:off x="6369852" y="2509208"/>
              <a:ext cx="3514360" cy="443684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r>
                <a:rPr lang="en-GB" sz="2000" dirty="0" err="1"/>
                <a:t>FlashDevelop</a:t>
              </a:r>
              <a:r>
                <a:rPr lang="en-GB" sz="2000" dirty="0"/>
                <a:t>: </a:t>
              </a:r>
              <a:r>
                <a:rPr lang="en-GB" sz="2000" b="1" dirty="0"/>
                <a:t>DeleteForm.html</a:t>
              </a:r>
              <a:endParaRPr lang="ar-BH" sz="2000" b="1" dirty="0"/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FDE3EADE-0126-4F9D-90A1-81CFDB2F0F54}"/>
              </a:ext>
            </a:extLst>
          </p:cNvPr>
          <p:cNvGrpSpPr/>
          <p:nvPr/>
        </p:nvGrpSpPr>
        <p:grpSpPr>
          <a:xfrm>
            <a:off x="6012180" y="1356360"/>
            <a:ext cx="6096000" cy="5003384"/>
            <a:chOff x="5957089" y="1356360"/>
            <a:chExt cx="6151091" cy="5003384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7474DEF1-C943-40C1-BB7A-07055EC72FBC}"/>
                </a:ext>
              </a:extLst>
            </p:cNvPr>
            <p:cNvGrpSpPr/>
            <p:nvPr/>
          </p:nvGrpSpPr>
          <p:grpSpPr>
            <a:xfrm>
              <a:off x="5957089" y="1356360"/>
              <a:ext cx="6151091" cy="5003384"/>
              <a:chOff x="4989234" y="1293092"/>
              <a:chExt cx="6048419" cy="5008504"/>
            </a:xfrm>
          </p:grpSpPr>
          <p:pic>
            <p:nvPicPr>
              <p:cNvPr id="24" name="Picture 23">
                <a:extLst>
                  <a:ext uri="{FF2B5EF4-FFF2-40B4-BE49-F238E27FC236}">
                    <a16:creationId xmlns:a16="http://schemas.microsoft.com/office/drawing/2014/main" id="{3DDBE0E8-C76E-498D-B853-5D56969E45A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989234" y="1838929"/>
                <a:ext cx="6048419" cy="4462667"/>
              </a:xfrm>
              <a:prstGeom prst="rect">
                <a:avLst/>
              </a:prstGeom>
            </p:spPr>
          </p:pic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3FE0B7DE-756F-47A2-AD06-4B93146F75A5}"/>
                  </a:ext>
                </a:extLst>
              </p:cNvPr>
              <p:cNvGrpSpPr/>
              <p:nvPr/>
            </p:nvGrpSpPr>
            <p:grpSpPr>
              <a:xfrm>
                <a:off x="4989234" y="1293092"/>
                <a:ext cx="4167762" cy="492369"/>
                <a:chOff x="6217164" y="1317418"/>
                <a:chExt cx="4167762" cy="492369"/>
              </a:xfrm>
            </p:grpSpPr>
            <p:pic>
              <p:nvPicPr>
                <p:cNvPr id="26" name="Picture 356" descr="The Branding Source: New logo: Google Chrome icon (?)">
                  <a:extLst>
                    <a:ext uri="{FF2B5EF4-FFF2-40B4-BE49-F238E27FC236}">
                      <a16:creationId xmlns:a16="http://schemas.microsoft.com/office/drawing/2014/main" id="{FE33CBF7-9BC6-4784-A7BB-B5BDF6F8783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17164" y="1317418"/>
                  <a:ext cx="492369" cy="492369"/>
                </a:xfrm>
                <a:prstGeom prst="rect">
                  <a:avLst/>
                </a:prstGeom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2C1FA8B0-3E4A-4707-9E47-E8ADBE13199B}"/>
                    </a:ext>
                  </a:extLst>
                </p:cNvPr>
                <p:cNvSpPr txBox="1"/>
                <p:nvPr/>
              </p:nvSpPr>
              <p:spPr>
                <a:xfrm>
                  <a:off x="6738438" y="1348082"/>
                  <a:ext cx="3646488" cy="400519"/>
                </a:xfrm>
                <a:prstGeom prst="rect">
                  <a:avLst/>
                </a:prstGeom>
                <a:noFill/>
              </p:spPr>
              <p:txBody>
                <a:bodyPr wrap="none" rtlCol="1">
                  <a:spAutoFit/>
                </a:bodyPr>
                <a:lstStyle/>
                <a:p>
                  <a:r>
                    <a:rPr lang="en-GB" sz="2000" dirty="0"/>
                    <a:t>Google Chrome: DeleteForm.html</a:t>
                  </a:r>
                  <a:endParaRPr lang="ar-BH" sz="2000" dirty="0"/>
                </a:p>
              </p:txBody>
            </p:sp>
          </p:grpSp>
        </p:grp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145EAF30-332D-4143-8A90-CCF9AC14469D}"/>
                </a:ext>
              </a:extLst>
            </p:cNvPr>
            <p:cNvSpPr/>
            <p:nvPr/>
          </p:nvSpPr>
          <p:spPr>
            <a:xfrm>
              <a:off x="6318301" y="1901639"/>
              <a:ext cx="1426416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lang="en-GB" sz="1400" dirty="0"/>
                <a:t>DeleteForm.html</a:t>
              </a:r>
              <a:endParaRPr lang="ar-BH" sz="1400" dirty="0"/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93D177DC-D8EB-471A-B639-A877E88E632E}"/>
              </a:ext>
            </a:extLst>
          </p:cNvPr>
          <p:cNvGrpSpPr/>
          <p:nvPr/>
        </p:nvGrpSpPr>
        <p:grpSpPr>
          <a:xfrm>
            <a:off x="6152873" y="2737982"/>
            <a:ext cx="3852535" cy="997079"/>
            <a:chOff x="6152873" y="2737982"/>
            <a:chExt cx="3852535" cy="997079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4F5FFE8F-7A01-4D50-A37C-A8C32E231645}"/>
                </a:ext>
              </a:extLst>
            </p:cNvPr>
            <p:cNvSpPr/>
            <p:nvPr/>
          </p:nvSpPr>
          <p:spPr>
            <a:xfrm>
              <a:off x="7663700" y="2752368"/>
              <a:ext cx="2341708" cy="436631"/>
            </a:xfrm>
            <a:prstGeom prst="rect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/>
              <a:endParaRPr lang="ar-BH" dirty="0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36B1C801-0A8A-4990-B84B-C4AC6AA2A3B9}"/>
                </a:ext>
              </a:extLst>
            </p:cNvPr>
            <p:cNvSpPr/>
            <p:nvPr/>
          </p:nvSpPr>
          <p:spPr>
            <a:xfrm>
              <a:off x="6152873" y="2737982"/>
              <a:ext cx="1423485" cy="43663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r>
                <a:rPr lang="en-GB" dirty="0"/>
                <a:t>Student CPR:</a:t>
              </a:r>
              <a:endParaRPr lang="ar-BH" dirty="0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8F297E67-2B47-4A0B-848F-9A65A0C54190}"/>
                </a:ext>
              </a:extLst>
            </p:cNvPr>
            <p:cNvSpPr/>
            <p:nvPr/>
          </p:nvSpPr>
          <p:spPr>
            <a:xfrm>
              <a:off x="6240215" y="3298430"/>
              <a:ext cx="1423485" cy="436631"/>
            </a:xfrm>
            <a:prstGeom prst="rect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en-GB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Delete</a:t>
              </a:r>
              <a:endParaRPr lang="ar-BH" b="1" dirty="0"/>
            </a:p>
          </p:txBody>
        </p:sp>
      </p:grpSp>
      <p:sp>
        <p:nvSpPr>
          <p:cNvPr id="31" name="Speech Bubble: Rectangle 30">
            <a:extLst>
              <a:ext uri="{FF2B5EF4-FFF2-40B4-BE49-F238E27FC236}">
                <a16:creationId xmlns:a16="http://schemas.microsoft.com/office/drawing/2014/main" id="{13B0900C-B119-4A60-AA5F-4FF159448C44}"/>
              </a:ext>
            </a:extLst>
          </p:cNvPr>
          <p:cNvSpPr/>
          <p:nvPr/>
        </p:nvSpPr>
        <p:spPr>
          <a:xfrm>
            <a:off x="6537555" y="4594257"/>
            <a:ext cx="3473105" cy="1090264"/>
          </a:xfrm>
          <a:prstGeom prst="wedgeRectCallout">
            <a:avLst>
              <a:gd name="adj1" fmla="val -30325"/>
              <a:gd name="adj2" fmla="val -11849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ar-BH" sz="2000" dirty="0"/>
              <a:t>أرغب في تصميم النموذج أعلاه لحذف سجل من جدول "</a:t>
            </a:r>
            <a:r>
              <a:rPr lang="en-GB" sz="2000" b="1" dirty="0">
                <a:solidFill>
                  <a:srgbClr val="FFFF00"/>
                </a:solidFill>
              </a:rPr>
              <a:t>degrees</a:t>
            </a:r>
            <a:r>
              <a:rPr lang="ar-BH" sz="2000" dirty="0"/>
              <a:t>".</a:t>
            </a:r>
          </a:p>
        </p:txBody>
      </p:sp>
      <p:pic>
        <p:nvPicPr>
          <p:cNvPr id="32" name="Picture 31" descr="A close up of a sign&#10;&#10;Description automatically generated">
            <a:extLst>
              <a:ext uri="{FF2B5EF4-FFF2-40B4-BE49-F238E27FC236}">
                <a16:creationId xmlns:a16="http://schemas.microsoft.com/office/drawing/2014/main" id="{8128E263-4988-454C-9C7A-393B9C4BD59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0301" y="0"/>
            <a:ext cx="1242060" cy="1150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2393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801"/>
                            </p:stCondLst>
                            <p:childTnLst>
                              <p:par>
                                <p:cTn id="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301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301"/>
                            </p:stCondLst>
                            <p:childTnLst>
                              <p:par>
                                <p:cTn id="16" presetID="1" presetClass="exit" presetSubtype="0" fill="hold" grpId="1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7301"/>
                            </p:stCondLst>
                            <p:childTnLst>
                              <p:par>
                                <p:cTn id="1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801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7801"/>
                            </p:stCondLst>
                            <p:childTnLst>
                              <p:par>
                                <p:cTn id="26" presetID="26" presetClass="emph" presetSubtype="0" repeatCount="3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9301"/>
                            </p:stCondLst>
                            <p:childTnLst>
                              <p:par>
                                <p:cTn id="30" presetID="1" presetClass="exit" presetSubtype="0" fill="hold" grpId="2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2301"/>
                            </p:stCondLst>
                            <p:childTnLst>
                              <p:par>
                                <p:cTn id="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4402"/>
                            </p:stCondLst>
                            <p:childTnLst>
                              <p:par>
                                <p:cTn id="36" presetID="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5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6903"/>
                            </p:stCondLst>
                            <p:childTnLst>
                              <p:par>
                                <p:cTn id="39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7903"/>
                            </p:stCondLst>
                            <p:childTnLst>
                              <p:par>
                                <p:cTn id="4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604"/>
                            </p:stCondLst>
                            <p:childTnLst>
                              <p:par>
                                <p:cTn id="45" presetID="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5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3605"/>
                            </p:stCondLst>
                            <p:childTnLst>
                              <p:par>
                                <p:cTn id="4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4" grpId="2" animBg="1"/>
      <p:bldP spid="35" grpId="0" animBg="1"/>
      <p:bldP spid="35" grpId="1" animBg="1"/>
      <p:bldP spid="36" grpId="0" animBg="1"/>
      <p:bldP spid="36" grpId="1" animBg="1"/>
      <p:bldP spid="31" grpId="0" animBg="1"/>
      <p:bldP spid="31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8789959C-0873-474F-9E16-9DC51B10134B}"/>
              </a:ext>
            </a:extLst>
          </p:cNvPr>
          <p:cNvSpPr txBox="1">
            <a:spLocks/>
          </p:cNvSpPr>
          <p:nvPr/>
        </p:nvSpPr>
        <p:spPr>
          <a:xfrm>
            <a:off x="0" y="744807"/>
            <a:ext cx="10843260" cy="497954"/>
          </a:xfrm>
          <a:prstGeom prst="rect">
            <a:avLst/>
          </a:prstGeom>
          <a:ln w="28575" cap="flat" cmpd="sng" algn="ctr">
            <a:solidFill>
              <a:schemeClr val="accent6">
                <a:lumMod val="75000"/>
              </a:schemeClr>
            </a:solidFill>
            <a:prstDash val="solid"/>
            <a:miter lim="800000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 anchorCtr="0">
            <a:normAutofit/>
          </a:bodyPr>
          <a:lstStyle>
            <a:defPPr>
              <a:defRPr lang="en-US"/>
            </a:defPPr>
            <a:lvl1pPr indent="0" algn="r" rtl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/>
            </a:lvl1pPr>
            <a:lvl2pPr marL="6858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BH" dirty="0"/>
              <a:t> تصميم نموذج لحذف سجلّ.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D1AE5D7-6A3D-4C97-A945-AF5C6AA26B3B}"/>
              </a:ext>
            </a:extLst>
          </p:cNvPr>
          <p:cNvSpPr/>
          <p:nvPr/>
        </p:nvSpPr>
        <p:spPr>
          <a:xfrm>
            <a:off x="-7444" y="1775971"/>
            <a:ext cx="5935138" cy="4510175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t"/>
          <a:lstStyle/>
          <a:p>
            <a:endParaRPr lang="en-GB" dirty="0"/>
          </a:p>
          <a:p>
            <a:r>
              <a:rPr lang="en-GB" dirty="0"/>
              <a:t>&lt;body&gt;</a:t>
            </a:r>
          </a:p>
          <a:p>
            <a:r>
              <a:rPr lang="en-GB" b="1" dirty="0"/>
              <a:t>&lt;form&gt;</a:t>
            </a:r>
          </a:p>
          <a:p>
            <a:r>
              <a:rPr lang="en-GB" dirty="0"/>
              <a:t>&lt;p&gt;&lt;/p&gt;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r>
              <a:rPr lang="en-GB" b="1" dirty="0"/>
              <a:t>&lt;/form&gt;</a:t>
            </a:r>
          </a:p>
          <a:p>
            <a:r>
              <a:rPr lang="en-GB" dirty="0"/>
              <a:t>&lt;/body&gt;</a:t>
            </a:r>
          </a:p>
          <a:p>
            <a:endParaRPr lang="en-GB" dirty="0"/>
          </a:p>
          <a:p>
            <a:pPr algn="just" rtl="1"/>
            <a:endParaRPr lang="ar-BH" dirty="0"/>
          </a:p>
        </p:txBody>
      </p:sp>
      <p:sp>
        <p:nvSpPr>
          <p:cNvPr id="35" name="Speech Bubble: Rectangle 34">
            <a:extLst>
              <a:ext uri="{FF2B5EF4-FFF2-40B4-BE49-F238E27FC236}">
                <a16:creationId xmlns:a16="http://schemas.microsoft.com/office/drawing/2014/main" id="{3424404E-7F07-4566-B3A4-C5D73D5CDA36}"/>
              </a:ext>
            </a:extLst>
          </p:cNvPr>
          <p:cNvSpPr/>
          <p:nvPr/>
        </p:nvSpPr>
        <p:spPr>
          <a:xfrm>
            <a:off x="1638386" y="3080396"/>
            <a:ext cx="2960284" cy="694216"/>
          </a:xfrm>
          <a:prstGeom prst="wedgeRectCallout">
            <a:avLst>
              <a:gd name="adj1" fmla="val -80546"/>
              <a:gd name="adj2" fmla="val -5551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ar-BH" sz="2000" dirty="0"/>
              <a:t>أدرج علامتي</a:t>
            </a:r>
            <a:r>
              <a:rPr lang="en-GB" sz="2000" b="1" dirty="0">
                <a:solidFill>
                  <a:srgbClr val="FFFF00"/>
                </a:solidFill>
              </a:rPr>
              <a:t>&lt;p&gt;&lt;/p&gt;</a:t>
            </a:r>
            <a:endParaRPr lang="ar-BH" sz="2000" b="1" dirty="0">
              <a:solidFill>
                <a:srgbClr val="FFFF00"/>
              </a:solidFill>
            </a:endParaRPr>
          </a:p>
        </p:txBody>
      </p:sp>
      <p:sp>
        <p:nvSpPr>
          <p:cNvPr id="14" name="Rounded Rectangle 10">
            <a:extLst>
              <a:ext uri="{FF2B5EF4-FFF2-40B4-BE49-F238E27FC236}">
                <a16:creationId xmlns:a16="http://schemas.microsoft.com/office/drawing/2014/main" id="{38B71953-FF97-4B1D-A645-1F383E138983}"/>
              </a:ext>
            </a:extLst>
          </p:cNvPr>
          <p:cNvSpPr/>
          <p:nvPr/>
        </p:nvSpPr>
        <p:spPr>
          <a:xfrm>
            <a:off x="4484345" y="82918"/>
            <a:ext cx="6077243" cy="6589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r" rtl="1"/>
            <a:r>
              <a:rPr lang="ar-BH" sz="3600" b="1" dirty="0">
                <a:solidFill>
                  <a:srgbClr val="4C4C4C"/>
                </a:solidFill>
                <a:cs typeface="PT Bold Heading" panose="02010400000000000000" pitchFamily="2" charset="-78"/>
              </a:rPr>
              <a:t>تصميم النماذج</a:t>
            </a:r>
            <a:endParaRPr lang="en-US" sz="3600" b="1" dirty="0">
              <a:solidFill>
                <a:srgbClr val="4C4C4C"/>
              </a:solidFill>
              <a:cs typeface="PT Bold Heading" panose="02010400000000000000" pitchFamily="2" charset="-78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4E05F1C-C5F4-4797-91B2-5B94FA65C081}"/>
              </a:ext>
            </a:extLst>
          </p:cNvPr>
          <p:cNvGrpSpPr/>
          <p:nvPr/>
        </p:nvGrpSpPr>
        <p:grpSpPr>
          <a:xfrm>
            <a:off x="0" y="1276663"/>
            <a:ext cx="3992487" cy="444014"/>
            <a:chOff x="5891725" y="2485486"/>
            <a:chExt cx="3992487" cy="492369"/>
          </a:xfrm>
        </p:grpSpPr>
        <p:pic>
          <p:nvPicPr>
            <p:cNvPr id="21" name="Picture 352" descr="FlashDevelop Review - Slant">
              <a:extLst>
                <a:ext uri="{FF2B5EF4-FFF2-40B4-BE49-F238E27FC236}">
                  <a16:creationId xmlns:a16="http://schemas.microsoft.com/office/drawing/2014/main" id="{2EAD004A-EA22-4477-B8AA-EDC4D39E67C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91725" y="2485486"/>
              <a:ext cx="492369" cy="4923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D0CAA1A1-008F-481E-B528-6E3E8516DB55}"/>
                </a:ext>
              </a:extLst>
            </p:cNvPr>
            <p:cNvSpPr txBox="1"/>
            <p:nvPr/>
          </p:nvSpPr>
          <p:spPr>
            <a:xfrm>
              <a:off x="6369852" y="2509208"/>
              <a:ext cx="3514360" cy="443684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r>
                <a:rPr lang="en-GB" sz="2000" dirty="0" err="1"/>
                <a:t>FlashDevelop</a:t>
              </a:r>
              <a:r>
                <a:rPr lang="en-GB" sz="2000" dirty="0"/>
                <a:t>: </a:t>
              </a:r>
              <a:r>
                <a:rPr lang="en-GB" sz="2000" b="1" dirty="0"/>
                <a:t>DeleteForm.html</a:t>
              </a:r>
              <a:endParaRPr lang="ar-BH" sz="2000" b="1" dirty="0"/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FDE3EADE-0126-4F9D-90A1-81CFDB2F0F54}"/>
              </a:ext>
            </a:extLst>
          </p:cNvPr>
          <p:cNvGrpSpPr/>
          <p:nvPr/>
        </p:nvGrpSpPr>
        <p:grpSpPr>
          <a:xfrm>
            <a:off x="6012180" y="1356360"/>
            <a:ext cx="6096000" cy="5003384"/>
            <a:chOff x="5957089" y="1356360"/>
            <a:chExt cx="6151091" cy="5003384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7474DEF1-C943-40C1-BB7A-07055EC72FBC}"/>
                </a:ext>
              </a:extLst>
            </p:cNvPr>
            <p:cNvGrpSpPr/>
            <p:nvPr/>
          </p:nvGrpSpPr>
          <p:grpSpPr>
            <a:xfrm>
              <a:off x="5957089" y="1356360"/>
              <a:ext cx="6151091" cy="5003384"/>
              <a:chOff x="4989234" y="1293092"/>
              <a:chExt cx="6048419" cy="5008504"/>
            </a:xfrm>
          </p:grpSpPr>
          <p:pic>
            <p:nvPicPr>
              <p:cNvPr id="24" name="Picture 23">
                <a:extLst>
                  <a:ext uri="{FF2B5EF4-FFF2-40B4-BE49-F238E27FC236}">
                    <a16:creationId xmlns:a16="http://schemas.microsoft.com/office/drawing/2014/main" id="{3DDBE0E8-C76E-498D-B853-5D56969E45A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989234" y="1838929"/>
                <a:ext cx="6048419" cy="4462667"/>
              </a:xfrm>
              <a:prstGeom prst="rect">
                <a:avLst/>
              </a:prstGeom>
            </p:spPr>
          </p:pic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3FE0B7DE-756F-47A2-AD06-4B93146F75A5}"/>
                  </a:ext>
                </a:extLst>
              </p:cNvPr>
              <p:cNvGrpSpPr/>
              <p:nvPr/>
            </p:nvGrpSpPr>
            <p:grpSpPr>
              <a:xfrm>
                <a:off x="4989234" y="1293092"/>
                <a:ext cx="4167762" cy="492369"/>
                <a:chOff x="6217164" y="1317418"/>
                <a:chExt cx="4167762" cy="492369"/>
              </a:xfrm>
            </p:grpSpPr>
            <p:pic>
              <p:nvPicPr>
                <p:cNvPr id="26" name="Picture 356" descr="The Branding Source: New logo: Google Chrome icon (?)">
                  <a:extLst>
                    <a:ext uri="{FF2B5EF4-FFF2-40B4-BE49-F238E27FC236}">
                      <a16:creationId xmlns:a16="http://schemas.microsoft.com/office/drawing/2014/main" id="{FE33CBF7-9BC6-4784-A7BB-B5BDF6F8783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17164" y="1317418"/>
                  <a:ext cx="492369" cy="492369"/>
                </a:xfrm>
                <a:prstGeom prst="rect">
                  <a:avLst/>
                </a:prstGeom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2C1FA8B0-3E4A-4707-9E47-E8ADBE13199B}"/>
                    </a:ext>
                  </a:extLst>
                </p:cNvPr>
                <p:cNvSpPr txBox="1"/>
                <p:nvPr/>
              </p:nvSpPr>
              <p:spPr>
                <a:xfrm>
                  <a:off x="6738438" y="1348082"/>
                  <a:ext cx="3646488" cy="400519"/>
                </a:xfrm>
                <a:prstGeom prst="rect">
                  <a:avLst/>
                </a:prstGeom>
                <a:noFill/>
              </p:spPr>
              <p:txBody>
                <a:bodyPr wrap="none" rtlCol="1">
                  <a:spAutoFit/>
                </a:bodyPr>
                <a:lstStyle/>
                <a:p>
                  <a:r>
                    <a:rPr lang="en-GB" sz="2000" dirty="0"/>
                    <a:t>Google Chrome: DeleteForm.html</a:t>
                  </a:r>
                  <a:endParaRPr lang="ar-BH" sz="2000" dirty="0"/>
                </a:p>
              </p:txBody>
            </p:sp>
          </p:grpSp>
        </p:grp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145EAF30-332D-4143-8A90-CCF9AC14469D}"/>
                </a:ext>
              </a:extLst>
            </p:cNvPr>
            <p:cNvSpPr/>
            <p:nvPr/>
          </p:nvSpPr>
          <p:spPr>
            <a:xfrm>
              <a:off x="6318301" y="1901639"/>
              <a:ext cx="1426416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lang="en-GB" sz="1400" dirty="0"/>
                <a:t>DeleteForm.html</a:t>
              </a:r>
              <a:endParaRPr lang="ar-BH" sz="1400" dirty="0"/>
            </a:p>
          </p:txBody>
        </p:sp>
      </p:grpSp>
      <p:pic>
        <p:nvPicPr>
          <p:cNvPr id="17" name="Picture 16" descr="A close up of a sign&#10;&#10;Description automatically generated">
            <a:extLst>
              <a:ext uri="{FF2B5EF4-FFF2-40B4-BE49-F238E27FC236}">
                <a16:creationId xmlns:a16="http://schemas.microsoft.com/office/drawing/2014/main" id="{45895EB7-C9A4-45BD-929C-15911ED08E8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0301" y="0"/>
            <a:ext cx="1242060" cy="1150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8457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7000"/>
    </mc:Choice>
    <mc:Fallback xmlns="">
      <p:transition spd="slow" advClick="0" advTm="7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01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5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602"/>
                            </p:stCondLst>
                            <p:childTnLst>
                              <p:par>
                                <p:cTn id="11" presetID="1" presetClass="exit" presetSubtype="0" fill="hold" grpId="1" nodeType="afterEffect">
                                  <p:stCondLst>
                                    <p:cond delay="200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5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8789959C-0873-474F-9E16-9DC51B10134B}"/>
              </a:ext>
            </a:extLst>
          </p:cNvPr>
          <p:cNvSpPr txBox="1">
            <a:spLocks/>
          </p:cNvSpPr>
          <p:nvPr/>
        </p:nvSpPr>
        <p:spPr>
          <a:xfrm>
            <a:off x="0" y="744807"/>
            <a:ext cx="10843260" cy="497954"/>
          </a:xfrm>
          <a:prstGeom prst="rect">
            <a:avLst/>
          </a:prstGeom>
          <a:ln w="28575" cap="flat" cmpd="sng" algn="ctr">
            <a:solidFill>
              <a:schemeClr val="accent6">
                <a:lumMod val="75000"/>
              </a:schemeClr>
            </a:solidFill>
            <a:prstDash val="solid"/>
            <a:miter lim="800000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 anchorCtr="0">
            <a:normAutofit/>
          </a:bodyPr>
          <a:lstStyle>
            <a:defPPr>
              <a:defRPr lang="en-US"/>
            </a:defPPr>
            <a:lvl1pPr indent="0" algn="r" rtl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/>
            </a:lvl1pPr>
            <a:lvl2pPr marL="6858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BH" dirty="0"/>
              <a:t> تصميم نموذج لحذف سجلّ.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D1AE5D7-6A3D-4C97-A945-AF5C6AA26B3B}"/>
              </a:ext>
            </a:extLst>
          </p:cNvPr>
          <p:cNvSpPr/>
          <p:nvPr/>
        </p:nvSpPr>
        <p:spPr>
          <a:xfrm>
            <a:off x="-7444" y="1775971"/>
            <a:ext cx="5935138" cy="4510175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t"/>
          <a:lstStyle/>
          <a:p>
            <a:endParaRPr lang="en-GB" dirty="0"/>
          </a:p>
          <a:p>
            <a:r>
              <a:rPr lang="en-GB" dirty="0"/>
              <a:t>&lt;body&gt;</a:t>
            </a:r>
          </a:p>
          <a:p>
            <a:r>
              <a:rPr lang="en-GB" b="1" dirty="0"/>
              <a:t>&lt;form&gt;</a:t>
            </a:r>
          </a:p>
          <a:p>
            <a:r>
              <a:rPr lang="en-GB" dirty="0"/>
              <a:t>&lt;p&gt;                                                                                             &lt;/p&gt;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r>
              <a:rPr lang="en-GB" b="1" dirty="0"/>
              <a:t>&lt;/form&gt;</a:t>
            </a:r>
          </a:p>
          <a:p>
            <a:r>
              <a:rPr lang="en-GB" dirty="0"/>
              <a:t>&lt;/body&gt;</a:t>
            </a:r>
          </a:p>
          <a:p>
            <a:endParaRPr lang="en-GB" dirty="0"/>
          </a:p>
          <a:p>
            <a:pPr algn="just" rtl="1"/>
            <a:endParaRPr lang="ar-BH" dirty="0"/>
          </a:p>
        </p:txBody>
      </p:sp>
      <p:sp>
        <p:nvSpPr>
          <p:cNvPr id="35" name="Speech Bubble: Rectangle 34">
            <a:extLst>
              <a:ext uri="{FF2B5EF4-FFF2-40B4-BE49-F238E27FC236}">
                <a16:creationId xmlns:a16="http://schemas.microsoft.com/office/drawing/2014/main" id="{3424404E-7F07-4566-B3A4-C5D73D5CDA36}"/>
              </a:ext>
            </a:extLst>
          </p:cNvPr>
          <p:cNvSpPr/>
          <p:nvPr/>
        </p:nvSpPr>
        <p:spPr>
          <a:xfrm>
            <a:off x="1646006" y="3212912"/>
            <a:ext cx="2960284" cy="1237167"/>
          </a:xfrm>
          <a:prstGeom prst="wedgeRectCallout">
            <a:avLst>
              <a:gd name="adj1" fmla="val -84665"/>
              <a:gd name="adj2" fmla="val -6968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ar-BH" sz="2000" dirty="0"/>
              <a:t>بين علامتي </a:t>
            </a:r>
            <a:r>
              <a:rPr lang="en-GB" sz="2000" dirty="0"/>
              <a:t>&lt;p&gt;&lt;/p&gt; </a:t>
            </a:r>
            <a:r>
              <a:rPr lang="ar-BH" sz="2000" dirty="0"/>
              <a:t>،  أدرج عنوان مربّع النص:</a:t>
            </a:r>
          </a:p>
          <a:p>
            <a:pPr algn="ctr" rtl="1"/>
            <a:r>
              <a:rPr lang="ar-BH" sz="2000" dirty="0"/>
              <a:t> </a:t>
            </a:r>
            <a:r>
              <a:rPr lang="en-GB" sz="2000" b="1" dirty="0">
                <a:solidFill>
                  <a:srgbClr val="FFFF00"/>
                </a:solidFill>
              </a:rPr>
              <a:t>Student CPR</a:t>
            </a:r>
            <a:endParaRPr lang="ar-BH" sz="2000" b="1" dirty="0">
              <a:solidFill>
                <a:srgbClr val="FFFF00"/>
              </a:solidFill>
            </a:endParaRPr>
          </a:p>
        </p:txBody>
      </p:sp>
      <p:sp>
        <p:nvSpPr>
          <p:cNvPr id="14" name="Rounded Rectangle 10">
            <a:extLst>
              <a:ext uri="{FF2B5EF4-FFF2-40B4-BE49-F238E27FC236}">
                <a16:creationId xmlns:a16="http://schemas.microsoft.com/office/drawing/2014/main" id="{38B71953-FF97-4B1D-A645-1F383E138983}"/>
              </a:ext>
            </a:extLst>
          </p:cNvPr>
          <p:cNvSpPr/>
          <p:nvPr/>
        </p:nvSpPr>
        <p:spPr>
          <a:xfrm>
            <a:off x="4484345" y="82918"/>
            <a:ext cx="6077243" cy="6589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r" rtl="1"/>
            <a:r>
              <a:rPr lang="ar-BH" sz="3600" b="1" dirty="0">
                <a:solidFill>
                  <a:srgbClr val="4C4C4C"/>
                </a:solidFill>
                <a:cs typeface="PT Bold Heading" panose="02010400000000000000" pitchFamily="2" charset="-78"/>
              </a:rPr>
              <a:t>تصميم النماذج</a:t>
            </a:r>
            <a:endParaRPr lang="en-US" sz="3600" b="1" dirty="0">
              <a:solidFill>
                <a:srgbClr val="4C4C4C"/>
              </a:solidFill>
              <a:cs typeface="PT Bold Heading" panose="02010400000000000000" pitchFamily="2" charset="-78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4E05F1C-C5F4-4797-91B2-5B94FA65C081}"/>
              </a:ext>
            </a:extLst>
          </p:cNvPr>
          <p:cNvGrpSpPr/>
          <p:nvPr/>
        </p:nvGrpSpPr>
        <p:grpSpPr>
          <a:xfrm>
            <a:off x="0" y="1276663"/>
            <a:ext cx="3992487" cy="444014"/>
            <a:chOff x="5891725" y="2485486"/>
            <a:chExt cx="3992487" cy="492369"/>
          </a:xfrm>
        </p:grpSpPr>
        <p:pic>
          <p:nvPicPr>
            <p:cNvPr id="21" name="Picture 352" descr="FlashDevelop Review - Slant">
              <a:extLst>
                <a:ext uri="{FF2B5EF4-FFF2-40B4-BE49-F238E27FC236}">
                  <a16:creationId xmlns:a16="http://schemas.microsoft.com/office/drawing/2014/main" id="{2EAD004A-EA22-4477-B8AA-EDC4D39E67C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91725" y="2485486"/>
              <a:ext cx="492369" cy="4923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D0CAA1A1-008F-481E-B528-6E3E8516DB55}"/>
                </a:ext>
              </a:extLst>
            </p:cNvPr>
            <p:cNvSpPr txBox="1"/>
            <p:nvPr/>
          </p:nvSpPr>
          <p:spPr>
            <a:xfrm>
              <a:off x="6369852" y="2509208"/>
              <a:ext cx="3514360" cy="443684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r>
                <a:rPr lang="en-GB" sz="2000" dirty="0" err="1"/>
                <a:t>FlashDevelop</a:t>
              </a:r>
              <a:r>
                <a:rPr lang="en-GB" sz="2000" dirty="0"/>
                <a:t>: </a:t>
              </a:r>
              <a:r>
                <a:rPr lang="en-GB" sz="2000" b="1" dirty="0"/>
                <a:t>DeleteForm.html</a:t>
              </a:r>
              <a:endParaRPr lang="ar-BH" sz="2000" b="1" dirty="0"/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FDE3EADE-0126-4F9D-90A1-81CFDB2F0F54}"/>
              </a:ext>
            </a:extLst>
          </p:cNvPr>
          <p:cNvGrpSpPr/>
          <p:nvPr/>
        </p:nvGrpSpPr>
        <p:grpSpPr>
          <a:xfrm>
            <a:off x="6012180" y="1356360"/>
            <a:ext cx="6096000" cy="5003384"/>
            <a:chOff x="5957089" y="1356360"/>
            <a:chExt cx="6151091" cy="5003384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7474DEF1-C943-40C1-BB7A-07055EC72FBC}"/>
                </a:ext>
              </a:extLst>
            </p:cNvPr>
            <p:cNvGrpSpPr/>
            <p:nvPr/>
          </p:nvGrpSpPr>
          <p:grpSpPr>
            <a:xfrm>
              <a:off x="5957089" y="1356360"/>
              <a:ext cx="6151091" cy="5003384"/>
              <a:chOff x="4989234" y="1293092"/>
              <a:chExt cx="6048419" cy="5008504"/>
            </a:xfrm>
          </p:grpSpPr>
          <p:pic>
            <p:nvPicPr>
              <p:cNvPr id="24" name="Picture 23">
                <a:extLst>
                  <a:ext uri="{FF2B5EF4-FFF2-40B4-BE49-F238E27FC236}">
                    <a16:creationId xmlns:a16="http://schemas.microsoft.com/office/drawing/2014/main" id="{3DDBE0E8-C76E-498D-B853-5D56969E45A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989234" y="1838929"/>
                <a:ext cx="6048419" cy="4462667"/>
              </a:xfrm>
              <a:prstGeom prst="rect">
                <a:avLst/>
              </a:prstGeom>
            </p:spPr>
          </p:pic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3FE0B7DE-756F-47A2-AD06-4B93146F75A5}"/>
                  </a:ext>
                </a:extLst>
              </p:cNvPr>
              <p:cNvGrpSpPr/>
              <p:nvPr/>
            </p:nvGrpSpPr>
            <p:grpSpPr>
              <a:xfrm>
                <a:off x="4989234" y="1293092"/>
                <a:ext cx="4167762" cy="492369"/>
                <a:chOff x="6217164" y="1317418"/>
                <a:chExt cx="4167762" cy="492369"/>
              </a:xfrm>
            </p:grpSpPr>
            <p:pic>
              <p:nvPicPr>
                <p:cNvPr id="26" name="Picture 356" descr="The Branding Source: New logo: Google Chrome icon (?)">
                  <a:extLst>
                    <a:ext uri="{FF2B5EF4-FFF2-40B4-BE49-F238E27FC236}">
                      <a16:creationId xmlns:a16="http://schemas.microsoft.com/office/drawing/2014/main" id="{FE33CBF7-9BC6-4784-A7BB-B5BDF6F8783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17164" y="1317418"/>
                  <a:ext cx="492369" cy="492369"/>
                </a:xfrm>
                <a:prstGeom prst="rect">
                  <a:avLst/>
                </a:prstGeom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2C1FA8B0-3E4A-4707-9E47-E8ADBE13199B}"/>
                    </a:ext>
                  </a:extLst>
                </p:cNvPr>
                <p:cNvSpPr txBox="1"/>
                <p:nvPr/>
              </p:nvSpPr>
              <p:spPr>
                <a:xfrm>
                  <a:off x="6738438" y="1348082"/>
                  <a:ext cx="3646488" cy="400519"/>
                </a:xfrm>
                <a:prstGeom prst="rect">
                  <a:avLst/>
                </a:prstGeom>
                <a:noFill/>
              </p:spPr>
              <p:txBody>
                <a:bodyPr wrap="none" rtlCol="1">
                  <a:spAutoFit/>
                </a:bodyPr>
                <a:lstStyle/>
                <a:p>
                  <a:r>
                    <a:rPr lang="en-GB" sz="2000" dirty="0"/>
                    <a:t>Google Chrome: DeleteForm.html</a:t>
                  </a:r>
                  <a:endParaRPr lang="ar-BH" sz="2000" dirty="0"/>
                </a:p>
              </p:txBody>
            </p:sp>
          </p:grpSp>
        </p:grp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145EAF30-332D-4143-8A90-CCF9AC14469D}"/>
                </a:ext>
              </a:extLst>
            </p:cNvPr>
            <p:cNvSpPr/>
            <p:nvPr/>
          </p:nvSpPr>
          <p:spPr>
            <a:xfrm>
              <a:off x="6318301" y="1901639"/>
              <a:ext cx="1426416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lang="en-GB" sz="1400" dirty="0"/>
                <a:t>DeleteForm.html</a:t>
              </a:r>
              <a:endParaRPr lang="ar-BH" sz="1400" dirty="0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E82C5BD5-743E-4CF3-9057-9B18DB561E4F}"/>
              </a:ext>
            </a:extLst>
          </p:cNvPr>
          <p:cNvSpPr txBox="1"/>
          <p:nvPr/>
        </p:nvSpPr>
        <p:spPr>
          <a:xfrm>
            <a:off x="401927" y="2620011"/>
            <a:ext cx="1405641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GB" dirty="0"/>
              <a:t>Student CPR:</a:t>
            </a:r>
            <a:endParaRPr lang="ar-BH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766155D-DBA5-4536-ACAD-F2A80DBB9AB9}"/>
              </a:ext>
            </a:extLst>
          </p:cNvPr>
          <p:cNvSpPr txBox="1"/>
          <p:nvPr/>
        </p:nvSpPr>
        <p:spPr>
          <a:xfrm>
            <a:off x="6096000" y="2683628"/>
            <a:ext cx="1405641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GB" dirty="0"/>
              <a:t>Student CPR:</a:t>
            </a:r>
            <a:endParaRPr lang="ar-BH" dirty="0"/>
          </a:p>
        </p:txBody>
      </p:sp>
      <p:pic>
        <p:nvPicPr>
          <p:cNvPr id="19" name="Picture 18" descr="A close up of a sign&#10;&#10;Description automatically generated">
            <a:extLst>
              <a:ext uri="{FF2B5EF4-FFF2-40B4-BE49-F238E27FC236}">
                <a16:creationId xmlns:a16="http://schemas.microsoft.com/office/drawing/2014/main" id="{E41A5478-1A73-46BE-86A4-16412F94263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0301" y="0"/>
            <a:ext cx="1242060" cy="1150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0684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3000"/>
    </mc:Choice>
    <mc:Fallback xmlns="">
      <p:transition spd="slow" advClick="0" advTm="1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501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4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8502"/>
                            </p:stCondLst>
                            <p:childTnLst>
                              <p:par>
                                <p:cTn id="11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9502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5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8789959C-0873-474F-9E16-9DC51B10134B}"/>
              </a:ext>
            </a:extLst>
          </p:cNvPr>
          <p:cNvSpPr txBox="1">
            <a:spLocks/>
          </p:cNvSpPr>
          <p:nvPr/>
        </p:nvSpPr>
        <p:spPr>
          <a:xfrm>
            <a:off x="0" y="744807"/>
            <a:ext cx="10843260" cy="497954"/>
          </a:xfrm>
          <a:prstGeom prst="rect">
            <a:avLst/>
          </a:prstGeom>
          <a:ln w="28575" cap="flat" cmpd="sng" algn="ctr">
            <a:solidFill>
              <a:schemeClr val="accent6">
                <a:lumMod val="75000"/>
              </a:schemeClr>
            </a:solidFill>
            <a:prstDash val="solid"/>
            <a:miter lim="800000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 anchorCtr="0">
            <a:normAutofit/>
          </a:bodyPr>
          <a:lstStyle>
            <a:defPPr>
              <a:defRPr lang="en-US"/>
            </a:defPPr>
            <a:lvl1pPr indent="0" algn="r" rtl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/>
            </a:lvl1pPr>
            <a:lvl2pPr marL="6858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BH" dirty="0"/>
              <a:t> تصميم نموذج لحذف سجلّ.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D1AE5D7-6A3D-4C97-A945-AF5C6AA26B3B}"/>
              </a:ext>
            </a:extLst>
          </p:cNvPr>
          <p:cNvSpPr/>
          <p:nvPr/>
        </p:nvSpPr>
        <p:spPr>
          <a:xfrm>
            <a:off x="-7444" y="1775971"/>
            <a:ext cx="5935138" cy="4510175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t"/>
          <a:lstStyle/>
          <a:p>
            <a:endParaRPr lang="en-GB" dirty="0"/>
          </a:p>
          <a:p>
            <a:r>
              <a:rPr lang="en-GB" dirty="0"/>
              <a:t>&lt;body&gt;</a:t>
            </a:r>
          </a:p>
          <a:p>
            <a:r>
              <a:rPr lang="en-GB" b="1" dirty="0"/>
              <a:t>&lt;form&gt;</a:t>
            </a:r>
          </a:p>
          <a:p>
            <a:r>
              <a:rPr lang="en-GB" dirty="0"/>
              <a:t>&lt;p&gt;                                                                                             &lt;/p&gt;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r>
              <a:rPr lang="en-GB" b="1" dirty="0"/>
              <a:t>&lt;/form&gt;</a:t>
            </a:r>
          </a:p>
          <a:p>
            <a:r>
              <a:rPr lang="en-GB" dirty="0"/>
              <a:t>&lt;/body&gt;</a:t>
            </a:r>
          </a:p>
          <a:p>
            <a:endParaRPr lang="en-GB" dirty="0"/>
          </a:p>
          <a:p>
            <a:pPr algn="just" rtl="1"/>
            <a:endParaRPr lang="ar-BH" dirty="0"/>
          </a:p>
        </p:txBody>
      </p:sp>
      <p:sp>
        <p:nvSpPr>
          <p:cNvPr id="35" name="Speech Bubble: Rectangle 34">
            <a:extLst>
              <a:ext uri="{FF2B5EF4-FFF2-40B4-BE49-F238E27FC236}">
                <a16:creationId xmlns:a16="http://schemas.microsoft.com/office/drawing/2014/main" id="{3424404E-7F07-4566-B3A4-C5D73D5CDA36}"/>
              </a:ext>
            </a:extLst>
          </p:cNvPr>
          <p:cNvSpPr/>
          <p:nvPr/>
        </p:nvSpPr>
        <p:spPr>
          <a:xfrm>
            <a:off x="2235307" y="3530584"/>
            <a:ext cx="2960284" cy="1000948"/>
          </a:xfrm>
          <a:prstGeom prst="wedgeRectCallout">
            <a:avLst>
              <a:gd name="adj1" fmla="val -57637"/>
              <a:gd name="adj2" fmla="val -10318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ar-BH" sz="2000" dirty="0"/>
              <a:t>والآن سأدرج </a:t>
            </a:r>
            <a:r>
              <a:rPr lang="ar-BH" sz="2000" b="1" dirty="0"/>
              <a:t>مربّع النص </a:t>
            </a:r>
            <a:r>
              <a:rPr lang="ar-BH" sz="2000" dirty="0"/>
              <a:t>الخاص بإدخال رقم الهويّة "</a:t>
            </a:r>
            <a:r>
              <a:rPr lang="en-GB" sz="2000" b="1" dirty="0" err="1">
                <a:solidFill>
                  <a:srgbClr val="FFFF00"/>
                </a:solidFill>
              </a:rPr>
              <a:t>cpr</a:t>
            </a:r>
            <a:r>
              <a:rPr lang="ar-BH" sz="2000" dirty="0"/>
              <a:t>"</a:t>
            </a:r>
          </a:p>
        </p:txBody>
      </p:sp>
      <p:sp>
        <p:nvSpPr>
          <p:cNvPr id="14" name="Rounded Rectangle 10">
            <a:extLst>
              <a:ext uri="{FF2B5EF4-FFF2-40B4-BE49-F238E27FC236}">
                <a16:creationId xmlns:a16="http://schemas.microsoft.com/office/drawing/2014/main" id="{38B71953-FF97-4B1D-A645-1F383E138983}"/>
              </a:ext>
            </a:extLst>
          </p:cNvPr>
          <p:cNvSpPr/>
          <p:nvPr/>
        </p:nvSpPr>
        <p:spPr>
          <a:xfrm>
            <a:off x="4484345" y="82918"/>
            <a:ext cx="6077243" cy="6589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r" rtl="1"/>
            <a:r>
              <a:rPr lang="ar-BH" sz="3600" b="1" dirty="0">
                <a:solidFill>
                  <a:srgbClr val="4C4C4C"/>
                </a:solidFill>
                <a:cs typeface="PT Bold Heading" panose="02010400000000000000" pitchFamily="2" charset="-78"/>
              </a:rPr>
              <a:t>تصميم النماذج</a:t>
            </a:r>
            <a:endParaRPr lang="en-US" sz="3600" b="1" dirty="0">
              <a:solidFill>
                <a:srgbClr val="4C4C4C"/>
              </a:solidFill>
              <a:cs typeface="PT Bold Heading" panose="02010400000000000000" pitchFamily="2" charset="-78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4E05F1C-C5F4-4797-91B2-5B94FA65C081}"/>
              </a:ext>
            </a:extLst>
          </p:cNvPr>
          <p:cNvGrpSpPr/>
          <p:nvPr/>
        </p:nvGrpSpPr>
        <p:grpSpPr>
          <a:xfrm>
            <a:off x="0" y="1276663"/>
            <a:ext cx="3992487" cy="444014"/>
            <a:chOff x="5891725" y="2485486"/>
            <a:chExt cx="3992487" cy="492369"/>
          </a:xfrm>
        </p:grpSpPr>
        <p:pic>
          <p:nvPicPr>
            <p:cNvPr id="21" name="Picture 352" descr="FlashDevelop Review - Slant">
              <a:extLst>
                <a:ext uri="{FF2B5EF4-FFF2-40B4-BE49-F238E27FC236}">
                  <a16:creationId xmlns:a16="http://schemas.microsoft.com/office/drawing/2014/main" id="{2EAD004A-EA22-4477-B8AA-EDC4D39E67C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91725" y="2485486"/>
              <a:ext cx="492369" cy="4923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D0CAA1A1-008F-481E-B528-6E3E8516DB55}"/>
                </a:ext>
              </a:extLst>
            </p:cNvPr>
            <p:cNvSpPr txBox="1"/>
            <p:nvPr/>
          </p:nvSpPr>
          <p:spPr>
            <a:xfrm>
              <a:off x="6369852" y="2509208"/>
              <a:ext cx="3514360" cy="443684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r>
                <a:rPr lang="en-GB" sz="2000" dirty="0" err="1"/>
                <a:t>FlashDevelop</a:t>
              </a:r>
              <a:r>
                <a:rPr lang="en-GB" sz="2000" dirty="0"/>
                <a:t>: </a:t>
              </a:r>
              <a:r>
                <a:rPr lang="en-GB" sz="2000" b="1" dirty="0"/>
                <a:t>DeleteForm.html</a:t>
              </a:r>
              <a:endParaRPr lang="ar-BH" sz="2000" b="1" dirty="0"/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FDE3EADE-0126-4F9D-90A1-81CFDB2F0F54}"/>
              </a:ext>
            </a:extLst>
          </p:cNvPr>
          <p:cNvGrpSpPr/>
          <p:nvPr/>
        </p:nvGrpSpPr>
        <p:grpSpPr>
          <a:xfrm>
            <a:off x="6012180" y="1356360"/>
            <a:ext cx="6096000" cy="5003384"/>
            <a:chOff x="5957089" y="1356360"/>
            <a:chExt cx="6151091" cy="5003384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7474DEF1-C943-40C1-BB7A-07055EC72FBC}"/>
                </a:ext>
              </a:extLst>
            </p:cNvPr>
            <p:cNvGrpSpPr/>
            <p:nvPr/>
          </p:nvGrpSpPr>
          <p:grpSpPr>
            <a:xfrm>
              <a:off x="5957089" y="1356360"/>
              <a:ext cx="6151091" cy="5003384"/>
              <a:chOff x="4989234" y="1293092"/>
              <a:chExt cx="6048419" cy="5008504"/>
            </a:xfrm>
          </p:grpSpPr>
          <p:pic>
            <p:nvPicPr>
              <p:cNvPr id="24" name="Picture 23">
                <a:extLst>
                  <a:ext uri="{FF2B5EF4-FFF2-40B4-BE49-F238E27FC236}">
                    <a16:creationId xmlns:a16="http://schemas.microsoft.com/office/drawing/2014/main" id="{3DDBE0E8-C76E-498D-B853-5D56969E45A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989234" y="1838929"/>
                <a:ext cx="6048419" cy="4462667"/>
              </a:xfrm>
              <a:prstGeom prst="rect">
                <a:avLst/>
              </a:prstGeom>
            </p:spPr>
          </p:pic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3FE0B7DE-756F-47A2-AD06-4B93146F75A5}"/>
                  </a:ext>
                </a:extLst>
              </p:cNvPr>
              <p:cNvGrpSpPr/>
              <p:nvPr/>
            </p:nvGrpSpPr>
            <p:grpSpPr>
              <a:xfrm>
                <a:off x="4989234" y="1293092"/>
                <a:ext cx="4167762" cy="492369"/>
                <a:chOff x="6217164" y="1317418"/>
                <a:chExt cx="4167762" cy="492369"/>
              </a:xfrm>
            </p:grpSpPr>
            <p:pic>
              <p:nvPicPr>
                <p:cNvPr id="26" name="Picture 356" descr="The Branding Source: New logo: Google Chrome icon (?)">
                  <a:extLst>
                    <a:ext uri="{FF2B5EF4-FFF2-40B4-BE49-F238E27FC236}">
                      <a16:creationId xmlns:a16="http://schemas.microsoft.com/office/drawing/2014/main" id="{FE33CBF7-9BC6-4784-A7BB-B5BDF6F8783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17164" y="1317418"/>
                  <a:ext cx="492369" cy="492369"/>
                </a:xfrm>
                <a:prstGeom prst="rect">
                  <a:avLst/>
                </a:prstGeom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2C1FA8B0-3E4A-4707-9E47-E8ADBE13199B}"/>
                    </a:ext>
                  </a:extLst>
                </p:cNvPr>
                <p:cNvSpPr txBox="1"/>
                <p:nvPr/>
              </p:nvSpPr>
              <p:spPr>
                <a:xfrm>
                  <a:off x="6738438" y="1348082"/>
                  <a:ext cx="3646488" cy="400519"/>
                </a:xfrm>
                <a:prstGeom prst="rect">
                  <a:avLst/>
                </a:prstGeom>
                <a:noFill/>
              </p:spPr>
              <p:txBody>
                <a:bodyPr wrap="none" rtlCol="1">
                  <a:spAutoFit/>
                </a:bodyPr>
                <a:lstStyle/>
                <a:p>
                  <a:r>
                    <a:rPr lang="en-GB" sz="2000" dirty="0"/>
                    <a:t>Google Chrome: DeleteForm.html</a:t>
                  </a:r>
                  <a:endParaRPr lang="ar-BH" sz="2000" dirty="0"/>
                </a:p>
              </p:txBody>
            </p:sp>
          </p:grpSp>
        </p:grp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145EAF30-332D-4143-8A90-CCF9AC14469D}"/>
                </a:ext>
              </a:extLst>
            </p:cNvPr>
            <p:cNvSpPr/>
            <p:nvPr/>
          </p:nvSpPr>
          <p:spPr>
            <a:xfrm>
              <a:off x="6318301" y="1901639"/>
              <a:ext cx="1426416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lang="en-GB" sz="1400" dirty="0"/>
                <a:t>DeleteForm.html</a:t>
              </a:r>
              <a:endParaRPr lang="ar-BH" sz="1400" dirty="0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E82C5BD5-743E-4CF3-9057-9B18DB561E4F}"/>
              </a:ext>
            </a:extLst>
          </p:cNvPr>
          <p:cNvSpPr txBox="1"/>
          <p:nvPr/>
        </p:nvSpPr>
        <p:spPr>
          <a:xfrm>
            <a:off x="401927" y="2620011"/>
            <a:ext cx="1405641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GB" dirty="0"/>
              <a:t>Student CPR:</a:t>
            </a:r>
            <a:endParaRPr lang="ar-BH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766155D-DBA5-4536-ACAD-F2A80DBB9AB9}"/>
              </a:ext>
            </a:extLst>
          </p:cNvPr>
          <p:cNvSpPr txBox="1"/>
          <p:nvPr/>
        </p:nvSpPr>
        <p:spPr>
          <a:xfrm>
            <a:off x="6096000" y="2683628"/>
            <a:ext cx="1405641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GB" dirty="0"/>
              <a:t>Student CPR:</a:t>
            </a:r>
            <a:endParaRPr lang="ar-BH" dirty="0"/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7BB5252E-B77F-4687-B080-1A1A4C8A10BE}"/>
              </a:ext>
            </a:extLst>
          </p:cNvPr>
          <p:cNvSpPr/>
          <p:nvPr/>
        </p:nvSpPr>
        <p:spPr>
          <a:xfrm flipH="1">
            <a:off x="3075294" y="4664161"/>
            <a:ext cx="4426346" cy="148935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ar-BH" dirty="0"/>
              <a:t>قبل القيام بذلك اضغط على الصورة للتعرّف على علامة مربّع النص وخصائصها</a:t>
            </a:r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7" name="Slide Zoom 6">
                <a:extLst>
                  <a:ext uri="{FF2B5EF4-FFF2-40B4-BE49-F238E27FC236}">
                    <a16:creationId xmlns:a16="http://schemas.microsoft.com/office/drawing/2014/main" id="{F2679535-9E29-4D4E-996E-497CC1341422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942577453"/>
                  </p:ext>
                </p:extLst>
              </p:nvPr>
            </p:nvGraphicFramePr>
            <p:xfrm>
              <a:off x="669428" y="4763729"/>
              <a:ext cx="2098798" cy="1180574"/>
            </p:xfrm>
            <a:graphic>
              <a:graphicData uri="http://schemas.microsoft.com/office/powerpoint/2016/slidezoom">
                <pslz:sldZm>
                  <pslz:sldZmObj sldId="312" cId="1104723661">
                    <pslz:zmPr id="{82398B5A-24B6-46B8-9157-915F8FB37579}" returnToParent="0" transitionDur="1000">
                      <p166:blipFill xmlns:p166="http://schemas.microsoft.com/office/powerpoint/2016/6/main">
                        <a:blip r:embed="rId5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098798" cy="1180574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7" name="Slide Zoom 6">
                <a:hlinkClick r:id="rId7" action="ppaction://hlinksldjump"/>
                <a:extLst>
                  <a:ext uri="{FF2B5EF4-FFF2-40B4-BE49-F238E27FC236}">
                    <a16:creationId xmlns:a16="http://schemas.microsoft.com/office/drawing/2014/main" id="{F2679535-9E29-4D4E-996E-497CC1341422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69428" y="4763729"/>
                <a:ext cx="2098798" cy="1180574"/>
              </a:xfrm>
              <a:prstGeom prst="rect">
                <a:avLst/>
              </a:prstGeom>
            </p:spPr>
          </p:pic>
        </mc:Fallback>
      </mc:AlternateContent>
      <p:pic>
        <p:nvPicPr>
          <p:cNvPr id="8" name="Picture 7" descr="A close up of a sign&#10;&#10;Description automatically generated">
            <a:extLst>
              <a:ext uri="{FF2B5EF4-FFF2-40B4-BE49-F238E27FC236}">
                <a16:creationId xmlns:a16="http://schemas.microsoft.com/office/drawing/2014/main" id="{C701B174-1C7E-444B-AE43-A599BF9D09D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0301" y="0"/>
            <a:ext cx="1242060" cy="1150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7033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401"/>
                            </p:stCondLst>
                            <p:childTnLst>
                              <p:par>
                                <p:cTn id="8" presetID="1" presetClass="exit" presetSubtype="0" fill="hold" grpId="1" nodeType="afterEffect">
                                  <p:stCondLst>
                                    <p:cond delay="400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8401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8901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5" grpId="1" animBg="1"/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ed Rectangle 10"/>
          <p:cNvSpPr/>
          <p:nvPr/>
        </p:nvSpPr>
        <p:spPr>
          <a:xfrm>
            <a:off x="4522445" y="0"/>
            <a:ext cx="6077243" cy="6589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r" rtl="1"/>
            <a:r>
              <a:rPr lang="ar-BH" sz="3600" b="1" dirty="0">
                <a:solidFill>
                  <a:srgbClr val="4C4C4C"/>
                </a:solidFill>
                <a:cs typeface="PT Bold Heading" panose="02010400000000000000" pitchFamily="2" charset="-78"/>
              </a:rPr>
              <a:t>تصميم النماذج</a:t>
            </a:r>
            <a:endParaRPr lang="en-US" sz="3600" b="1" dirty="0">
              <a:solidFill>
                <a:srgbClr val="4C4C4C"/>
              </a:solidFill>
              <a:cs typeface="PT Bold Heading" panose="02010400000000000000" pitchFamily="2" charset="-78"/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18435AEE-CD66-4BA7-85DC-4337E9D9CEAF}"/>
              </a:ext>
            </a:extLst>
          </p:cNvPr>
          <p:cNvSpPr txBox="1">
            <a:spLocks/>
          </p:cNvSpPr>
          <p:nvPr/>
        </p:nvSpPr>
        <p:spPr>
          <a:xfrm>
            <a:off x="56099" y="658974"/>
            <a:ext cx="10543590" cy="681371"/>
          </a:xfrm>
          <a:prstGeom prst="rect">
            <a:avLst/>
          </a:prstGeom>
          <a:ln w="28575" cap="flat" cmpd="sng" algn="ctr">
            <a:solidFill>
              <a:schemeClr val="accent6">
                <a:lumMod val="75000"/>
              </a:schemeClr>
            </a:solidFill>
            <a:prstDash val="solid"/>
            <a:miter lim="800000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 anchorCtr="0">
            <a:normAutofit/>
          </a:bodyPr>
          <a:lstStyle>
            <a:defPPr>
              <a:defRPr lang="en-US"/>
            </a:defPPr>
            <a:lvl1pPr indent="0" algn="r" rtl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/>
            </a:lvl1pPr>
            <a:lvl2pPr marL="6858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BH" dirty="0"/>
              <a:t>           تعرّف على علامة إدراج مربّعات النص والأزرار ضمن نموذج.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951F640-9C39-45BC-A173-49F9624426B7}"/>
              </a:ext>
            </a:extLst>
          </p:cNvPr>
          <p:cNvSpPr txBox="1"/>
          <p:nvPr/>
        </p:nvSpPr>
        <p:spPr>
          <a:xfrm>
            <a:off x="2850132" y="1470278"/>
            <a:ext cx="9102172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BH" sz="2400" b="1" dirty="0"/>
              <a:t>لأدرج مربّع نص أو زرّ أستعين بالعلامة </a:t>
            </a:r>
            <a:r>
              <a:rPr lang="en-GB" sz="2400" b="1" dirty="0">
                <a:solidFill>
                  <a:srgbClr val="FF5050"/>
                </a:solidFill>
              </a:rPr>
              <a:t>&lt;input&gt;</a:t>
            </a:r>
            <a:r>
              <a:rPr lang="ar-BH" sz="2400" b="1" dirty="0"/>
              <a:t>، هذه العلامة لا تحتاج إلى علامة إغلاق.</a:t>
            </a:r>
          </a:p>
        </p:txBody>
      </p:sp>
      <p:pic>
        <p:nvPicPr>
          <p:cNvPr id="15" name="Picture 14" descr="A picture containing drawing, light, food&#10;&#10;Description automatically generated">
            <a:extLst>
              <a:ext uri="{FF2B5EF4-FFF2-40B4-BE49-F238E27FC236}">
                <a16:creationId xmlns:a16="http://schemas.microsoft.com/office/drawing/2014/main" id="{7E112A8F-B887-4D6C-B94C-F2B8AB53E63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950"/>
          <a:stretch/>
        </p:blipFill>
        <p:spPr>
          <a:xfrm flipH="1">
            <a:off x="9736944" y="461831"/>
            <a:ext cx="1039512" cy="85925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C5CF6808-F77A-4033-95C0-C33225B51991}"/>
              </a:ext>
            </a:extLst>
          </p:cNvPr>
          <p:cNvSpPr txBox="1"/>
          <p:nvPr/>
        </p:nvSpPr>
        <p:spPr>
          <a:xfrm>
            <a:off x="3068726" y="1983015"/>
            <a:ext cx="8545930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BH" sz="2400" b="1" dirty="0"/>
              <a:t>1- في حال إدراج مربّع نص، ستُرْفَقُ العلامة </a:t>
            </a:r>
            <a:r>
              <a:rPr lang="en-GB" sz="2400" b="1" dirty="0">
                <a:solidFill>
                  <a:srgbClr val="FF5050"/>
                </a:solidFill>
              </a:rPr>
              <a:t>&lt;input&gt;</a:t>
            </a:r>
            <a:r>
              <a:rPr lang="ar-BH" sz="2400" b="1" dirty="0"/>
              <a:t> بخاصيّتي :</a:t>
            </a:r>
            <a:r>
              <a:rPr lang="en-GB" sz="2400" b="1" dirty="0"/>
              <a:t>type </a:t>
            </a:r>
            <a:r>
              <a:rPr lang="ar-BH" sz="2400" b="1" dirty="0"/>
              <a:t> و</a:t>
            </a:r>
            <a:r>
              <a:rPr lang="en-GB" sz="2400" b="1" dirty="0"/>
              <a:t>name</a:t>
            </a:r>
            <a:r>
              <a:rPr lang="ar-BH" sz="2400" b="1" dirty="0"/>
              <a:t>: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09E6840-3AE9-49A9-AC5D-F147D09C45B0}"/>
              </a:ext>
            </a:extLst>
          </p:cNvPr>
          <p:cNvSpPr txBox="1"/>
          <p:nvPr/>
        </p:nvSpPr>
        <p:spPr>
          <a:xfrm>
            <a:off x="437816" y="2638297"/>
            <a:ext cx="6933308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l"/>
            <a:r>
              <a:rPr lang="en-GB" sz="2800" b="1" dirty="0">
                <a:solidFill>
                  <a:srgbClr val="FF5050"/>
                </a:solidFill>
              </a:rPr>
              <a:t>&lt;input </a:t>
            </a:r>
            <a:r>
              <a:rPr lang="en-GB" sz="2800" b="1" dirty="0">
                <a:solidFill>
                  <a:srgbClr val="0066FF"/>
                </a:solidFill>
              </a:rPr>
              <a:t>type="                " </a:t>
            </a:r>
            <a:r>
              <a:rPr lang="en-GB" sz="2800" b="1" dirty="0">
                <a:solidFill>
                  <a:schemeClr val="accent6">
                    <a:lumMod val="75000"/>
                  </a:schemeClr>
                </a:solidFill>
              </a:rPr>
              <a:t>name="                 "</a:t>
            </a:r>
            <a:r>
              <a:rPr lang="en-GB" sz="2800" b="1" dirty="0">
                <a:solidFill>
                  <a:srgbClr val="FF5050"/>
                </a:solidFill>
              </a:rPr>
              <a:t>&gt;</a:t>
            </a:r>
            <a:endParaRPr lang="ar-BH" sz="2800" b="1" dirty="0">
              <a:solidFill>
                <a:srgbClr val="FF5050"/>
              </a:solidFill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93F2FF8-8ADB-4335-AC1F-8E48DD4F7FEA}"/>
              </a:ext>
            </a:extLst>
          </p:cNvPr>
          <p:cNvSpPr/>
          <p:nvPr/>
        </p:nvSpPr>
        <p:spPr>
          <a:xfrm>
            <a:off x="8872486" y="2629329"/>
            <a:ext cx="2341708" cy="436631"/>
          </a:xfrm>
          <a:prstGeom prst="rect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en-GB" dirty="0"/>
              <a:t>20012345</a:t>
            </a:r>
            <a:endParaRPr lang="ar-BH" dirty="0"/>
          </a:p>
        </p:txBody>
      </p:sp>
      <p:sp>
        <p:nvSpPr>
          <p:cNvPr id="2" name="Speech Bubble: Rectangle with Corners Rounded 1">
            <a:extLst>
              <a:ext uri="{FF2B5EF4-FFF2-40B4-BE49-F238E27FC236}">
                <a16:creationId xmlns:a16="http://schemas.microsoft.com/office/drawing/2014/main" id="{F52EDF76-E440-4E9F-828C-F3EC7D3ABBFB}"/>
              </a:ext>
            </a:extLst>
          </p:cNvPr>
          <p:cNvSpPr/>
          <p:nvPr/>
        </p:nvSpPr>
        <p:spPr>
          <a:xfrm>
            <a:off x="2103120" y="3867871"/>
            <a:ext cx="3322320" cy="1452342"/>
          </a:xfrm>
          <a:prstGeom prst="wedgeRoundRectCallout">
            <a:avLst>
              <a:gd name="adj1" fmla="val -20374"/>
              <a:gd name="adj2" fmla="val -100103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r" rtl="1"/>
            <a:r>
              <a:rPr lang="ar-BH" sz="2400" b="1" dirty="0"/>
              <a:t>في حال إدراج مربّع نص سيحتوي أرقاما، يكون نوعه حينئذ رقميّا أي </a:t>
            </a:r>
            <a:r>
              <a:rPr lang="en-GB" sz="2400" b="1" dirty="0">
                <a:solidFill>
                  <a:srgbClr val="0066FF"/>
                </a:solidFill>
              </a:rPr>
              <a:t>“number”</a:t>
            </a:r>
            <a:endParaRPr lang="ar-BH" sz="2400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5D84852-BE5F-4AE3-919E-A2B31C23CE2F}"/>
              </a:ext>
            </a:extLst>
          </p:cNvPr>
          <p:cNvSpPr/>
          <p:nvPr/>
        </p:nvSpPr>
        <p:spPr>
          <a:xfrm>
            <a:off x="2478339" y="2639399"/>
            <a:ext cx="1391654" cy="436631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en-GB" sz="2800" b="1" dirty="0">
                <a:solidFill>
                  <a:srgbClr val="0066FF"/>
                </a:solidFill>
              </a:rPr>
              <a:t>number</a:t>
            </a:r>
            <a:endParaRPr lang="ar-BH" b="1" dirty="0">
              <a:solidFill>
                <a:srgbClr val="0066FF"/>
              </a:solidFill>
            </a:endParaRPr>
          </a:p>
        </p:txBody>
      </p:sp>
      <p:sp>
        <p:nvSpPr>
          <p:cNvPr id="3" name="Arrow: Right 2">
            <a:extLst>
              <a:ext uri="{FF2B5EF4-FFF2-40B4-BE49-F238E27FC236}">
                <a16:creationId xmlns:a16="http://schemas.microsoft.com/office/drawing/2014/main" id="{E0F6C179-043B-4A9D-BE39-28F656CA7C19}"/>
              </a:ext>
            </a:extLst>
          </p:cNvPr>
          <p:cNvSpPr/>
          <p:nvPr/>
        </p:nvSpPr>
        <p:spPr>
          <a:xfrm>
            <a:off x="7307580" y="2790153"/>
            <a:ext cx="1014429" cy="14354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BH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1D6A562-E625-4AA5-9756-E69D56002CAF}"/>
              </a:ext>
            </a:extLst>
          </p:cNvPr>
          <p:cNvSpPr/>
          <p:nvPr/>
        </p:nvSpPr>
        <p:spPr>
          <a:xfrm>
            <a:off x="8872486" y="2637340"/>
            <a:ext cx="2341708" cy="436631"/>
          </a:xfrm>
          <a:prstGeom prst="rect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en-GB" dirty="0"/>
              <a:t>1010</a:t>
            </a:r>
            <a:endParaRPr lang="ar-BH" dirty="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0C467C30-68CE-4512-867C-03DCE4F49565}"/>
              </a:ext>
            </a:extLst>
          </p:cNvPr>
          <p:cNvSpPr/>
          <p:nvPr/>
        </p:nvSpPr>
        <p:spPr>
          <a:xfrm>
            <a:off x="8872486" y="2619185"/>
            <a:ext cx="2341708" cy="436631"/>
          </a:xfrm>
          <a:prstGeom prst="rect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en-GB" dirty="0"/>
              <a:t>0</a:t>
            </a:r>
            <a:endParaRPr lang="ar-BH" dirty="0"/>
          </a:p>
        </p:txBody>
      </p:sp>
      <p:sp>
        <p:nvSpPr>
          <p:cNvPr id="35" name="Speech Bubble: Rectangle with Corners Rounded 34">
            <a:extLst>
              <a:ext uri="{FF2B5EF4-FFF2-40B4-BE49-F238E27FC236}">
                <a16:creationId xmlns:a16="http://schemas.microsoft.com/office/drawing/2014/main" id="{52BAFE36-A2C4-4651-AD77-9FA71F911B42}"/>
              </a:ext>
            </a:extLst>
          </p:cNvPr>
          <p:cNvSpPr/>
          <p:nvPr/>
        </p:nvSpPr>
        <p:spPr>
          <a:xfrm>
            <a:off x="2103120" y="3867871"/>
            <a:ext cx="3322320" cy="1452342"/>
          </a:xfrm>
          <a:prstGeom prst="wedgeRoundRectCallout">
            <a:avLst>
              <a:gd name="adj1" fmla="val -20374"/>
              <a:gd name="adj2" fmla="val -100103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r" rtl="1"/>
            <a:r>
              <a:rPr lang="ar-BH" sz="2400" b="1" dirty="0"/>
              <a:t>في حال إدراج مربّع نص سيحتوي حروفا ورموزا، يكون نوعه حينئذ نصيًّا أي </a:t>
            </a:r>
            <a:r>
              <a:rPr lang="en-GB" sz="2400" b="1" dirty="0">
                <a:solidFill>
                  <a:srgbClr val="0066FF"/>
                </a:solidFill>
              </a:rPr>
              <a:t>“text”</a:t>
            </a:r>
            <a:endParaRPr lang="ar-BH" sz="2400" dirty="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5DD7CE59-C6DE-4AEF-A789-322F334BE68C}"/>
              </a:ext>
            </a:extLst>
          </p:cNvPr>
          <p:cNvSpPr/>
          <p:nvPr/>
        </p:nvSpPr>
        <p:spPr>
          <a:xfrm>
            <a:off x="2372626" y="2658510"/>
            <a:ext cx="1391654" cy="436631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en-GB" sz="2800" b="1" dirty="0">
                <a:solidFill>
                  <a:srgbClr val="0066FF"/>
                </a:solidFill>
              </a:rPr>
              <a:t>text</a:t>
            </a:r>
            <a:endParaRPr lang="ar-BH" b="1" dirty="0">
              <a:solidFill>
                <a:srgbClr val="0066FF"/>
              </a:solidFill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E8DD4CEB-D596-4A03-8604-4E22EA6A110F}"/>
              </a:ext>
            </a:extLst>
          </p:cNvPr>
          <p:cNvSpPr/>
          <p:nvPr/>
        </p:nvSpPr>
        <p:spPr>
          <a:xfrm>
            <a:off x="8872486" y="2635455"/>
            <a:ext cx="2341708" cy="436631"/>
          </a:xfrm>
          <a:prstGeom prst="rect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en-GB" dirty="0" err="1"/>
              <a:t>mohammad</a:t>
            </a:r>
            <a:endParaRPr lang="ar-BH" dirty="0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90D8B3E8-CD1B-4F21-9694-819061B4CEA4}"/>
              </a:ext>
            </a:extLst>
          </p:cNvPr>
          <p:cNvSpPr/>
          <p:nvPr/>
        </p:nvSpPr>
        <p:spPr>
          <a:xfrm>
            <a:off x="8872486" y="2643610"/>
            <a:ext cx="2341708" cy="436631"/>
          </a:xfrm>
          <a:prstGeom prst="rect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en-GB" dirty="0"/>
              <a:t>A&amp;B</a:t>
            </a:r>
            <a:endParaRPr lang="ar-BH" dirty="0"/>
          </a:p>
        </p:txBody>
      </p:sp>
      <p:sp>
        <p:nvSpPr>
          <p:cNvPr id="39" name="Speech Bubble: Rectangle with Corners Rounded 38">
            <a:extLst>
              <a:ext uri="{FF2B5EF4-FFF2-40B4-BE49-F238E27FC236}">
                <a16:creationId xmlns:a16="http://schemas.microsoft.com/office/drawing/2014/main" id="{4DD178CA-07A7-47E6-A059-B4ADE2071B14}"/>
              </a:ext>
            </a:extLst>
          </p:cNvPr>
          <p:cNvSpPr/>
          <p:nvPr/>
        </p:nvSpPr>
        <p:spPr>
          <a:xfrm>
            <a:off x="2103120" y="3867871"/>
            <a:ext cx="3322320" cy="1452342"/>
          </a:xfrm>
          <a:prstGeom prst="wedgeRoundRectCallout">
            <a:avLst>
              <a:gd name="adj1" fmla="val -20374"/>
              <a:gd name="adj2" fmla="val -100103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r" rtl="1"/>
            <a:r>
              <a:rPr lang="ar-BH" sz="2400" b="1" dirty="0"/>
              <a:t>في حال إدراج مربّع نص سيحتوي تاريخا، يكون نوعه حينئذ تاريخا أي </a:t>
            </a:r>
            <a:r>
              <a:rPr lang="en-GB" sz="2400" b="1" dirty="0">
                <a:solidFill>
                  <a:srgbClr val="0066FF"/>
                </a:solidFill>
              </a:rPr>
              <a:t>"date"</a:t>
            </a:r>
            <a:endParaRPr lang="ar-BH" sz="2400" dirty="0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AFCA71DF-0529-4845-8937-7847667BD403}"/>
              </a:ext>
            </a:extLst>
          </p:cNvPr>
          <p:cNvSpPr/>
          <p:nvPr/>
        </p:nvSpPr>
        <p:spPr>
          <a:xfrm>
            <a:off x="2372626" y="2658509"/>
            <a:ext cx="1391654" cy="436631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en-GB" sz="2800" b="1" dirty="0">
                <a:solidFill>
                  <a:srgbClr val="0066FF"/>
                </a:solidFill>
              </a:rPr>
              <a:t>date</a:t>
            </a:r>
            <a:endParaRPr lang="ar-BH" b="1" dirty="0">
              <a:solidFill>
                <a:srgbClr val="0066FF"/>
              </a:solidFill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DFE59065-1E1A-4B74-A870-C65CB3E1BB96}"/>
              </a:ext>
            </a:extLst>
          </p:cNvPr>
          <p:cNvSpPr/>
          <p:nvPr/>
        </p:nvSpPr>
        <p:spPr>
          <a:xfrm>
            <a:off x="8872486" y="2637340"/>
            <a:ext cx="2341708" cy="436631"/>
          </a:xfrm>
          <a:prstGeom prst="rect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en-GB" dirty="0"/>
              <a:t>2020/06/30</a:t>
            </a:r>
            <a:endParaRPr lang="ar-BH" dirty="0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DFB21AF2-1BDF-42FB-ABA6-91F7C25CCDE5}"/>
              </a:ext>
            </a:extLst>
          </p:cNvPr>
          <p:cNvSpPr/>
          <p:nvPr/>
        </p:nvSpPr>
        <p:spPr>
          <a:xfrm>
            <a:off x="8872486" y="2627444"/>
            <a:ext cx="2341708" cy="436631"/>
          </a:xfrm>
          <a:prstGeom prst="rect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en-GB" dirty="0"/>
              <a:t>1995/12/31</a:t>
            </a:r>
            <a:endParaRPr lang="ar-BH" dirty="0"/>
          </a:p>
        </p:txBody>
      </p:sp>
    </p:spTree>
    <p:extLst>
      <p:ext uri="{BB962C8B-B14F-4D97-AF65-F5344CB8AC3E}">
        <p14:creationId xmlns:p14="http://schemas.microsoft.com/office/powerpoint/2010/main" val="1104723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501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1402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8503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1504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8305"/>
                            </p:stCondLst>
                            <p:childTnLst>
                              <p:par>
                                <p:cTn id="20" presetID="2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9805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1305"/>
                            </p:stCondLst>
                            <p:childTnLst>
                              <p:par>
                                <p:cTn id="2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2155"/>
                            </p:stCondLst>
                            <p:childTnLst>
                              <p:par>
                                <p:cTn id="34" presetID="1" presetClass="exit" presetSubtype="0" fill="hold" grpId="1" nodeType="afterEffect">
                                  <p:stCondLst>
                                    <p:cond delay="200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4155"/>
                            </p:stCondLst>
                            <p:childTnLst>
                              <p:par>
                                <p:cTn id="3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4805"/>
                            </p:stCondLst>
                            <p:childTnLst>
                              <p:par>
                                <p:cTn id="42" presetID="1" presetClass="exit" presetSubtype="0" fill="hold" grpId="1" nodeType="afterEffect">
                                  <p:stCondLst>
                                    <p:cond delay="200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6805"/>
                            </p:stCondLst>
                            <p:childTnLst>
                              <p:par>
                                <p:cTn id="4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7305"/>
                            </p:stCondLst>
                            <p:childTnLst>
                              <p:par>
                                <p:cTn id="50" presetID="1" presetClass="exit" presetSubtype="0" fill="hold" grpId="1" nodeType="afterEffect">
                                  <p:stCondLst>
                                    <p:cond delay="200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9305"/>
                            </p:stCondLst>
                            <p:childTnLst>
                              <p:par>
                                <p:cTn id="53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9305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6406"/>
                            </p:stCondLst>
                            <p:childTnLst>
                              <p:par>
                                <p:cTn id="6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6906"/>
                            </p:stCondLst>
                            <p:childTnLst>
                              <p:par>
                                <p:cTn id="6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7756"/>
                            </p:stCondLst>
                            <p:childTnLst>
                              <p:par>
                                <p:cTn id="71" presetID="1" presetClass="exit" presetSubtype="0" fill="hold" grpId="1" nodeType="afterEffect">
                                  <p:stCondLst>
                                    <p:cond delay="200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49756"/>
                            </p:stCondLst>
                            <p:childTnLst>
                              <p:par>
                                <p:cTn id="7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0356"/>
                            </p:stCondLst>
                            <p:childTnLst>
                              <p:par>
                                <p:cTn id="79" presetID="1" presetClass="exit" presetSubtype="0" fill="hold" grpId="1" nodeType="afterEffect">
                                  <p:stCondLst>
                                    <p:cond delay="200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2356"/>
                            </p:stCondLst>
                            <p:childTnLst>
                              <p:par>
                                <p:cTn id="82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2356"/>
                            </p:stCondLst>
                            <p:childTnLst>
                              <p:par>
                                <p:cTn id="8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58957"/>
                            </p:stCondLst>
                            <p:childTnLst>
                              <p:par>
                                <p:cTn id="9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59457"/>
                            </p:stCondLst>
                            <p:childTnLst>
                              <p:par>
                                <p:cTn id="9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60407"/>
                            </p:stCondLst>
                            <p:childTnLst>
                              <p:par>
                                <p:cTn id="100" presetID="1" presetClass="exit" presetSubtype="0" fill="hold" grpId="1" nodeType="afterEffect">
                                  <p:stCondLst>
                                    <p:cond delay="200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62407"/>
                            </p:stCondLst>
                            <p:childTnLst>
                              <p:par>
                                <p:cTn id="10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63357"/>
                            </p:stCondLst>
                            <p:childTnLst>
                              <p:par>
                                <p:cTn id="108" presetID="1" presetClass="exit" presetSubtype="0" fill="hold" grpId="1" nodeType="afterEffect">
                                  <p:stCondLst>
                                    <p:cond delay="200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65357"/>
                            </p:stCondLst>
                            <p:childTnLst>
                              <p:par>
                                <p:cTn id="111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4" grpId="0"/>
      <p:bldP spid="16" grpId="0"/>
      <p:bldP spid="31" grpId="0" animBg="1"/>
      <p:bldP spid="31" grpId="1" animBg="1"/>
      <p:bldP spid="2" grpId="0" animBg="1"/>
      <p:bldP spid="2" grpId="1" animBg="1"/>
      <p:bldP spid="23" grpId="0"/>
      <p:bldP spid="23" grpId="1"/>
      <p:bldP spid="3" grpId="0" animBg="1"/>
      <p:bldP spid="26" grpId="0" animBg="1"/>
      <p:bldP spid="26" grpId="1" animBg="1"/>
      <p:bldP spid="34" grpId="0" animBg="1"/>
      <p:bldP spid="34" grpId="1" animBg="1"/>
      <p:bldP spid="35" grpId="0" animBg="1"/>
      <p:bldP spid="35" grpId="1" animBg="1"/>
      <p:bldP spid="36" grpId="0"/>
      <p:bldP spid="36" grpId="1"/>
      <p:bldP spid="37" grpId="0" animBg="1"/>
      <p:bldP spid="37" grpId="1" animBg="1"/>
      <p:bldP spid="38" grpId="0" animBg="1"/>
      <p:bldP spid="38" grpId="1" animBg="1"/>
      <p:bldP spid="39" grpId="0" animBg="1"/>
      <p:bldP spid="39" grpId="1" animBg="1"/>
      <p:bldP spid="40" grpId="0"/>
      <p:bldP spid="40" grpId="1"/>
      <p:bldP spid="41" grpId="0" animBg="1"/>
      <p:bldP spid="41" grpId="1" animBg="1"/>
      <p:bldP spid="42" grpId="0" animBg="1"/>
      <p:bldP spid="42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ed Rectangle 10"/>
          <p:cNvSpPr/>
          <p:nvPr/>
        </p:nvSpPr>
        <p:spPr>
          <a:xfrm>
            <a:off x="4522445" y="0"/>
            <a:ext cx="6077243" cy="6589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r" rtl="1"/>
            <a:r>
              <a:rPr lang="ar-BH" sz="3600" b="1" dirty="0">
                <a:solidFill>
                  <a:srgbClr val="4C4C4C"/>
                </a:solidFill>
                <a:cs typeface="PT Bold Heading" panose="02010400000000000000" pitchFamily="2" charset="-78"/>
              </a:rPr>
              <a:t>تصميم النماذج</a:t>
            </a:r>
            <a:endParaRPr lang="en-US" sz="3600" b="1" dirty="0">
              <a:solidFill>
                <a:srgbClr val="4C4C4C"/>
              </a:solidFill>
              <a:cs typeface="PT Bold Heading" panose="02010400000000000000" pitchFamily="2" charset="-78"/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18435AEE-CD66-4BA7-85DC-4337E9D9CEAF}"/>
              </a:ext>
            </a:extLst>
          </p:cNvPr>
          <p:cNvSpPr txBox="1">
            <a:spLocks/>
          </p:cNvSpPr>
          <p:nvPr/>
        </p:nvSpPr>
        <p:spPr>
          <a:xfrm>
            <a:off x="56099" y="658974"/>
            <a:ext cx="10543590" cy="681371"/>
          </a:xfrm>
          <a:prstGeom prst="rect">
            <a:avLst/>
          </a:prstGeom>
          <a:ln w="28575" cap="flat" cmpd="sng" algn="ctr">
            <a:solidFill>
              <a:schemeClr val="accent6">
                <a:lumMod val="75000"/>
              </a:schemeClr>
            </a:solidFill>
            <a:prstDash val="solid"/>
            <a:miter lim="800000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 anchorCtr="0">
            <a:normAutofit/>
          </a:bodyPr>
          <a:lstStyle>
            <a:defPPr>
              <a:defRPr lang="en-US"/>
            </a:defPPr>
            <a:lvl1pPr indent="0" algn="r" rtl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/>
            </a:lvl1pPr>
            <a:lvl2pPr marL="6858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BH" dirty="0"/>
              <a:t>           تعرّف على علامة إدراج مربّعات النص والأزرار ضمن نموذج.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951F640-9C39-45BC-A173-49F9624426B7}"/>
              </a:ext>
            </a:extLst>
          </p:cNvPr>
          <p:cNvSpPr txBox="1"/>
          <p:nvPr/>
        </p:nvSpPr>
        <p:spPr>
          <a:xfrm>
            <a:off x="2850132" y="1470278"/>
            <a:ext cx="9102172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BH" sz="2400" b="1" dirty="0"/>
              <a:t>لأدرج مربّع نص أو زرّ أستعين بالعلامة </a:t>
            </a:r>
            <a:r>
              <a:rPr lang="en-GB" sz="2400" b="1" dirty="0"/>
              <a:t>&lt;input&gt;</a:t>
            </a:r>
            <a:r>
              <a:rPr lang="ar-BH" sz="2400" b="1" dirty="0"/>
              <a:t>، هذه العلامة لا تحتاج إلى علامة إغلاق.</a:t>
            </a:r>
          </a:p>
        </p:txBody>
      </p:sp>
      <p:pic>
        <p:nvPicPr>
          <p:cNvPr id="15" name="Picture 14" descr="A picture containing drawing, light, food&#10;&#10;Description automatically generated">
            <a:extLst>
              <a:ext uri="{FF2B5EF4-FFF2-40B4-BE49-F238E27FC236}">
                <a16:creationId xmlns:a16="http://schemas.microsoft.com/office/drawing/2014/main" id="{7E112A8F-B887-4D6C-B94C-F2B8AB53E63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950"/>
          <a:stretch/>
        </p:blipFill>
        <p:spPr>
          <a:xfrm flipH="1">
            <a:off x="9736944" y="461831"/>
            <a:ext cx="1039512" cy="85925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C5CF6808-F77A-4033-95C0-C33225B51991}"/>
              </a:ext>
            </a:extLst>
          </p:cNvPr>
          <p:cNvSpPr txBox="1"/>
          <p:nvPr/>
        </p:nvSpPr>
        <p:spPr>
          <a:xfrm>
            <a:off x="3068726" y="1983015"/>
            <a:ext cx="8545930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BH" sz="2400" b="1" dirty="0"/>
              <a:t>1- في حال إدراج مربّع نص، ستُرْفَقُ العلامة </a:t>
            </a:r>
            <a:r>
              <a:rPr lang="en-GB" sz="2400" b="1" dirty="0">
                <a:solidFill>
                  <a:srgbClr val="FF5050"/>
                </a:solidFill>
              </a:rPr>
              <a:t>&lt;input&gt;</a:t>
            </a:r>
            <a:r>
              <a:rPr lang="ar-BH" sz="2400" b="1" dirty="0"/>
              <a:t> بخاصيّتي :</a:t>
            </a:r>
            <a:r>
              <a:rPr lang="en-GB" sz="2400" b="1" dirty="0">
                <a:solidFill>
                  <a:srgbClr val="0066FF"/>
                </a:solidFill>
              </a:rPr>
              <a:t>type</a:t>
            </a:r>
            <a:r>
              <a:rPr lang="en-GB" sz="2400" b="1" dirty="0"/>
              <a:t> </a:t>
            </a:r>
            <a:r>
              <a:rPr lang="ar-BH" sz="2400" b="1" dirty="0"/>
              <a:t> و</a:t>
            </a:r>
            <a:r>
              <a:rPr lang="en-GB" sz="2400" b="1" dirty="0">
                <a:solidFill>
                  <a:schemeClr val="accent6">
                    <a:lumMod val="75000"/>
                  </a:schemeClr>
                </a:solidFill>
              </a:rPr>
              <a:t>name</a:t>
            </a:r>
            <a:r>
              <a:rPr lang="ar-BH" sz="2400" b="1" dirty="0"/>
              <a:t>: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09E6840-3AE9-49A9-AC5D-F147D09C45B0}"/>
              </a:ext>
            </a:extLst>
          </p:cNvPr>
          <p:cNvSpPr txBox="1"/>
          <p:nvPr/>
        </p:nvSpPr>
        <p:spPr>
          <a:xfrm>
            <a:off x="437816" y="2638297"/>
            <a:ext cx="6034024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l"/>
            <a:r>
              <a:rPr lang="en-GB" sz="2800" b="1" dirty="0">
                <a:solidFill>
                  <a:srgbClr val="FF5050"/>
                </a:solidFill>
              </a:rPr>
              <a:t>&lt;input </a:t>
            </a:r>
            <a:r>
              <a:rPr lang="en-GB" sz="2800" b="1" dirty="0">
                <a:solidFill>
                  <a:srgbClr val="0066FF"/>
                </a:solidFill>
              </a:rPr>
              <a:t>type="                " </a:t>
            </a:r>
            <a:r>
              <a:rPr lang="en-GB" sz="2800" b="1" dirty="0">
                <a:solidFill>
                  <a:schemeClr val="accent6">
                    <a:lumMod val="75000"/>
                  </a:schemeClr>
                </a:solidFill>
              </a:rPr>
              <a:t>name="       "</a:t>
            </a:r>
            <a:r>
              <a:rPr lang="en-GB" sz="2800" b="1" dirty="0">
                <a:solidFill>
                  <a:srgbClr val="FF5050"/>
                </a:solidFill>
              </a:rPr>
              <a:t>&gt;</a:t>
            </a:r>
            <a:endParaRPr lang="ar-BH" sz="2800" b="1" dirty="0">
              <a:solidFill>
                <a:srgbClr val="FF5050"/>
              </a:solidFill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93F2FF8-8ADB-4335-AC1F-8E48DD4F7FEA}"/>
              </a:ext>
            </a:extLst>
          </p:cNvPr>
          <p:cNvSpPr/>
          <p:nvPr/>
        </p:nvSpPr>
        <p:spPr>
          <a:xfrm>
            <a:off x="8872486" y="2629329"/>
            <a:ext cx="2341708" cy="436631"/>
          </a:xfrm>
          <a:prstGeom prst="rect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en-GB" dirty="0"/>
              <a:t>2001234500</a:t>
            </a:r>
            <a:endParaRPr lang="ar-BH" dirty="0"/>
          </a:p>
        </p:txBody>
      </p:sp>
      <p:sp>
        <p:nvSpPr>
          <p:cNvPr id="2" name="Speech Bubble: Rectangle with Corners Rounded 1">
            <a:extLst>
              <a:ext uri="{FF2B5EF4-FFF2-40B4-BE49-F238E27FC236}">
                <a16:creationId xmlns:a16="http://schemas.microsoft.com/office/drawing/2014/main" id="{F52EDF76-E440-4E9F-828C-F3EC7D3ABBFB}"/>
              </a:ext>
            </a:extLst>
          </p:cNvPr>
          <p:cNvSpPr/>
          <p:nvPr/>
        </p:nvSpPr>
        <p:spPr>
          <a:xfrm>
            <a:off x="3777135" y="3899135"/>
            <a:ext cx="5959809" cy="1452342"/>
          </a:xfrm>
          <a:prstGeom prst="wedgeRoundRectCallout">
            <a:avLst>
              <a:gd name="adj1" fmla="val -20374"/>
              <a:gd name="adj2" fmla="val -100103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r" rtl="1"/>
            <a:r>
              <a:rPr lang="ar-BH" sz="2400" b="1" dirty="0"/>
              <a:t>أمّا بخصوص الخاصيّة “</a:t>
            </a:r>
            <a:r>
              <a:rPr lang="en-GB" sz="2400" b="1" dirty="0"/>
              <a:t>name</a:t>
            </a:r>
            <a:r>
              <a:rPr lang="ar-BH" sz="2400" b="1" dirty="0"/>
              <a:t>" فيقتضي اختيار اسم لمربّع النص، ويفضّل أن يكون اسما معبّرًا عن المحتوى المُدْخَل مثال  </a:t>
            </a:r>
            <a:r>
              <a:rPr lang="en-GB" sz="2400" b="1" dirty="0">
                <a:solidFill>
                  <a:schemeClr val="accent6">
                    <a:lumMod val="75000"/>
                  </a:schemeClr>
                </a:solidFill>
              </a:rPr>
              <a:t>“</a:t>
            </a:r>
            <a:r>
              <a:rPr lang="en-GB" sz="2400" b="1" dirty="0" err="1">
                <a:solidFill>
                  <a:schemeClr val="accent6">
                    <a:lumMod val="75000"/>
                  </a:schemeClr>
                </a:solidFill>
              </a:rPr>
              <a:t>cpr</a:t>
            </a:r>
            <a:r>
              <a:rPr lang="en-GB" sz="2400" b="1" dirty="0">
                <a:solidFill>
                  <a:schemeClr val="accent6">
                    <a:lumMod val="75000"/>
                  </a:schemeClr>
                </a:solidFill>
              </a:rPr>
              <a:t>”</a:t>
            </a:r>
            <a:r>
              <a:rPr lang="ar-BH" sz="2400" b="1" dirty="0">
                <a:solidFill>
                  <a:schemeClr val="accent6">
                    <a:lumMod val="75000"/>
                  </a:schemeClr>
                </a:solidFill>
              </a:rPr>
              <a:t>.</a:t>
            </a:r>
            <a:endParaRPr lang="ar-BH" sz="24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5D84852-BE5F-4AE3-919E-A2B31C23CE2F}"/>
              </a:ext>
            </a:extLst>
          </p:cNvPr>
          <p:cNvSpPr/>
          <p:nvPr/>
        </p:nvSpPr>
        <p:spPr>
          <a:xfrm>
            <a:off x="2478339" y="2639399"/>
            <a:ext cx="1391654" cy="436631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en-GB" sz="2800" b="1" dirty="0">
                <a:solidFill>
                  <a:srgbClr val="0066FF"/>
                </a:solidFill>
              </a:rPr>
              <a:t>number</a:t>
            </a:r>
            <a:endParaRPr lang="ar-BH" b="1" dirty="0">
              <a:solidFill>
                <a:srgbClr val="0066FF"/>
              </a:solidFill>
            </a:endParaRPr>
          </a:p>
        </p:txBody>
      </p:sp>
      <p:sp>
        <p:nvSpPr>
          <p:cNvPr id="3" name="Arrow: Right 2">
            <a:extLst>
              <a:ext uri="{FF2B5EF4-FFF2-40B4-BE49-F238E27FC236}">
                <a16:creationId xmlns:a16="http://schemas.microsoft.com/office/drawing/2014/main" id="{E0F6C179-043B-4A9D-BE39-28F656CA7C19}"/>
              </a:ext>
            </a:extLst>
          </p:cNvPr>
          <p:cNvSpPr/>
          <p:nvPr/>
        </p:nvSpPr>
        <p:spPr>
          <a:xfrm>
            <a:off x="7307580" y="2790153"/>
            <a:ext cx="1014429" cy="14354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BH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CBA4CB3-C1DB-4FE2-9015-2B2CB74DB506}"/>
              </a:ext>
            </a:extLst>
          </p:cNvPr>
          <p:cNvSpPr/>
          <p:nvPr/>
        </p:nvSpPr>
        <p:spPr>
          <a:xfrm>
            <a:off x="5084867" y="2624429"/>
            <a:ext cx="862175" cy="436631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en-GB" sz="2800" b="1" dirty="0" err="1">
                <a:solidFill>
                  <a:schemeClr val="accent6">
                    <a:lumMod val="75000"/>
                  </a:schemeClr>
                </a:solidFill>
              </a:rPr>
              <a:t>cpr</a:t>
            </a:r>
            <a:endParaRPr lang="ar-BH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48D78B75-2C54-41E4-A0B3-DDFE5A74B1DD}"/>
              </a:ext>
            </a:extLst>
          </p:cNvPr>
          <p:cNvSpPr/>
          <p:nvPr/>
        </p:nvSpPr>
        <p:spPr>
          <a:xfrm>
            <a:off x="2759795" y="3279173"/>
            <a:ext cx="6977149" cy="2846226"/>
          </a:xfrm>
          <a:prstGeom prst="roundRect">
            <a:avLst/>
          </a:prstGeom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 rtl="1"/>
            <a:r>
              <a:rPr lang="ar-BH" sz="2800" b="1" dirty="0">
                <a:solidFill>
                  <a:srgbClr val="FF0000"/>
                </a:solidFill>
              </a:rPr>
              <a:t>عزيزي الطالب سنتّفق على أن يكون دائما </a:t>
            </a:r>
            <a:r>
              <a:rPr lang="ar-BH" sz="2800" b="1" i="1" dirty="0">
                <a:solidFill>
                  <a:srgbClr val="FF0000"/>
                </a:solidFill>
              </a:rPr>
              <a:t>اسم مربّع النص</a:t>
            </a:r>
            <a:r>
              <a:rPr lang="ar-BH" sz="2800" b="1" dirty="0">
                <a:solidFill>
                  <a:srgbClr val="FF0000"/>
                </a:solidFill>
              </a:rPr>
              <a:t> الذي سيمثّل حقلا من حقول الجدول هو نفس </a:t>
            </a:r>
            <a:r>
              <a:rPr lang="ar-BH" sz="2800" b="1" i="1" dirty="0">
                <a:solidFill>
                  <a:srgbClr val="FF0000"/>
                </a:solidFill>
              </a:rPr>
              <a:t>اسم هذا الحقل</a:t>
            </a:r>
            <a:r>
              <a:rPr lang="ar-BH" sz="2800" b="1" dirty="0">
                <a:solidFill>
                  <a:srgbClr val="FF0000"/>
                </a:solidFill>
              </a:rPr>
              <a:t>، مثلما هو الحال في هذا المثال فقد اخترنا اسم مربّع النص " </a:t>
            </a:r>
            <a:r>
              <a:rPr lang="en-GB" sz="2800" b="1" i="1" dirty="0" err="1">
                <a:solidFill>
                  <a:srgbClr val="00B0F0"/>
                </a:solidFill>
              </a:rPr>
              <a:t>cpr</a:t>
            </a:r>
            <a:r>
              <a:rPr lang="ar-BH" sz="2800" b="1" dirty="0">
                <a:solidFill>
                  <a:srgbClr val="FF0000"/>
                </a:solidFill>
              </a:rPr>
              <a:t>" وهو نفس اسم الحقل " </a:t>
            </a:r>
            <a:r>
              <a:rPr lang="en-GB" sz="2800" b="1" i="1" dirty="0" err="1">
                <a:solidFill>
                  <a:srgbClr val="00B0F0"/>
                </a:solidFill>
              </a:rPr>
              <a:t>cpr</a:t>
            </a:r>
            <a:r>
              <a:rPr lang="ar-BH" sz="2800" b="1" dirty="0">
                <a:solidFill>
                  <a:srgbClr val="FF0000"/>
                </a:solidFill>
              </a:rPr>
              <a:t>" في الجدول "</a:t>
            </a:r>
            <a:r>
              <a:rPr lang="en-GB" sz="2800" b="1" dirty="0">
                <a:solidFill>
                  <a:srgbClr val="00B0F0"/>
                </a:solidFill>
              </a:rPr>
              <a:t>degrees</a:t>
            </a:r>
            <a:r>
              <a:rPr lang="ar-BH" sz="2800" b="1" dirty="0">
                <a:solidFill>
                  <a:srgbClr val="FF0000"/>
                </a:solidFill>
              </a:rPr>
              <a:t>"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F64EB8B-480D-4684-AA21-DAB45CD2BE06}"/>
              </a:ext>
            </a:extLst>
          </p:cNvPr>
          <p:cNvSpPr/>
          <p:nvPr/>
        </p:nvSpPr>
        <p:spPr>
          <a:xfrm>
            <a:off x="10183986" y="3250609"/>
            <a:ext cx="11849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BH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انتبه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353038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5000"/>
    </mc:Choice>
    <mc:Fallback xmlns="">
      <p:transition spd="slow" advClick="0" advTm="4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9901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Abs val="5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1902"/>
                            </p:stCondLst>
                            <p:childTnLst>
                              <p:par>
                                <p:cTn id="11" presetID="1" presetClass="exit" presetSubtype="0" fill="hold" grpId="1" nodeType="afterEffect">
                                  <p:stCondLst>
                                    <p:cond delay="300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3403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3903"/>
                            </p:stCondLst>
                            <p:childTnLst>
                              <p:par>
                                <p:cTn id="18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903"/>
                            </p:stCondLst>
                            <p:childTnLst>
                              <p:par>
                                <p:cTn id="21" presetID="26" presetClass="emph" presetSubtype="0" repeatCount="3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7403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7903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24" grpId="0"/>
      <p:bldP spid="5" grpId="0" animBg="1"/>
      <p:bldP spid="6" grpId="0"/>
      <p:bldP spid="6" grpId="1"/>
      <p:bldP spid="6" grpId="2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ed Rectangle 10"/>
          <p:cNvSpPr/>
          <p:nvPr/>
        </p:nvSpPr>
        <p:spPr>
          <a:xfrm>
            <a:off x="4522445" y="0"/>
            <a:ext cx="6077243" cy="6589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r" rtl="1"/>
            <a:r>
              <a:rPr lang="ar-BH" sz="3600" b="1" dirty="0">
                <a:solidFill>
                  <a:srgbClr val="4C4C4C"/>
                </a:solidFill>
                <a:cs typeface="PT Bold Heading" panose="02010400000000000000" pitchFamily="2" charset="-78"/>
              </a:rPr>
              <a:t>تصميم النماذج</a:t>
            </a:r>
            <a:endParaRPr lang="en-US" sz="3600" b="1" dirty="0">
              <a:solidFill>
                <a:srgbClr val="4C4C4C"/>
              </a:solidFill>
              <a:cs typeface="PT Bold Heading" panose="02010400000000000000" pitchFamily="2" charset="-78"/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18435AEE-CD66-4BA7-85DC-4337E9D9CEAF}"/>
              </a:ext>
            </a:extLst>
          </p:cNvPr>
          <p:cNvSpPr txBox="1">
            <a:spLocks/>
          </p:cNvSpPr>
          <p:nvPr/>
        </p:nvSpPr>
        <p:spPr>
          <a:xfrm>
            <a:off x="56099" y="658974"/>
            <a:ext cx="10543590" cy="681371"/>
          </a:xfrm>
          <a:prstGeom prst="rect">
            <a:avLst/>
          </a:prstGeom>
          <a:ln w="28575" cap="flat" cmpd="sng" algn="ctr">
            <a:solidFill>
              <a:schemeClr val="accent6">
                <a:lumMod val="75000"/>
              </a:schemeClr>
            </a:solidFill>
            <a:prstDash val="solid"/>
            <a:miter lim="800000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 anchorCtr="0">
            <a:normAutofit/>
          </a:bodyPr>
          <a:lstStyle>
            <a:defPPr>
              <a:defRPr lang="en-US"/>
            </a:defPPr>
            <a:lvl1pPr indent="0" algn="r" rtl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/>
            </a:lvl1pPr>
            <a:lvl2pPr marL="6858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BH" dirty="0"/>
              <a:t>           تعرّف على علامة إدراج مربّعات النص والأزرار ضمن نموذج.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951F640-9C39-45BC-A173-49F9624426B7}"/>
              </a:ext>
            </a:extLst>
          </p:cNvPr>
          <p:cNvSpPr txBox="1"/>
          <p:nvPr/>
        </p:nvSpPr>
        <p:spPr>
          <a:xfrm>
            <a:off x="2850132" y="1470278"/>
            <a:ext cx="9102172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BH" sz="2400" b="1" dirty="0"/>
              <a:t>لأدرج مربّع نص أو زرّ أستعين بالعلامة </a:t>
            </a:r>
            <a:r>
              <a:rPr lang="en-GB" sz="2400" b="1" dirty="0">
                <a:solidFill>
                  <a:srgbClr val="FF5050"/>
                </a:solidFill>
              </a:rPr>
              <a:t>&lt;input&gt;</a:t>
            </a:r>
            <a:r>
              <a:rPr lang="ar-BH" sz="2400" b="1" dirty="0"/>
              <a:t>، هذه العلامة لا تحتاج إلى علامة إغلاق.</a:t>
            </a:r>
          </a:p>
        </p:txBody>
      </p:sp>
      <p:pic>
        <p:nvPicPr>
          <p:cNvPr id="15" name="Picture 14" descr="A picture containing drawing, light, food&#10;&#10;Description automatically generated">
            <a:extLst>
              <a:ext uri="{FF2B5EF4-FFF2-40B4-BE49-F238E27FC236}">
                <a16:creationId xmlns:a16="http://schemas.microsoft.com/office/drawing/2014/main" id="{7E112A8F-B887-4D6C-B94C-F2B8AB53E63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950"/>
          <a:stretch/>
        </p:blipFill>
        <p:spPr>
          <a:xfrm flipH="1">
            <a:off x="9736944" y="461831"/>
            <a:ext cx="1039512" cy="85925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C5CF6808-F77A-4033-95C0-C33225B51991}"/>
              </a:ext>
            </a:extLst>
          </p:cNvPr>
          <p:cNvSpPr txBox="1"/>
          <p:nvPr/>
        </p:nvSpPr>
        <p:spPr>
          <a:xfrm>
            <a:off x="3836245" y="1983015"/>
            <a:ext cx="7778411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BH" sz="2400" b="1" dirty="0"/>
              <a:t>1- في حال إدراج زرّ، ستُرْفَقُ العلامة</a:t>
            </a:r>
            <a:r>
              <a:rPr lang="en-GB" sz="2400" b="1" dirty="0">
                <a:solidFill>
                  <a:srgbClr val="FF5050"/>
                </a:solidFill>
              </a:rPr>
              <a:t>&lt;input&gt; </a:t>
            </a:r>
            <a:r>
              <a:rPr lang="ar-BH" sz="2400" b="1" dirty="0">
                <a:solidFill>
                  <a:srgbClr val="FF5050"/>
                </a:solidFill>
              </a:rPr>
              <a:t> </a:t>
            </a:r>
            <a:r>
              <a:rPr lang="ar-BH" sz="2400" b="1" dirty="0"/>
              <a:t>بخاصيّتي :</a:t>
            </a:r>
            <a:r>
              <a:rPr lang="en-GB" sz="2400" b="1" dirty="0">
                <a:solidFill>
                  <a:srgbClr val="0066FF"/>
                </a:solidFill>
              </a:rPr>
              <a:t>type</a:t>
            </a:r>
            <a:r>
              <a:rPr lang="en-GB" sz="2400" b="1" dirty="0"/>
              <a:t> </a:t>
            </a:r>
            <a:r>
              <a:rPr lang="ar-BH" sz="2400" b="1" dirty="0"/>
              <a:t> و</a:t>
            </a:r>
            <a:r>
              <a:rPr lang="en-GB" sz="2400" b="1" dirty="0">
                <a:solidFill>
                  <a:schemeClr val="accent6">
                    <a:lumMod val="75000"/>
                  </a:schemeClr>
                </a:solidFill>
              </a:rPr>
              <a:t>value</a:t>
            </a:r>
            <a:r>
              <a:rPr lang="ar-BH" sz="2400" b="1" dirty="0"/>
              <a:t>: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09E6840-3AE9-49A9-AC5D-F147D09C45B0}"/>
              </a:ext>
            </a:extLst>
          </p:cNvPr>
          <p:cNvSpPr txBox="1"/>
          <p:nvPr/>
        </p:nvSpPr>
        <p:spPr>
          <a:xfrm>
            <a:off x="437815" y="2638297"/>
            <a:ext cx="672363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GB" sz="2800" b="1" dirty="0">
                <a:solidFill>
                  <a:srgbClr val="FF5050"/>
                </a:solidFill>
              </a:rPr>
              <a:t>&lt;input </a:t>
            </a:r>
            <a:r>
              <a:rPr lang="en-GB" sz="2800" b="1" dirty="0">
                <a:solidFill>
                  <a:srgbClr val="0066FF"/>
                </a:solidFill>
              </a:rPr>
              <a:t>type="               " </a:t>
            </a:r>
            <a:r>
              <a:rPr lang="en-GB" sz="2800" b="1" dirty="0">
                <a:solidFill>
                  <a:schemeClr val="accent6">
                    <a:lumMod val="75000"/>
                  </a:schemeClr>
                </a:solidFill>
              </a:rPr>
              <a:t>value="              "</a:t>
            </a:r>
            <a:r>
              <a:rPr lang="en-GB" sz="2800" b="1" dirty="0">
                <a:solidFill>
                  <a:srgbClr val="FF5050"/>
                </a:solidFill>
              </a:rPr>
              <a:t>&gt;</a:t>
            </a:r>
            <a:endParaRPr lang="ar-BH" sz="2800" b="1" dirty="0">
              <a:solidFill>
                <a:srgbClr val="FF5050"/>
              </a:solidFill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93F2FF8-8ADB-4335-AC1F-8E48DD4F7FEA}"/>
              </a:ext>
            </a:extLst>
          </p:cNvPr>
          <p:cNvSpPr/>
          <p:nvPr/>
        </p:nvSpPr>
        <p:spPr>
          <a:xfrm>
            <a:off x="8861402" y="2605630"/>
            <a:ext cx="1529507" cy="436631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en-GB" dirty="0"/>
              <a:t>Delete</a:t>
            </a:r>
            <a:endParaRPr lang="ar-BH" dirty="0"/>
          </a:p>
        </p:txBody>
      </p:sp>
      <p:sp>
        <p:nvSpPr>
          <p:cNvPr id="2" name="Speech Bubble: Rectangle with Corners Rounded 1">
            <a:extLst>
              <a:ext uri="{FF2B5EF4-FFF2-40B4-BE49-F238E27FC236}">
                <a16:creationId xmlns:a16="http://schemas.microsoft.com/office/drawing/2014/main" id="{F52EDF76-E440-4E9F-828C-F3EC7D3ABBFB}"/>
              </a:ext>
            </a:extLst>
          </p:cNvPr>
          <p:cNvSpPr/>
          <p:nvPr/>
        </p:nvSpPr>
        <p:spPr>
          <a:xfrm>
            <a:off x="1629295" y="3806316"/>
            <a:ext cx="5284243" cy="1452342"/>
          </a:xfrm>
          <a:prstGeom prst="wedgeRoundRectCallout">
            <a:avLst>
              <a:gd name="adj1" fmla="val -20374"/>
              <a:gd name="adj2" fmla="val -100103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r" rtl="1"/>
            <a:r>
              <a:rPr lang="ar-BH" sz="2400" b="1" dirty="0"/>
              <a:t>ستكون وظيفة الزرّ إرسال البيانات المدخلة في النموذج للمعالجة وبذلك يكون نوعه  </a:t>
            </a:r>
            <a:r>
              <a:rPr lang="en-GB" sz="2400" b="1" dirty="0">
                <a:solidFill>
                  <a:srgbClr val="0066FF"/>
                </a:solidFill>
              </a:rPr>
              <a:t>"submit"</a:t>
            </a:r>
            <a:r>
              <a:rPr lang="ar-BH" sz="2400" b="1" dirty="0">
                <a:solidFill>
                  <a:schemeClr val="accent6">
                    <a:lumMod val="75000"/>
                  </a:schemeClr>
                </a:solidFill>
              </a:rPr>
              <a:t>.</a:t>
            </a:r>
            <a:endParaRPr lang="ar-BH" sz="24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5D84852-BE5F-4AE3-919E-A2B31C23CE2F}"/>
              </a:ext>
            </a:extLst>
          </p:cNvPr>
          <p:cNvSpPr/>
          <p:nvPr/>
        </p:nvSpPr>
        <p:spPr>
          <a:xfrm>
            <a:off x="2478339" y="2639399"/>
            <a:ext cx="1391654" cy="436631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en-GB" sz="2800" b="1" dirty="0">
                <a:solidFill>
                  <a:srgbClr val="0066FF"/>
                </a:solidFill>
              </a:rPr>
              <a:t>submit</a:t>
            </a:r>
            <a:endParaRPr lang="ar-BH" b="1" dirty="0">
              <a:solidFill>
                <a:srgbClr val="0066FF"/>
              </a:solidFill>
            </a:endParaRPr>
          </a:p>
        </p:txBody>
      </p:sp>
      <p:sp>
        <p:nvSpPr>
          <p:cNvPr id="3" name="Arrow: Right 2">
            <a:extLst>
              <a:ext uri="{FF2B5EF4-FFF2-40B4-BE49-F238E27FC236}">
                <a16:creationId xmlns:a16="http://schemas.microsoft.com/office/drawing/2014/main" id="{E0F6C179-043B-4A9D-BE39-28F656CA7C19}"/>
              </a:ext>
            </a:extLst>
          </p:cNvPr>
          <p:cNvSpPr/>
          <p:nvPr/>
        </p:nvSpPr>
        <p:spPr>
          <a:xfrm>
            <a:off x="7307580" y="2790153"/>
            <a:ext cx="1014429" cy="14354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BH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CBA4CB3-C1DB-4FE2-9015-2B2CB74DB506}"/>
              </a:ext>
            </a:extLst>
          </p:cNvPr>
          <p:cNvSpPr/>
          <p:nvPr/>
        </p:nvSpPr>
        <p:spPr>
          <a:xfrm>
            <a:off x="5069818" y="2663746"/>
            <a:ext cx="1230764" cy="436631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en-GB" sz="2800" b="1" dirty="0">
                <a:solidFill>
                  <a:schemeClr val="accent6">
                    <a:lumMod val="75000"/>
                  </a:schemeClr>
                </a:solidFill>
              </a:rPr>
              <a:t>Delete</a:t>
            </a:r>
            <a:endParaRPr lang="ar-BH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7" name="Speech Bubble: Rectangle with Corners Rounded 16">
            <a:extLst>
              <a:ext uri="{FF2B5EF4-FFF2-40B4-BE49-F238E27FC236}">
                <a16:creationId xmlns:a16="http://schemas.microsoft.com/office/drawing/2014/main" id="{E53BE62A-3E29-4401-BCE5-584844AB1B82}"/>
              </a:ext>
            </a:extLst>
          </p:cNvPr>
          <p:cNvSpPr/>
          <p:nvPr/>
        </p:nvSpPr>
        <p:spPr>
          <a:xfrm>
            <a:off x="4090555" y="3867871"/>
            <a:ext cx="5284243" cy="1452342"/>
          </a:xfrm>
          <a:prstGeom prst="wedgeRoundRectCallout">
            <a:avLst>
              <a:gd name="adj1" fmla="val -20374"/>
              <a:gd name="adj2" fmla="val -100103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r" rtl="1"/>
            <a:r>
              <a:rPr lang="ar-BH" sz="2400" b="1" dirty="0">
                <a:solidFill>
                  <a:schemeClr val="tx1"/>
                </a:solidFill>
              </a:rPr>
              <a:t>وأمّا الخاصيّة </a:t>
            </a:r>
            <a:r>
              <a:rPr lang="en-GB" sz="2400" b="1" dirty="0">
                <a:solidFill>
                  <a:schemeClr val="tx1"/>
                </a:solidFill>
              </a:rPr>
              <a:t>value</a:t>
            </a:r>
            <a:r>
              <a:rPr lang="ar-BH" sz="2400" b="1" dirty="0">
                <a:solidFill>
                  <a:schemeClr val="tx1"/>
                </a:solidFill>
              </a:rPr>
              <a:t>، فيكون دورها إسناد عنوان للزر، مثال </a:t>
            </a:r>
            <a:r>
              <a:rPr lang="en-GB" sz="2400" b="1" dirty="0">
                <a:solidFill>
                  <a:schemeClr val="accent6">
                    <a:lumMod val="75000"/>
                  </a:schemeClr>
                </a:solidFill>
              </a:rPr>
              <a:t>Delete</a:t>
            </a:r>
            <a:r>
              <a:rPr lang="ar-BH" sz="2400" b="1" dirty="0">
                <a:solidFill>
                  <a:schemeClr val="tx1"/>
                </a:solidFill>
              </a:rPr>
              <a:t> أو </a:t>
            </a:r>
            <a:r>
              <a:rPr lang="en-GB" sz="2400" b="1" dirty="0">
                <a:solidFill>
                  <a:schemeClr val="accent6">
                    <a:lumMod val="75000"/>
                  </a:schemeClr>
                </a:solidFill>
              </a:rPr>
              <a:t>Insert</a:t>
            </a:r>
            <a:r>
              <a:rPr lang="ar-BH" sz="2400" b="1" dirty="0">
                <a:solidFill>
                  <a:schemeClr val="tx1"/>
                </a:solidFill>
              </a:rPr>
              <a:t>. </a:t>
            </a:r>
            <a:endParaRPr lang="ar-BH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1068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801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3102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5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603"/>
                            </p:stCondLst>
                            <p:childTnLst>
                              <p:par>
                                <p:cTn id="1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6603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2804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5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305"/>
                            </p:stCondLst>
                            <p:childTnLst>
                              <p:par>
                                <p:cTn id="23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6305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6305"/>
                            </p:stCondLst>
                            <p:childTnLst>
                              <p:par>
                                <p:cTn id="2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31" grpId="0" animBg="1"/>
      <p:bldP spid="2" grpId="0" animBg="1"/>
      <p:bldP spid="2" grpId="1" animBg="1"/>
      <p:bldP spid="23" grpId="0"/>
      <p:bldP spid="3" grpId="0" animBg="1"/>
      <p:bldP spid="24" grpId="0"/>
      <p:bldP spid="17" grpId="0" animBg="1"/>
      <p:bldP spid="17" grpId="1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8789959C-0873-474F-9E16-9DC51B10134B}"/>
              </a:ext>
            </a:extLst>
          </p:cNvPr>
          <p:cNvSpPr txBox="1">
            <a:spLocks/>
          </p:cNvSpPr>
          <p:nvPr/>
        </p:nvSpPr>
        <p:spPr>
          <a:xfrm>
            <a:off x="0" y="744807"/>
            <a:ext cx="10843260" cy="497954"/>
          </a:xfrm>
          <a:prstGeom prst="rect">
            <a:avLst/>
          </a:prstGeom>
          <a:ln w="28575" cap="flat" cmpd="sng" algn="ctr">
            <a:solidFill>
              <a:schemeClr val="accent6">
                <a:lumMod val="75000"/>
              </a:schemeClr>
            </a:solidFill>
            <a:prstDash val="solid"/>
            <a:miter lim="800000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 anchorCtr="0">
            <a:normAutofit/>
          </a:bodyPr>
          <a:lstStyle>
            <a:defPPr>
              <a:defRPr lang="en-US"/>
            </a:defPPr>
            <a:lvl1pPr indent="0" algn="r" rtl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/>
            </a:lvl1pPr>
            <a:lvl2pPr marL="6858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BH" dirty="0"/>
              <a:t> تصميم نموذج حذف سجلّ.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D1AE5D7-6A3D-4C97-A945-AF5C6AA26B3B}"/>
              </a:ext>
            </a:extLst>
          </p:cNvPr>
          <p:cNvSpPr/>
          <p:nvPr/>
        </p:nvSpPr>
        <p:spPr>
          <a:xfrm>
            <a:off x="-7444" y="1775971"/>
            <a:ext cx="5935138" cy="4510175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t"/>
          <a:lstStyle/>
          <a:p>
            <a:endParaRPr lang="en-GB" dirty="0"/>
          </a:p>
          <a:p>
            <a:r>
              <a:rPr lang="en-GB" dirty="0"/>
              <a:t>&lt;body&gt;</a:t>
            </a:r>
          </a:p>
          <a:p>
            <a:r>
              <a:rPr lang="en-GB" b="1" dirty="0"/>
              <a:t>&lt;form&gt;</a:t>
            </a:r>
          </a:p>
          <a:p>
            <a:r>
              <a:rPr lang="en-GB" dirty="0"/>
              <a:t>&lt;p&gt;                                                                                             &lt;/p&gt;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r>
              <a:rPr lang="en-GB" b="1" dirty="0"/>
              <a:t>&lt;/form&gt;</a:t>
            </a:r>
          </a:p>
          <a:p>
            <a:r>
              <a:rPr lang="en-GB" dirty="0"/>
              <a:t>&lt;/body&gt;</a:t>
            </a:r>
          </a:p>
          <a:p>
            <a:endParaRPr lang="en-GB" dirty="0"/>
          </a:p>
          <a:p>
            <a:pPr algn="just" rtl="1"/>
            <a:endParaRPr lang="ar-BH" dirty="0"/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3424404E-7F07-4566-B3A4-C5D73D5CDA36}"/>
              </a:ext>
            </a:extLst>
          </p:cNvPr>
          <p:cNvSpPr/>
          <p:nvPr/>
        </p:nvSpPr>
        <p:spPr>
          <a:xfrm>
            <a:off x="1451671" y="3833383"/>
            <a:ext cx="3969959" cy="165057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 rtl="1"/>
            <a:r>
              <a:rPr lang="ar-BH" sz="2800" dirty="0"/>
              <a:t>بعد أن تعرّفت على علامة </a:t>
            </a:r>
            <a:r>
              <a:rPr lang="en-GB" sz="2800" dirty="0"/>
              <a:t>&lt;input&gt;</a:t>
            </a:r>
            <a:r>
              <a:rPr lang="ar-BH" sz="2800" dirty="0"/>
              <a:t> و خصائصها، سأتمّ تصميم نموذج الحذف.</a:t>
            </a:r>
          </a:p>
        </p:txBody>
      </p:sp>
      <p:sp>
        <p:nvSpPr>
          <p:cNvPr id="14" name="Rounded Rectangle 10">
            <a:extLst>
              <a:ext uri="{FF2B5EF4-FFF2-40B4-BE49-F238E27FC236}">
                <a16:creationId xmlns:a16="http://schemas.microsoft.com/office/drawing/2014/main" id="{38B71953-FF97-4B1D-A645-1F383E138983}"/>
              </a:ext>
            </a:extLst>
          </p:cNvPr>
          <p:cNvSpPr/>
          <p:nvPr/>
        </p:nvSpPr>
        <p:spPr>
          <a:xfrm>
            <a:off x="4484345" y="82918"/>
            <a:ext cx="6077243" cy="6589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r" rtl="1"/>
            <a:r>
              <a:rPr lang="ar-BH" sz="3600" b="1" dirty="0">
                <a:solidFill>
                  <a:srgbClr val="4C4C4C"/>
                </a:solidFill>
                <a:cs typeface="PT Bold Heading" panose="02010400000000000000" pitchFamily="2" charset="-78"/>
              </a:rPr>
              <a:t>تصميم النماذج</a:t>
            </a:r>
            <a:endParaRPr lang="en-US" sz="3600" b="1" dirty="0">
              <a:solidFill>
                <a:srgbClr val="4C4C4C"/>
              </a:solidFill>
              <a:cs typeface="PT Bold Heading" panose="02010400000000000000" pitchFamily="2" charset="-78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4E05F1C-C5F4-4797-91B2-5B94FA65C081}"/>
              </a:ext>
            </a:extLst>
          </p:cNvPr>
          <p:cNvGrpSpPr/>
          <p:nvPr/>
        </p:nvGrpSpPr>
        <p:grpSpPr>
          <a:xfrm>
            <a:off x="0" y="1276663"/>
            <a:ext cx="3992487" cy="444014"/>
            <a:chOff x="5891725" y="2485486"/>
            <a:chExt cx="3992487" cy="492369"/>
          </a:xfrm>
        </p:grpSpPr>
        <p:pic>
          <p:nvPicPr>
            <p:cNvPr id="21" name="Picture 352" descr="FlashDevelop Review - Slant">
              <a:extLst>
                <a:ext uri="{FF2B5EF4-FFF2-40B4-BE49-F238E27FC236}">
                  <a16:creationId xmlns:a16="http://schemas.microsoft.com/office/drawing/2014/main" id="{2EAD004A-EA22-4477-B8AA-EDC4D39E67C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91725" y="2485486"/>
              <a:ext cx="492369" cy="4923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D0CAA1A1-008F-481E-B528-6E3E8516DB55}"/>
                </a:ext>
              </a:extLst>
            </p:cNvPr>
            <p:cNvSpPr txBox="1"/>
            <p:nvPr/>
          </p:nvSpPr>
          <p:spPr>
            <a:xfrm>
              <a:off x="6369852" y="2509208"/>
              <a:ext cx="3514360" cy="443684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r>
                <a:rPr lang="en-GB" sz="2000" dirty="0" err="1"/>
                <a:t>FlashDevelop</a:t>
              </a:r>
              <a:r>
                <a:rPr lang="en-GB" sz="2000" dirty="0"/>
                <a:t>: </a:t>
              </a:r>
              <a:r>
                <a:rPr lang="en-GB" sz="2000" b="1" dirty="0"/>
                <a:t>DeleteForm.html</a:t>
              </a:r>
              <a:endParaRPr lang="ar-BH" sz="2000" b="1" dirty="0"/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FDE3EADE-0126-4F9D-90A1-81CFDB2F0F54}"/>
              </a:ext>
            </a:extLst>
          </p:cNvPr>
          <p:cNvGrpSpPr/>
          <p:nvPr/>
        </p:nvGrpSpPr>
        <p:grpSpPr>
          <a:xfrm>
            <a:off x="6012180" y="1356360"/>
            <a:ext cx="6096000" cy="5003384"/>
            <a:chOff x="5957089" y="1356360"/>
            <a:chExt cx="6151091" cy="5003384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7474DEF1-C943-40C1-BB7A-07055EC72FBC}"/>
                </a:ext>
              </a:extLst>
            </p:cNvPr>
            <p:cNvGrpSpPr/>
            <p:nvPr/>
          </p:nvGrpSpPr>
          <p:grpSpPr>
            <a:xfrm>
              <a:off x="5957089" y="1356360"/>
              <a:ext cx="6151091" cy="5003384"/>
              <a:chOff x="4989234" y="1293092"/>
              <a:chExt cx="6048419" cy="5008504"/>
            </a:xfrm>
          </p:grpSpPr>
          <p:pic>
            <p:nvPicPr>
              <p:cNvPr id="24" name="Picture 23">
                <a:extLst>
                  <a:ext uri="{FF2B5EF4-FFF2-40B4-BE49-F238E27FC236}">
                    <a16:creationId xmlns:a16="http://schemas.microsoft.com/office/drawing/2014/main" id="{3DDBE0E8-C76E-498D-B853-5D56969E45A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989234" y="1838929"/>
                <a:ext cx="6048419" cy="4462667"/>
              </a:xfrm>
              <a:prstGeom prst="rect">
                <a:avLst/>
              </a:prstGeom>
            </p:spPr>
          </p:pic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3FE0B7DE-756F-47A2-AD06-4B93146F75A5}"/>
                  </a:ext>
                </a:extLst>
              </p:cNvPr>
              <p:cNvGrpSpPr/>
              <p:nvPr/>
            </p:nvGrpSpPr>
            <p:grpSpPr>
              <a:xfrm>
                <a:off x="4989234" y="1293092"/>
                <a:ext cx="4167762" cy="492369"/>
                <a:chOff x="6217164" y="1317418"/>
                <a:chExt cx="4167762" cy="492369"/>
              </a:xfrm>
            </p:grpSpPr>
            <p:pic>
              <p:nvPicPr>
                <p:cNvPr id="26" name="Picture 356" descr="The Branding Source: New logo: Google Chrome icon (?)">
                  <a:extLst>
                    <a:ext uri="{FF2B5EF4-FFF2-40B4-BE49-F238E27FC236}">
                      <a16:creationId xmlns:a16="http://schemas.microsoft.com/office/drawing/2014/main" id="{FE33CBF7-9BC6-4784-A7BB-B5BDF6F8783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17164" y="1317418"/>
                  <a:ext cx="492369" cy="492369"/>
                </a:xfrm>
                <a:prstGeom prst="rect">
                  <a:avLst/>
                </a:prstGeom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2C1FA8B0-3E4A-4707-9E47-E8ADBE13199B}"/>
                    </a:ext>
                  </a:extLst>
                </p:cNvPr>
                <p:cNvSpPr txBox="1"/>
                <p:nvPr/>
              </p:nvSpPr>
              <p:spPr>
                <a:xfrm>
                  <a:off x="6738438" y="1348082"/>
                  <a:ext cx="3646488" cy="400519"/>
                </a:xfrm>
                <a:prstGeom prst="rect">
                  <a:avLst/>
                </a:prstGeom>
                <a:noFill/>
              </p:spPr>
              <p:txBody>
                <a:bodyPr wrap="none" rtlCol="1">
                  <a:spAutoFit/>
                </a:bodyPr>
                <a:lstStyle/>
                <a:p>
                  <a:r>
                    <a:rPr lang="en-GB" sz="2000" dirty="0"/>
                    <a:t>Google Chrome: DeleteForm.html</a:t>
                  </a:r>
                  <a:endParaRPr lang="ar-BH" sz="2000" dirty="0"/>
                </a:p>
              </p:txBody>
            </p:sp>
          </p:grpSp>
        </p:grp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145EAF30-332D-4143-8A90-CCF9AC14469D}"/>
                </a:ext>
              </a:extLst>
            </p:cNvPr>
            <p:cNvSpPr/>
            <p:nvPr/>
          </p:nvSpPr>
          <p:spPr>
            <a:xfrm>
              <a:off x="6318301" y="1901639"/>
              <a:ext cx="1426416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lang="en-GB" sz="1400" dirty="0"/>
                <a:t>DeleteForm.html</a:t>
              </a:r>
              <a:endParaRPr lang="ar-BH" sz="1400" dirty="0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E82C5BD5-743E-4CF3-9057-9B18DB561E4F}"/>
              </a:ext>
            </a:extLst>
          </p:cNvPr>
          <p:cNvSpPr txBox="1"/>
          <p:nvPr/>
        </p:nvSpPr>
        <p:spPr>
          <a:xfrm>
            <a:off x="401927" y="2620011"/>
            <a:ext cx="1405641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GB" dirty="0"/>
              <a:t>Student CPR:</a:t>
            </a:r>
            <a:endParaRPr lang="ar-BH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766155D-DBA5-4536-ACAD-F2A80DBB9AB9}"/>
              </a:ext>
            </a:extLst>
          </p:cNvPr>
          <p:cNvSpPr txBox="1"/>
          <p:nvPr/>
        </p:nvSpPr>
        <p:spPr>
          <a:xfrm>
            <a:off x="6096000" y="2683628"/>
            <a:ext cx="1405641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GB" dirty="0"/>
              <a:t>Student CPR:</a:t>
            </a:r>
            <a:endParaRPr lang="ar-BH" dirty="0"/>
          </a:p>
        </p:txBody>
      </p:sp>
      <p:sp>
        <p:nvSpPr>
          <p:cNvPr id="29" name="Speech Bubble: Rectangle 28">
            <a:extLst>
              <a:ext uri="{FF2B5EF4-FFF2-40B4-BE49-F238E27FC236}">
                <a16:creationId xmlns:a16="http://schemas.microsoft.com/office/drawing/2014/main" id="{FDA23FBE-6A4B-4AF4-8705-B88CF8D1D783}"/>
              </a:ext>
            </a:extLst>
          </p:cNvPr>
          <p:cNvSpPr/>
          <p:nvPr/>
        </p:nvSpPr>
        <p:spPr>
          <a:xfrm>
            <a:off x="3086186" y="3566159"/>
            <a:ext cx="2960284" cy="2392681"/>
          </a:xfrm>
          <a:prstGeom prst="wedgeRectCallout">
            <a:avLst>
              <a:gd name="adj1" fmla="val -82091"/>
              <a:gd name="adj2" fmla="val -7003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ar-BH" sz="2000" dirty="0">
                <a:solidFill>
                  <a:schemeClr val="bg1"/>
                </a:solidFill>
              </a:rPr>
              <a:t>سأدرج الآن مربّع النص لإدخال رقم الهويّة "</a:t>
            </a:r>
            <a:r>
              <a:rPr lang="en-GB" sz="2000" b="1" dirty="0" err="1">
                <a:solidFill>
                  <a:srgbClr val="FFFF00"/>
                </a:solidFill>
              </a:rPr>
              <a:t>cpr</a:t>
            </a:r>
            <a:r>
              <a:rPr lang="ar-BH" sz="2000" dirty="0">
                <a:solidFill>
                  <a:schemeClr val="bg1"/>
                </a:solidFill>
              </a:rPr>
              <a:t>" وذلك بفضل العلامة</a:t>
            </a:r>
            <a:r>
              <a:rPr lang="ar-BH" sz="2000" dirty="0">
                <a:solidFill>
                  <a:srgbClr val="FFFF00"/>
                </a:solidFill>
              </a:rPr>
              <a:t> </a:t>
            </a:r>
            <a:r>
              <a:rPr lang="en-GB" sz="2000" b="1" dirty="0">
                <a:solidFill>
                  <a:srgbClr val="FFFF00"/>
                </a:solidFill>
              </a:rPr>
              <a:t>&lt;input&gt;</a:t>
            </a:r>
            <a:r>
              <a:rPr lang="ar-BH" sz="2000" b="1" dirty="0">
                <a:solidFill>
                  <a:srgbClr val="FFFF00"/>
                </a:solidFill>
              </a:rPr>
              <a:t> </a:t>
            </a:r>
            <a:r>
              <a:rPr lang="ar-BH" sz="2000" b="1" dirty="0">
                <a:solidFill>
                  <a:schemeClr val="bg1"/>
                </a:solidFill>
              </a:rPr>
              <a:t>مع إرفاق الخاصيّتين:</a:t>
            </a:r>
          </a:p>
          <a:p>
            <a:pPr algn="ctr" rtl="1"/>
            <a:r>
              <a:rPr lang="en-GB" sz="2000" b="1" dirty="0">
                <a:solidFill>
                  <a:schemeClr val="bg1"/>
                </a:solidFill>
              </a:rPr>
              <a:t>1- type=</a:t>
            </a:r>
            <a:r>
              <a:rPr lang="en-GB" sz="2000" b="1" dirty="0">
                <a:solidFill>
                  <a:srgbClr val="FFFF00"/>
                </a:solidFill>
              </a:rPr>
              <a:t>"number"</a:t>
            </a:r>
          </a:p>
          <a:p>
            <a:pPr algn="ctr" rtl="1"/>
            <a:r>
              <a:rPr lang="en-GB" sz="2000" b="1" dirty="0">
                <a:solidFill>
                  <a:schemeClr val="bg1"/>
                </a:solidFill>
              </a:rPr>
              <a:t>2- name=</a:t>
            </a:r>
            <a:r>
              <a:rPr lang="en-GB" sz="2000" b="1" dirty="0">
                <a:solidFill>
                  <a:srgbClr val="FFFF00"/>
                </a:solidFill>
              </a:rPr>
              <a:t>"</a:t>
            </a:r>
            <a:r>
              <a:rPr lang="en-GB" sz="2000" b="1" dirty="0" err="1">
                <a:solidFill>
                  <a:srgbClr val="FFFF00"/>
                </a:solidFill>
              </a:rPr>
              <a:t>cpr</a:t>
            </a:r>
            <a:r>
              <a:rPr lang="en-GB" sz="2000" b="1" dirty="0">
                <a:solidFill>
                  <a:srgbClr val="FFFF00"/>
                </a:solidFill>
              </a:rPr>
              <a:t>"</a:t>
            </a:r>
            <a:endParaRPr lang="ar-BH" sz="2000" b="1" dirty="0">
              <a:solidFill>
                <a:srgbClr val="FFFF00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8D91DEB-F4DE-4D2D-A848-72F29E7571C8}"/>
              </a:ext>
            </a:extLst>
          </p:cNvPr>
          <p:cNvSpPr txBox="1"/>
          <p:nvPr/>
        </p:nvSpPr>
        <p:spPr>
          <a:xfrm>
            <a:off x="1682325" y="2620011"/>
            <a:ext cx="3637727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GB" dirty="0">
                <a:solidFill>
                  <a:srgbClr val="00B0F0"/>
                </a:solidFill>
              </a:rPr>
              <a:t>&lt;input type="number" name="</a:t>
            </a:r>
            <a:r>
              <a:rPr lang="en-GB" dirty="0" err="1">
                <a:solidFill>
                  <a:srgbClr val="00B0F0"/>
                </a:solidFill>
              </a:rPr>
              <a:t>cpr</a:t>
            </a:r>
            <a:r>
              <a:rPr lang="en-GB" dirty="0">
                <a:solidFill>
                  <a:srgbClr val="00B0F0"/>
                </a:solidFill>
              </a:rPr>
              <a:t>"&gt;</a:t>
            </a:r>
            <a:endParaRPr lang="ar-BH" dirty="0">
              <a:solidFill>
                <a:srgbClr val="00B0F0"/>
              </a:solidFill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50095B6-CBBB-49AF-9007-4D5AF5595121}"/>
              </a:ext>
            </a:extLst>
          </p:cNvPr>
          <p:cNvSpPr/>
          <p:nvPr/>
        </p:nvSpPr>
        <p:spPr>
          <a:xfrm>
            <a:off x="7576810" y="2662978"/>
            <a:ext cx="2341708" cy="436631"/>
          </a:xfrm>
          <a:prstGeom prst="rect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BH" dirty="0"/>
          </a:p>
        </p:txBody>
      </p:sp>
      <p:sp>
        <p:nvSpPr>
          <p:cNvPr id="32" name="Arrow: Down 31">
            <a:extLst>
              <a:ext uri="{FF2B5EF4-FFF2-40B4-BE49-F238E27FC236}">
                <a16:creationId xmlns:a16="http://schemas.microsoft.com/office/drawing/2014/main" id="{100E9988-D41F-4F16-B913-1D34B576288A}"/>
              </a:ext>
            </a:extLst>
          </p:cNvPr>
          <p:cNvSpPr/>
          <p:nvPr/>
        </p:nvSpPr>
        <p:spPr>
          <a:xfrm rot="10800000">
            <a:off x="8375141" y="3214145"/>
            <a:ext cx="232228" cy="510778"/>
          </a:xfrm>
          <a:prstGeom prst="down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BH"/>
          </a:p>
        </p:txBody>
      </p:sp>
      <p:pic>
        <p:nvPicPr>
          <p:cNvPr id="33" name="Picture 32" descr="A close up of a sign&#10;&#10;Description automatically generated">
            <a:extLst>
              <a:ext uri="{FF2B5EF4-FFF2-40B4-BE49-F238E27FC236}">
                <a16:creationId xmlns:a16="http://schemas.microsoft.com/office/drawing/2014/main" id="{80509804-A09F-40CB-87D8-961C49AFD9C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0301" y="0"/>
            <a:ext cx="1242060" cy="1150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750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3000"/>
    </mc:Choice>
    <mc:Fallback xmlns="">
      <p:transition spd="slow" advClick="0" advTm="1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3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501"/>
                            </p:stCondLst>
                            <p:childTnLst>
                              <p:par>
                                <p:cTn id="8" presetID="1" presetClass="exit" presetSubtype="0" fill="hold" grpId="1" nodeType="afterEffect">
                                  <p:stCondLst>
                                    <p:cond delay="2000"/>
                                  </p:stCondLst>
                                  <p:iterate type="wd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6501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7002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Abs val="2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3803"/>
                            </p:stCondLst>
                            <p:childTnLst>
                              <p:par>
                                <p:cTn id="17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4803"/>
                            </p:stCondLst>
                            <p:childTnLst>
                              <p:par>
                                <p:cTn id="2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303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27" presetClass="emph" presetSubtype="0" repeatCount="3000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8" dur="250" autoRev="1" fill="remove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9" dur="250" autoRev="1" fill="remove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0" dur="250" autoRev="1" fill="remove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" dur="250" autoRev="1" fill="remove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5" grpId="1" animBg="1"/>
      <p:bldP spid="29" grpId="0" animBg="1"/>
      <p:bldP spid="29" grpId="1" animBg="1"/>
      <p:bldP spid="30" grpId="0"/>
      <p:bldP spid="31" grpId="0" animBg="1"/>
      <p:bldP spid="32" grpId="0" animBg="1"/>
      <p:bldP spid="32" grpId="1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8789959C-0873-474F-9E16-9DC51B10134B}"/>
              </a:ext>
            </a:extLst>
          </p:cNvPr>
          <p:cNvSpPr txBox="1">
            <a:spLocks/>
          </p:cNvSpPr>
          <p:nvPr/>
        </p:nvSpPr>
        <p:spPr>
          <a:xfrm>
            <a:off x="0" y="744807"/>
            <a:ext cx="10843260" cy="497954"/>
          </a:xfrm>
          <a:prstGeom prst="rect">
            <a:avLst/>
          </a:prstGeom>
          <a:ln w="28575" cap="flat" cmpd="sng" algn="ctr">
            <a:solidFill>
              <a:schemeClr val="accent6">
                <a:lumMod val="75000"/>
              </a:schemeClr>
            </a:solidFill>
            <a:prstDash val="solid"/>
            <a:miter lim="800000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 anchorCtr="0">
            <a:normAutofit/>
          </a:bodyPr>
          <a:lstStyle>
            <a:defPPr>
              <a:defRPr lang="en-US"/>
            </a:defPPr>
            <a:lvl1pPr indent="0" algn="r" rtl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/>
            </a:lvl1pPr>
            <a:lvl2pPr marL="6858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BH" dirty="0"/>
              <a:t> تصميم نموذج لحذف سجلّ.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D1AE5D7-6A3D-4C97-A945-AF5C6AA26B3B}"/>
              </a:ext>
            </a:extLst>
          </p:cNvPr>
          <p:cNvSpPr/>
          <p:nvPr/>
        </p:nvSpPr>
        <p:spPr>
          <a:xfrm>
            <a:off x="-7444" y="1775971"/>
            <a:ext cx="5935138" cy="4510175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t"/>
          <a:lstStyle/>
          <a:p>
            <a:endParaRPr lang="en-GB" dirty="0"/>
          </a:p>
          <a:p>
            <a:r>
              <a:rPr lang="en-GB" dirty="0"/>
              <a:t>&lt;body&gt;</a:t>
            </a:r>
          </a:p>
          <a:p>
            <a:r>
              <a:rPr lang="en-GB" b="1" dirty="0"/>
              <a:t>&lt;form&gt;</a:t>
            </a:r>
          </a:p>
          <a:p>
            <a:r>
              <a:rPr lang="en-GB" dirty="0"/>
              <a:t>&lt;p&gt;                                                                                             &lt;/p&gt;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r>
              <a:rPr lang="en-GB" b="1" dirty="0"/>
              <a:t>&lt;/form&gt;</a:t>
            </a:r>
          </a:p>
          <a:p>
            <a:r>
              <a:rPr lang="en-GB" dirty="0"/>
              <a:t>&lt;/body&gt;</a:t>
            </a:r>
          </a:p>
          <a:p>
            <a:endParaRPr lang="en-GB" dirty="0"/>
          </a:p>
          <a:p>
            <a:pPr algn="just" rtl="1"/>
            <a:endParaRPr lang="ar-BH" dirty="0"/>
          </a:p>
        </p:txBody>
      </p:sp>
      <p:sp>
        <p:nvSpPr>
          <p:cNvPr id="14" name="Rounded Rectangle 10">
            <a:extLst>
              <a:ext uri="{FF2B5EF4-FFF2-40B4-BE49-F238E27FC236}">
                <a16:creationId xmlns:a16="http://schemas.microsoft.com/office/drawing/2014/main" id="{38B71953-FF97-4B1D-A645-1F383E138983}"/>
              </a:ext>
            </a:extLst>
          </p:cNvPr>
          <p:cNvSpPr/>
          <p:nvPr/>
        </p:nvSpPr>
        <p:spPr>
          <a:xfrm>
            <a:off x="4484345" y="82918"/>
            <a:ext cx="6077243" cy="6589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r" rtl="1"/>
            <a:r>
              <a:rPr lang="ar-BH" sz="3600" b="1" dirty="0">
                <a:solidFill>
                  <a:srgbClr val="4C4C4C"/>
                </a:solidFill>
                <a:cs typeface="PT Bold Heading" panose="02010400000000000000" pitchFamily="2" charset="-78"/>
              </a:rPr>
              <a:t>تصميم النماذج</a:t>
            </a:r>
            <a:endParaRPr lang="en-US" sz="3600" b="1" dirty="0">
              <a:solidFill>
                <a:srgbClr val="4C4C4C"/>
              </a:solidFill>
              <a:cs typeface="PT Bold Heading" panose="02010400000000000000" pitchFamily="2" charset="-78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4E05F1C-C5F4-4797-91B2-5B94FA65C081}"/>
              </a:ext>
            </a:extLst>
          </p:cNvPr>
          <p:cNvGrpSpPr/>
          <p:nvPr/>
        </p:nvGrpSpPr>
        <p:grpSpPr>
          <a:xfrm>
            <a:off x="0" y="1276663"/>
            <a:ext cx="3992487" cy="444014"/>
            <a:chOff x="5891725" y="2485486"/>
            <a:chExt cx="3992487" cy="492369"/>
          </a:xfrm>
        </p:grpSpPr>
        <p:pic>
          <p:nvPicPr>
            <p:cNvPr id="21" name="Picture 352" descr="FlashDevelop Review - Slant">
              <a:extLst>
                <a:ext uri="{FF2B5EF4-FFF2-40B4-BE49-F238E27FC236}">
                  <a16:creationId xmlns:a16="http://schemas.microsoft.com/office/drawing/2014/main" id="{2EAD004A-EA22-4477-B8AA-EDC4D39E67C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91725" y="2485486"/>
              <a:ext cx="492369" cy="4923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D0CAA1A1-008F-481E-B528-6E3E8516DB55}"/>
                </a:ext>
              </a:extLst>
            </p:cNvPr>
            <p:cNvSpPr txBox="1"/>
            <p:nvPr/>
          </p:nvSpPr>
          <p:spPr>
            <a:xfrm>
              <a:off x="6369852" y="2509208"/>
              <a:ext cx="3514360" cy="443684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r>
                <a:rPr lang="en-GB" sz="2000" dirty="0" err="1"/>
                <a:t>FlashDevelop</a:t>
              </a:r>
              <a:r>
                <a:rPr lang="en-GB" sz="2000" dirty="0"/>
                <a:t>: </a:t>
              </a:r>
              <a:r>
                <a:rPr lang="en-GB" sz="2000" b="1" dirty="0"/>
                <a:t>DeleteForm.html</a:t>
              </a:r>
              <a:endParaRPr lang="ar-BH" sz="2000" b="1" dirty="0"/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FDE3EADE-0126-4F9D-90A1-81CFDB2F0F54}"/>
              </a:ext>
            </a:extLst>
          </p:cNvPr>
          <p:cNvGrpSpPr/>
          <p:nvPr/>
        </p:nvGrpSpPr>
        <p:grpSpPr>
          <a:xfrm>
            <a:off x="6012180" y="1356360"/>
            <a:ext cx="6096000" cy="5003384"/>
            <a:chOff x="5957089" y="1356360"/>
            <a:chExt cx="6151091" cy="5003384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7474DEF1-C943-40C1-BB7A-07055EC72FBC}"/>
                </a:ext>
              </a:extLst>
            </p:cNvPr>
            <p:cNvGrpSpPr/>
            <p:nvPr/>
          </p:nvGrpSpPr>
          <p:grpSpPr>
            <a:xfrm>
              <a:off x="5957089" y="1356360"/>
              <a:ext cx="6151091" cy="5003384"/>
              <a:chOff x="4989234" y="1293092"/>
              <a:chExt cx="6048419" cy="5008504"/>
            </a:xfrm>
          </p:grpSpPr>
          <p:pic>
            <p:nvPicPr>
              <p:cNvPr id="24" name="Picture 23">
                <a:extLst>
                  <a:ext uri="{FF2B5EF4-FFF2-40B4-BE49-F238E27FC236}">
                    <a16:creationId xmlns:a16="http://schemas.microsoft.com/office/drawing/2014/main" id="{3DDBE0E8-C76E-498D-B853-5D56969E45A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989234" y="1838929"/>
                <a:ext cx="6048419" cy="4462667"/>
              </a:xfrm>
              <a:prstGeom prst="rect">
                <a:avLst/>
              </a:prstGeom>
            </p:spPr>
          </p:pic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3FE0B7DE-756F-47A2-AD06-4B93146F75A5}"/>
                  </a:ext>
                </a:extLst>
              </p:cNvPr>
              <p:cNvGrpSpPr/>
              <p:nvPr/>
            </p:nvGrpSpPr>
            <p:grpSpPr>
              <a:xfrm>
                <a:off x="4989234" y="1293092"/>
                <a:ext cx="4167762" cy="492369"/>
                <a:chOff x="6217164" y="1317418"/>
                <a:chExt cx="4167762" cy="492369"/>
              </a:xfrm>
            </p:grpSpPr>
            <p:pic>
              <p:nvPicPr>
                <p:cNvPr id="26" name="Picture 356" descr="The Branding Source: New logo: Google Chrome icon (?)">
                  <a:extLst>
                    <a:ext uri="{FF2B5EF4-FFF2-40B4-BE49-F238E27FC236}">
                      <a16:creationId xmlns:a16="http://schemas.microsoft.com/office/drawing/2014/main" id="{FE33CBF7-9BC6-4784-A7BB-B5BDF6F8783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17164" y="1317418"/>
                  <a:ext cx="492369" cy="492369"/>
                </a:xfrm>
                <a:prstGeom prst="rect">
                  <a:avLst/>
                </a:prstGeom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2C1FA8B0-3E4A-4707-9E47-E8ADBE13199B}"/>
                    </a:ext>
                  </a:extLst>
                </p:cNvPr>
                <p:cNvSpPr txBox="1"/>
                <p:nvPr/>
              </p:nvSpPr>
              <p:spPr>
                <a:xfrm>
                  <a:off x="6738438" y="1348082"/>
                  <a:ext cx="3646488" cy="400519"/>
                </a:xfrm>
                <a:prstGeom prst="rect">
                  <a:avLst/>
                </a:prstGeom>
                <a:noFill/>
              </p:spPr>
              <p:txBody>
                <a:bodyPr wrap="none" rtlCol="1">
                  <a:spAutoFit/>
                </a:bodyPr>
                <a:lstStyle/>
                <a:p>
                  <a:r>
                    <a:rPr lang="en-GB" sz="2000" dirty="0"/>
                    <a:t>Google Chrome: DeleteForm.html</a:t>
                  </a:r>
                  <a:endParaRPr lang="ar-BH" sz="2000" dirty="0"/>
                </a:p>
              </p:txBody>
            </p:sp>
          </p:grpSp>
        </p:grp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145EAF30-332D-4143-8A90-CCF9AC14469D}"/>
                </a:ext>
              </a:extLst>
            </p:cNvPr>
            <p:cNvSpPr/>
            <p:nvPr/>
          </p:nvSpPr>
          <p:spPr>
            <a:xfrm>
              <a:off x="6318301" y="1901639"/>
              <a:ext cx="1426416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lang="en-GB" sz="1400" dirty="0"/>
                <a:t>DeleteForm.html</a:t>
              </a:r>
              <a:endParaRPr lang="ar-BH" sz="1400" dirty="0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E82C5BD5-743E-4CF3-9057-9B18DB561E4F}"/>
              </a:ext>
            </a:extLst>
          </p:cNvPr>
          <p:cNvSpPr txBox="1"/>
          <p:nvPr/>
        </p:nvSpPr>
        <p:spPr>
          <a:xfrm>
            <a:off x="401927" y="2620011"/>
            <a:ext cx="1405641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GB" dirty="0"/>
              <a:t>Student CPR:</a:t>
            </a:r>
            <a:endParaRPr lang="ar-BH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766155D-DBA5-4536-ACAD-F2A80DBB9AB9}"/>
              </a:ext>
            </a:extLst>
          </p:cNvPr>
          <p:cNvSpPr txBox="1"/>
          <p:nvPr/>
        </p:nvSpPr>
        <p:spPr>
          <a:xfrm>
            <a:off x="6096000" y="2683628"/>
            <a:ext cx="1405641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GB" dirty="0"/>
              <a:t>Student CPR:</a:t>
            </a:r>
            <a:endParaRPr lang="ar-BH" dirty="0"/>
          </a:p>
        </p:txBody>
      </p:sp>
      <p:sp>
        <p:nvSpPr>
          <p:cNvPr id="29" name="Speech Bubble: Rectangle 28">
            <a:extLst>
              <a:ext uri="{FF2B5EF4-FFF2-40B4-BE49-F238E27FC236}">
                <a16:creationId xmlns:a16="http://schemas.microsoft.com/office/drawing/2014/main" id="{FDA23FBE-6A4B-4AF4-8705-B88CF8D1D783}"/>
              </a:ext>
            </a:extLst>
          </p:cNvPr>
          <p:cNvSpPr/>
          <p:nvPr/>
        </p:nvSpPr>
        <p:spPr>
          <a:xfrm>
            <a:off x="1295486" y="3827495"/>
            <a:ext cx="2960284" cy="2392681"/>
          </a:xfrm>
          <a:prstGeom prst="wedgeRectCallout">
            <a:avLst>
              <a:gd name="adj1" fmla="val -76685"/>
              <a:gd name="adj2" fmla="val -6557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ar-BH" sz="2000" dirty="0">
                <a:solidFill>
                  <a:schemeClr val="bg1"/>
                </a:solidFill>
              </a:rPr>
              <a:t>سأدرج الآن زر إرسال البيانات وذلك بفضل العلامة</a:t>
            </a:r>
            <a:r>
              <a:rPr lang="ar-BH" sz="2000" dirty="0">
                <a:solidFill>
                  <a:srgbClr val="FFFF00"/>
                </a:solidFill>
              </a:rPr>
              <a:t> </a:t>
            </a:r>
            <a:r>
              <a:rPr lang="en-GB" sz="2000" b="1" dirty="0">
                <a:solidFill>
                  <a:srgbClr val="FFFF00"/>
                </a:solidFill>
              </a:rPr>
              <a:t>&lt;input&gt;</a:t>
            </a:r>
            <a:r>
              <a:rPr lang="ar-BH" sz="2000" b="1" dirty="0">
                <a:solidFill>
                  <a:srgbClr val="FFFF00"/>
                </a:solidFill>
              </a:rPr>
              <a:t> </a:t>
            </a:r>
            <a:r>
              <a:rPr lang="ar-BH" sz="2000" b="1" dirty="0">
                <a:solidFill>
                  <a:schemeClr val="bg1"/>
                </a:solidFill>
              </a:rPr>
              <a:t>مع إرفاق الخاصيّتين:</a:t>
            </a:r>
          </a:p>
          <a:p>
            <a:pPr algn="ctr"/>
            <a:r>
              <a:rPr lang="en-GB" sz="2000" b="1" dirty="0">
                <a:solidFill>
                  <a:srgbClr val="FFFF00"/>
                </a:solidFill>
              </a:rPr>
              <a:t>1- type="submit"</a:t>
            </a:r>
            <a:endParaRPr lang="ar-BH" sz="2000" b="1" dirty="0">
              <a:solidFill>
                <a:srgbClr val="FFFF00"/>
              </a:solidFill>
            </a:endParaRPr>
          </a:p>
          <a:p>
            <a:pPr algn="ctr"/>
            <a:r>
              <a:rPr lang="en-GB" sz="2000" b="1" dirty="0">
                <a:solidFill>
                  <a:srgbClr val="FFFF00"/>
                </a:solidFill>
              </a:rPr>
              <a:t>2- value="Delete"</a:t>
            </a:r>
            <a:endParaRPr lang="ar-BH" sz="2000" b="1" dirty="0">
              <a:solidFill>
                <a:srgbClr val="FFFF00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8D91DEB-F4DE-4D2D-A848-72F29E7571C8}"/>
              </a:ext>
            </a:extLst>
          </p:cNvPr>
          <p:cNvSpPr txBox="1"/>
          <p:nvPr/>
        </p:nvSpPr>
        <p:spPr>
          <a:xfrm>
            <a:off x="1682325" y="2620011"/>
            <a:ext cx="3637727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GB" dirty="0">
                <a:solidFill>
                  <a:srgbClr val="00B0F0"/>
                </a:solidFill>
              </a:rPr>
              <a:t>&lt;input type="number" name="</a:t>
            </a:r>
            <a:r>
              <a:rPr lang="en-GB" dirty="0" err="1">
                <a:solidFill>
                  <a:srgbClr val="00B0F0"/>
                </a:solidFill>
              </a:rPr>
              <a:t>cpr</a:t>
            </a:r>
            <a:r>
              <a:rPr lang="en-GB" dirty="0">
                <a:solidFill>
                  <a:srgbClr val="00B0F0"/>
                </a:solidFill>
              </a:rPr>
              <a:t>"&gt;</a:t>
            </a:r>
            <a:endParaRPr lang="ar-BH" dirty="0">
              <a:solidFill>
                <a:srgbClr val="00B0F0"/>
              </a:solidFill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50095B6-CBBB-49AF-9007-4D5AF5595121}"/>
              </a:ext>
            </a:extLst>
          </p:cNvPr>
          <p:cNvSpPr/>
          <p:nvPr/>
        </p:nvSpPr>
        <p:spPr>
          <a:xfrm>
            <a:off x="7576810" y="2662978"/>
            <a:ext cx="2341708" cy="436631"/>
          </a:xfrm>
          <a:prstGeom prst="rect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BH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6E85BCF-06F6-4E4C-8C3C-32E643C5D8F7}"/>
              </a:ext>
            </a:extLst>
          </p:cNvPr>
          <p:cNvSpPr txBox="1"/>
          <p:nvPr/>
        </p:nvSpPr>
        <p:spPr>
          <a:xfrm>
            <a:off x="0" y="2977234"/>
            <a:ext cx="3817455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GB" dirty="0">
                <a:solidFill>
                  <a:srgbClr val="00B0F0"/>
                </a:solidFill>
              </a:rPr>
              <a:t>&lt;input type="submit" value="Delete"&gt;</a:t>
            </a:r>
            <a:endParaRPr lang="ar-BH" dirty="0">
              <a:solidFill>
                <a:srgbClr val="00B0F0"/>
              </a:solidFill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7BC4818A-B75D-4E7D-9F0E-1D1548C051F6}"/>
              </a:ext>
            </a:extLst>
          </p:cNvPr>
          <p:cNvSpPr/>
          <p:nvPr/>
        </p:nvSpPr>
        <p:spPr>
          <a:xfrm>
            <a:off x="6218060" y="3321761"/>
            <a:ext cx="1529507" cy="436631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en-GB" dirty="0"/>
              <a:t>Delete</a:t>
            </a:r>
            <a:endParaRPr lang="ar-BH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4AF8BCA-8FCE-4FF4-8663-F8AC958EE36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9681" y="3627067"/>
            <a:ext cx="1155979" cy="807981"/>
          </a:xfrm>
          <a:prstGeom prst="rect">
            <a:avLst/>
          </a:prstGeom>
        </p:spPr>
      </p:pic>
      <p:sp>
        <p:nvSpPr>
          <p:cNvPr id="34" name="Arrow: Down 33">
            <a:extLst>
              <a:ext uri="{FF2B5EF4-FFF2-40B4-BE49-F238E27FC236}">
                <a16:creationId xmlns:a16="http://schemas.microsoft.com/office/drawing/2014/main" id="{E626FCB2-FFF3-46C5-8A86-74EE1A7BF326}"/>
              </a:ext>
            </a:extLst>
          </p:cNvPr>
          <p:cNvSpPr/>
          <p:nvPr/>
        </p:nvSpPr>
        <p:spPr>
          <a:xfrm rot="10800000">
            <a:off x="6844749" y="3820360"/>
            <a:ext cx="232228" cy="510778"/>
          </a:xfrm>
          <a:prstGeom prst="down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BH"/>
          </a:p>
        </p:txBody>
      </p:sp>
      <p:pic>
        <p:nvPicPr>
          <p:cNvPr id="35" name="Picture 34" descr="A close up of a sign&#10;&#10;Description automatically generated">
            <a:extLst>
              <a:ext uri="{FF2B5EF4-FFF2-40B4-BE49-F238E27FC236}">
                <a16:creationId xmlns:a16="http://schemas.microsoft.com/office/drawing/2014/main" id="{1D688955-FEF7-4F3D-93B1-ABB369210E4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0301" y="0"/>
            <a:ext cx="1242060" cy="1150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2884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8000"/>
    </mc:Choice>
    <mc:Fallback xmlns="">
      <p:transition spd="slow" advClick="0" advTm="28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9401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Abs val="2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002"/>
                            </p:stCondLst>
                            <p:childTnLst>
                              <p:par>
                                <p:cTn id="11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7002"/>
                            </p:stCondLst>
                            <p:childTnLst>
                              <p:par>
                                <p:cTn id="14" presetID="2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8502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27" presetClass="emph" presetSubtype="0" repeatCount="3000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2" dur="250" autoRev="1" fill="remove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3" dur="250" autoRev="1" fill="remove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4" dur="250" autoRev="1" fill="remove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" dur="250" autoRev="1" fill="remove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2"/>
                            </p:stCondLst>
                            <p:childTnLst>
                              <p:par>
                                <p:cTn id="2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29" grpId="1" animBg="1"/>
      <p:bldP spid="32" grpId="0"/>
      <p:bldP spid="33" grpId="0" animBg="1"/>
      <p:bldP spid="34" grpId="0" animBg="1"/>
      <p:bldP spid="34" grpId="1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8789959C-0873-474F-9E16-9DC51B10134B}"/>
              </a:ext>
            </a:extLst>
          </p:cNvPr>
          <p:cNvSpPr txBox="1">
            <a:spLocks/>
          </p:cNvSpPr>
          <p:nvPr/>
        </p:nvSpPr>
        <p:spPr>
          <a:xfrm>
            <a:off x="0" y="744807"/>
            <a:ext cx="10843260" cy="497954"/>
          </a:xfrm>
          <a:prstGeom prst="rect">
            <a:avLst/>
          </a:prstGeom>
          <a:ln w="28575" cap="flat" cmpd="sng" algn="ctr">
            <a:solidFill>
              <a:schemeClr val="accent6">
                <a:lumMod val="75000"/>
              </a:schemeClr>
            </a:solidFill>
            <a:prstDash val="solid"/>
            <a:miter lim="800000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 anchorCtr="0">
            <a:normAutofit/>
          </a:bodyPr>
          <a:lstStyle>
            <a:defPPr>
              <a:defRPr lang="en-US"/>
            </a:defPPr>
            <a:lvl1pPr indent="0" algn="r" rtl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/>
            </a:lvl1pPr>
            <a:lvl2pPr marL="6858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BH" dirty="0"/>
              <a:t> تصميم نموذج لإدراج سجلٍّ جديدٍ.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D1AE5D7-6A3D-4C97-A945-AF5C6AA26B3B}"/>
              </a:ext>
            </a:extLst>
          </p:cNvPr>
          <p:cNvSpPr/>
          <p:nvPr/>
        </p:nvSpPr>
        <p:spPr>
          <a:xfrm>
            <a:off x="6260301" y="1356360"/>
            <a:ext cx="5601911" cy="2214880"/>
          </a:xfrm>
          <a:prstGeom prst="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1" anchor="t"/>
          <a:lstStyle/>
          <a:p>
            <a:pPr algn="just" rtl="1"/>
            <a:r>
              <a:rPr lang="ar-BH" sz="2400" dirty="0"/>
              <a:t>               </a:t>
            </a:r>
          </a:p>
          <a:p>
            <a:pPr algn="just" rtl="1"/>
            <a:r>
              <a:rPr lang="ar-BH" sz="2400" dirty="0"/>
              <a:t>             سأعتمد لتصميم نَمُوذجٍ لإدراج سجلّ جديدٍ، على الجدول المسمّى </a:t>
            </a:r>
            <a:r>
              <a:rPr lang="en-GB" sz="2400" b="1" dirty="0" err="1"/>
              <a:t>SportTeam</a:t>
            </a:r>
            <a:r>
              <a:rPr lang="ar-BH" sz="2400" dirty="0"/>
              <a:t> والذي يتكوّن من أربعة حقول، لإدخال بيانات فريق رياضي مدرسي، كما هو مبيّن في الجدول أمامك.</a:t>
            </a:r>
            <a:endParaRPr lang="en-GB" sz="2400" dirty="0"/>
          </a:p>
          <a:p>
            <a:pPr algn="just" rtl="1"/>
            <a:endParaRPr lang="ar-BH" sz="2400" dirty="0"/>
          </a:p>
        </p:txBody>
      </p:sp>
      <p:sp>
        <p:nvSpPr>
          <p:cNvPr id="14" name="Rounded Rectangle 10">
            <a:extLst>
              <a:ext uri="{FF2B5EF4-FFF2-40B4-BE49-F238E27FC236}">
                <a16:creationId xmlns:a16="http://schemas.microsoft.com/office/drawing/2014/main" id="{38B71953-FF97-4B1D-A645-1F383E138983}"/>
              </a:ext>
            </a:extLst>
          </p:cNvPr>
          <p:cNvSpPr/>
          <p:nvPr/>
        </p:nvSpPr>
        <p:spPr>
          <a:xfrm>
            <a:off x="4484345" y="82918"/>
            <a:ext cx="6077243" cy="6589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r" rtl="1"/>
            <a:r>
              <a:rPr lang="ar-BH" sz="3600" b="1" dirty="0">
                <a:solidFill>
                  <a:srgbClr val="4C4C4C"/>
                </a:solidFill>
                <a:cs typeface="PT Bold Heading" panose="02010400000000000000" pitchFamily="2" charset="-78"/>
              </a:rPr>
              <a:t>تصميم النماذج</a:t>
            </a:r>
            <a:endParaRPr lang="en-US" sz="3600" b="1" dirty="0">
              <a:solidFill>
                <a:srgbClr val="4C4C4C"/>
              </a:solidFill>
              <a:cs typeface="PT Bold Heading" panose="02010400000000000000" pitchFamily="2" charset="-78"/>
            </a:endParaRPr>
          </a:p>
        </p:txBody>
      </p:sp>
      <p:pic>
        <p:nvPicPr>
          <p:cNvPr id="32" name="Picture 31" descr="A close up of a sign&#10;&#10;Description automatically generated">
            <a:extLst>
              <a:ext uri="{FF2B5EF4-FFF2-40B4-BE49-F238E27FC236}">
                <a16:creationId xmlns:a16="http://schemas.microsoft.com/office/drawing/2014/main" id="{8128E263-4988-454C-9C7A-393B9C4BD59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0301" y="0"/>
            <a:ext cx="1242060" cy="1150931"/>
          </a:xfrm>
          <a:prstGeom prst="rect">
            <a:avLst/>
          </a:prstGeom>
        </p:spPr>
      </p:pic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AF910F39-4C7C-4C8D-84BE-2EC69E636A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8330274"/>
              </p:ext>
            </p:extLst>
          </p:nvPr>
        </p:nvGraphicFramePr>
        <p:xfrm>
          <a:off x="45056" y="1356360"/>
          <a:ext cx="6167323" cy="221488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2070418">
                  <a:extLst>
                    <a:ext uri="{9D8B030D-6E8A-4147-A177-3AD203B41FA5}">
                      <a16:colId xmlns:a16="http://schemas.microsoft.com/office/drawing/2014/main" val="3772569978"/>
                    </a:ext>
                  </a:extLst>
                </a:gridCol>
                <a:gridCol w="2081530">
                  <a:extLst>
                    <a:ext uri="{9D8B030D-6E8A-4147-A177-3AD203B41FA5}">
                      <a16:colId xmlns:a16="http://schemas.microsoft.com/office/drawing/2014/main" val="3726355277"/>
                    </a:ext>
                  </a:extLst>
                </a:gridCol>
                <a:gridCol w="2015375">
                  <a:extLst>
                    <a:ext uri="{9D8B030D-6E8A-4147-A177-3AD203B41FA5}">
                      <a16:colId xmlns:a16="http://schemas.microsoft.com/office/drawing/2014/main" val="3463924076"/>
                    </a:ext>
                  </a:extLst>
                </a:gridCol>
              </a:tblGrid>
              <a:tr h="363201">
                <a:tc gridSpan="3">
                  <a:txBody>
                    <a:bodyPr/>
                    <a:lstStyle/>
                    <a:p>
                      <a:pPr algn="l" rtl="0"/>
                      <a:r>
                        <a:rPr lang="en-GB" b="0" dirty="0"/>
                        <a:t>table name:</a:t>
                      </a:r>
                      <a:r>
                        <a:rPr lang="en-GB" b="1" dirty="0"/>
                        <a:t> </a:t>
                      </a:r>
                      <a:r>
                        <a:rPr lang="en-GB" b="1" dirty="0" err="1"/>
                        <a:t>SportTeam</a:t>
                      </a:r>
                      <a:endParaRPr lang="ar-BH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rtl="0"/>
                      <a:endParaRPr lang="ar-BH" b="1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rtl="0"/>
                      <a:endParaRPr lang="ar-BH" b="1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8855457"/>
                  </a:ext>
                </a:extLst>
              </a:tr>
              <a:tr h="363201">
                <a:tc>
                  <a:txBody>
                    <a:bodyPr/>
                    <a:lstStyle/>
                    <a:p>
                      <a:pPr algn="l" rtl="0"/>
                      <a:r>
                        <a:rPr lang="en-GB" b="1" dirty="0"/>
                        <a:t>type </a:t>
                      </a:r>
                      <a:r>
                        <a:rPr lang="ar-BH" b="1" dirty="0"/>
                        <a:t>النوع               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GB" b="1" dirty="0"/>
                        <a:t>description </a:t>
                      </a:r>
                      <a:r>
                        <a:rPr lang="ar-BH" b="1" dirty="0"/>
                        <a:t>الوصف  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GB" b="1" dirty="0"/>
                        <a:t>fields </a:t>
                      </a:r>
                      <a:r>
                        <a:rPr lang="ar-BH" b="1" dirty="0"/>
                        <a:t>الحقول           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9990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rtl="0"/>
                      <a:r>
                        <a:rPr lang="en-GB" b="1" dirty="0"/>
                        <a:t>number</a:t>
                      </a:r>
                      <a:r>
                        <a:rPr lang="en-GB" dirty="0"/>
                        <a:t> </a:t>
                      </a:r>
                      <a:r>
                        <a:rPr lang="ar-BH" dirty="0"/>
                        <a:t>رقمي        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ar-BH" dirty="0"/>
                        <a:t>حقل رقم الهوية الشخصيّة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b="1" dirty="0" err="1"/>
                        <a:t>cpr</a:t>
                      </a:r>
                      <a:endParaRPr lang="ar-BH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11375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rtl="0"/>
                      <a:r>
                        <a:rPr lang="en-GB" b="1" dirty="0"/>
                        <a:t>text</a:t>
                      </a:r>
                      <a:r>
                        <a:rPr lang="en-GB" dirty="0"/>
                        <a:t> </a:t>
                      </a:r>
                      <a:r>
                        <a:rPr lang="ar-BH" dirty="0"/>
                        <a:t>نصي              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ar-BH" dirty="0"/>
                        <a:t>الاسم الكامل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b="1" dirty="0" err="1"/>
                        <a:t>full_name</a:t>
                      </a:r>
                      <a:endParaRPr lang="ar-BH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44279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rtl="0"/>
                      <a:r>
                        <a:rPr lang="en-GB" b="1" dirty="0"/>
                        <a:t>date</a:t>
                      </a:r>
                      <a:r>
                        <a:rPr lang="en-GB" dirty="0"/>
                        <a:t> </a:t>
                      </a:r>
                      <a:r>
                        <a:rPr lang="ar-BH" dirty="0"/>
                        <a:t>تاريخ             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ar-BH" dirty="0"/>
                        <a:t>تاريخ الميلاد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GB" b="1" dirty="0" err="1"/>
                        <a:t>birth_date</a:t>
                      </a:r>
                      <a:endParaRPr lang="ar-BH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42382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rtl="0"/>
                      <a:r>
                        <a:rPr lang="en-GB" b="1" dirty="0"/>
                        <a:t>text</a:t>
                      </a:r>
                      <a:r>
                        <a:rPr lang="en-GB" dirty="0"/>
                        <a:t> </a:t>
                      </a:r>
                      <a:r>
                        <a:rPr lang="ar-BH" dirty="0"/>
                        <a:t>نصي              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ar-BH" dirty="0"/>
                        <a:t>رقم الهاتف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b="1" dirty="0"/>
                        <a:t>mobile</a:t>
                      </a:r>
                      <a:endParaRPr lang="ar-BH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8764382"/>
                  </a:ext>
                </a:extLst>
              </a:tr>
            </a:tbl>
          </a:graphicData>
        </a:graphic>
      </p:graphicFrame>
      <p:sp>
        <p:nvSpPr>
          <p:cNvPr id="28" name="Rectangle 27">
            <a:extLst>
              <a:ext uri="{FF2B5EF4-FFF2-40B4-BE49-F238E27FC236}">
                <a16:creationId xmlns:a16="http://schemas.microsoft.com/office/drawing/2014/main" id="{ED91A075-80CC-410F-AD35-B966AD41F3F7}"/>
              </a:ext>
            </a:extLst>
          </p:cNvPr>
          <p:cNvSpPr/>
          <p:nvPr/>
        </p:nvSpPr>
        <p:spPr>
          <a:xfrm>
            <a:off x="6260302" y="3911013"/>
            <a:ext cx="5601910" cy="2214880"/>
          </a:xfrm>
          <a:prstGeom prst="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1" anchor="t"/>
          <a:lstStyle/>
          <a:p>
            <a:pPr algn="just" rtl="1"/>
            <a:r>
              <a:rPr lang="ar-BH" sz="2400" dirty="0"/>
              <a:t>وبما أنّ هدفي من النموذج هو إدراج سجلّ جديدٍ في الجدول "</a:t>
            </a:r>
            <a:r>
              <a:rPr lang="en-GB" sz="2400" b="1" dirty="0" err="1"/>
              <a:t>SportTeam</a:t>
            </a:r>
            <a:r>
              <a:rPr lang="ar-BH" sz="2400" dirty="0"/>
              <a:t>"، فسيتكوّن النموذج من أربعة مربّعات نصٍّ تمكّنني من إدخال جميع البيانات، إضافة إلى زرّ ارسال هذه البيانات للمعالجة.</a:t>
            </a:r>
            <a:endParaRPr lang="en-GB" sz="2400" dirty="0"/>
          </a:p>
          <a:p>
            <a:pPr algn="just" rtl="1"/>
            <a:endParaRPr lang="ar-BH" sz="2400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D14D1AEF-BEA5-49F0-82E0-386BF4B1C64E}"/>
              </a:ext>
            </a:extLst>
          </p:cNvPr>
          <p:cNvGrpSpPr/>
          <p:nvPr/>
        </p:nvGrpSpPr>
        <p:grpSpPr>
          <a:xfrm>
            <a:off x="229425" y="4084487"/>
            <a:ext cx="3420555" cy="2041406"/>
            <a:chOff x="229425" y="4084487"/>
            <a:chExt cx="3420555" cy="2041406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FB8348E8-DF35-4096-9407-8F0D2B2A0A66}"/>
                </a:ext>
              </a:extLst>
            </p:cNvPr>
            <p:cNvSpPr/>
            <p:nvPr/>
          </p:nvSpPr>
          <p:spPr>
            <a:xfrm>
              <a:off x="229425" y="4084487"/>
              <a:ext cx="1430432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defRPr/>
              </a:pPr>
              <a:r>
                <a:rPr lang="en-GB" b="1" dirty="0" err="1"/>
                <a:t>Cpr</a:t>
              </a:r>
              <a:r>
                <a:rPr lang="en-GB" b="1" dirty="0"/>
                <a:t> number:</a:t>
              </a:r>
              <a:endParaRPr lang="ar-BH" b="1" dirty="0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3796280-8267-4D92-99AA-B934DE46B1B0}"/>
                </a:ext>
              </a:extLst>
            </p:cNvPr>
            <p:cNvSpPr/>
            <p:nvPr/>
          </p:nvSpPr>
          <p:spPr>
            <a:xfrm>
              <a:off x="229425" y="4453819"/>
              <a:ext cx="121219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defRPr/>
              </a:pPr>
              <a:r>
                <a:rPr lang="en-GB" b="1" dirty="0"/>
                <a:t>Full Name:</a:t>
              </a:r>
              <a:endParaRPr lang="ar-BH" b="1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027FDBDC-DD88-4585-A921-9FC6266FEF9A}"/>
                </a:ext>
              </a:extLst>
            </p:cNvPr>
            <p:cNvSpPr/>
            <p:nvPr/>
          </p:nvSpPr>
          <p:spPr>
            <a:xfrm>
              <a:off x="256927" y="4852444"/>
              <a:ext cx="146694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b="1" dirty="0"/>
                <a:t>Date of birth:</a:t>
              </a:r>
              <a:endParaRPr lang="ar-BH" b="1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0EA5CFC9-AFEB-4F73-AE74-8798B19DB51D}"/>
                </a:ext>
              </a:extLst>
            </p:cNvPr>
            <p:cNvSpPr/>
            <p:nvPr/>
          </p:nvSpPr>
          <p:spPr>
            <a:xfrm>
              <a:off x="256927" y="5233289"/>
              <a:ext cx="125386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defRPr/>
              </a:pPr>
              <a:r>
                <a:rPr lang="en-GB" b="1" dirty="0"/>
                <a:t>Mobile No:</a:t>
              </a:r>
              <a:endParaRPr lang="ar-BH" b="1" dirty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22E40F72-4205-411E-B4B6-1E70F533C753}"/>
                </a:ext>
              </a:extLst>
            </p:cNvPr>
            <p:cNvSpPr/>
            <p:nvPr/>
          </p:nvSpPr>
          <p:spPr>
            <a:xfrm>
              <a:off x="1760220" y="4152900"/>
              <a:ext cx="1889760" cy="24384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/>
              <a:endParaRPr lang="ar-BH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25AD995D-15CB-4B82-A150-AD2D5A91326B}"/>
                </a:ext>
              </a:extLst>
            </p:cNvPr>
            <p:cNvSpPr/>
            <p:nvPr/>
          </p:nvSpPr>
          <p:spPr>
            <a:xfrm>
              <a:off x="1760220" y="4579311"/>
              <a:ext cx="1889760" cy="24384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/>
              <a:endParaRPr lang="ar-BH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7771407C-B8E0-4D25-AA7E-E34C388A481D}"/>
                </a:ext>
              </a:extLst>
            </p:cNvPr>
            <p:cNvSpPr/>
            <p:nvPr/>
          </p:nvSpPr>
          <p:spPr>
            <a:xfrm>
              <a:off x="1760220" y="4977936"/>
              <a:ext cx="1889760" cy="24384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/>
              <a:endParaRPr lang="ar-BH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DDAA51EE-6A6D-420D-89CC-9782A174DF3F}"/>
                </a:ext>
              </a:extLst>
            </p:cNvPr>
            <p:cNvSpPr/>
            <p:nvPr/>
          </p:nvSpPr>
          <p:spPr>
            <a:xfrm>
              <a:off x="1760220" y="5358781"/>
              <a:ext cx="1889760" cy="24384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/>
              <a:endParaRPr lang="ar-BH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F3414802-232A-40D6-8D2B-8330E5C62443}"/>
                </a:ext>
              </a:extLst>
            </p:cNvPr>
            <p:cNvSpPr/>
            <p:nvPr/>
          </p:nvSpPr>
          <p:spPr>
            <a:xfrm>
              <a:off x="297923" y="5756562"/>
              <a:ext cx="1430432" cy="369331"/>
            </a:xfrm>
            <a:prstGeom prst="rect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en-GB" dirty="0">
                  <a:solidFill>
                    <a:schemeClr val="tx1"/>
                  </a:solidFill>
                </a:rPr>
                <a:t>Add New</a:t>
              </a:r>
              <a:endParaRPr lang="ar-BH" dirty="0">
                <a:solidFill>
                  <a:schemeClr val="tx1"/>
                </a:solidFill>
              </a:endParaRPr>
            </a:p>
          </p:txBody>
        </p:sp>
      </p:grpSp>
      <p:sp>
        <p:nvSpPr>
          <p:cNvPr id="12" name="Arrow: Left 11">
            <a:extLst>
              <a:ext uri="{FF2B5EF4-FFF2-40B4-BE49-F238E27FC236}">
                <a16:creationId xmlns:a16="http://schemas.microsoft.com/office/drawing/2014/main" id="{2050A8A2-6F67-4E2F-A90C-A2E83E55EF23}"/>
              </a:ext>
            </a:extLst>
          </p:cNvPr>
          <p:cNvSpPr/>
          <p:nvPr/>
        </p:nvSpPr>
        <p:spPr>
          <a:xfrm>
            <a:off x="4031101" y="4579311"/>
            <a:ext cx="2003939" cy="653978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BH" dirty="0"/>
              <a:t>شكل النموذج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975169B-B5F8-4B70-8552-96D00CC531F8}"/>
              </a:ext>
            </a:extLst>
          </p:cNvPr>
          <p:cNvSpPr/>
          <p:nvPr/>
        </p:nvSpPr>
        <p:spPr>
          <a:xfrm>
            <a:off x="45056" y="2065020"/>
            <a:ext cx="6167323" cy="388620"/>
          </a:xfrm>
          <a:prstGeom prst="rect">
            <a:avLst/>
          </a:prstGeom>
          <a:noFill/>
          <a:ln w="38100">
            <a:solidFill>
              <a:srgbClr val="FF5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BH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C1F729DE-DE26-4E56-824F-2E16E6B044C8}"/>
              </a:ext>
            </a:extLst>
          </p:cNvPr>
          <p:cNvSpPr/>
          <p:nvPr/>
        </p:nvSpPr>
        <p:spPr>
          <a:xfrm>
            <a:off x="45055" y="2441901"/>
            <a:ext cx="6167323" cy="388620"/>
          </a:xfrm>
          <a:prstGeom prst="rect">
            <a:avLst/>
          </a:prstGeom>
          <a:noFill/>
          <a:ln w="38100">
            <a:solidFill>
              <a:srgbClr val="FF5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BH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6EF58900-1976-4039-B3A3-0985DBB9425E}"/>
              </a:ext>
            </a:extLst>
          </p:cNvPr>
          <p:cNvSpPr/>
          <p:nvPr/>
        </p:nvSpPr>
        <p:spPr>
          <a:xfrm>
            <a:off x="45055" y="2816164"/>
            <a:ext cx="6167323" cy="388620"/>
          </a:xfrm>
          <a:prstGeom prst="rect">
            <a:avLst/>
          </a:prstGeom>
          <a:noFill/>
          <a:ln w="38100">
            <a:solidFill>
              <a:srgbClr val="FF5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BH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0FD77B61-2D15-40E7-AF61-6C39885BC5A6}"/>
              </a:ext>
            </a:extLst>
          </p:cNvPr>
          <p:cNvSpPr/>
          <p:nvPr/>
        </p:nvSpPr>
        <p:spPr>
          <a:xfrm>
            <a:off x="45054" y="3182918"/>
            <a:ext cx="6167323" cy="388620"/>
          </a:xfrm>
          <a:prstGeom prst="rect">
            <a:avLst/>
          </a:prstGeom>
          <a:noFill/>
          <a:ln w="38100">
            <a:solidFill>
              <a:srgbClr val="FF5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BH"/>
          </a:p>
        </p:txBody>
      </p:sp>
      <p:pic>
        <p:nvPicPr>
          <p:cNvPr id="3" name="Picture 2" descr="A picture containing drawing, light, food&#10;&#10;Description automatically generated">
            <a:extLst>
              <a:ext uri="{FF2B5EF4-FFF2-40B4-BE49-F238E27FC236}">
                <a16:creationId xmlns:a16="http://schemas.microsoft.com/office/drawing/2014/main" id="{71F342D3-BA46-4DF0-9DF0-637E2C87DD0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6407" y="5144941"/>
            <a:ext cx="1900458" cy="1069008"/>
          </a:xfrm>
          <a:prstGeom prst="rect">
            <a:avLst/>
          </a:prstGeom>
        </p:spPr>
      </p:pic>
      <p:pic>
        <p:nvPicPr>
          <p:cNvPr id="5" name="Picture 4" descr="A picture containing sitting, dark, table, small&#10;&#10;Description automatically generated">
            <a:extLst>
              <a:ext uri="{FF2B5EF4-FFF2-40B4-BE49-F238E27FC236}">
                <a16:creationId xmlns:a16="http://schemas.microsoft.com/office/drawing/2014/main" id="{4B3504EE-DFFC-452E-88D4-D1F392148E6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1182" y="993784"/>
            <a:ext cx="1150932" cy="1150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2544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0"/>
    </mc:Choice>
    <mc:Fallback xmlns="">
      <p:transition spd="slow" advClick="0" advTm="6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601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6002"/>
                            </p:stCondLst>
                            <p:childTnLst>
                              <p:par>
                                <p:cTn id="13" presetID="23" presetClass="entr" presetSubtype="16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9502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9502"/>
                            </p:stCondLst>
                            <p:childTnLst>
                              <p:par>
                                <p:cTn id="21" presetID="7" presetClass="emph" presetSubtype="2" repeatCount="2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9900"/>
                                      </p:to>
                                    </p:animClr>
                                    <p:set>
                                      <p:cBhvr>
                                        <p:cTn id="23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3502"/>
                            </p:stCondLst>
                            <p:childTnLst>
                              <p:par>
                                <p:cTn id="25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3502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3502"/>
                            </p:stCondLst>
                            <p:childTnLst>
                              <p:par>
                                <p:cTn id="31" presetID="7" presetClass="emph" presetSubtype="2" repeatCount="2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9900"/>
                                      </p:to>
                                    </p:animClr>
                                    <p:set>
                                      <p:cBhvr>
                                        <p:cTn id="33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7502"/>
                            </p:stCondLst>
                            <p:childTnLst>
                              <p:par>
                                <p:cTn id="35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7502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7502"/>
                            </p:stCondLst>
                            <p:childTnLst>
                              <p:par>
                                <p:cTn id="41" presetID="7" presetClass="emph" presetSubtype="2" repeatCount="2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2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9900"/>
                                      </p:to>
                                    </p:animClr>
                                    <p:set>
                                      <p:cBhvr>
                                        <p:cTn id="43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1502"/>
                            </p:stCondLst>
                            <p:childTnLst>
                              <p:par>
                                <p:cTn id="45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1502"/>
                            </p:stCondLst>
                            <p:childTnLst>
                              <p:par>
                                <p:cTn id="4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1502"/>
                            </p:stCondLst>
                            <p:childTnLst>
                              <p:par>
                                <p:cTn id="51" presetID="7" presetClass="emph" presetSubtype="2" repeatCount="2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2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9900"/>
                                      </p:to>
                                    </p:animClr>
                                    <p:set>
                                      <p:cBhvr>
                                        <p:cTn id="53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5502"/>
                            </p:stCondLst>
                            <p:childTnLst>
                              <p:par>
                                <p:cTn id="55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5502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603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1103"/>
                            </p:stCondLst>
                            <p:childTnLst>
                              <p:par>
                                <p:cTn id="6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8" grpId="0" animBg="1"/>
      <p:bldP spid="12" grpId="0" animBg="1"/>
      <p:bldP spid="17" grpId="0" animBg="1"/>
      <p:bldP spid="17" grpId="1" animBg="1"/>
      <p:bldP spid="17" grpId="2" animBg="1"/>
      <p:bldP spid="39" grpId="0" animBg="1"/>
      <p:bldP spid="39" grpId="1" animBg="1"/>
      <p:bldP spid="39" grpId="2" animBg="1"/>
      <p:bldP spid="40" grpId="0" animBg="1"/>
      <p:bldP spid="40" grpId="1" animBg="1"/>
      <p:bldP spid="40" grpId="2" animBg="1"/>
      <p:bldP spid="41" grpId="0" animBg="1"/>
      <p:bldP spid="41" grpId="1" animBg="1"/>
      <p:bldP spid="41" grpId="2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8789959C-0873-474F-9E16-9DC51B10134B}"/>
              </a:ext>
            </a:extLst>
          </p:cNvPr>
          <p:cNvSpPr txBox="1">
            <a:spLocks/>
          </p:cNvSpPr>
          <p:nvPr/>
        </p:nvSpPr>
        <p:spPr>
          <a:xfrm>
            <a:off x="0" y="744807"/>
            <a:ext cx="10843260" cy="497954"/>
          </a:xfrm>
          <a:prstGeom prst="rect">
            <a:avLst/>
          </a:prstGeom>
          <a:ln w="28575" cap="flat" cmpd="sng" algn="ctr">
            <a:solidFill>
              <a:schemeClr val="accent6">
                <a:lumMod val="75000"/>
              </a:schemeClr>
            </a:solidFill>
            <a:prstDash val="solid"/>
            <a:miter lim="800000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 anchorCtr="0">
            <a:normAutofit/>
          </a:bodyPr>
          <a:lstStyle>
            <a:defPPr>
              <a:defRPr lang="en-US"/>
            </a:defPPr>
            <a:lvl1pPr indent="0" algn="r" rtl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/>
            </a:lvl1pPr>
            <a:lvl2pPr marL="6858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BH" dirty="0"/>
              <a:t> تصميم نموذج لإدراج سجلّ.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D1AE5D7-6A3D-4C97-A945-AF5C6AA26B3B}"/>
              </a:ext>
            </a:extLst>
          </p:cNvPr>
          <p:cNvSpPr/>
          <p:nvPr/>
        </p:nvSpPr>
        <p:spPr>
          <a:xfrm>
            <a:off x="-7444" y="1775971"/>
            <a:ext cx="5935138" cy="4510175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t"/>
          <a:lstStyle/>
          <a:p>
            <a:r>
              <a:rPr lang="en-GB" dirty="0"/>
              <a:t>&lt;body&gt;</a:t>
            </a:r>
          </a:p>
          <a:p>
            <a:r>
              <a:rPr lang="en-GB" b="1" dirty="0"/>
              <a:t>&lt;form&gt;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b="1" dirty="0"/>
          </a:p>
          <a:p>
            <a:endParaRPr lang="en-GB" b="1" dirty="0"/>
          </a:p>
          <a:p>
            <a:endParaRPr lang="en-GB" b="1" dirty="0"/>
          </a:p>
          <a:p>
            <a:endParaRPr lang="en-GB" b="1" dirty="0"/>
          </a:p>
          <a:p>
            <a:endParaRPr lang="en-GB" b="1" dirty="0"/>
          </a:p>
          <a:p>
            <a:endParaRPr lang="en-GB" b="1" dirty="0"/>
          </a:p>
          <a:p>
            <a:endParaRPr lang="en-GB" b="1" dirty="0"/>
          </a:p>
          <a:p>
            <a:endParaRPr lang="en-GB" b="1" dirty="0"/>
          </a:p>
          <a:p>
            <a:r>
              <a:rPr lang="en-GB" b="1" dirty="0"/>
              <a:t>&lt;/form&gt;</a:t>
            </a:r>
          </a:p>
          <a:p>
            <a:r>
              <a:rPr lang="en-GB" dirty="0"/>
              <a:t>&lt;/body&gt;</a:t>
            </a:r>
          </a:p>
          <a:p>
            <a:endParaRPr lang="en-GB" dirty="0"/>
          </a:p>
          <a:p>
            <a:pPr algn="just" rtl="1"/>
            <a:endParaRPr lang="ar-BH" dirty="0"/>
          </a:p>
        </p:txBody>
      </p:sp>
      <p:sp>
        <p:nvSpPr>
          <p:cNvPr id="4" name="Speech Bubble: Rectangle 3">
            <a:extLst>
              <a:ext uri="{FF2B5EF4-FFF2-40B4-BE49-F238E27FC236}">
                <a16:creationId xmlns:a16="http://schemas.microsoft.com/office/drawing/2014/main" id="{A6D737DF-EC4C-4998-9CF1-D4D0E1335ED9}"/>
              </a:ext>
            </a:extLst>
          </p:cNvPr>
          <p:cNvSpPr/>
          <p:nvPr/>
        </p:nvSpPr>
        <p:spPr>
          <a:xfrm>
            <a:off x="2116498" y="2296811"/>
            <a:ext cx="2346960" cy="1132189"/>
          </a:xfrm>
          <a:prstGeom prst="wedgeRectCallout">
            <a:avLst>
              <a:gd name="adj1" fmla="val -29447"/>
              <a:gd name="adj2" fmla="val -10451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ar-BH" sz="2000" dirty="0"/>
              <a:t>أنشئ أو أفتح الملف “</a:t>
            </a:r>
            <a:r>
              <a:rPr lang="en-GB" sz="2000" b="1" dirty="0">
                <a:solidFill>
                  <a:srgbClr val="FFFF00"/>
                </a:solidFill>
              </a:rPr>
              <a:t>InsertForm.html</a:t>
            </a:r>
            <a:r>
              <a:rPr lang="ar-BH" sz="2000" dirty="0"/>
              <a:t>"</a:t>
            </a:r>
          </a:p>
        </p:txBody>
      </p:sp>
      <p:sp>
        <p:nvSpPr>
          <p:cNvPr id="35" name="Speech Bubble: Rectangle 34">
            <a:extLst>
              <a:ext uri="{FF2B5EF4-FFF2-40B4-BE49-F238E27FC236}">
                <a16:creationId xmlns:a16="http://schemas.microsoft.com/office/drawing/2014/main" id="{3424404E-7F07-4566-B3A4-C5D73D5CDA36}"/>
              </a:ext>
            </a:extLst>
          </p:cNvPr>
          <p:cNvSpPr/>
          <p:nvPr/>
        </p:nvSpPr>
        <p:spPr>
          <a:xfrm>
            <a:off x="1809836" y="2580024"/>
            <a:ext cx="2960284" cy="694216"/>
          </a:xfrm>
          <a:prstGeom prst="wedgeRectCallout">
            <a:avLst>
              <a:gd name="adj1" fmla="val -83377"/>
              <a:gd name="adj2" fmla="val -9174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ar-BH" sz="2000" dirty="0"/>
              <a:t>أدرج علامة النموذج </a:t>
            </a:r>
            <a:r>
              <a:rPr lang="en-GB" sz="2000" b="1" dirty="0">
                <a:solidFill>
                  <a:srgbClr val="FFFF00"/>
                </a:solidFill>
              </a:rPr>
              <a:t>&lt;form&gt;</a:t>
            </a:r>
            <a:endParaRPr lang="ar-BH" sz="2000" b="1" dirty="0">
              <a:solidFill>
                <a:srgbClr val="FFFF00"/>
              </a:solidFill>
            </a:endParaRPr>
          </a:p>
        </p:txBody>
      </p:sp>
      <p:sp>
        <p:nvSpPr>
          <p:cNvPr id="36" name="Speech Bubble: Rectangle 35">
            <a:extLst>
              <a:ext uri="{FF2B5EF4-FFF2-40B4-BE49-F238E27FC236}">
                <a16:creationId xmlns:a16="http://schemas.microsoft.com/office/drawing/2014/main" id="{AB58604B-8A32-4E0E-A6B2-3F90A51D7738}"/>
              </a:ext>
            </a:extLst>
          </p:cNvPr>
          <p:cNvSpPr/>
          <p:nvPr/>
        </p:nvSpPr>
        <p:spPr>
          <a:xfrm>
            <a:off x="1886036" y="4936965"/>
            <a:ext cx="3638464" cy="694216"/>
          </a:xfrm>
          <a:prstGeom prst="wedgeRectCallout">
            <a:avLst>
              <a:gd name="adj1" fmla="val -74661"/>
              <a:gd name="adj2" fmla="val 7711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ar-BH" sz="2000" dirty="0"/>
              <a:t>أدرج علامة إغلاق النموذج </a:t>
            </a:r>
            <a:r>
              <a:rPr lang="en-GB" sz="2000" b="1" dirty="0">
                <a:solidFill>
                  <a:srgbClr val="FFFF00"/>
                </a:solidFill>
              </a:rPr>
              <a:t>&lt;/form&gt;</a:t>
            </a:r>
            <a:endParaRPr lang="ar-BH" sz="2000" b="1" dirty="0">
              <a:solidFill>
                <a:srgbClr val="FFFF00"/>
              </a:solidFill>
            </a:endParaRPr>
          </a:p>
        </p:txBody>
      </p:sp>
      <p:sp>
        <p:nvSpPr>
          <p:cNvPr id="14" name="Rounded Rectangle 10">
            <a:extLst>
              <a:ext uri="{FF2B5EF4-FFF2-40B4-BE49-F238E27FC236}">
                <a16:creationId xmlns:a16="http://schemas.microsoft.com/office/drawing/2014/main" id="{38B71953-FF97-4B1D-A645-1F383E138983}"/>
              </a:ext>
            </a:extLst>
          </p:cNvPr>
          <p:cNvSpPr/>
          <p:nvPr/>
        </p:nvSpPr>
        <p:spPr>
          <a:xfrm>
            <a:off x="4484345" y="82918"/>
            <a:ext cx="6077243" cy="6589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r" rtl="1"/>
            <a:r>
              <a:rPr lang="ar-BH" sz="3600" b="1" dirty="0">
                <a:solidFill>
                  <a:srgbClr val="4C4C4C"/>
                </a:solidFill>
                <a:cs typeface="PT Bold Heading" panose="02010400000000000000" pitchFamily="2" charset="-78"/>
              </a:rPr>
              <a:t>تصميم النماذج</a:t>
            </a:r>
            <a:endParaRPr lang="en-US" sz="3600" b="1" dirty="0">
              <a:solidFill>
                <a:srgbClr val="4C4C4C"/>
              </a:solidFill>
              <a:cs typeface="PT Bold Heading" panose="02010400000000000000" pitchFamily="2" charset="-78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4E05F1C-C5F4-4797-91B2-5B94FA65C081}"/>
              </a:ext>
            </a:extLst>
          </p:cNvPr>
          <p:cNvGrpSpPr/>
          <p:nvPr/>
        </p:nvGrpSpPr>
        <p:grpSpPr>
          <a:xfrm>
            <a:off x="0" y="1276663"/>
            <a:ext cx="3914004" cy="444014"/>
            <a:chOff x="5891725" y="2485486"/>
            <a:chExt cx="3914004" cy="492369"/>
          </a:xfrm>
        </p:grpSpPr>
        <p:pic>
          <p:nvPicPr>
            <p:cNvPr id="21" name="Picture 352" descr="FlashDevelop Review - Slant">
              <a:extLst>
                <a:ext uri="{FF2B5EF4-FFF2-40B4-BE49-F238E27FC236}">
                  <a16:creationId xmlns:a16="http://schemas.microsoft.com/office/drawing/2014/main" id="{2EAD004A-EA22-4477-B8AA-EDC4D39E67C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91725" y="2485486"/>
              <a:ext cx="492369" cy="4923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D0CAA1A1-008F-481E-B528-6E3E8516DB55}"/>
                </a:ext>
              </a:extLst>
            </p:cNvPr>
            <p:cNvSpPr txBox="1"/>
            <p:nvPr/>
          </p:nvSpPr>
          <p:spPr>
            <a:xfrm>
              <a:off x="6369852" y="2509208"/>
              <a:ext cx="3435877" cy="443684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r>
                <a:rPr lang="en-GB" sz="2000" dirty="0" err="1"/>
                <a:t>FlashDevelop</a:t>
              </a:r>
              <a:r>
                <a:rPr lang="en-GB" sz="2000" dirty="0"/>
                <a:t>: </a:t>
              </a:r>
              <a:r>
                <a:rPr lang="en-GB" sz="2000" b="1" dirty="0"/>
                <a:t>InsertForm.html</a:t>
              </a:r>
              <a:endParaRPr lang="ar-BH" sz="2000" b="1" dirty="0"/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FDE3EADE-0126-4F9D-90A1-81CFDB2F0F54}"/>
              </a:ext>
            </a:extLst>
          </p:cNvPr>
          <p:cNvGrpSpPr/>
          <p:nvPr/>
        </p:nvGrpSpPr>
        <p:grpSpPr>
          <a:xfrm>
            <a:off x="6012180" y="1356360"/>
            <a:ext cx="6096000" cy="5003384"/>
            <a:chOff x="5957089" y="1356360"/>
            <a:chExt cx="6151091" cy="5003384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7474DEF1-C943-40C1-BB7A-07055EC72FBC}"/>
                </a:ext>
              </a:extLst>
            </p:cNvPr>
            <p:cNvGrpSpPr/>
            <p:nvPr/>
          </p:nvGrpSpPr>
          <p:grpSpPr>
            <a:xfrm>
              <a:off x="5957089" y="1356360"/>
              <a:ext cx="6151091" cy="5003384"/>
              <a:chOff x="4989234" y="1293092"/>
              <a:chExt cx="6048419" cy="5008504"/>
            </a:xfrm>
          </p:grpSpPr>
          <p:pic>
            <p:nvPicPr>
              <p:cNvPr id="24" name="Picture 23">
                <a:extLst>
                  <a:ext uri="{FF2B5EF4-FFF2-40B4-BE49-F238E27FC236}">
                    <a16:creationId xmlns:a16="http://schemas.microsoft.com/office/drawing/2014/main" id="{3DDBE0E8-C76E-498D-B853-5D56969E45A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989234" y="1838929"/>
                <a:ext cx="6048419" cy="4462667"/>
              </a:xfrm>
              <a:prstGeom prst="rect">
                <a:avLst/>
              </a:prstGeom>
            </p:spPr>
          </p:pic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3FE0B7DE-756F-47A2-AD06-4B93146F75A5}"/>
                  </a:ext>
                </a:extLst>
              </p:cNvPr>
              <p:cNvGrpSpPr/>
              <p:nvPr/>
            </p:nvGrpSpPr>
            <p:grpSpPr>
              <a:xfrm>
                <a:off x="4989234" y="1293092"/>
                <a:ext cx="4122083" cy="492369"/>
                <a:chOff x="6217164" y="1317418"/>
                <a:chExt cx="4122083" cy="492369"/>
              </a:xfrm>
            </p:grpSpPr>
            <p:pic>
              <p:nvPicPr>
                <p:cNvPr id="26" name="Picture 356" descr="The Branding Source: New logo: Google Chrome icon (?)">
                  <a:extLst>
                    <a:ext uri="{FF2B5EF4-FFF2-40B4-BE49-F238E27FC236}">
                      <a16:creationId xmlns:a16="http://schemas.microsoft.com/office/drawing/2014/main" id="{FE33CBF7-9BC6-4784-A7BB-B5BDF6F8783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17164" y="1317418"/>
                  <a:ext cx="492369" cy="492369"/>
                </a:xfrm>
                <a:prstGeom prst="rect">
                  <a:avLst/>
                </a:prstGeom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2C1FA8B0-3E4A-4707-9E47-E8ADBE13199B}"/>
                    </a:ext>
                  </a:extLst>
                </p:cNvPr>
                <p:cNvSpPr txBox="1"/>
                <p:nvPr/>
              </p:nvSpPr>
              <p:spPr>
                <a:xfrm>
                  <a:off x="6738438" y="1348082"/>
                  <a:ext cx="3600809" cy="400519"/>
                </a:xfrm>
                <a:prstGeom prst="rect">
                  <a:avLst/>
                </a:prstGeom>
                <a:noFill/>
              </p:spPr>
              <p:txBody>
                <a:bodyPr wrap="none" rtlCol="1">
                  <a:spAutoFit/>
                </a:bodyPr>
                <a:lstStyle/>
                <a:p>
                  <a:r>
                    <a:rPr lang="en-GB" sz="2000" dirty="0"/>
                    <a:t>Google Chrome: InsertForm.html</a:t>
                  </a:r>
                  <a:endParaRPr lang="ar-BH" sz="2000" dirty="0"/>
                </a:p>
              </p:txBody>
            </p:sp>
          </p:grpSp>
        </p:grp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145EAF30-332D-4143-8A90-CCF9AC14469D}"/>
                </a:ext>
              </a:extLst>
            </p:cNvPr>
            <p:cNvSpPr/>
            <p:nvPr/>
          </p:nvSpPr>
          <p:spPr>
            <a:xfrm>
              <a:off x="6318301" y="1901639"/>
              <a:ext cx="1382371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lang="en-GB" sz="1400" dirty="0"/>
                <a:t>InsertForm.html</a:t>
              </a:r>
              <a:endParaRPr lang="ar-BH" sz="1400" dirty="0"/>
            </a:p>
          </p:txBody>
        </p:sp>
      </p:grpSp>
      <p:sp>
        <p:nvSpPr>
          <p:cNvPr id="31" name="Speech Bubble: Rectangle 30">
            <a:extLst>
              <a:ext uri="{FF2B5EF4-FFF2-40B4-BE49-F238E27FC236}">
                <a16:creationId xmlns:a16="http://schemas.microsoft.com/office/drawing/2014/main" id="{13B0900C-B119-4A60-AA5F-4FF159448C44}"/>
              </a:ext>
            </a:extLst>
          </p:cNvPr>
          <p:cNvSpPr/>
          <p:nvPr/>
        </p:nvSpPr>
        <p:spPr>
          <a:xfrm>
            <a:off x="8367362" y="5195882"/>
            <a:ext cx="3473105" cy="1090264"/>
          </a:xfrm>
          <a:prstGeom prst="wedgeRectCallout">
            <a:avLst>
              <a:gd name="adj1" fmla="val -30325"/>
              <a:gd name="adj2" fmla="val -11849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ar-BH" sz="2000" dirty="0"/>
              <a:t>أرغب في تصميم النموذج أعلاه لإدراج سجل إلى جدول "</a:t>
            </a:r>
            <a:r>
              <a:rPr lang="en-GB" sz="2000" b="1" dirty="0" err="1">
                <a:solidFill>
                  <a:srgbClr val="FFFF00"/>
                </a:solidFill>
              </a:rPr>
              <a:t>SportTeam</a:t>
            </a:r>
            <a:r>
              <a:rPr lang="ar-BH" sz="2000" dirty="0"/>
              <a:t>".</a:t>
            </a:r>
          </a:p>
        </p:txBody>
      </p:sp>
      <p:pic>
        <p:nvPicPr>
          <p:cNvPr id="32" name="Picture 31" descr="A close up of a sign&#10;&#10;Description automatically generated">
            <a:extLst>
              <a:ext uri="{FF2B5EF4-FFF2-40B4-BE49-F238E27FC236}">
                <a16:creationId xmlns:a16="http://schemas.microsoft.com/office/drawing/2014/main" id="{8128E263-4988-454C-9C7A-393B9C4BD59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0301" y="0"/>
            <a:ext cx="1242060" cy="1150931"/>
          </a:xfrm>
          <a:prstGeom prst="rect">
            <a:avLst/>
          </a:prstGeom>
        </p:spPr>
      </p:pic>
      <p:grpSp>
        <p:nvGrpSpPr>
          <p:cNvPr id="28" name="Group 27">
            <a:extLst>
              <a:ext uri="{FF2B5EF4-FFF2-40B4-BE49-F238E27FC236}">
                <a16:creationId xmlns:a16="http://schemas.microsoft.com/office/drawing/2014/main" id="{4E78B025-7F99-46D3-8854-6D1EEC2AC0C5}"/>
              </a:ext>
            </a:extLst>
          </p:cNvPr>
          <p:cNvGrpSpPr/>
          <p:nvPr/>
        </p:nvGrpSpPr>
        <p:grpSpPr>
          <a:xfrm>
            <a:off x="6260301" y="2607180"/>
            <a:ext cx="3420555" cy="2041406"/>
            <a:chOff x="229425" y="4084487"/>
            <a:chExt cx="3420555" cy="2041406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5FB75200-E029-4C46-AB55-A28E532F11FE}"/>
                </a:ext>
              </a:extLst>
            </p:cNvPr>
            <p:cNvSpPr/>
            <p:nvPr/>
          </p:nvSpPr>
          <p:spPr>
            <a:xfrm>
              <a:off x="229425" y="4084487"/>
              <a:ext cx="1430432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defRPr/>
              </a:pPr>
              <a:r>
                <a:rPr lang="en-GB" b="1" dirty="0" err="1"/>
                <a:t>Cpr</a:t>
              </a:r>
              <a:r>
                <a:rPr lang="en-GB" b="1" dirty="0"/>
                <a:t> number:</a:t>
              </a:r>
              <a:endParaRPr lang="ar-BH" b="1" dirty="0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DB522E28-C029-41C3-99CC-1D300FDD7EB6}"/>
                </a:ext>
              </a:extLst>
            </p:cNvPr>
            <p:cNvSpPr/>
            <p:nvPr/>
          </p:nvSpPr>
          <p:spPr>
            <a:xfrm>
              <a:off x="229425" y="4453819"/>
              <a:ext cx="121219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defRPr/>
              </a:pPr>
              <a:r>
                <a:rPr lang="en-GB" b="1" dirty="0"/>
                <a:t>Full Name:</a:t>
              </a:r>
              <a:endParaRPr lang="ar-BH" b="1" dirty="0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DA1BE895-6C2A-4169-9543-190498BF0401}"/>
                </a:ext>
              </a:extLst>
            </p:cNvPr>
            <p:cNvSpPr/>
            <p:nvPr/>
          </p:nvSpPr>
          <p:spPr>
            <a:xfrm>
              <a:off x="256927" y="4852444"/>
              <a:ext cx="146694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b="1" dirty="0"/>
                <a:t>Date of birth:</a:t>
              </a:r>
              <a:endParaRPr lang="ar-BH" b="1" dirty="0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E35DE728-E1FE-4E92-A0CE-F926E0A96206}"/>
                </a:ext>
              </a:extLst>
            </p:cNvPr>
            <p:cNvSpPr/>
            <p:nvPr/>
          </p:nvSpPr>
          <p:spPr>
            <a:xfrm>
              <a:off x="256927" y="5233289"/>
              <a:ext cx="125386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defRPr/>
              </a:pPr>
              <a:r>
                <a:rPr lang="en-GB" b="1" dirty="0"/>
                <a:t>Mobile No:</a:t>
              </a:r>
              <a:endParaRPr lang="ar-BH" b="1" dirty="0"/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8D98EE5C-5CBC-46B6-9596-1DBFBA1D0949}"/>
                </a:ext>
              </a:extLst>
            </p:cNvPr>
            <p:cNvSpPr/>
            <p:nvPr/>
          </p:nvSpPr>
          <p:spPr>
            <a:xfrm>
              <a:off x="1760220" y="4152900"/>
              <a:ext cx="1889760" cy="24384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/>
              <a:endParaRPr lang="ar-BH"/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E2CDE2BF-CBA7-4AC2-BF4D-E1F61883E4E6}"/>
                </a:ext>
              </a:extLst>
            </p:cNvPr>
            <p:cNvSpPr/>
            <p:nvPr/>
          </p:nvSpPr>
          <p:spPr>
            <a:xfrm>
              <a:off x="1760220" y="4579311"/>
              <a:ext cx="1889760" cy="24384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/>
              <a:endParaRPr lang="ar-BH"/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893061A0-90CB-40C3-8EC1-4B5B09C1D8F3}"/>
                </a:ext>
              </a:extLst>
            </p:cNvPr>
            <p:cNvSpPr/>
            <p:nvPr/>
          </p:nvSpPr>
          <p:spPr>
            <a:xfrm>
              <a:off x="1760220" y="4977936"/>
              <a:ext cx="1889760" cy="24384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/>
              <a:endParaRPr lang="ar-BH"/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0FCAF93C-6895-4DA5-B047-2A657116DD8E}"/>
                </a:ext>
              </a:extLst>
            </p:cNvPr>
            <p:cNvSpPr/>
            <p:nvPr/>
          </p:nvSpPr>
          <p:spPr>
            <a:xfrm>
              <a:off x="1760220" y="5358781"/>
              <a:ext cx="1889760" cy="24384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/>
              <a:endParaRPr lang="ar-BH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255573A3-A81C-44F9-B7CB-75528EC65BA3}"/>
                </a:ext>
              </a:extLst>
            </p:cNvPr>
            <p:cNvSpPr/>
            <p:nvPr/>
          </p:nvSpPr>
          <p:spPr>
            <a:xfrm>
              <a:off x="297923" y="5756562"/>
              <a:ext cx="1430432" cy="369331"/>
            </a:xfrm>
            <a:prstGeom prst="rect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en-GB" dirty="0">
                  <a:solidFill>
                    <a:schemeClr val="tx1"/>
                  </a:solidFill>
                </a:rPr>
                <a:t>Add New</a:t>
              </a:r>
              <a:endParaRPr lang="ar-BH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84378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1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1"/>
                            </p:stCondLst>
                            <p:childTnLst>
                              <p:par>
                                <p:cTn id="1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1"/>
                            </p:stCondLst>
                            <p:childTnLst>
                              <p:par>
                                <p:cTn id="16" presetID="1" presetClass="exit" presetSubtype="0" fill="hold" grpId="1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7501"/>
                            </p:stCondLst>
                            <p:childTnLst>
                              <p:par>
                                <p:cTn id="1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7501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1"/>
                            </p:stCondLst>
                            <p:childTnLst>
                              <p:par>
                                <p:cTn id="25" presetID="26" presetClass="emph" presetSubtype="0" repeatCount="3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001"/>
                            </p:stCondLst>
                            <p:childTnLst>
                              <p:par>
                                <p:cTn id="29" presetID="1" presetClass="exit" presetSubtype="0" fill="hold" grpId="2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2001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4102"/>
                            </p:stCondLst>
                            <p:childTnLst>
                              <p:par>
                                <p:cTn id="35" presetID="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5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6603"/>
                            </p:stCondLst>
                            <p:childTnLst>
                              <p:par>
                                <p:cTn id="3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7603"/>
                            </p:stCondLst>
                            <p:childTnLst>
                              <p:par>
                                <p:cTn id="4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304"/>
                            </p:stCondLst>
                            <p:childTnLst>
                              <p:par>
                                <p:cTn id="44" presetID="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5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3305"/>
                            </p:stCondLst>
                            <p:childTnLst>
                              <p:par>
                                <p:cTn id="47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4" grpId="2" animBg="1"/>
      <p:bldP spid="35" grpId="0" animBg="1"/>
      <p:bldP spid="35" grpId="1" animBg="1"/>
      <p:bldP spid="36" grpId="0" animBg="1"/>
      <p:bldP spid="36" grpId="1" animBg="1"/>
      <p:bldP spid="31" grpId="0" animBg="1"/>
      <p:bldP spid="31" grpId="1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8789959C-0873-474F-9E16-9DC51B10134B}"/>
              </a:ext>
            </a:extLst>
          </p:cNvPr>
          <p:cNvSpPr txBox="1">
            <a:spLocks/>
          </p:cNvSpPr>
          <p:nvPr/>
        </p:nvSpPr>
        <p:spPr>
          <a:xfrm>
            <a:off x="0" y="744807"/>
            <a:ext cx="10843260" cy="497954"/>
          </a:xfrm>
          <a:prstGeom prst="rect">
            <a:avLst/>
          </a:prstGeom>
          <a:ln w="28575" cap="flat" cmpd="sng" algn="ctr">
            <a:solidFill>
              <a:schemeClr val="accent6">
                <a:lumMod val="75000"/>
              </a:schemeClr>
            </a:solidFill>
            <a:prstDash val="solid"/>
            <a:miter lim="800000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 anchorCtr="0">
            <a:normAutofit/>
          </a:bodyPr>
          <a:lstStyle>
            <a:defPPr>
              <a:defRPr lang="en-US"/>
            </a:defPPr>
            <a:lvl1pPr indent="0" algn="r" rtl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/>
            </a:lvl1pPr>
            <a:lvl2pPr marL="6858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BH" dirty="0"/>
              <a:t> تصميم نموذج لإدراج سجلّ.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D1AE5D7-6A3D-4C97-A945-AF5C6AA26B3B}"/>
              </a:ext>
            </a:extLst>
          </p:cNvPr>
          <p:cNvSpPr/>
          <p:nvPr/>
        </p:nvSpPr>
        <p:spPr>
          <a:xfrm>
            <a:off x="-7444" y="1775971"/>
            <a:ext cx="5935138" cy="4510175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t"/>
          <a:lstStyle/>
          <a:p>
            <a:r>
              <a:rPr lang="en-GB" dirty="0"/>
              <a:t>&lt;body&gt;</a:t>
            </a:r>
          </a:p>
          <a:p>
            <a:r>
              <a:rPr lang="en-GB" b="1" dirty="0"/>
              <a:t>&lt;form&gt;</a:t>
            </a:r>
          </a:p>
          <a:p>
            <a:r>
              <a:rPr lang="en-GB" dirty="0"/>
              <a:t>&lt;p&gt;&lt;/p&gt;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b="1" dirty="0"/>
          </a:p>
          <a:p>
            <a:endParaRPr lang="en-GB" b="1" dirty="0"/>
          </a:p>
          <a:p>
            <a:endParaRPr lang="en-GB" b="1" dirty="0"/>
          </a:p>
          <a:p>
            <a:endParaRPr lang="en-GB" b="1" dirty="0"/>
          </a:p>
          <a:p>
            <a:endParaRPr lang="en-GB" b="1" dirty="0"/>
          </a:p>
          <a:p>
            <a:endParaRPr lang="en-GB" b="1" dirty="0"/>
          </a:p>
          <a:p>
            <a:endParaRPr lang="en-GB" b="1" dirty="0"/>
          </a:p>
          <a:p>
            <a:endParaRPr lang="en-GB" b="1" dirty="0"/>
          </a:p>
          <a:p>
            <a:r>
              <a:rPr lang="en-GB" b="1" dirty="0"/>
              <a:t>&lt;/form&gt;</a:t>
            </a:r>
          </a:p>
          <a:p>
            <a:r>
              <a:rPr lang="en-GB" dirty="0"/>
              <a:t>&lt;/body&gt;</a:t>
            </a:r>
          </a:p>
          <a:p>
            <a:endParaRPr lang="en-GB" dirty="0"/>
          </a:p>
          <a:p>
            <a:pPr algn="just" rtl="1"/>
            <a:endParaRPr lang="ar-BH" dirty="0"/>
          </a:p>
        </p:txBody>
      </p:sp>
      <p:sp>
        <p:nvSpPr>
          <p:cNvPr id="14" name="Rounded Rectangle 10">
            <a:extLst>
              <a:ext uri="{FF2B5EF4-FFF2-40B4-BE49-F238E27FC236}">
                <a16:creationId xmlns:a16="http://schemas.microsoft.com/office/drawing/2014/main" id="{38B71953-FF97-4B1D-A645-1F383E138983}"/>
              </a:ext>
            </a:extLst>
          </p:cNvPr>
          <p:cNvSpPr/>
          <p:nvPr/>
        </p:nvSpPr>
        <p:spPr>
          <a:xfrm>
            <a:off x="4484345" y="82918"/>
            <a:ext cx="6077243" cy="6589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r" rtl="1"/>
            <a:r>
              <a:rPr lang="ar-BH" sz="3600" b="1" dirty="0">
                <a:solidFill>
                  <a:srgbClr val="4C4C4C"/>
                </a:solidFill>
                <a:cs typeface="PT Bold Heading" panose="02010400000000000000" pitchFamily="2" charset="-78"/>
              </a:rPr>
              <a:t>تصميم النماذج</a:t>
            </a:r>
            <a:endParaRPr lang="en-US" sz="3600" b="1" dirty="0">
              <a:solidFill>
                <a:srgbClr val="4C4C4C"/>
              </a:solidFill>
              <a:cs typeface="PT Bold Heading" panose="02010400000000000000" pitchFamily="2" charset="-78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4E05F1C-C5F4-4797-91B2-5B94FA65C081}"/>
              </a:ext>
            </a:extLst>
          </p:cNvPr>
          <p:cNvGrpSpPr/>
          <p:nvPr/>
        </p:nvGrpSpPr>
        <p:grpSpPr>
          <a:xfrm>
            <a:off x="0" y="1276663"/>
            <a:ext cx="3914004" cy="444014"/>
            <a:chOff x="5891725" y="2485486"/>
            <a:chExt cx="3914004" cy="492369"/>
          </a:xfrm>
        </p:grpSpPr>
        <p:pic>
          <p:nvPicPr>
            <p:cNvPr id="21" name="Picture 352" descr="FlashDevelop Review - Slant">
              <a:extLst>
                <a:ext uri="{FF2B5EF4-FFF2-40B4-BE49-F238E27FC236}">
                  <a16:creationId xmlns:a16="http://schemas.microsoft.com/office/drawing/2014/main" id="{2EAD004A-EA22-4477-B8AA-EDC4D39E67C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91725" y="2485486"/>
              <a:ext cx="492369" cy="4923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D0CAA1A1-008F-481E-B528-6E3E8516DB55}"/>
                </a:ext>
              </a:extLst>
            </p:cNvPr>
            <p:cNvSpPr txBox="1"/>
            <p:nvPr/>
          </p:nvSpPr>
          <p:spPr>
            <a:xfrm>
              <a:off x="6369852" y="2509208"/>
              <a:ext cx="3435877" cy="443684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r>
                <a:rPr lang="en-GB" sz="2000" dirty="0" err="1"/>
                <a:t>FlashDevelop</a:t>
              </a:r>
              <a:r>
                <a:rPr lang="en-GB" sz="2000" dirty="0"/>
                <a:t>: </a:t>
              </a:r>
              <a:r>
                <a:rPr lang="en-GB" sz="2000" b="1" dirty="0"/>
                <a:t>InsertForm.html</a:t>
              </a:r>
              <a:endParaRPr lang="ar-BH" sz="2000" b="1" dirty="0"/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FDE3EADE-0126-4F9D-90A1-81CFDB2F0F54}"/>
              </a:ext>
            </a:extLst>
          </p:cNvPr>
          <p:cNvGrpSpPr/>
          <p:nvPr/>
        </p:nvGrpSpPr>
        <p:grpSpPr>
          <a:xfrm>
            <a:off x="6012180" y="1356360"/>
            <a:ext cx="6096000" cy="5003384"/>
            <a:chOff x="5957089" y="1356360"/>
            <a:chExt cx="6151091" cy="5003384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7474DEF1-C943-40C1-BB7A-07055EC72FBC}"/>
                </a:ext>
              </a:extLst>
            </p:cNvPr>
            <p:cNvGrpSpPr/>
            <p:nvPr/>
          </p:nvGrpSpPr>
          <p:grpSpPr>
            <a:xfrm>
              <a:off x="5957089" y="1356360"/>
              <a:ext cx="6151091" cy="5003384"/>
              <a:chOff x="4989234" y="1293092"/>
              <a:chExt cx="6048419" cy="5008504"/>
            </a:xfrm>
          </p:grpSpPr>
          <p:pic>
            <p:nvPicPr>
              <p:cNvPr id="24" name="Picture 23">
                <a:extLst>
                  <a:ext uri="{FF2B5EF4-FFF2-40B4-BE49-F238E27FC236}">
                    <a16:creationId xmlns:a16="http://schemas.microsoft.com/office/drawing/2014/main" id="{3DDBE0E8-C76E-498D-B853-5D56969E45A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989234" y="1838929"/>
                <a:ext cx="6048419" cy="4462667"/>
              </a:xfrm>
              <a:prstGeom prst="rect">
                <a:avLst/>
              </a:prstGeom>
            </p:spPr>
          </p:pic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3FE0B7DE-756F-47A2-AD06-4B93146F75A5}"/>
                  </a:ext>
                </a:extLst>
              </p:cNvPr>
              <p:cNvGrpSpPr/>
              <p:nvPr/>
            </p:nvGrpSpPr>
            <p:grpSpPr>
              <a:xfrm>
                <a:off x="4989234" y="1293092"/>
                <a:ext cx="4122083" cy="492369"/>
                <a:chOff x="6217164" y="1317418"/>
                <a:chExt cx="4122083" cy="492369"/>
              </a:xfrm>
            </p:grpSpPr>
            <p:pic>
              <p:nvPicPr>
                <p:cNvPr id="26" name="Picture 356" descr="The Branding Source: New logo: Google Chrome icon (?)">
                  <a:extLst>
                    <a:ext uri="{FF2B5EF4-FFF2-40B4-BE49-F238E27FC236}">
                      <a16:creationId xmlns:a16="http://schemas.microsoft.com/office/drawing/2014/main" id="{FE33CBF7-9BC6-4784-A7BB-B5BDF6F8783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17164" y="1317418"/>
                  <a:ext cx="492369" cy="492369"/>
                </a:xfrm>
                <a:prstGeom prst="rect">
                  <a:avLst/>
                </a:prstGeom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2C1FA8B0-3E4A-4707-9E47-E8ADBE13199B}"/>
                    </a:ext>
                  </a:extLst>
                </p:cNvPr>
                <p:cNvSpPr txBox="1"/>
                <p:nvPr/>
              </p:nvSpPr>
              <p:spPr>
                <a:xfrm>
                  <a:off x="6738438" y="1348082"/>
                  <a:ext cx="3600809" cy="400519"/>
                </a:xfrm>
                <a:prstGeom prst="rect">
                  <a:avLst/>
                </a:prstGeom>
                <a:noFill/>
              </p:spPr>
              <p:txBody>
                <a:bodyPr wrap="none" rtlCol="1">
                  <a:spAutoFit/>
                </a:bodyPr>
                <a:lstStyle/>
                <a:p>
                  <a:r>
                    <a:rPr lang="en-GB" sz="2000" dirty="0"/>
                    <a:t>Google Chrome: InsertForm.html</a:t>
                  </a:r>
                  <a:endParaRPr lang="ar-BH" sz="2000" dirty="0"/>
                </a:p>
              </p:txBody>
            </p:sp>
          </p:grpSp>
        </p:grp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145EAF30-332D-4143-8A90-CCF9AC14469D}"/>
                </a:ext>
              </a:extLst>
            </p:cNvPr>
            <p:cNvSpPr/>
            <p:nvPr/>
          </p:nvSpPr>
          <p:spPr>
            <a:xfrm>
              <a:off x="6318301" y="1901639"/>
              <a:ext cx="1382371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lang="en-GB" sz="1400" dirty="0"/>
                <a:t>InsertForm.html</a:t>
              </a:r>
              <a:endParaRPr lang="ar-BH" sz="1400" dirty="0"/>
            </a:p>
          </p:txBody>
        </p:sp>
      </p:grpSp>
      <p:pic>
        <p:nvPicPr>
          <p:cNvPr id="32" name="Picture 31" descr="A close up of a sign&#10;&#10;Description automatically generated">
            <a:extLst>
              <a:ext uri="{FF2B5EF4-FFF2-40B4-BE49-F238E27FC236}">
                <a16:creationId xmlns:a16="http://schemas.microsoft.com/office/drawing/2014/main" id="{8128E263-4988-454C-9C7A-393B9C4BD59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0301" y="0"/>
            <a:ext cx="1242060" cy="1150931"/>
          </a:xfrm>
          <a:prstGeom prst="rect">
            <a:avLst/>
          </a:prstGeom>
        </p:spPr>
      </p:pic>
      <p:sp>
        <p:nvSpPr>
          <p:cNvPr id="30" name="Speech Bubble: Rectangle 29">
            <a:extLst>
              <a:ext uri="{FF2B5EF4-FFF2-40B4-BE49-F238E27FC236}">
                <a16:creationId xmlns:a16="http://schemas.microsoft.com/office/drawing/2014/main" id="{26407CCD-CA09-4D22-8327-1ED8D4393A15}"/>
              </a:ext>
            </a:extLst>
          </p:cNvPr>
          <p:cNvSpPr/>
          <p:nvPr/>
        </p:nvSpPr>
        <p:spPr>
          <a:xfrm>
            <a:off x="1859366" y="2653676"/>
            <a:ext cx="2960284" cy="694216"/>
          </a:xfrm>
          <a:prstGeom prst="wedgeRectCallout">
            <a:avLst>
              <a:gd name="adj1" fmla="val -80546"/>
              <a:gd name="adj2" fmla="val -5551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ar-BH" sz="2000" dirty="0"/>
              <a:t>أدرج علامتي</a:t>
            </a:r>
            <a:r>
              <a:rPr lang="en-GB" sz="2000" b="1" dirty="0">
                <a:solidFill>
                  <a:srgbClr val="FFFF00"/>
                </a:solidFill>
              </a:rPr>
              <a:t>&lt;p&gt;&lt;/p&gt;</a:t>
            </a:r>
            <a:endParaRPr lang="ar-BH" sz="20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968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01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5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602"/>
                            </p:stCondLst>
                            <p:childTnLst>
                              <p:par>
                                <p:cTn id="11" presetID="1" presetClass="exit" presetSubtype="0" fill="hold" grpId="1" nodeType="afterEffect">
                                  <p:stCondLst>
                                    <p:cond delay="200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0" grpId="1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8789959C-0873-474F-9E16-9DC51B10134B}"/>
              </a:ext>
            </a:extLst>
          </p:cNvPr>
          <p:cNvSpPr txBox="1">
            <a:spLocks/>
          </p:cNvSpPr>
          <p:nvPr/>
        </p:nvSpPr>
        <p:spPr>
          <a:xfrm>
            <a:off x="0" y="744807"/>
            <a:ext cx="10843260" cy="497954"/>
          </a:xfrm>
          <a:prstGeom prst="rect">
            <a:avLst/>
          </a:prstGeom>
          <a:ln w="28575" cap="flat" cmpd="sng" algn="ctr">
            <a:solidFill>
              <a:schemeClr val="accent6">
                <a:lumMod val="75000"/>
              </a:schemeClr>
            </a:solidFill>
            <a:prstDash val="solid"/>
            <a:miter lim="800000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 anchorCtr="0">
            <a:normAutofit/>
          </a:bodyPr>
          <a:lstStyle>
            <a:defPPr>
              <a:defRPr lang="en-US"/>
            </a:defPPr>
            <a:lvl1pPr indent="0" algn="r" rtl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/>
            </a:lvl1pPr>
            <a:lvl2pPr marL="6858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BH" dirty="0"/>
              <a:t> تصميم نموذج لإدراج سجلّ.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D1AE5D7-6A3D-4C97-A945-AF5C6AA26B3B}"/>
              </a:ext>
            </a:extLst>
          </p:cNvPr>
          <p:cNvSpPr/>
          <p:nvPr/>
        </p:nvSpPr>
        <p:spPr>
          <a:xfrm>
            <a:off x="-7444" y="1775971"/>
            <a:ext cx="5935138" cy="4510175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t"/>
          <a:lstStyle/>
          <a:p>
            <a:r>
              <a:rPr lang="en-GB" dirty="0"/>
              <a:t>&lt;body&gt;</a:t>
            </a:r>
          </a:p>
          <a:p>
            <a:r>
              <a:rPr lang="en-GB" b="1" dirty="0"/>
              <a:t>&lt;form&gt;</a:t>
            </a:r>
          </a:p>
          <a:p>
            <a:r>
              <a:rPr lang="en-GB" dirty="0"/>
              <a:t>&lt;p&gt;                                                                                          &lt;/p&gt;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b="1" dirty="0"/>
          </a:p>
          <a:p>
            <a:endParaRPr lang="en-GB" b="1" dirty="0"/>
          </a:p>
          <a:p>
            <a:endParaRPr lang="en-GB" b="1" dirty="0"/>
          </a:p>
          <a:p>
            <a:endParaRPr lang="en-GB" b="1" dirty="0"/>
          </a:p>
          <a:p>
            <a:endParaRPr lang="en-GB" b="1" dirty="0"/>
          </a:p>
          <a:p>
            <a:endParaRPr lang="en-GB" b="1" dirty="0"/>
          </a:p>
          <a:p>
            <a:endParaRPr lang="en-GB" b="1" dirty="0"/>
          </a:p>
          <a:p>
            <a:endParaRPr lang="en-GB" b="1" dirty="0"/>
          </a:p>
          <a:p>
            <a:r>
              <a:rPr lang="en-GB" b="1" dirty="0"/>
              <a:t>&lt;/form&gt;</a:t>
            </a:r>
          </a:p>
          <a:p>
            <a:r>
              <a:rPr lang="en-GB" dirty="0"/>
              <a:t>&lt;/body&gt;</a:t>
            </a:r>
          </a:p>
          <a:p>
            <a:endParaRPr lang="en-GB" dirty="0"/>
          </a:p>
          <a:p>
            <a:pPr algn="just" rtl="1"/>
            <a:endParaRPr lang="ar-BH" dirty="0"/>
          </a:p>
        </p:txBody>
      </p:sp>
      <p:sp>
        <p:nvSpPr>
          <p:cNvPr id="14" name="Rounded Rectangle 10">
            <a:extLst>
              <a:ext uri="{FF2B5EF4-FFF2-40B4-BE49-F238E27FC236}">
                <a16:creationId xmlns:a16="http://schemas.microsoft.com/office/drawing/2014/main" id="{38B71953-FF97-4B1D-A645-1F383E138983}"/>
              </a:ext>
            </a:extLst>
          </p:cNvPr>
          <p:cNvSpPr/>
          <p:nvPr/>
        </p:nvSpPr>
        <p:spPr>
          <a:xfrm>
            <a:off x="4484345" y="82918"/>
            <a:ext cx="6077243" cy="6589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r" rtl="1"/>
            <a:r>
              <a:rPr lang="ar-BH" sz="3600" b="1" dirty="0">
                <a:solidFill>
                  <a:srgbClr val="4C4C4C"/>
                </a:solidFill>
                <a:cs typeface="PT Bold Heading" panose="02010400000000000000" pitchFamily="2" charset="-78"/>
              </a:rPr>
              <a:t>تصميم النماذج</a:t>
            </a:r>
            <a:endParaRPr lang="en-US" sz="3600" b="1" dirty="0">
              <a:solidFill>
                <a:srgbClr val="4C4C4C"/>
              </a:solidFill>
              <a:cs typeface="PT Bold Heading" panose="02010400000000000000" pitchFamily="2" charset="-78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4E05F1C-C5F4-4797-91B2-5B94FA65C081}"/>
              </a:ext>
            </a:extLst>
          </p:cNvPr>
          <p:cNvGrpSpPr/>
          <p:nvPr/>
        </p:nvGrpSpPr>
        <p:grpSpPr>
          <a:xfrm>
            <a:off x="0" y="1276663"/>
            <a:ext cx="3914004" cy="444014"/>
            <a:chOff x="5891725" y="2485486"/>
            <a:chExt cx="3914004" cy="492369"/>
          </a:xfrm>
        </p:grpSpPr>
        <p:pic>
          <p:nvPicPr>
            <p:cNvPr id="21" name="Picture 352" descr="FlashDevelop Review - Slant">
              <a:extLst>
                <a:ext uri="{FF2B5EF4-FFF2-40B4-BE49-F238E27FC236}">
                  <a16:creationId xmlns:a16="http://schemas.microsoft.com/office/drawing/2014/main" id="{2EAD004A-EA22-4477-B8AA-EDC4D39E67C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91725" y="2485486"/>
              <a:ext cx="492369" cy="4923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D0CAA1A1-008F-481E-B528-6E3E8516DB55}"/>
                </a:ext>
              </a:extLst>
            </p:cNvPr>
            <p:cNvSpPr txBox="1"/>
            <p:nvPr/>
          </p:nvSpPr>
          <p:spPr>
            <a:xfrm>
              <a:off x="6369852" y="2509208"/>
              <a:ext cx="3435877" cy="443684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r>
                <a:rPr lang="en-GB" sz="2000" dirty="0" err="1"/>
                <a:t>FlashDevelop</a:t>
              </a:r>
              <a:r>
                <a:rPr lang="en-GB" sz="2000" dirty="0"/>
                <a:t>: </a:t>
              </a:r>
              <a:r>
                <a:rPr lang="en-GB" sz="2000" b="1" dirty="0"/>
                <a:t>InsertForm.html</a:t>
              </a:r>
              <a:endParaRPr lang="ar-BH" sz="2000" b="1" dirty="0"/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FDE3EADE-0126-4F9D-90A1-81CFDB2F0F54}"/>
              </a:ext>
            </a:extLst>
          </p:cNvPr>
          <p:cNvGrpSpPr/>
          <p:nvPr/>
        </p:nvGrpSpPr>
        <p:grpSpPr>
          <a:xfrm>
            <a:off x="6012180" y="1356360"/>
            <a:ext cx="6096000" cy="5003384"/>
            <a:chOff x="5957089" y="1356360"/>
            <a:chExt cx="6151091" cy="5003384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7474DEF1-C943-40C1-BB7A-07055EC72FBC}"/>
                </a:ext>
              </a:extLst>
            </p:cNvPr>
            <p:cNvGrpSpPr/>
            <p:nvPr/>
          </p:nvGrpSpPr>
          <p:grpSpPr>
            <a:xfrm>
              <a:off x="5957089" y="1356360"/>
              <a:ext cx="6151091" cy="5003384"/>
              <a:chOff x="4989234" y="1293092"/>
              <a:chExt cx="6048419" cy="5008504"/>
            </a:xfrm>
          </p:grpSpPr>
          <p:pic>
            <p:nvPicPr>
              <p:cNvPr id="24" name="Picture 23">
                <a:extLst>
                  <a:ext uri="{FF2B5EF4-FFF2-40B4-BE49-F238E27FC236}">
                    <a16:creationId xmlns:a16="http://schemas.microsoft.com/office/drawing/2014/main" id="{3DDBE0E8-C76E-498D-B853-5D56969E45A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989234" y="1838929"/>
                <a:ext cx="6048419" cy="4462667"/>
              </a:xfrm>
              <a:prstGeom prst="rect">
                <a:avLst/>
              </a:prstGeom>
            </p:spPr>
          </p:pic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3FE0B7DE-756F-47A2-AD06-4B93146F75A5}"/>
                  </a:ext>
                </a:extLst>
              </p:cNvPr>
              <p:cNvGrpSpPr/>
              <p:nvPr/>
            </p:nvGrpSpPr>
            <p:grpSpPr>
              <a:xfrm>
                <a:off x="4989234" y="1293092"/>
                <a:ext cx="4122083" cy="492369"/>
                <a:chOff x="6217164" y="1317418"/>
                <a:chExt cx="4122083" cy="492369"/>
              </a:xfrm>
            </p:grpSpPr>
            <p:pic>
              <p:nvPicPr>
                <p:cNvPr id="26" name="Picture 356" descr="The Branding Source: New logo: Google Chrome icon (?)">
                  <a:extLst>
                    <a:ext uri="{FF2B5EF4-FFF2-40B4-BE49-F238E27FC236}">
                      <a16:creationId xmlns:a16="http://schemas.microsoft.com/office/drawing/2014/main" id="{FE33CBF7-9BC6-4784-A7BB-B5BDF6F8783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17164" y="1317418"/>
                  <a:ext cx="492369" cy="492369"/>
                </a:xfrm>
                <a:prstGeom prst="rect">
                  <a:avLst/>
                </a:prstGeom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2C1FA8B0-3E4A-4707-9E47-E8ADBE13199B}"/>
                    </a:ext>
                  </a:extLst>
                </p:cNvPr>
                <p:cNvSpPr txBox="1"/>
                <p:nvPr/>
              </p:nvSpPr>
              <p:spPr>
                <a:xfrm>
                  <a:off x="6738438" y="1348082"/>
                  <a:ext cx="3600809" cy="400519"/>
                </a:xfrm>
                <a:prstGeom prst="rect">
                  <a:avLst/>
                </a:prstGeom>
                <a:noFill/>
              </p:spPr>
              <p:txBody>
                <a:bodyPr wrap="none" rtlCol="1">
                  <a:spAutoFit/>
                </a:bodyPr>
                <a:lstStyle/>
                <a:p>
                  <a:r>
                    <a:rPr lang="en-GB" sz="2000" dirty="0"/>
                    <a:t>Google Chrome: InsertForm.html</a:t>
                  </a:r>
                  <a:endParaRPr lang="ar-BH" sz="2000" dirty="0"/>
                </a:p>
              </p:txBody>
            </p:sp>
          </p:grpSp>
        </p:grp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145EAF30-332D-4143-8A90-CCF9AC14469D}"/>
                </a:ext>
              </a:extLst>
            </p:cNvPr>
            <p:cNvSpPr/>
            <p:nvPr/>
          </p:nvSpPr>
          <p:spPr>
            <a:xfrm>
              <a:off x="6318301" y="1901639"/>
              <a:ext cx="1382371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lang="en-GB" sz="1400" dirty="0"/>
                <a:t>InsertForm.html</a:t>
              </a:r>
              <a:endParaRPr lang="ar-BH" sz="1400" dirty="0"/>
            </a:p>
          </p:txBody>
        </p:sp>
      </p:grpSp>
      <p:pic>
        <p:nvPicPr>
          <p:cNvPr id="32" name="Picture 31" descr="A close up of a sign&#10;&#10;Description automatically generated">
            <a:extLst>
              <a:ext uri="{FF2B5EF4-FFF2-40B4-BE49-F238E27FC236}">
                <a16:creationId xmlns:a16="http://schemas.microsoft.com/office/drawing/2014/main" id="{8128E263-4988-454C-9C7A-393B9C4BD59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0301" y="0"/>
            <a:ext cx="1242060" cy="1150931"/>
          </a:xfrm>
          <a:prstGeom prst="rect">
            <a:avLst/>
          </a:prstGeom>
        </p:spPr>
      </p:pic>
      <p:sp>
        <p:nvSpPr>
          <p:cNvPr id="17" name="Speech Bubble: Rectangle 16">
            <a:extLst>
              <a:ext uri="{FF2B5EF4-FFF2-40B4-BE49-F238E27FC236}">
                <a16:creationId xmlns:a16="http://schemas.microsoft.com/office/drawing/2014/main" id="{0151320E-339E-4506-BCD0-3517B7A1FC92}"/>
              </a:ext>
            </a:extLst>
          </p:cNvPr>
          <p:cNvSpPr/>
          <p:nvPr/>
        </p:nvSpPr>
        <p:spPr>
          <a:xfrm>
            <a:off x="161640" y="3144332"/>
            <a:ext cx="2960284" cy="1237167"/>
          </a:xfrm>
          <a:prstGeom prst="wedgeRectCallout">
            <a:avLst>
              <a:gd name="adj1" fmla="val -20056"/>
              <a:gd name="adj2" fmla="val -8385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ar-BH" sz="2000" dirty="0"/>
              <a:t>بين علامتي </a:t>
            </a:r>
            <a:r>
              <a:rPr lang="en-GB" sz="2000" dirty="0"/>
              <a:t>&lt;p&gt;&lt;/p&gt; </a:t>
            </a:r>
            <a:r>
              <a:rPr lang="ar-BH" sz="2000" dirty="0"/>
              <a:t>،  أدرج عنوان مربّع النص:</a:t>
            </a:r>
          </a:p>
          <a:p>
            <a:pPr algn="ctr" rtl="1"/>
            <a:r>
              <a:rPr lang="ar-BH" sz="2000" dirty="0"/>
              <a:t> </a:t>
            </a:r>
            <a:r>
              <a:rPr lang="en-GB" sz="2000" b="1" dirty="0" err="1">
                <a:solidFill>
                  <a:srgbClr val="FFFF00"/>
                </a:solidFill>
              </a:rPr>
              <a:t>Cpr</a:t>
            </a:r>
            <a:r>
              <a:rPr lang="en-GB" sz="2000" b="1" dirty="0">
                <a:solidFill>
                  <a:srgbClr val="FFFF00"/>
                </a:solidFill>
              </a:rPr>
              <a:t> number:</a:t>
            </a:r>
            <a:endParaRPr lang="ar-BH" sz="2000" b="1" dirty="0">
              <a:solidFill>
                <a:srgbClr val="FFFF0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EE45932-F1DB-46A7-A3A7-379005453298}"/>
              </a:ext>
            </a:extLst>
          </p:cNvPr>
          <p:cNvSpPr txBox="1"/>
          <p:nvPr/>
        </p:nvSpPr>
        <p:spPr>
          <a:xfrm>
            <a:off x="431409" y="2347876"/>
            <a:ext cx="1370888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GB" dirty="0" err="1"/>
              <a:t>Cpr</a:t>
            </a:r>
            <a:r>
              <a:rPr lang="en-GB" dirty="0"/>
              <a:t> number:</a:t>
            </a:r>
            <a:endParaRPr lang="ar-BH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84ED1D5-45E8-44CE-B618-87634DB4B445}"/>
              </a:ext>
            </a:extLst>
          </p:cNvPr>
          <p:cNvSpPr txBox="1"/>
          <p:nvPr/>
        </p:nvSpPr>
        <p:spPr>
          <a:xfrm>
            <a:off x="6131473" y="2632390"/>
            <a:ext cx="1370888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GB" dirty="0" err="1"/>
              <a:t>Cpr</a:t>
            </a:r>
            <a:r>
              <a:rPr lang="en-GB" dirty="0"/>
              <a:t> number:</a:t>
            </a:r>
            <a:endParaRPr lang="ar-BH" dirty="0"/>
          </a:p>
        </p:txBody>
      </p:sp>
    </p:spTree>
    <p:extLst>
      <p:ext uri="{BB962C8B-B14F-4D97-AF65-F5344CB8AC3E}">
        <p14:creationId xmlns:p14="http://schemas.microsoft.com/office/powerpoint/2010/main" val="2879884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501"/>
                            </p:stCondLst>
                            <p:childTnLst>
                              <p:par>
                                <p:cTn id="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501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4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9102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7" grpId="1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8789959C-0873-474F-9E16-9DC51B10134B}"/>
              </a:ext>
            </a:extLst>
          </p:cNvPr>
          <p:cNvSpPr txBox="1">
            <a:spLocks/>
          </p:cNvSpPr>
          <p:nvPr/>
        </p:nvSpPr>
        <p:spPr>
          <a:xfrm>
            <a:off x="0" y="744807"/>
            <a:ext cx="10843260" cy="497954"/>
          </a:xfrm>
          <a:prstGeom prst="rect">
            <a:avLst/>
          </a:prstGeom>
          <a:ln w="28575" cap="flat" cmpd="sng" algn="ctr">
            <a:solidFill>
              <a:schemeClr val="accent6">
                <a:lumMod val="75000"/>
              </a:schemeClr>
            </a:solidFill>
            <a:prstDash val="solid"/>
            <a:miter lim="800000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 anchorCtr="0">
            <a:normAutofit/>
          </a:bodyPr>
          <a:lstStyle>
            <a:defPPr>
              <a:defRPr lang="en-US"/>
            </a:defPPr>
            <a:lvl1pPr indent="0" algn="r" rtl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/>
            </a:lvl1pPr>
            <a:lvl2pPr marL="6858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BH" dirty="0"/>
              <a:t> تصميم نموذج لحذف سجلّ.</a:t>
            </a:r>
          </a:p>
        </p:txBody>
      </p:sp>
      <p:sp>
        <p:nvSpPr>
          <p:cNvPr id="14" name="Rounded Rectangle 10">
            <a:extLst>
              <a:ext uri="{FF2B5EF4-FFF2-40B4-BE49-F238E27FC236}">
                <a16:creationId xmlns:a16="http://schemas.microsoft.com/office/drawing/2014/main" id="{38B71953-FF97-4B1D-A645-1F383E138983}"/>
              </a:ext>
            </a:extLst>
          </p:cNvPr>
          <p:cNvSpPr/>
          <p:nvPr/>
        </p:nvSpPr>
        <p:spPr>
          <a:xfrm>
            <a:off x="4484345" y="82918"/>
            <a:ext cx="6077243" cy="6589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r" rtl="1"/>
            <a:r>
              <a:rPr lang="ar-BH" sz="3600" b="1" dirty="0">
                <a:solidFill>
                  <a:srgbClr val="4C4C4C"/>
                </a:solidFill>
                <a:cs typeface="PT Bold Heading" panose="02010400000000000000" pitchFamily="2" charset="-78"/>
              </a:rPr>
              <a:t>تصميم النماذج</a:t>
            </a:r>
            <a:endParaRPr lang="en-US" sz="3600" b="1" dirty="0">
              <a:solidFill>
                <a:srgbClr val="4C4C4C"/>
              </a:solidFill>
              <a:cs typeface="PT Bold Heading" panose="02010400000000000000" pitchFamily="2" charset="-78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4E05F1C-C5F4-4797-91B2-5B94FA65C081}"/>
              </a:ext>
            </a:extLst>
          </p:cNvPr>
          <p:cNvGrpSpPr/>
          <p:nvPr/>
        </p:nvGrpSpPr>
        <p:grpSpPr>
          <a:xfrm>
            <a:off x="0" y="1276663"/>
            <a:ext cx="3914004" cy="444014"/>
            <a:chOff x="5891725" y="2485486"/>
            <a:chExt cx="3914004" cy="492369"/>
          </a:xfrm>
        </p:grpSpPr>
        <p:pic>
          <p:nvPicPr>
            <p:cNvPr id="21" name="Picture 352" descr="FlashDevelop Review - Slant">
              <a:extLst>
                <a:ext uri="{FF2B5EF4-FFF2-40B4-BE49-F238E27FC236}">
                  <a16:creationId xmlns:a16="http://schemas.microsoft.com/office/drawing/2014/main" id="{2EAD004A-EA22-4477-B8AA-EDC4D39E67C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91725" y="2485486"/>
              <a:ext cx="492369" cy="4923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D0CAA1A1-008F-481E-B528-6E3E8516DB55}"/>
                </a:ext>
              </a:extLst>
            </p:cNvPr>
            <p:cNvSpPr txBox="1"/>
            <p:nvPr/>
          </p:nvSpPr>
          <p:spPr>
            <a:xfrm>
              <a:off x="6369852" y="2509208"/>
              <a:ext cx="3435877" cy="443684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r>
                <a:rPr lang="en-GB" sz="2000" dirty="0" err="1"/>
                <a:t>FlashDevelop</a:t>
              </a:r>
              <a:r>
                <a:rPr lang="en-GB" sz="2000" dirty="0"/>
                <a:t>: </a:t>
              </a:r>
              <a:r>
                <a:rPr lang="en-GB" sz="2000" b="1" dirty="0"/>
                <a:t>InsertForm.html</a:t>
              </a:r>
              <a:endParaRPr lang="ar-BH" sz="2000" b="1" dirty="0"/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FDE3EADE-0126-4F9D-90A1-81CFDB2F0F54}"/>
              </a:ext>
            </a:extLst>
          </p:cNvPr>
          <p:cNvGrpSpPr/>
          <p:nvPr/>
        </p:nvGrpSpPr>
        <p:grpSpPr>
          <a:xfrm>
            <a:off x="6012180" y="1356360"/>
            <a:ext cx="6096000" cy="5003384"/>
            <a:chOff x="5957089" y="1356360"/>
            <a:chExt cx="6151091" cy="5003384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7474DEF1-C943-40C1-BB7A-07055EC72FBC}"/>
                </a:ext>
              </a:extLst>
            </p:cNvPr>
            <p:cNvGrpSpPr/>
            <p:nvPr/>
          </p:nvGrpSpPr>
          <p:grpSpPr>
            <a:xfrm>
              <a:off x="5957089" y="1356360"/>
              <a:ext cx="6151091" cy="5003384"/>
              <a:chOff x="4989234" y="1293092"/>
              <a:chExt cx="6048419" cy="5008504"/>
            </a:xfrm>
          </p:grpSpPr>
          <p:pic>
            <p:nvPicPr>
              <p:cNvPr id="24" name="Picture 23">
                <a:extLst>
                  <a:ext uri="{FF2B5EF4-FFF2-40B4-BE49-F238E27FC236}">
                    <a16:creationId xmlns:a16="http://schemas.microsoft.com/office/drawing/2014/main" id="{3DDBE0E8-C76E-498D-B853-5D56969E45A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989234" y="1838929"/>
                <a:ext cx="6048419" cy="4462667"/>
              </a:xfrm>
              <a:prstGeom prst="rect">
                <a:avLst/>
              </a:prstGeom>
            </p:spPr>
          </p:pic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3FE0B7DE-756F-47A2-AD06-4B93146F75A5}"/>
                  </a:ext>
                </a:extLst>
              </p:cNvPr>
              <p:cNvGrpSpPr/>
              <p:nvPr/>
            </p:nvGrpSpPr>
            <p:grpSpPr>
              <a:xfrm>
                <a:off x="4989234" y="1293092"/>
                <a:ext cx="4122083" cy="492369"/>
                <a:chOff x="6217164" y="1317418"/>
                <a:chExt cx="4122083" cy="492369"/>
              </a:xfrm>
            </p:grpSpPr>
            <p:pic>
              <p:nvPicPr>
                <p:cNvPr id="26" name="Picture 356" descr="The Branding Source: New logo: Google Chrome icon (?)">
                  <a:extLst>
                    <a:ext uri="{FF2B5EF4-FFF2-40B4-BE49-F238E27FC236}">
                      <a16:creationId xmlns:a16="http://schemas.microsoft.com/office/drawing/2014/main" id="{FE33CBF7-9BC6-4784-A7BB-B5BDF6F8783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17164" y="1317418"/>
                  <a:ext cx="492369" cy="492369"/>
                </a:xfrm>
                <a:prstGeom prst="rect">
                  <a:avLst/>
                </a:prstGeom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2C1FA8B0-3E4A-4707-9E47-E8ADBE13199B}"/>
                    </a:ext>
                  </a:extLst>
                </p:cNvPr>
                <p:cNvSpPr txBox="1"/>
                <p:nvPr/>
              </p:nvSpPr>
              <p:spPr>
                <a:xfrm>
                  <a:off x="6738438" y="1348082"/>
                  <a:ext cx="3600809" cy="400519"/>
                </a:xfrm>
                <a:prstGeom prst="rect">
                  <a:avLst/>
                </a:prstGeom>
                <a:noFill/>
              </p:spPr>
              <p:txBody>
                <a:bodyPr wrap="none" rtlCol="1">
                  <a:spAutoFit/>
                </a:bodyPr>
                <a:lstStyle/>
                <a:p>
                  <a:r>
                    <a:rPr lang="en-GB" sz="2000" dirty="0"/>
                    <a:t>Google Chrome: InsertForm.html</a:t>
                  </a:r>
                  <a:endParaRPr lang="ar-BH" sz="2000" dirty="0"/>
                </a:p>
              </p:txBody>
            </p:sp>
          </p:grpSp>
        </p:grp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145EAF30-332D-4143-8A90-CCF9AC14469D}"/>
                </a:ext>
              </a:extLst>
            </p:cNvPr>
            <p:cNvSpPr/>
            <p:nvPr/>
          </p:nvSpPr>
          <p:spPr>
            <a:xfrm>
              <a:off x="6318301" y="1901639"/>
              <a:ext cx="1382371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lang="en-GB" sz="1400" dirty="0"/>
                <a:t>InsertForm.html</a:t>
              </a:r>
              <a:endParaRPr lang="ar-BH" sz="1400" dirty="0"/>
            </a:p>
          </p:txBody>
        </p:sp>
      </p:grpSp>
      <p:pic>
        <p:nvPicPr>
          <p:cNvPr id="8" name="Picture 7" descr="A close up of a sign&#10;&#10;Description automatically generated">
            <a:extLst>
              <a:ext uri="{FF2B5EF4-FFF2-40B4-BE49-F238E27FC236}">
                <a16:creationId xmlns:a16="http://schemas.microsoft.com/office/drawing/2014/main" id="{C701B174-1C7E-444B-AE43-A599BF9D09D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0301" y="0"/>
            <a:ext cx="1242060" cy="1150931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8F48B11D-268B-43BD-82B4-43EB9F5E05B9}"/>
              </a:ext>
            </a:extLst>
          </p:cNvPr>
          <p:cNvSpPr/>
          <p:nvPr/>
        </p:nvSpPr>
        <p:spPr>
          <a:xfrm>
            <a:off x="-7444" y="1775971"/>
            <a:ext cx="5935138" cy="4510175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t"/>
          <a:lstStyle/>
          <a:p>
            <a:r>
              <a:rPr lang="en-GB" dirty="0"/>
              <a:t>&lt;body&gt;</a:t>
            </a:r>
          </a:p>
          <a:p>
            <a:r>
              <a:rPr lang="en-GB" b="1" dirty="0"/>
              <a:t>&lt;form&gt;</a:t>
            </a:r>
          </a:p>
          <a:p>
            <a:r>
              <a:rPr lang="en-GB" dirty="0"/>
              <a:t>&lt;p&gt;                                                                                            &lt;/p&gt;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b="1" dirty="0"/>
          </a:p>
          <a:p>
            <a:endParaRPr lang="en-GB" b="1" dirty="0"/>
          </a:p>
          <a:p>
            <a:endParaRPr lang="en-GB" b="1" dirty="0"/>
          </a:p>
          <a:p>
            <a:endParaRPr lang="en-GB" b="1" dirty="0"/>
          </a:p>
          <a:p>
            <a:endParaRPr lang="en-GB" b="1" dirty="0"/>
          </a:p>
          <a:p>
            <a:endParaRPr lang="en-GB" b="1" dirty="0"/>
          </a:p>
          <a:p>
            <a:endParaRPr lang="en-GB" b="1" dirty="0"/>
          </a:p>
          <a:p>
            <a:endParaRPr lang="en-GB" b="1" dirty="0"/>
          </a:p>
          <a:p>
            <a:r>
              <a:rPr lang="en-GB" b="1" dirty="0"/>
              <a:t>&lt;/form&gt;</a:t>
            </a:r>
          </a:p>
          <a:p>
            <a:r>
              <a:rPr lang="en-GB" dirty="0"/>
              <a:t>&lt;/body&gt;</a:t>
            </a:r>
          </a:p>
          <a:p>
            <a:endParaRPr lang="en-GB" dirty="0"/>
          </a:p>
          <a:p>
            <a:pPr algn="just" rtl="1"/>
            <a:endParaRPr lang="ar-BH" dirty="0"/>
          </a:p>
        </p:txBody>
      </p:sp>
      <p:sp>
        <p:nvSpPr>
          <p:cNvPr id="35" name="Speech Bubble: Rectangle 34">
            <a:extLst>
              <a:ext uri="{FF2B5EF4-FFF2-40B4-BE49-F238E27FC236}">
                <a16:creationId xmlns:a16="http://schemas.microsoft.com/office/drawing/2014/main" id="{3424404E-7F07-4566-B3A4-C5D73D5CDA36}"/>
              </a:ext>
            </a:extLst>
          </p:cNvPr>
          <p:cNvSpPr/>
          <p:nvPr/>
        </p:nvSpPr>
        <p:spPr>
          <a:xfrm>
            <a:off x="2235307" y="3530584"/>
            <a:ext cx="2960284" cy="1000948"/>
          </a:xfrm>
          <a:prstGeom prst="wedgeRectCallout">
            <a:avLst>
              <a:gd name="adj1" fmla="val -62708"/>
              <a:gd name="adj2" fmla="val -13590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ar-BH" sz="2000" dirty="0"/>
              <a:t>والآن سأدرج </a:t>
            </a:r>
            <a:r>
              <a:rPr lang="ar-BH" sz="2000" b="1" dirty="0"/>
              <a:t>مربّع النص </a:t>
            </a:r>
            <a:r>
              <a:rPr lang="ar-BH" sz="2000" dirty="0"/>
              <a:t>الخاص بإدخال رقم الهويّة “</a:t>
            </a:r>
            <a:r>
              <a:rPr lang="en-GB" sz="2000" b="1" dirty="0" err="1">
                <a:solidFill>
                  <a:srgbClr val="FFFF00"/>
                </a:solidFill>
              </a:rPr>
              <a:t>cpr</a:t>
            </a:r>
            <a:r>
              <a:rPr lang="ar-BH" sz="2000" dirty="0"/>
              <a:t>"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6B17148E-F559-4E9A-BB4D-E7424590FF90}"/>
              </a:ext>
            </a:extLst>
          </p:cNvPr>
          <p:cNvSpPr txBox="1"/>
          <p:nvPr/>
        </p:nvSpPr>
        <p:spPr>
          <a:xfrm>
            <a:off x="431409" y="2300108"/>
            <a:ext cx="1370888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GB" dirty="0" err="1"/>
              <a:t>Cpr</a:t>
            </a:r>
            <a:r>
              <a:rPr lang="en-GB" dirty="0"/>
              <a:t> number:</a:t>
            </a:r>
            <a:endParaRPr lang="ar-BH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07701C0-70B6-4416-92B5-E4D506F5D9BD}"/>
              </a:ext>
            </a:extLst>
          </p:cNvPr>
          <p:cNvSpPr txBox="1"/>
          <p:nvPr/>
        </p:nvSpPr>
        <p:spPr>
          <a:xfrm>
            <a:off x="6012180" y="2632390"/>
            <a:ext cx="1370888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GB" dirty="0" err="1"/>
              <a:t>Cpr</a:t>
            </a:r>
            <a:r>
              <a:rPr lang="en-GB" dirty="0"/>
              <a:t> number:</a:t>
            </a:r>
            <a:endParaRPr lang="ar-BH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5550BB1-84D9-4337-B066-7BCC01B60863}"/>
              </a:ext>
            </a:extLst>
          </p:cNvPr>
          <p:cNvSpPr txBox="1"/>
          <p:nvPr/>
        </p:nvSpPr>
        <p:spPr>
          <a:xfrm>
            <a:off x="1650740" y="2321781"/>
            <a:ext cx="3637727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GB" dirty="0">
                <a:solidFill>
                  <a:srgbClr val="00B0F0"/>
                </a:solidFill>
              </a:rPr>
              <a:t>&lt;input type="number" name="</a:t>
            </a:r>
            <a:r>
              <a:rPr lang="en-GB" dirty="0" err="1">
                <a:solidFill>
                  <a:srgbClr val="00B0F0"/>
                </a:solidFill>
              </a:rPr>
              <a:t>cpr</a:t>
            </a:r>
            <a:r>
              <a:rPr lang="en-GB" dirty="0">
                <a:solidFill>
                  <a:srgbClr val="00B0F0"/>
                </a:solidFill>
              </a:rPr>
              <a:t>"&gt;</a:t>
            </a:r>
            <a:endParaRPr lang="ar-BH" dirty="0">
              <a:solidFill>
                <a:srgbClr val="00B0F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9B69A79-9270-4D16-8357-727885A96800}"/>
              </a:ext>
            </a:extLst>
          </p:cNvPr>
          <p:cNvSpPr/>
          <p:nvPr/>
        </p:nvSpPr>
        <p:spPr>
          <a:xfrm>
            <a:off x="7383068" y="2669440"/>
            <a:ext cx="2296160" cy="33228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BH"/>
          </a:p>
        </p:txBody>
      </p:sp>
    </p:spTree>
    <p:extLst>
      <p:ext uri="{BB962C8B-B14F-4D97-AF65-F5344CB8AC3E}">
        <p14:creationId xmlns:p14="http://schemas.microsoft.com/office/powerpoint/2010/main" val="2583513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401"/>
                            </p:stCondLst>
                            <p:childTnLst>
                              <p:par>
                                <p:cTn id="8" presetID="1" presetClass="exit" presetSubtype="0" fill="hold" grpId="1" nodeType="afterEffect">
                                  <p:stCondLst>
                                    <p:cond delay="400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8401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2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4202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5" grpId="1" animBg="1"/>
      <p:bldP spid="33" grpId="0"/>
      <p:bldP spid="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8789959C-0873-474F-9E16-9DC51B10134B}"/>
              </a:ext>
            </a:extLst>
          </p:cNvPr>
          <p:cNvSpPr txBox="1">
            <a:spLocks/>
          </p:cNvSpPr>
          <p:nvPr/>
        </p:nvSpPr>
        <p:spPr>
          <a:xfrm>
            <a:off x="0" y="744807"/>
            <a:ext cx="10843260" cy="497954"/>
          </a:xfrm>
          <a:prstGeom prst="rect">
            <a:avLst/>
          </a:prstGeom>
          <a:ln w="28575" cap="flat" cmpd="sng" algn="ctr">
            <a:solidFill>
              <a:schemeClr val="accent6">
                <a:lumMod val="75000"/>
              </a:schemeClr>
            </a:solidFill>
            <a:prstDash val="solid"/>
            <a:miter lim="800000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 anchorCtr="0">
            <a:normAutofit/>
          </a:bodyPr>
          <a:lstStyle>
            <a:defPPr>
              <a:defRPr lang="en-US"/>
            </a:defPPr>
            <a:lvl1pPr indent="0" algn="r" rtl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/>
            </a:lvl1pPr>
            <a:lvl2pPr marL="6858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BH" dirty="0"/>
              <a:t> تصميم نموذج لحذف سجلّ.</a:t>
            </a:r>
          </a:p>
        </p:txBody>
      </p:sp>
      <p:sp>
        <p:nvSpPr>
          <p:cNvPr id="14" name="Rounded Rectangle 10">
            <a:extLst>
              <a:ext uri="{FF2B5EF4-FFF2-40B4-BE49-F238E27FC236}">
                <a16:creationId xmlns:a16="http://schemas.microsoft.com/office/drawing/2014/main" id="{38B71953-FF97-4B1D-A645-1F383E138983}"/>
              </a:ext>
            </a:extLst>
          </p:cNvPr>
          <p:cNvSpPr/>
          <p:nvPr/>
        </p:nvSpPr>
        <p:spPr>
          <a:xfrm>
            <a:off x="4484345" y="82918"/>
            <a:ext cx="6077243" cy="6589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r" rtl="1"/>
            <a:r>
              <a:rPr lang="ar-BH" sz="3600" b="1" dirty="0">
                <a:solidFill>
                  <a:srgbClr val="4C4C4C"/>
                </a:solidFill>
                <a:cs typeface="PT Bold Heading" panose="02010400000000000000" pitchFamily="2" charset="-78"/>
              </a:rPr>
              <a:t>تصميم النماذج</a:t>
            </a:r>
            <a:endParaRPr lang="en-US" sz="3600" b="1" dirty="0">
              <a:solidFill>
                <a:srgbClr val="4C4C4C"/>
              </a:solidFill>
              <a:cs typeface="PT Bold Heading" panose="02010400000000000000" pitchFamily="2" charset="-78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4E05F1C-C5F4-4797-91B2-5B94FA65C081}"/>
              </a:ext>
            </a:extLst>
          </p:cNvPr>
          <p:cNvGrpSpPr/>
          <p:nvPr/>
        </p:nvGrpSpPr>
        <p:grpSpPr>
          <a:xfrm>
            <a:off x="0" y="1276663"/>
            <a:ext cx="3914004" cy="444014"/>
            <a:chOff x="5891725" y="2485486"/>
            <a:chExt cx="3914004" cy="492369"/>
          </a:xfrm>
        </p:grpSpPr>
        <p:pic>
          <p:nvPicPr>
            <p:cNvPr id="21" name="Picture 352" descr="FlashDevelop Review - Slant">
              <a:extLst>
                <a:ext uri="{FF2B5EF4-FFF2-40B4-BE49-F238E27FC236}">
                  <a16:creationId xmlns:a16="http://schemas.microsoft.com/office/drawing/2014/main" id="{2EAD004A-EA22-4477-B8AA-EDC4D39E67C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91725" y="2485486"/>
              <a:ext cx="492369" cy="4923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D0CAA1A1-008F-481E-B528-6E3E8516DB55}"/>
                </a:ext>
              </a:extLst>
            </p:cNvPr>
            <p:cNvSpPr txBox="1"/>
            <p:nvPr/>
          </p:nvSpPr>
          <p:spPr>
            <a:xfrm>
              <a:off x="6369852" y="2509208"/>
              <a:ext cx="3435877" cy="443684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r>
                <a:rPr lang="en-GB" sz="2000" dirty="0" err="1"/>
                <a:t>FlashDevelop</a:t>
              </a:r>
              <a:r>
                <a:rPr lang="en-GB" sz="2000" dirty="0"/>
                <a:t>: </a:t>
              </a:r>
              <a:r>
                <a:rPr lang="en-GB" sz="2000" b="1" dirty="0"/>
                <a:t>InsertForm.html</a:t>
              </a:r>
              <a:endParaRPr lang="ar-BH" sz="2000" b="1" dirty="0"/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FDE3EADE-0126-4F9D-90A1-81CFDB2F0F54}"/>
              </a:ext>
            </a:extLst>
          </p:cNvPr>
          <p:cNvGrpSpPr/>
          <p:nvPr/>
        </p:nvGrpSpPr>
        <p:grpSpPr>
          <a:xfrm>
            <a:off x="6451032" y="1356360"/>
            <a:ext cx="5657147" cy="5003384"/>
            <a:chOff x="5957089" y="1356360"/>
            <a:chExt cx="6151091" cy="5003384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7474DEF1-C943-40C1-BB7A-07055EC72FBC}"/>
                </a:ext>
              </a:extLst>
            </p:cNvPr>
            <p:cNvGrpSpPr/>
            <p:nvPr/>
          </p:nvGrpSpPr>
          <p:grpSpPr>
            <a:xfrm>
              <a:off x="5957089" y="1356360"/>
              <a:ext cx="6151091" cy="5003384"/>
              <a:chOff x="4989234" y="1293092"/>
              <a:chExt cx="6048419" cy="5008504"/>
            </a:xfrm>
          </p:grpSpPr>
          <p:pic>
            <p:nvPicPr>
              <p:cNvPr id="24" name="Picture 23">
                <a:extLst>
                  <a:ext uri="{FF2B5EF4-FFF2-40B4-BE49-F238E27FC236}">
                    <a16:creationId xmlns:a16="http://schemas.microsoft.com/office/drawing/2014/main" id="{3DDBE0E8-C76E-498D-B853-5D56969E45A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989234" y="1838929"/>
                <a:ext cx="6048419" cy="4462667"/>
              </a:xfrm>
              <a:prstGeom prst="rect">
                <a:avLst/>
              </a:prstGeom>
            </p:spPr>
          </p:pic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3FE0B7DE-756F-47A2-AD06-4B93146F75A5}"/>
                  </a:ext>
                </a:extLst>
              </p:cNvPr>
              <p:cNvGrpSpPr/>
              <p:nvPr/>
            </p:nvGrpSpPr>
            <p:grpSpPr>
              <a:xfrm>
                <a:off x="4989234" y="1293092"/>
                <a:ext cx="4401415" cy="492369"/>
                <a:chOff x="6217164" y="1317418"/>
                <a:chExt cx="4401415" cy="492369"/>
              </a:xfrm>
            </p:grpSpPr>
            <p:pic>
              <p:nvPicPr>
                <p:cNvPr id="26" name="Picture 356" descr="The Branding Source: New logo: Google Chrome icon (?)">
                  <a:extLst>
                    <a:ext uri="{FF2B5EF4-FFF2-40B4-BE49-F238E27FC236}">
                      <a16:creationId xmlns:a16="http://schemas.microsoft.com/office/drawing/2014/main" id="{FE33CBF7-9BC6-4784-A7BB-B5BDF6F8783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17164" y="1317418"/>
                  <a:ext cx="492369" cy="492369"/>
                </a:xfrm>
                <a:prstGeom prst="rect">
                  <a:avLst/>
                </a:prstGeom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2C1FA8B0-3E4A-4707-9E47-E8ADBE13199B}"/>
                    </a:ext>
                  </a:extLst>
                </p:cNvPr>
                <p:cNvSpPr txBox="1"/>
                <p:nvPr/>
              </p:nvSpPr>
              <p:spPr>
                <a:xfrm>
                  <a:off x="6738438" y="1348082"/>
                  <a:ext cx="3880141" cy="400519"/>
                </a:xfrm>
                <a:prstGeom prst="rect">
                  <a:avLst/>
                </a:prstGeom>
                <a:noFill/>
              </p:spPr>
              <p:txBody>
                <a:bodyPr wrap="none" rtlCol="1">
                  <a:spAutoFit/>
                </a:bodyPr>
                <a:lstStyle/>
                <a:p>
                  <a:r>
                    <a:rPr lang="en-GB" sz="2000" dirty="0"/>
                    <a:t>Google Chrome: InsertForm.html</a:t>
                  </a:r>
                  <a:endParaRPr lang="ar-BH" sz="2000" dirty="0"/>
                </a:p>
              </p:txBody>
            </p:sp>
          </p:grpSp>
        </p:grp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145EAF30-332D-4143-8A90-CCF9AC14469D}"/>
                </a:ext>
              </a:extLst>
            </p:cNvPr>
            <p:cNvSpPr/>
            <p:nvPr/>
          </p:nvSpPr>
          <p:spPr>
            <a:xfrm>
              <a:off x="6318301" y="1901639"/>
              <a:ext cx="1489608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lang="en-GB" sz="1400" dirty="0"/>
                <a:t>InsertForm.html</a:t>
              </a:r>
              <a:endParaRPr lang="ar-BH" sz="1400" dirty="0"/>
            </a:p>
          </p:txBody>
        </p:sp>
      </p:grpSp>
      <p:pic>
        <p:nvPicPr>
          <p:cNvPr id="8" name="Picture 7" descr="A close up of a sign&#10;&#10;Description automatically generated">
            <a:extLst>
              <a:ext uri="{FF2B5EF4-FFF2-40B4-BE49-F238E27FC236}">
                <a16:creationId xmlns:a16="http://schemas.microsoft.com/office/drawing/2014/main" id="{C701B174-1C7E-444B-AE43-A599BF9D09D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0301" y="0"/>
            <a:ext cx="1242060" cy="1150931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8F48B11D-268B-43BD-82B4-43EB9F5E05B9}"/>
              </a:ext>
            </a:extLst>
          </p:cNvPr>
          <p:cNvSpPr/>
          <p:nvPr/>
        </p:nvSpPr>
        <p:spPr>
          <a:xfrm>
            <a:off x="-7444" y="1775971"/>
            <a:ext cx="6320618" cy="4510175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t"/>
          <a:lstStyle/>
          <a:p>
            <a:r>
              <a:rPr lang="en-GB" dirty="0"/>
              <a:t>&lt;body&gt;</a:t>
            </a:r>
          </a:p>
          <a:p>
            <a:r>
              <a:rPr lang="en-GB" b="1" dirty="0"/>
              <a:t>&lt;form&gt;</a:t>
            </a:r>
          </a:p>
          <a:p>
            <a:r>
              <a:rPr lang="en-GB" dirty="0"/>
              <a:t>&lt;p&gt;                                                                                            &lt;/p&gt;</a:t>
            </a:r>
          </a:p>
          <a:p>
            <a:r>
              <a:rPr lang="en-GB" dirty="0"/>
              <a:t>&lt;p&gt;  Full Name: </a:t>
            </a:r>
            <a:r>
              <a:rPr lang="en-GB" dirty="0">
                <a:solidFill>
                  <a:srgbClr val="00B0F0"/>
                </a:solidFill>
              </a:rPr>
              <a:t>&lt;input type="text" name="</a:t>
            </a:r>
            <a:r>
              <a:rPr lang="en-GB" dirty="0" err="1">
                <a:solidFill>
                  <a:srgbClr val="00B0F0"/>
                </a:solidFill>
              </a:rPr>
              <a:t>full_name</a:t>
            </a:r>
            <a:r>
              <a:rPr lang="en-GB" dirty="0">
                <a:solidFill>
                  <a:srgbClr val="00B0F0"/>
                </a:solidFill>
              </a:rPr>
              <a:t>"&gt;</a:t>
            </a:r>
            <a:r>
              <a:rPr lang="en-GB" dirty="0"/>
              <a:t> &lt;/p&gt;                                                                                          </a:t>
            </a:r>
          </a:p>
          <a:p>
            <a:r>
              <a:rPr lang="en-GB" dirty="0"/>
              <a:t>&lt;p&gt;  Date of Birth: </a:t>
            </a:r>
            <a:r>
              <a:rPr lang="en-GB" dirty="0">
                <a:solidFill>
                  <a:srgbClr val="00B0F0"/>
                </a:solidFill>
              </a:rPr>
              <a:t>&lt;input type="date" name="</a:t>
            </a:r>
            <a:r>
              <a:rPr lang="en-GB" dirty="0" err="1">
                <a:solidFill>
                  <a:srgbClr val="00B0F0"/>
                </a:solidFill>
              </a:rPr>
              <a:t>birth_date</a:t>
            </a:r>
            <a:r>
              <a:rPr lang="en-GB" dirty="0">
                <a:solidFill>
                  <a:srgbClr val="00B0F0"/>
                </a:solidFill>
              </a:rPr>
              <a:t>"&gt;</a:t>
            </a:r>
            <a:r>
              <a:rPr lang="en-GB" dirty="0"/>
              <a:t> &lt;/p&gt;</a:t>
            </a:r>
          </a:p>
          <a:p>
            <a:r>
              <a:rPr lang="en-GB" dirty="0"/>
              <a:t>&lt;p&gt;  Mobile No: </a:t>
            </a:r>
            <a:r>
              <a:rPr lang="en-GB" dirty="0">
                <a:solidFill>
                  <a:srgbClr val="00B0F0"/>
                </a:solidFill>
              </a:rPr>
              <a:t>&lt;input type="text" name="mobile"&gt;</a:t>
            </a:r>
            <a:r>
              <a:rPr lang="en-GB" dirty="0"/>
              <a:t> &lt;/p&gt;</a:t>
            </a:r>
          </a:p>
          <a:p>
            <a:r>
              <a:rPr lang="en-GB" dirty="0">
                <a:solidFill>
                  <a:srgbClr val="00B0F0"/>
                </a:solidFill>
              </a:rPr>
              <a:t>&lt;input type="submit" value="Add New"&gt;</a:t>
            </a:r>
            <a:endParaRPr lang="en-GB" dirty="0"/>
          </a:p>
          <a:p>
            <a:endParaRPr lang="en-GB" b="1" dirty="0"/>
          </a:p>
          <a:p>
            <a:endParaRPr lang="en-GB" b="1" dirty="0"/>
          </a:p>
          <a:p>
            <a:endParaRPr lang="en-GB" b="1" dirty="0"/>
          </a:p>
          <a:p>
            <a:endParaRPr lang="en-GB" b="1" dirty="0"/>
          </a:p>
          <a:p>
            <a:endParaRPr lang="en-GB" b="1" dirty="0"/>
          </a:p>
          <a:p>
            <a:r>
              <a:rPr lang="en-GB" b="1" dirty="0"/>
              <a:t>&lt;/form&gt;</a:t>
            </a:r>
          </a:p>
          <a:p>
            <a:r>
              <a:rPr lang="en-GB" dirty="0"/>
              <a:t>&lt;/body&gt;</a:t>
            </a:r>
          </a:p>
          <a:p>
            <a:endParaRPr lang="en-GB" dirty="0"/>
          </a:p>
          <a:p>
            <a:pPr algn="just" rtl="1"/>
            <a:endParaRPr lang="ar-BH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6B17148E-F559-4E9A-BB4D-E7424590FF90}"/>
              </a:ext>
            </a:extLst>
          </p:cNvPr>
          <p:cNvSpPr txBox="1"/>
          <p:nvPr/>
        </p:nvSpPr>
        <p:spPr>
          <a:xfrm>
            <a:off x="431409" y="2300108"/>
            <a:ext cx="1370888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GB" dirty="0" err="1"/>
              <a:t>Cpr</a:t>
            </a:r>
            <a:r>
              <a:rPr lang="en-GB" dirty="0"/>
              <a:t> number:</a:t>
            </a:r>
            <a:endParaRPr lang="ar-BH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07701C0-70B6-4416-92B5-E4D506F5D9BD}"/>
              </a:ext>
            </a:extLst>
          </p:cNvPr>
          <p:cNvSpPr txBox="1"/>
          <p:nvPr/>
        </p:nvSpPr>
        <p:spPr>
          <a:xfrm>
            <a:off x="6591300" y="2632390"/>
            <a:ext cx="1370888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GB" dirty="0" err="1"/>
              <a:t>Cpr</a:t>
            </a:r>
            <a:r>
              <a:rPr lang="en-GB" dirty="0"/>
              <a:t> number:</a:t>
            </a:r>
            <a:endParaRPr lang="ar-BH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5550BB1-84D9-4337-B066-7BCC01B60863}"/>
              </a:ext>
            </a:extLst>
          </p:cNvPr>
          <p:cNvSpPr txBox="1"/>
          <p:nvPr/>
        </p:nvSpPr>
        <p:spPr>
          <a:xfrm>
            <a:off x="1650740" y="2321781"/>
            <a:ext cx="3702809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GB" dirty="0">
                <a:solidFill>
                  <a:srgbClr val="00B0F0"/>
                </a:solidFill>
              </a:rPr>
              <a:t>&lt;input type="number" name=</a:t>
            </a:r>
            <a:r>
              <a:rPr lang="ar-BH" dirty="0">
                <a:solidFill>
                  <a:srgbClr val="00B0F0"/>
                </a:solidFill>
              </a:rPr>
              <a:t>"</a:t>
            </a:r>
            <a:r>
              <a:rPr lang="en-GB" dirty="0" err="1">
                <a:solidFill>
                  <a:srgbClr val="00B0F0"/>
                </a:solidFill>
              </a:rPr>
              <a:t>cpr</a:t>
            </a:r>
            <a:r>
              <a:rPr lang="en-GB" dirty="0">
                <a:solidFill>
                  <a:srgbClr val="00B0F0"/>
                </a:solidFill>
              </a:rPr>
              <a:t>"&gt;</a:t>
            </a:r>
            <a:endParaRPr lang="ar-BH" dirty="0">
              <a:solidFill>
                <a:srgbClr val="00B0F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9B69A79-9270-4D16-8357-727885A96800}"/>
              </a:ext>
            </a:extLst>
          </p:cNvPr>
          <p:cNvSpPr/>
          <p:nvPr/>
        </p:nvSpPr>
        <p:spPr>
          <a:xfrm>
            <a:off x="7962188" y="2669440"/>
            <a:ext cx="2296160" cy="33228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BH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9FC62FA-DA23-434A-A547-87B231E9C4B4}"/>
              </a:ext>
            </a:extLst>
          </p:cNvPr>
          <p:cNvSpPr txBox="1"/>
          <p:nvPr/>
        </p:nvSpPr>
        <p:spPr>
          <a:xfrm>
            <a:off x="6591300" y="3092414"/>
            <a:ext cx="1192955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GB" dirty="0"/>
              <a:t>Full Name:</a:t>
            </a:r>
            <a:endParaRPr lang="ar-BH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8D7C9CF-0838-425B-9A15-B8AEE55B8D54}"/>
              </a:ext>
            </a:extLst>
          </p:cNvPr>
          <p:cNvSpPr/>
          <p:nvPr/>
        </p:nvSpPr>
        <p:spPr>
          <a:xfrm>
            <a:off x="7962188" y="3116258"/>
            <a:ext cx="2296160" cy="33228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BH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F6BA5CD-8681-4CC8-8BB4-901A8AC21C0D}"/>
              </a:ext>
            </a:extLst>
          </p:cNvPr>
          <p:cNvSpPr txBox="1"/>
          <p:nvPr/>
        </p:nvSpPr>
        <p:spPr>
          <a:xfrm>
            <a:off x="6591300" y="3552438"/>
            <a:ext cx="1443216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GB" dirty="0"/>
              <a:t>Date of Birth:</a:t>
            </a:r>
            <a:endParaRPr lang="ar-BH" dirty="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7CAB86F3-BABD-47A2-8F60-9A555A5EE74B}"/>
              </a:ext>
            </a:extLst>
          </p:cNvPr>
          <p:cNvSpPr/>
          <p:nvPr/>
        </p:nvSpPr>
        <p:spPr>
          <a:xfrm>
            <a:off x="7962188" y="3563076"/>
            <a:ext cx="2296160" cy="33228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BH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C59B496C-F52E-4941-A076-6F69700D8702}"/>
              </a:ext>
            </a:extLst>
          </p:cNvPr>
          <p:cNvSpPr txBox="1"/>
          <p:nvPr/>
        </p:nvSpPr>
        <p:spPr>
          <a:xfrm>
            <a:off x="6591300" y="4005085"/>
            <a:ext cx="1233030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GB" dirty="0"/>
              <a:t>Mobile No:</a:t>
            </a:r>
            <a:endParaRPr lang="ar-BH" dirty="0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3549C3A3-8A5F-4A18-90AE-DAC14B39ED67}"/>
              </a:ext>
            </a:extLst>
          </p:cNvPr>
          <p:cNvSpPr/>
          <p:nvPr/>
        </p:nvSpPr>
        <p:spPr>
          <a:xfrm>
            <a:off x="7962188" y="4036043"/>
            <a:ext cx="2296160" cy="33228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BH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6513B3D5-CC5F-4451-A426-DCF658D35327}"/>
              </a:ext>
            </a:extLst>
          </p:cNvPr>
          <p:cNvSpPr/>
          <p:nvPr/>
        </p:nvSpPr>
        <p:spPr>
          <a:xfrm>
            <a:off x="6675120" y="4657872"/>
            <a:ext cx="1430432" cy="369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Add New</a:t>
            </a:r>
            <a:endParaRPr lang="ar-BH" dirty="0">
              <a:solidFill>
                <a:schemeClr val="tx1"/>
              </a:solidFill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7BB5252E-B77F-4687-B080-1A1A4C8A10BE}"/>
              </a:ext>
            </a:extLst>
          </p:cNvPr>
          <p:cNvSpPr/>
          <p:nvPr/>
        </p:nvSpPr>
        <p:spPr>
          <a:xfrm flipH="1">
            <a:off x="3599198" y="3096438"/>
            <a:ext cx="5565810" cy="2068505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ar-BH" sz="4000" dirty="0"/>
              <a:t>أكرّر نفس الخطوات لبقيّة الحقول وألاحظ الاختلاف بين خصائص كلّ مربّع نص.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DA039CD-949E-43C0-A330-CDED57D87619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59" t="3967" r="7067" b="18469"/>
          <a:stretch/>
        </p:blipFill>
        <p:spPr>
          <a:xfrm>
            <a:off x="8631396" y="2910028"/>
            <a:ext cx="797109" cy="712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2182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70000"/>
    </mc:Choice>
    <mc:Fallback xmlns="">
      <p:transition spd="slow" advClick="0" advTm="7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6401"/>
                            </p:stCondLst>
                            <p:childTnLst>
                              <p:par>
                                <p:cTn id="12" presetID="1" presetClass="exit" presetSubtype="0" fill="hold" grpId="1" nodeType="afterEffect">
                                  <p:stCondLst>
                                    <p:cond delay="500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1401"/>
                            </p:stCondLst>
                            <p:childTnLst>
                              <p:par>
                                <p:cTn id="15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2.59259E-6 L 0.18204 0.07268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102" y="363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3401"/>
                            </p:stCondLst>
                            <p:childTnLst>
                              <p:par>
                                <p:cTn id="18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iterate type="lt">
                                    <p:tmAbs val="2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202"/>
                            </p:stCondLst>
                            <p:childTnLst>
                              <p:par>
                                <p:cTn id="2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702"/>
                            </p:stCondLst>
                            <p:childTnLst>
                              <p:par>
                                <p:cTn id="30" presetID="1" presetClass="entr" presetSubtype="0" fill="hold" nodeType="afterEffect">
                                  <p:stCondLst>
                                    <p:cond delay="3000"/>
                                  </p:stCondLst>
                                  <p:iterate type="lt">
                                    <p:tmAbs val="2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9303"/>
                            </p:stCondLst>
                            <p:childTnLst>
                              <p:par>
                                <p:cTn id="3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9803"/>
                            </p:stCondLst>
                            <p:childTnLst>
                              <p:par>
                                <p:cTn id="42" presetID="1" presetClass="entr" presetSubtype="0" fill="hold" nodeType="afterEffect">
                                  <p:stCondLst>
                                    <p:cond delay="3000"/>
                                  </p:stCondLst>
                                  <p:iterate type="lt">
                                    <p:tmAbs val="2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2004"/>
                            </p:stCondLst>
                            <p:childTnLst>
                              <p:par>
                                <p:cTn id="4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2504"/>
                            </p:stCondLst>
                            <p:childTnLst>
                              <p:par>
                                <p:cTn id="54" presetID="1" presetClass="entr" presetSubtype="0" fill="hold" nodeType="afterEffect">
                                  <p:stCondLst>
                                    <p:cond delay="3000"/>
                                  </p:stCondLst>
                                  <p:iterate type="lt">
                                    <p:tmAbs val="2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2105"/>
                            </p:stCondLst>
                            <p:childTnLst>
                              <p:par>
                                <p:cTn id="5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 animBg="1"/>
      <p:bldP spid="34" grpId="0"/>
      <p:bldP spid="36" grpId="0" animBg="1"/>
      <p:bldP spid="37" grpId="0"/>
      <p:bldP spid="38" grpId="0" animBg="1"/>
      <p:bldP spid="39" grpId="0" animBg="1"/>
      <p:bldP spid="4" grpId="0" animBg="1"/>
      <p:bldP spid="4" grpId="1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6946462-97B3-41F8-B2F1-EE78C58D88F8}"/>
              </a:ext>
            </a:extLst>
          </p:cNvPr>
          <p:cNvSpPr/>
          <p:nvPr/>
        </p:nvSpPr>
        <p:spPr>
          <a:xfrm>
            <a:off x="4450357" y="2644170"/>
            <a:ext cx="3291286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BH" sz="96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الأنشطة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47437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000">
        <p15:prstTrans prst="fracture"/>
      </p:transition>
    </mc:Choice>
    <mc:Fallback xmlns="">
      <p:transition spd="slow" advTm="3000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8789959C-0873-474F-9E16-9DC51B10134B}"/>
              </a:ext>
            </a:extLst>
          </p:cNvPr>
          <p:cNvSpPr txBox="1">
            <a:spLocks/>
          </p:cNvSpPr>
          <p:nvPr/>
        </p:nvSpPr>
        <p:spPr>
          <a:xfrm>
            <a:off x="0" y="744807"/>
            <a:ext cx="10843260" cy="497954"/>
          </a:xfrm>
          <a:prstGeom prst="rect">
            <a:avLst/>
          </a:prstGeom>
          <a:ln w="28575" cap="flat" cmpd="sng" algn="ctr">
            <a:solidFill>
              <a:schemeClr val="accent6">
                <a:lumMod val="75000"/>
              </a:schemeClr>
            </a:solidFill>
            <a:prstDash val="solid"/>
            <a:miter lim="800000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 anchorCtr="0">
            <a:normAutofit/>
          </a:bodyPr>
          <a:lstStyle>
            <a:defPPr>
              <a:defRPr lang="en-US"/>
            </a:defPPr>
            <a:lvl1pPr indent="0" algn="r" rtl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/>
            </a:lvl1pPr>
            <a:lvl2pPr marL="6858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BH" dirty="0"/>
              <a:t> عزيزي الطالب لحلّ الأنشطة الآتية، سنعتمد على تصميم الجدول الآتي:</a:t>
            </a:r>
          </a:p>
        </p:txBody>
      </p:sp>
      <p:sp>
        <p:nvSpPr>
          <p:cNvPr id="14" name="Rounded Rectangle 10">
            <a:extLst>
              <a:ext uri="{FF2B5EF4-FFF2-40B4-BE49-F238E27FC236}">
                <a16:creationId xmlns:a16="http://schemas.microsoft.com/office/drawing/2014/main" id="{38B71953-FF97-4B1D-A645-1F383E138983}"/>
              </a:ext>
            </a:extLst>
          </p:cNvPr>
          <p:cNvSpPr/>
          <p:nvPr/>
        </p:nvSpPr>
        <p:spPr>
          <a:xfrm>
            <a:off x="4484345" y="82918"/>
            <a:ext cx="6077243" cy="6589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r" rtl="1"/>
            <a:r>
              <a:rPr lang="ar-BH" sz="3600" b="1" dirty="0">
                <a:solidFill>
                  <a:srgbClr val="4C4C4C"/>
                </a:solidFill>
                <a:cs typeface="PT Bold Heading" panose="02010400000000000000" pitchFamily="2" charset="-78"/>
              </a:rPr>
              <a:t> تصميم النماذج</a:t>
            </a:r>
            <a:endParaRPr lang="en-US" sz="3600" b="1" dirty="0">
              <a:solidFill>
                <a:srgbClr val="4C4C4C"/>
              </a:solidFill>
              <a:cs typeface="PT Bold Heading" panose="02010400000000000000" pitchFamily="2" charset="-78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8F48B11D-268B-43BD-82B4-43EB9F5E05B9}"/>
              </a:ext>
            </a:extLst>
          </p:cNvPr>
          <p:cNvSpPr/>
          <p:nvPr/>
        </p:nvSpPr>
        <p:spPr>
          <a:xfrm>
            <a:off x="-7445" y="1364777"/>
            <a:ext cx="12199445" cy="4921370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t"/>
          <a:lstStyle/>
          <a:p>
            <a:endParaRPr lang="en-GB" dirty="0"/>
          </a:p>
          <a:p>
            <a:pPr algn="just" rtl="1"/>
            <a:endParaRPr lang="ar-BH" dirty="0"/>
          </a:p>
        </p:txBody>
      </p:sp>
      <p:pic>
        <p:nvPicPr>
          <p:cNvPr id="1026" name="Picture 2" descr="Home | Practice Makes Perfect">
            <a:extLst>
              <a:ext uri="{FF2B5EF4-FFF2-40B4-BE49-F238E27FC236}">
                <a16:creationId xmlns:a16="http://schemas.microsoft.com/office/drawing/2014/main" id="{E1E5634F-2969-4C1F-B418-5C6075E0A0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184" y="-12963"/>
            <a:ext cx="971243" cy="1187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smile" descr="A picture containing orange, yellow&#10;&#10;Description automatically generated" hidden="1">
            <a:extLst>
              <a:ext uri="{FF2B5EF4-FFF2-40B4-BE49-F238E27FC236}">
                <a16:creationId xmlns:a16="http://schemas.microsoft.com/office/drawing/2014/main" id="{342EB851-EAB5-4A42-8245-0F41263538E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2473" y="2536957"/>
            <a:ext cx="674313" cy="674313"/>
          </a:xfrm>
          <a:prstGeom prst="rect">
            <a:avLst/>
          </a:prstGeom>
        </p:spPr>
      </p:pic>
      <p:pic>
        <p:nvPicPr>
          <p:cNvPr id="42" name="fail" descr="A picture containing table, sitting, hydrant, food&#10;&#10;Description automatically generated" hidden="1">
            <a:extLst>
              <a:ext uri="{FF2B5EF4-FFF2-40B4-BE49-F238E27FC236}">
                <a16:creationId xmlns:a16="http://schemas.microsoft.com/office/drawing/2014/main" id="{CE4DF851-1AB4-40F0-A308-3E31C43405D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2097" y="3211270"/>
            <a:ext cx="787806" cy="787806"/>
          </a:xfrm>
          <a:prstGeom prst="rect">
            <a:avLst/>
          </a:prstGeom>
        </p:spPr>
      </p:pic>
      <p:pic>
        <p:nvPicPr>
          <p:cNvPr id="12" name="Picture 11" descr="A picture containing sitting, table, small, front&#10;&#10;Description automatically generated">
            <a:extLst>
              <a:ext uri="{FF2B5EF4-FFF2-40B4-BE49-F238E27FC236}">
                <a16:creationId xmlns:a16="http://schemas.microsoft.com/office/drawing/2014/main" id="{3FE40892-6005-4817-88FA-26CF5E924E7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150" y="2920142"/>
            <a:ext cx="1017715" cy="1017715"/>
          </a:xfrm>
          <a:prstGeom prst="rect">
            <a:avLst/>
          </a:prstGeom>
        </p:spPr>
      </p:pic>
      <p:graphicFrame>
        <p:nvGraphicFramePr>
          <p:cNvPr id="43" name="Table 16">
            <a:extLst>
              <a:ext uri="{FF2B5EF4-FFF2-40B4-BE49-F238E27FC236}">
                <a16:creationId xmlns:a16="http://schemas.microsoft.com/office/drawing/2014/main" id="{91456AA7-AA66-420A-8B71-63C145AB0E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5468056"/>
              </p:ext>
            </p:extLst>
          </p:nvPr>
        </p:nvGraphicFramePr>
        <p:xfrm>
          <a:off x="3042878" y="1876455"/>
          <a:ext cx="7053942" cy="268224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2544576">
                  <a:extLst>
                    <a:ext uri="{9D8B030D-6E8A-4147-A177-3AD203B41FA5}">
                      <a16:colId xmlns:a16="http://schemas.microsoft.com/office/drawing/2014/main" val="112881841"/>
                    </a:ext>
                  </a:extLst>
                </a:gridCol>
                <a:gridCol w="2420371">
                  <a:extLst>
                    <a:ext uri="{9D8B030D-6E8A-4147-A177-3AD203B41FA5}">
                      <a16:colId xmlns:a16="http://schemas.microsoft.com/office/drawing/2014/main" val="164788523"/>
                    </a:ext>
                  </a:extLst>
                </a:gridCol>
                <a:gridCol w="2088995">
                  <a:extLst>
                    <a:ext uri="{9D8B030D-6E8A-4147-A177-3AD203B41FA5}">
                      <a16:colId xmlns:a16="http://schemas.microsoft.com/office/drawing/2014/main" val="3164198444"/>
                    </a:ext>
                  </a:extLst>
                </a:gridCol>
              </a:tblGrid>
              <a:tr h="370840">
                <a:tc gridSpan="3">
                  <a:txBody>
                    <a:bodyPr/>
                    <a:lstStyle/>
                    <a:p>
                      <a:pPr algn="ctr" rtl="1"/>
                      <a:r>
                        <a:rPr lang="ar-BH" sz="2400" dirty="0"/>
                        <a:t>اسم الجدول: </a:t>
                      </a:r>
                      <a:r>
                        <a:rPr lang="en-GB" sz="2400" b="1" dirty="0"/>
                        <a:t>flights</a:t>
                      </a:r>
                      <a:endParaRPr lang="ar-BH" sz="24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1"/>
                      <a:endParaRPr lang="ar-BH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1"/>
                      <a:endParaRPr lang="ar-B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41679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BH" b="1" dirty="0"/>
                        <a:t>نوع الحقل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BH" b="1" dirty="0"/>
                        <a:t>الحقول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GB" b="1" dirty="0"/>
                        <a:t>fields</a:t>
                      </a:r>
                      <a:endParaRPr lang="ar-BH" b="1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3364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BH" dirty="0"/>
                        <a:t>نصي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BH" dirty="0"/>
                        <a:t>رمز الرحلة</a:t>
                      </a:r>
                      <a:r>
                        <a:rPr lang="en-GB" dirty="0"/>
                        <a:t>flight code </a:t>
                      </a:r>
                      <a:endParaRPr lang="ar-B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GB" dirty="0">
                          <a:solidFill>
                            <a:schemeClr val="tx1"/>
                          </a:solidFill>
                        </a:rPr>
                        <a:t>code</a:t>
                      </a:r>
                      <a:endParaRPr lang="ar-BH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78973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BH" dirty="0"/>
                        <a:t>نصي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BH" dirty="0"/>
                        <a:t>اسم الشركة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GB" dirty="0">
                          <a:solidFill>
                            <a:schemeClr val="tx1"/>
                          </a:solidFill>
                        </a:rPr>
                        <a:t>company</a:t>
                      </a:r>
                      <a:endParaRPr lang="ar-BH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60401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BH" dirty="0"/>
                        <a:t>نصي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BH" dirty="0"/>
                        <a:t>الوجهة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GB" dirty="0"/>
                        <a:t>destination</a:t>
                      </a:r>
                      <a:endParaRPr lang="ar-B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7979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BH" dirty="0"/>
                        <a:t>تاريخ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BH" dirty="0"/>
                        <a:t>تاريخ الذهاب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GB" dirty="0"/>
                        <a:t> </a:t>
                      </a:r>
                      <a:r>
                        <a:rPr lang="en-GB" dirty="0" err="1"/>
                        <a:t>depart_date</a:t>
                      </a:r>
                      <a:endParaRPr lang="ar-B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9509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BH" dirty="0"/>
                        <a:t>رقمي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BH" dirty="0"/>
                        <a:t>عدد المسافرين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GB" dirty="0"/>
                        <a:t> </a:t>
                      </a:r>
                      <a:r>
                        <a:rPr lang="en-GB" dirty="0" err="1"/>
                        <a:t>trav_nb</a:t>
                      </a:r>
                      <a:endParaRPr lang="ar-B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33053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03025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0"/>
    </mc:Choice>
    <mc:Fallback xmlns="">
      <p:transition spd="slow" advTm="3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8789959C-0873-474F-9E16-9DC51B10134B}"/>
              </a:ext>
            </a:extLst>
          </p:cNvPr>
          <p:cNvSpPr txBox="1">
            <a:spLocks/>
          </p:cNvSpPr>
          <p:nvPr/>
        </p:nvSpPr>
        <p:spPr>
          <a:xfrm>
            <a:off x="0" y="744807"/>
            <a:ext cx="10843260" cy="497954"/>
          </a:xfrm>
          <a:prstGeom prst="rect">
            <a:avLst/>
          </a:prstGeom>
          <a:ln w="28575" cap="flat" cmpd="sng" algn="ctr">
            <a:solidFill>
              <a:schemeClr val="accent6">
                <a:lumMod val="75000"/>
              </a:schemeClr>
            </a:solidFill>
            <a:prstDash val="solid"/>
            <a:miter lim="800000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 anchorCtr="0">
            <a:normAutofit/>
          </a:bodyPr>
          <a:lstStyle>
            <a:defPPr>
              <a:defRPr lang="en-US"/>
            </a:defPPr>
            <a:lvl1pPr indent="0" algn="r" rtl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/>
            </a:lvl1pPr>
            <a:lvl2pPr marL="6858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BH" dirty="0"/>
              <a:t> بناءً على الجدول </a:t>
            </a:r>
            <a:r>
              <a:rPr lang="en-GB" dirty="0"/>
              <a:t>flights</a:t>
            </a:r>
            <a:r>
              <a:rPr lang="ar-BH" dirty="0"/>
              <a:t>، أكمل القيمة المناسبة لخصائص مربّع النص ليناسب النموذج أدناه. </a:t>
            </a:r>
          </a:p>
        </p:txBody>
      </p:sp>
      <p:sp>
        <p:nvSpPr>
          <p:cNvPr id="14" name="Rounded Rectangle 10">
            <a:extLst>
              <a:ext uri="{FF2B5EF4-FFF2-40B4-BE49-F238E27FC236}">
                <a16:creationId xmlns:a16="http://schemas.microsoft.com/office/drawing/2014/main" id="{38B71953-FF97-4B1D-A645-1F383E138983}"/>
              </a:ext>
            </a:extLst>
          </p:cNvPr>
          <p:cNvSpPr/>
          <p:nvPr/>
        </p:nvSpPr>
        <p:spPr>
          <a:xfrm>
            <a:off x="4484345" y="82918"/>
            <a:ext cx="6077243" cy="6589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r" rtl="1"/>
            <a:r>
              <a:rPr lang="ar-BH" sz="3600" b="1" dirty="0">
                <a:solidFill>
                  <a:srgbClr val="4C4C4C"/>
                </a:solidFill>
                <a:cs typeface="PT Bold Heading" panose="02010400000000000000" pitchFamily="2" charset="-78"/>
              </a:rPr>
              <a:t> تصميم النماذج</a:t>
            </a:r>
            <a:endParaRPr lang="en-US" sz="3600" b="1" dirty="0">
              <a:solidFill>
                <a:srgbClr val="4C4C4C"/>
              </a:solidFill>
              <a:cs typeface="PT Bold Heading" panose="02010400000000000000" pitchFamily="2" charset="-78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4E05F1C-C5F4-4797-91B2-5B94FA65C081}"/>
              </a:ext>
            </a:extLst>
          </p:cNvPr>
          <p:cNvGrpSpPr/>
          <p:nvPr/>
        </p:nvGrpSpPr>
        <p:grpSpPr>
          <a:xfrm>
            <a:off x="0" y="1276663"/>
            <a:ext cx="4139194" cy="444014"/>
            <a:chOff x="5891725" y="2485486"/>
            <a:chExt cx="4139194" cy="492369"/>
          </a:xfrm>
        </p:grpSpPr>
        <p:pic>
          <p:nvPicPr>
            <p:cNvPr id="21" name="Picture 352" descr="FlashDevelop Review - Slant">
              <a:extLst>
                <a:ext uri="{FF2B5EF4-FFF2-40B4-BE49-F238E27FC236}">
                  <a16:creationId xmlns:a16="http://schemas.microsoft.com/office/drawing/2014/main" id="{2EAD004A-EA22-4477-B8AA-EDC4D39E67C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91725" y="2485486"/>
              <a:ext cx="492369" cy="4923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D0CAA1A1-008F-481E-B528-6E3E8516DB55}"/>
                </a:ext>
              </a:extLst>
            </p:cNvPr>
            <p:cNvSpPr txBox="1"/>
            <p:nvPr/>
          </p:nvSpPr>
          <p:spPr>
            <a:xfrm>
              <a:off x="6369852" y="2509208"/>
              <a:ext cx="3661067" cy="443684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r>
                <a:rPr lang="en-GB" sz="2000" dirty="0" err="1"/>
                <a:t>FlashDevelop</a:t>
              </a:r>
              <a:r>
                <a:rPr lang="en-GB" sz="2000" dirty="0"/>
                <a:t>: </a:t>
              </a:r>
              <a:r>
                <a:rPr lang="en-GB" sz="2000" b="1" dirty="0"/>
                <a:t>PracticeForm.html</a:t>
              </a:r>
              <a:endParaRPr lang="ar-BH" sz="2000" b="1" dirty="0"/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FDE3EADE-0126-4F9D-90A1-81CFDB2F0F54}"/>
              </a:ext>
            </a:extLst>
          </p:cNvPr>
          <p:cNvGrpSpPr/>
          <p:nvPr/>
        </p:nvGrpSpPr>
        <p:grpSpPr>
          <a:xfrm>
            <a:off x="6994478" y="1356360"/>
            <a:ext cx="5113701" cy="4929786"/>
            <a:chOff x="5957089" y="1356360"/>
            <a:chExt cx="6151091" cy="5003384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7474DEF1-C943-40C1-BB7A-07055EC72FBC}"/>
                </a:ext>
              </a:extLst>
            </p:cNvPr>
            <p:cNvGrpSpPr/>
            <p:nvPr/>
          </p:nvGrpSpPr>
          <p:grpSpPr>
            <a:xfrm>
              <a:off x="5957089" y="1356360"/>
              <a:ext cx="6151091" cy="5003384"/>
              <a:chOff x="4989234" y="1293092"/>
              <a:chExt cx="6048419" cy="5008504"/>
            </a:xfrm>
          </p:grpSpPr>
          <p:pic>
            <p:nvPicPr>
              <p:cNvPr id="24" name="Picture 23">
                <a:extLst>
                  <a:ext uri="{FF2B5EF4-FFF2-40B4-BE49-F238E27FC236}">
                    <a16:creationId xmlns:a16="http://schemas.microsoft.com/office/drawing/2014/main" id="{3DDBE0E8-C76E-498D-B853-5D56969E45A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989234" y="1838929"/>
                <a:ext cx="6048419" cy="4462667"/>
              </a:xfrm>
              <a:prstGeom prst="rect">
                <a:avLst/>
              </a:prstGeom>
            </p:spPr>
          </p:pic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3FE0B7DE-756F-47A2-AD06-4B93146F75A5}"/>
                  </a:ext>
                </a:extLst>
              </p:cNvPr>
              <p:cNvGrpSpPr/>
              <p:nvPr/>
            </p:nvGrpSpPr>
            <p:grpSpPr>
              <a:xfrm>
                <a:off x="4989234" y="1293092"/>
                <a:ext cx="5084366" cy="444468"/>
                <a:chOff x="6217164" y="1317418"/>
                <a:chExt cx="5084366" cy="444468"/>
              </a:xfrm>
            </p:grpSpPr>
            <p:pic>
              <p:nvPicPr>
                <p:cNvPr id="26" name="Picture 356" descr="The Branding Source: New logo: Google Chrome icon (?)">
                  <a:extLst>
                    <a:ext uri="{FF2B5EF4-FFF2-40B4-BE49-F238E27FC236}">
                      <a16:creationId xmlns:a16="http://schemas.microsoft.com/office/drawing/2014/main" id="{FE33CBF7-9BC6-4784-A7BB-B5BDF6F8783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17164" y="1317418"/>
                  <a:ext cx="492369" cy="444468"/>
                </a:xfrm>
                <a:prstGeom prst="rect">
                  <a:avLst/>
                </a:prstGeom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2C1FA8B0-3E4A-4707-9E47-E8ADBE13199B}"/>
                    </a:ext>
                  </a:extLst>
                </p:cNvPr>
                <p:cNvSpPr txBox="1"/>
                <p:nvPr/>
              </p:nvSpPr>
              <p:spPr>
                <a:xfrm>
                  <a:off x="6738438" y="1348082"/>
                  <a:ext cx="4563092" cy="400519"/>
                </a:xfrm>
                <a:prstGeom prst="rect">
                  <a:avLst/>
                </a:prstGeom>
                <a:noFill/>
              </p:spPr>
              <p:txBody>
                <a:bodyPr wrap="none" rtlCol="1">
                  <a:spAutoFit/>
                </a:bodyPr>
                <a:lstStyle/>
                <a:p>
                  <a:r>
                    <a:rPr lang="en-GB" sz="2000" dirty="0"/>
                    <a:t>Google Chrome: PracticeForm.html</a:t>
                  </a:r>
                  <a:endParaRPr lang="ar-BH" sz="2000" dirty="0"/>
                </a:p>
              </p:txBody>
            </p:sp>
          </p:grpSp>
        </p:grp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145EAF30-332D-4143-8A90-CCF9AC14469D}"/>
                </a:ext>
              </a:extLst>
            </p:cNvPr>
            <p:cNvSpPr/>
            <p:nvPr/>
          </p:nvSpPr>
          <p:spPr>
            <a:xfrm>
              <a:off x="6318301" y="1901639"/>
              <a:ext cx="1838265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lang="en-GB" sz="1400" dirty="0"/>
                <a:t>PracticeForm.html</a:t>
              </a:r>
              <a:endParaRPr lang="ar-BH" sz="1400" dirty="0"/>
            </a:p>
          </p:txBody>
        </p:sp>
      </p:grpSp>
      <p:sp>
        <p:nvSpPr>
          <p:cNvPr id="30" name="Rectangle 29">
            <a:extLst>
              <a:ext uri="{FF2B5EF4-FFF2-40B4-BE49-F238E27FC236}">
                <a16:creationId xmlns:a16="http://schemas.microsoft.com/office/drawing/2014/main" id="{8F48B11D-268B-43BD-82B4-43EB9F5E05B9}"/>
              </a:ext>
            </a:extLst>
          </p:cNvPr>
          <p:cNvSpPr/>
          <p:nvPr/>
        </p:nvSpPr>
        <p:spPr>
          <a:xfrm>
            <a:off x="-7445" y="1775971"/>
            <a:ext cx="6952207" cy="4510175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t"/>
          <a:lstStyle/>
          <a:p>
            <a:r>
              <a:rPr lang="en-GB" sz="2200" dirty="0"/>
              <a:t>&lt;body&gt;</a:t>
            </a:r>
          </a:p>
          <a:p>
            <a:r>
              <a:rPr lang="en-GB" sz="2200" b="1" dirty="0"/>
              <a:t>&lt;form&gt;</a:t>
            </a:r>
          </a:p>
          <a:p>
            <a:r>
              <a:rPr lang="en-GB" sz="2200" dirty="0"/>
              <a:t>&lt;p&gt;                                                                                           &lt;/p&gt;</a:t>
            </a:r>
          </a:p>
          <a:p>
            <a:endParaRPr lang="en-GB" sz="2200" b="1" dirty="0"/>
          </a:p>
          <a:p>
            <a:endParaRPr lang="en-GB" sz="2200" b="1" dirty="0"/>
          </a:p>
          <a:p>
            <a:endParaRPr lang="en-GB" sz="2200" b="1" dirty="0"/>
          </a:p>
          <a:p>
            <a:endParaRPr lang="en-GB" sz="2200" b="1" dirty="0"/>
          </a:p>
          <a:p>
            <a:endParaRPr lang="en-GB" sz="2200" b="1" dirty="0"/>
          </a:p>
          <a:p>
            <a:r>
              <a:rPr lang="en-GB" sz="2200" b="1" dirty="0"/>
              <a:t>&lt;/form&gt;</a:t>
            </a:r>
          </a:p>
          <a:p>
            <a:r>
              <a:rPr lang="en-GB" sz="2200" dirty="0"/>
              <a:t>&lt;/body&gt;</a:t>
            </a:r>
          </a:p>
          <a:p>
            <a:endParaRPr lang="en-GB" dirty="0"/>
          </a:p>
          <a:p>
            <a:pPr algn="just" rtl="1"/>
            <a:endParaRPr lang="ar-BH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6B17148E-F559-4E9A-BB4D-E7424590FF90}"/>
              </a:ext>
            </a:extLst>
          </p:cNvPr>
          <p:cNvSpPr txBox="1"/>
          <p:nvPr/>
        </p:nvSpPr>
        <p:spPr>
          <a:xfrm>
            <a:off x="492369" y="2445569"/>
            <a:ext cx="1508555" cy="430887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GB" sz="2200" dirty="0"/>
              <a:t>Flight code:</a:t>
            </a:r>
            <a:endParaRPr lang="ar-BH" sz="2200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07701C0-70B6-4416-92B5-E4D506F5D9BD}"/>
              </a:ext>
            </a:extLst>
          </p:cNvPr>
          <p:cNvSpPr txBox="1"/>
          <p:nvPr/>
        </p:nvSpPr>
        <p:spPr>
          <a:xfrm>
            <a:off x="7082621" y="2632390"/>
            <a:ext cx="1272271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GB" dirty="0"/>
              <a:t>Flight code:</a:t>
            </a:r>
            <a:endParaRPr lang="ar-BH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5550BB1-84D9-4337-B066-7BCC01B60863}"/>
              </a:ext>
            </a:extLst>
          </p:cNvPr>
          <p:cNvSpPr txBox="1"/>
          <p:nvPr/>
        </p:nvSpPr>
        <p:spPr>
          <a:xfrm>
            <a:off x="2000589" y="2453996"/>
            <a:ext cx="4459875" cy="430887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GB" sz="2200" dirty="0">
                <a:solidFill>
                  <a:srgbClr val="00B0F0"/>
                </a:solidFill>
              </a:rPr>
              <a:t>&lt;input type="          " name="          "&gt;</a:t>
            </a:r>
            <a:endParaRPr lang="ar-BH" sz="2200" dirty="0">
              <a:solidFill>
                <a:srgbClr val="00B0F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9B69A79-9270-4D16-8357-727885A96800}"/>
              </a:ext>
            </a:extLst>
          </p:cNvPr>
          <p:cNvSpPr/>
          <p:nvPr/>
        </p:nvSpPr>
        <p:spPr>
          <a:xfrm>
            <a:off x="8341124" y="2679049"/>
            <a:ext cx="2296160" cy="33228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en-GB" dirty="0"/>
              <a:t>GU554</a:t>
            </a:r>
            <a:endParaRPr lang="ar-BH" dirty="0"/>
          </a:p>
        </p:txBody>
      </p:sp>
      <p:pic>
        <p:nvPicPr>
          <p:cNvPr id="1026" name="Picture 2" descr="Home | Practice Makes Perfect">
            <a:extLst>
              <a:ext uri="{FF2B5EF4-FFF2-40B4-BE49-F238E27FC236}">
                <a16:creationId xmlns:a16="http://schemas.microsoft.com/office/drawing/2014/main" id="{E1E5634F-2969-4C1F-B418-5C6075E0A0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184" y="-12963"/>
            <a:ext cx="971243" cy="1187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TextBox 34">
            <a:hlinkClick r:id="" action="ppaction://macro?name=hint25"/>
            <a:extLst>
              <a:ext uri="{FF2B5EF4-FFF2-40B4-BE49-F238E27FC236}">
                <a16:creationId xmlns:a16="http://schemas.microsoft.com/office/drawing/2014/main" id="{4A268B7C-C98F-4263-85FD-B595923D3A19}"/>
              </a:ext>
            </a:extLst>
          </p:cNvPr>
          <p:cNvSpPr txBox="1"/>
          <p:nvPr/>
        </p:nvSpPr>
        <p:spPr>
          <a:xfrm>
            <a:off x="3568439" y="3975498"/>
            <a:ext cx="716863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1">
            <a:spAutoFit/>
          </a:bodyPr>
          <a:lstStyle/>
          <a:p>
            <a:r>
              <a:rPr lang="ar-BH" dirty="0"/>
              <a:t>مساعدة</a:t>
            </a:r>
          </a:p>
        </p:txBody>
      </p:sp>
      <p:pic>
        <p:nvPicPr>
          <p:cNvPr id="41" name="smile" descr="A picture containing orange, yellow&#10;&#10;Description automatically generated" hidden="1">
            <a:extLst>
              <a:ext uri="{FF2B5EF4-FFF2-40B4-BE49-F238E27FC236}">
                <a16:creationId xmlns:a16="http://schemas.microsoft.com/office/drawing/2014/main" id="{342EB851-EAB5-4A42-8245-0F41263538E7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2473" y="2536957"/>
            <a:ext cx="674313" cy="674313"/>
          </a:xfrm>
          <a:prstGeom prst="rect">
            <a:avLst/>
          </a:prstGeom>
        </p:spPr>
      </p:pic>
      <p:pic>
        <p:nvPicPr>
          <p:cNvPr id="42" name="fail" descr="A picture containing table, sitting, hydrant, food&#10;&#10;Description automatically generated" hidden="1">
            <a:extLst>
              <a:ext uri="{FF2B5EF4-FFF2-40B4-BE49-F238E27FC236}">
                <a16:creationId xmlns:a16="http://schemas.microsoft.com/office/drawing/2014/main" id="{CE4DF851-1AB4-40F0-A308-3E31C43405D9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2097" y="3211270"/>
            <a:ext cx="787806" cy="787806"/>
          </a:xfrm>
          <a:prstGeom prst="rect">
            <a:avLst/>
          </a:prstGeom>
        </p:spPr>
      </p:pic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B4763F97-6D9C-48A5-8805-4540019559CD}"/>
              </a:ext>
            </a:extLst>
          </p:cNvPr>
          <p:cNvSpPr/>
          <p:nvPr/>
        </p:nvSpPr>
        <p:spPr>
          <a:xfrm>
            <a:off x="7840639" y="3567114"/>
            <a:ext cx="3132161" cy="1186100"/>
          </a:xfrm>
          <a:prstGeom prst="wedgeEllipseCallout">
            <a:avLst>
              <a:gd name="adj1" fmla="val -2624"/>
              <a:gd name="adj2" fmla="val -9211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ar-BH" sz="2000" dirty="0"/>
              <a:t>لاحظ أنّ محتوى مربّع النص سيكون مركّبا من </a:t>
            </a:r>
            <a:r>
              <a:rPr lang="ar-BH" sz="2000" b="1" u="sng" dirty="0"/>
              <a:t>حروف</a:t>
            </a:r>
            <a:r>
              <a:rPr lang="ar-BH" sz="2000" dirty="0"/>
              <a:t> وأرقام.</a:t>
            </a:r>
          </a:p>
        </p:txBody>
      </p:sp>
      <p:pic>
        <p:nvPicPr>
          <p:cNvPr id="12" name="Picture 11" descr="A picture containing sitting, table, small, front&#10;&#10;Description automatically generated">
            <a:extLst>
              <a:ext uri="{FF2B5EF4-FFF2-40B4-BE49-F238E27FC236}">
                <a16:creationId xmlns:a16="http://schemas.microsoft.com/office/drawing/2014/main" id="{3FE40892-6005-4817-88FA-26CF5E924E7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8314" y="3611773"/>
            <a:ext cx="1017715" cy="1017715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27757F45-D606-4EB6-A65E-1705D51E73C6}"/>
              </a:ext>
            </a:extLst>
          </p:cNvPr>
          <p:cNvGrpSpPr/>
          <p:nvPr/>
        </p:nvGrpSpPr>
        <p:grpSpPr>
          <a:xfrm>
            <a:off x="6994478" y="4996636"/>
            <a:ext cx="5113701" cy="1276580"/>
            <a:chOff x="6994478" y="4996636"/>
            <a:chExt cx="5113701" cy="127658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180A1591-C82E-4E77-B7B6-E66D11612B90}"/>
                </a:ext>
              </a:extLst>
            </p:cNvPr>
            <p:cNvSpPr/>
            <p:nvPr/>
          </p:nvSpPr>
          <p:spPr>
            <a:xfrm>
              <a:off x="6994478" y="4996636"/>
              <a:ext cx="5113701" cy="127658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BH"/>
            </a:p>
          </p:txBody>
        </p:sp>
        <mc:AlternateContent xmlns:mc="http://schemas.openxmlformats.org/markup-compatibility/2006" xmlns:pslz="http://schemas.microsoft.com/office/powerpoint/2016/slidezoom">
          <mc:Choice Requires="pslz">
            <p:graphicFrame>
              <p:nvGraphicFramePr>
                <p:cNvPr id="7" name="Slide Zoom 6">
                  <a:extLst>
                    <a:ext uri="{FF2B5EF4-FFF2-40B4-BE49-F238E27FC236}">
                      <a16:creationId xmlns:a16="http://schemas.microsoft.com/office/drawing/2014/main" id="{13889B93-5712-4217-A647-A17D63DB91E2}"/>
                    </a:ext>
                  </a:extLst>
                </p:cNvPr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1267908177"/>
                    </p:ext>
                  </p:extLst>
                </p:nvPr>
              </p:nvGraphicFramePr>
              <p:xfrm>
                <a:off x="7295427" y="5156009"/>
                <a:ext cx="1686600" cy="948713"/>
              </p:xfrm>
              <a:graphic>
                <a:graphicData uri="http://schemas.microsoft.com/office/powerpoint/2016/slidezoom">
                  <pslz:sldZm>
                    <pslz:sldZmObj sldId="325" cId="1903025509">
                      <pslz:zmPr id="{66902E97-05B6-40B6-9E5C-4AAEC320EC51}" returnToParent="0" transitionDur="1000">
                        <p166:blipFill xmlns:p166="http://schemas.microsoft.com/office/powerpoint/2016/6/main">
                          <a:blip r:embed="rId13"/>
                          <a:stretch>
                            <a:fillRect/>
                          </a:stretch>
                        </p166:blipFill>
                        <p166:spPr xmlns:p166="http://schemas.microsoft.com/office/powerpoint/2016/6/main">
                          <a:xfrm>
                            <a:off x="0" y="0"/>
                            <a:ext cx="1686600" cy="948713"/>
                          </a:xfrm>
                          <a:prstGeom prst="rect">
                            <a:avLst/>
                          </a:prstGeom>
                        </p166:spPr>
                      </pslz:zmPr>
                    </pslz:sldZmObj>
                  </pslz:sldZm>
                </a:graphicData>
              </a:graphic>
            </p:graphicFrame>
          </mc:Choice>
          <mc:Fallback xmlns="">
            <p:pic>
              <p:nvPicPr>
                <p:cNvPr id="7" name="Slide Zoom 6">
                  <a:hlinkClick r:id="rId14" action="ppaction://hlinksldjump"/>
                  <a:extLst>
                    <a:ext uri="{FF2B5EF4-FFF2-40B4-BE49-F238E27FC236}">
                      <a16:creationId xmlns:a16="http://schemas.microsoft.com/office/drawing/2014/main" id="{13889B93-5712-4217-A647-A17D63DB91E2}"/>
                    </a:ext>
                  </a:extLst>
                </p:cNvPr>
                <p:cNvPicPr>
                  <a:picLocks noGrp="1" noRot="1" noChangeAspect="1" noMove="1" noResize="1" noEditPoints="1" noAdjustHandles="1" noChangeArrowheads="1" noChangeShapeType="1"/>
                </p:cNvPicPr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7295427" y="5156009"/>
                  <a:ext cx="1686600" cy="948713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8" name="Arrow: Left 7">
              <a:extLst>
                <a:ext uri="{FF2B5EF4-FFF2-40B4-BE49-F238E27FC236}">
                  <a16:creationId xmlns:a16="http://schemas.microsoft.com/office/drawing/2014/main" id="{C5F789FE-BF86-4860-B1E0-E2598F03943F}"/>
                </a:ext>
              </a:extLst>
            </p:cNvPr>
            <p:cNvSpPr/>
            <p:nvPr/>
          </p:nvSpPr>
          <p:spPr>
            <a:xfrm>
              <a:off x="9197567" y="5164437"/>
              <a:ext cx="2728041" cy="830927"/>
            </a:xfrm>
            <a:prstGeom prst="leftArrow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ar-BH" dirty="0"/>
                <a:t>للاطلاع على جدول البيانات</a:t>
              </a:r>
            </a:p>
          </p:txBody>
        </p:sp>
      </p:grpSp>
    </p:spTree>
    <p:controls>
      <mc:AlternateContent xmlns:mc="http://schemas.openxmlformats.org/markup-compatibility/2006">
        <mc:Choice xmlns:v="urn:schemas-microsoft-com:vml" Requires="v">
          <p:control spid="1025" name="prop" r:id="rId2" imgW="614520" imgH="333360"/>
        </mc:Choice>
        <mc:Fallback>
          <p:control name="prop" r:id="rId2" imgW="614520" imgH="333360">
            <p:pic>
              <p:nvPicPr>
                <p:cNvPr id="2" name="prop">
                  <a:extLst>
                    <a:ext uri="{FF2B5EF4-FFF2-40B4-BE49-F238E27FC236}">
                      <a16:creationId xmlns:a16="http://schemas.microsoft.com/office/drawing/2014/main" id="{7065428B-3F7E-4D9A-8DB0-8F587F3839E6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3664424" y="2543704"/>
                  <a:ext cx="613581" cy="332752"/>
                </a:xfrm>
                <a:prstGeom prst="rect">
                  <a:avLst/>
                </a:prstGeom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1026" name="bform" r:id="rId3" imgW="1467000" imgH="514440"/>
        </mc:Choice>
        <mc:Fallback>
          <p:control name="bform" r:id="rId3" imgW="1467000" imgH="514440">
            <p:pic>
              <p:nvPicPr>
                <p:cNvPr id="40" name="bform">
                  <a:extLst>
                    <a:ext uri="{FF2B5EF4-FFF2-40B4-BE49-F238E27FC236}">
                      <a16:creationId xmlns:a16="http://schemas.microsoft.com/office/drawing/2014/main" id="{6A6CF0D0-3136-40FE-9759-AF1F3D1D6F0C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3193703" y="3409666"/>
                  <a:ext cx="1466336" cy="514350"/>
                </a:xfrm>
                <a:prstGeom prst="rect">
                  <a:avLst/>
                </a:prstGeom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1027" name="pname" r:id="rId4" imgW="614520" imgH="333360"/>
        </mc:Choice>
        <mc:Fallback>
          <p:control name="pname" r:id="rId4" imgW="614520" imgH="333360">
            <p:pic>
              <p:nvPicPr>
                <p:cNvPr id="28" name="pname">
                  <a:extLst>
                    <a:ext uri="{FF2B5EF4-FFF2-40B4-BE49-F238E27FC236}">
                      <a16:creationId xmlns:a16="http://schemas.microsoft.com/office/drawing/2014/main" id="{C93B7CA6-AE28-4E50-9445-71497F04C327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5383114" y="2543704"/>
                  <a:ext cx="613581" cy="332752"/>
                </a:xfrm>
                <a:prstGeom prst="rect">
                  <a:avLst/>
                </a:prstGeom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1768618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8789959C-0873-474F-9E16-9DC51B10134B}"/>
              </a:ext>
            </a:extLst>
          </p:cNvPr>
          <p:cNvSpPr txBox="1">
            <a:spLocks/>
          </p:cNvSpPr>
          <p:nvPr/>
        </p:nvSpPr>
        <p:spPr>
          <a:xfrm>
            <a:off x="0" y="744807"/>
            <a:ext cx="10843260" cy="497954"/>
          </a:xfrm>
          <a:prstGeom prst="rect">
            <a:avLst/>
          </a:prstGeom>
          <a:ln w="28575" cap="flat" cmpd="sng" algn="ctr">
            <a:solidFill>
              <a:schemeClr val="accent6">
                <a:lumMod val="75000"/>
              </a:schemeClr>
            </a:solidFill>
            <a:prstDash val="solid"/>
            <a:miter lim="800000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 anchorCtr="0">
            <a:normAutofit/>
          </a:bodyPr>
          <a:lstStyle>
            <a:defPPr>
              <a:defRPr lang="en-US"/>
            </a:defPPr>
            <a:lvl1pPr indent="0" algn="r" rtl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/>
            </a:lvl1pPr>
            <a:lvl2pPr marL="6858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BH" dirty="0"/>
              <a:t>أكمل القيمة المناسبة لخصائص زرّ ارسال البيانات والمعنون بـ "</a:t>
            </a:r>
            <a:r>
              <a:rPr lang="en-GB" dirty="0"/>
              <a:t>Delete</a:t>
            </a:r>
            <a:r>
              <a:rPr lang="ar-BH" dirty="0"/>
              <a:t>". </a:t>
            </a:r>
          </a:p>
        </p:txBody>
      </p:sp>
      <p:sp>
        <p:nvSpPr>
          <p:cNvPr id="14" name="Rounded Rectangle 10">
            <a:extLst>
              <a:ext uri="{FF2B5EF4-FFF2-40B4-BE49-F238E27FC236}">
                <a16:creationId xmlns:a16="http://schemas.microsoft.com/office/drawing/2014/main" id="{38B71953-FF97-4B1D-A645-1F383E138983}"/>
              </a:ext>
            </a:extLst>
          </p:cNvPr>
          <p:cNvSpPr/>
          <p:nvPr/>
        </p:nvSpPr>
        <p:spPr>
          <a:xfrm>
            <a:off x="4484345" y="82918"/>
            <a:ext cx="6077243" cy="6589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r" rtl="1"/>
            <a:r>
              <a:rPr lang="ar-BH" sz="3600" b="1" dirty="0">
                <a:solidFill>
                  <a:srgbClr val="4C4C4C"/>
                </a:solidFill>
                <a:cs typeface="PT Bold Heading" panose="02010400000000000000" pitchFamily="2" charset="-78"/>
              </a:rPr>
              <a:t> تصميم النماذج</a:t>
            </a:r>
            <a:endParaRPr lang="en-US" sz="3600" b="1" dirty="0">
              <a:solidFill>
                <a:srgbClr val="4C4C4C"/>
              </a:solidFill>
              <a:cs typeface="PT Bold Heading" panose="02010400000000000000" pitchFamily="2" charset="-78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4E05F1C-C5F4-4797-91B2-5B94FA65C081}"/>
              </a:ext>
            </a:extLst>
          </p:cNvPr>
          <p:cNvGrpSpPr/>
          <p:nvPr/>
        </p:nvGrpSpPr>
        <p:grpSpPr>
          <a:xfrm>
            <a:off x="0" y="1276663"/>
            <a:ext cx="4139194" cy="444014"/>
            <a:chOff x="5891725" y="2485486"/>
            <a:chExt cx="4139194" cy="492369"/>
          </a:xfrm>
        </p:grpSpPr>
        <p:pic>
          <p:nvPicPr>
            <p:cNvPr id="21" name="Picture 352" descr="FlashDevelop Review - Slant">
              <a:extLst>
                <a:ext uri="{FF2B5EF4-FFF2-40B4-BE49-F238E27FC236}">
                  <a16:creationId xmlns:a16="http://schemas.microsoft.com/office/drawing/2014/main" id="{2EAD004A-EA22-4477-B8AA-EDC4D39E67C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91725" y="2485486"/>
              <a:ext cx="492369" cy="4923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D0CAA1A1-008F-481E-B528-6E3E8516DB55}"/>
                </a:ext>
              </a:extLst>
            </p:cNvPr>
            <p:cNvSpPr txBox="1"/>
            <p:nvPr/>
          </p:nvSpPr>
          <p:spPr>
            <a:xfrm>
              <a:off x="6369852" y="2509208"/>
              <a:ext cx="3661067" cy="443684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r>
                <a:rPr lang="en-GB" sz="2000" dirty="0" err="1"/>
                <a:t>FlashDevelop</a:t>
              </a:r>
              <a:r>
                <a:rPr lang="en-GB" sz="2000" dirty="0"/>
                <a:t>: </a:t>
              </a:r>
              <a:r>
                <a:rPr lang="en-GB" sz="2000" b="1" dirty="0"/>
                <a:t>PracticeForm.html</a:t>
              </a:r>
              <a:endParaRPr lang="ar-BH" sz="2000" b="1" dirty="0"/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FDE3EADE-0126-4F9D-90A1-81CFDB2F0F54}"/>
              </a:ext>
            </a:extLst>
          </p:cNvPr>
          <p:cNvGrpSpPr/>
          <p:nvPr/>
        </p:nvGrpSpPr>
        <p:grpSpPr>
          <a:xfrm>
            <a:off x="6994478" y="1356360"/>
            <a:ext cx="5113701" cy="5003384"/>
            <a:chOff x="5957089" y="1356360"/>
            <a:chExt cx="6151091" cy="5003384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7474DEF1-C943-40C1-BB7A-07055EC72FBC}"/>
                </a:ext>
              </a:extLst>
            </p:cNvPr>
            <p:cNvGrpSpPr/>
            <p:nvPr/>
          </p:nvGrpSpPr>
          <p:grpSpPr>
            <a:xfrm>
              <a:off x="5957089" y="1356360"/>
              <a:ext cx="6151091" cy="5003384"/>
              <a:chOff x="4989234" y="1293092"/>
              <a:chExt cx="6048419" cy="5008504"/>
            </a:xfrm>
          </p:grpSpPr>
          <p:pic>
            <p:nvPicPr>
              <p:cNvPr id="24" name="Picture 23">
                <a:extLst>
                  <a:ext uri="{FF2B5EF4-FFF2-40B4-BE49-F238E27FC236}">
                    <a16:creationId xmlns:a16="http://schemas.microsoft.com/office/drawing/2014/main" id="{3DDBE0E8-C76E-498D-B853-5D56969E45A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989234" y="1838929"/>
                <a:ext cx="6048419" cy="4462667"/>
              </a:xfrm>
              <a:prstGeom prst="rect">
                <a:avLst/>
              </a:prstGeom>
            </p:spPr>
          </p:pic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3FE0B7DE-756F-47A2-AD06-4B93146F75A5}"/>
                  </a:ext>
                </a:extLst>
              </p:cNvPr>
              <p:cNvGrpSpPr/>
              <p:nvPr/>
            </p:nvGrpSpPr>
            <p:grpSpPr>
              <a:xfrm>
                <a:off x="4989234" y="1293092"/>
                <a:ext cx="5084366" cy="444468"/>
                <a:chOff x="6217164" y="1317418"/>
                <a:chExt cx="5084366" cy="444468"/>
              </a:xfrm>
            </p:grpSpPr>
            <p:pic>
              <p:nvPicPr>
                <p:cNvPr id="26" name="Picture 356" descr="The Branding Source: New logo: Google Chrome icon (?)">
                  <a:extLst>
                    <a:ext uri="{FF2B5EF4-FFF2-40B4-BE49-F238E27FC236}">
                      <a16:creationId xmlns:a16="http://schemas.microsoft.com/office/drawing/2014/main" id="{FE33CBF7-9BC6-4784-A7BB-B5BDF6F8783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17164" y="1317418"/>
                  <a:ext cx="492369" cy="444468"/>
                </a:xfrm>
                <a:prstGeom prst="rect">
                  <a:avLst/>
                </a:prstGeom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2C1FA8B0-3E4A-4707-9E47-E8ADBE13199B}"/>
                    </a:ext>
                  </a:extLst>
                </p:cNvPr>
                <p:cNvSpPr txBox="1"/>
                <p:nvPr/>
              </p:nvSpPr>
              <p:spPr>
                <a:xfrm>
                  <a:off x="6738438" y="1348082"/>
                  <a:ext cx="4563092" cy="400519"/>
                </a:xfrm>
                <a:prstGeom prst="rect">
                  <a:avLst/>
                </a:prstGeom>
                <a:noFill/>
              </p:spPr>
              <p:txBody>
                <a:bodyPr wrap="none" rtlCol="1">
                  <a:spAutoFit/>
                </a:bodyPr>
                <a:lstStyle/>
                <a:p>
                  <a:r>
                    <a:rPr lang="en-GB" sz="2000" dirty="0"/>
                    <a:t>Google Chrome: PracticeForm.html</a:t>
                  </a:r>
                  <a:endParaRPr lang="ar-BH" sz="2000" dirty="0"/>
                </a:p>
              </p:txBody>
            </p:sp>
          </p:grpSp>
        </p:grp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145EAF30-332D-4143-8A90-CCF9AC14469D}"/>
                </a:ext>
              </a:extLst>
            </p:cNvPr>
            <p:cNvSpPr/>
            <p:nvPr/>
          </p:nvSpPr>
          <p:spPr>
            <a:xfrm>
              <a:off x="6318301" y="1901639"/>
              <a:ext cx="1838265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lang="en-GB" sz="1400" dirty="0"/>
                <a:t>PracticeForm.html</a:t>
              </a:r>
              <a:endParaRPr lang="ar-BH" sz="1400" dirty="0"/>
            </a:p>
          </p:txBody>
        </p:sp>
      </p:grpSp>
      <p:sp>
        <p:nvSpPr>
          <p:cNvPr id="30" name="Rectangle 29">
            <a:extLst>
              <a:ext uri="{FF2B5EF4-FFF2-40B4-BE49-F238E27FC236}">
                <a16:creationId xmlns:a16="http://schemas.microsoft.com/office/drawing/2014/main" id="{8F48B11D-268B-43BD-82B4-43EB9F5E05B9}"/>
              </a:ext>
            </a:extLst>
          </p:cNvPr>
          <p:cNvSpPr/>
          <p:nvPr/>
        </p:nvSpPr>
        <p:spPr>
          <a:xfrm>
            <a:off x="-7445" y="1775971"/>
            <a:ext cx="6952207" cy="4510175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t"/>
          <a:lstStyle/>
          <a:p>
            <a:r>
              <a:rPr lang="en-GB" sz="2200" dirty="0"/>
              <a:t>&lt;body&gt;</a:t>
            </a:r>
          </a:p>
          <a:p>
            <a:r>
              <a:rPr lang="en-GB" sz="2200" b="1" dirty="0"/>
              <a:t>&lt;form&gt;</a:t>
            </a:r>
          </a:p>
          <a:p>
            <a:r>
              <a:rPr lang="en-GB" sz="2200" dirty="0"/>
              <a:t>&lt;p&gt;                                                                                           &lt;/p&gt;</a:t>
            </a:r>
          </a:p>
          <a:p>
            <a:endParaRPr lang="en-GB" sz="2200" b="1" dirty="0"/>
          </a:p>
          <a:p>
            <a:endParaRPr lang="en-GB" sz="2200" b="1" dirty="0"/>
          </a:p>
          <a:p>
            <a:endParaRPr lang="en-GB" sz="2200" b="1" dirty="0"/>
          </a:p>
          <a:p>
            <a:endParaRPr lang="en-GB" sz="2200" b="1" dirty="0"/>
          </a:p>
          <a:p>
            <a:endParaRPr lang="en-GB" sz="2200" b="1" dirty="0"/>
          </a:p>
          <a:p>
            <a:r>
              <a:rPr lang="en-GB" sz="2200" b="1" dirty="0"/>
              <a:t>&lt;/form&gt;</a:t>
            </a:r>
          </a:p>
          <a:p>
            <a:r>
              <a:rPr lang="en-GB" sz="2200" dirty="0"/>
              <a:t>&lt;/body&gt;</a:t>
            </a:r>
          </a:p>
          <a:p>
            <a:endParaRPr lang="en-GB" dirty="0"/>
          </a:p>
          <a:p>
            <a:pPr algn="just" rtl="1"/>
            <a:endParaRPr lang="ar-BH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6B17148E-F559-4E9A-BB4D-E7424590FF90}"/>
              </a:ext>
            </a:extLst>
          </p:cNvPr>
          <p:cNvSpPr txBox="1"/>
          <p:nvPr/>
        </p:nvSpPr>
        <p:spPr>
          <a:xfrm>
            <a:off x="492369" y="2445569"/>
            <a:ext cx="1508555" cy="430887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GB" sz="2200" dirty="0"/>
              <a:t>Flight code:</a:t>
            </a:r>
            <a:endParaRPr lang="ar-BH" sz="2200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07701C0-70B6-4416-92B5-E4D506F5D9BD}"/>
              </a:ext>
            </a:extLst>
          </p:cNvPr>
          <p:cNvSpPr txBox="1"/>
          <p:nvPr/>
        </p:nvSpPr>
        <p:spPr>
          <a:xfrm>
            <a:off x="7082621" y="2632390"/>
            <a:ext cx="1272271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GB" dirty="0"/>
              <a:t>Flight code:</a:t>
            </a:r>
            <a:endParaRPr lang="ar-BH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5550BB1-84D9-4337-B066-7BCC01B60863}"/>
              </a:ext>
            </a:extLst>
          </p:cNvPr>
          <p:cNvSpPr txBox="1"/>
          <p:nvPr/>
        </p:nvSpPr>
        <p:spPr>
          <a:xfrm>
            <a:off x="2000589" y="2453996"/>
            <a:ext cx="4227952" cy="430887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GB" sz="2200" dirty="0">
                <a:solidFill>
                  <a:srgbClr val="00B0F0"/>
                </a:solidFill>
              </a:rPr>
              <a:t>&lt;input type=" text " name="code"&gt;</a:t>
            </a:r>
            <a:endParaRPr lang="ar-BH" sz="2200" dirty="0">
              <a:solidFill>
                <a:srgbClr val="00B0F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9B69A79-9270-4D16-8357-727885A96800}"/>
              </a:ext>
            </a:extLst>
          </p:cNvPr>
          <p:cNvSpPr/>
          <p:nvPr/>
        </p:nvSpPr>
        <p:spPr>
          <a:xfrm>
            <a:off x="8341124" y="2679049"/>
            <a:ext cx="2296160" cy="33228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BH" dirty="0"/>
          </a:p>
        </p:txBody>
      </p:sp>
      <p:pic>
        <p:nvPicPr>
          <p:cNvPr id="1026" name="Picture 2" descr="Home | Practice Makes Perfect">
            <a:extLst>
              <a:ext uri="{FF2B5EF4-FFF2-40B4-BE49-F238E27FC236}">
                <a16:creationId xmlns:a16="http://schemas.microsoft.com/office/drawing/2014/main" id="{E1E5634F-2969-4C1F-B418-5C6075E0A0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184" y="-12963"/>
            <a:ext cx="971243" cy="1187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smile" descr="A picture containing orange, yellow&#10;&#10;Description automatically generated" hidden="1">
            <a:extLst>
              <a:ext uri="{FF2B5EF4-FFF2-40B4-BE49-F238E27FC236}">
                <a16:creationId xmlns:a16="http://schemas.microsoft.com/office/drawing/2014/main" id="{342EB851-EAB5-4A42-8245-0F41263538E7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2473" y="2536957"/>
            <a:ext cx="674313" cy="674313"/>
          </a:xfrm>
          <a:prstGeom prst="rect">
            <a:avLst/>
          </a:prstGeom>
        </p:spPr>
      </p:pic>
      <p:pic>
        <p:nvPicPr>
          <p:cNvPr id="42" name="fail" descr="A picture containing table, sitting, hydrant, food&#10;&#10;Description automatically generated" hidden="1">
            <a:extLst>
              <a:ext uri="{FF2B5EF4-FFF2-40B4-BE49-F238E27FC236}">
                <a16:creationId xmlns:a16="http://schemas.microsoft.com/office/drawing/2014/main" id="{CE4DF851-1AB4-40F0-A308-3E31C43405D9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2097" y="3211270"/>
            <a:ext cx="787806" cy="787806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8F51243A-95F6-47A6-B893-B09DFBDAE691}"/>
              </a:ext>
            </a:extLst>
          </p:cNvPr>
          <p:cNvSpPr txBox="1"/>
          <p:nvPr/>
        </p:nvSpPr>
        <p:spPr>
          <a:xfrm>
            <a:off x="34974" y="2807544"/>
            <a:ext cx="5125827" cy="430887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GB" sz="2200" dirty="0">
                <a:solidFill>
                  <a:srgbClr val="00B0F0"/>
                </a:solidFill>
              </a:rPr>
              <a:t>&lt;input type="             " value="                   "&gt;</a:t>
            </a:r>
            <a:endParaRPr lang="ar-BH" sz="2200" dirty="0">
              <a:solidFill>
                <a:srgbClr val="00B0F0"/>
              </a:solidFill>
            </a:endParaRPr>
          </a:p>
        </p:txBody>
      </p:sp>
      <p:sp>
        <p:nvSpPr>
          <p:cNvPr id="34" name="del" hidden="1">
            <a:extLst>
              <a:ext uri="{FF2B5EF4-FFF2-40B4-BE49-F238E27FC236}">
                <a16:creationId xmlns:a16="http://schemas.microsoft.com/office/drawing/2014/main" id="{E6FA839C-95C4-4006-90B9-7EABAB3233A3}"/>
              </a:ext>
            </a:extLst>
          </p:cNvPr>
          <p:cNvSpPr/>
          <p:nvPr/>
        </p:nvSpPr>
        <p:spPr>
          <a:xfrm>
            <a:off x="7202617" y="3304117"/>
            <a:ext cx="1529507" cy="436631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en-GB" dirty="0"/>
              <a:t>Delete</a:t>
            </a:r>
            <a:endParaRPr lang="ar-BH" dirty="0"/>
          </a:p>
        </p:txBody>
      </p:sp>
    </p:spTree>
    <p:controls>
      <mc:AlternateContent xmlns:mc="http://schemas.openxmlformats.org/markup-compatibility/2006">
        <mc:Choice xmlns:v="urn:schemas-microsoft-com:vml" Requires="v">
          <p:control spid="2049" name="prop" r:id="rId2" imgW="785880" imgH="333360"/>
        </mc:Choice>
        <mc:Fallback>
          <p:control name="prop" r:id="rId2" imgW="785880" imgH="333360">
            <p:pic>
              <p:nvPicPr>
                <p:cNvPr id="2" name="prop">
                  <a:extLst>
                    <a:ext uri="{FF2B5EF4-FFF2-40B4-BE49-F238E27FC236}">
                      <a16:creationId xmlns:a16="http://schemas.microsoft.com/office/drawing/2014/main" id="{7065428B-3F7E-4D9A-8DB0-8F587F3839E6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1705971" y="2917113"/>
                  <a:ext cx="784746" cy="332752"/>
                </a:xfrm>
                <a:prstGeom prst="rect">
                  <a:avLst/>
                </a:prstGeom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2050" name="bform" r:id="rId3" imgW="1467000" imgH="514440"/>
        </mc:Choice>
        <mc:Fallback>
          <p:control name="bform" r:id="rId3" imgW="1467000" imgH="514440">
            <p:pic>
              <p:nvPicPr>
                <p:cNvPr id="40" name="bform">
                  <a:extLst>
                    <a:ext uri="{FF2B5EF4-FFF2-40B4-BE49-F238E27FC236}">
                      <a16:creationId xmlns:a16="http://schemas.microsoft.com/office/drawing/2014/main" id="{6A6CF0D0-3136-40FE-9759-AF1F3D1D6F0C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3180550" y="3591979"/>
                  <a:ext cx="1466336" cy="514350"/>
                </a:xfrm>
                <a:prstGeom prst="rect">
                  <a:avLst/>
                </a:prstGeom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2051" name="pname" r:id="rId4" imgW="1033560" imgH="333360"/>
        </mc:Choice>
        <mc:Fallback>
          <p:control name="pname" r:id="rId4" imgW="1033560" imgH="333360">
            <p:pic>
              <p:nvPicPr>
                <p:cNvPr id="28" name="pname">
                  <a:extLst>
                    <a:ext uri="{FF2B5EF4-FFF2-40B4-BE49-F238E27FC236}">
                      <a16:creationId xmlns:a16="http://schemas.microsoft.com/office/drawing/2014/main" id="{C93B7CA6-AE28-4E50-9445-71497F04C327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3680370" y="2919071"/>
                  <a:ext cx="1032739" cy="332752"/>
                </a:xfrm>
                <a:prstGeom prst="rect">
                  <a:avLst/>
                </a:prstGeom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339248094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8789959C-0873-474F-9E16-9DC51B10134B}"/>
              </a:ext>
            </a:extLst>
          </p:cNvPr>
          <p:cNvSpPr txBox="1">
            <a:spLocks/>
          </p:cNvSpPr>
          <p:nvPr/>
        </p:nvSpPr>
        <p:spPr>
          <a:xfrm>
            <a:off x="0" y="744807"/>
            <a:ext cx="10843260" cy="497954"/>
          </a:xfrm>
          <a:prstGeom prst="rect">
            <a:avLst/>
          </a:prstGeom>
          <a:ln w="28575" cap="flat" cmpd="sng" algn="ctr">
            <a:solidFill>
              <a:schemeClr val="accent6">
                <a:lumMod val="75000"/>
              </a:schemeClr>
            </a:solidFill>
            <a:prstDash val="solid"/>
            <a:miter lim="800000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 anchorCtr="0">
            <a:normAutofit/>
          </a:bodyPr>
          <a:lstStyle>
            <a:defPPr>
              <a:defRPr lang="en-US"/>
            </a:defPPr>
            <a:lvl1pPr indent="0" algn="r" rtl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/>
            </a:lvl1pPr>
            <a:lvl2pPr marL="6858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BH" dirty="0"/>
              <a:t> بناءً على الجدول </a:t>
            </a:r>
            <a:r>
              <a:rPr lang="en-GB" dirty="0"/>
              <a:t>flights</a:t>
            </a:r>
            <a:r>
              <a:rPr lang="ar-BH" dirty="0"/>
              <a:t>، أكمل القيمة المناسبة لخصائص مربّع نص إدخال تاريخ الذهاب. </a:t>
            </a:r>
          </a:p>
        </p:txBody>
      </p:sp>
      <p:sp>
        <p:nvSpPr>
          <p:cNvPr id="14" name="Rounded Rectangle 10">
            <a:extLst>
              <a:ext uri="{FF2B5EF4-FFF2-40B4-BE49-F238E27FC236}">
                <a16:creationId xmlns:a16="http://schemas.microsoft.com/office/drawing/2014/main" id="{38B71953-FF97-4B1D-A645-1F383E138983}"/>
              </a:ext>
            </a:extLst>
          </p:cNvPr>
          <p:cNvSpPr/>
          <p:nvPr/>
        </p:nvSpPr>
        <p:spPr>
          <a:xfrm>
            <a:off x="4484345" y="82918"/>
            <a:ext cx="6077243" cy="6589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r" rtl="1"/>
            <a:r>
              <a:rPr lang="ar-BH" sz="3600" b="1" dirty="0">
                <a:solidFill>
                  <a:srgbClr val="4C4C4C"/>
                </a:solidFill>
                <a:cs typeface="PT Bold Heading" panose="02010400000000000000" pitchFamily="2" charset="-78"/>
              </a:rPr>
              <a:t> تصميم النماذج</a:t>
            </a:r>
            <a:endParaRPr lang="en-US" sz="3600" b="1" dirty="0">
              <a:solidFill>
                <a:srgbClr val="4C4C4C"/>
              </a:solidFill>
              <a:cs typeface="PT Bold Heading" panose="02010400000000000000" pitchFamily="2" charset="-78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4E05F1C-C5F4-4797-91B2-5B94FA65C081}"/>
              </a:ext>
            </a:extLst>
          </p:cNvPr>
          <p:cNvGrpSpPr/>
          <p:nvPr/>
        </p:nvGrpSpPr>
        <p:grpSpPr>
          <a:xfrm>
            <a:off x="0" y="1276663"/>
            <a:ext cx="4139194" cy="444014"/>
            <a:chOff x="5891725" y="2485486"/>
            <a:chExt cx="4139194" cy="492369"/>
          </a:xfrm>
        </p:grpSpPr>
        <p:pic>
          <p:nvPicPr>
            <p:cNvPr id="21" name="Picture 352" descr="FlashDevelop Review - Slant">
              <a:extLst>
                <a:ext uri="{FF2B5EF4-FFF2-40B4-BE49-F238E27FC236}">
                  <a16:creationId xmlns:a16="http://schemas.microsoft.com/office/drawing/2014/main" id="{2EAD004A-EA22-4477-B8AA-EDC4D39E67C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91725" y="2485486"/>
              <a:ext cx="492369" cy="4923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D0CAA1A1-008F-481E-B528-6E3E8516DB55}"/>
                </a:ext>
              </a:extLst>
            </p:cNvPr>
            <p:cNvSpPr txBox="1"/>
            <p:nvPr/>
          </p:nvSpPr>
          <p:spPr>
            <a:xfrm>
              <a:off x="6369852" y="2509208"/>
              <a:ext cx="3661067" cy="443684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r>
                <a:rPr lang="en-GB" sz="2000" dirty="0" err="1"/>
                <a:t>FlashDevelop</a:t>
              </a:r>
              <a:r>
                <a:rPr lang="en-GB" sz="2000" dirty="0"/>
                <a:t>: </a:t>
              </a:r>
              <a:r>
                <a:rPr lang="en-GB" sz="2000" b="1" dirty="0"/>
                <a:t>PracticeForm.html</a:t>
              </a:r>
              <a:endParaRPr lang="ar-BH" sz="2000" b="1" dirty="0"/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FDE3EADE-0126-4F9D-90A1-81CFDB2F0F54}"/>
              </a:ext>
            </a:extLst>
          </p:cNvPr>
          <p:cNvGrpSpPr/>
          <p:nvPr/>
        </p:nvGrpSpPr>
        <p:grpSpPr>
          <a:xfrm>
            <a:off x="7203004" y="1386993"/>
            <a:ext cx="4931274" cy="4899153"/>
            <a:chOff x="5903284" y="1386993"/>
            <a:chExt cx="6204896" cy="4972751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7474DEF1-C943-40C1-BB7A-07055EC72FBC}"/>
                </a:ext>
              </a:extLst>
            </p:cNvPr>
            <p:cNvGrpSpPr/>
            <p:nvPr/>
          </p:nvGrpSpPr>
          <p:grpSpPr>
            <a:xfrm>
              <a:off x="5903284" y="1386993"/>
              <a:ext cx="6204896" cy="4972751"/>
              <a:chOff x="4936327" y="1323756"/>
              <a:chExt cx="6101326" cy="4977840"/>
            </a:xfrm>
          </p:grpSpPr>
          <p:pic>
            <p:nvPicPr>
              <p:cNvPr id="24" name="Picture 23">
                <a:extLst>
                  <a:ext uri="{FF2B5EF4-FFF2-40B4-BE49-F238E27FC236}">
                    <a16:creationId xmlns:a16="http://schemas.microsoft.com/office/drawing/2014/main" id="{3DDBE0E8-C76E-498D-B853-5D56969E45A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936327" y="1838929"/>
                <a:ext cx="6101326" cy="4462667"/>
              </a:xfrm>
              <a:prstGeom prst="rect">
                <a:avLst/>
              </a:prstGeom>
            </p:spPr>
          </p:pic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3FE0B7DE-756F-47A2-AD06-4B93146F75A5}"/>
                  </a:ext>
                </a:extLst>
              </p:cNvPr>
              <p:cNvGrpSpPr/>
              <p:nvPr/>
            </p:nvGrpSpPr>
            <p:grpSpPr>
              <a:xfrm>
                <a:off x="4989234" y="1323756"/>
                <a:ext cx="5084366" cy="414310"/>
                <a:chOff x="6217164" y="1348082"/>
                <a:chExt cx="5084366" cy="414310"/>
              </a:xfrm>
            </p:grpSpPr>
            <p:pic>
              <p:nvPicPr>
                <p:cNvPr id="26" name="Picture 356" descr="The Branding Source: New logo: Google Chrome icon (?)">
                  <a:extLst>
                    <a:ext uri="{FF2B5EF4-FFF2-40B4-BE49-F238E27FC236}">
                      <a16:creationId xmlns:a16="http://schemas.microsoft.com/office/drawing/2014/main" id="{FE33CBF7-9BC6-4784-A7BB-B5BDF6F8783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17164" y="1361873"/>
                  <a:ext cx="492369" cy="400519"/>
                </a:xfrm>
                <a:prstGeom prst="rect">
                  <a:avLst/>
                </a:prstGeom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2C1FA8B0-3E4A-4707-9E47-E8ADBE13199B}"/>
                    </a:ext>
                  </a:extLst>
                </p:cNvPr>
                <p:cNvSpPr txBox="1"/>
                <p:nvPr/>
              </p:nvSpPr>
              <p:spPr>
                <a:xfrm>
                  <a:off x="6738438" y="1348082"/>
                  <a:ext cx="4563092" cy="400519"/>
                </a:xfrm>
                <a:prstGeom prst="rect">
                  <a:avLst/>
                </a:prstGeom>
                <a:noFill/>
              </p:spPr>
              <p:txBody>
                <a:bodyPr wrap="none" rtlCol="1">
                  <a:spAutoFit/>
                </a:bodyPr>
                <a:lstStyle/>
                <a:p>
                  <a:r>
                    <a:rPr lang="en-GB" sz="2000" dirty="0"/>
                    <a:t>Google Chrome: PracticeForm.html</a:t>
                  </a:r>
                  <a:endParaRPr lang="ar-BH" sz="2000" dirty="0"/>
                </a:p>
              </p:txBody>
            </p:sp>
          </p:grpSp>
        </p:grp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145EAF30-332D-4143-8A90-CCF9AC14469D}"/>
                </a:ext>
              </a:extLst>
            </p:cNvPr>
            <p:cNvSpPr/>
            <p:nvPr/>
          </p:nvSpPr>
          <p:spPr>
            <a:xfrm>
              <a:off x="6318301" y="1901639"/>
              <a:ext cx="1838265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lang="en-GB" sz="1400" dirty="0"/>
                <a:t>PracticeForm.html</a:t>
              </a:r>
              <a:endParaRPr lang="ar-BH" sz="1400" dirty="0"/>
            </a:p>
          </p:txBody>
        </p:sp>
      </p:grpSp>
      <p:sp>
        <p:nvSpPr>
          <p:cNvPr id="30" name="Rectangle 29">
            <a:extLst>
              <a:ext uri="{FF2B5EF4-FFF2-40B4-BE49-F238E27FC236}">
                <a16:creationId xmlns:a16="http://schemas.microsoft.com/office/drawing/2014/main" id="{8F48B11D-268B-43BD-82B4-43EB9F5E05B9}"/>
              </a:ext>
            </a:extLst>
          </p:cNvPr>
          <p:cNvSpPr/>
          <p:nvPr/>
        </p:nvSpPr>
        <p:spPr>
          <a:xfrm>
            <a:off x="-7445" y="1775971"/>
            <a:ext cx="7134434" cy="4510175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t"/>
          <a:lstStyle/>
          <a:p>
            <a:r>
              <a:rPr lang="en-GB" sz="2200" dirty="0"/>
              <a:t>&lt;body&gt;</a:t>
            </a:r>
          </a:p>
          <a:p>
            <a:r>
              <a:rPr lang="en-GB" sz="2200" b="1" dirty="0"/>
              <a:t>&lt;form&gt;</a:t>
            </a:r>
          </a:p>
          <a:p>
            <a:r>
              <a:rPr lang="en-GB" sz="2200" dirty="0"/>
              <a:t>&lt;p&gt;                                                                                           &lt;/p&gt;</a:t>
            </a:r>
          </a:p>
          <a:p>
            <a:r>
              <a:rPr lang="en-GB" sz="2200" dirty="0"/>
              <a:t>&lt;p&gt; </a:t>
            </a:r>
          </a:p>
          <a:p>
            <a:r>
              <a:rPr lang="en-GB" sz="2200" dirty="0"/>
              <a:t>Departure Date:                                                                                          &lt;/p&gt;</a:t>
            </a:r>
          </a:p>
          <a:p>
            <a:endParaRPr lang="en-GB" sz="2200" b="1" dirty="0"/>
          </a:p>
          <a:p>
            <a:endParaRPr lang="en-GB" sz="2200" b="1" dirty="0"/>
          </a:p>
          <a:p>
            <a:endParaRPr lang="en-GB" sz="2200" b="1" dirty="0"/>
          </a:p>
          <a:p>
            <a:endParaRPr lang="en-GB" sz="2200" b="1" dirty="0"/>
          </a:p>
          <a:p>
            <a:r>
              <a:rPr lang="en-GB" sz="2200" b="1" dirty="0"/>
              <a:t>&lt;/form&gt;</a:t>
            </a:r>
          </a:p>
          <a:p>
            <a:r>
              <a:rPr lang="en-GB" sz="2200" dirty="0"/>
              <a:t>&lt;/body&gt;</a:t>
            </a:r>
          </a:p>
          <a:p>
            <a:endParaRPr lang="en-GB" dirty="0"/>
          </a:p>
          <a:p>
            <a:pPr algn="just" rtl="1"/>
            <a:endParaRPr lang="ar-BH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6B17148E-F559-4E9A-BB4D-E7424590FF90}"/>
              </a:ext>
            </a:extLst>
          </p:cNvPr>
          <p:cNvSpPr txBox="1"/>
          <p:nvPr/>
        </p:nvSpPr>
        <p:spPr>
          <a:xfrm>
            <a:off x="492369" y="2445569"/>
            <a:ext cx="1508555" cy="430887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GB" sz="2200" dirty="0"/>
              <a:t>Flight code:</a:t>
            </a:r>
            <a:endParaRPr lang="ar-BH" sz="2200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07701C0-70B6-4416-92B5-E4D506F5D9BD}"/>
              </a:ext>
            </a:extLst>
          </p:cNvPr>
          <p:cNvSpPr txBox="1"/>
          <p:nvPr/>
        </p:nvSpPr>
        <p:spPr>
          <a:xfrm>
            <a:off x="7322716" y="2634737"/>
            <a:ext cx="1272271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GB" dirty="0"/>
              <a:t>Flight code:</a:t>
            </a:r>
            <a:endParaRPr lang="ar-BH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5550BB1-84D9-4337-B066-7BCC01B60863}"/>
              </a:ext>
            </a:extLst>
          </p:cNvPr>
          <p:cNvSpPr txBox="1"/>
          <p:nvPr/>
        </p:nvSpPr>
        <p:spPr>
          <a:xfrm>
            <a:off x="2000589" y="2453996"/>
            <a:ext cx="4227952" cy="430887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GB" sz="2200" dirty="0">
                <a:solidFill>
                  <a:srgbClr val="00B0F0"/>
                </a:solidFill>
              </a:rPr>
              <a:t>&lt;input type="text" name="code"&gt;</a:t>
            </a:r>
            <a:endParaRPr lang="ar-BH" sz="2200" dirty="0">
              <a:solidFill>
                <a:srgbClr val="00B0F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9B69A79-9270-4D16-8357-727885A96800}"/>
              </a:ext>
            </a:extLst>
          </p:cNvPr>
          <p:cNvSpPr/>
          <p:nvPr/>
        </p:nvSpPr>
        <p:spPr>
          <a:xfrm>
            <a:off x="8581219" y="2681396"/>
            <a:ext cx="2296160" cy="33228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BH" dirty="0"/>
          </a:p>
        </p:txBody>
      </p:sp>
      <p:pic>
        <p:nvPicPr>
          <p:cNvPr id="1026" name="Picture 2" descr="Home | Practice Makes Perfect">
            <a:extLst>
              <a:ext uri="{FF2B5EF4-FFF2-40B4-BE49-F238E27FC236}">
                <a16:creationId xmlns:a16="http://schemas.microsoft.com/office/drawing/2014/main" id="{E1E5634F-2969-4C1F-B418-5C6075E0A0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184" y="-12963"/>
            <a:ext cx="971243" cy="1187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smile" descr="A picture containing orange, yellow&#10;&#10;Description automatically generated" hidden="1">
            <a:extLst>
              <a:ext uri="{FF2B5EF4-FFF2-40B4-BE49-F238E27FC236}">
                <a16:creationId xmlns:a16="http://schemas.microsoft.com/office/drawing/2014/main" id="{342EB851-EAB5-4A42-8245-0F41263538E7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2473" y="2536957"/>
            <a:ext cx="674313" cy="674313"/>
          </a:xfrm>
          <a:prstGeom prst="rect">
            <a:avLst/>
          </a:prstGeom>
        </p:spPr>
      </p:pic>
      <p:pic>
        <p:nvPicPr>
          <p:cNvPr id="42" name="fail" descr="A picture containing table, sitting, hydrant, food&#10;&#10;Description automatically generated" hidden="1">
            <a:extLst>
              <a:ext uri="{FF2B5EF4-FFF2-40B4-BE49-F238E27FC236}">
                <a16:creationId xmlns:a16="http://schemas.microsoft.com/office/drawing/2014/main" id="{CE4DF851-1AB4-40F0-A308-3E31C43405D9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1914" y="3656402"/>
            <a:ext cx="787806" cy="787806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F6A17267-A95C-48FD-A0A1-2C2BB16B73E0}"/>
              </a:ext>
            </a:extLst>
          </p:cNvPr>
          <p:cNvSpPr txBox="1"/>
          <p:nvPr/>
        </p:nvSpPr>
        <p:spPr>
          <a:xfrm>
            <a:off x="1868047" y="3106547"/>
            <a:ext cx="5258942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GB" sz="2200" dirty="0">
                <a:solidFill>
                  <a:srgbClr val="00B0F0"/>
                </a:solidFill>
              </a:rPr>
              <a:t>&lt;input type="           " name="                       "&gt;</a:t>
            </a:r>
            <a:endParaRPr lang="ar-BH" sz="2200" dirty="0">
              <a:solidFill>
                <a:srgbClr val="00B0F0"/>
              </a:solidFill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9B185AE4-487A-46A9-A6DC-C541C5E9FD2B}"/>
              </a:ext>
            </a:extLst>
          </p:cNvPr>
          <p:cNvSpPr txBox="1"/>
          <p:nvPr/>
        </p:nvSpPr>
        <p:spPr>
          <a:xfrm>
            <a:off x="7329374" y="3225719"/>
            <a:ext cx="1746448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GB" dirty="0"/>
              <a:t>Departure Date:</a:t>
            </a:r>
            <a:endParaRPr lang="ar-BH" dirty="0"/>
          </a:p>
        </p:txBody>
      </p:sp>
      <p:pic>
        <p:nvPicPr>
          <p:cNvPr id="4" name="pdate" hidden="1">
            <a:extLst>
              <a:ext uri="{FF2B5EF4-FFF2-40B4-BE49-F238E27FC236}">
                <a16:creationId xmlns:a16="http://schemas.microsoft.com/office/drawing/2014/main" id="{A0B8D8D4-949A-4765-9773-4B31CB25947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002481" y="3169584"/>
            <a:ext cx="2103015" cy="476683"/>
          </a:xfrm>
          <a:prstGeom prst="rect">
            <a:avLst/>
          </a:prstGeom>
        </p:spPr>
      </p:pic>
      <p:grpSp>
        <p:nvGrpSpPr>
          <p:cNvPr id="35" name="Group 34">
            <a:extLst>
              <a:ext uri="{FF2B5EF4-FFF2-40B4-BE49-F238E27FC236}">
                <a16:creationId xmlns:a16="http://schemas.microsoft.com/office/drawing/2014/main" id="{D20BC080-9BE2-4282-A87D-75D02BC17A85}"/>
              </a:ext>
            </a:extLst>
          </p:cNvPr>
          <p:cNvGrpSpPr/>
          <p:nvPr/>
        </p:nvGrpSpPr>
        <p:grpSpPr>
          <a:xfrm>
            <a:off x="7329374" y="5009566"/>
            <a:ext cx="4690042" cy="1276580"/>
            <a:chOff x="6994478" y="4996636"/>
            <a:chExt cx="5113701" cy="1276580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4762FC87-AF26-488F-AC75-624E627CF2BA}"/>
                </a:ext>
              </a:extLst>
            </p:cNvPr>
            <p:cNvSpPr/>
            <p:nvPr/>
          </p:nvSpPr>
          <p:spPr>
            <a:xfrm>
              <a:off x="6994478" y="4996636"/>
              <a:ext cx="5113701" cy="127658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BH"/>
            </a:p>
          </p:txBody>
        </p:sp>
        <mc:AlternateContent xmlns:mc="http://schemas.openxmlformats.org/markup-compatibility/2006" xmlns:pslz="http://schemas.microsoft.com/office/powerpoint/2016/slidezoom">
          <mc:Choice Requires="pslz">
            <p:graphicFrame>
              <p:nvGraphicFramePr>
                <p:cNvPr id="37" name="Slide Zoom 36">
                  <a:extLst>
                    <a:ext uri="{FF2B5EF4-FFF2-40B4-BE49-F238E27FC236}">
                      <a16:creationId xmlns:a16="http://schemas.microsoft.com/office/drawing/2014/main" id="{51D314A9-0E3F-489C-99C4-18C6D186B94E}"/>
                    </a:ext>
                  </a:extLst>
                </p:cNvPr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3519840211"/>
                    </p:ext>
                  </p:extLst>
                </p:nvPr>
              </p:nvGraphicFramePr>
              <p:xfrm>
                <a:off x="7295427" y="5156009"/>
                <a:ext cx="1686600" cy="948713"/>
              </p:xfrm>
              <a:graphic>
                <a:graphicData uri="http://schemas.microsoft.com/office/powerpoint/2016/slidezoom">
                  <pslz:sldZm>
                    <pslz:sldZmObj sldId="325" cId="1903025509">
                      <pslz:zmPr id="{66902E97-05B6-40B6-9E5C-4AAEC320EC51}" returnToParent="0" transitionDur="1000">
                        <p166:blipFill xmlns:p166="http://schemas.microsoft.com/office/powerpoint/2016/6/main">
                          <a:blip r:embed="rId13"/>
                          <a:stretch>
                            <a:fillRect/>
                          </a:stretch>
                        </p166:blipFill>
                        <p166:spPr xmlns:p166="http://schemas.microsoft.com/office/powerpoint/2016/6/main">
                          <a:xfrm>
                            <a:off x="0" y="0"/>
                            <a:ext cx="1546869" cy="948713"/>
                          </a:xfrm>
                          <a:prstGeom prst="rect">
                            <a:avLst/>
                          </a:prstGeom>
                        </p166:spPr>
                      </pslz:zmPr>
                    </pslz:sldZmObj>
                  </pslz:sldZm>
                </a:graphicData>
              </a:graphic>
            </p:graphicFrame>
          </mc:Choice>
          <mc:Fallback xmlns="">
            <p:pic>
              <p:nvPicPr>
                <p:cNvPr id="37" name="Slide Zoom 36">
                  <a:hlinkClick r:id="rId14" action="ppaction://hlinksldjump"/>
                  <a:extLst>
                    <a:ext uri="{FF2B5EF4-FFF2-40B4-BE49-F238E27FC236}">
                      <a16:creationId xmlns:a16="http://schemas.microsoft.com/office/drawing/2014/main" id="{51D314A9-0E3F-489C-99C4-18C6D186B94E}"/>
                    </a:ext>
                  </a:extLst>
                </p:cNvPr>
                <p:cNvPicPr>
                  <a:picLocks noGrp="1" noRot="1" noChangeAspect="1" noMove="1" noResize="1" noEditPoints="1" noAdjustHandles="1" noChangeArrowheads="1" noChangeShapeType="1"/>
                </p:cNvPicPr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7605390" y="5168939"/>
                  <a:ext cx="1546869" cy="948713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38" name="Arrow: Left 37">
              <a:extLst>
                <a:ext uri="{FF2B5EF4-FFF2-40B4-BE49-F238E27FC236}">
                  <a16:creationId xmlns:a16="http://schemas.microsoft.com/office/drawing/2014/main" id="{7BB7C424-CE1A-446C-934C-A9F976BF3B15}"/>
                </a:ext>
              </a:extLst>
            </p:cNvPr>
            <p:cNvSpPr/>
            <p:nvPr/>
          </p:nvSpPr>
          <p:spPr>
            <a:xfrm>
              <a:off x="9197567" y="5164437"/>
              <a:ext cx="2728041" cy="830927"/>
            </a:xfrm>
            <a:prstGeom prst="leftArrow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ar-BH" dirty="0"/>
                <a:t>للاطلاع على جدول البيانات</a:t>
              </a:r>
            </a:p>
          </p:txBody>
        </p:sp>
      </p:grpSp>
    </p:spTree>
    <p:controls>
      <mc:AlternateContent xmlns:mc="http://schemas.openxmlformats.org/markup-compatibility/2006">
        <mc:Choice xmlns:v="urn:schemas-microsoft-com:vml" Requires="v">
          <p:control spid="3073" name="prop" r:id="rId2" imgW="657360" imgH="333360"/>
        </mc:Choice>
        <mc:Fallback>
          <p:control name="prop" r:id="rId2" imgW="657360" imgH="333360">
            <p:pic>
              <p:nvPicPr>
                <p:cNvPr id="2" name="prop">
                  <a:extLst>
                    <a:ext uri="{FF2B5EF4-FFF2-40B4-BE49-F238E27FC236}">
                      <a16:creationId xmlns:a16="http://schemas.microsoft.com/office/drawing/2014/main" id="{7065428B-3F7E-4D9A-8DB0-8F587F3839E6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3557278" y="3161013"/>
                  <a:ext cx="655301" cy="332752"/>
                </a:xfrm>
                <a:prstGeom prst="rect">
                  <a:avLst/>
                </a:prstGeom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3074" name="bform" r:id="rId3" imgW="1467000" imgH="514440"/>
        </mc:Choice>
        <mc:Fallback>
          <p:control name="bform" r:id="rId3" imgW="1467000" imgH="514440">
            <p:pic>
              <p:nvPicPr>
                <p:cNvPr id="40" name="bform">
                  <a:extLst>
                    <a:ext uri="{FF2B5EF4-FFF2-40B4-BE49-F238E27FC236}">
                      <a16:creationId xmlns:a16="http://schemas.microsoft.com/office/drawing/2014/main" id="{6A6CF0D0-3136-40FE-9759-AF1F3D1D6F0C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3557278" y="3878376"/>
                  <a:ext cx="1466336" cy="514350"/>
                </a:xfrm>
                <a:prstGeom prst="rect">
                  <a:avLst/>
                </a:prstGeom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3075" name="pname" r:id="rId4" imgW="1467000" imgH="333360"/>
        </mc:Choice>
        <mc:Fallback>
          <p:control name="pname" r:id="rId4" imgW="1467000" imgH="333360">
            <p:pic>
              <p:nvPicPr>
                <p:cNvPr id="28" name="pname">
                  <a:extLst>
                    <a:ext uri="{FF2B5EF4-FFF2-40B4-BE49-F238E27FC236}">
                      <a16:creationId xmlns:a16="http://schemas.microsoft.com/office/drawing/2014/main" id="{C93B7CA6-AE28-4E50-9445-71497F04C327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5288188" y="3155614"/>
                  <a:ext cx="1467453" cy="332752"/>
                </a:xfrm>
                <a:prstGeom prst="rect">
                  <a:avLst/>
                </a:prstGeom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432720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8789959C-0873-474F-9E16-9DC51B10134B}"/>
              </a:ext>
            </a:extLst>
          </p:cNvPr>
          <p:cNvSpPr txBox="1">
            <a:spLocks/>
          </p:cNvSpPr>
          <p:nvPr/>
        </p:nvSpPr>
        <p:spPr>
          <a:xfrm>
            <a:off x="0" y="744807"/>
            <a:ext cx="10843260" cy="497954"/>
          </a:xfrm>
          <a:prstGeom prst="rect">
            <a:avLst/>
          </a:prstGeom>
          <a:ln w="28575" cap="flat" cmpd="sng" algn="ctr">
            <a:solidFill>
              <a:schemeClr val="accent6">
                <a:lumMod val="75000"/>
              </a:schemeClr>
            </a:solidFill>
            <a:prstDash val="solid"/>
            <a:miter lim="800000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 anchorCtr="0">
            <a:normAutofit/>
          </a:bodyPr>
          <a:lstStyle>
            <a:defPPr>
              <a:defRPr lang="en-US"/>
            </a:defPPr>
            <a:lvl1pPr indent="0" algn="r" rtl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/>
            </a:lvl1pPr>
            <a:lvl2pPr marL="6858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BH" dirty="0"/>
              <a:t> بناءً على الجدول </a:t>
            </a:r>
            <a:r>
              <a:rPr lang="en-GB" dirty="0"/>
              <a:t>flights</a:t>
            </a:r>
            <a:r>
              <a:rPr lang="ar-BH" dirty="0"/>
              <a:t>، أدرج مربّع نص حقل عدد المسافرين. </a:t>
            </a:r>
          </a:p>
        </p:txBody>
      </p:sp>
      <p:sp>
        <p:nvSpPr>
          <p:cNvPr id="14" name="Rounded Rectangle 10">
            <a:extLst>
              <a:ext uri="{FF2B5EF4-FFF2-40B4-BE49-F238E27FC236}">
                <a16:creationId xmlns:a16="http://schemas.microsoft.com/office/drawing/2014/main" id="{38B71953-FF97-4B1D-A645-1F383E138983}"/>
              </a:ext>
            </a:extLst>
          </p:cNvPr>
          <p:cNvSpPr/>
          <p:nvPr/>
        </p:nvSpPr>
        <p:spPr>
          <a:xfrm>
            <a:off x="4484345" y="82918"/>
            <a:ext cx="6077243" cy="6589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r" rtl="1"/>
            <a:r>
              <a:rPr lang="ar-BH" sz="3600" b="1" dirty="0">
                <a:solidFill>
                  <a:srgbClr val="4C4C4C"/>
                </a:solidFill>
                <a:cs typeface="PT Bold Heading" panose="02010400000000000000" pitchFamily="2" charset="-78"/>
              </a:rPr>
              <a:t> تصميم النماذج</a:t>
            </a:r>
            <a:endParaRPr lang="en-US" sz="3600" b="1" dirty="0">
              <a:solidFill>
                <a:srgbClr val="4C4C4C"/>
              </a:solidFill>
              <a:cs typeface="PT Bold Heading" panose="02010400000000000000" pitchFamily="2" charset="-78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4E05F1C-C5F4-4797-91B2-5B94FA65C081}"/>
              </a:ext>
            </a:extLst>
          </p:cNvPr>
          <p:cNvGrpSpPr/>
          <p:nvPr/>
        </p:nvGrpSpPr>
        <p:grpSpPr>
          <a:xfrm>
            <a:off x="0" y="1276663"/>
            <a:ext cx="4139194" cy="444014"/>
            <a:chOff x="5891725" y="2485486"/>
            <a:chExt cx="4139194" cy="492369"/>
          </a:xfrm>
        </p:grpSpPr>
        <p:pic>
          <p:nvPicPr>
            <p:cNvPr id="21" name="Picture 352" descr="FlashDevelop Review - Slant">
              <a:extLst>
                <a:ext uri="{FF2B5EF4-FFF2-40B4-BE49-F238E27FC236}">
                  <a16:creationId xmlns:a16="http://schemas.microsoft.com/office/drawing/2014/main" id="{2EAD004A-EA22-4477-B8AA-EDC4D39E67C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91725" y="2485486"/>
              <a:ext cx="492369" cy="4923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D0CAA1A1-008F-481E-B528-6E3E8516DB55}"/>
                </a:ext>
              </a:extLst>
            </p:cNvPr>
            <p:cNvSpPr txBox="1"/>
            <p:nvPr/>
          </p:nvSpPr>
          <p:spPr>
            <a:xfrm>
              <a:off x="6369852" y="2509208"/>
              <a:ext cx="3661067" cy="443684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r>
                <a:rPr lang="en-GB" sz="2000" dirty="0" err="1"/>
                <a:t>FlashDevelop</a:t>
              </a:r>
              <a:r>
                <a:rPr lang="en-GB" sz="2000" dirty="0"/>
                <a:t>: </a:t>
              </a:r>
              <a:r>
                <a:rPr lang="en-GB" sz="2000" b="1" dirty="0"/>
                <a:t>PracticeForm.html</a:t>
              </a:r>
              <a:endParaRPr lang="ar-BH" sz="2000" b="1" dirty="0"/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FDE3EADE-0126-4F9D-90A1-81CFDB2F0F54}"/>
              </a:ext>
            </a:extLst>
          </p:cNvPr>
          <p:cNvGrpSpPr/>
          <p:nvPr/>
        </p:nvGrpSpPr>
        <p:grpSpPr>
          <a:xfrm>
            <a:off x="7186174" y="1386993"/>
            <a:ext cx="4928829" cy="4972751"/>
            <a:chOff x="5906361" y="1386993"/>
            <a:chExt cx="6201819" cy="4972751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7474DEF1-C943-40C1-BB7A-07055EC72FBC}"/>
                </a:ext>
              </a:extLst>
            </p:cNvPr>
            <p:cNvGrpSpPr/>
            <p:nvPr/>
          </p:nvGrpSpPr>
          <p:grpSpPr>
            <a:xfrm>
              <a:off x="5906361" y="1386993"/>
              <a:ext cx="6201819" cy="4972751"/>
              <a:chOff x="4939353" y="1323756"/>
              <a:chExt cx="6098300" cy="4977840"/>
            </a:xfrm>
          </p:grpSpPr>
          <p:pic>
            <p:nvPicPr>
              <p:cNvPr id="24" name="Picture 23">
                <a:extLst>
                  <a:ext uri="{FF2B5EF4-FFF2-40B4-BE49-F238E27FC236}">
                    <a16:creationId xmlns:a16="http://schemas.microsoft.com/office/drawing/2014/main" id="{3DDBE0E8-C76E-498D-B853-5D56969E45A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939353" y="1838929"/>
                <a:ext cx="6098300" cy="4462667"/>
              </a:xfrm>
              <a:prstGeom prst="rect">
                <a:avLst/>
              </a:prstGeom>
            </p:spPr>
          </p:pic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3FE0B7DE-756F-47A2-AD06-4B93146F75A5}"/>
                  </a:ext>
                </a:extLst>
              </p:cNvPr>
              <p:cNvGrpSpPr/>
              <p:nvPr/>
            </p:nvGrpSpPr>
            <p:grpSpPr>
              <a:xfrm>
                <a:off x="4989234" y="1323756"/>
                <a:ext cx="5084366" cy="414310"/>
                <a:chOff x="6217164" y="1348082"/>
                <a:chExt cx="5084366" cy="414310"/>
              </a:xfrm>
            </p:grpSpPr>
            <p:pic>
              <p:nvPicPr>
                <p:cNvPr id="26" name="Picture 356" descr="The Branding Source: New logo: Google Chrome icon (?)">
                  <a:extLst>
                    <a:ext uri="{FF2B5EF4-FFF2-40B4-BE49-F238E27FC236}">
                      <a16:creationId xmlns:a16="http://schemas.microsoft.com/office/drawing/2014/main" id="{FE33CBF7-9BC6-4784-A7BB-B5BDF6F8783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17164" y="1361873"/>
                  <a:ext cx="492369" cy="400519"/>
                </a:xfrm>
                <a:prstGeom prst="rect">
                  <a:avLst/>
                </a:prstGeom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2C1FA8B0-3E4A-4707-9E47-E8ADBE13199B}"/>
                    </a:ext>
                  </a:extLst>
                </p:cNvPr>
                <p:cNvSpPr txBox="1"/>
                <p:nvPr/>
              </p:nvSpPr>
              <p:spPr>
                <a:xfrm>
                  <a:off x="6738438" y="1348082"/>
                  <a:ext cx="4563092" cy="400519"/>
                </a:xfrm>
                <a:prstGeom prst="rect">
                  <a:avLst/>
                </a:prstGeom>
                <a:noFill/>
              </p:spPr>
              <p:txBody>
                <a:bodyPr wrap="none" rtlCol="1">
                  <a:spAutoFit/>
                </a:bodyPr>
                <a:lstStyle/>
                <a:p>
                  <a:r>
                    <a:rPr lang="en-GB" sz="2000" dirty="0"/>
                    <a:t>Google Chrome: PracticeForm.html</a:t>
                  </a:r>
                  <a:endParaRPr lang="ar-BH" sz="2000" dirty="0"/>
                </a:p>
              </p:txBody>
            </p:sp>
          </p:grpSp>
        </p:grp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145EAF30-332D-4143-8A90-CCF9AC14469D}"/>
                </a:ext>
              </a:extLst>
            </p:cNvPr>
            <p:cNvSpPr/>
            <p:nvPr/>
          </p:nvSpPr>
          <p:spPr>
            <a:xfrm>
              <a:off x="6318301" y="1901639"/>
              <a:ext cx="1838265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lang="en-GB" sz="1400" dirty="0"/>
                <a:t>PracticeForm.html</a:t>
              </a:r>
              <a:endParaRPr lang="ar-BH" sz="1400" dirty="0"/>
            </a:p>
          </p:txBody>
        </p:sp>
      </p:grpSp>
      <p:sp>
        <p:nvSpPr>
          <p:cNvPr id="30" name="Rectangle 29">
            <a:extLst>
              <a:ext uri="{FF2B5EF4-FFF2-40B4-BE49-F238E27FC236}">
                <a16:creationId xmlns:a16="http://schemas.microsoft.com/office/drawing/2014/main" id="{8F48B11D-268B-43BD-82B4-43EB9F5E05B9}"/>
              </a:ext>
            </a:extLst>
          </p:cNvPr>
          <p:cNvSpPr/>
          <p:nvPr/>
        </p:nvSpPr>
        <p:spPr>
          <a:xfrm>
            <a:off x="-7445" y="1775971"/>
            <a:ext cx="7134434" cy="4510175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t"/>
          <a:lstStyle/>
          <a:p>
            <a:r>
              <a:rPr lang="en-GB" sz="2200" dirty="0"/>
              <a:t>&lt;body&gt;</a:t>
            </a:r>
          </a:p>
          <a:p>
            <a:r>
              <a:rPr lang="en-GB" sz="2200" b="1" dirty="0"/>
              <a:t>&lt;form&gt;</a:t>
            </a:r>
          </a:p>
          <a:p>
            <a:r>
              <a:rPr lang="en-GB" sz="2200" dirty="0"/>
              <a:t>&lt;p&gt;                                                                                           &lt;/p&gt;</a:t>
            </a:r>
          </a:p>
          <a:p>
            <a:r>
              <a:rPr lang="en-GB" sz="2200" dirty="0"/>
              <a:t>&lt;p&gt; </a:t>
            </a:r>
          </a:p>
          <a:p>
            <a:r>
              <a:rPr lang="en-GB" sz="2200" dirty="0"/>
              <a:t>Departure Date:                                                                                          &lt;/p&gt;</a:t>
            </a:r>
          </a:p>
          <a:p>
            <a:r>
              <a:rPr lang="en-GB" sz="2200" dirty="0"/>
              <a:t>&lt;p&gt; Travelers number: </a:t>
            </a:r>
          </a:p>
          <a:p>
            <a:endParaRPr lang="en-GB" sz="2200" dirty="0"/>
          </a:p>
          <a:p>
            <a:r>
              <a:rPr lang="en-GB" sz="2200" dirty="0"/>
              <a:t>&lt;/p&gt; </a:t>
            </a:r>
          </a:p>
          <a:p>
            <a:endParaRPr lang="en-GB" sz="2200" b="1" dirty="0"/>
          </a:p>
          <a:p>
            <a:endParaRPr lang="en-GB" sz="2200" b="1" dirty="0"/>
          </a:p>
          <a:p>
            <a:r>
              <a:rPr lang="en-GB" sz="2200" b="1" dirty="0"/>
              <a:t>&lt;/form&gt;</a:t>
            </a:r>
          </a:p>
          <a:p>
            <a:r>
              <a:rPr lang="en-GB" sz="2200" dirty="0"/>
              <a:t>&lt;/body&gt;</a:t>
            </a:r>
          </a:p>
          <a:p>
            <a:endParaRPr lang="en-GB" dirty="0"/>
          </a:p>
          <a:p>
            <a:pPr algn="just" rtl="1"/>
            <a:endParaRPr lang="ar-BH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6B17148E-F559-4E9A-BB4D-E7424590FF90}"/>
              </a:ext>
            </a:extLst>
          </p:cNvPr>
          <p:cNvSpPr txBox="1"/>
          <p:nvPr/>
        </p:nvSpPr>
        <p:spPr>
          <a:xfrm>
            <a:off x="492369" y="2445569"/>
            <a:ext cx="1508555" cy="430887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GB" sz="2200" dirty="0"/>
              <a:t>Flight code:</a:t>
            </a:r>
            <a:endParaRPr lang="ar-BH" sz="2200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07701C0-70B6-4416-92B5-E4D506F5D9BD}"/>
              </a:ext>
            </a:extLst>
          </p:cNvPr>
          <p:cNvSpPr txBox="1"/>
          <p:nvPr/>
        </p:nvSpPr>
        <p:spPr>
          <a:xfrm>
            <a:off x="7418137" y="2655494"/>
            <a:ext cx="1272271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GB" dirty="0"/>
              <a:t>Flight code:</a:t>
            </a:r>
            <a:endParaRPr lang="ar-BH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5550BB1-84D9-4337-B066-7BCC01B60863}"/>
              </a:ext>
            </a:extLst>
          </p:cNvPr>
          <p:cNvSpPr txBox="1"/>
          <p:nvPr/>
        </p:nvSpPr>
        <p:spPr>
          <a:xfrm>
            <a:off x="2000589" y="2453996"/>
            <a:ext cx="4227952" cy="430887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GB" sz="2200" dirty="0">
                <a:solidFill>
                  <a:srgbClr val="00B0F0"/>
                </a:solidFill>
              </a:rPr>
              <a:t>&lt;input type="text" name="code"&gt;</a:t>
            </a:r>
            <a:endParaRPr lang="ar-BH" sz="2200" dirty="0">
              <a:solidFill>
                <a:srgbClr val="00B0F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9B69A79-9270-4D16-8357-727885A96800}"/>
              </a:ext>
            </a:extLst>
          </p:cNvPr>
          <p:cNvSpPr/>
          <p:nvPr/>
        </p:nvSpPr>
        <p:spPr>
          <a:xfrm>
            <a:off x="8676640" y="2702153"/>
            <a:ext cx="2296160" cy="33228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BH" dirty="0"/>
          </a:p>
        </p:txBody>
      </p:sp>
      <p:pic>
        <p:nvPicPr>
          <p:cNvPr id="1026" name="Picture 2" descr="Home | Practice Makes Perfect">
            <a:extLst>
              <a:ext uri="{FF2B5EF4-FFF2-40B4-BE49-F238E27FC236}">
                <a16:creationId xmlns:a16="http://schemas.microsoft.com/office/drawing/2014/main" id="{E1E5634F-2969-4C1F-B418-5C6075E0A0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184" y="-12963"/>
            <a:ext cx="971243" cy="1187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smile" descr="A picture containing orange, yellow&#10;&#10;Description automatically generated" hidden="1">
            <a:extLst>
              <a:ext uri="{FF2B5EF4-FFF2-40B4-BE49-F238E27FC236}">
                <a16:creationId xmlns:a16="http://schemas.microsoft.com/office/drawing/2014/main" id="{342EB851-EAB5-4A42-8245-0F41263538E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2473" y="2536957"/>
            <a:ext cx="674313" cy="674313"/>
          </a:xfrm>
          <a:prstGeom prst="rect">
            <a:avLst/>
          </a:prstGeom>
        </p:spPr>
      </p:pic>
      <p:pic>
        <p:nvPicPr>
          <p:cNvPr id="42" name="fail" descr="A picture containing table, sitting, hydrant, food&#10;&#10;Description automatically generated" hidden="1">
            <a:extLst>
              <a:ext uri="{FF2B5EF4-FFF2-40B4-BE49-F238E27FC236}">
                <a16:creationId xmlns:a16="http://schemas.microsoft.com/office/drawing/2014/main" id="{CE4DF851-1AB4-40F0-A308-3E31C43405D9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0192" y="4700885"/>
            <a:ext cx="787806" cy="787806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F6A17267-A95C-48FD-A0A1-2C2BB16B73E0}"/>
              </a:ext>
            </a:extLst>
          </p:cNvPr>
          <p:cNvSpPr txBox="1"/>
          <p:nvPr/>
        </p:nvSpPr>
        <p:spPr>
          <a:xfrm>
            <a:off x="1868047" y="3106547"/>
            <a:ext cx="5258942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GB" sz="2200" dirty="0">
                <a:solidFill>
                  <a:srgbClr val="00B0F0"/>
                </a:solidFill>
              </a:rPr>
              <a:t>&lt;input type="date" name="</a:t>
            </a:r>
            <a:r>
              <a:rPr lang="en-GB" sz="2200" dirty="0" err="1">
                <a:solidFill>
                  <a:srgbClr val="00B0F0"/>
                </a:solidFill>
              </a:rPr>
              <a:t>depart_date</a:t>
            </a:r>
            <a:r>
              <a:rPr lang="en-GB" sz="2200" dirty="0">
                <a:solidFill>
                  <a:srgbClr val="00B0F0"/>
                </a:solidFill>
              </a:rPr>
              <a:t>"&gt;</a:t>
            </a:r>
            <a:endParaRPr lang="ar-BH" sz="2200" dirty="0">
              <a:solidFill>
                <a:srgbClr val="00B0F0"/>
              </a:solidFill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9B185AE4-487A-46A9-A6DC-C541C5E9FD2B}"/>
              </a:ext>
            </a:extLst>
          </p:cNvPr>
          <p:cNvSpPr txBox="1"/>
          <p:nvPr/>
        </p:nvSpPr>
        <p:spPr>
          <a:xfrm>
            <a:off x="7418137" y="3227572"/>
            <a:ext cx="1746448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GB" dirty="0"/>
              <a:t>Departure Date:</a:t>
            </a:r>
            <a:endParaRPr lang="ar-BH" dirty="0"/>
          </a:p>
        </p:txBody>
      </p:sp>
      <p:pic>
        <p:nvPicPr>
          <p:cNvPr id="4" name="pdate">
            <a:extLst>
              <a:ext uri="{FF2B5EF4-FFF2-40B4-BE49-F238E27FC236}">
                <a16:creationId xmlns:a16="http://schemas.microsoft.com/office/drawing/2014/main" id="{A0B8D8D4-949A-4765-9773-4B31CB25947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082685" y="3178812"/>
            <a:ext cx="2103015" cy="514501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258FD793-1939-4476-A12B-83B7C6F05C28}"/>
              </a:ext>
            </a:extLst>
          </p:cNvPr>
          <p:cNvSpPr txBox="1"/>
          <p:nvPr/>
        </p:nvSpPr>
        <p:spPr>
          <a:xfrm>
            <a:off x="7418136" y="3778681"/>
            <a:ext cx="1969365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GB" dirty="0"/>
              <a:t>Travelers number:</a:t>
            </a:r>
            <a:endParaRPr lang="ar-BH" dirty="0"/>
          </a:p>
        </p:txBody>
      </p:sp>
      <p:sp>
        <p:nvSpPr>
          <p:cNvPr id="36" name="nb" hidden="1">
            <a:extLst>
              <a:ext uri="{FF2B5EF4-FFF2-40B4-BE49-F238E27FC236}">
                <a16:creationId xmlns:a16="http://schemas.microsoft.com/office/drawing/2014/main" id="{C4DFFAF7-1DE1-470B-B8DD-C5214F765B76}"/>
              </a:ext>
            </a:extLst>
          </p:cNvPr>
          <p:cNvSpPr/>
          <p:nvPr/>
        </p:nvSpPr>
        <p:spPr>
          <a:xfrm>
            <a:off x="9231648" y="3798409"/>
            <a:ext cx="2296160" cy="33228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BH" dirty="0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8A7DD4B-4618-41BD-93D7-7D8B0D82C255}"/>
              </a:ext>
            </a:extLst>
          </p:cNvPr>
          <p:cNvGrpSpPr/>
          <p:nvPr/>
        </p:nvGrpSpPr>
        <p:grpSpPr>
          <a:xfrm>
            <a:off x="7192999" y="5048844"/>
            <a:ext cx="4868106" cy="1239580"/>
            <a:chOff x="6994478" y="4996636"/>
            <a:chExt cx="5113701" cy="1276580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C32057AB-5FE0-4B93-B206-90E5D9BBC333}"/>
                </a:ext>
              </a:extLst>
            </p:cNvPr>
            <p:cNvSpPr/>
            <p:nvPr/>
          </p:nvSpPr>
          <p:spPr>
            <a:xfrm>
              <a:off x="6994478" y="4996636"/>
              <a:ext cx="5113701" cy="127658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BH"/>
            </a:p>
          </p:txBody>
        </p:sp>
        <mc:AlternateContent xmlns:mc="http://schemas.openxmlformats.org/markup-compatibility/2006" xmlns:pslz="http://schemas.microsoft.com/office/powerpoint/2016/slidezoom">
          <mc:Choice Requires="pslz">
            <p:graphicFrame>
              <p:nvGraphicFramePr>
                <p:cNvPr id="37" name="Slide Zoom 36">
                  <a:extLst>
                    <a:ext uri="{FF2B5EF4-FFF2-40B4-BE49-F238E27FC236}">
                      <a16:creationId xmlns:a16="http://schemas.microsoft.com/office/drawing/2014/main" id="{7D075E13-FA13-4488-8290-391FB262A2DD}"/>
                    </a:ext>
                  </a:extLst>
                </p:cNvPr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3519840211"/>
                    </p:ext>
                  </p:extLst>
                </p:nvPr>
              </p:nvGraphicFramePr>
              <p:xfrm>
                <a:off x="7295427" y="5156009"/>
                <a:ext cx="1686600" cy="948713"/>
              </p:xfrm>
              <a:graphic>
                <a:graphicData uri="http://schemas.microsoft.com/office/powerpoint/2016/slidezoom">
                  <pslz:sldZm>
                    <pslz:sldZmObj sldId="325" cId="1903025509">
                      <pslz:zmPr id="{66902E97-05B6-40B6-9E5C-4AAEC320EC51}" returnToParent="0" transitionDur="1000">
                        <p166:blipFill xmlns:p166="http://schemas.microsoft.com/office/powerpoint/2016/6/main">
                          <a:blip r:embed="rId12"/>
                          <a:stretch>
                            <a:fillRect/>
                          </a:stretch>
                        </p166:blipFill>
                        <p166:spPr xmlns:p166="http://schemas.microsoft.com/office/powerpoint/2016/6/main">
                          <a:xfrm>
                            <a:off x="0" y="0"/>
                            <a:ext cx="1605598" cy="921216"/>
                          </a:xfrm>
                          <a:prstGeom prst="rect">
                            <a:avLst/>
                          </a:prstGeom>
                        </p166:spPr>
                      </pslz:zmPr>
                    </pslz:sldZmObj>
                  </pslz:sldZm>
                </a:graphicData>
              </a:graphic>
            </p:graphicFrame>
          </mc:Choice>
          <mc:Fallback xmlns="">
            <p:pic>
              <p:nvPicPr>
                <p:cNvPr id="37" name="Slide Zoom 36">
                  <a:hlinkClick r:id="rId13" action="ppaction://hlinksldjump"/>
                  <a:extLst>
                    <a:ext uri="{FF2B5EF4-FFF2-40B4-BE49-F238E27FC236}">
                      <a16:creationId xmlns:a16="http://schemas.microsoft.com/office/drawing/2014/main" id="{7D075E13-FA13-4488-8290-391FB262A2DD}"/>
                    </a:ext>
                  </a:extLst>
                </p:cNvPr>
                <p:cNvPicPr>
                  <a:picLocks noGrp="1" noRot="1" noChangeAspect="1" noMove="1" noResize="1" noEditPoints="1" noAdjustHandles="1" noChangeArrowheads="1" noChangeShapeType="1"/>
                </p:cNvPicPr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7479494" y="5203598"/>
                  <a:ext cx="1605598" cy="921216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38" name="Arrow: Left 37">
              <a:extLst>
                <a:ext uri="{FF2B5EF4-FFF2-40B4-BE49-F238E27FC236}">
                  <a16:creationId xmlns:a16="http://schemas.microsoft.com/office/drawing/2014/main" id="{484E34C9-3241-439F-99BB-6A446521D737}"/>
                </a:ext>
              </a:extLst>
            </p:cNvPr>
            <p:cNvSpPr/>
            <p:nvPr/>
          </p:nvSpPr>
          <p:spPr>
            <a:xfrm>
              <a:off x="9197567" y="5164437"/>
              <a:ext cx="2728041" cy="830927"/>
            </a:xfrm>
            <a:prstGeom prst="leftArrow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ar-BH" dirty="0"/>
                <a:t>للاطلاع على جدول البيانات</a:t>
              </a:r>
            </a:p>
          </p:txBody>
        </p:sp>
      </p:grpSp>
    </p:spTree>
    <p:controls>
      <mc:AlternateContent xmlns:mc="http://schemas.openxmlformats.org/markup-compatibility/2006">
        <mc:Choice xmlns:v="urn:schemas-microsoft-com:vml" Requires="v">
          <p:control spid="4097" name="prop" r:id="rId2" imgW="4219560" imgH="333360"/>
        </mc:Choice>
        <mc:Fallback>
          <p:control name="prop" r:id="rId2" imgW="4219560" imgH="333360">
            <p:pic>
              <p:nvPicPr>
                <p:cNvPr id="2" name="prop">
                  <a:extLst>
                    <a:ext uri="{FF2B5EF4-FFF2-40B4-BE49-F238E27FC236}">
                      <a16:creationId xmlns:a16="http://schemas.microsoft.com/office/drawing/2014/main" id="{7065428B-3F7E-4D9A-8DB0-8F587F3839E6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660349" y="4215459"/>
                  <a:ext cx="4218726" cy="332752"/>
                </a:xfrm>
                <a:prstGeom prst="rect">
                  <a:avLst/>
                </a:prstGeom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4098" name="bform" r:id="rId3" imgW="1467000" imgH="514440"/>
        </mc:Choice>
        <mc:Fallback>
          <p:control name="bform" r:id="rId3" imgW="1467000" imgH="514440">
            <p:pic>
              <p:nvPicPr>
                <p:cNvPr id="40" name="bform">
                  <a:extLst>
                    <a:ext uri="{FF2B5EF4-FFF2-40B4-BE49-F238E27FC236}">
                      <a16:creationId xmlns:a16="http://schemas.microsoft.com/office/drawing/2014/main" id="{6A6CF0D0-3136-40FE-9759-AF1F3D1D6F0C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3751177" y="4791669"/>
                  <a:ext cx="1466336" cy="514350"/>
                </a:xfrm>
                <a:prstGeom prst="rect">
                  <a:avLst/>
                </a:prstGeom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756886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8789959C-0873-474F-9E16-9DC51B10134B}"/>
              </a:ext>
            </a:extLst>
          </p:cNvPr>
          <p:cNvSpPr txBox="1">
            <a:spLocks/>
          </p:cNvSpPr>
          <p:nvPr/>
        </p:nvSpPr>
        <p:spPr>
          <a:xfrm>
            <a:off x="0" y="744807"/>
            <a:ext cx="10843260" cy="497954"/>
          </a:xfrm>
          <a:prstGeom prst="rect">
            <a:avLst/>
          </a:prstGeom>
          <a:ln w="28575" cap="flat" cmpd="sng" algn="ctr">
            <a:solidFill>
              <a:schemeClr val="accent6">
                <a:lumMod val="75000"/>
              </a:schemeClr>
            </a:solidFill>
            <a:prstDash val="solid"/>
            <a:miter lim="800000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 anchorCtr="0">
            <a:normAutofit/>
          </a:bodyPr>
          <a:lstStyle>
            <a:defPPr>
              <a:defRPr lang="en-US"/>
            </a:defPPr>
            <a:lvl1pPr indent="0" algn="r" rtl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/>
            </a:lvl1pPr>
            <a:lvl2pPr marL="6858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BH" dirty="0"/>
              <a:t>أكمل القيمة المناسبة لخصائص زرّ ارسال البيانات والمعنون بـ "</a:t>
            </a:r>
            <a:r>
              <a:rPr lang="en-GB" dirty="0"/>
              <a:t>Insert New</a:t>
            </a:r>
            <a:r>
              <a:rPr lang="ar-BH" dirty="0"/>
              <a:t>". </a:t>
            </a:r>
          </a:p>
        </p:txBody>
      </p:sp>
      <p:sp>
        <p:nvSpPr>
          <p:cNvPr id="14" name="Rounded Rectangle 10">
            <a:extLst>
              <a:ext uri="{FF2B5EF4-FFF2-40B4-BE49-F238E27FC236}">
                <a16:creationId xmlns:a16="http://schemas.microsoft.com/office/drawing/2014/main" id="{38B71953-FF97-4B1D-A645-1F383E138983}"/>
              </a:ext>
            </a:extLst>
          </p:cNvPr>
          <p:cNvSpPr/>
          <p:nvPr/>
        </p:nvSpPr>
        <p:spPr>
          <a:xfrm>
            <a:off x="4484345" y="82918"/>
            <a:ext cx="6077243" cy="6589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r" rtl="1"/>
            <a:r>
              <a:rPr lang="ar-BH" sz="3600" b="1" dirty="0">
                <a:solidFill>
                  <a:srgbClr val="4C4C4C"/>
                </a:solidFill>
                <a:cs typeface="PT Bold Heading" panose="02010400000000000000" pitchFamily="2" charset="-78"/>
              </a:rPr>
              <a:t> تصميم النماذج</a:t>
            </a:r>
            <a:endParaRPr lang="en-US" sz="3600" b="1" dirty="0">
              <a:solidFill>
                <a:srgbClr val="4C4C4C"/>
              </a:solidFill>
              <a:cs typeface="PT Bold Heading" panose="02010400000000000000" pitchFamily="2" charset="-78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4E05F1C-C5F4-4797-91B2-5B94FA65C081}"/>
              </a:ext>
            </a:extLst>
          </p:cNvPr>
          <p:cNvGrpSpPr/>
          <p:nvPr/>
        </p:nvGrpSpPr>
        <p:grpSpPr>
          <a:xfrm>
            <a:off x="0" y="1276663"/>
            <a:ext cx="4139194" cy="444014"/>
            <a:chOff x="5891725" y="2485486"/>
            <a:chExt cx="4139194" cy="492369"/>
          </a:xfrm>
        </p:grpSpPr>
        <p:pic>
          <p:nvPicPr>
            <p:cNvPr id="21" name="Picture 352" descr="FlashDevelop Review - Slant">
              <a:extLst>
                <a:ext uri="{FF2B5EF4-FFF2-40B4-BE49-F238E27FC236}">
                  <a16:creationId xmlns:a16="http://schemas.microsoft.com/office/drawing/2014/main" id="{2EAD004A-EA22-4477-B8AA-EDC4D39E67C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91725" y="2485486"/>
              <a:ext cx="492369" cy="4923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D0CAA1A1-008F-481E-B528-6E3E8516DB55}"/>
                </a:ext>
              </a:extLst>
            </p:cNvPr>
            <p:cNvSpPr txBox="1"/>
            <p:nvPr/>
          </p:nvSpPr>
          <p:spPr>
            <a:xfrm>
              <a:off x="6369852" y="2509208"/>
              <a:ext cx="3661067" cy="443684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r>
                <a:rPr lang="en-GB" sz="2000" dirty="0" err="1"/>
                <a:t>FlashDevelop</a:t>
              </a:r>
              <a:r>
                <a:rPr lang="en-GB" sz="2000" dirty="0"/>
                <a:t>: </a:t>
              </a:r>
              <a:r>
                <a:rPr lang="en-GB" sz="2000" b="1" dirty="0"/>
                <a:t>PracticeForm.html</a:t>
              </a:r>
              <a:endParaRPr lang="ar-BH" sz="2000" b="1" dirty="0"/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FDE3EADE-0126-4F9D-90A1-81CFDB2F0F54}"/>
              </a:ext>
            </a:extLst>
          </p:cNvPr>
          <p:cNvGrpSpPr/>
          <p:nvPr/>
        </p:nvGrpSpPr>
        <p:grpSpPr>
          <a:xfrm>
            <a:off x="6994478" y="1356360"/>
            <a:ext cx="5113701" cy="5003384"/>
            <a:chOff x="5957089" y="1356360"/>
            <a:chExt cx="6151091" cy="5003384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7474DEF1-C943-40C1-BB7A-07055EC72FBC}"/>
                </a:ext>
              </a:extLst>
            </p:cNvPr>
            <p:cNvGrpSpPr/>
            <p:nvPr/>
          </p:nvGrpSpPr>
          <p:grpSpPr>
            <a:xfrm>
              <a:off x="5957089" y="1356360"/>
              <a:ext cx="6151091" cy="5003384"/>
              <a:chOff x="4989234" y="1293092"/>
              <a:chExt cx="6048419" cy="5008504"/>
            </a:xfrm>
          </p:grpSpPr>
          <p:pic>
            <p:nvPicPr>
              <p:cNvPr id="24" name="Picture 23">
                <a:extLst>
                  <a:ext uri="{FF2B5EF4-FFF2-40B4-BE49-F238E27FC236}">
                    <a16:creationId xmlns:a16="http://schemas.microsoft.com/office/drawing/2014/main" id="{3DDBE0E8-C76E-498D-B853-5D56969E45A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989234" y="1838929"/>
                <a:ext cx="6048419" cy="4462667"/>
              </a:xfrm>
              <a:prstGeom prst="rect">
                <a:avLst/>
              </a:prstGeom>
            </p:spPr>
          </p:pic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3FE0B7DE-756F-47A2-AD06-4B93146F75A5}"/>
                  </a:ext>
                </a:extLst>
              </p:cNvPr>
              <p:cNvGrpSpPr/>
              <p:nvPr/>
            </p:nvGrpSpPr>
            <p:grpSpPr>
              <a:xfrm>
                <a:off x="4989234" y="1293092"/>
                <a:ext cx="5084366" cy="444468"/>
                <a:chOff x="6217164" y="1317418"/>
                <a:chExt cx="5084366" cy="444468"/>
              </a:xfrm>
            </p:grpSpPr>
            <p:pic>
              <p:nvPicPr>
                <p:cNvPr id="26" name="Picture 356" descr="The Branding Source: New logo: Google Chrome icon (?)">
                  <a:extLst>
                    <a:ext uri="{FF2B5EF4-FFF2-40B4-BE49-F238E27FC236}">
                      <a16:creationId xmlns:a16="http://schemas.microsoft.com/office/drawing/2014/main" id="{FE33CBF7-9BC6-4784-A7BB-B5BDF6F8783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17164" y="1317418"/>
                  <a:ext cx="492369" cy="444468"/>
                </a:xfrm>
                <a:prstGeom prst="rect">
                  <a:avLst/>
                </a:prstGeom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2C1FA8B0-3E4A-4707-9E47-E8ADBE13199B}"/>
                    </a:ext>
                  </a:extLst>
                </p:cNvPr>
                <p:cNvSpPr txBox="1"/>
                <p:nvPr/>
              </p:nvSpPr>
              <p:spPr>
                <a:xfrm>
                  <a:off x="6738438" y="1348082"/>
                  <a:ext cx="4563092" cy="400519"/>
                </a:xfrm>
                <a:prstGeom prst="rect">
                  <a:avLst/>
                </a:prstGeom>
                <a:noFill/>
              </p:spPr>
              <p:txBody>
                <a:bodyPr wrap="none" rtlCol="1">
                  <a:spAutoFit/>
                </a:bodyPr>
                <a:lstStyle/>
                <a:p>
                  <a:r>
                    <a:rPr lang="en-GB" sz="2000" dirty="0"/>
                    <a:t>Google Chrome: PracticeForm.html</a:t>
                  </a:r>
                  <a:endParaRPr lang="ar-BH" sz="2000" dirty="0"/>
                </a:p>
              </p:txBody>
            </p:sp>
          </p:grpSp>
        </p:grp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145EAF30-332D-4143-8A90-CCF9AC14469D}"/>
                </a:ext>
              </a:extLst>
            </p:cNvPr>
            <p:cNvSpPr/>
            <p:nvPr/>
          </p:nvSpPr>
          <p:spPr>
            <a:xfrm>
              <a:off x="6318301" y="1901639"/>
              <a:ext cx="1838265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lang="en-GB" sz="1400" dirty="0"/>
                <a:t>PracticeForm.html</a:t>
              </a:r>
              <a:endParaRPr lang="ar-BH" sz="1400" dirty="0"/>
            </a:p>
          </p:txBody>
        </p:sp>
      </p:grpSp>
      <p:sp>
        <p:nvSpPr>
          <p:cNvPr id="30" name="Rectangle 29">
            <a:extLst>
              <a:ext uri="{FF2B5EF4-FFF2-40B4-BE49-F238E27FC236}">
                <a16:creationId xmlns:a16="http://schemas.microsoft.com/office/drawing/2014/main" id="{8F48B11D-268B-43BD-82B4-43EB9F5E05B9}"/>
              </a:ext>
            </a:extLst>
          </p:cNvPr>
          <p:cNvSpPr/>
          <p:nvPr/>
        </p:nvSpPr>
        <p:spPr>
          <a:xfrm>
            <a:off x="-7445" y="1775971"/>
            <a:ext cx="6952207" cy="4510175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t"/>
          <a:lstStyle/>
          <a:p>
            <a:r>
              <a:rPr lang="en-GB" sz="2200" dirty="0"/>
              <a:t>&lt;body&gt;</a:t>
            </a:r>
          </a:p>
          <a:p>
            <a:r>
              <a:rPr lang="en-GB" sz="2200" b="1" dirty="0"/>
              <a:t>&lt;form&gt;</a:t>
            </a:r>
          </a:p>
          <a:p>
            <a:r>
              <a:rPr lang="en-GB" sz="2200" dirty="0"/>
              <a:t>&lt;p&gt; Flight code: </a:t>
            </a:r>
            <a:r>
              <a:rPr lang="en-GB" sz="2200" dirty="0">
                <a:solidFill>
                  <a:srgbClr val="00B0F0"/>
                </a:solidFill>
              </a:rPr>
              <a:t>&lt;input type="text" name="code"&gt; </a:t>
            </a:r>
            <a:r>
              <a:rPr lang="en-GB" sz="2200" dirty="0"/>
              <a:t>&lt;/p&gt;</a:t>
            </a:r>
          </a:p>
          <a:p>
            <a:r>
              <a:rPr lang="en-GB" sz="2200" dirty="0"/>
              <a:t>&lt;p&gt; Departure date: </a:t>
            </a:r>
          </a:p>
          <a:p>
            <a:r>
              <a:rPr lang="en-GB" sz="2200" dirty="0">
                <a:solidFill>
                  <a:srgbClr val="00B0F0"/>
                </a:solidFill>
              </a:rPr>
              <a:t>&lt;input type="date" name="</a:t>
            </a:r>
            <a:r>
              <a:rPr lang="en-GB" sz="2200" dirty="0" err="1">
                <a:solidFill>
                  <a:srgbClr val="00B0F0"/>
                </a:solidFill>
              </a:rPr>
              <a:t>depart_date</a:t>
            </a:r>
            <a:r>
              <a:rPr lang="en-GB" sz="2200" dirty="0">
                <a:solidFill>
                  <a:srgbClr val="00B0F0"/>
                </a:solidFill>
              </a:rPr>
              <a:t>"&gt; </a:t>
            </a:r>
          </a:p>
          <a:p>
            <a:r>
              <a:rPr lang="en-GB" sz="2200" dirty="0"/>
              <a:t>&lt;/p&gt;</a:t>
            </a:r>
          </a:p>
          <a:p>
            <a:r>
              <a:rPr lang="en-GB" sz="2200" dirty="0"/>
              <a:t>&lt;p&gt; Travelers number: </a:t>
            </a:r>
          </a:p>
          <a:p>
            <a:r>
              <a:rPr lang="en-GB" sz="2200" dirty="0">
                <a:solidFill>
                  <a:srgbClr val="00B0F0"/>
                </a:solidFill>
              </a:rPr>
              <a:t>&lt;input type="number" name="</a:t>
            </a:r>
            <a:r>
              <a:rPr lang="en-GB" sz="2200" dirty="0" err="1">
                <a:solidFill>
                  <a:srgbClr val="00B0F0"/>
                </a:solidFill>
              </a:rPr>
              <a:t>trav_nb</a:t>
            </a:r>
            <a:r>
              <a:rPr lang="en-GB" sz="2200" dirty="0">
                <a:solidFill>
                  <a:srgbClr val="00B0F0"/>
                </a:solidFill>
              </a:rPr>
              <a:t>"&gt; </a:t>
            </a:r>
          </a:p>
          <a:p>
            <a:r>
              <a:rPr lang="en-GB" sz="2200" dirty="0"/>
              <a:t>&lt;/p&gt;</a:t>
            </a:r>
          </a:p>
          <a:p>
            <a:endParaRPr lang="en-GB" sz="2200" b="1" dirty="0"/>
          </a:p>
          <a:p>
            <a:endParaRPr lang="en-GB" sz="2200" b="1" dirty="0"/>
          </a:p>
          <a:p>
            <a:r>
              <a:rPr lang="en-GB" sz="2200" b="1" dirty="0"/>
              <a:t>&lt;/form&gt;</a:t>
            </a:r>
          </a:p>
          <a:p>
            <a:r>
              <a:rPr lang="en-GB" sz="2200" dirty="0"/>
              <a:t>&lt;/body&gt;</a:t>
            </a:r>
          </a:p>
          <a:p>
            <a:endParaRPr lang="en-GB" dirty="0"/>
          </a:p>
          <a:p>
            <a:pPr algn="just" rtl="1"/>
            <a:endParaRPr lang="ar-BH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07701C0-70B6-4416-92B5-E4D506F5D9BD}"/>
              </a:ext>
            </a:extLst>
          </p:cNvPr>
          <p:cNvSpPr txBox="1"/>
          <p:nvPr/>
        </p:nvSpPr>
        <p:spPr>
          <a:xfrm>
            <a:off x="7082621" y="2632390"/>
            <a:ext cx="1272271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GB" dirty="0"/>
              <a:t>Flight code:</a:t>
            </a:r>
            <a:endParaRPr lang="ar-BH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9B69A79-9270-4D16-8357-727885A96800}"/>
              </a:ext>
            </a:extLst>
          </p:cNvPr>
          <p:cNvSpPr/>
          <p:nvPr/>
        </p:nvSpPr>
        <p:spPr>
          <a:xfrm>
            <a:off x="8341124" y="2679049"/>
            <a:ext cx="2296160" cy="33228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BH" dirty="0"/>
          </a:p>
        </p:txBody>
      </p:sp>
      <p:pic>
        <p:nvPicPr>
          <p:cNvPr id="1026" name="Picture 2" descr="Home | Practice Makes Perfect">
            <a:extLst>
              <a:ext uri="{FF2B5EF4-FFF2-40B4-BE49-F238E27FC236}">
                <a16:creationId xmlns:a16="http://schemas.microsoft.com/office/drawing/2014/main" id="{E1E5634F-2969-4C1F-B418-5C6075E0A0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184" y="-12963"/>
            <a:ext cx="971243" cy="1187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smile" descr="A picture containing orange, yellow&#10;&#10;Description automatically generated" hidden="1">
            <a:extLst>
              <a:ext uri="{FF2B5EF4-FFF2-40B4-BE49-F238E27FC236}">
                <a16:creationId xmlns:a16="http://schemas.microsoft.com/office/drawing/2014/main" id="{342EB851-EAB5-4A42-8245-0F41263538E7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2473" y="2536957"/>
            <a:ext cx="674313" cy="674313"/>
          </a:xfrm>
          <a:prstGeom prst="rect">
            <a:avLst/>
          </a:prstGeom>
        </p:spPr>
      </p:pic>
      <p:pic>
        <p:nvPicPr>
          <p:cNvPr id="42" name="fail" descr="A picture containing table, sitting, hydrant, food&#10;&#10;Description automatically generated" hidden="1">
            <a:extLst>
              <a:ext uri="{FF2B5EF4-FFF2-40B4-BE49-F238E27FC236}">
                <a16:creationId xmlns:a16="http://schemas.microsoft.com/office/drawing/2014/main" id="{CE4DF851-1AB4-40F0-A308-3E31C43405D9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2097" y="3211270"/>
            <a:ext cx="787806" cy="787806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8F51243A-95F6-47A6-B893-B09DFBDAE691}"/>
              </a:ext>
            </a:extLst>
          </p:cNvPr>
          <p:cNvSpPr txBox="1"/>
          <p:nvPr/>
        </p:nvSpPr>
        <p:spPr>
          <a:xfrm>
            <a:off x="-57161" y="4824984"/>
            <a:ext cx="5574668" cy="430887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GB" sz="2200" dirty="0">
                <a:solidFill>
                  <a:srgbClr val="00B0F0"/>
                </a:solidFill>
              </a:rPr>
              <a:t>&lt;input type="             " value="                       "&gt;</a:t>
            </a:r>
            <a:endParaRPr lang="ar-BH" sz="2200" dirty="0">
              <a:solidFill>
                <a:srgbClr val="00B0F0"/>
              </a:solidFill>
            </a:endParaRPr>
          </a:p>
        </p:txBody>
      </p:sp>
      <p:sp>
        <p:nvSpPr>
          <p:cNvPr id="34" name="ins" hidden="1">
            <a:extLst>
              <a:ext uri="{FF2B5EF4-FFF2-40B4-BE49-F238E27FC236}">
                <a16:creationId xmlns:a16="http://schemas.microsoft.com/office/drawing/2014/main" id="{E6FA839C-95C4-4006-90B9-7EABAB3233A3}"/>
              </a:ext>
            </a:extLst>
          </p:cNvPr>
          <p:cNvSpPr/>
          <p:nvPr/>
        </p:nvSpPr>
        <p:spPr>
          <a:xfrm>
            <a:off x="7191556" y="4254781"/>
            <a:ext cx="1529507" cy="436631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en-GB" dirty="0"/>
              <a:t>Insert New</a:t>
            </a:r>
            <a:endParaRPr lang="ar-BH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D527021-D4AC-4AE0-A6AF-C9DB1C48C872}"/>
              </a:ext>
            </a:extLst>
          </p:cNvPr>
          <p:cNvSpPr txBox="1"/>
          <p:nvPr/>
        </p:nvSpPr>
        <p:spPr>
          <a:xfrm>
            <a:off x="7083086" y="3152563"/>
            <a:ext cx="1746448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GB" dirty="0"/>
              <a:t>Departure Date:</a:t>
            </a:r>
            <a:endParaRPr lang="ar-BH" dirty="0"/>
          </a:p>
        </p:txBody>
      </p:sp>
      <p:pic>
        <p:nvPicPr>
          <p:cNvPr id="36" name="pdate">
            <a:extLst>
              <a:ext uri="{FF2B5EF4-FFF2-40B4-BE49-F238E27FC236}">
                <a16:creationId xmlns:a16="http://schemas.microsoft.com/office/drawing/2014/main" id="{3C8F29BA-C67F-4D2D-9F0F-EB9C0FAED9A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747634" y="3103803"/>
            <a:ext cx="2103015" cy="514501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EEF80B9-601E-46F8-B1B9-FB366C151A08}"/>
              </a:ext>
            </a:extLst>
          </p:cNvPr>
          <p:cNvSpPr txBox="1"/>
          <p:nvPr/>
        </p:nvSpPr>
        <p:spPr>
          <a:xfrm>
            <a:off x="7083085" y="3703672"/>
            <a:ext cx="1969365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GB" dirty="0"/>
              <a:t>Travelers number:</a:t>
            </a:r>
            <a:endParaRPr lang="ar-BH" dirty="0"/>
          </a:p>
        </p:txBody>
      </p:sp>
      <p:sp>
        <p:nvSpPr>
          <p:cNvPr id="38" name="nb">
            <a:extLst>
              <a:ext uri="{FF2B5EF4-FFF2-40B4-BE49-F238E27FC236}">
                <a16:creationId xmlns:a16="http://schemas.microsoft.com/office/drawing/2014/main" id="{D51A31E0-A80D-476D-AD08-DCB7683731F4}"/>
              </a:ext>
            </a:extLst>
          </p:cNvPr>
          <p:cNvSpPr/>
          <p:nvPr/>
        </p:nvSpPr>
        <p:spPr>
          <a:xfrm>
            <a:off x="8896597" y="3723400"/>
            <a:ext cx="2296160" cy="33228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BH" dirty="0"/>
          </a:p>
        </p:txBody>
      </p:sp>
    </p:spTree>
    <p:controls>
      <mc:AlternateContent xmlns:mc="http://schemas.openxmlformats.org/markup-compatibility/2006">
        <mc:Choice xmlns:v="urn:schemas-microsoft-com:vml" Requires="v">
          <p:control spid="5121" name="prop" r:id="rId2" imgW="785880" imgH="333360"/>
        </mc:Choice>
        <mc:Fallback>
          <p:control name="prop" r:id="rId2" imgW="785880" imgH="333360">
            <p:pic>
              <p:nvPicPr>
                <p:cNvPr id="2" name="prop">
                  <a:extLst>
                    <a:ext uri="{FF2B5EF4-FFF2-40B4-BE49-F238E27FC236}">
                      <a16:creationId xmlns:a16="http://schemas.microsoft.com/office/drawing/2014/main" id="{7065428B-3F7E-4D9A-8DB0-8F587F3839E6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1613836" y="4934553"/>
                  <a:ext cx="784746" cy="332752"/>
                </a:xfrm>
                <a:prstGeom prst="rect">
                  <a:avLst/>
                </a:prstGeom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5122" name="bform" r:id="rId3" imgW="1467000" imgH="514440"/>
        </mc:Choice>
        <mc:Fallback>
          <p:control name="bform" r:id="rId3" imgW="1467000" imgH="514440">
            <p:pic>
              <p:nvPicPr>
                <p:cNvPr id="40" name="bform">
                  <a:extLst>
                    <a:ext uri="{FF2B5EF4-FFF2-40B4-BE49-F238E27FC236}">
                      <a16:creationId xmlns:a16="http://schemas.microsoft.com/office/drawing/2014/main" id="{6A6CF0D0-3136-40FE-9759-AF1F3D1D6F0C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3955294" y="5559945"/>
                  <a:ext cx="1466336" cy="514350"/>
                </a:xfrm>
                <a:prstGeom prst="rect">
                  <a:avLst/>
                </a:prstGeom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5123" name="pname" r:id="rId4" imgW="1386000" imgH="333360"/>
        </mc:Choice>
        <mc:Fallback>
          <p:control name="pname" r:id="rId4" imgW="1386000" imgH="333360">
            <p:pic>
              <p:nvPicPr>
                <p:cNvPr id="28" name="pname">
                  <a:extLst>
                    <a:ext uri="{FF2B5EF4-FFF2-40B4-BE49-F238E27FC236}">
                      <a16:creationId xmlns:a16="http://schemas.microsoft.com/office/drawing/2014/main" id="{C93B7CA6-AE28-4E50-9445-71497F04C327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3464815" y="4936511"/>
                  <a:ext cx="1387676" cy="332752"/>
                </a:xfrm>
                <a:prstGeom prst="rect">
                  <a:avLst/>
                </a:prstGeom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353096313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E5AF6BC-5AC1-4BC1-9DE1-E79C52788BC2}"/>
              </a:ext>
            </a:extLst>
          </p:cNvPr>
          <p:cNvSpPr txBox="1"/>
          <p:nvPr/>
        </p:nvSpPr>
        <p:spPr>
          <a:xfrm>
            <a:off x="3370402" y="2293620"/>
            <a:ext cx="7510958" cy="1200329"/>
          </a:xfrm>
          <a:prstGeom prst="rect">
            <a:avLst/>
          </a:prstGeom>
          <a:effectLst>
            <a:glow rad="139700">
              <a:schemeClr val="accent4">
                <a:satMod val="175000"/>
                <a:alpha val="40000"/>
              </a:schemeClr>
            </a:glow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perspectiveContrastingRightFacing"/>
            <a:lightRig rig="threePt" dir="t"/>
          </a:scene3d>
          <a:sp3d>
            <a:bevelT prst="slope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r>
              <a:rPr lang="ar-BH" sz="7200" dirty="0"/>
              <a:t>تمنياتنا للجميع بالتوفيق</a:t>
            </a:r>
          </a:p>
        </p:txBody>
      </p:sp>
    </p:spTree>
    <p:extLst>
      <p:ext uri="{BB962C8B-B14F-4D97-AF65-F5344CB8AC3E}">
        <p14:creationId xmlns:p14="http://schemas.microsoft.com/office/powerpoint/2010/main" val="2025179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</p:sld>
</file>

<file path=ppt/theme/theme1.xml><?xml version="1.0" encoding="utf-8"?>
<a:theme xmlns:a="http://schemas.openxmlformats.org/drawingml/2006/main" name="for my less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or my lesson" id="{C41AE907-A562-4831-9580-8E33B513E57E}" vid="{5C6139EB-BF42-4CF7-84D0-1B530558C9CB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 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 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 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E6073D68378264C9723F4350363218E" ma:contentTypeVersion="11" ma:contentTypeDescription="Create a new document." ma:contentTypeScope="" ma:versionID="55167de6ce49f280ec1239a29c7bd08b">
  <xsd:schema xmlns:xsd="http://www.w3.org/2001/XMLSchema" xmlns:xs="http://www.w3.org/2001/XMLSchema" xmlns:p="http://schemas.microsoft.com/office/2006/metadata/properties" xmlns:ns2="365ae85c-099f-4d3e-bbea-4a6e7351e35e" xmlns:ns3="1bff526a-82f2-410d-9900-ba859a7c0d26" targetNamespace="http://schemas.microsoft.com/office/2006/metadata/properties" ma:root="true" ma:fieldsID="5eae422d96c1e4ee58f00d07082c4417" ns2:_="" ns3:_="">
    <xsd:import namespace="365ae85c-099f-4d3e-bbea-4a6e7351e35e"/>
    <xsd:import namespace="1bff526a-82f2-410d-9900-ba859a7c0d2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65ae85c-099f-4d3e-bbea-4a6e7351e35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82ad1112-0652-40ee-8987-c1253ed8b79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bff526a-82f2-410d-9900-ba859a7c0d26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84d6af8a-c45c-4e9b-b25d-be1f4d78b9f2}" ma:internalName="TaxCatchAll" ma:showField="CatchAllData" ma:web="1bff526a-82f2-410d-9900-ba859a7c0d2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1bff526a-82f2-410d-9900-ba859a7c0d26">
      <UserInfo>
        <DisplayName>2تلم20_الجابرية Members</DisplayName>
        <AccountId>85</AccountId>
        <AccountType/>
      </UserInfo>
      <UserInfo>
        <DisplayName>2تلم15_الجابرية Members</DisplayName>
        <AccountId>86</AccountId>
        <AccountType/>
      </UserInfo>
      <UserInfo>
        <DisplayName>2تلم7_الجابرية Members</DisplayName>
        <AccountId>87</AccountId>
        <AccountType/>
      </UserInfo>
      <UserInfo>
        <DisplayName>2تلم5_الجابرية Members</DisplayName>
        <AccountId>88</AccountId>
        <AccountType/>
      </UserInfo>
      <UserInfo>
        <DisplayName>2تلم3_الجابرية Members</DisplayName>
        <AccountId>89</AccountId>
        <AccountType/>
      </UserInfo>
      <UserInfo>
        <DisplayName>2تلم13_الجابرية(2tlm13) Members</DisplayName>
        <AccountId>90</AccountId>
        <AccountType/>
      </UserInfo>
      <UserInfo>
        <DisplayName>2تلم1_الجابرية Members</DisplayName>
        <AccountId>91</AccountId>
        <AccountType/>
      </UserInfo>
      <UserInfo>
        <DisplayName>2تلم16_الجابرية Members</DisplayName>
        <AccountId>92</AccountId>
        <AccountType/>
      </UserInfo>
      <UserInfo>
        <DisplayName>2تلم14_الجابرية Members</DisplayName>
        <AccountId>93</AccountId>
        <AccountType/>
      </UserInfo>
      <UserInfo>
        <DisplayName>2تلم2_الجابرية Members</DisplayName>
        <AccountId>94</AccountId>
        <AccountType/>
      </UserInfo>
      <UserInfo>
        <DisplayName>2تلم19_الجابرية Members</DisplayName>
        <AccountId>95</AccountId>
        <AccountType/>
      </UserInfo>
      <UserInfo>
        <DisplayName>2تلم17_الجابرية Members</DisplayName>
        <AccountId>96</AccountId>
        <AccountType/>
      </UserInfo>
      <UserInfo>
        <DisplayName>2تلم18_الجابرية Members</DisplayName>
        <AccountId>97</AccountId>
        <AccountType/>
      </UserInfo>
      <UserInfo>
        <DisplayName>2تلم6_الجابرية Members</DisplayName>
        <AccountId>98</AccountId>
        <AccountType/>
      </UserInfo>
      <UserInfo>
        <DisplayName>2تلم4_الجابرية Members</DisplayName>
        <AccountId>99</AccountId>
        <AccountType/>
      </UserInfo>
    </SharedWithUsers>
    <lcf76f155ced4ddcb4097134ff3c332f xmlns="365ae85c-099f-4d3e-bbea-4a6e7351e35e">
      <Terms xmlns="http://schemas.microsoft.com/office/infopath/2007/PartnerControls"/>
    </lcf76f155ced4ddcb4097134ff3c332f>
    <TaxCatchAll xmlns="1bff526a-82f2-410d-9900-ba859a7c0d26" xsi:nil="true"/>
  </documentManagement>
</p:properties>
</file>

<file path=customXml/itemProps1.xml><?xml version="1.0" encoding="utf-8"?>
<ds:datastoreItem xmlns:ds="http://schemas.openxmlformats.org/officeDocument/2006/customXml" ds:itemID="{EDC19070-ABE9-4EA4-BA62-42B94CE65BD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0D5EBCA-3AE3-4E6C-A4AA-6E6C404D7CFC}">
  <ds:schemaRefs>
    <ds:schemaRef ds:uri="http://schemas.microsoft.com/office/2006/metadata/contentType"/>
    <ds:schemaRef ds:uri="http://schemas.microsoft.com/office/2006/metadata/properties/metaAttributes"/>
    <ds:schemaRef ds:uri="http://www.w3.org/2000/xmlns/"/>
    <ds:schemaRef ds:uri="http://www.w3.org/2001/XMLSchema"/>
    <ds:schemaRef ds:uri="365ae85c-099f-4d3e-bbea-4a6e7351e35e"/>
    <ds:schemaRef ds:uri="1bff526a-82f2-410d-9900-ba859a7c0d26"/>
  </ds:schemaRefs>
</ds:datastoreItem>
</file>

<file path=customXml/itemProps3.xml><?xml version="1.0" encoding="utf-8"?>
<ds:datastoreItem xmlns:ds="http://schemas.openxmlformats.org/officeDocument/2006/customXml" ds:itemID="{1E9041CA-2DD8-476F-9237-FC60C62168D5}">
  <ds:schemaRefs>
    <ds:schemaRef ds:uri="http://schemas.microsoft.com/office/2006/metadata/properties"/>
    <ds:schemaRef ds:uri="http://www.w3.org/2000/xmlns/"/>
    <ds:schemaRef ds:uri="1bff526a-82f2-410d-9900-ba859a7c0d26"/>
    <ds:schemaRef ds:uri="365ae85c-099f-4d3e-bbea-4a6e7351e35e"/>
    <ds:schemaRef ds:uri="http://schemas.microsoft.com/office/infopath/2007/PartnerControls"/>
    <ds:schemaRef ds:uri="http://www.w3.org/2001/XMLSchema-instan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for my lesson</Template>
  <TotalTime>11</TotalTime>
  <Words>2647</Words>
  <Application>Microsoft Office PowerPoint</Application>
  <PresentationFormat>شاشة عريضة</PresentationFormat>
  <Paragraphs>673</Paragraphs>
  <Slides>32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32</vt:i4>
      </vt:variant>
    </vt:vector>
  </HeadingPairs>
  <TitlesOfParts>
    <vt:vector size="33" baseType="lpstr">
      <vt:lpstr>for my lesson</vt:lpstr>
      <vt:lpstr>عرض تقديمي في PowerPoint</vt:lpstr>
      <vt:lpstr>أهداف الدرس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HP</dc:creator>
  <cp:lastModifiedBy>mohammed albanna</cp:lastModifiedBy>
  <cp:revision>334</cp:revision>
  <dcterms:created xsi:type="dcterms:W3CDTF">2020-03-04T06:37:20Z</dcterms:created>
  <dcterms:modified xsi:type="dcterms:W3CDTF">2023-05-05T05:56:02Z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0x0101006E6073D68378264C9723F4350363218E</vt:lpwstr>
  </property>
</Properties>
</file>