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632" r:id="rId2"/>
    <p:sldId id="671" r:id="rId3"/>
    <p:sldId id="281" r:id="rId4"/>
    <p:sldId id="388" r:id="rId5"/>
    <p:sldId id="389" r:id="rId6"/>
    <p:sldId id="617" r:id="rId7"/>
    <p:sldId id="644" r:id="rId8"/>
    <p:sldId id="647" r:id="rId9"/>
    <p:sldId id="636" r:id="rId10"/>
    <p:sldId id="635" r:id="rId11"/>
    <p:sldId id="592" r:id="rId12"/>
    <p:sldId id="637" r:id="rId13"/>
    <p:sldId id="628" r:id="rId14"/>
    <p:sldId id="638" r:id="rId15"/>
    <p:sldId id="639" r:id="rId16"/>
    <p:sldId id="640" r:id="rId17"/>
    <p:sldId id="633" r:id="rId18"/>
    <p:sldId id="653" r:id="rId19"/>
    <p:sldId id="672" r:id="rId20"/>
    <p:sldId id="642" r:id="rId21"/>
    <p:sldId id="65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1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8" autoAdjust="0"/>
    <p:restoredTop sz="94660"/>
  </p:normalViewPr>
  <p:slideViewPr>
    <p:cSldViewPr snapToGrid="0">
      <p:cViewPr varScale="1">
        <p:scale>
          <a:sx n="68" d="100"/>
          <a:sy n="68" d="100"/>
        </p:scale>
        <p:origin x="7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9863CEB-4D2D-41E1-8FF9-90A18BD2DDEF}" type="datetimeFigureOut">
              <a:rPr lang="ar-BH" smtClean="0"/>
              <a:t>24/07/1442</a:t>
            </a:fld>
            <a:endParaRPr lang="ar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1350988-9DC7-49F7-B1C0-0706A49431A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676231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3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71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9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0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93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10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0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7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52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7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68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AB90F-6576-44D7-BEE9-D84CBA6730C8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8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980"/>
            <a:ext cx="12192000" cy="6420577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BCB6318-1094-45EE-B1C0-D5F31B3C0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42" y="1380197"/>
            <a:ext cx="11366695" cy="4978400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FA9A746-A8EB-49BB-887E-96EE32564AFD}"/>
              </a:ext>
            </a:extLst>
          </p:cNvPr>
          <p:cNvSpPr txBox="1">
            <a:spLocks/>
          </p:cNvSpPr>
          <p:nvPr/>
        </p:nvSpPr>
        <p:spPr>
          <a:xfrm>
            <a:off x="4376808" y="2444209"/>
            <a:ext cx="3185161" cy="7040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vert="horz" lIns="0" tIns="45720" rIns="0" bIns="45720" rtlCol="0" anchor="ctr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marR="0" lvl="0" indent="0" algn="r" defTabSz="914377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يبدأ البث بعد قليل</a:t>
            </a:r>
          </a:p>
        </p:txBody>
      </p:sp>
    </p:spTree>
    <p:extLst>
      <p:ext uri="{BB962C8B-B14F-4D97-AF65-F5344CB8AC3E}">
        <p14:creationId xmlns:p14="http://schemas.microsoft.com/office/powerpoint/2010/main" val="261726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844"/>
            <a:ext cx="12192000" cy="640651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4717542-8721-414A-B3D9-20594C7D6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32" y="1589648"/>
            <a:ext cx="11122856" cy="478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3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B8DF9F-F9C2-420D-A14D-450FB19A1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65" y="2349288"/>
            <a:ext cx="3190875" cy="3076575"/>
          </a:xfrm>
          <a:prstGeom prst="rect">
            <a:avLst/>
          </a:prstGeom>
          <a:ln w="38100">
            <a:solidFill>
              <a:srgbClr val="FF00FF"/>
            </a:solidFill>
          </a:ln>
        </p:spPr>
      </p:pic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9EC8B06D-F490-47C0-B4E2-653C43B70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887933"/>
              </p:ext>
            </p:extLst>
          </p:nvPr>
        </p:nvGraphicFramePr>
        <p:xfrm>
          <a:off x="4572000" y="2017883"/>
          <a:ext cx="6612835" cy="373938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{10A1B5D5-9B99-4C35-A422-299274C87663}</a:tableStyleId>
              </a:tblPr>
              <a:tblGrid>
                <a:gridCol w="4536281">
                  <a:extLst>
                    <a:ext uri="{9D8B030D-6E8A-4147-A177-3AD203B41FA5}">
                      <a16:colId xmlns:a16="http://schemas.microsoft.com/office/drawing/2014/main" val="1016024147"/>
                    </a:ext>
                  </a:extLst>
                </a:gridCol>
                <a:gridCol w="2076554">
                  <a:extLst>
                    <a:ext uri="{9D8B030D-6E8A-4147-A177-3AD203B41FA5}">
                      <a16:colId xmlns:a16="http://schemas.microsoft.com/office/drawing/2014/main" val="879990646"/>
                    </a:ext>
                  </a:extLst>
                </a:gridCol>
              </a:tblGrid>
              <a:tr h="97780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6600" b="1" dirty="0">
                          <a:solidFill>
                            <a:schemeClr val="bg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الكيمياء</a:t>
                      </a:r>
                      <a:endParaRPr lang="en-US" sz="66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6600" b="1" dirty="0">
                          <a:solidFill>
                            <a:schemeClr val="bg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المادة</a:t>
                      </a:r>
                      <a:endParaRPr lang="en-US" sz="66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888969"/>
                  </a:ext>
                </a:extLst>
              </a:tr>
              <a:tr h="68622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200" dirty="0">
                        <a:solidFill>
                          <a:srgbClr val="00CC99"/>
                        </a:solidFill>
                        <a:effectLst/>
                        <a:latin typeface="+mn-lt"/>
                        <a:ea typeface="+mn-ea"/>
                        <a:cs typeface="PT Bold Heading" panose="020104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dirty="0">
                          <a:solidFill>
                            <a:srgbClr val="C00000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قياس المادة- المول-</a:t>
                      </a:r>
                      <a:r>
                        <a:rPr lang="ar-BH" sz="2800" b="1" kern="1200" dirty="0">
                          <a:solidFill>
                            <a:srgbClr val="C00000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BH" sz="2400" b="1" kern="1200" dirty="0">
                          <a:solidFill>
                            <a:srgbClr val="002060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الجزء الثاني</a:t>
                      </a:r>
                      <a:endParaRPr lang="en-US" sz="3200" b="1" kern="1200" dirty="0">
                        <a:solidFill>
                          <a:srgbClr val="002060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عنوان الدرس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631647"/>
                  </a:ext>
                </a:extLst>
              </a:tr>
              <a:tr h="562312"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كيم 102-كيم802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رمـــــــــــــــــز المقـــــــــــــــرر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754203"/>
                  </a:ext>
                </a:extLst>
              </a:tr>
              <a:tr h="59279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الأولى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رقم الوحدة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425421"/>
                  </a:ext>
                </a:extLst>
              </a:tr>
              <a:tr h="662471"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الأوّل الثانوي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المستوى الدراسي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410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520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D818F7C9-E7DD-4013-83BC-B6ABBF981427}"/>
              </a:ext>
            </a:extLst>
          </p:cNvPr>
          <p:cNvSpPr txBox="1">
            <a:spLocks noChangeArrowheads="1"/>
          </p:cNvSpPr>
          <p:nvPr/>
        </p:nvSpPr>
        <p:spPr>
          <a:xfrm>
            <a:off x="3683061" y="584188"/>
            <a:ext cx="4952144" cy="91264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كفايات وأهداف الدرس</a:t>
            </a:r>
            <a:endParaRPr lang="en-US" sz="4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 8">
            <a:extLst>
              <a:ext uri="{FF2B5EF4-FFF2-40B4-BE49-F238E27FC236}">
                <a16:creationId xmlns:a16="http://schemas.microsoft.com/office/drawing/2014/main" id="{3CDD3EF8-560E-4CE6-B60B-B9C16772A7A9}"/>
              </a:ext>
            </a:extLst>
          </p:cNvPr>
          <p:cNvSpPr/>
          <p:nvPr/>
        </p:nvSpPr>
        <p:spPr>
          <a:xfrm>
            <a:off x="1160980" y="2096999"/>
            <a:ext cx="10243335" cy="1200329"/>
          </a:xfrm>
          <a:prstGeom prst="rect">
            <a:avLst/>
          </a:prstGeom>
          <a:solidFill>
            <a:srgbClr val="DDF6FF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توضيح العلاقة بين المول والكتلة المولية وعدد أفوجادرو ومختلف التمثيلات الرياضية بينها. 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 6">
            <a:extLst>
              <a:ext uri="{FF2B5EF4-FFF2-40B4-BE49-F238E27FC236}">
                <a16:creationId xmlns:a16="http://schemas.microsoft.com/office/drawing/2014/main" id="{BEC57B8A-1C42-4645-B792-017E6A2C701C}"/>
              </a:ext>
            </a:extLst>
          </p:cNvPr>
          <p:cNvSpPr/>
          <p:nvPr/>
        </p:nvSpPr>
        <p:spPr>
          <a:xfrm>
            <a:off x="1160979" y="3791329"/>
            <a:ext cx="10243336" cy="1200329"/>
          </a:xfrm>
          <a:prstGeom prst="rect">
            <a:avLst/>
          </a:prstGeom>
          <a:solidFill>
            <a:srgbClr val="DDF6FF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تطبيق مفهوم المول لإجراء حسابات وتحويلات بين المولات والكتلة وعدد الجسيمات.  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 4">
            <a:extLst>
              <a:ext uri="{FF2B5EF4-FFF2-40B4-BE49-F238E27FC236}">
                <a16:creationId xmlns:a16="http://schemas.microsoft.com/office/drawing/2014/main" id="{EAA3DF82-05D5-48E2-8D0B-C7C849BE4405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910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73436" y="1162475"/>
            <a:ext cx="5186713" cy="206210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r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الفكرة الرئيسية للدرس:</a:t>
            </a:r>
            <a:endParaRPr lang="en-US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3200" b="1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يحتوي المول دائما على العددنفسه من الجسيمات، ومع ذلك فإن مولات العناصر  المختلفة لها كتل مختلفة.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3436" y="4408718"/>
            <a:ext cx="5186713" cy="107721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r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المفردات الجديدة بالدرس:</a:t>
            </a:r>
          </a:p>
          <a:p>
            <a:pPr algn="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الكتلة المولية.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 4">
            <a:extLst>
              <a:ext uri="{FF2B5EF4-FFF2-40B4-BE49-F238E27FC236}">
                <a16:creationId xmlns:a16="http://schemas.microsoft.com/office/drawing/2014/main" id="{FFC26DA1-35A8-4B61-A0EE-E0AD6AA5056A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846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9EE27AB4-1A42-46C6-B0CF-62E2A1B37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960" y="4821644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07928A4B-72CA-4EB9-A4A8-35C19BA99445}"/>
              </a:ext>
            </a:extLst>
          </p:cNvPr>
          <p:cNvSpPr/>
          <p:nvPr/>
        </p:nvSpPr>
        <p:spPr>
          <a:xfrm>
            <a:off x="145084" y="1920762"/>
            <a:ext cx="11745943" cy="1777410"/>
          </a:xfrm>
          <a:prstGeom prst="rect">
            <a:avLst/>
          </a:prstGeom>
          <a:solidFill>
            <a:srgbClr val="EBFFFF"/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س1: هل تتساوى مثلا كتلة مول من الحديد مع كتلة مول من النحاس؟</a:t>
            </a:r>
          </a:p>
          <a:p>
            <a:pPr algn="r" rtl="1">
              <a:lnSpc>
                <a:spcPct val="150000"/>
              </a:lnSpc>
            </a:pP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 بمعنى آخر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 هل تتساوى كتلة </a:t>
            </a:r>
            <a:r>
              <a:rPr lang="en-US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6.02 </a:t>
            </a:r>
            <a:r>
              <a:rPr lang="en-US" sz="20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US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</a:t>
            </a:r>
            <a:r>
              <a:rPr lang="en-US" sz="3600" b="1" baseline="30000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ar-SA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ذرة</a:t>
            </a:r>
            <a:r>
              <a:rPr lang="ar-SA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حديد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مع كتلة </a:t>
            </a:r>
            <a:r>
              <a:rPr lang="en-US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6.02 </a:t>
            </a:r>
            <a:r>
              <a:rPr lang="en-US" sz="20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US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</a:t>
            </a:r>
            <a:r>
              <a:rPr lang="en-US" sz="3600" b="1" baseline="30000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ar-SA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ذرة</a:t>
            </a:r>
            <a:r>
              <a:rPr lang="ar-SA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نحاس؟</a:t>
            </a:r>
            <a:endParaRPr lang="en-US" sz="3600" b="1" dirty="0">
              <a:solidFill>
                <a:srgbClr val="00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BB023AAF-D062-466E-8FBB-489EABCCCDA1}"/>
              </a:ext>
            </a:extLst>
          </p:cNvPr>
          <p:cNvSpPr/>
          <p:nvPr/>
        </p:nvSpPr>
        <p:spPr>
          <a:xfrm>
            <a:off x="4308370" y="212515"/>
            <a:ext cx="3575260" cy="769441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سؤال أساسي</a:t>
            </a:r>
            <a:endParaRPr lang="en-US" sz="88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9" name="مستطيل 9">
            <a:extLst>
              <a:ext uri="{FF2B5EF4-FFF2-40B4-BE49-F238E27FC236}">
                <a16:creationId xmlns:a16="http://schemas.microsoft.com/office/drawing/2014/main" id="{A73B71BC-992B-44FD-8999-08792544643B}"/>
              </a:ext>
            </a:extLst>
          </p:cNvPr>
          <p:cNvSpPr/>
          <p:nvPr/>
        </p:nvSpPr>
        <p:spPr>
          <a:xfrm>
            <a:off x="870337" y="4636978"/>
            <a:ext cx="10777133" cy="769441"/>
          </a:xfrm>
          <a:prstGeom prst="rect">
            <a:avLst/>
          </a:prstGeom>
          <a:solidFill>
            <a:srgbClr val="FFFCF7"/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3" panose="05040102010807070707" pitchFamily="18" charset="2"/>
              </a:rPr>
              <a:t>للإجابة على هذا السؤال إليك النشاط التالي:</a:t>
            </a:r>
            <a:endParaRPr lang="en-US" sz="4400" b="1" dirty="0">
              <a:solidFill>
                <a:srgbClr val="00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4">
            <a:extLst>
              <a:ext uri="{FF2B5EF4-FFF2-40B4-BE49-F238E27FC236}">
                <a16:creationId xmlns:a16="http://schemas.microsoft.com/office/drawing/2014/main" id="{A036B3C0-6F5C-4D22-B6AA-341D6BCE1963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66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>
            <a:extLst>
              <a:ext uri="{FF2B5EF4-FFF2-40B4-BE49-F238E27FC236}">
                <a16:creationId xmlns:a16="http://schemas.microsoft.com/office/drawing/2014/main" id="{3F7273CF-BB23-40BA-882C-EED45AAAEDE9}"/>
              </a:ext>
            </a:extLst>
          </p:cNvPr>
          <p:cNvSpPr/>
          <p:nvPr/>
        </p:nvSpPr>
        <p:spPr>
          <a:xfrm>
            <a:off x="5445937" y="97640"/>
            <a:ext cx="1981198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3B674B8F-7F81-4EA3-8C2F-F4C77109AE2B}"/>
              </a:ext>
            </a:extLst>
          </p:cNvPr>
          <p:cNvSpPr/>
          <p:nvPr/>
        </p:nvSpPr>
        <p:spPr>
          <a:xfrm>
            <a:off x="904874" y="5006778"/>
            <a:ext cx="10382251" cy="1077218"/>
          </a:xfrm>
          <a:prstGeom prst="rect">
            <a:avLst/>
          </a:prstGeom>
          <a:solidFill>
            <a:srgbClr val="FFFCF3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نلاحظ أن كتلة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درزن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الليمون تختلف عن كتلة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درزن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البيض.</a:t>
            </a:r>
          </a:p>
          <a:p>
            <a:pPr algn="ctr" rtl="1"/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والفرق في الكتلة منطقي لأن الليمون له تركيب كيميائي يختلف عنه للبيض.</a:t>
            </a:r>
            <a:endParaRPr lang="en-US" sz="3200" b="1" dirty="0">
              <a:solidFill>
                <a:srgbClr val="00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0B00FE48-49F5-45A0-812D-E05E70520BED}"/>
              </a:ext>
            </a:extLst>
          </p:cNvPr>
          <p:cNvSpPr/>
          <p:nvPr/>
        </p:nvSpPr>
        <p:spPr>
          <a:xfrm>
            <a:off x="3351864" y="960497"/>
            <a:ext cx="5698435" cy="646331"/>
          </a:xfrm>
          <a:prstGeom prst="rect">
            <a:avLst/>
          </a:prstGeom>
          <a:solidFill>
            <a:srgbClr val="DDF6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لاحظ قراءة الميزانين في الشكل التالي:</a:t>
            </a:r>
            <a:endParaRPr lang="en-US" sz="3600" b="1" dirty="0">
              <a:solidFill>
                <a:srgbClr val="00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301323E6-C569-4C84-924B-6336D2B65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4" y="1851222"/>
            <a:ext cx="10382250" cy="2800350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63BC0EDC-EEEF-4B0F-A4C4-07C01C95929C}"/>
              </a:ext>
            </a:extLst>
          </p:cNvPr>
          <p:cNvGrpSpPr/>
          <p:nvPr/>
        </p:nvGrpSpPr>
        <p:grpSpPr>
          <a:xfrm>
            <a:off x="2670302" y="3726946"/>
            <a:ext cx="6049628" cy="415716"/>
            <a:chOff x="2670302" y="3429000"/>
            <a:chExt cx="6049628" cy="415716"/>
          </a:xfrm>
        </p:grpSpPr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A4C35C1D-CB5C-4EF0-9CDB-E82FD03917BB}"/>
                </a:ext>
              </a:extLst>
            </p:cNvPr>
            <p:cNvSpPr txBox="1"/>
            <p:nvPr/>
          </p:nvSpPr>
          <p:spPr>
            <a:xfrm>
              <a:off x="7036904" y="3429000"/>
              <a:ext cx="1683026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C0BDF8E5-4B58-43DF-AF17-2824CE70DCD2}"/>
                </a:ext>
              </a:extLst>
            </p:cNvPr>
            <p:cNvSpPr txBox="1"/>
            <p:nvPr/>
          </p:nvSpPr>
          <p:spPr>
            <a:xfrm>
              <a:off x="2670302" y="3475384"/>
              <a:ext cx="1683026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مستطيل 4">
            <a:extLst>
              <a:ext uri="{FF2B5EF4-FFF2-40B4-BE49-F238E27FC236}">
                <a16:creationId xmlns:a16="http://schemas.microsoft.com/office/drawing/2014/main" id="{D2946525-AB8F-4830-B639-A40296D1AD57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311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9EE27AB4-1A42-46C6-B0CF-62E2A1B37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960" y="4821644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/>
          </a:p>
        </p:txBody>
      </p:sp>
      <p:sp>
        <p:nvSpPr>
          <p:cNvPr id="7" name="مستطيل 9">
            <a:extLst>
              <a:ext uri="{FF2B5EF4-FFF2-40B4-BE49-F238E27FC236}">
                <a16:creationId xmlns:a16="http://schemas.microsoft.com/office/drawing/2014/main" id="{E5EC6272-F4CD-469A-8992-0D8F5F5D85AD}"/>
              </a:ext>
            </a:extLst>
          </p:cNvPr>
          <p:cNvSpPr/>
          <p:nvPr/>
        </p:nvSpPr>
        <p:spPr>
          <a:xfrm>
            <a:off x="564216" y="1535611"/>
            <a:ext cx="11245866" cy="2516073"/>
          </a:xfrm>
          <a:prstGeom prst="rect">
            <a:avLst/>
          </a:prstGeom>
          <a:solidFill>
            <a:srgbClr val="FFFCF7"/>
          </a:solidFill>
          <a:ln w="38100">
            <a:solidFill>
              <a:schemeClr val="accent6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3" panose="05040102010807070707" pitchFamily="18" charset="2"/>
              </a:rPr>
              <a:t>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نلاحظ: كميتان من مادتين مختلفتين يحتوي كل منهما نفس العدد من الجسيمات يكون لهما كتلتان مختلفتان.</a:t>
            </a:r>
          </a:p>
          <a:p>
            <a:pPr algn="r" rtl="1">
              <a:lnSpc>
                <a:spcPct val="150000"/>
              </a:lnSpc>
            </a:pP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وتفسير ذلك علميًّا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أنّ لكلّ من المادتين تركيب كيميائي مختلف عن أيّ مادة أخرى.</a:t>
            </a:r>
            <a:endParaRPr lang="en-US" sz="4800" b="1" dirty="0">
              <a:solidFill>
                <a:srgbClr val="00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AD90DED0-6C52-4FE2-8750-EE4C4FCBC4A4}"/>
              </a:ext>
            </a:extLst>
          </p:cNvPr>
          <p:cNvSpPr/>
          <p:nvPr/>
        </p:nvSpPr>
        <p:spPr>
          <a:xfrm>
            <a:off x="564215" y="4260701"/>
            <a:ext cx="11245867" cy="646331"/>
          </a:xfrm>
          <a:prstGeom prst="rect">
            <a:avLst/>
          </a:prstGeom>
          <a:solidFill>
            <a:srgbClr val="DDF6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كذلك: كتلة مول واحد من مادة ما تختلف عن كتلة مول واحد من مادة أخرى. </a:t>
            </a:r>
            <a:endParaRPr lang="en-US" sz="3600" b="1" dirty="0">
              <a:solidFill>
                <a:srgbClr val="00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666EF643-42CA-4022-94D1-AC325AE2C160}"/>
              </a:ext>
            </a:extLst>
          </p:cNvPr>
          <p:cNvSpPr/>
          <p:nvPr/>
        </p:nvSpPr>
        <p:spPr>
          <a:xfrm>
            <a:off x="5373904" y="156546"/>
            <a:ext cx="1914937" cy="646331"/>
          </a:xfrm>
          <a:prstGeom prst="rect">
            <a:avLst/>
          </a:prstGeom>
          <a:solidFill>
            <a:srgbClr val="7030A0"/>
          </a:solidFill>
          <a:ln w="38100">
            <a:solidFill>
              <a:schemeClr val="accent5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r" rtl="1">
              <a:spcBef>
                <a:spcPts val="0"/>
              </a:spcBef>
              <a:spcAft>
                <a:spcPts val="0"/>
              </a:spcAft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الاستنتاج</a:t>
            </a:r>
            <a:endParaRPr lang="en-US" sz="72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4" name="مستطيل 14">
            <a:extLst>
              <a:ext uri="{FF2B5EF4-FFF2-40B4-BE49-F238E27FC236}">
                <a16:creationId xmlns:a16="http://schemas.microsoft.com/office/drawing/2014/main" id="{B7E6B3AF-06D4-4293-8CC6-65082F3DA060}"/>
              </a:ext>
            </a:extLst>
          </p:cNvPr>
          <p:cNvSpPr/>
          <p:nvPr/>
        </p:nvSpPr>
        <p:spPr>
          <a:xfrm>
            <a:off x="564214" y="5160853"/>
            <a:ext cx="11245865" cy="854080"/>
          </a:xfrm>
          <a:prstGeom prst="rect">
            <a:avLst/>
          </a:prstGeom>
          <a:solidFill>
            <a:srgbClr val="EBFFFF"/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وبالتالي:  لا تتساوى كتلة مول من الحديد مع كتلة مول من النحاس.</a:t>
            </a:r>
          </a:p>
        </p:txBody>
      </p:sp>
      <p:sp>
        <p:nvSpPr>
          <p:cNvPr id="9" name="مستطيل 4">
            <a:extLst>
              <a:ext uri="{FF2B5EF4-FFF2-40B4-BE49-F238E27FC236}">
                <a16:creationId xmlns:a16="http://schemas.microsoft.com/office/drawing/2014/main" id="{641CE8D6-DFCB-478D-8643-0A32B2B1E1EF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117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9EE27AB4-1A42-46C6-B0CF-62E2A1B37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960" y="4821644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648BB015-B6B7-40F8-B28A-969CB64850FD}"/>
              </a:ext>
            </a:extLst>
          </p:cNvPr>
          <p:cNvSpPr/>
          <p:nvPr/>
        </p:nvSpPr>
        <p:spPr>
          <a:xfrm>
            <a:off x="1074197" y="1255515"/>
            <a:ext cx="10247466" cy="646331"/>
          </a:xfrm>
          <a:prstGeom prst="rect">
            <a:avLst/>
          </a:prstGeom>
          <a:solidFill>
            <a:srgbClr val="FFF5D9"/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هي كتلة مول واحد من المادة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ووحدتها </a:t>
            </a:r>
            <a:r>
              <a:rPr 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g/mol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591CE100-439C-449F-B901-4E0AF45DCDE6}"/>
              </a:ext>
            </a:extLst>
          </p:cNvPr>
          <p:cNvSpPr/>
          <p:nvPr/>
        </p:nvSpPr>
        <p:spPr>
          <a:xfrm>
            <a:off x="163297" y="4936918"/>
            <a:ext cx="11865405" cy="1331134"/>
          </a:xfrm>
          <a:prstGeom prst="rect">
            <a:avLst/>
          </a:prstGeom>
          <a:solidFill>
            <a:srgbClr val="E7F9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إذا كانت 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كتلة ذرة الحديد الواحدة 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مقدارها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55.845  </a:t>
            </a:r>
            <a:r>
              <a:rPr lang="en-US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amu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فإن 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 للحديد 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تساوي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55.845   </a:t>
            </a:r>
            <a:r>
              <a:rPr lang="en-US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g/mol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1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ومعن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ى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ذلك أيض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ًا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أن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55.845 </a:t>
            </a:r>
            <a:r>
              <a:rPr lang="en-US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g</a:t>
            </a:r>
            <a:r>
              <a:rPr lang="en-US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من الحديد </a:t>
            </a:r>
            <a:r>
              <a:rPr lang="ar-SA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تحتوي عل</a:t>
            </a:r>
            <a:r>
              <a:rPr lang="ar-BH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ى</a:t>
            </a:r>
            <a:r>
              <a:rPr lang="ar-SA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6.02 </a:t>
            </a:r>
            <a:r>
              <a:rPr lang="en-US" sz="14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US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</a:t>
            </a:r>
            <a:r>
              <a:rPr lang="en-US" sz="3600" b="1" baseline="30000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ar-SA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ذرة</a:t>
            </a:r>
            <a:r>
              <a:rPr lang="ar-SA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حديد.</a:t>
            </a:r>
            <a:endParaRPr lang="en-US" sz="2800" b="1" dirty="0">
              <a:solidFill>
                <a:srgbClr val="00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2125E8C6-6AEF-4E9B-ABF2-B8BEDC9A6CEE}"/>
              </a:ext>
            </a:extLst>
          </p:cNvPr>
          <p:cNvSpPr/>
          <p:nvPr/>
        </p:nvSpPr>
        <p:spPr>
          <a:xfrm>
            <a:off x="9113189" y="3201452"/>
            <a:ext cx="2208474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 توضيحي:</a:t>
            </a:r>
            <a:endParaRPr lang="en-US" sz="2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F7590BE5-6208-40BA-8D39-BA24B7CBD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444" y="2749710"/>
            <a:ext cx="7871020" cy="2053881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3D6007E8-8280-428D-8009-B97E5832B73F}"/>
              </a:ext>
            </a:extLst>
          </p:cNvPr>
          <p:cNvSpPr/>
          <p:nvPr/>
        </p:nvSpPr>
        <p:spPr>
          <a:xfrm>
            <a:off x="4494882" y="157390"/>
            <a:ext cx="4075671" cy="1023357"/>
          </a:xfrm>
          <a:prstGeom prst="rect">
            <a:avLst/>
          </a:prstGeom>
          <a:solidFill>
            <a:srgbClr val="00B050"/>
          </a:solidFill>
          <a:ln w="38100">
            <a:solidFill>
              <a:srgbClr val="93E3FF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 لمادة</a:t>
            </a:r>
            <a:endParaRPr lang="en-US" sz="40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 4">
            <a:extLst>
              <a:ext uri="{FF2B5EF4-FFF2-40B4-BE49-F238E27FC236}">
                <a16:creationId xmlns:a16="http://schemas.microsoft.com/office/drawing/2014/main" id="{3BB41A9B-AE3C-4F01-84B3-F1A0AF5892F2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16">
            <a:extLst>
              <a:ext uri="{FF2B5EF4-FFF2-40B4-BE49-F238E27FC236}">
                <a16:creationId xmlns:a16="http://schemas.microsoft.com/office/drawing/2014/main" id="{7CB74ABB-D7EA-4DC0-A9B4-844685658C96}"/>
              </a:ext>
            </a:extLst>
          </p:cNvPr>
          <p:cNvSpPr/>
          <p:nvPr/>
        </p:nvSpPr>
        <p:spPr>
          <a:xfrm>
            <a:off x="1074197" y="2007848"/>
            <a:ext cx="10247466" cy="646331"/>
          </a:xfrm>
          <a:prstGeom prst="rect">
            <a:avLst/>
          </a:prstGeom>
          <a:solidFill>
            <a:srgbClr val="FFF5D9"/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 لأي عنصر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تساوي عدديًّا الكتلة الذرية لهذا العنصر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404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 animBg="1"/>
      <p:bldP spid="7" grpId="0" animBg="1"/>
      <p:bldP spid="8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>
            <a:extLst>
              <a:ext uri="{FF2B5EF4-FFF2-40B4-BE49-F238E27FC236}">
                <a16:creationId xmlns:a16="http://schemas.microsoft.com/office/drawing/2014/main" id="{AAD9EEBD-3508-41ED-AB13-7DEDF2975525}"/>
              </a:ext>
            </a:extLst>
          </p:cNvPr>
          <p:cNvSpPr/>
          <p:nvPr/>
        </p:nvSpPr>
        <p:spPr>
          <a:xfrm>
            <a:off x="4670195" y="1022200"/>
            <a:ext cx="4320209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</a:t>
            </a:r>
            <a:r>
              <a:rPr lang="ar-SA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تحويل المولات إل</a:t>
            </a: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ى</a:t>
            </a:r>
            <a:r>
              <a:rPr lang="ar-SA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كتلة: </a:t>
            </a:r>
            <a:endParaRPr lang="en-US" sz="40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D5FA3295-873B-486F-9315-9AEF622D5D2C}"/>
              </a:ext>
            </a:extLst>
          </p:cNvPr>
          <p:cNvSpPr/>
          <p:nvPr/>
        </p:nvSpPr>
        <p:spPr>
          <a:xfrm>
            <a:off x="921026" y="1734073"/>
            <a:ext cx="10349948" cy="769441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لحساب 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كتلة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عدد معين من المولات 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نضرب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  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المولات 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</a:t>
            </a:r>
            <a:r>
              <a:rPr lang="ar-BH" sz="4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×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 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 للمادة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A4564594-E94F-40B4-BAAC-0A7142CBF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437" y="152143"/>
            <a:ext cx="6246998" cy="769441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39975" algn="l"/>
              </a:tabLst>
            </a:pPr>
            <a:r>
              <a:rPr kumimoji="0" lang="ar-SA" altLang="en-US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ال</a:t>
            </a:r>
            <a:r>
              <a:rPr kumimoji="0" lang="ar-BH" altLang="en-US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علاقة</a:t>
            </a:r>
            <a:r>
              <a:rPr kumimoji="0" lang="ar-SA" altLang="en-US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 بين</a:t>
            </a:r>
            <a:r>
              <a:rPr kumimoji="0" lang="ar-SA" altLang="en-US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  <a:sym typeface="Wingdings 2" panose="05020102010507070707" pitchFamily="18" charset="2"/>
              </a:rPr>
              <a:t> </a:t>
            </a:r>
            <a:r>
              <a:rPr kumimoji="0" lang="ar-BH" altLang="en-US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  <a:sym typeface="Wingdings 2" panose="05020102010507070707" pitchFamily="18" charset="2"/>
              </a:rPr>
              <a:t>عدد </a:t>
            </a:r>
            <a:r>
              <a:rPr kumimoji="0" lang="ar-SA" altLang="en-US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  <a:sym typeface="Wingdings 2" panose="05020102010507070707" pitchFamily="18" charset="2"/>
              </a:rPr>
              <a:t>المولات </a:t>
            </a:r>
            <a:r>
              <a:rPr kumimoji="0" lang="ar-BH" altLang="en-US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  <a:sym typeface="Wingdings 2" panose="05020102010507070707" pitchFamily="18" charset="2"/>
              </a:rPr>
              <a:t>والكتلة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 4">
            <a:extLst>
              <a:ext uri="{FF2B5EF4-FFF2-40B4-BE49-F238E27FC236}">
                <a16:creationId xmlns:a16="http://schemas.microsoft.com/office/drawing/2014/main" id="{6C428BA4-028D-40FB-80AB-D150A228B11E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1" name="Group 21">
            <a:extLst>
              <a:ext uri="{FF2B5EF4-FFF2-40B4-BE49-F238E27FC236}">
                <a16:creationId xmlns:a16="http://schemas.microsoft.com/office/drawing/2014/main" id="{B2EAABFB-1158-4205-9103-94FE4B5EB1BD}"/>
              </a:ext>
            </a:extLst>
          </p:cNvPr>
          <p:cNvGrpSpPr/>
          <p:nvPr/>
        </p:nvGrpSpPr>
        <p:grpSpPr>
          <a:xfrm>
            <a:off x="921026" y="2446451"/>
            <a:ext cx="10749487" cy="3883572"/>
            <a:chOff x="489396" y="1146219"/>
            <a:chExt cx="4870275" cy="4272779"/>
          </a:xfrm>
        </p:grpSpPr>
        <p:grpSp>
          <p:nvGrpSpPr>
            <p:cNvPr id="15" name="Group 22">
              <a:extLst>
                <a:ext uri="{FF2B5EF4-FFF2-40B4-BE49-F238E27FC236}">
                  <a16:creationId xmlns:a16="http://schemas.microsoft.com/office/drawing/2014/main" id="{AB54C081-2142-46F5-AB3E-6B34DB0C722E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3"/>
              <a:chOff x="334850" y="2343954"/>
              <a:chExt cx="4870275" cy="4198513"/>
            </a:xfrm>
          </p:grpSpPr>
          <p:sp>
            <p:nvSpPr>
              <p:cNvPr id="19" name="Isosceles Triangle 26">
                <a:extLst>
                  <a:ext uri="{FF2B5EF4-FFF2-40B4-BE49-F238E27FC236}">
                    <a16:creationId xmlns:a16="http://schemas.microsoft.com/office/drawing/2014/main" id="{17203AF2-0FBF-4D09-9195-030689B33015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0" name="Straight Connector 27">
                <a:extLst>
                  <a:ext uri="{FF2B5EF4-FFF2-40B4-BE49-F238E27FC236}">
                    <a16:creationId xmlns:a16="http://schemas.microsoft.com/office/drawing/2014/main" id="{9E94B0AA-DBB2-4E2F-8D12-F16E4EEB0EB9}"/>
                  </a:ext>
                </a:extLst>
              </p:cNvPr>
              <p:cNvCxnSpPr/>
              <p:nvPr/>
            </p:nvCxnSpPr>
            <p:spPr>
              <a:xfrm>
                <a:off x="1326524" y="4829577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8">
                <a:extLst>
                  <a:ext uri="{FF2B5EF4-FFF2-40B4-BE49-F238E27FC236}">
                    <a16:creationId xmlns:a16="http://schemas.microsoft.com/office/drawing/2014/main" id="{966D7837-800C-424F-BC5E-76C502FB2E78}"/>
                  </a:ext>
                </a:extLst>
              </p:cNvPr>
              <p:cNvCxnSpPr>
                <a:endCxn id="19" idx="3"/>
              </p:cNvCxnSpPr>
              <p:nvPr/>
            </p:nvCxnSpPr>
            <p:spPr>
              <a:xfrm>
                <a:off x="2769987" y="4829577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9BC6AF7E-69FC-4A0F-BBF7-B12A245BE9F2}"/>
                </a:ext>
              </a:extLst>
            </p:cNvPr>
            <p:cNvSpPr txBox="1"/>
            <p:nvPr/>
          </p:nvSpPr>
          <p:spPr>
            <a:xfrm>
              <a:off x="3151202" y="4098373"/>
              <a:ext cx="1209868" cy="132062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BH" sz="36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 المولات</a:t>
              </a:r>
            </a:p>
            <a:p>
              <a:pPr algn="ctr" rtl="1"/>
              <a:r>
                <a:rPr lang="ar-BH" sz="36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6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6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17" name="TextBox 24">
              <a:extLst>
                <a:ext uri="{FF2B5EF4-FFF2-40B4-BE49-F238E27FC236}">
                  <a16:creationId xmlns:a16="http://schemas.microsoft.com/office/drawing/2014/main" id="{A0513975-7599-4688-AE36-0C69F1D90229}"/>
                </a:ext>
              </a:extLst>
            </p:cNvPr>
            <p:cNvSpPr txBox="1"/>
            <p:nvPr/>
          </p:nvSpPr>
          <p:spPr>
            <a:xfrm>
              <a:off x="1627521" y="3974817"/>
              <a:ext cx="892009" cy="132062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6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الكتلة المولية</a:t>
              </a:r>
            </a:p>
            <a:p>
              <a:pPr algn="ctr" rtl="1"/>
              <a:r>
                <a:rPr lang="ar-BH" sz="36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6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MM</a:t>
              </a:r>
              <a:r>
                <a:rPr lang="ar-BH" sz="36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18" name="TextBox 25">
              <a:extLst>
                <a:ext uri="{FF2B5EF4-FFF2-40B4-BE49-F238E27FC236}">
                  <a16:creationId xmlns:a16="http://schemas.microsoft.com/office/drawing/2014/main" id="{CEF5C034-7BD6-4D4C-BB93-5BCAFF93CF39}"/>
                </a:ext>
              </a:extLst>
            </p:cNvPr>
            <p:cNvSpPr txBox="1"/>
            <p:nvPr/>
          </p:nvSpPr>
          <p:spPr>
            <a:xfrm>
              <a:off x="2293671" y="2563998"/>
              <a:ext cx="1249335" cy="149840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6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كتلة المادة بالجرام </a:t>
              </a:r>
            </a:p>
            <a:p>
              <a:pPr algn="ctr" rtl="1"/>
              <a:r>
                <a:rPr lang="ar-BH" sz="36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6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</a:t>
              </a:r>
              <a:r>
                <a:rPr lang="ar-BH" sz="36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722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9EE27AB4-1A42-46C6-B0CF-62E2A1B37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960" y="4821644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746FDB9-2FB7-4B0B-82A5-94C8E33B076A}"/>
              </a:ext>
            </a:extLst>
          </p:cNvPr>
          <p:cNvSpPr/>
          <p:nvPr/>
        </p:nvSpPr>
        <p:spPr>
          <a:xfrm>
            <a:off x="339048" y="1187942"/>
            <a:ext cx="11414588" cy="1569660"/>
          </a:xfrm>
          <a:prstGeom prst="rect">
            <a:avLst/>
          </a:prstGeom>
          <a:solidFill>
            <a:srgbClr val="EBFF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457200" indent="-457200" algn="r" rtl="1">
              <a:buFontTx/>
              <a:buChar char="-"/>
            </a:pP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علما بأن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 الذرية للنحاس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(Cu= 63.546 g/mol )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أجب على السؤالين:</a:t>
            </a:r>
          </a:p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كم تساوي الكتلة الذرية المتوسطة للنحاس؟</a:t>
            </a:r>
          </a:p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احسب الكتلة بالجرامات الموجودة في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3.57 mol 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من النحاس 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Cu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4DA1767-8499-4FA6-8113-50D433EDC5B0}"/>
              </a:ext>
            </a:extLst>
          </p:cNvPr>
          <p:cNvSpPr/>
          <p:nvPr/>
        </p:nvSpPr>
        <p:spPr>
          <a:xfrm>
            <a:off x="5399014" y="2791515"/>
            <a:ext cx="1855304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الحـــــــــــــل: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181677DF-E4BA-47DE-9262-D36514803DD0}"/>
              </a:ext>
            </a:extLst>
          </p:cNvPr>
          <p:cNvSpPr/>
          <p:nvPr/>
        </p:nvSpPr>
        <p:spPr>
          <a:xfrm>
            <a:off x="4354524" y="274071"/>
            <a:ext cx="3482951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تطبيقي-1-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B9917243-A7A9-4AAF-A3B0-54EF95FC2DD4}"/>
              </a:ext>
            </a:extLst>
          </p:cNvPr>
          <p:cNvSpPr/>
          <p:nvPr/>
        </p:nvSpPr>
        <p:spPr>
          <a:xfrm>
            <a:off x="3572610" y="4124691"/>
            <a:ext cx="8498340" cy="584775"/>
          </a:xfrm>
          <a:prstGeom prst="rect">
            <a:avLst/>
          </a:prstGeom>
          <a:solidFill>
            <a:srgbClr val="FFFAEB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كتلة المادة بالجرام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(</a:t>
            </a:r>
            <a:r>
              <a:rPr lang="en-US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عدد المولات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(</a:t>
            </a:r>
            <a:r>
              <a:rPr lang="en-US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MM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25CF9378-FA49-4F3A-8D93-AE1C7424E99F}"/>
              </a:ext>
            </a:extLst>
          </p:cNvPr>
          <p:cNvSpPr/>
          <p:nvPr/>
        </p:nvSpPr>
        <p:spPr>
          <a:xfrm>
            <a:off x="5379929" y="4782694"/>
            <a:ext cx="6691021" cy="769441"/>
          </a:xfrm>
          <a:prstGeom prst="rect">
            <a:avLst/>
          </a:prstGeom>
          <a:solidFill>
            <a:srgbClr val="FFFAEB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كتلة المادة بالجرام =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3.57 mol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63.546</a:t>
            </a:r>
            <a:r>
              <a:rPr lang="en-US" sz="4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g/mol 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56F46779-0AF4-45B8-9B2D-9348F6CF0727}"/>
              </a:ext>
            </a:extLst>
          </p:cNvPr>
          <p:cNvSpPr/>
          <p:nvPr/>
        </p:nvSpPr>
        <p:spPr>
          <a:xfrm>
            <a:off x="5379928" y="5623004"/>
            <a:ext cx="6691021" cy="646331"/>
          </a:xfrm>
          <a:prstGeom prst="rect">
            <a:avLst/>
          </a:prstGeom>
          <a:solidFill>
            <a:srgbClr val="FFFAEB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كتلة المادة بالجرام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(</a:t>
            </a:r>
            <a:r>
              <a:rPr lang="en-US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=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226.85922 g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A28E00A0-A1C5-4525-9EE2-A0AB6CE8A0DB}"/>
              </a:ext>
            </a:extLst>
          </p:cNvPr>
          <p:cNvCxnSpPr>
            <a:cxnSpLocks/>
          </p:cNvCxnSpPr>
          <p:nvPr/>
        </p:nvCxnSpPr>
        <p:spPr>
          <a:xfrm flipH="1">
            <a:off x="8892889" y="4853678"/>
            <a:ext cx="622851" cy="7716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رابط مستقيم 20">
            <a:extLst>
              <a:ext uri="{FF2B5EF4-FFF2-40B4-BE49-F238E27FC236}">
                <a16:creationId xmlns:a16="http://schemas.microsoft.com/office/drawing/2014/main" id="{CBAAEBAD-3EF9-4CF9-B9F4-C8BCFE855CA9}"/>
              </a:ext>
            </a:extLst>
          </p:cNvPr>
          <p:cNvCxnSpPr>
            <a:cxnSpLocks/>
          </p:cNvCxnSpPr>
          <p:nvPr/>
        </p:nvCxnSpPr>
        <p:spPr>
          <a:xfrm flipH="1">
            <a:off x="7254318" y="4872171"/>
            <a:ext cx="609600" cy="6626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مستطيل 4">
            <a:extLst>
              <a:ext uri="{FF2B5EF4-FFF2-40B4-BE49-F238E27FC236}">
                <a16:creationId xmlns:a16="http://schemas.microsoft.com/office/drawing/2014/main" id="{2DC08708-BDA5-483A-9137-D4DB24A2103B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ستطيل 13">
            <a:extLst>
              <a:ext uri="{FF2B5EF4-FFF2-40B4-BE49-F238E27FC236}">
                <a16:creationId xmlns:a16="http://schemas.microsoft.com/office/drawing/2014/main" id="{CE4F3BCE-0744-4071-A8FF-740F4F5CD4E0}"/>
              </a:ext>
            </a:extLst>
          </p:cNvPr>
          <p:cNvSpPr/>
          <p:nvPr/>
        </p:nvSpPr>
        <p:spPr>
          <a:xfrm>
            <a:off x="4470829" y="3458103"/>
            <a:ext cx="7600121" cy="584775"/>
          </a:xfrm>
          <a:prstGeom prst="rect">
            <a:avLst/>
          </a:prstGeom>
          <a:solidFill>
            <a:srgbClr val="FFFAEB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الكتلة الذرية المتوسطة=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63.546amu</a:t>
            </a:r>
          </a:p>
        </p:txBody>
      </p:sp>
      <p:grpSp>
        <p:nvGrpSpPr>
          <p:cNvPr id="25" name="Group 21">
            <a:extLst>
              <a:ext uri="{FF2B5EF4-FFF2-40B4-BE49-F238E27FC236}">
                <a16:creationId xmlns:a16="http://schemas.microsoft.com/office/drawing/2014/main" id="{9AC60D2C-92CA-4096-BF8B-00BE7CC00649}"/>
              </a:ext>
            </a:extLst>
          </p:cNvPr>
          <p:cNvGrpSpPr/>
          <p:nvPr/>
        </p:nvGrpSpPr>
        <p:grpSpPr>
          <a:xfrm>
            <a:off x="78833" y="2972645"/>
            <a:ext cx="4658138" cy="3246531"/>
            <a:chOff x="489396" y="1146219"/>
            <a:chExt cx="4870275" cy="4198512"/>
          </a:xfrm>
        </p:grpSpPr>
        <p:grpSp>
          <p:nvGrpSpPr>
            <p:cNvPr id="26" name="Group 22">
              <a:extLst>
                <a:ext uri="{FF2B5EF4-FFF2-40B4-BE49-F238E27FC236}">
                  <a16:creationId xmlns:a16="http://schemas.microsoft.com/office/drawing/2014/main" id="{1E485B88-E4FE-408B-8B2C-1CD06B3C7410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2"/>
              <a:chOff x="334850" y="2343954"/>
              <a:chExt cx="4870275" cy="4198512"/>
            </a:xfrm>
          </p:grpSpPr>
          <p:sp>
            <p:nvSpPr>
              <p:cNvPr id="30" name="Isosceles Triangle 26">
                <a:extLst>
                  <a:ext uri="{FF2B5EF4-FFF2-40B4-BE49-F238E27FC236}">
                    <a16:creationId xmlns:a16="http://schemas.microsoft.com/office/drawing/2014/main" id="{79A950AE-DC8F-47D1-9351-C9497ED6DB1F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31" name="Straight Connector 27">
                <a:extLst>
                  <a:ext uri="{FF2B5EF4-FFF2-40B4-BE49-F238E27FC236}">
                    <a16:creationId xmlns:a16="http://schemas.microsoft.com/office/drawing/2014/main" id="{0C82DAE6-D099-4F43-8320-165A838ACCD4}"/>
                  </a:ext>
                </a:extLst>
              </p:cNvPr>
              <p:cNvCxnSpPr/>
              <p:nvPr/>
            </p:nvCxnSpPr>
            <p:spPr>
              <a:xfrm>
                <a:off x="1329988" y="4816718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8">
                <a:extLst>
                  <a:ext uri="{FF2B5EF4-FFF2-40B4-BE49-F238E27FC236}">
                    <a16:creationId xmlns:a16="http://schemas.microsoft.com/office/drawing/2014/main" id="{0ECFAD37-05D8-41F4-BCFB-3669BC0BFC98}"/>
                  </a:ext>
                </a:extLst>
              </p:cNvPr>
              <p:cNvCxnSpPr>
                <a:endCxn id="30" idx="3"/>
              </p:cNvCxnSpPr>
              <p:nvPr/>
            </p:nvCxnSpPr>
            <p:spPr>
              <a:xfrm>
                <a:off x="2769987" y="4829576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3">
              <a:extLst>
                <a:ext uri="{FF2B5EF4-FFF2-40B4-BE49-F238E27FC236}">
                  <a16:creationId xmlns:a16="http://schemas.microsoft.com/office/drawing/2014/main" id="{62F85373-CF3B-491D-87D0-BBAFDB51CE22}"/>
                </a:ext>
              </a:extLst>
            </p:cNvPr>
            <p:cNvSpPr txBox="1"/>
            <p:nvPr/>
          </p:nvSpPr>
          <p:spPr>
            <a:xfrm>
              <a:off x="2970664" y="3920995"/>
              <a:ext cx="1774152" cy="11851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 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8" name="TextBox 24">
              <a:extLst>
                <a:ext uri="{FF2B5EF4-FFF2-40B4-BE49-F238E27FC236}">
                  <a16:creationId xmlns:a16="http://schemas.microsoft.com/office/drawing/2014/main" id="{F7C0470E-DAE2-49FE-9B59-DEBC7F42F51C}"/>
                </a:ext>
              </a:extLst>
            </p:cNvPr>
            <p:cNvSpPr txBox="1"/>
            <p:nvPr/>
          </p:nvSpPr>
          <p:spPr>
            <a:xfrm>
              <a:off x="1109863" y="3975860"/>
              <a:ext cx="1852321" cy="118517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الكتلة المولية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9" name="TextBox 25">
              <a:extLst>
                <a:ext uri="{FF2B5EF4-FFF2-40B4-BE49-F238E27FC236}">
                  <a16:creationId xmlns:a16="http://schemas.microsoft.com/office/drawing/2014/main" id="{B47F9A02-D5AF-4C27-A30C-64E866026632}"/>
                </a:ext>
              </a:extLst>
            </p:cNvPr>
            <p:cNvSpPr txBox="1"/>
            <p:nvPr/>
          </p:nvSpPr>
          <p:spPr>
            <a:xfrm>
              <a:off x="2009813" y="2203947"/>
              <a:ext cx="1728298" cy="136295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كتلة المادة 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بالجرام 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2" name="مثلث متساوي الساقين 1">
            <a:extLst>
              <a:ext uri="{FF2B5EF4-FFF2-40B4-BE49-F238E27FC236}">
                <a16:creationId xmlns:a16="http://schemas.microsoft.com/office/drawing/2014/main" id="{C5B05C32-7301-4420-9C1A-504D6E832028}"/>
              </a:ext>
            </a:extLst>
          </p:cNvPr>
          <p:cNvSpPr/>
          <p:nvPr/>
        </p:nvSpPr>
        <p:spPr>
          <a:xfrm>
            <a:off x="1209658" y="3072976"/>
            <a:ext cx="2396487" cy="169498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354FC3C9-814D-418F-81A0-681E06CA55C4}"/>
              </a:ext>
            </a:extLst>
          </p:cNvPr>
          <p:cNvSpPr/>
          <p:nvPr/>
        </p:nvSpPr>
        <p:spPr>
          <a:xfrm>
            <a:off x="2212692" y="521150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endParaRPr lang="ar-BH" sz="2400" dirty="0"/>
          </a:p>
        </p:txBody>
      </p:sp>
    </p:spTree>
    <p:extLst>
      <p:ext uri="{BB962C8B-B14F-4D97-AF65-F5344CB8AC3E}">
        <p14:creationId xmlns:p14="http://schemas.microsoft.com/office/powerpoint/2010/main" val="70260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2" grpId="0" animBg="1"/>
      <p:bldP spid="14" grpId="0" animBg="1"/>
      <p:bldP spid="15" grpId="0" animBg="1"/>
      <p:bldP spid="19" grpId="0" animBg="1"/>
      <p:bldP spid="23" grpId="0" animBg="1"/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9EE27AB4-1A42-46C6-B0CF-62E2A1B37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960" y="4821644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4DA1767-8499-4FA6-8113-50D433EDC5B0}"/>
              </a:ext>
            </a:extLst>
          </p:cNvPr>
          <p:cNvSpPr/>
          <p:nvPr/>
        </p:nvSpPr>
        <p:spPr>
          <a:xfrm>
            <a:off x="10334894" y="2608063"/>
            <a:ext cx="1777387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الحـــــــــــــل: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B9917243-A7A9-4AAF-A3B0-54EF95FC2DD4}"/>
              </a:ext>
            </a:extLst>
          </p:cNvPr>
          <p:cNvSpPr/>
          <p:nvPr/>
        </p:nvSpPr>
        <p:spPr>
          <a:xfrm>
            <a:off x="3868614" y="3431623"/>
            <a:ext cx="8243667" cy="646331"/>
          </a:xfrm>
          <a:prstGeom prst="rect">
            <a:avLst/>
          </a:prstGeom>
          <a:solidFill>
            <a:srgbClr val="FFFAEB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كتلة المادة بالجرام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(</a:t>
            </a:r>
            <a:r>
              <a:rPr lang="en-US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عدد المولات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(</a:t>
            </a:r>
            <a:r>
              <a:rPr lang="en-US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MM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25CF9378-FA49-4F3A-8D93-AE1C7424E99F}"/>
              </a:ext>
            </a:extLst>
          </p:cNvPr>
          <p:cNvSpPr/>
          <p:nvPr/>
        </p:nvSpPr>
        <p:spPr>
          <a:xfrm>
            <a:off x="3868615" y="4410819"/>
            <a:ext cx="8243668" cy="646331"/>
          </a:xfrm>
          <a:prstGeom prst="rect">
            <a:avLst/>
          </a:prstGeom>
          <a:solidFill>
            <a:srgbClr val="FFFAEB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كتلة المادة بالجرام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0.0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245 mol</a:t>
            </a:r>
            <a:r>
              <a:rPr lang="en-US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65.409 g/mol 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B583818A-6470-4CB2-A23F-A021E5610834}"/>
              </a:ext>
            </a:extLst>
          </p:cNvPr>
          <p:cNvCxnSpPr>
            <a:cxnSpLocks/>
          </p:cNvCxnSpPr>
          <p:nvPr/>
        </p:nvCxnSpPr>
        <p:spPr>
          <a:xfrm flipH="1">
            <a:off x="8848595" y="4410819"/>
            <a:ext cx="622852" cy="7133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56F46779-0AF4-45B8-9B2D-9348F6CF0727}"/>
              </a:ext>
            </a:extLst>
          </p:cNvPr>
          <p:cNvSpPr/>
          <p:nvPr/>
        </p:nvSpPr>
        <p:spPr>
          <a:xfrm>
            <a:off x="6573995" y="5411608"/>
            <a:ext cx="5538287" cy="646331"/>
          </a:xfrm>
          <a:prstGeom prst="rect">
            <a:avLst/>
          </a:prstGeom>
          <a:solidFill>
            <a:srgbClr val="FFFAEB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كتلة المادة بالجرام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(</a:t>
            </a:r>
            <a:r>
              <a:rPr lang="en-US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=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1.60  g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BFBE8B43-1498-4EE0-B4B2-26374EFC0CE8}"/>
              </a:ext>
            </a:extLst>
          </p:cNvPr>
          <p:cNvSpPr/>
          <p:nvPr/>
        </p:nvSpPr>
        <p:spPr>
          <a:xfrm>
            <a:off x="861391" y="1123226"/>
            <a:ext cx="10469218" cy="1384995"/>
          </a:xfrm>
          <a:prstGeom prst="rect">
            <a:avLst/>
          </a:prstGeom>
          <a:solidFill>
            <a:srgbClr val="EBFF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4800" b="1" dirty="0">
                <a:solidFill>
                  <a:srgbClr val="0000CC"/>
                </a:solidFill>
                <a:latin typeface="Century Gothic" panose="020B0502020202020204" pitchFamily="34" charset="0"/>
                <a:cs typeface="Sakkal Majalla" panose="02000000000000000000" pitchFamily="2" charset="-78"/>
              </a:rPr>
              <a:t>       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احسب الكتلة بالجرامات الموجودة في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0.0245mol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Zn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علما بأن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 الذرية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للخارصين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(Zn= 65.409 g/mol)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CBC8DE6C-D739-4C49-A02D-CF761F676826}"/>
              </a:ext>
            </a:extLst>
          </p:cNvPr>
          <p:cNvCxnSpPr>
            <a:cxnSpLocks/>
          </p:cNvCxnSpPr>
          <p:nvPr/>
        </p:nvCxnSpPr>
        <p:spPr>
          <a:xfrm flipH="1">
            <a:off x="5977646" y="4461865"/>
            <a:ext cx="596349" cy="61127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مستطيل 4">
            <a:extLst>
              <a:ext uri="{FF2B5EF4-FFF2-40B4-BE49-F238E27FC236}">
                <a16:creationId xmlns:a16="http://schemas.microsoft.com/office/drawing/2014/main" id="{2CEAF45F-7CF3-4D97-9BC7-AC4A2D0BF053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 11">
            <a:extLst>
              <a:ext uri="{FF2B5EF4-FFF2-40B4-BE49-F238E27FC236}">
                <a16:creationId xmlns:a16="http://schemas.microsoft.com/office/drawing/2014/main" id="{1D3C9C9D-50FF-4DD6-B64B-47262992F7CD}"/>
              </a:ext>
            </a:extLst>
          </p:cNvPr>
          <p:cNvSpPr/>
          <p:nvPr/>
        </p:nvSpPr>
        <p:spPr>
          <a:xfrm>
            <a:off x="4354524" y="274071"/>
            <a:ext cx="3482951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تطبيقي-2-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9AABD033-57C8-4CAA-9080-2BDF87C0C184}"/>
              </a:ext>
            </a:extLst>
          </p:cNvPr>
          <p:cNvGrpSpPr/>
          <p:nvPr/>
        </p:nvGrpSpPr>
        <p:grpSpPr>
          <a:xfrm>
            <a:off x="78833" y="2972645"/>
            <a:ext cx="4658138" cy="3246531"/>
            <a:chOff x="489396" y="1146219"/>
            <a:chExt cx="4870275" cy="4198512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1B2ECC34-2047-47FE-B072-F3BBBEF1E628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2"/>
              <a:chOff x="334850" y="2343954"/>
              <a:chExt cx="4870275" cy="4198512"/>
            </a:xfrm>
          </p:grpSpPr>
          <p:sp>
            <p:nvSpPr>
              <p:cNvPr id="26" name="Isosceles Triangle 26">
                <a:extLst>
                  <a:ext uri="{FF2B5EF4-FFF2-40B4-BE49-F238E27FC236}">
                    <a16:creationId xmlns:a16="http://schemas.microsoft.com/office/drawing/2014/main" id="{4780D30E-6954-4B79-8355-E8B63A211386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7" name="Straight Connector 27">
                <a:extLst>
                  <a:ext uri="{FF2B5EF4-FFF2-40B4-BE49-F238E27FC236}">
                    <a16:creationId xmlns:a16="http://schemas.microsoft.com/office/drawing/2014/main" id="{09AA55ED-0405-48A4-AEDC-BF06684DC485}"/>
                  </a:ext>
                </a:extLst>
              </p:cNvPr>
              <p:cNvCxnSpPr/>
              <p:nvPr/>
            </p:nvCxnSpPr>
            <p:spPr>
              <a:xfrm>
                <a:off x="1329988" y="4816718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8">
                <a:extLst>
                  <a:ext uri="{FF2B5EF4-FFF2-40B4-BE49-F238E27FC236}">
                    <a16:creationId xmlns:a16="http://schemas.microsoft.com/office/drawing/2014/main" id="{BE8E4F26-B4F5-4984-82FC-755C6F0B2D3E}"/>
                  </a:ext>
                </a:extLst>
              </p:cNvPr>
              <p:cNvCxnSpPr>
                <a:endCxn id="26" idx="3"/>
              </p:cNvCxnSpPr>
              <p:nvPr/>
            </p:nvCxnSpPr>
            <p:spPr>
              <a:xfrm>
                <a:off x="2769987" y="4829576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D8D71851-C8AE-4DB0-A9EC-0009E734FA05}"/>
                </a:ext>
              </a:extLst>
            </p:cNvPr>
            <p:cNvSpPr txBox="1"/>
            <p:nvPr/>
          </p:nvSpPr>
          <p:spPr>
            <a:xfrm>
              <a:off x="2970664" y="3920995"/>
              <a:ext cx="1774152" cy="11851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 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62A5121E-B7F0-4A90-B58A-5076D21A460D}"/>
                </a:ext>
              </a:extLst>
            </p:cNvPr>
            <p:cNvSpPr txBox="1"/>
            <p:nvPr/>
          </p:nvSpPr>
          <p:spPr>
            <a:xfrm>
              <a:off x="1109863" y="3975860"/>
              <a:ext cx="1852321" cy="118517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الكتلة المولية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1E207870-85DE-4ABD-AC11-72E391FEB1DE}"/>
                </a:ext>
              </a:extLst>
            </p:cNvPr>
            <p:cNvSpPr txBox="1"/>
            <p:nvPr/>
          </p:nvSpPr>
          <p:spPr>
            <a:xfrm>
              <a:off x="2009813" y="2203947"/>
              <a:ext cx="1728298" cy="136295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كتلة المادة 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بالجرام 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29" name="مثلث متساوي الساقين 28">
            <a:extLst>
              <a:ext uri="{FF2B5EF4-FFF2-40B4-BE49-F238E27FC236}">
                <a16:creationId xmlns:a16="http://schemas.microsoft.com/office/drawing/2014/main" id="{22049CBC-8F52-4319-9331-BF853831BD4A}"/>
              </a:ext>
            </a:extLst>
          </p:cNvPr>
          <p:cNvSpPr/>
          <p:nvPr/>
        </p:nvSpPr>
        <p:spPr>
          <a:xfrm>
            <a:off x="1209658" y="3072976"/>
            <a:ext cx="2396487" cy="169498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AB4A3D3C-E336-42B0-A3EF-0749A5AD61F2}"/>
              </a:ext>
            </a:extLst>
          </p:cNvPr>
          <p:cNvSpPr/>
          <p:nvPr/>
        </p:nvSpPr>
        <p:spPr>
          <a:xfrm>
            <a:off x="2212692" y="521150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endParaRPr lang="ar-BH" sz="2400" dirty="0"/>
          </a:p>
        </p:txBody>
      </p:sp>
    </p:spTree>
    <p:extLst>
      <p:ext uri="{BB962C8B-B14F-4D97-AF65-F5344CB8AC3E}">
        <p14:creationId xmlns:p14="http://schemas.microsoft.com/office/powerpoint/2010/main" val="151738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9" grpId="0" animBg="1"/>
      <p:bldP spid="17" grpId="0" animBg="1"/>
      <p:bldP spid="18" grpId="0" animBg="1"/>
      <p:bldP spid="29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extLst>
              <a:ext uri="{FF2B5EF4-FFF2-40B4-BE49-F238E27FC236}">
                <a16:creationId xmlns:a16="http://schemas.microsoft.com/office/drawing/2014/main" id="{0D63287B-2B28-4D27-A24D-15344E667944}"/>
              </a:ext>
            </a:extLst>
          </p:cNvPr>
          <p:cNvSpPr/>
          <p:nvPr/>
        </p:nvSpPr>
        <p:spPr>
          <a:xfrm>
            <a:off x="4161493" y="497862"/>
            <a:ext cx="5274366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4400" b="1" dirty="0">
                <a:solidFill>
                  <a:schemeClr val="bg1"/>
                </a:solidFill>
                <a:latin typeface="Century Gothic" panose="020B0502020202020204" pitchFamily="34" charset="0"/>
                <a:cs typeface="Sakkal Majalla" panose="02000000000000000000" pitchFamily="2" charset="-78"/>
              </a:rPr>
              <a:t>2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تحويل الكتلة إل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ى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مولات: </a:t>
            </a:r>
            <a:endParaRPr lang="en-US" sz="44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56950DF9-66C1-422F-AA18-61072DC95FD3}"/>
              </a:ext>
            </a:extLst>
          </p:cNvPr>
          <p:cNvSpPr/>
          <p:nvPr/>
        </p:nvSpPr>
        <p:spPr>
          <a:xfrm>
            <a:off x="771191" y="1421591"/>
            <a:ext cx="10493468" cy="923330"/>
          </a:xfrm>
          <a:prstGeom prst="rect">
            <a:avLst/>
          </a:prstGeom>
          <a:solidFill>
            <a:srgbClr val="EBFFFF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لحساب 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معين من المولات  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نقسم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:   </a:t>
            </a: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كتلة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المادة بالجرام </a:t>
            </a:r>
            <a:r>
              <a:rPr lang="ar-BH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÷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الكتلة المولية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2B59D980-9BEE-4900-8F44-DE0E92465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9836" y="2537934"/>
            <a:ext cx="5924823" cy="13993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كتلة المادة بالجرام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(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عدد </a:t>
            </a:r>
            <a:r>
              <a:rPr lang="ar-SA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المولات</a:t>
            </a:r>
            <a:r>
              <a:rPr lang="en-US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</a:t>
            </a:r>
            <a:r>
              <a:rPr lang="en-US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r>
              <a:rPr lang="ar-SA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r>
              <a:rPr lang="ar-BH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ــــــــــــــــــــــ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ـــــ</a:t>
            </a:r>
            <a:r>
              <a:rPr lang="ar-BH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ــــــــــــــــــــــــــــــــــــــــــــــــــــــــــــــــــــــــــــــــــــــــــــــــ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ــــــــــــــ</a:t>
            </a:r>
            <a:endParaRPr kumimoji="0" lang="ar-BH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الكتلة المولية </a:t>
            </a:r>
            <a:r>
              <a:rPr lang="en-US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MM</a:t>
            </a:r>
            <a:r>
              <a:rPr lang="en-US" alt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2C903F9F-7FC3-4CCE-9F19-35A998E7F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9836" y="4210453"/>
            <a:ext cx="5924823" cy="15144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2400" b="1" dirty="0">
                <a:latin typeface="Times New Roman" panose="02020603050405020304" pitchFamily="18" charset="0"/>
              </a:rPr>
              <a:t>                         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g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mol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</a:t>
            </a:r>
            <a:endParaRPr kumimoji="0" lang="ar-BH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 / mol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57D96428-E2B3-43A5-B42F-E4C3562630CE}"/>
              </a:ext>
            </a:extLst>
          </p:cNvPr>
          <p:cNvCxnSpPr>
            <a:cxnSpLocks/>
          </p:cNvCxnSpPr>
          <p:nvPr/>
        </p:nvCxnSpPr>
        <p:spPr>
          <a:xfrm flipH="1">
            <a:off x="8441635" y="4176547"/>
            <a:ext cx="503582" cy="7135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15085073-BC5A-46B9-ADFA-A6582072EE0D}"/>
              </a:ext>
            </a:extLst>
          </p:cNvPr>
          <p:cNvCxnSpPr>
            <a:cxnSpLocks/>
          </p:cNvCxnSpPr>
          <p:nvPr/>
        </p:nvCxnSpPr>
        <p:spPr>
          <a:xfrm flipH="1">
            <a:off x="7885043" y="5141843"/>
            <a:ext cx="437322" cy="6626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مستطيل 4">
            <a:extLst>
              <a:ext uri="{FF2B5EF4-FFF2-40B4-BE49-F238E27FC236}">
                <a16:creationId xmlns:a16="http://schemas.microsoft.com/office/drawing/2014/main" id="{E8636821-A0D1-47CE-8E0F-BBE7EDE5698C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2" name="Group 21">
            <a:extLst>
              <a:ext uri="{FF2B5EF4-FFF2-40B4-BE49-F238E27FC236}">
                <a16:creationId xmlns:a16="http://schemas.microsoft.com/office/drawing/2014/main" id="{1D4D50F8-F049-4512-AC0E-40828A620CEC}"/>
              </a:ext>
            </a:extLst>
          </p:cNvPr>
          <p:cNvGrpSpPr/>
          <p:nvPr/>
        </p:nvGrpSpPr>
        <p:grpSpPr>
          <a:xfrm>
            <a:off x="284611" y="2784555"/>
            <a:ext cx="4658138" cy="3246531"/>
            <a:chOff x="489396" y="1146219"/>
            <a:chExt cx="4870275" cy="4198512"/>
          </a:xfrm>
        </p:grpSpPr>
        <p:grpSp>
          <p:nvGrpSpPr>
            <p:cNvPr id="18" name="Group 22">
              <a:extLst>
                <a:ext uri="{FF2B5EF4-FFF2-40B4-BE49-F238E27FC236}">
                  <a16:creationId xmlns:a16="http://schemas.microsoft.com/office/drawing/2014/main" id="{C9794360-F419-4FD1-9E09-730ED393ECE9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2"/>
              <a:chOff x="334850" y="2343954"/>
              <a:chExt cx="4870275" cy="4198512"/>
            </a:xfrm>
          </p:grpSpPr>
          <p:sp>
            <p:nvSpPr>
              <p:cNvPr id="22" name="Isosceles Triangle 26">
                <a:extLst>
                  <a:ext uri="{FF2B5EF4-FFF2-40B4-BE49-F238E27FC236}">
                    <a16:creationId xmlns:a16="http://schemas.microsoft.com/office/drawing/2014/main" id="{31D0A8C0-D9E7-4387-B6E6-C5C3E6B18AA2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3" name="Straight Connector 27">
                <a:extLst>
                  <a:ext uri="{FF2B5EF4-FFF2-40B4-BE49-F238E27FC236}">
                    <a16:creationId xmlns:a16="http://schemas.microsoft.com/office/drawing/2014/main" id="{5CFBB73E-0988-4C78-9F38-FFB123A24000}"/>
                  </a:ext>
                </a:extLst>
              </p:cNvPr>
              <p:cNvCxnSpPr/>
              <p:nvPr/>
            </p:nvCxnSpPr>
            <p:spPr>
              <a:xfrm>
                <a:off x="1329988" y="4816718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8">
                <a:extLst>
                  <a:ext uri="{FF2B5EF4-FFF2-40B4-BE49-F238E27FC236}">
                    <a16:creationId xmlns:a16="http://schemas.microsoft.com/office/drawing/2014/main" id="{67D73070-FC4F-4E2C-B3F8-D190DFB9D216}"/>
                  </a:ext>
                </a:extLst>
              </p:cNvPr>
              <p:cNvCxnSpPr>
                <a:endCxn id="22" idx="3"/>
              </p:cNvCxnSpPr>
              <p:nvPr/>
            </p:nvCxnSpPr>
            <p:spPr>
              <a:xfrm>
                <a:off x="2769987" y="4829576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7221D88A-E603-488F-B40C-E48309F3577D}"/>
                </a:ext>
              </a:extLst>
            </p:cNvPr>
            <p:cNvSpPr txBox="1"/>
            <p:nvPr/>
          </p:nvSpPr>
          <p:spPr>
            <a:xfrm>
              <a:off x="2970664" y="3920995"/>
              <a:ext cx="1774152" cy="11851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 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0" name="TextBox 24">
              <a:extLst>
                <a:ext uri="{FF2B5EF4-FFF2-40B4-BE49-F238E27FC236}">
                  <a16:creationId xmlns:a16="http://schemas.microsoft.com/office/drawing/2014/main" id="{84DDC14C-E0E1-4C3F-987E-A940E5FB31B9}"/>
                </a:ext>
              </a:extLst>
            </p:cNvPr>
            <p:cNvSpPr txBox="1"/>
            <p:nvPr/>
          </p:nvSpPr>
          <p:spPr>
            <a:xfrm>
              <a:off x="1109863" y="3975860"/>
              <a:ext cx="1852321" cy="118517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الكتلة المولية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1" name="TextBox 25">
              <a:extLst>
                <a:ext uri="{FF2B5EF4-FFF2-40B4-BE49-F238E27FC236}">
                  <a16:creationId xmlns:a16="http://schemas.microsoft.com/office/drawing/2014/main" id="{AE854D0C-326B-4D3A-8100-E63ED44D27B4}"/>
                </a:ext>
              </a:extLst>
            </p:cNvPr>
            <p:cNvSpPr txBox="1"/>
            <p:nvPr/>
          </p:nvSpPr>
          <p:spPr>
            <a:xfrm>
              <a:off x="2009813" y="2203947"/>
              <a:ext cx="1728298" cy="136295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كتلة المادة 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بالجرام 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695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9EE27AB4-1A42-46C6-B0CF-62E2A1B37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960" y="4821644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4DA1767-8499-4FA6-8113-50D433EDC5B0}"/>
              </a:ext>
            </a:extLst>
          </p:cNvPr>
          <p:cNvSpPr/>
          <p:nvPr/>
        </p:nvSpPr>
        <p:spPr>
          <a:xfrm>
            <a:off x="9907531" y="2281296"/>
            <a:ext cx="1855304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الحـــــــــــــل: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181677DF-E4BA-47DE-9262-D36514803DD0}"/>
              </a:ext>
            </a:extLst>
          </p:cNvPr>
          <p:cNvSpPr/>
          <p:nvPr/>
        </p:nvSpPr>
        <p:spPr>
          <a:xfrm>
            <a:off x="4065225" y="259824"/>
            <a:ext cx="3703288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تطبيقي-3-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AC197AB0-A48C-49B4-9213-7D5596D5FFD0}"/>
              </a:ext>
            </a:extLst>
          </p:cNvPr>
          <p:cNvSpPr/>
          <p:nvPr/>
        </p:nvSpPr>
        <p:spPr>
          <a:xfrm>
            <a:off x="994466" y="1060924"/>
            <a:ext cx="10277060" cy="1200329"/>
          </a:xfrm>
          <a:prstGeom prst="rect">
            <a:avLst/>
          </a:prstGeom>
          <a:solidFill>
            <a:srgbClr val="EBFF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احسب عدد المولات الموجودة في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25.5g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الفضة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Ag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علما بأن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الكتلة المولية الذرية للفضة =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(Ag= 107.868 g/mol)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4474649A-2131-40C9-93A4-BE529E9D5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8012" y="3073118"/>
            <a:ext cx="5924823" cy="13993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2400" b="1" dirty="0">
                <a:latin typeface="Times New Roman" panose="02020603050405020304" pitchFamily="18" charset="0"/>
              </a:rPr>
              <a:t>                    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كتلة المادة بالجرام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عدد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المولات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</a:t>
            </a:r>
            <a:endParaRPr kumimoji="0" lang="ar-BH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الكتلة المولية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5F210CF3-D2F1-4E40-8FA1-146C1782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1304" y="4556363"/>
            <a:ext cx="6881531" cy="1700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3200" b="1" dirty="0">
                <a:latin typeface="Times New Roman" panose="02020603050405020304" pitchFamily="18" charset="0"/>
              </a:rPr>
              <a:t>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25.5 g                                          </a:t>
            </a:r>
            <a:r>
              <a:rPr lang="en-US" altLang="en-US" sz="3200" b="1" dirty="0">
                <a:latin typeface="Times New Roman" panose="02020603050405020304" pitchFamily="18" charset="0"/>
              </a:rPr>
              <a:t> 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ar-BH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عدد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المولات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ar-BH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0.23640 </a:t>
            </a:r>
            <a:r>
              <a:rPr lang="en-US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107.868 g/mol                                   </a:t>
            </a:r>
            <a:r>
              <a:rPr kumimoji="0" lang="ar-BH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A6DEB31B-3605-453C-8F97-37613BD2C691}"/>
              </a:ext>
            </a:extLst>
          </p:cNvPr>
          <p:cNvCxnSpPr>
            <a:cxnSpLocks/>
          </p:cNvCxnSpPr>
          <p:nvPr/>
        </p:nvCxnSpPr>
        <p:spPr>
          <a:xfrm flipH="1">
            <a:off x="8376353" y="4580720"/>
            <a:ext cx="463826" cy="6540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47839E53-C40C-4F2A-947C-E43974EE9E9D}"/>
              </a:ext>
            </a:extLst>
          </p:cNvPr>
          <p:cNvCxnSpPr>
            <a:cxnSpLocks/>
          </p:cNvCxnSpPr>
          <p:nvPr/>
        </p:nvCxnSpPr>
        <p:spPr>
          <a:xfrm flipH="1">
            <a:off x="8495621" y="5540857"/>
            <a:ext cx="424070" cy="6758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مستطيل 4">
            <a:extLst>
              <a:ext uri="{FF2B5EF4-FFF2-40B4-BE49-F238E27FC236}">
                <a16:creationId xmlns:a16="http://schemas.microsoft.com/office/drawing/2014/main" id="{AA1EEAA7-E84D-4AE4-9A6C-CD37085D1C9B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0" name="Group 21">
            <a:extLst>
              <a:ext uri="{FF2B5EF4-FFF2-40B4-BE49-F238E27FC236}">
                <a16:creationId xmlns:a16="http://schemas.microsoft.com/office/drawing/2014/main" id="{D1D6C889-8547-43A7-98FC-FD0D86B3AB79}"/>
              </a:ext>
            </a:extLst>
          </p:cNvPr>
          <p:cNvGrpSpPr/>
          <p:nvPr/>
        </p:nvGrpSpPr>
        <p:grpSpPr>
          <a:xfrm>
            <a:off x="78833" y="2972645"/>
            <a:ext cx="4658138" cy="3246531"/>
            <a:chOff x="489396" y="1146219"/>
            <a:chExt cx="4870275" cy="4198512"/>
          </a:xfrm>
        </p:grpSpPr>
        <p:grpSp>
          <p:nvGrpSpPr>
            <p:cNvPr id="25" name="Group 22">
              <a:extLst>
                <a:ext uri="{FF2B5EF4-FFF2-40B4-BE49-F238E27FC236}">
                  <a16:creationId xmlns:a16="http://schemas.microsoft.com/office/drawing/2014/main" id="{44C04AE4-5002-4FDB-9A2F-3EDF7E6AA43B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2"/>
              <a:chOff x="334850" y="2343954"/>
              <a:chExt cx="4870275" cy="4198512"/>
            </a:xfrm>
          </p:grpSpPr>
          <p:sp>
            <p:nvSpPr>
              <p:cNvPr id="29" name="Isosceles Triangle 26">
                <a:extLst>
                  <a:ext uri="{FF2B5EF4-FFF2-40B4-BE49-F238E27FC236}">
                    <a16:creationId xmlns:a16="http://schemas.microsoft.com/office/drawing/2014/main" id="{5D6B2C21-7494-4C9B-BDE9-7EC356CAD8DD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30" name="Straight Connector 27">
                <a:extLst>
                  <a:ext uri="{FF2B5EF4-FFF2-40B4-BE49-F238E27FC236}">
                    <a16:creationId xmlns:a16="http://schemas.microsoft.com/office/drawing/2014/main" id="{0C03C77A-B50E-44D0-B37E-ED0E0A587746}"/>
                  </a:ext>
                </a:extLst>
              </p:cNvPr>
              <p:cNvCxnSpPr/>
              <p:nvPr/>
            </p:nvCxnSpPr>
            <p:spPr>
              <a:xfrm>
                <a:off x="1329988" y="4816718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8">
                <a:extLst>
                  <a:ext uri="{FF2B5EF4-FFF2-40B4-BE49-F238E27FC236}">
                    <a16:creationId xmlns:a16="http://schemas.microsoft.com/office/drawing/2014/main" id="{34FE6763-F308-49C0-B5F0-6754A9CAFE70}"/>
                  </a:ext>
                </a:extLst>
              </p:cNvPr>
              <p:cNvCxnSpPr>
                <a:endCxn id="29" idx="3"/>
              </p:cNvCxnSpPr>
              <p:nvPr/>
            </p:nvCxnSpPr>
            <p:spPr>
              <a:xfrm>
                <a:off x="2769987" y="4829576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BD4AAD3A-0C07-432B-A172-12EF313CE5CE}"/>
                </a:ext>
              </a:extLst>
            </p:cNvPr>
            <p:cNvSpPr txBox="1"/>
            <p:nvPr/>
          </p:nvSpPr>
          <p:spPr>
            <a:xfrm>
              <a:off x="2970664" y="3920995"/>
              <a:ext cx="1774152" cy="11851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 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7" name="TextBox 24">
              <a:extLst>
                <a:ext uri="{FF2B5EF4-FFF2-40B4-BE49-F238E27FC236}">
                  <a16:creationId xmlns:a16="http://schemas.microsoft.com/office/drawing/2014/main" id="{A8162C51-B0A5-40BB-A2B7-7F93D5254754}"/>
                </a:ext>
              </a:extLst>
            </p:cNvPr>
            <p:cNvSpPr txBox="1"/>
            <p:nvPr/>
          </p:nvSpPr>
          <p:spPr>
            <a:xfrm>
              <a:off x="1109863" y="3975860"/>
              <a:ext cx="1852321" cy="118517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الكتلة المولية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63E373FE-CDF2-44FC-A70C-1B0B371B72C6}"/>
                </a:ext>
              </a:extLst>
            </p:cNvPr>
            <p:cNvSpPr txBox="1"/>
            <p:nvPr/>
          </p:nvSpPr>
          <p:spPr>
            <a:xfrm>
              <a:off x="2009813" y="2203947"/>
              <a:ext cx="1728298" cy="136295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كتلة المادة 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بالجرام 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9" name="شكل بيضاوي 18">
            <a:extLst>
              <a:ext uri="{FF2B5EF4-FFF2-40B4-BE49-F238E27FC236}">
                <a16:creationId xmlns:a16="http://schemas.microsoft.com/office/drawing/2014/main" id="{E884A9B4-EB60-482A-9929-C9E618AFC9A5}"/>
              </a:ext>
            </a:extLst>
          </p:cNvPr>
          <p:cNvSpPr/>
          <p:nvPr/>
        </p:nvSpPr>
        <p:spPr>
          <a:xfrm>
            <a:off x="2564111" y="4972438"/>
            <a:ext cx="1467683" cy="110091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2" name="علامة القسمة 31">
            <a:extLst>
              <a:ext uri="{FF2B5EF4-FFF2-40B4-BE49-F238E27FC236}">
                <a16:creationId xmlns:a16="http://schemas.microsoft.com/office/drawing/2014/main" id="{C270C0E8-420E-4A3F-BB6F-2BC1A0B66087}"/>
              </a:ext>
            </a:extLst>
          </p:cNvPr>
          <p:cNvSpPr/>
          <p:nvPr/>
        </p:nvSpPr>
        <p:spPr>
          <a:xfrm>
            <a:off x="1400916" y="4781833"/>
            <a:ext cx="436099" cy="267286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60509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 animBg="1"/>
      <p:bldP spid="18" grpId="0" animBg="1"/>
      <p:bldP spid="22" grpId="0" animBg="1"/>
      <p:bldP spid="19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9EE27AB4-1A42-46C6-B0CF-62E2A1B37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960" y="4821644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4DA1767-8499-4FA6-8113-50D433EDC5B0}"/>
              </a:ext>
            </a:extLst>
          </p:cNvPr>
          <p:cNvSpPr/>
          <p:nvPr/>
        </p:nvSpPr>
        <p:spPr>
          <a:xfrm>
            <a:off x="5333451" y="2501297"/>
            <a:ext cx="1855304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الحـــــــــــــل: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181677DF-E4BA-47DE-9262-D36514803DD0}"/>
              </a:ext>
            </a:extLst>
          </p:cNvPr>
          <p:cNvSpPr/>
          <p:nvPr/>
        </p:nvSpPr>
        <p:spPr>
          <a:xfrm>
            <a:off x="4240692" y="171581"/>
            <a:ext cx="3641313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تطبيقي-4-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4474649A-2131-40C9-93A4-BE529E9D5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383" y="3209183"/>
            <a:ext cx="5924823" cy="13993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2400" b="1" dirty="0">
                <a:latin typeface="Times New Roman" panose="02020603050405020304" pitchFamily="18" charset="0"/>
              </a:rPr>
              <a:t>                    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كتلة المادة بالجرام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عدد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المولات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</a:t>
            </a:r>
            <a:endParaRPr kumimoji="0" lang="ar-BH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الكتلة المولية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5F210CF3-D2F1-4E40-8FA1-146C1782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670" y="4677619"/>
            <a:ext cx="6752535" cy="1700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3200" b="1" dirty="0">
                <a:latin typeface="Times New Roman" panose="02020603050405020304" pitchFamily="18" charset="0"/>
              </a:rPr>
              <a:t> </a:t>
            </a:r>
            <a:r>
              <a:rPr lang="en-US" alt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12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5</a:t>
            </a:r>
            <a:r>
              <a:rPr lang="en-US" sz="2400" b="1" dirty="0">
                <a:sym typeface="Wingdings 2" panose="05020102010507070707" pitchFamily="18" charset="2"/>
              </a:rPr>
              <a:t>0    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g                                     </a:t>
            </a:r>
            <a:endParaRPr kumimoji="0" lang="ar-BH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عدد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المولات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ar-BH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19.110 </a:t>
            </a:r>
            <a:r>
              <a:rPr lang="en-US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/>
              <a:t>65.409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g/mol                                   </a:t>
            </a:r>
            <a:r>
              <a:rPr kumimoji="0" lang="ar-BH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A6DEB31B-3605-453C-8F97-37613BD2C691}"/>
              </a:ext>
            </a:extLst>
          </p:cNvPr>
          <p:cNvCxnSpPr>
            <a:cxnSpLocks/>
          </p:cNvCxnSpPr>
          <p:nvPr/>
        </p:nvCxnSpPr>
        <p:spPr>
          <a:xfrm flipH="1">
            <a:off x="8910577" y="4608492"/>
            <a:ext cx="450573" cy="7631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47839E53-C40C-4F2A-947C-E43974EE9E9D}"/>
              </a:ext>
            </a:extLst>
          </p:cNvPr>
          <p:cNvCxnSpPr>
            <a:cxnSpLocks/>
          </p:cNvCxnSpPr>
          <p:nvPr/>
        </p:nvCxnSpPr>
        <p:spPr>
          <a:xfrm flipH="1">
            <a:off x="8406993" y="5623915"/>
            <a:ext cx="424069" cy="7156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3DC40E4B-BB22-445E-8D64-33F8ECF90F78}"/>
              </a:ext>
            </a:extLst>
          </p:cNvPr>
          <p:cNvSpPr/>
          <p:nvPr/>
        </p:nvSpPr>
        <p:spPr>
          <a:xfrm>
            <a:off x="861134" y="1045005"/>
            <a:ext cx="10299486" cy="1421928"/>
          </a:xfrm>
          <a:prstGeom prst="rect">
            <a:avLst/>
          </a:prstGeom>
          <a:solidFill>
            <a:srgbClr val="EBFF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  <a:r>
              <a:rPr lang="ar-BH" sz="36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احسب عدد المولات الموجودة في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1250g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Zn</a:t>
            </a:r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علما بأن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الكتلة المولية الذرية للخارصين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(Zn= 65.409 g/mol )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 4">
            <a:extLst>
              <a:ext uri="{FF2B5EF4-FFF2-40B4-BE49-F238E27FC236}">
                <a16:creationId xmlns:a16="http://schemas.microsoft.com/office/drawing/2014/main" id="{7BC108D3-395F-4B6E-8C71-93E5B7C34CC8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4" name="Group 21">
            <a:extLst>
              <a:ext uri="{FF2B5EF4-FFF2-40B4-BE49-F238E27FC236}">
                <a16:creationId xmlns:a16="http://schemas.microsoft.com/office/drawing/2014/main" id="{555F01EA-3CE8-4205-8B64-3995B4A27E0E}"/>
              </a:ext>
            </a:extLst>
          </p:cNvPr>
          <p:cNvGrpSpPr/>
          <p:nvPr/>
        </p:nvGrpSpPr>
        <p:grpSpPr>
          <a:xfrm>
            <a:off x="78833" y="2972645"/>
            <a:ext cx="4658138" cy="3246531"/>
            <a:chOff x="489396" y="1146219"/>
            <a:chExt cx="4870275" cy="4198512"/>
          </a:xfrm>
        </p:grpSpPr>
        <p:grpSp>
          <p:nvGrpSpPr>
            <p:cNvPr id="21" name="Group 22">
              <a:extLst>
                <a:ext uri="{FF2B5EF4-FFF2-40B4-BE49-F238E27FC236}">
                  <a16:creationId xmlns:a16="http://schemas.microsoft.com/office/drawing/2014/main" id="{9A0EF507-7AD1-414C-95E6-AE0A44E4235C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2"/>
              <a:chOff x="334850" y="2343954"/>
              <a:chExt cx="4870275" cy="4198512"/>
            </a:xfrm>
          </p:grpSpPr>
          <p:sp>
            <p:nvSpPr>
              <p:cNvPr id="28" name="Isosceles Triangle 26">
                <a:extLst>
                  <a:ext uri="{FF2B5EF4-FFF2-40B4-BE49-F238E27FC236}">
                    <a16:creationId xmlns:a16="http://schemas.microsoft.com/office/drawing/2014/main" id="{4A31337A-1CAE-4908-BE5D-58A6601E6D94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9" name="Straight Connector 27">
                <a:extLst>
                  <a:ext uri="{FF2B5EF4-FFF2-40B4-BE49-F238E27FC236}">
                    <a16:creationId xmlns:a16="http://schemas.microsoft.com/office/drawing/2014/main" id="{F59568B7-A275-49C5-B030-CA965C1C685E}"/>
                  </a:ext>
                </a:extLst>
              </p:cNvPr>
              <p:cNvCxnSpPr/>
              <p:nvPr/>
            </p:nvCxnSpPr>
            <p:spPr>
              <a:xfrm>
                <a:off x="1329988" y="4816718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8">
                <a:extLst>
                  <a:ext uri="{FF2B5EF4-FFF2-40B4-BE49-F238E27FC236}">
                    <a16:creationId xmlns:a16="http://schemas.microsoft.com/office/drawing/2014/main" id="{8E0F1518-23A2-464B-BD81-6E9579E06D16}"/>
                  </a:ext>
                </a:extLst>
              </p:cNvPr>
              <p:cNvCxnSpPr>
                <a:endCxn id="28" idx="3"/>
              </p:cNvCxnSpPr>
              <p:nvPr/>
            </p:nvCxnSpPr>
            <p:spPr>
              <a:xfrm>
                <a:off x="2769987" y="4829576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3">
              <a:extLst>
                <a:ext uri="{FF2B5EF4-FFF2-40B4-BE49-F238E27FC236}">
                  <a16:creationId xmlns:a16="http://schemas.microsoft.com/office/drawing/2014/main" id="{13681BB5-B49F-4416-A2C9-F4615ADF89B8}"/>
                </a:ext>
              </a:extLst>
            </p:cNvPr>
            <p:cNvSpPr txBox="1"/>
            <p:nvPr/>
          </p:nvSpPr>
          <p:spPr>
            <a:xfrm>
              <a:off x="2970664" y="3920995"/>
              <a:ext cx="1774152" cy="11851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 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6" name="TextBox 24">
              <a:extLst>
                <a:ext uri="{FF2B5EF4-FFF2-40B4-BE49-F238E27FC236}">
                  <a16:creationId xmlns:a16="http://schemas.microsoft.com/office/drawing/2014/main" id="{05D8086A-D556-4AD1-B6E7-664A6DFC791D}"/>
                </a:ext>
              </a:extLst>
            </p:cNvPr>
            <p:cNvSpPr txBox="1"/>
            <p:nvPr/>
          </p:nvSpPr>
          <p:spPr>
            <a:xfrm>
              <a:off x="1109863" y="3975860"/>
              <a:ext cx="1852321" cy="118517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الكتلة المولية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E929670E-3F5B-4684-87DD-344A47933851}"/>
                </a:ext>
              </a:extLst>
            </p:cNvPr>
            <p:cNvSpPr txBox="1"/>
            <p:nvPr/>
          </p:nvSpPr>
          <p:spPr>
            <a:xfrm>
              <a:off x="2009813" y="2203947"/>
              <a:ext cx="1728298" cy="136295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كتلة المادة 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بالجرام 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9" name="شكل بيضاوي 18">
            <a:extLst>
              <a:ext uri="{FF2B5EF4-FFF2-40B4-BE49-F238E27FC236}">
                <a16:creationId xmlns:a16="http://schemas.microsoft.com/office/drawing/2014/main" id="{AD4254CB-559D-46CD-A9AF-8685332A4EC2}"/>
              </a:ext>
            </a:extLst>
          </p:cNvPr>
          <p:cNvSpPr/>
          <p:nvPr/>
        </p:nvSpPr>
        <p:spPr>
          <a:xfrm>
            <a:off x="2539502" y="5006466"/>
            <a:ext cx="1467683" cy="110091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1" name="علامة القسمة 30">
            <a:extLst>
              <a:ext uri="{FF2B5EF4-FFF2-40B4-BE49-F238E27FC236}">
                <a16:creationId xmlns:a16="http://schemas.microsoft.com/office/drawing/2014/main" id="{406378F2-6720-45AC-A864-6279DC00F250}"/>
              </a:ext>
            </a:extLst>
          </p:cNvPr>
          <p:cNvSpPr/>
          <p:nvPr/>
        </p:nvSpPr>
        <p:spPr>
          <a:xfrm>
            <a:off x="1462757" y="4781833"/>
            <a:ext cx="436099" cy="267286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84951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8" grpId="0" animBg="1"/>
      <p:bldP spid="22" grpId="0" animBg="1"/>
      <p:bldP spid="13" grpId="0" animBg="1"/>
      <p:bldP spid="19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9EE27AB4-1A42-46C6-B0CF-62E2A1B37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717" y="4788585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4DA1767-8499-4FA6-8113-50D433EDC5B0}"/>
              </a:ext>
            </a:extLst>
          </p:cNvPr>
          <p:cNvSpPr/>
          <p:nvPr/>
        </p:nvSpPr>
        <p:spPr>
          <a:xfrm>
            <a:off x="10148558" y="2437586"/>
            <a:ext cx="1855304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الحـــــــــــــل: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181677DF-E4BA-47DE-9262-D36514803DD0}"/>
              </a:ext>
            </a:extLst>
          </p:cNvPr>
          <p:cNvSpPr/>
          <p:nvPr/>
        </p:nvSpPr>
        <p:spPr>
          <a:xfrm>
            <a:off x="4176194" y="204739"/>
            <a:ext cx="3779608" cy="769441"/>
          </a:xfrm>
          <a:prstGeom prst="rect">
            <a:avLst/>
          </a:prstGeom>
          <a:solidFill>
            <a:srgbClr val="00B05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تقويمي-1-</a:t>
            </a:r>
            <a:endParaRPr lang="en-US" sz="88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4474649A-2131-40C9-93A4-BE529E9D5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5814" y="3188504"/>
            <a:ext cx="5308048" cy="1391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2400" b="1" dirty="0">
                <a:latin typeface="Times New Roman" panose="02020603050405020304" pitchFamily="18" charset="0"/>
              </a:rPr>
              <a:t>                    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كتلة المادة بالجرام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عدد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المولات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</a:t>
            </a:r>
            <a:endParaRPr kumimoji="0" lang="ar-BH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الكتلة المولية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5F210CF3-D2F1-4E40-8FA1-146C1782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4492" y="4672470"/>
            <a:ext cx="7269370" cy="17001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3200" b="1" dirty="0">
                <a:latin typeface="Times New Roman" panose="02020603050405020304" pitchFamily="18" charset="0"/>
              </a:rPr>
              <a:t> </a:t>
            </a:r>
            <a:r>
              <a:rPr lang="en-US" alt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1.00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400" b="1" dirty="0">
                <a:sym typeface="Wingdings 2" panose="05020102010507070707" pitchFamily="18" charset="2"/>
              </a:rPr>
              <a:t></a:t>
            </a:r>
            <a:r>
              <a:rPr lang="en-US" sz="3200" b="1" dirty="0">
                <a:sym typeface="Wingdings 2" panose="05020102010507070707" pitchFamily="18" charset="2"/>
              </a:rPr>
              <a:t>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10</a:t>
            </a:r>
            <a:r>
              <a:rPr lang="en-US" sz="3200" b="1" baseline="30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g                              </a:t>
            </a:r>
            <a:r>
              <a:rPr lang="en-US" altLang="en-US" sz="3200" b="1" dirty="0">
                <a:latin typeface="Times New Roman" panose="02020603050405020304" pitchFamily="18" charset="0"/>
              </a:rPr>
              <a:t> 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ar-BH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عدد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المولات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ar-BH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17.9067 </a:t>
            </a:r>
            <a:r>
              <a:rPr lang="en-US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/>
              <a:t>55.845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g/mol                                   </a:t>
            </a:r>
            <a:r>
              <a:rPr kumimoji="0" lang="ar-BH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A6DEB31B-3605-453C-8F97-37613BD2C691}"/>
              </a:ext>
            </a:extLst>
          </p:cNvPr>
          <p:cNvCxnSpPr>
            <a:cxnSpLocks/>
          </p:cNvCxnSpPr>
          <p:nvPr/>
        </p:nvCxnSpPr>
        <p:spPr>
          <a:xfrm flipH="1">
            <a:off x="9336586" y="4705904"/>
            <a:ext cx="463826" cy="6540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47839E53-C40C-4F2A-947C-E43974EE9E9D}"/>
              </a:ext>
            </a:extLst>
          </p:cNvPr>
          <p:cNvCxnSpPr>
            <a:cxnSpLocks/>
          </p:cNvCxnSpPr>
          <p:nvPr/>
        </p:nvCxnSpPr>
        <p:spPr>
          <a:xfrm flipH="1">
            <a:off x="8657136" y="5669602"/>
            <a:ext cx="484022" cy="6515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7B793AF6-A755-49B1-83B2-EE56197FC657}"/>
              </a:ext>
            </a:extLst>
          </p:cNvPr>
          <p:cNvSpPr/>
          <p:nvPr/>
        </p:nvSpPr>
        <p:spPr>
          <a:xfrm>
            <a:off x="933726" y="1114147"/>
            <a:ext cx="10324548" cy="1323439"/>
          </a:xfrm>
          <a:prstGeom prst="rect">
            <a:avLst/>
          </a:prstGeom>
          <a:solidFill>
            <a:srgbClr val="EBFF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40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احسب عدد المولات الموجودة في </a:t>
            </a:r>
            <a:r>
              <a:rPr lang="en-US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1.00  Kg </a:t>
            </a:r>
            <a:r>
              <a:rPr lang="ar-SA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</a:t>
            </a:r>
            <a:r>
              <a:rPr lang="en-US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Fe</a:t>
            </a:r>
            <a:endParaRPr lang="ar-BH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r>
              <a:rPr lang="ar-SA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علما بأن</a:t>
            </a: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الكتلة المولية الذرية للحديد</a:t>
            </a:r>
            <a:r>
              <a:rPr lang="en-US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(Fe = 55.845 g/mol )</a:t>
            </a: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D49D0988-16B2-4789-905F-923B66E6AC1C}"/>
              </a:ext>
            </a:extLst>
          </p:cNvPr>
          <p:cNvSpPr/>
          <p:nvPr/>
        </p:nvSpPr>
        <p:spPr>
          <a:xfrm>
            <a:off x="2905680" y="2465425"/>
            <a:ext cx="3657624" cy="1077218"/>
          </a:xfrm>
          <a:prstGeom prst="rect">
            <a:avLst/>
          </a:prstGeom>
          <a:solidFill>
            <a:srgbClr val="DDF6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ملاحظة هامة </a:t>
            </a:r>
          </a:p>
          <a:p>
            <a:pPr algn="ctr" rtl="1"/>
            <a:r>
              <a:rPr 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1000g 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= </a:t>
            </a:r>
            <a:r>
              <a:rPr 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</a:t>
            </a:r>
            <a:r>
              <a:rPr lang="en-US" sz="3200" b="1" baseline="30000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g </a:t>
            </a:r>
            <a:r>
              <a:rPr lang="ar-BH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= </a:t>
            </a:r>
            <a:r>
              <a:rPr 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1.00  Kg </a:t>
            </a:r>
            <a:endParaRPr lang="ar-BH" sz="3200" b="1" dirty="0">
              <a:solidFill>
                <a:srgbClr val="0000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 4">
            <a:extLst>
              <a:ext uri="{FF2B5EF4-FFF2-40B4-BE49-F238E27FC236}">
                <a16:creationId xmlns:a16="http://schemas.microsoft.com/office/drawing/2014/main" id="{D2BB60EB-01D3-44E9-BA30-6C3F0A392A61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3" name="Group 21">
            <a:extLst>
              <a:ext uri="{FF2B5EF4-FFF2-40B4-BE49-F238E27FC236}">
                <a16:creationId xmlns:a16="http://schemas.microsoft.com/office/drawing/2014/main" id="{4B40302D-D5B6-4FEB-BAD5-83EFC2A93AE6}"/>
              </a:ext>
            </a:extLst>
          </p:cNvPr>
          <p:cNvGrpSpPr/>
          <p:nvPr/>
        </p:nvGrpSpPr>
        <p:grpSpPr>
          <a:xfrm>
            <a:off x="78833" y="2972645"/>
            <a:ext cx="4658138" cy="3246531"/>
            <a:chOff x="489396" y="1146219"/>
            <a:chExt cx="4870275" cy="4198512"/>
          </a:xfrm>
        </p:grpSpPr>
        <p:grpSp>
          <p:nvGrpSpPr>
            <p:cNvPr id="19" name="Group 22">
              <a:extLst>
                <a:ext uri="{FF2B5EF4-FFF2-40B4-BE49-F238E27FC236}">
                  <a16:creationId xmlns:a16="http://schemas.microsoft.com/office/drawing/2014/main" id="{3A6B88C1-6A3B-4051-B2E6-33AE762596A9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2"/>
              <a:chOff x="334850" y="2343954"/>
              <a:chExt cx="4870275" cy="4198512"/>
            </a:xfrm>
          </p:grpSpPr>
          <p:sp>
            <p:nvSpPr>
              <p:cNvPr id="26" name="Isosceles Triangle 26">
                <a:extLst>
                  <a:ext uri="{FF2B5EF4-FFF2-40B4-BE49-F238E27FC236}">
                    <a16:creationId xmlns:a16="http://schemas.microsoft.com/office/drawing/2014/main" id="{F28449C5-9879-49BF-9152-0137DFAD6765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7" name="Straight Connector 27">
                <a:extLst>
                  <a:ext uri="{FF2B5EF4-FFF2-40B4-BE49-F238E27FC236}">
                    <a16:creationId xmlns:a16="http://schemas.microsoft.com/office/drawing/2014/main" id="{5BBFA406-16BF-4345-8BBE-5917D0AB1F06}"/>
                  </a:ext>
                </a:extLst>
              </p:cNvPr>
              <p:cNvCxnSpPr/>
              <p:nvPr/>
            </p:nvCxnSpPr>
            <p:spPr>
              <a:xfrm>
                <a:off x="1329988" y="4816718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8">
                <a:extLst>
                  <a:ext uri="{FF2B5EF4-FFF2-40B4-BE49-F238E27FC236}">
                    <a16:creationId xmlns:a16="http://schemas.microsoft.com/office/drawing/2014/main" id="{81771D76-69F8-4129-9A18-C880EE41CF32}"/>
                  </a:ext>
                </a:extLst>
              </p:cNvPr>
              <p:cNvCxnSpPr>
                <a:endCxn id="26" idx="3"/>
              </p:cNvCxnSpPr>
              <p:nvPr/>
            </p:nvCxnSpPr>
            <p:spPr>
              <a:xfrm>
                <a:off x="2769987" y="4829576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23">
              <a:extLst>
                <a:ext uri="{FF2B5EF4-FFF2-40B4-BE49-F238E27FC236}">
                  <a16:creationId xmlns:a16="http://schemas.microsoft.com/office/drawing/2014/main" id="{936E5DFC-A170-4E1D-8FAC-4DBD65DE0197}"/>
                </a:ext>
              </a:extLst>
            </p:cNvPr>
            <p:cNvSpPr txBox="1"/>
            <p:nvPr/>
          </p:nvSpPr>
          <p:spPr>
            <a:xfrm>
              <a:off x="2970664" y="3920995"/>
              <a:ext cx="1774152" cy="11851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 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1" name="TextBox 24">
              <a:extLst>
                <a:ext uri="{FF2B5EF4-FFF2-40B4-BE49-F238E27FC236}">
                  <a16:creationId xmlns:a16="http://schemas.microsoft.com/office/drawing/2014/main" id="{737BCF06-FD41-413B-8626-4BCFC6D1C163}"/>
                </a:ext>
              </a:extLst>
            </p:cNvPr>
            <p:cNvSpPr txBox="1"/>
            <p:nvPr/>
          </p:nvSpPr>
          <p:spPr>
            <a:xfrm>
              <a:off x="1109863" y="3975860"/>
              <a:ext cx="1852321" cy="118517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الكتلة المولية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C48F3C80-11CF-41B2-819C-8058C926AFDB}"/>
                </a:ext>
              </a:extLst>
            </p:cNvPr>
            <p:cNvSpPr txBox="1"/>
            <p:nvPr/>
          </p:nvSpPr>
          <p:spPr>
            <a:xfrm>
              <a:off x="2009813" y="2203947"/>
              <a:ext cx="1728298" cy="136295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كتلة المادة 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بالجرام 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m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41CB1F49-1D04-4A6B-B257-72DF5E8CEF65}"/>
              </a:ext>
            </a:extLst>
          </p:cNvPr>
          <p:cNvSpPr/>
          <p:nvPr/>
        </p:nvSpPr>
        <p:spPr>
          <a:xfrm>
            <a:off x="2524680" y="4961221"/>
            <a:ext cx="1467683" cy="110091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0" name="علامة القسمة 29">
            <a:extLst>
              <a:ext uri="{FF2B5EF4-FFF2-40B4-BE49-F238E27FC236}">
                <a16:creationId xmlns:a16="http://schemas.microsoft.com/office/drawing/2014/main" id="{06EDAD29-C150-4BB3-B953-B8A3B1DD8344}"/>
              </a:ext>
            </a:extLst>
          </p:cNvPr>
          <p:cNvSpPr/>
          <p:nvPr/>
        </p:nvSpPr>
        <p:spPr>
          <a:xfrm>
            <a:off x="1472586" y="4781833"/>
            <a:ext cx="436099" cy="267286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06071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8" grpId="0" animBg="1"/>
      <p:bldP spid="22" grpId="0" animBg="1"/>
      <p:bldP spid="14" grpId="0" animBg="1"/>
      <p:bldP spid="15" grpId="0" animBg="1"/>
      <p:bldP spid="29" grpId="0" animBg="1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D5FA3295-873B-486F-9315-9AEF622D5D2C}"/>
              </a:ext>
            </a:extLst>
          </p:cNvPr>
          <p:cNvSpPr/>
          <p:nvPr/>
        </p:nvSpPr>
        <p:spPr>
          <a:xfrm>
            <a:off x="3896865" y="1069445"/>
            <a:ext cx="548774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لحساب عدد الذرات نتبع الخطوات التالية: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1E7A9461-7F19-44A9-B9FD-4595C93C237E}"/>
              </a:ext>
            </a:extLst>
          </p:cNvPr>
          <p:cNvSpPr/>
          <p:nvPr/>
        </p:nvSpPr>
        <p:spPr>
          <a:xfrm>
            <a:off x="6096000" y="1817728"/>
            <a:ext cx="5272399" cy="584775"/>
          </a:xfrm>
          <a:prstGeom prst="rect">
            <a:avLst/>
          </a:prstGeom>
          <a:solidFill>
            <a:srgbClr val="B9FFFF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لابد من معرفة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 للمادة.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7283B18C-8B32-4303-812E-CBB14DF7F556}"/>
              </a:ext>
            </a:extLst>
          </p:cNvPr>
          <p:cNvSpPr/>
          <p:nvPr/>
        </p:nvSpPr>
        <p:spPr>
          <a:xfrm>
            <a:off x="6112566" y="2971377"/>
            <a:ext cx="5272399" cy="584775"/>
          </a:xfrm>
          <a:prstGeom prst="rect">
            <a:avLst/>
          </a:prstGeom>
          <a:solidFill>
            <a:srgbClr val="B9FFFF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ثم نحسب عدد المولات من العلاقة: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D2A2B7B3-206A-4FAA-91C8-AF8767DE260F}"/>
              </a:ext>
            </a:extLst>
          </p:cNvPr>
          <p:cNvSpPr/>
          <p:nvPr/>
        </p:nvSpPr>
        <p:spPr>
          <a:xfrm>
            <a:off x="3646583" y="182648"/>
            <a:ext cx="6709272" cy="769441"/>
          </a:xfrm>
          <a:prstGeom prst="rect">
            <a:avLst/>
          </a:prstGeom>
          <a:solidFill>
            <a:srgbClr val="002060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/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علاقة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بين الكتلة و 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جسيمات</a:t>
            </a:r>
            <a:endParaRPr lang="en-US" sz="44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CD10125B-B8E3-47E0-B09A-EA758A820A5C}"/>
              </a:ext>
            </a:extLst>
          </p:cNvPr>
          <p:cNvSpPr/>
          <p:nvPr/>
        </p:nvSpPr>
        <p:spPr>
          <a:xfrm>
            <a:off x="6112567" y="4113428"/>
            <a:ext cx="5255832" cy="584775"/>
          </a:xfrm>
          <a:prstGeom prst="rect">
            <a:avLst/>
          </a:prstGeom>
          <a:solidFill>
            <a:srgbClr val="B9FFFF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3-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ثم نحسب عدد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الجسيمات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العلاقة: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FF116A91-3BBF-4376-BB2D-D597072A0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79" y="2490256"/>
            <a:ext cx="5308048" cy="1258956"/>
          </a:xfrm>
          <a:prstGeom prst="rect">
            <a:avLst/>
          </a:prstGeom>
          <a:solidFill>
            <a:srgbClr val="FFF6DD"/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ar-BH" altLang="en-US" sz="2400" b="1" dirty="0">
                <a:latin typeface="Times New Roman" panose="02020603050405020304" pitchFamily="18" charset="0"/>
              </a:rPr>
              <a:t>                    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كتلة المادة بالجرام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marR="0" lvl="0" indent="0" algn="r" defTabSz="914400" rtl="1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عدد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المولات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ــــــــــــــــــــــ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ـــــــــــــــــــ</a:t>
            </a:r>
            <a:endParaRPr kumimoji="0" lang="ar-BH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الكتلة المولية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altLang="en-US" sz="2400" b="1" dirty="0">
              <a:latin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B5CFBB9F-7EAF-43DB-8979-5A75BD579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188" y="5025686"/>
            <a:ext cx="8983730" cy="1258956"/>
          </a:xfrm>
          <a:prstGeom prst="rect">
            <a:avLst/>
          </a:prstGeom>
          <a:solidFill>
            <a:srgbClr val="FFF6DD"/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ar-BH" altLang="en-US" sz="2400" b="1" dirty="0">
                <a:latin typeface="Times New Roman" panose="02020603050405020304" pitchFamily="18" charset="0"/>
              </a:rPr>
              <a:t>                                            </a:t>
            </a:r>
            <a:r>
              <a:rPr lang="en-US" altLang="en-US" sz="2400" b="1" dirty="0">
                <a:latin typeface="Times New Roman" panose="02020603050405020304" pitchFamily="18" charset="0"/>
              </a:rPr>
              <a:t>      </a:t>
            </a:r>
            <a:r>
              <a:rPr lang="ar-BH" altLang="en-US" sz="2400" b="1" dirty="0">
                <a:latin typeface="Times New Roman" panose="02020603050405020304" pitchFamily="18" charset="0"/>
              </a:rPr>
              <a:t>   </a:t>
            </a:r>
            <a:r>
              <a:rPr lang="en-US" altLang="en-US" sz="2400" b="1" dirty="0">
                <a:latin typeface="Times New Roman" panose="02020603050405020304" pitchFamily="18" charset="0"/>
              </a:rPr>
              <a:t>  </a:t>
            </a:r>
            <a:r>
              <a:rPr lang="ar-BH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</a:rPr>
              <a:t>             </a:t>
            </a:r>
            <a:r>
              <a:rPr lang="ar-BH" altLang="en-US" sz="2400" b="1" dirty="0">
                <a:latin typeface="Times New Roman" panose="02020603050405020304" pitchFamily="18" charset="0"/>
              </a:rPr>
              <a:t> عدد أفوجادرو</a:t>
            </a:r>
            <a:r>
              <a:rPr lang="en-US" altLang="en-US" sz="2400" b="1" dirty="0">
                <a:latin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sz="2400" b="1" dirty="0">
                <a:latin typeface="Times New Roman" panose="02020603050405020304" pitchFamily="18" charset="0"/>
              </a:rPr>
              <a:t>)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جسيم</a:t>
            </a:r>
          </a:p>
          <a:p>
            <a:pPr lvl="0" algn="r" rtl="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عدد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جسيمات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ar-S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عدد المولات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 ـــــــــــــــــــــــــــــــــــــــــــــــــ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              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         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1 mol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2BFE0A75-DE71-46E0-B329-8F96909239DE}"/>
              </a:ext>
            </a:extLst>
          </p:cNvPr>
          <p:cNvCxnSpPr>
            <a:cxnSpLocks/>
          </p:cNvCxnSpPr>
          <p:nvPr/>
        </p:nvCxnSpPr>
        <p:spPr>
          <a:xfrm flipH="1">
            <a:off x="5012053" y="5328140"/>
            <a:ext cx="463826" cy="6540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رابط مستقيم 20">
            <a:extLst>
              <a:ext uri="{FF2B5EF4-FFF2-40B4-BE49-F238E27FC236}">
                <a16:creationId xmlns:a16="http://schemas.microsoft.com/office/drawing/2014/main" id="{9AF44756-9996-4258-ACA7-AF41B482F817}"/>
              </a:ext>
            </a:extLst>
          </p:cNvPr>
          <p:cNvCxnSpPr>
            <a:cxnSpLocks/>
          </p:cNvCxnSpPr>
          <p:nvPr/>
        </p:nvCxnSpPr>
        <p:spPr>
          <a:xfrm flipH="1">
            <a:off x="2832492" y="5655164"/>
            <a:ext cx="484022" cy="6515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مستطيل 4">
            <a:extLst>
              <a:ext uri="{FF2B5EF4-FFF2-40B4-BE49-F238E27FC236}">
                <a16:creationId xmlns:a16="http://schemas.microsoft.com/office/drawing/2014/main" id="{73AA91FF-AE4F-49EA-AF06-4F3B81CFAB2C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410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6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68668BED-221A-4AA7-97BD-85E996E8F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2548" y="2795694"/>
            <a:ext cx="8070166" cy="2051319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الكتلة بالجرام                      عدد الجسيمات</a:t>
            </a:r>
            <a:endParaRPr kumimoji="0" lang="en-US" altLang="ar-BH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ـــــــــــــــــــــــــــــــــــــ   </a:t>
            </a:r>
            <a:r>
              <a:rPr kumimoji="0" lang="ar-BH" altLang="ar-B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ــــــــــــــــــــــــــــــــــــــ</a:t>
            </a:r>
            <a:endParaRPr kumimoji="0" lang="en-US" altLang="ar-BH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الكتلة المولية                      عدد أفوجادرو</a:t>
            </a:r>
            <a:endParaRPr kumimoji="0" lang="ar-BH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F25F8B93-5B05-4D7C-842D-17C0EA1FAC43}"/>
              </a:ext>
            </a:extLst>
          </p:cNvPr>
          <p:cNvSpPr/>
          <p:nvPr/>
        </p:nvSpPr>
        <p:spPr>
          <a:xfrm>
            <a:off x="6389077" y="1208129"/>
            <a:ext cx="5359791" cy="138499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ar-BH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</a:t>
            </a:r>
            <a:r>
              <a:rPr lang="ar-BH" altLang="ar-BH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الكتلة بالجرام</a:t>
            </a:r>
            <a:endParaRPr lang="en-US" altLang="ar-BH" dirty="0"/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ar-BH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عدد المولات </a:t>
            </a:r>
            <a:r>
              <a:rPr lang="ar-BH" altLang="ar-BH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= ــــــــــــــــــــــــــــــ</a:t>
            </a:r>
            <a:endParaRPr lang="en-US" altLang="ar-BH" dirty="0"/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ar-BH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الكتلة المولية</a:t>
            </a:r>
            <a:endParaRPr lang="ar-BH" altLang="ar-BH" sz="3200" dirty="0">
              <a:latin typeface="Arial" panose="020B0604020202020204" pitchFamily="34" charset="0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C3791106-1E42-4879-BDCF-536AB0C9F784}"/>
              </a:ext>
            </a:extLst>
          </p:cNvPr>
          <p:cNvSpPr/>
          <p:nvPr/>
        </p:nvSpPr>
        <p:spPr>
          <a:xfrm>
            <a:off x="698695" y="1208128"/>
            <a:ext cx="5505157" cy="138499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ar-BH" sz="2800" b="1" dirty="0">
                <a:latin typeface="Times New Roman" panose="02020603050405020304" pitchFamily="18" charset="0"/>
              </a:rPr>
              <a:t>                 عدد الجسيمات</a:t>
            </a:r>
            <a:endParaRPr lang="en-US" altLang="ar-BH" sz="2800" b="1" dirty="0">
              <a:latin typeface="Times New Roman" panose="02020603050405020304" pitchFamily="18" charset="0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ar-BH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عدد المولات </a:t>
            </a:r>
            <a:r>
              <a:rPr lang="ar-BH" altLang="ar-BH" sz="2800" b="1" dirty="0">
                <a:latin typeface="Times New Roman" panose="02020603050405020304" pitchFamily="18" charset="0"/>
              </a:rPr>
              <a:t>= ـــــــــــــــــــــــــــــــــ</a:t>
            </a:r>
            <a:endParaRPr lang="en-US" altLang="ar-BH" sz="2800" b="1" dirty="0">
              <a:latin typeface="Times New Roman" panose="02020603050405020304" pitchFamily="18" charset="0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BH" altLang="ar-BH" sz="2800" b="1" dirty="0">
                <a:latin typeface="Times New Roman" panose="02020603050405020304" pitchFamily="18" charset="0"/>
              </a:rPr>
              <a:t>                عدد أفوجادرو</a:t>
            </a:r>
          </a:p>
        </p:txBody>
      </p:sp>
      <p:sp>
        <p:nvSpPr>
          <p:cNvPr id="10" name="مستطيل 4">
            <a:extLst>
              <a:ext uri="{FF2B5EF4-FFF2-40B4-BE49-F238E27FC236}">
                <a16:creationId xmlns:a16="http://schemas.microsoft.com/office/drawing/2014/main" id="{CDC5C5F5-CE49-4C81-91CE-F0C8C479EFBE}"/>
              </a:ext>
            </a:extLst>
          </p:cNvPr>
          <p:cNvSpPr/>
          <p:nvPr/>
        </p:nvSpPr>
        <p:spPr>
          <a:xfrm>
            <a:off x="0" y="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EDEF605F-A9FB-40B0-AB28-F21FDA8E9FD8}"/>
              </a:ext>
            </a:extLst>
          </p:cNvPr>
          <p:cNvSpPr/>
          <p:nvPr/>
        </p:nvSpPr>
        <p:spPr>
          <a:xfrm>
            <a:off x="3076301" y="184666"/>
            <a:ext cx="7306271" cy="646331"/>
          </a:xfrm>
          <a:prstGeom prst="rect">
            <a:avLst/>
          </a:prstGeom>
          <a:solidFill>
            <a:srgbClr val="002060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طريقة مختصرة ل</a:t>
            </a:r>
            <a:r>
              <a:rPr lang="ar-SA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لتحويل بين الكتلة و</a:t>
            </a: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</a:t>
            </a:r>
            <a:r>
              <a:rPr lang="ar-SA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</a:t>
            </a: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جسيمات</a:t>
            </a:r>
            <a:endParaRPr lang="en-US" sz="36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9947CB99-AC5F-4169-8497-72906416B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769" y="5020393"/>
            <a:ext cx="8070166" cy="1258956"/>
          </a:xfrm>
          <a:prstGeom prst="rect">
            <a:avLst/>
          </a:prstGeom>
          <a:solidFill>
            <a:srgbClr val="FFF6DD"/>
          </a:solidFill>
          <a:ln w="285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</a:t>
            </a:r>
            <a:r>
              <a:rPr lang="ar-BH" altLang="en-US" sz="2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أفوجادرو</a:t>
            </a:r>
            <a:r>
              <a:rPr lang="en-US" altLang="en-US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en-US" altLang="en-US" sz="3200" b="1" dirty="0">
                <a:solidFill>
                  <a:srgbClr val="0000CC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N</a:t>
            </a:r>
            <a:r>
              <a:rPr lang="en-US" altLang="en-US" sz="3200" b="1" baseline="-25000" dirty="0">
                <a:solidFill>
                  <a:srgbClr val="0000CC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A </a:t>
            </a:r>
            <a:r>
              <a:rPr lang="ar-BH" altLang="en-US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×</a:t>
            </a:r>
            <a:r>
              <a:rPr lang="ar-BH" altLang="en-US" sz="2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BH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كتلة المادة بالجرام</a:t>
            </a:r>
            <a:r>
              <a:rPr lang="en-US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</a:t>
            </a:r>
            <a:r>
              <a:rPr lang="en-US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kumimoji="0" lang="ar-BH" altLang="en-US" sz="2800" b="1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عدد </a:t>
            </a:r>
            <a:r>
              <a:rPr lang="ar-SA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جسيمات</a:t>
            </a:r>
            <a:r>
              <a:rPr lang="en-US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alt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</a:t>
            </a:r>
            <a:r>
              <a:rPr lang="en-US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</a:t>
            </a:r>
            <a:r>
              <a:rPr lang="ar-SA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=</a:t>
            </a:r>
            <a:r>
              <a:rPr lang="en-US" alt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2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                                       </a:t>
            </a:r>
            <a:r>
              <a:rPr kumimoji="0" lang="ar-BH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الكتلة المولية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MM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2BB6995E-1FFB-4DC3-9F33-773D8146C6A5}"/>
              </a:ext>
            </a:extLst>
          </p:cNvPr>
          <p:cNvSpPr/>
          <p:nvPr/>
        </p:nvSpPr>
        <p:spPr>
          <a:xfrm>
            <a:off x="3029409" y="2881246"/>
            <a:ext cx="2510774" cy="617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01328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8" grpId="1" animBg="1"/>
      <p:bldP spid="9" grpId="0" animBg="1"/>
      <p:bldP spid="9" grpId="1" animBg="1"/>
      <p:bldP spid="11" grpId="0" animBg="1"/>
      <p:bldP spid="14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>
            <a:extLst>
              <a:ext uri="{FF2B5EF4-FFF2-40B4-BE49-F238E27FC236}">
                <a16:creationId xmlns:a16="http://schemas.microsoft.com/office/drawing/2014/main" id="{E746FDB9-2FB7-4B0B-82A5-94C8E33B076A}"/>
              </a:ext>
            </a:extLst>
          </p:cNvPr>
          <p:cNvSpPr/>
          <p:nvPr/>
        </p:nvSpPr>
        <p:spPr>
          <a:xfrm>
            <a:off x="145084" y="1144935"/>
            <a:ext cx="11238534" cy="1138773"/>
          </a:xfrm>
          <a:prstGeom prst="rect">
            <a:avLst/>
          </a:prstGeom>
          <a:solidFill>
            <a:srgbClr val="EBFF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حسب عدد ذرات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السليكون الموجودة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في 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15.5 g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السيليكون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Si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علما بأن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الكتلة المولية الذرية للسيليكون</a:t>
            </a:r>
            <a:r>
              <a:rPr 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(Si = 28 g/mol)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وعدد أفوجادرو</a:t>
            </a:r>
            <a:r>
              <a:rPr lang="en-US" sz="32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6.02 </a:t>
            </a:r>
            <a:r>
              <a:rPr lang="en-US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10</a:t>
            </a:r>
            <a:r>
              <a:rPr lang="en-US" sz="3200" b="1" baseline="30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=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70A3943B-7F80-47F8-A0F5-89DFFB5E5202}"/>
              </a:ext>
            </a:extLst>
          </p:cNvPr>
          <p:cNvSpPr/>
          <p:nvPr/>
        </p:nvSpPr>
        <p:spPr>
          <a:xfrm>
            <a:off x="4120309" y="259824"/>
            <a:ext cx="3648204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تطبيقي-5-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7019B354-56B3-4F3F-8C31-6BF8ED647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23" y="4584710"/>
            <a:ext cx="10277576" cy="1258956"/>
          </a:xfrm>
          <a:prstGeom prst="rect">
            <a:avLst/>
          </a:prstGeom>
          <a:solidFill>
            <a:srgbClr val="FFF6DD"/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    </a:t>
            </a:r>
            <a:r>
              <a:rPr lang="en-US" altLang="ar-BH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15.5</a:t>
            </a:r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                                                                  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</a:t>
            </a:r>
            <a:r>
              <a:rPr lang="ar-BH" altLang="ar-BH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6.02 </a:t>
            </a:r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3200" b="1" baseline="30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endParaRPr lang="ar-BH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rtl="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عدد ذرات السليكون = ــــــــــــــــــــــــــــــــــــــــــــــــــــــــــــــــــــــــــــ=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 </a:t>
            </a:r>
            <a:r>
              <a:rPr lang="en-US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r>
              <a:rPr lang="en-US" alt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3.3325 </a:t>
            </a:r>
            <a:endParaRPr lang="ar-BH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              </a:t>
            </a:r>
            <a:r>
              <a:rPr lang="en-US" altLang="en-US" sz="2400" b="1" dirty="0">
                <a:latin typeface="Times New Roman" panose="02020603050405020304" pitchFamily="18" charset="0"/>
              </a:rPr>
              <a:t>28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            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مستطيل 4">
            <a:extLst>
              <a:ext uri="{FF2B5EF4-FFF2-40B4-BE49-F238E27FC236}">
                <a16:creationId xmlns:a16="http://schemas.microsoft.com/office/drawing/2014/main" id="{B50C459B-0B8D-46F1-9375-FE89D9287183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AutoShape 1">
            <a:extLst>
              <a:ext uri="{FF2B5EF4-FFF2-40B4-BE49-F238E27FC236}">
                <a16:creationId xmlns:a16="http://schemas.microsoft.com/office/drawing/2014/main" id="{C25E248D-23FE-43A2-9D21-7CDD65AC3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0198" y="2365133"/>
            <a:ext cx="5568064" cy="146273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الكتلة بالجرام                  عدد الجسيمات</a:t>
            </a:r>
            <a:endParaRPr kumimoji="0" lang="en-US" altLang="ar-B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ــــــــــــــــــــــــــ</a:t>
            </a:r>
            <a:r>
              <a:rPr kumimoji="0" lang="ar-BH" altLang="ar-BH" sz="2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ـــــــــــــــــــــــــــــــ</a:t>
            </a:r>
            <a:endParaRPr kumimoji="0" lang="en-US" altLang="ar-B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الكتلة المولية                </a:t>
            </a:r>
            <a:r>
              <a:rPr kumimoji="0" lang="ar-BH" altLang="ar-BH" sz="2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عدد أفوجادرو</a:t>
            </a:r>
            <a:endParaRPr kumimoji="0" lang="ar-BH" altLang="ar-B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9AA6B73C-EC4E-4022-A130-F59CFD7FBAC9}"/>
              </a:ext>
            </a:extLst>
          </p:cNvPr>
          <p:cNvSpPr/>
          <p:nvPr/>
        </p:nvSpPr>
        <p:spPr>
          <a:xfrm>
            <a:off x="6589010" y="2432978"/>
            <a:ext cx="2106311" cy="617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sz="1600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FB2640F4-D019-45C7-A117-C3F0915DF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86" y="2375558"/>
            <a:ext cx="5568065" cy="146273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ar-BH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15.5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عدد الجسيمات</a:t>
            </a:r>
            <a:endParaRPr kumimoji="0" lang="en-US" altLang="ar-B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ــــــــــــــــــــــــــ</a:t>
            </a:r>
            <a:r>
              <a:rPr kumimoji="0" lang="ar-BH" altLang="ar-BH" sz="2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ـــــــــــــــــــــــــــــــ</a:t>
            </a:r>
            <a:endParaRPr kumimoji="0" lang="en-US" altLang="ar-B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6.02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3600" b="1" baseline="30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ar-BH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BH" sz="2800" b="1" baseline="30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kumimoji="0" lang="ar-BH" altLang="ar-B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سهم: لليسار 1">
            <a:extLst>
              <a:ext uri="{FF2B5EF4-FFF2-40B4-BE49-F238E27FC236}">
                <a16:creationId xmlns:a16="http://schemas.microsoft.com/office/drawing/2014/main" id="{301AB3D6-73CB-4BB5-8E5A-A00D0DB8CFE9}"/>
              </a:ext>
            </a:extLst>
          </p:cNvPr>
          <p:cNvSpPr/>
          <p:nvPr/>
        </p:nvSpPr>
        <p:spPr>
          <a:xfrm>
            <a:off x="5858106" y="2996870"/>
            <a:ext cx="475787" cy="379014"/>
          </a:xfrm>
          <a:prstGeom prst="leftArrow">
            <a:avLst/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1" name="سهم: لليسار 20">
            <a:extLst>
              <a:ext uri="{FF2B5EF4-FFF2-40B4-BE49-F238E27FC236}">
                <a16:creationId xmlns:a16="http://schemas.microsoft.com/office/drawing/2014/main" id="{20EAF053-64EC-4CA3-94ED-612687DF942D}"/>
              </a:ext>
            </a:extLst>
          </p:cNvPr>
          <p:cNvSpPr/>
          <p:nvPr/>
        </p:nvSpPr>
        <p:spPr>
          <a:xfrm>
            <a:off x="5868211" y="2472071"/>
            <a:ext cx="475787" cy="379014"/>
          </a:xfrm>
          <a:prstGeom prst="leftArrow">
            <a:avLst/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2" name="سهم: لليسار 21">
            <a:extLst>
              <a:ext uri="{FF2B5EF4-FFF2-40B4-BE49-F238E27FC236}">
                <a16:creationId xmlns:a16="http://schemas.microsoft.com/office/drawing/2014/main" id="{53A1FF64-9588-4A66-AF4F-84669E423356}"/>
              </a:ext>
            </a:extLst>
          </p:cNvPr>
          <p:cNvSpPr/>
          <p:nvPr/>
        </p:nvSpPr>
        <p:spPr>
          <a:xfrm>
            <a:off x="5868211" y="3485959"/>
            <a:ext cx="475787" cy="379014"/>
          </a:xfrm>
          <a:prstGeom prst="leftArrow">
            <a:avLst/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cxnSp>
        <p:nvCxnSpPr>
          <p:cNvPr id="4" name="رابط كسهم مستقيم 3">
            <a:extLst>
              <a:ext uri="{FF2B5EF4-FFF2-40B4-BE49-F238E27FC236}">
                <a16:creationId xmlns:a16="http://schemas.microsoft.com/office/drawing/2014/main" id="{F166B0B5-2140-4E3C-83AB-3F1607D9FE68}"/>
              </a:ext>
            </a:extLst>
          </p:cNvPr>
          <p:cNvCxnSpPr/>
          <p:nvPr/>
        </p:nvCxnSpPr>
        <p:spPr>
          <a:xfrm>
            <a:off x="2686929" y="2809448"/>
            <a:ext cx="1842868" cy="7547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>
            <a:extLst>
              <a:ext uri="{FF2B5EF4-FFF2-40B4-BE49-F238E27FC236}">
                <a16:creationId xmlns:a16="http://schemas.microsoft.com/office/drawing/2014/main" id="{86F9C0B9-9D0A-4D86-A444-CEFA3D061F34}"/>
              </a:ext>
            </a:extLst>
          </p:cNvPr>
          <p:cNvCxnSpPr>
            <a:cxnSpLocks/>
          </p:cNvCxnSpPr>
          <p:nvPr/>
        </p:nvCxnSpPr>
        <p:spPr>
          <a:xfrm flipH="1">
            <a:off x="2715065" y="2809448"/>
            <a:ext cx="1561513" cy="68308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41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7" grpId="0" animBg="1"/>
      <p:bldP spid="14" grpId="0" animBg="1"/>
      <p:bldP spid="16" grpId="0" animBg="1"/>
      <p:bldP spid="20" grpId="0" animBg="1"/>
      <p:bldP spid="2" grpId="0" animBg="1"/>
      <p:bldP spid="21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>
            <a:extLst>
              <a:ext uri="{FF2B5EF4-FFF2-40B4-BE49-F238E27FC236}">
                <a16:creationId xmlns:a16="http://schemas.microsoft.com/office/drawing/2014/main" id="{E746FDB9-2FB7-4B0B-82A5-94C8E33B076A}"/>
              </a:ext>
            </a:extLst>
          </p:cNvPr>
          <p:cNvSpPr/>
          <p:nvPr/>
        </p:nvSpPr>
        <p:spPr>
          <a:xfrm>
            <a:off x="980661" y="1140102"/>
            <a:ext cx="10402957" cy="1200329"/>
          </a:xfrm>
          <a:prstGeom prst="rect">
            <a:avLst/>
          </a:prstGeom>
          <a:solidFill>
            <a:srgbClr val="EBFF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احسب عدد ذرات التيتانيوم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Ti 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الموجودة في 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0.120 g 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منه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علما بأن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الكتلة المولية الذرية للتيتانيوم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(Ti = 47.867 g/mol)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70A3943B-7F80-47F8-A0F5-89DFFB5E5202}"/>
              </a:ext>
            </a:extLst>
          </p:cNvPr>
          <p:cNvSpPr/>
          <p:nvPr/>
        </p:nvSpPr>
        <p:spPr>
          <a:xfrm>
            <a:off x="4307595" y="259824"/>
            <a:ext cx="3460917" cy="707886"/>
          </a:xfrm>
          <a:prstGeom prst="rect">
            <a:avLst/>
          </a:prstGeom>
          <a:solidFill>
            <a:srgbClr val="00B05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تقويمي-2-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5" name="مستطيل 4">
            <a:extLst>
              <a:ext uri="{FF2B5EF4-FFF2-40B4-BE49-F238E27FC236}">
                <a16:creationId xmlns:a16="http://schemas.microsoft.com/office/drawing/2014/main" id="{A20AD242-DA1D-4263-979B-D0B578BD426B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AutoShape 1">
            <a:extLst>
              <a:ext uri="{FF2B5EF4-FFF2-40B4-BE49-F238E27FC236}">
                <a16:creationId xmlns:a16="http://schemas.microsoft.com/office/drawing/2014/main" id="{11B4676D-F795-40D2-9A05-C1E6A5E83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0198" y="2365133"/>
            <a:ext cx="5568064" cy="146273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الكتلة بالجرام                  عدد الجسيمات</a:t>
            </a:r>
            <a:endParaRPr kumimoji="0" lang="en-US" altLang="ar-B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ــــــــــــــــــــــــــ</a:t>
            </a:r>
            <a:r>
              <a:rPr kumimoji="0" lang="ar-BH" altLang="ar-BH" sz="2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ـــــــــــــــــــــــــــــــ</a:t>
            </a:r>
            <a:endParaRPr kumimoji="0" lang="en-US" altLang="ar-B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الكتلة المولية                </a:t>
            </a:r>
            <a:r>
              <a:rPr kumimoji="0" lang="ar-BH" altLang="ar-BH" sz="2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عدد أفوجادرو</a:t>
            </a:r>
            <a:endParaRPr kumimoji="0" lang="ar-BH" altLang="ar-B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1FA60E83-97DE-4197-A384-DB9EE7F254AC}"/>
              </a:ext>
            </a:extLst>
          </p:cNvPr>
          <p:cNvSpPr/>
          <p:nvPr/>
        </p:nvSpPr>
        <p:spPr>
          <a:xfrm>
            <a:off x="6589010" y="2432978"/>
            <a:ext cx="2106311" cy="617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sz="1600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12AA5DB6-D6D0-42E3-AEBF-8D159B789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86" y="2375558"/>
            <a:ext cx="5568065" cy="146273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ar-BH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0.120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عدد الجسيمات</a:t>
            </a:r>
            <a:endParaRPr kumimoji="0" lang="en-US" altLang="ar-B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ــــــــــــــــــــــــــ</a:t>
            </a:r>
            <a:r>
              <a:rPr kumimoji="0" lang="ar-BH" altLang="ar-BH" sz="2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ـــــــــــــــــــــــــــــــ</a:t>
            </a:r>
            <a:endParaRPr kumimoji="0" lang="en-US" altLang="ar-B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47.867</a:t>
            </a:r>
            <a:r>
              <a:rPr kumimoji="0" lang="ar-BH" altLang="ar-B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6.02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3600" b="1" baseline="30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ar-BH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BH" sz="2800" b="1" baseline="30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kumimoji="0" lang="ar-BH" altLang="ar-B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سهم: لليسار 20">
            <a:extLst>
              <a:ext uri="{FF2B5EF4-FFF2-40B4-BE49-F238E27FC236}">
                <a16:creationId xmlns:a16="http://schemas.microsoft.com/office/drawing/2014/main" id="{4A697FA2-91EE-44CC-92EB-813CF8D2F316}"/>
              </a:ext>
            </a:extLst>
          </p:cNvPr>
          <p:cNvSpPr/>
          <p:nvPr/>
        </p:nvSpPr>
        <p:spPr>
          <a:xfrm>
            <a:off x="5858106" y="2996870"/>
            <a:ext cx="475787" cy="379014"/>
          </a:xfrm>
          <a:prstGeom prst="leftArrow">
            <a:avLst/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2" name="سهم: لليسار 21">
            <a:extLst>
              <a:ext uri="{FF2B5EF4-FFF2-40B4-BE49-F238E27FC236}">
                <a16:creationId xmlns:a16="http://schemas.microsoft.com/office/drawing/2014/main" id="{8D76B74F-B2C1-47FC-8EF7-9BBABA053F21}"/>
              </a:ext>
            </a:extLst>
          </p:cNvPr>
          <p:cNvSpPr/>
          <p:nvPr/>
        </p:nvSpPr>
        <p:spPr>
          <a:xfrm>
            <a:off x="5868211" y="2472071"/>
            <a:ext cx="475787" cy="379014"/>
          </a:xfrm>
          <a:prstGeom prst="leftArrow">
            <a:avLst/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3" name="سهم: لليسار 22">
            <a:extLst>
              <a:ext uri="{FF2B5EF4-FFF2-40B4-BE49-F238E27FC236}">
                <a16:creationId xmlns:a16="http://schemas.microsoft.com/office/drawing/2014/main" id="{B7FD857F-D8CE-44F2-9766-700093F66E12}"/>
              </a:ext>
            </a:extLst>
          </p:cNvPr>
          <p:cNvSpPr/>
          <p:nvPr/>
        </p:nvSpPr>
        <p:spPr>
          <a:xfrm>
            <a:off x="5868211" y="3485959"/>
            <a:ext cx="475787" cy="379014"/>
          </a:xfrm>
          <a:prstGeom prst="leftArrow">
            <a:avLst/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cxnSp>
        <p:nvCxnSpPr>
          <p:cNvPr id="24" name="رابط كسهم مستقيم 23">
            <a:extLst>
              <a:ext uri="{FF2B5EF4-FFF2-40B4-BE49-F238E27FC236}">
                <a16:creationId xmlns:a16="http://schemas.microsoft.com/office/drawing/2014/main" id="{B4E210FB-CFE2-4CC1-9206-0620017E1A17}"/>
              </a:ext>
            </a:extLst>
          </p:cNvPr>
          <p:cNvCxnSpPr>
            <a:cxnSpLocks/>
          </p:cNvCxnSpPr>
          <p:nvPr/>
        </p:nvCxnSpPr>
        <p:spPr>
          <a:xfrm>
            <a:off x="2600371" y="2813678"/>
            <a:ext cx="1563666" cy="7139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>
            <a:extLst>
              <a:ext uri="{FF2B5EF4-FFF2-40B4-BE49-F238E27FC236}">
                <a16:creationId xmlns:a16="http://schemas.microsoft.com/office/drawing/2014/main" id="{BFD10721-5BCE-472B-AED0-29D9666B7D98}"/>
              </a:ext>
            </a:extLst>
          </p:cNvPr>
          <p:cNvCxnSpPr>
            <a:cxnSpLocks/>
          </p:cNvCxnSpPr>
          <p:nvPr/>
        </p:nvCxnSpPr>
        <p:spPr>
          <a:xfrm flipH="1">
            <a:off x="2602524" y="2837897"/>
            <a:ext cx="1561513" cy="68308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4">
            <a:extLst>
              <a:ext uri="{FF2B5EF4-FFF2-40B4-BE49-F238E27FC236}">
                <a16:creationId xmlns:a16="http://schemas.microsoft.com/office/drawing/2014/main" id="{5575479A-3EAC-493C-AD9D-1BBC7C717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23" y="4584710"/>
            <a:ext cx="10277576" cy="1258956"/>
          </a:xfrm>
          <a:prstGeom prst="rect">
            <a:avLst/>
          </a:prstGeom>
          <a:solidFill>
            <a:srgbClr val="FFF6DD"/>
          </a:solidFill>
          <a:ln w="28575"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    </a:t>
            </a:r>
            <a:r>
              <a:rPr lang="en-US" altLang="ar-BH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0.120</a:t>
            </a:r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                                                                   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</a:t>
            </a:r>
            <a:r>
              <a:rPr lang="ar-BH" altLang="ar-BH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6.02 </a:t>
            </a:r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3200" b="1" baseline="30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endParaRPr lang="ar-BH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rtl="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عدد ذرات السليكون = ــــــــــــــــــــــــــــــــــــــــــــــــــــــــــــــــــــــــــــ=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 </a:t>
            </a:r>
            <a:r>
              <a:rPr lang="en-US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r>
              <a:rPr lang="en-US" alt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1.509 </a:t>
            </a:r>
            <a:r>
              <a:rPr lang="en-US" altLang="en-US" sz="2400" b="1" dirty="0">
                <a:latin typeface="Times New Roman" panose="02020603050405020304" pitchFamily="18" charset="0"/>
              </a:rPr>
              <a:t>47.867                                                     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                      </a:t>
            </a:r>
            <a:r>
              <a:rPr kumimoji="0" lang="ar-B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33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14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16506" y="2133601"/>
            <a:ext cx="6176722" cy="12954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6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  <a:endParaRPr lang="en-US" sz="6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3E6CC251-E791-48E7-A4E1-5C1452366D8B}"/>
              </a:ext>
            </a:extLst>
          </p:cNvPr>
          <p:cNvSpPr/>
          <p:nvPr/>
        </p:nvSpPr>
        <p:spPr>
          <a:xfrm>
            <a:off x="831962" y="4763721"/>
            <a:ext cx="10469611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ar-B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 لكم</a:t>
            </a:r>
            <a:endParaRPr lang="en-US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4">
            <a:extLst>
              <a:ext uri="{FF2B5EF4-FFF2-40B4-BE49-F238E27FC236}">
                <a16:creationId xmlns:a16="http://schemas.microsoft.com/office/drawing/2014/main" id="{A1FB1F7D-8C29-4BCD-AD5E-21B91C37C8DA}"/>
              </a:ext>
            </a:extLst>
          </p:cNvPr>
          <p:cNvSpPr/>
          <p:nvPr/>
        </p:nvSpPr>
        <p:spPr>
          <a:xfrm>
            <a:off x="145084" y="150960"/>
            <a:ext cx="3029409" cy="830997"/>
          </a:xfrm>
          <a:prstGeom prst="rect">
            <a:avLst/>
          </a:prstGeom>
          <a:solidFill>
            <a:srgbClr val="EF91C7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4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الثاني</a:t>
            </a:r>
            <a:endParaRPr lang="en-US" sz="2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4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4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608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775657B761054885DE8D654FE8A1D4" ma:contentTypeVersion="7" ma:contentTypeDescription="Create a new document." ma:contentTypeScope="" ma:versionID="65dc89b71bc362bb9b04f35682102ced">
  <xsd:schema xmlns:xsd="http://www.w3.org/2001/XMLSchema" xmlns:xs="http://www.w3.org/2001/XMLSchema" xmlns:p="http://schemas.microsoft.com/office/2006/metadata/properties" xmlns:ns2="587d81a8-7744-40e4-a70c-93ceb1647c6f" targetNamespace="http://schemas.microsoft.com/office/2006/metadata/properties" ma:root="true" ma:fieldsID="00cac0a837faf682874ceaf11ffb7c4b" ns2:_="">
    <xsd:import namespace="587d81a8-7744-40e4-a70c-93ceb1647c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7d81a8-7744-40e4-a70c-93ceb1647c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67C1219-1E64-464B-BA57-64C7EC132A73}"/>
</file>

<file path=customXml/itemProps2.xml><?xml version="1.0" encoding="utf-8"?>
<ds:datastoreItem xmlns:ds="http://schemas.openxmlformats.org/officeDocument/2006/customXml" ds:itemID="{C7A00B67-EB73-42FF-9968-4248F2217FE4}"/>
</file>

<file path=customXml/itemProps3.xml><?xml version="1.0" encoding="utf-8"?>
<ds:datastoreItem xmlns:ds="http://schemas.openxmlformats.org/officeDocument/2006/customXml" ds:itemID="{DFEAB685-2E87-4942-BAB7-72D51FADAEF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1388</TotalTime>
  <Words>1340</Words>
  <Application>Microsoft Office PowerPoint</Application>
  <PresentationFormat>شاشة عريضة</PresentationFormat>
  <Paragraphs>232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Sakkal Majalla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Khaled Salah Aly Abd Elhalim</cp:lastModifiedBy>
  <cp:revision>128</cp:revision>
  <dcterms:created xsi:type="dcterms:W3CDTF">2021-01-18T16:59:05Z</dcterms:created>
  <dcterms:modified xsi:type="dcterms:W3CDTF">2021-03-07T16:43:31Z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0x01010030775657B761054885DE8D654FE8A1D4</vt:lpwstr>
  </property>
</Properties>
</file>