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wmf" ContentType="image/x-wmf"/>
  <Default Extension="wav" ContentType="audio/x-wav"/>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ppt/tags/tag1.xml" ContentType="application/vnd.openxmlformats-officedocument.presentationml.tags+xml"/>
  <Override PartName="/docProps/core.xml" ContentType="application/vnd.openxmlformats-package.core-properties+xml"/>
  <Override PartName="/ppt/tags/tag2.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632" r:id="rId2"/>
    <p:sldId id="671" r:id="rId3"/>
    <p:sldId id="281" r:id="rId4"/>
    <p:sldId id="288" r:id="rId5"/>
    <p:sldId id="292" r:id="rId6"/>
    <p:sldId id="289" r:id="rId7"/>
    <p:sldId id="312" r:id="rId8"/>
    <p:sldId id="293" r:id="rId9"/>
    <p:sldId id="314" r:id="rId10"/>
    <p:sldId id="290" r:id="rId11"/>
    <p:sldId id="291" r:id="rId12"/>
    <p:sldId id="294" r:id="rId13"/>
    <p:sldId id="295" r:id="rId14"/>
    <p:sldId id="296" r:id="rId15"/>
    <p:sldId id="313" r:id="rId16"/>
    <p:sldId id="297" r:id="rId17"/>
    <p:sldId id="298" r:id="rId18"/>
    <p:sldId id="299" r:id="rId19"/>
    <p:sldId id="300" r:id="rId20"/>
    <p:sldId id="301" r:id="rId21"/>
    <p:sldId id="315" r:id="rId22"/>
    <p:sldId id="302" r:id="rId23"/>
    <p:sldId id="304" r:id="rId24"/>
    <p:sldId id="305" r:id="rId25"/>
    <p:sldId id="306" r:id="rId26"/>
    <p:sldId id="307" r:id="rId27"/>
    <p:sldId id="303" r:id="rId28"/>
    <p:sldId id="308" r:id="rId29"/>
    <p:sldId id="309" r:id="rId30"/>
    <p:sldId id="310" r:id="rId31"/>
    <p:sldId id="31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28" autoAdjust="0"/>
    <p:restoredTop sz="94660"/>
  </p:normalViewPr>
  <p:slideViewPr>
    <p:cSldViewPr snapToGrid="0">
      <p:cViewPr varScale="1">
        <p:scale>
          <a:sx n="68" d="100"/>
          <a:sy n="68" d="100"/>
        </p:scale>
        <p:origin x="76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BH"/>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9863CEB-4D2D-41E1-8FF9-90A18BD2DDEF}" type="datetimeFigureOut">
              <a:rPr lang="ar-BH" smtClean="0"/>
              <a:t>25/06/1442</a:t>
            </a:fld>
            <a:endParaRPr lang="ar-B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B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BH"/>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1350988-9DC7-49F7-B1C0-0706A49431A8}" type="slidenum">
              <a:rPr lang="ar-BH" smtClean="0"/>
              <a:t>‹#›</a:t>
            </a:fld>
            <a:endParaRPr lang="ar-BH"/>
          </a:p>
        </p:txBody>
      </p:sp>
    </p:spTree>
    <p:extLst>
      <p:ext uri="{BB962C8B-B14F-4D97-AF65-F5344CB8AC3E}">
        <p14:creationId xmlns:p14="http://schemas.microsoft.com/office/powerpoint/2010/main" val="267623121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ED7F93-4794-4756-9555-1F125F6CD6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8453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ED7F93-4794-4756-9555-1F125F6CD6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7872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56AB90F-6576-44D7-BEE9-D84CBA6730C8}"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DBD6E-7003-4C73-B71C-79B085F0463F}" type="slidenum">
              <a:rPr lang="en-US" smtClean="0"/>
              <a:t>‹#›</a:t>
            </a:fld>
            <a:endParaRPr lang="en-US"/>
          </a:p>
        </p:txBody>
      </p:sp>
    </p:spTree>
    <p:extLst>
      <p:ext uri="{BB962C8B-B14F-4D97-AF65-F5344CB8AC3E}">
        <p14:creationId xmlns:p14="http://schemas.microsoft.com/office/powerpoint/2010/main" val="3583836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6AB90F-6576-44D7-BEE9-D84CBA6730C8}"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DBD6E-7003-4C73-B71C-79B085F0463F}" type="slidenum">
              <a:rPr lang="en-US" smtClean="0"/>
              <a:t>‹#›</a:t>
            </a:fld>
            <a:endParaRPr lang="en-US"/>
          </a:p>
        </p:txBody>
      </p:sp>
    </p:spTree>
    <p:extLst>
      <p:ext uri="{BB962C8B-B14F-4D97-AF65-F5344CB8AC3E}">
        <p14:creationId xmlns:p14="http://schemas.microsoft.com/office/powerpoint/2010/main" val="3497671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6AB90F-6576-44D7-BEE9-D84CBA6730C8}"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DBD6E-7003-4C73-B71C-79B085F0463F}" type="slidenum">
              <a:rPr lang="en-US" smtClean="0"/>
              <a:t>‹#›</a:t>
            </a:fld>
            <a:endParaRPr lang="en-US"/>
          </a:p>
        </p:txBody>
      </p:sp>
    </p:spTree>
    <p:extLst>
      <p:ext uri="{BB962C8B-B14F-4D97-AF65-F5344CB8AC3E}">
        <p14:creationId xmlns:p14="http://schemas.microsoft.com/office/powerpoint/2010/main" val="1528594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56AB90F-6576-44D7-BEE9-D84CBA6730C8}"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DBD6E-7003-4C73-B71C-79B085F0463F}" type="slidenum">
              <a:rPr lang="en-US" smtClean="0"/>
              <a:t>‹#›</a:t>
            </a:fld>
            <a:endParaRPr lang="en-US"/>
          </a:p>
        </p:txBody>
      </p:sp>
    </p:spTree>
    <p:extLst>
      <p:ext uri="{BB962C8B-B14F-4D97-AF65-F5344CB8AC3E}">
        <p14:creationId xmlns:p14="http://schemas.microsoft.com/office/powerpoint/2010/main" val="719005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56AB90F-6576-44D7-BEE9-D84CBA6730C8}" type="datetimeFigureOut">
              <a:rPr lang="en-US" smtClean="0"/>
              <a:t>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0DBD6E-7003-4C73-B71C-79B085F0463F}" type="slidenum">
              <a:rPr lang="en-US" smtClean="0"/>
              <a:t>‹#›</a:t>
            </a:fld>
            <a:endParaRPr lang="en-US"/>
          </a:p>
        </p:txBody>
      </p:sp>
    </p:spTree>
    <p:extLst>
      <p:ext uri="{BB962C8B-B14F-4D97-AF65-F5344CB8AC3E}">
        <p14:creationId xmlns:p14="http://schemas.microsoft.com/office/powerpoint/2010/main" val="680993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6AB90F-6576-44D7-BEE9-D84CBA6730C8}" type="datetimeFigureOut">
              <a:rPr lang="en-US" smtClean="0"/>
              <a:t>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0DBD6E-7003-4C73-B71C-79B085F0463F}" type="slidenum">
              <a:rPr lang="en-US" smtClean="0"/>
              <a:t>‹#›</a:t>
            </a:fld>
            <a:endParaRPr lang="en-US"/>
          </a:p>
        </p:txBody>
      </p:sp>
    </p:spTree>
    <p:extLst>
      <p:ext uri="{BB962C8B-B14F-4D97-AF65-F5344CB8AC3E}">
        <p14:creationId xmlns:p14="http://schemas.microsoft.com/office/powerpoint/2010/main" val="2609210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6AB90F-6576-44D7-BEE9-D84CBA6730C8}" type="datetimeFigureOut">
              <a:rPr lang="en-US" smtClean="0"/>
              <a:t>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0DBD6E-7003-4C73-B71C-79B085F0463F}" type="slidenum">
              <a:rPr lang="en-US" smtClean="0"/>
              <a:t>‹#›</a:t>
            </a:fld>
            <a:endParaRPr lang="en-US"/>
          </a:p>
        </p:txBody>
      </p:sp>
    </p:spTree>
    <p:extLst>
      <p:ext uri="{BB962C8B-B14F-4D97-AF65-F5344CB8AC3E}">
        <p14:creationId xmlns:p14="http://schemas.microsoft.com/office/powerpoint/2010/main" val="3350808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6AB90F-6576-44D7-BEE9-D84CBA6730C8}"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DBD6E-7003-4C73-B71C-79B085F0463F}" type="slidenum">
              <a:rPr lang="en-US" smtClean="0"/>
              <a:t>‹#›</a:t>
            </a:fld>
            <a:endParaRPr lang="en-US"/>
          </a:p>
        </p:txBody>
      </p:sp>
    </p:spTree>
    <p:extLst>
      <p:ext uri="{BB962C8B-B14F-4D97-AF65-F5344CB8AC3E}">
        <p14:creationId xmlns:p14="http://schemas.microsoft.com/office/powerpoint/2010/main" val="1142474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9"/>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6AB90F-6576-44D7-BEE9-D84CBA6730C8}"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DBD6E-7003-4C73-B71C-79B085F0463F}" type="slidenum">
              <a:rPr lang="en-US" smtClean="0"/>
              <a:t>‹#›</a:t>
            </a:fld>
            <a:endParaRPr lang="en-US"/>
          </a:p>
        </p:txBody>
      </p:sp>
    </p:spTree>
    <p:extLst>
      <p:ext uri="{BB962C8B-B14F-4D97-AF65-F5344CB8AC3E}">
        <p14:creationId xmlns:p14="http://schemas.microsoft.com/office/powerpoint/2010/main" val="23135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6AB90F-6576-44D7-BEE9-D84CBA6730C8}"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DBD6E-7003-4C73-B71C-79B085F0463F}" type="slidenum">
              <a:rPr lang="en-US" smtClean="0"/>
              <a:t>‹#›</a:t>
            </a:fld>
            <a:endParaRPr lang="en-US"/>
          </a:p>
        </p:txBody>
      </p:sp>
    </p:spTree>
    <p:extLst>
      <p:ext uri="{BB962C8B-B14F-4D97-AF65-F5344CB8AC3E}">
        <p14:creationId xmlns:p14="http://schemas.microsoft.com/office/powerpoint/2010/main" val="2840752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6AB90F-6576-44D7-BEE9-D84CBA6730C8}"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DBD6E-7003-4C73-B71C-79B085F0463F}" type="slidenum">
              <a:rPr lang="en-US" smtClean="0"/>
              <a:t>‹#›</a:t>
            </a:fld>
            <a:endParaRPr lang="en-US"/>
          </a:p>
        </p:txBody>
      </p:sp>
    </p:spTree>
    <p:extLst>
      <p:ext uri="{BB962C8B-B14F-4D97-AF65-F5344CB8AC3E}">
        <p14:creationId xmlns:p14="http://schemas.microsoft.com/office/powerpoint/2010/main" val="345547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AB90F-6576-44D7-BEE9-D84CBA6730C8}" type="datetimeFigureOut">
              <a:rPr lang="en-US" smtClean="0"/>
              <a:t>2/7/2021</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0DBD6E-7003-4C73-B71C-79B085F0463F}" type="slidenum">
              <a:rPr lang="en-US" smtClean="0"/>
              <a:t>‹#›</a:t>
            </a:fld>
            <a:endParaRPr lang="en-US"/>
          </a:p>
        </p:txBody>
      </p:sp>
    </p:spTree>
    <p:extLst>
      <p:ext uri="{BB962C8B-B14F-4D97-AF65-F5344CB8AC3E}">
        <p14:creationId xmlns:p14="http://schemas.microsoft.com/office/powerpoint/2010/main" val="39428823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21.wmf"/><Relationship Id="rId4" Type="http://schemas.openxmlformats.org/officeDocument/2006/relationships/audio" Target="../media/audio3.wav"/></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23.pn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845"/>
            <a:ext cx="12192000" cy="6420577"/>
          </a:xfrm>
          <a:prstGeom prst="rect">
            <a:avLst/>
          </a:prstGeom>
        </p:spPr>
      </p:pic>
      <p:pic>
        <p:nvPicPr>
          <p:cNvPr id="6" name="صورة 5">
            <a:extLst>
              <a:ext uri="{FF2B5EF4-FFF2-40B4-BE49-F238E27FC236}">
                <a16:creationId xmlns:a16="http://schemas.microsoft.com/office/drawing/2014/main" id="{6BCB6318-1094-45EE-B1C0-D5F31B3C00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166" y="1408332"/>
            <a:ext cx="11366695" cy="4978400"/>
          </a:xfrm>
          <a:prstGeom prst="rect">
            <a:avLst/>
          </a:prstGeom>
        </p:spPr>
      </p:pic>
    </p:spTree>
    <p:extLst>
      <p:ext uri="{BB962C8B-B14F-4D97-AF65-F5344CB8AC3E}">
        <p14:creationId xmlns:p14="http://schemas.microsoft.com/office/powerpoint/2010/main" val="261726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844"/>
            <a:ext cx="12192000" cy="6406510"/>
          </a:xfrm>
          <a:prstGeom prst="rect">
            <a:avLst/>
          </a:prstGeom>
        </p:spPr>
      </p:pic>
      <p:pic>
        <p:nvPicPr>
          <p:cNvPr id="6" name="صورة 5">
            <a:extLst>
              <a:ext uri="{FF2B5EF4-FFF2-40B4-BE49-F238E27FC236}">
                <a16:creationId xmlns:a16="http://schemas.microsoft.com/office/drawing/2014/main" id="{54717542-8721-414A-B3D9-20594C7D63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532" y="1589648"/>
            <a:ext cx="11122856" cy="4783017"/>
          </a:xfrm>
          <a:prstGeom prst="rect">
            <a:avLst/>
          </a:prstGeom>
        </p:spPr>
      </p:pic>
    </p:spTree>
    <p:extLst>
      <p:ext uri="{BB962C8B-B14F-4D97-AF65-F5344CB8AC3E}">
        <p14:creationId xmlns:p14="http://schemas.microsoft.com/office/powerpoint/2010/main" val="147243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D4F66C6-5DDB-4736-8191-2785A624461B}"/>
              </a:ext>
            </a:extLst>
          </p:cNvPr>
          <p:cNvGraphicFramePr>
            <a:graphicFrameLocks noGrp="1"/>
          </p:cNvGraphicFramePr>
          <p:nvPr>
            <p:extLst>
              <p:ext uri="{D42A27DB-BD31-4B8C-83A1-F6EECF244321}">
                <p14:modId xmlns:p14="http://schemas.microsoft.com/office/powerpoint/2010/main" val="245477054"/>
              </p:ext>
            </p:extLst>
          </p:nvPr>
        </p:nvGraphicFramePr>
        <p:xfrm>
          <a:off x="4853044" y="1976861"/>
          <a:ext cx="6415579" cy="3831476"/>
        </p:xfrm>
        <a:graphic>
          <a:graphicData uri="http://schemas.openxmlformats.org/drawingml/2006/table">
            <a:tbl>
              <a:tblPr firstRow="1" bandRow="1">
                <a:tableStyleId>{F5AB1C69-6EDB-4FF4-983F-18BD219EF322}</a:tableStyleId>
              </a:tblPr>
              <a:tblGrid>
                <a:gridCol w="3949122">
                  <a:extLst>
                    <a:ext uri="{9D8B030D-6E8A-4147-A177-3AD203B41FA5}">
                      <a16:colId xmlns:a16="http://schemas.microsoft.com/office/drawing/2014/main" val="1902435220"/>
                    </a:ext>
                  </a:extLst>
                </a:gridCol>
                <a:gridCol w="2466457">
                  <a:extLst>
                    <a:ext uri="{9D8B030D-6E8A-4147-A177-3AD203B41FA5}">
                      <a16:colId xmlns:a16="http://schemas.microsoft.com/office/drawing/2014/main" val="1982207501"/>
                    </a:ext>
                  </a:extLst>
                </a:gridCol>
              </a:tblGrid>
              <a:tr h="1016938">
                <a:tc>
                  <a:txBody>
                    <a:bodyPr/>
                    <a:lstStyle/>
                    <a:p>
                      <a:pPr algn="ctr"/>
                      <a:r>
                        <a:rPr lang="ar-BH" sz="6000" dirty="0">
                          <a:solidFill>
                            <a:srgbClr val="C00000"/>
                          </a:solidFill>
                          <a:effectLst/>
                          <a:latin typeface="Sakkal Majalla" panose="02000000000000000000" pitchFamily="2" charset="-78"/>
                          <a:cs typeface="Sakkal Majalla" panose="02000000000000000000" pitchFamily="2" charset="-78"/>
                        </a:rPr>
                        <a:t>الكيـمياء</a:t>
                      </a:r>
                      <a:endParaRPr lang="en-US" sz="6600" b="0" dirty="0">
                        <a:solidFill>
                          <a:srgbClr val="C00000"/>
                        </a:solidFill>
                        <a:effectLst/>
                        <a:latin typeface="Sakkal Majalla" panose="02000000000000000000" pitchFamily="2" charset="-78"/>
                        <a:cs typeface="Sakkal Majalla" panose="02000000000000000000" pitchFamily="2" charset="-78"/>
                      </a:endParaRPr>
                    </a:p>
                  </a:txBody>
                  <a:tcPr anchor="ctr">
                    <a:solidFill>
                      <a:srgbClr val="FFC000"/>
                    </a:solidFill>
                  </a:tcPr>
                </a:tc>
                <a:tc>
                  <a:txBody>
                    <a:bodyPr/>
                    <a:lstStyle/>
                    <a:p>
                      <a:pPr algn="ctr"/>
                      <a:r>
                        <a:rPr lang="ar-BH" sz="6000" dirty="0">
                          <a:solidFill>
                            <a:srgbClr val="C00000"/>
                          </a:solidFill>
                          <a:effectLst/>
                          <a:latin typeface="Sakkal Majalla" panose="02000000000000000000" pitchFamily="2" charset="-78"/>
                          <a:cs typeface="Sakkal Majalla" panose="02000000000000000000" pitchFamily="2" charset="-78"/>
                        </a:rPr>
                        <a:t>المادة </a:t>
                      </a:r>
                      <a:endParaRPr lang="en-US" sz="6000" b="0" dirty="0">
                        <a:solidFill>
                          <a:srgbClr val="C00000"/>
                        </a:solidFill>
                        <a:effectLst/>
                        <a:latin typeface="Sakkal Majalla" panose="02000000000000000000" pitchFamily="2" charset="-78"/>
                        <a:cs typeface="Sakkal Majalla" panose="02000000000000000000" pitchFamily="2" charset="-78"/>
                      </a:endParaRPr>
                    </a:p>
                  </a:txBody>
                  <a:tcPr anchor="ctr">
                    <a:solidFill>
                      <a:srgbClr val="FFC000"/>
                    </a:solidFill>
                  </a:tcPr>
                </a:tc>
                <a:extLst>
                  <a:ext uri="{0D108BD9-81ED-4DB2-BD59-A6C34878D82A}">
                    <a16:rowId xmlns:a16="http://schemas.microsoft.com/office/drawing/2014/main" val="2603181798"/>
                  </a:ext>
                </a:extLst>
              </a:tr>
              <a:tr h="77040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BH" sz="4400" b="1" kern="1200" dirty="0">
                          <a:solidFill>
                            <a:srgbClr val="002060"/>
                          </a:solidFill>
                          <a:effectLst/>
                          <a:latin typeface="Sakkal Majalla" panose="02000000000000000000" pitchFamily="2" charset="-78"/>
                          <a:ea typeface="+mn-ea"/>
                          <a:cs typeface="Sakkal Majalla" panose="02000000000000000000" pitchFamily="2" charset="-78"/>
                        </a:rPr>
                        <a:t>مكوّنات الذرة</a:t>
                      </a:r>
                      <a:endParaRPr lang="en-US" sz="4400" b="1" dirty="0">
                        <a:solidFill>
                          <a:srgbClr val="002060"/>
                        </a:solidFill>
                        <a:effectLst/>
                        <a:latin typeface="Sakkal Majalla" panose="02000000000000000000" pitchFamily="2" charset="-78"/>
                        <a:cs typeface="Sakkal Majalla" panose="02000000000000000000" pitchFamily="2" charset="-78"/>
                      </a:endParaRPr>
                    </a:p>
                  </a:txBody>
                  <a:tcPr anchor="ctr">
                    <a:solidFill>
                      <a:schemeClr val="accent2">
                        <a:lumMod val="20000"/>
                        <a:lumOff val="80000"/>
                      </a:schemeClr>
                    </a:solidFill>
                  </a:tcPr>
                </a:tc>
                <a:tc>
                  <a:txBody>
                    <a:bodyPr/>
                    <a:lstStyle/>
                    <a:p>
                      <a:pPr algn="r"/>
                      <a:r>
                        <a:rPr lang="ar-BH" sz="3200" b="1" dirty="0">
                          <a:effectLst/>
                          <a:latin typeface="Sakkal Majalla" panose="02000000000000000000" pitchFamily="2" charset="-78"/>
                          <a:cs typeface="Sakkal Majalla" panose="02000000000000000000" pitchFamily="2" charset="-78"/>
                        </a:rPr>
                        <a:t>عنوان</a:t>
                      </a:r>
                      <a:r>
                        <a:rPr lang="ar-BH" sz="3200" b="1" baseline="0" dirty="0">
                          <a:effectLst/>
                          <a:latin typeface="Sakkal Majalla" panose="02000000000000000000" pitchFamily="2" charset="-78"/>
                          <a:cs typeface="Sakkal Majalla" panose="02000000000000000000" pitchFamily="2" charset="-78"/>
                        </a:rPr>
                        <a:t> الدرس</a:t>
                      </a:r>
                      <a:endParaRPr lang="en-US" sz="3200" b="1" dirty="0">
                        <a:effectLst/>
                        <a:latin typeface="Sakkal Majalla" panose="02000000000000000000" pitchFamily="2" charset="-78"/>
                        <a:cs typeface="Sakkal Majalla" panose="02000000000000000000" pitchFamily="2" charset="-78"/>
                      </a:endParaRPr>
                    </a:p>
                  </a:txBody>
                  <a:tcPr anchor="ctr">
                    <a:solidFill>
                      <a:schemeClr val="accent2">
                        <a:lumMod val="20000"/>
                        <a:lumOff val="80000"/>
                      </a:schemeClr>
                    </a:solidFill>
                  </a:tcPr>
                </a:tc>
                <a:extLst>
                  <a:ext uri="{0D108BD9-81ED-4DB2-BD59-A6C34878D82A}">
                    <a16:rowId xmlns:a16="http://schemas.microsoft.com/office/drawing/2014/main" val="4279311713"/>
                  </a:ext>
                </a:extLst>
              </a:tr>
              <a:tr h="68137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600" b="1" dirty="0">
                          <a:solidFill>
                            <a:schemeClr val="tx1"/>
                          </a:solidFill>
                          <a:effectLst/>
                          <a:latin typeface="Sakkal Majalla" panose="02000000000000000000" pitchFamily="2" charset="-78"/>
                          <a:cs typeface="Sakkal Majalla" panose="02000000000000000000" pitchFamily="2" charset="-78"/>
                        </a:rPr>
                        <a:t>كيم</a:t>
                      </a:r>
                      <a:r>
                        <a:rPr lang="en-US" sz="3600" b="1" dirty="0">
                          <a:solidFill>
                            <a:schemeClr val="tx1"/>
                          </a:solidFill>
                          <a:effectLst/>
                          <a:latin typeface="Sakkal Majalla" panose="02000000000000000000" pitchFamily="2" charset="-78"/>
                          <a:cs typeface="Sakkal Majalla" panose="02000000000000000000" pitchFamily="2" charset="-78"/>
                        </a:rPr>
                        <a:t>102</a:t>
                      </a:r>
                      <a:r>
                        <a:rPr lang="ar-BH" sz="3600" b="1" dirty="0">
                          <a:solidFill>
                            <a:schemeClr val="tx1"/>
                          </a:solidFill>
                          <a:effectLst/>
                          <a:latin typeface="Sakkal Majalla" panose="02000000000000000000" pitchFamily="2" charset="-78"/>
                          <a:cs typeface="Sakkal Majalla" panose="02000000000000000000" pitchFamily="2" charset="-78"/>
                        </a:rPr>
                        <a:t>-كيم</a:t>
                      </a:r>
                      <a:r>
                        <a:rPr lang="en-US" sz="3600" b="1" dirty="0">
                          <a:solidFill>
                            <a:schemeClr val="tx1"/>
                          </a:solidFill>
                          <a:effectLst/>
                          <a:latin typeface="Sakkal Majalla" panose="02000000000000000000" pitchFamily="2" charset="-78"/>
                          <a:cs typeface="Sakkal Majalla" panose="02000000000000000000" pitchFamily="2" charset="-78"/>
                        </a:rPr>
                        <a:t>802</a:t>
                      </a:r>
                      <a:endParaRPr lang="en-US" sz="3600" b="1" dirty="0">
                        <a:effectLst/>
                        <a:latin typeface="Sakkal Majalla" panose="02000000000000000000" pitchFamily="2" charset="-78"/>
                        <a:cs typeface="Sakkal Majalla" panose="02000000000000000000" pitchFamily="2" charset="-78"/>
                      </a:endParaRPr>
                    </a:p>
                  </a:txBody>
                  <a:tcPr anchor="ctr">
                    <a:solidFill>
                      <a:schemeClr val="accent6"/>
                    </a:solidFill>
                  </a:tcPr>
                </a:tc>
                <a:tc>
                  <a:txBody>
                    <a:bodyPr/>
                    <a:lstStyle/>
                    <a:p>
                      <a:pPr algn="r"/>
                      <a:r>
                        <a:rPr lang="ar-BH" sz="3200" b="1" dirty="0">
                          <a:effectLst/>
                          <a:latin typeface="Sakkal Majalla" panose="02000000000000000000" pitchFamily="2" charset="-78"/>
                          <a:cs typeface="Sakkal Majalla" panose="02000000000000000000" pitchFamily="2" charset="-78"/>
                        </a:rPr>
                        <a:t>رمــــز المقـــــرر</a:t>
                      </a:r>
                      <a:endParaRPr lang="en-US" sz="3200" b="1" dirty="0">
                        <a:effectLst/>
                        <a:latin typeface="Sakkal Majalla" panose="02000000000000000000" pitchFamily="2" charset="-78"/>
                        <a:cs typeface="Sakkal Majalla" panose="02000000000000000000" pitchFamily="2" charset="-78"/>
                      </a:endParaRPr>
                    </a:p>
                  </a:txBody>
                  <a:tcPr anchor="ctr">
                    <a:solidFill>
                      <a:schemeClr val="accent6"/>
                    </a:solidFill>
                  </a:tcPr>
                </a:tc>
                <a:extLst>
                  <a:ext uri="{0D108BD9-81ED-4DB2-BD59-A6C34878D82A}">
                    <a16:rowId xmlns:a16="http://schemas.microsoft.com/office/drawing/2014/main" val="2598843614"/>
                  </a:ext>
                </a:extLst>
              </a:tr>
              <a:tr h="681377">
                <a:tc>
                  <a:txBody>
                    <a:bodyPr/>
                    <a:lstStyle/>
                    <a:p>
                      <a:pPr algn="ctr" rtl="1"/>
                      <a:r>
                        <a:rPr lang="ar-BH" sz="3600" b="1" dirty="0">
                          <a:effectLst/>
                          <a:latin typeface="Sakkal Majalla" panose="02000000000000000000" pitchFamily="2" charset="-78"/>
                          <a:cs typeface="Sakkal Majalla" panose="02000000000000000000" pitchFamily="2" charset="-78"/>
                        </a:rPr>
                        <a:t>الأولى</a:t>
                      </a:r>
                      <a:endParaRPr lang="en-US" sz="3600" b="1" dirty="0">
                        <a:effectLst/>
                        <a:latin typeface="Sakkal Majalla" panose="02000000000000000000" pitchFamily="2" charset="-78"/>
                        <a:cs typeface="Sakkal Majalla" panose="02000000000000000000" pitchFamily="2" charset="-78"/>
                      </a:endParaRPr>
                    </a:p>
                  </a:txBody>
                  <a:tcPr anchor="ctr">
                    <a:solidFill>
                      <a:schemeClr val="accent2">
                        <a:lumMod val="20000"/>
                        <a:lumOff val="80000"/>
                      </a:schemeClr>
                    </a:solidFill>
                  </a:tcPr>
                </a:tc>
                <a:tc>
                  <a:txBody>
                    <a:bodyPr/>
                    <a:lstStyle/>
                    <a:p>
                      <a:pPr algn="r"/>
                      <a:r>
                        <a:rPr lang="ar-BH" sz="3200" b="1" dirty="0">
                          <a:effectLst/>
                          <a:latin typeface="Sakkal Majalla" panose="02000000000000000000" pitchFamily="2" charset="-78"/>
                          <a:cs typeface="Sakkal Majalla" panose="02000000000000000000" pitchFamily="2" charset="-78"/>
                        </a:rPr>
                        <a:t>رقم الوحدة</a:t>
                      </a:r>
                      <a:endParaRPr lang="en-US" sz="3200" b="1" dirty="0">
                        <a:effectLst/>
                        <a:latin typeface="Sakkal Majalla" panose="02000000000000000000" pitchFamily="2" charset="-78"/>
                        <a:cs typeface="Sakkal Majalla" panose="02000000000000000000" pitchFamily="2" charset="-78"/>
                      </a:endParaRPr>
                    </a:p>
                  </a:txBody>
                  <a:tcPr anchor="ctr">
                    <a:solidFill>
                      <a:schemeClr val="accent2">
                        <a:lumMod val="20000"/>
                        <a:lumOff val="80000"/>
                      </a:schemeClr>
                    </a:solidFill>
                  </a:tcPr>
                </a:tc>
                <a:extLst>
                  <a:ext uri="{0D108BD9-81ED-4DB2-BD59-A6C34878D82A}">
                    <a16:rowId xmlns:a16="http://schemas.microsoft.com/office/drawing/2014/main" val="190819232"/>
                  </a:ext>
                </a:extLst>
              </a:tr>
              <a:tr h="68137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600" b="1" dirty="0">
                          <a:solidFill>
                            <a:schemeClr val="tx1"/>
                          </a:solidFill>
                          <a:effectLst/>
                          <a:latin typeface="Sakkal Majalla" panose="02000000000000000000" pitchFamily="2" charset="-78"/>
                          <a:ea typeface="+mn-ea"/>
                          <a:cs typeface="Sakkal Majalla" panose="02000000000000000000" pitchFamily="2" charset="-78"/>
                        </a:rPr>
                        <a:t>الأوّل</a:t>
                      </a:r>
                      <a:r>
                        <a:rPr lang="ar-BH" sz="3600" b="1" baseline="0" dirty="0">
                          <a:solidFill>
                            <a:schemeClr val="tx1"/>
                          </a:solidFill>
                          <a:effectLst/>
                          <a:latin typeface="Sakkal Majalla" panose="02000000000000000000" pitchFamily="2" charset="-78"/>
                          <a:ea typeface="+mn-ea"/>
                          <a:cs typeface="Sakkal Majalla" panose="02000000000000000000" pitchFamily="2" charset="-78"/>
                        </a:rPr>
                        <a:t> الثانوي</a:t>
                      </a:r>
                      <a:r>
                        <a:rPr lang="en-US" sz="3600" b="1" baseline="0" dirty="0">
                          <a:solidFill>
                            <a:schemeClr val="tx1"/>
                          </a:solidFill>
                          <a:effectLst/>
                          <a:latin typeface="Sakkal Majalla" panose="02000000000000000000" pitchFamily="2" charset="-78"/>
                          <a:ea typeface="+mn-ea"/>
                          <a:cs typeface="Sakkal Majalla" panose="02000000000000000000" pitchFamily="2" charset="-78"/>
                        </a:rPr>
                        <a:t> </a:t>
                      </a:r>
                      <a:endParaRPr lang="en-US" sz="3600" b="1" dirty="0">
                        <a:solidFill>
                          <a:schemeClr val="tx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anchor="ctr">
                    <a:solidFill>
                      <a:schemeClr val="accent6"/>
                    </a:solidFill>
                  </a:tcPr>
                </a:tc>
                <a:tc>
                  <a:txBody>
                    <a:bodyPr/>
                    <a:lstStyle/>
                    <a:p>
                      <a:pPr algn="r"/>
                      <a:r>
                        <a:rPr lang="ar-BH" sz="3200" b="1" dirty="0">
                          <a:effectLst/>
                          <a:latin typeface="Sakkal Majalla" panose="02000000000000000000" pitchFamily="2" charset="-78"/>
                          <a:cs typeface="Sakkal Majalla" panose="02000000000000000000" pitchFamily="2" charset="-78"/>
                        </a:rPr>
                        <a:t>المستوى</a:t>
                      </a:r>
                      <a:r>
                        <a:rPr lang="ar-BH" sz="3200" b="1" baseline="0" dirty="0">
                          <a:effectLst/>
                          <a:latin typeface="Sakkal Majalla" panose="02000000000000000000" pitchFamily="2" charset="-78"/>
                          <a:cs typeface="Sakkal Majalla" panose="02000000000000000000" pitchFamily="2" charset="-78"/>
                        </a:rPr>
                        <a:t> الدراسي</a:t>
                      </a:r>
                      <a:endParaRPr lang="en-US" sz="3200" b="1" dirty="0">
                        <a:effectLst/>
                        <a:latin typeface="Sakkal Majalla" panose="02000000000000000000" pitchFamily="2" charset="-78"/>
                        <a:cs typeface="Sakkal Majalla" panose="02000000000000000000" pitchFamily="2" charset="-78"/>
                      </a:endParaRPr>
                    </a:p>
                  </a:txBody>
                  <a:tcPr anchor="ctr">
                    <a:solidFill>
                      <a:schemeClr val="accent6"/>
                    </a:solidFill>
                  </a:tcPr>
                </a:tc>
                <a:extLst>
                  <a:ext uri="{0D108BD9-81ED-4DB2-BD59-A6C34878D82A}">
                    <a16:rowId xmlns:a16="http://schemas.microsoft.com/office/drawing/2014/main" val="2776387343"/>
                  </a:ext>
                </a:extLst>
              </a:tr>
            </a:tbl>
          </a:graphicData>
        </a:graphic>
      </p:graphicFrame>
      <p:pic>
        <p:nvPicPr>
          <p:cNvPr id="3" name="Picture 8" descr="نتيجة بحث الصور عن صورة للذرات">
            <a:extLst>
              <a:ext uri="{FF2B5EF4-FFF2-40B4-BE49-F238E27FC236}">
                <a16:creationId xmlns:a16="http://schemas.microsoft.com/office/drawing/2014/main" id="{2493DF53-84D0-4FB1-8F68-2BDA2AE48C6F}"/>
              </a:ext>
            </a:extLst>
          </p:cNvPr>
          <p:cNvPicPr>
            <a:picLocks noChangeAspect="1" noChangeArrowheads="1"/>
          </p:cNvPicPr>
          <p:nvPr/>
        </p:nvPicPr>
        <p:blipFill>
          <a:blip r:embed="rId3" cstate="print"/>
          <a:srcRect/>
          <a:stretch>
            <a:fillRect/>
          </a:stretch>
        </p:blipFill>
        <p:spPr bwMode="auto">
          <a:xfrm>
            <a:off x="2134901" y="1976861"/>
            <a:ext cx="956852" cy="1141294"/>
          </a:xfrm>
          <a:prstGeom prst="rect">
            <a:avLst/>
          </a:prstGeom>
          <a:noFill/>
        </p:spPr>
      </p:pic>
      <p:grpSp>
        <p:nvGrpSpPr>
          <p:cNvPr id="4" name="Group 15">
            <a:extLst>
              <a:ext uri="{FF2B5EF4-FFF2-40B4-BE49-F238E27FC236}">
                <a16:creationId xmlns:a16="http://schemas.microsoft.com/office/drawing/2014/main" id="{E40D4CCF-1E88-4B13-A8A8-450C0FD3236A}"/>
              </a:ext>
            </a:extLst>
          </p:cNvPr>
          <p:cNvGrpSpPr>
            <a:grpSpLocks/>
          </p:cNvGrpSpPr>
          <p:nvPr/>
        </p:nvGrpSpPr>
        <p:grpSpPr bwMode="auto">
          <a:xfrm>
            <a:off x="777922" y="3229137"/>
            <a:ext cx="3903262" cy="2298206"/>
            <a:chOff x="2500298" y="2143116"/>
            <a:chExt cx="4598203" cy="3181205"/>
          </a:xfrm>
        </p:grpSpPr>
        <p:grpSp>
          <p:nvGrpSpPr>
            <p:cNvPr id="5" name="Group 10">
              <a:extLst>
                <a:ext uri="{FF2B5EF4-FFF2-40B4-BE49-F238E27FC236}">
                  <a16:creationId xmlns:a16="http://schemas.microsoft.com/office/drawing/2014/main" id="{49495A10-7DF5-4386-A422-787F9376127D}"/>
                </a:ext>
              </a:extLst>
            </p:cNvPr>
            <p:cNvGrpSpPr>
              <a:grpSpLocks/>
            </p:cNvGrpSpPr>
            <p:nvPr/>
          </p:nvGrpSpPr>
          <p:grpSpPr bwMode="auto">
            <a:xfrm>
              <a:off x="2786050" y="2285991"/>
              <a:ext cx="4312451" cy="3038330"/>
              <a:chOff x="2786050" y="2285991"/>
              <a:chExt cx="4312451" cy="3038330"/>
            </a:xfrm>
          </p:grpSpPr>
          <p:grpSp>
            <p:nvGrpSpPr>
              <p:cNvPr id="8" name="Group 6">
                <a:extLst>
                  <a:ext uri="{FF2B5EF4-FFF2-40B4-BE49-F238E27FC236}">
                    <a16:creationId xmlns:a16="http://schemas.microsoft.com/office/drawing/2014/main" id="{A64D0BBB-3B1D-4A86-978A-DAA523DF2554}"/>
                  </a:ext>
                </a:extLst>
              </p:cNvPr>
              <p:cNvGrpSpPr>
                <a:grpSpLocks/>
              </p:cNvGrpSpPr>
              <p:nvPr/>
            </p:nvGrpSpPr>
            <p:grpSpPr bwMode="auto">
              <a:xfrm>
                <a:off x="2786050" y="2285991"/>
                <a:ext cx="3714776" cy="3038330"/>
                <a:chOff x="2786050" y="2285991"/>
                <a:chExt cx="3714776" cy="3038330"/>
              </a:xfrm>
            </p:grpSpPr>
            <p:pic>
              <p:nvPicPr>
                <p:cNvPr id="12" name="Picture 2">
                  <a:extLst>
                    <a:ext uri="{FF2B5EF4-FFF2-40B4-BE49-F238E27FC236}">
                      <a16:creationId xmlns:a16="http://schemas.microsoft.com/office/drawing/2014/main" id="{A789FC9D-DA1A-4895-B56A-58C8D76A4BF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b="13368"/>
                <a:stretch>
                  <a:fillRect/>
                </a:stretch>
              </p:blipFill>
              <p:spPr bwMode="auto">
                <a:xfrm>
                  <a:off x="2786050" y="2285991"/>
                  <a:ext cx="3562350" cy="3038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5">
                  <a:extLst>
                    <a:ext uri="{FF2B5EF4-FFF2-40B4-BE49-F238E27FC236}">
                      <a16:creationId xmlns:a16="http://schemas.microsoft.com/office/drawing/2014/main" id="{342AC725-C7C7-4417-BC79-29533C62772E}"/>
                    </a:ext>
                  </a:extLst>
                </p:cNvPr>
                <p:cNvSpPr txBox="1"/>
                <p:nvPr/>
              </p:nvSpPr>
              <p:spPr>
                <a:xfrm>
                  <a:off x="5000627" y="2571745"/>
                  <a:ext cx="1500199" cy="638510"/>
                </a:xfrm>
                <a:prstGeom prst="rect">
                  <a:avLst/>
                </a:prstGeom>
                <a:ln>
                  <a:noFill/>
                </a:ln>
              </p:spPr>
              <p:style>
                <a:lnRef idx="2">
                  <a:schemeClr val="accent2"/>
                </a:lnRef>
                <a:fillRef idx="1">
                  <a:schemeClr val="lt1"/>
                </a:fillRef>
                <a:effectRef idx="0">
                  <a:schemeClr val="accent2"/>
                </a:effectRef>
                <a:fontRef idx="minor">
                  <a:schemeClr val="dk1"/>
                </a:fontRef>
              </p:style>
              <p:txBody>
                <a:bodyPr rtlCol="1">
                  <a:spAutoFit/>
                </a:bodyPr>
                <a:lstStyle/>
                <a:p>
                  <a:pPr>
                    <a:defRPr/>
                  </a:pPr>
                  <a:r>
                    <a:rPr lang="ar-BH" sz="2400" b="1" u="none" dirty="0">
                      <a:solidFill>
                        <a:schemeClr val="tx1"/>
                      </a:solidFill>
                      <a:latin typeface="Sakkal Majalla" panose="02000000000000000000" pitchFamily="2" charset="-78"/>
                      <a:cs typeface="Sakkal Majalla" panose="02000000000000000000" pitchFamily="2" charset="-78"/>
                    </a:rPr>
                    <a:t>النواة </a:t>
                  </a:r>
                </a:p>
              </p:txBody>
            </p:sp>
          </p:grpSp>
          <p:sp>
            <p:nvSpPr>
              <p:cNvPr id="9" name="TextBox 7">
                <a:extLst>
                  <a:ext uri="{FF2B5EF4-FFF2-40B4-BE49-F238E27FC236}">
                    <a16:creationId xmlns:a16="http://schemas.microsoft.com/office/drawing/2014/main" id="{36348755-E5A7-43CF-8557-4A97F9DF42A6}"/>
                  </a:ext>
                </a:extLst>
              </p:cNvPr>
              <p:cNvSpPr txBox="1"/>
              <p:nvPr/>
            </p:nvSpPr>
            <p:spPr>
              <a:xfrm>
                <a:off x="5598301" y="3895662"/>
                <a:ext cx="1500200" cy="553375"/>
              </a:xfrm>
              <a:prstGeom prst="rect">
                <a:avLst/>
              </a:prstGeom>
              <a:ln>
                <a:noFill/>
              </a:ln>
            </p:spPr>
            <p:style>
              <a:lnRef idx="2">
                <a:schemeClr val="accent2"/>
              </a:lnRef>
              <a:fillRef idx="1">
                <a:schemeClr val="lt1"/>
              </a:fillRef>
              <a:effectRef idx="0">
                <a:schemeClr val="accent2"/>
              </a:effectRef>
              <a:fontRef idx="minor">
                <a:schemeClr val="dk1"/>
              </a:fontRef>
            </p:style>
            <p:txBody>
              <a:bodyPr rtlCol="1">
                <a:spAutoFit/>
              </a:bodyPr>
              <a:lstStyle/>
              <a:p>
                <a:pPr>
                  <a:defRPr/>
                </a:pPr>
                <a:r>
                  <a:rPr lang="ar-BH" sz="2000" b="1" u="none" dirty="0">
                    <a:solidFill>
                      <a:srgbClr val="00B050"/>
                    </a:solidFill>
                    <a:latin typeface="Sakkal Majalla" panose="02000000000000000000" pitchFamily="2" charset="-78"/>
                    <a:cs typeface="Sakkal Majalla" panose="02000000000000000000" pitchFamily="2" charset="-78"/>
                  </a:rPr>
                  <a:t>الإلكترون</a:t>
                </a:r>
                <a:endParaRPr lang="ar-BH" sz="2400" b="1" u="none" dirty="0">
                  <a:solidFill>
                    <a:srgbClr val="00B050"/>
                  </a:solidFill>
                  <a:latin typeface="Sakkal Majalla" panose="02000000000000000000" pitchFamily="2" charset="-78"/>
                  <a:cs typeface="Sakkal Majalla" panose="02000000000000000000" pitchFamily="2" charset="-78"/>
                </a:endParaRPr>
              </a:p>
            </p:txBody>
          </p:sp>
          <p:sp>
            <p:nvSpPr>
              <p:cNvPr id="10" name="TextBox 8">
                <a:extLst>
                  <a:ext uri="{FF2B5EF4-FFF2-40B4-BE49-F238E27FC236}">
                    <a16:creationId xmlns:a16="http://schemas.microsoft.com/office/drawing/2014/main" id="{C14AA04B-371F-4379-B7C4-130CEF8AD80C}"/>
                  </a:ext>
                </a:extLst>
              </p:cNvPr>
              <p:cNvSpPr txBox="1"/>
              <p:nvPr/>
            </p:nvSpPr>
            <p:spPr>
              <a:xfrm>
                <a:off x="5589358" y="4304385"/>
                <a:ext cx="1500200" cy="553375"/>
              </a:xfrm>
              <a:prstGeom prst="rect">
                <a:avLst/>
              </a:prstGeom>
              <a:ln>
                <a:noFill/>
              </a:ln>
            </p:spPr>
            <p:style>
              <a:lnRef idx="2">
                <a:schemeClr val="accent2"/>
              </a:lnRef>
              <a:fillRef idx="1">
                <a:schemeClr val="lt1"/>
              </a:fillRef>
              <a:effectRef idx="0">
                <a:schemeClr val="accent2"/>
              </a:effectRef>
              <a:fontRef idx="minor">
                <a:schemeClr val="dk1"/>
              </a:fontRef>
            </p:style>
            <p:txBody>
              <a:bodyPr rtlCol="1">
                <a:spAutoFit/>
              </a:bodyPr>
              <a:lstStyle/>
              <a:p>
                <a:pPr>
                  <a:defRPr/>
                </a:pPr>
                <a:r>
                  <a:rPr lang="ar-BH" sz="2000" b="1" u="none" dirty="0">
                    <a:solidFill>
                      <a:srgbClr val="0099FF"/>
                    </a:solidFill>
                    <a:latin typeface="Sakkal Majalla" panose="02000000000000000000" pitchFamily="2" charset="-78"/>
                    <a:cs typeface="Sakkal Majalla" panose="02000000000000000000" pitchFamily="2" charset="-78"/>
                  </a:rPr>
                  <a:t>البروتون</a:t>
                </a:r>
              </a:p>
            </p:txBody>
          </p:sp>
          <p:sp>
            <p:nvSpPr>
              <p:cNvPr id="11" name="TextBox 9">
                <a:extLst>
                  <a:ext uri="{FF2B5EF4-FFF2-40B4-BE49-F238E27FC236}">
                    <a16:creationId xmlns:a16="http://schemas.microsoft.com/office/drawing/2014/main" id="{33C08FA9-4828-4930-B54B-6123AA4BFAFA}"/>
                  </a:ext>
                </a:extLst>
              </p:cNvPr>
              <p:cNvSpPr txBox="1"/>
              <p:nvPr/>
            </p:nvSpPr>
            <p:spPr>
              <a:xfrm>
                <a:off x="5572131" y="4770945"/>
                <a:ext cx="1500200" cy="553376"/>
              </a:xfrm>
              <a:prstGeom prst="rect">
                <a:avLst/>
              </a:prstGeom>
              <a:ln>
                <a:noFill/>
              </a:ln>
            </p:spPr>
            <p:style>
              <a:lnRef idx="2">
                <a:schemeClr val="accent2"/>
              </a:lnRef>
              <a:fillRef idx="1">
                <a:schemeClr val="lt1"/>
              </a:fillRef>
              <a:effectRef idx="0">
                <a:schemeClr val="accent2"/>
              </a:effectRef>
              <a:fontRef idx="minor">
                <a:schemeClr val="dk1"/>
              </a:fontRef>
            </p:style>
            <p:txBody>
              <a:bodyPr rtlCol="1">
                <a:spAutoFit/>
              </a:bodyPr>
              <a:lstStyle/>
              <a:p>
                <a:pPr>
                  <a:defRPr/>
                </a:pPr>
                <a:r>
                  <a:rPr lang="ar-BH" sz="2000" b="1" u="none" dirty="0">
                    <a:solidFill>
                      <a:schemeClr val="accent2">
                        <a:lumMod val="75000"/>
                      </a:schemeClr>
                    </a:solidFill>
                    <a:latin typeface="Sakkal Majalla" panose="02000000000000000000" pitchFamily="2" charset="-78"/>
                    <a:cs typeface="Sakkal Majalla" panose="02000000000000000000" pitchFamily="2" charset="-78"/>
                  </a:rPr>
                  <a:t>النيوترون</a:t>
                </a:r>
                <a:endParaRPr lang="ar-BH" sz="2400" b="1" u="none" dirty="0">
                  <a:solidFill>
                    <a:schemeClr val="accent2">
                      <a:lumMod val="75000"/>
                    </a:schemeClr>
                  </a:solidFill>
                  <a:latin typeface="Sakkal Majalla" panose="02000000000000000000" pitchFamily="2" charset="-78"/>
                  <a:cs typeface="Sakkal Majalla" panose="02000000000000000000" pitchFamily="2" charset="-78"/>
                </a:endParaRPr>
              </a:p>
            </p:txBody>
          </p:sp>
        </p:grpSp>
        <p:sp>
          <p:nvSpPr>
            <p:cNvPr id="6" name="TextBox 12">
              <a:extLst>
                <a:ext uri="{FF2B5EF4-FFF2-40B4-BE49-F238E27FC236}">
                  <a16:creationId xmlns:a16="http://schemas.microsoft.com/office/drawing/2014/main" id="{1DA4ABB7-DE5F-4A83-920B-1A04C842C303}"/>
                </a:ext>
              </a:extLst>
            </p:cNvPr>
            <p:cNvSpPr txBox="1"/>
            <p:nvPr/>
          </p:nvSpPr>
          <p:spPr>
            <a:xfrm>
              <a:off x="2500298" y="2143116"/>
              <a:ext cx="1357320" cy="63851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1">
              <a:spAutoFit/>
            </a:bodyPr>
            <a:lstStyle/>
            <a:p>
              <a:pPr>
                <a:defRPr/>
              </a:pPr>
              <a:r>
                <a:rPr lang="ar-BH" sz="2400" b="1" u="none" dirty="0">
                  <a:solidFill>
                    <a:schemeClr val="tx1"/>
                  </a:solidFill>
                  <a:latin typeface="Sakkal Majalla" panose="02000000000000000000" pitchFamily="2" charset="-78"/>
                  <a:cs typeface="Sakkal Majalla" panose="02000000000000000000" pitchFamily="2" charset="-78"/>
                </a:rPr>
                <a:t>الذرة</a:t>
              </a:r>
            </a:p>
          </p:txBody>
        </p:sp>
        <p:cxnSp>
          <p:nvCxnSpPr>
            <p:cNvPr id="7" name="Straight Arrow Connector 14">
              <a:extLst>
                <a:ext uri="{FF2B5EF4-FFF2-40B4-BE49-F238E27FC236}">
                  <a16:creationId xmlns:a16="http://schemas.microsoft.com/office/drawing/2014/main" id="{9247B25E-AF11-4A28-A0F2-97F8C52D27FD}"/>
                </a:ext>
              </a:extLst>
            </p:cNvPr>
            <p:cNvCxnSpPr>
              <a:cxnSpLocks/>
            </p:cNvCxnSpPr>
            <p:nvPr/>
          </p:nvCxnSpPr>
          <p:spPr>
            <a:xfrm>
              <a:off x="3031679" y="2687236"/>
              <a:ext cx="147279" cy="23098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425208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5809632-A3F7-449D-B322-4363DA58888F}"/>
              </a:ext>
            </a:extLst>
          </p:cNvPr>
          <p:cNvSpPr txBox="1">
            <a:spLocks noChangeArrowheads="1"/>
          </p:cNvSpPr>
          <p:nvPr/>
        </p:nvSpPr>
        <p:spPr>
          <a:xfrm>
            <a:off x="4005306" y="1322773"/>
            <a:ext cx="4555758" cy="772357"/>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anchor="ctr"/>
          <a:lstStyle/>
          <a:p>
            <a:pPr algn="ctr" rtl="1">
              <a:defRPr/>
            </a:pPr>
            <a:r>
              <a:rPr lang="ar-BH" sz="4800" b="1" dirty="0">
                <a:solidFill>
                  <a:schemeClr val="bg1"/>
                </a:solidFill>
                <a:latin typeface="Sakkal Majalla" panose="02000000000000000000" pitchFamily="2" charset="-78"/>
                <a:ea typeface="+mj-ea"/>
                <a:cs typeface="Sakkal Majalla" panose="02000000000000000000" pitchFamily="2" charset="-78"/>
              </a:rPr>
              <a:t>أهداف الدرس</a:t>
            </a:r>
            <a:endParaRPr lang="en-US" sz="4800" b="1" dirty="0">
              <a:solidFill>
                <a:schemeClr val="bg1"/>
              </a:solidFill>
              <a:latin typeface="Sakkal Majalla" panose="02000000000000000000" pitchFamily="2" charset="-78"/>
              <a:ea typeface="+mj-ea"/>
              <a:cs typeface="Sakkal Majalla" panose="02000000000000000000" pitchFamily="2" charset="-78"/>
            </a:endParaRPr>
          </a:p>
        </p:txBody>
      </p:sp>
      <p:sp>
        <p:nvSpPr>
          <p:cNvPr id="5" name="مستطيل 4">
            <a:extLst>
              <a:ext uri="{FF2B5EF4-FFF2-40B4-BE49-F238E27FC236}">
                <a16:creationId xmlns:a16="http://schemas.microsoft.com/office/drawing/2014/main" id="{92E91E46-0A86-402A-B1E0-E508CB59370B}"/>
              </a:ext>
            </a:extLst>
          </p:cNvPr>
          <p:cNvSpPr/>
          <p:nvPr/>
        </p:nvSpPr>
        <p:spPr>
          <a:xfrm>
            <a:off x="3051697" y="4187112"/>
            <a:ext cx="6758127" cy="584775"/>
          </a:xfrm>
          <a:prstGeom prst="rect">
            <a:avLst/>
          </a:prstGeom>
          <a:solidFill>
            <a:schemeClr val="accent4">
              <a:lumMod val="20000"/>
              <a:lumOff val="80000"/>
            </a:schemeClr>
          </a:solidFill>
          <a:ln>
            <a:solidFill>
              <a:schemeClr val="tx1"/>
            </a:solidFill>
          </a:ln>
          <a:effectLst>
            <a:innerShdw blurRad="114300">
              <a:prstClr val="black"/>
            </a:innerShdw>
          </a:effectLst>
        </p:spPr>
        <p:txBody>
          <a:bodyPr wrap="square">
            <a:spAutoFit/>
          </a:bodyPr>
          <a:lstStyle/>
          <a:p>
            <a:pPr algn="r" rtl="1"/>
            <a:r>
              <a:rPr lang="en-US" sz="3200" b="1" dirty="0">
                <a:solidFill>
                  <a:srgbClr val="C00000"/>
                </a:solidFill>
                <a:latin typeface="Sakkal Majalla" panose="02000000000000000000" pitchFamily="2" charset="-78"/>
                <a:cs typeface="Sakkal Majalla" panose="02000000000000000000" pitchFamily="2" charset="-78"/>
              </a:rPr>
              <a:t>2</a:t>
            </a:r>
            <a:r>
              <a:rPr lang="ar-BH" sz="3200" b="1" dirty="0">
                <a:solidFill>
                  <a:srgbClr val="C00000"/>
                </a:solidFill>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تفسير بعض النماذج الذرية.</a:t>
            </a:r>
            <a:endParaRPr lang="ar-SA" sz="3200" b="1" dirty="0">
              <a:latin typeface="Sakkal Majalla" panose="02000000000000000000" pitchFamily="2" charset="-78"/>
              <a:cs typeface="Sakkal Majalla" panose="02000000000000000000" pitchFamily="2" charset="-78"/>
            </a:endParaRPr>
          </a:p>
        </p:txBody>
      </p:sp>
      <p:sp>
        <p:nvSpPr>
          <p:cNvPr id="8" name="مستطيل 4">
            <a:extLst>
              <a:ext uri="{FF2B5EF4-FFF2-40B4-BE49-F238E27FC236}">
                <a16:creationId xmlns:a16="http://schemas.microsoft.com/office/drawing/2014/main" id="{8B8CE75C-2A14-47FB-942C-542C33AD4E75}"/>
              </a:ext>
            </a:extLst>
          </p:cNvPr>
          <p:cNvSpPr/>
          <p:nvPr/>
        </p:nvSpPr>
        <p:spPr>
          <a:xfrm>
            <a:off x="3051698" y="3225747"/>
            <a:ext cx="6758127" cy="584775"/>
          </a:xfrm>
          <a:prstGeom prst="rect">
            <a:avLst/>
          </a:prstGeom>
          <a:solidFill>
            <a:schemeClr val="accent4">
              <a:lumMod val="20000"/>
              <a:lumOff val="80000"/>
            </a:schemeClr>
          </a:solidFill>
          <a:ln>
            <a:solidFill>
              <a:schemeClr val="tx1"/>
            </a:solidFill>
          </a:ln>
          <a:effectLst>
            <a:innerShdw blurRad="114300">
              <a:prstClr val="black"/>
            </a:innerShdw>
          </a:effectLst>
        </p:spPr>
        <p:txBody>
          <a:bodyPr wrap="square">
            <a:spAutoFit/>
          </a:bodyPr>
          <a:lstStyle/>
          <a:p>
            <a:pPr algn="r" rtl="1"/>
            <a:r>
              <a:rPr lang="en-US" sz="3200" b="1" dirty="0">
                <a:solidFill>
                  <a:srgbClr val="C00000"/>
                </a:solidFill>
                <a:latin typeface="Sakkal Majalla" panose="02000000000000000000" pitchFamily="2" charset="-78"/>
                <a:cs typeface="Sakkal Majalla" panose="02000000000000000000" pitchFamily="2" charset="-78"/>
              </a:rPr>
              <a:t>1</a:t>
            </a:r>
            <a:r>
              <a:rPr lang="ar-BH" sz="3200" b="1" dirty="0">
                <a:solidFill>
                  <a:srgbClr val="C00000"/>
                </a:solidFill>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تحديد مكوِّنات الذرة.</a:t>
            </a:r>
            <a:endParaRPr lang="ar-SA" sz="3200" b="1" dirty="0">
              <a:latin typeface="Sakkal Majalla" panose="02000000000000000000" pitchFamily="2" charset="-78"/>
              <a:cs typeface="Sakkal Majalla" panose="02000000000000000000" pitchFamily="2" charset="-78"/>
            </a:endParaRPr>
          </a:p>
        </p:txBody>
      </p:sp>
      <p:sp>
        <p:nvSpPr>
          <p:cNvPr id="6"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
        <p:nvSpPr>
          <p:cNvPr id="9" name="مستطيل 4">
            <a:extLst>
              <a:ext uri="{FF2B5EF4-FFF2-40B4-BE49-F238E27FC236}">
                <a16:creationId xmlns:a16="http://schemas.microsoft.com/office/drawing/2014/main" id="{436B4681-C1B2-4B98-8080-9084C63B761C}"/>
              </a:ext>
            </a:extLst>
          </p:cNvPr>
          <p:cNvSpPr/>
          <p:nvPr/>
        </p:nvSpPr>
        <p:spPr>
          <a:xfrm>
            <a:off x="3051698" y="5148477"/>
            <a:ext cx="6758126" cy="584775"/>
          </a:xfrm>
          <a:prstGeom prst="rect">
            <a:avLst/>
          </a:prstGeom>
          <a:solidFill>
            <a:schemeClr val="accent4">
              <a:lumMod val="20000"/>
              <a:lumOff val="80000"/>
            </a:schemeClr>
          </a:solidFill>
          <a:ln>
            <a:solidFill>
              <a:schemeClr val="tx1"/>
            </a:solidFill>
          </a:ln>
          <a:effectLst>
            <a:innerShdw blurRad="114300">
              <a:prstClr val="black"/>
            </a:innerShdw>
          </a:effectLst>
        </p:spPr>
        <p:txBody>
          <a:bodyPr wrap="square">
            <a:spAutoFit/>
          </a:bodyPr>
          <a:lstStyle/>
          <a:p>
            <a:pPr algn="r" rtl="1"/>
            <a:r>
              <a:rPr lang="en-US" sz="3200" b="1" dirty="0">
                <a:solidFill>
                  <a:srgbClr val="C00000"/>
                </a:solidFill>
                <a:latin typeface="Sakkal Majalla" panose="02000000000000000000" pitchFamily="2" charset="-78"/>
                <a:cs typeface="Sakkal Majalla" panose="02000000000000000000" pitchFamily="2" charset="-78"/>
              </a:rPr>
              <a:t>3</a:t>
            </a:r>
            <a:r>
              <a:rPr lang="ar-BH" sz="3200" b="1" dirty="0">
                <a:solidFill>
                  <a:srgbClr val="C00000"/>
                </a:solidFill>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التعرف على خصائص الجسيمات المكوِّنة للذرة. </a:t>
            </a:r>
            <a:endParaRPr lang="ar-SA" sz="3200" b="1"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19653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45ED7C1-71AD-4037-9599-24465D8B18D3}"/>
              </a:ext>
            </a:extLst>
          </p:cNvPr>
          <p:cNvSpPr txBox="1">
            <a:spLocks/>
          </p:cNvSpPr>
          <p:nvPr/>
        </p:nvSpPr>
        <p:spPr>
          <a:xfrm>
            <a:off x="175984" y="1285907"/>
            <a:ext cx="11781554" cy="5072689"/>
          </a:xfrm>
          <a:prstGeom prst="rect">
            <a:avLst/>
          </a:prstGeom>
          <a:solidFill>
            <a:schemeClr val="accent6">
              <a:lumMod val="40000"/>
              <a:lumOff val="60000"/>
            </a:schemeClr>
          </a:solidFill>
          <a:effectLst>
            <a:outerShdw blurRad="63500" sx="102000" sy="102000" algn="ctr" rotWithShape="0">
              <a:prstClr val="black">
                <a:alpha val="40000"/>
              </a:prstClr>
            </a:outerShdw>
          </a:effectLst>
        </p:spPr>
        <p:txBody>
          <a:bodyPr>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20000"/>
              </a:lnSpc>
              <a:buFont typeface="Arial" panose="020B0604020202020204" pitchFamily="34" charset="0"/>
              <a:buNone/>
            </a:pPr>
            <a:r>
              <a:rPr lang="ar-BH" b="1" dirty="0">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أثبتت الكثير من التجارب منذ أيام دالتون أن الذرات موجوه. </a:t>
            </a:r>
            <a:r>
              <a:rPr lang="ar-BH" sz="3200" b="1" dirty="0">
                <a:solidFill>
                  <a:srgbClr val="FF0000"/>
                </a:solidFill>
                <a:latin typeface="Sakkal Majalla" panose="02000000000000000000" pitchFamily="2" charset="-78"/>
                <a:cs typeface="Sakkal Majalla" panose="02000000000000000000" pitchFamily="2" charset="-78"/>
              </a:rPr>
              <a:t>لكن ما الذرة ؟</a:t>
            </a:r>
            <a:endParaRPr lang="ar-BH" sz="1600" b="1" dirty="0">
              <a:latin typeface="Sakkal Majalla" panose="02000000000000000000" pitchFamily="2" charset="-78"/>
              <a:cs typeface="Sakkal Majalla" panose="02000000000000000000" pitchFamily="2" charset="-78"/>
            </a:endParaRPr>
          </a:p>
          <a:p>
            <a:pPr marL="0" indent="0" algn="r" rtl="1">
              <a:lnSpc>
                <a:spcPct val="120000"/>
              </a:lnSpc>
              <a:buFont typeface="Arial" panose="020B0604020202020204" pitchFamily="34" charset="0"/>
              <a:buNone/>
            </a:pPr>
            <a:r>
              <a:rPr lang="ar-BH" b="1" dirty="0">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عندما نقسم ورقة إلى نصفين ومن ثم نقسمها مرة أخرى إلى قسمين، ونواصل التقسيم بهذه الطريقة فإننا في النهاية، نصل إلى قطعة صغيرة جداً من الورقة لا نستطيع تقسيمها أكثر، ولكنها تظل ورقة لم تتحول إلى أي شيء آخر ! ولذلك فإن هذا الجزء الصغير جداً لايزال يحتفظ بخواص الورقة نفسها. ومن هنا نتوصل إلى تعريف الذرة.</a:t>
            </a:r>
            <a:r>
              <a:rPr lang="ar-BH" sz="2000" b="1" dirty="0">
                <a:latin typeface="Sakkal Majalla" panose="02000000000000000000" pitchFamily="2" charset="-78"/>
                <a:cs typeface="Sakkal Majalla" panose="02000000000000000000" pitchFamily="2" charset="-78"/>
              </a:rPr>
              <a:t>   </a:t>
            </a:r>
          </a:p>
          <a:p>
            <a:pPr marL="0" indent="0" algn="r" rtl="1">
              <a:lnSpc>
                <a:spcPct val="120000"/>
              </a:lnSpc>
              <a:buFont typeface="Arial" panose="020B0604020202020204" pitchFamily="34" charset="0"/>
              <a:buNone/>
            </a:pPr>
            <a:endParaRPr lang="ar-BH" b="1" dirty="0">
              <a:latin typeface="Sakkal Majalla" panose="02000000000000000000" pitchFamily="2" charset="-78"/>
              <a:cs typeface="Sakkal Majalla" panose="02000000000000000000" pitchFamily="2" charset="-78"/>
            </a:endParaRPr>
          </a:p>
          <a:p>
            <a:pPr marL="0" indent="0" algn="ctr" rtl="1">
              <a:lnSpc>
                <a:spcPct val="120000"/>
              </a:lnSpc>
              <a:buFont typeface="Arial" panose="020B0604020202020204" pitchFamily="34" charset="0"/>
              <a:buNone/>
            </a:pPr>
            <a:r>
              <a:rPr lang="ar-BH" b="1" dirty="0">
                <a:solidFill>
                  <a:srgbClr val="FF0000"/>
                </a:solidFill>
                <a:latin typeface="Sakkal Majalla" panose="02000000000000000000" pitchFamily="2" charset="-78"/>
                <a:cs typeface="Sakkal Majalla" panose="02000000000000000000" pitchFamily="2" charset="-78"/>
              </a:rPr>
              <a:t>	</a:t>
            </a:r>
            <a:r>
              <a:rPr lang="ar-BH" sz="3600" b="1" dirty="0">
                <a:solidFill>
                  <a:srgbClr val="FF0000"/>
                </a:solidFill>
                <a:latin typeface="Sakkal Majalla" panose="02000000000000000000" pitchFamily="2" charset="-78"/>
                <a:cs typeface="Sakkal Majalla" panose="02000000000000000000" pitchFamily="2" charset="-78"/>
              </a:rPr>
              <a:t>الذرة هي: أصغر جزء من العنصر يحتفظ بخواص العنصر .</a:t>
            </a:r>
            <a:endParaRPr lang="en-US" sz="3600" b="1" dirty="0">
              <a:solidFill>
                <a:srgbClr val="FF0000"/>
              </a:solidFill>
              <a:latin typeface="Sakkal Majalla" panose="02000000000000000000" pitchFamily="2" charset="-78"/>
              <a:cs typeface="Sakkal Majalla" panose="02000000000000000000" pitchFamily="2" charset="-78"/>
            </a:endParaRPr>
          </a:p>
          <a:p>
            <a:pPr marL="0" indent="0" algn="r" rtl="1">
              <a:buFont typeface="Arial" panose="020B0604020202020204" pitchFamily="34" charset="0"/>
              <a:buNone/>
            </a:pPr>
            <a:endParaRPr lang="en-US" sz="1600" b="1" dirty="0">
              <a:latin typeface="Sakkal Majalla" panose="02000000000000000000" pitchFamily="2" charset="-78"/>
              <a:cs typeface="Sakkal Majalla" panose="02000000000000000000" pitchFamily="2" charset="-78"/>
            </a:endParaRPr>
          </a:p>
        </p:txBody>
      </p:sp>
      <p:sp>
        <p:nvSpPr>
          <p:cNvPr id="3" name="Rectangle 2">
            <a:extLst>
              <a:ext uri="{FF2B5EF4-FFF2-40B4-BE49-F238E27FC236}">
                <a16:creationId xmlns:a16="http://schemas.microsoft.com/office/drawing/2014/main" id="{52F4E97C-2D0B-4EF8-BD6C-D5DFAD360E40}"/>
              </a:ext>
            </a:extLst>
          </p:cNvPr>
          <p:cNvSpPr txBox="1">
            <a:spLocks noChangeArrowheads="1"/>
          </p:cNvSpPr>
          <p:nvPr/>
        </p:nvSpPr>
        <p:spPr>
          <a:xfrm>
            <a:off x="4107978" y="129309"/>
            <a:ext cx="3969920" cy="772357"/>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anchor="ctr"/>
          <a:lstStyle/>
          <a:p>
            <a:pPr algn="ctr" rtl="1">
              <a:defRPr/>
            </a:pPr>
            <a:r>
              <a:rPr lang="ar-BH" sz="4800" b="1" dirty="0">
                <a:solidFill>
                  <a:schemeClr val="bg1"/>
                </a:solidFill>
                <a:latin typeface="Sakkal Majalla" panose="02000000000000000000" pitchFamily="2" charset="-78"/>
                <a:ea typeface="+mj-ea"/>
                <a:cs typeface="Sakkal Majalla" panose="02000000000000000000" pitchFamily="2" charset="-78"/>
              </a:rPr>
              <a:t>مقدمة حول الذرة</a:t>
            </a:r>
            <a:endParaRPr lang="en-US" sz="4800" b="1" dirty="0">
              <a:solidFill>
                <a:schemeClr val="bg1"/>
              </a:solidFill>
              <a:latin typeface="Sakkal Majalla" panose="02000000000000000000" pitchFamily="2" charset="-78"/>
              <a:ea typeface="+mj-ea"/>
              <a:cs typeface="Sakkal Majalla" panose="02000000000000000000" pitchFamily="2" charset="-78"/>
            </a:endParaRPr>
          </a:p>
        </p:txBody>
      </p:sp>
      <p:sp>
        <p:nvSpPr>
          <p:cNvPr id="5"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2979784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52F4E97C-2D0B-4EF8-BD6C-D5DFAD360E40}"/>
              </a:ext>
            </a:extLst>
          </p:cNvPr>
          <p:cNvSpPr txBox="1">
            <a:spLocks noChangeArrowheads="1"/>
          </p:cNvSpPr>
          <p:nvPr/>
        </p:nvSpPr>
        <p:spPr>
          <a:xfrm>
            <a:off x="4632717" y="129309"/>
            <a:ext cx="3665121" cy="772357"/>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anchor="ctr"/>
          <a:lstStyle/>
          <a:p>
            <a:pPr algn="ctr" rtl="1">
              <a:defRPr/>
            </a:pPr>
            <a:r>
              <a:rPr lang="ar-BH" sz="4800" b="1" dirty="0">
                <a:solidFill>
                  <a:schemeClr val="bg1"/>
                </a:solidFill>
                <a:latin typeface="Sakkal Majalla" panose="02000000000000000000" pitchFamily="2" charset="-78"/>
                <a:ea typeface="+mj-ea"/>
                <a:cs typeface="Sakkal Majalla" panose="02000000000000000000" pitchFamily="2" charset="-78"/>
              </a:rPr>
              <a:t>رؤية الذرّات</a:t>
            </a:r>
            <a:endParaRPr lang="en-US" sz="4800" b="1" dirty="0">
              <a:solidFill>
                <a:schemeClr val="bg1"/>
              </a:solidFill>
              <a:latin typeface="Sakkal Majalla" panose="02000000000000000000" pitchFamily="2" charset="-78"/>
              <a:ea typeface="+mj-ea"/>
              <a:cs typeface="Sakkal Majalla" panose="02000000000000000000" pitchFamily="2" charset="-78"/>
            </a:endParaRPr>
          </a:p>
        </p:txBody>
      </p:sp>
      <p:sp>
        <p:nvSpPr>
          <p:cNvPr id="5" name="مستطيل 2">
            <a:extLst>
              <a:ext uri="{FF2B5EF4-FFF2-40B4-BE49-F238E27FC236}">
                <a16:creationId xmlns:a16="http://schemas.microsoft.com/office/drawing/2014/main" id="{3255D100-F431-4391-AB87-F79A90BC09A1}"/>
              </a:ext>
            </a:extLst>
          </p:cNvPr>
          <p:cNvSpPr/>
          <p:nvPr/>
        </p:nvSpPr>
        <p:spPr>
          <a:xfrm>
            <a:off x="5795493" y="1677880"/>
            <a:ext cx="6210211" cy="1569660"/>
          </a:xfrm>
          <a:prstGeom prst="rect">
            <a:avLst/>
          </a:prstGeom>
          <a:solidFill>
            <a:schemeClr val="accent4">
              <a:lumMod val="20000"/>
              <a:lumOff val="80000"/>
            </a:schemeClr>
          </a:solidFill>
        </p:spPr>
        <p:txBody>
          <a:bodyPr wrap="square">
            <a:spAutoFit/>
          </a:bodyPr>
          <a:lstStyle/>
          <a:p>
            <a:pPr algn="r" rtl="1"/>
            <a:r>
              <a:rPr lang="ar-BH" altLang="en-US" sz="3200" b="1" dirty="0">
                <a:latin typeface="Sakkal Majalla" panose="02000000000000000000" pitchFamily="2" charset="-78"/>
                <a:cs typeface="Sakkal Majalla" panose="02000000000000000000" pitchFamily="2" charset="-78"/>
              </a:rPr>
              <a:t>- </a:t>
            </a:r>
            <a:r>
              <a:rPr lang="ar-EG" altLang="en-US" sz="3200" b="1" dirty="0">
                <a:latin typeface="Sakkal Majalla" panose="02000000000000000000" pitchFamily="2" charset="-78"/>
                <a:cs typeface="Sakkal Majalla" panose="02000000000000000000" pitchFamily="2" charset="-78"/>
              </a:rPr>
              <a:t>تخيل أنك قد كب</a:t>
            </a:r>
            <a:r>
              <a:rPr lang="ar-BH" altLang="en-US" sz="3200" b="1" dirty="0">
                <a:latin typeface="Sakkal Majalla" panose="02000000000000000000" pitchFamily="2" charset="-78"/>
                <a:cs typeface="Sakkal Majalla" panose="02000000000000000000" pitchFamily="2" charset="-78"/>
              </a:rPr>
              <a:t>ّ</a:t>
            </a:r>
            <a:r>
              <a:rPr lang="ar-EG" altLang="en-US" sz="3200" b="1" dirty="0">
                <a:latin typeface="Sakkal Majalla" panose="02000000000000000000" pitchFamily="2" charset="-78"/>
                <a:cs typeface="Sakkal Majalla" panose="02000000000000000000" pitchFamily="2" charset="-78"/>
              </a:rPr>
              <a:t>رت الذرة بحيث تصبح في حجم البرتقالة فكأنك كب</a:t>
            </a:r>
            <a:r>
              <a:rPr lang="ar-BH" altLang="en-US" sz="3200" b="1" dirty="0">
                <a:latin typeface="Sakkal Majalla" panose="02000000000000000000" pitchFamily="2" charset="-78"/>
                <a:cs typeface="Sakkal Majalla" panose="02000000000000000000" pitchFamily="2" charset="-78"/>
              </a:rPr>
              <a:t>ّ</a:t>
            </a:r>
            <a:r>
              <a:rPr lang="ar-EG" altLang="en-US" sz="3200" b="1" dirty="0">
                <a:latin typeface="Sakkal Majalla" panose="02000000000000000000" pitchFamily="2" charset="-78"/>
                <a:cs typeface="Sakkal Majalla" panose="02000000000000000000" pitchFamily="2" charset="-78"/>
              </a:rPr>
              <a:t>رت البرتقالة لتصبح في حجم الكرة الأرضية</a:t>
            </a:r>
            <a:r>
              <a:rPr lang="ar-BH" altLang="en-US" sz="3200" b="1" dirty="0">
                <a:latin typeface="Sakkal Majalla" panose="02000000000000000000" pitchFamily="2" charset="-78"/>
                <a:cs typeface="Sakkal Majalla" panose="02000000000000000000" pitchFamily="2" charset="-78"/>
              </a:rPr>
              <a:t>.</a:t>
            </a:r>
          </a:p>
        </p:txBody>
      </p:sp>
      <p:pic>
        <p:nvPicPr>
          <p:cNvPr id="6" name="عنصر نائب للمحتوى 3">
            <a:extLst>
              <a:ext uri="{FF2B5EF4-FFF2-40B4-BE49-F238E27FC236}">
                <a16:creationId xmlns:a16="http://schemas.microsoft.com/office/drawing/2014/main" id="{4105C15D-CDF6-42CA-84AB-879807E15376}"/>
              </a:ext>
            </a:extLst>
          </p:cNvPr>
          <p:cNvPicPr>
            <a:picLocks noChangeAspect="1"/>
          </p:cNvPicPr>
          <p:nvPr/>
        </p:nvPicPr>
        <p:blipFill>
          <a:blip r:embed="rId2">
            <a:extLst>
              <a:ext uri="{28A0092B-C50C-407E-A947-70E740481C1C}">
                <a14:useLocalDpi xmlns:a14="http://schemas.microsoft.com/office/drawing/2010/main" val="0"/>
              </a:ext>
            </a:extLst>
          </a:blip>
          <a:srcRect l="63484" t="35593" r="11446" b="23730"/>
          <a:stretch>
            <a:fillRect/>
          </a:stretch>
        </p:blipFill>
        <p:spPr bwMode="auto">
          <a:xfrm>
            <a:off x="186297" y="3834955"/>
            <a:ext cx="4568584" cy="2409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B1AD0036-A5CE-4B9F-A3B2-E96DC158FD2A}"/>
              </a:ext>
            </a:extLst>
          </p:cNvPr>
          <p:cNvPicPr>
            <a:picLocks noChangeAspect="1"/>
          </p:cNvPicPr>
          <p:nvPr/>
        </p:nvPicPr>
        <p:blipFill rotWithShape="1">
          <a:blip r:embed="rId3"/>
          <a:srcRect l="14636" t="30756" r="23193" b="32073"/>
          <a:stretch/>
        </p:blipFill>
        <p:spPr>
          <a:xfrm>
            <a:off x="186296" y="1028617"/>
            <a:ext cx="5094132" cy="2614915"/>
          </a:xfrm>
          <a:prstGeom prst="rect">
            <a:avLst/>
          </a:prstGeom>
        </p:spPr>
      </p:pic>
      <p:sp>
        <p:nvSpPr>
          <p:cNvPr id="8" name="Rectangle 7">
            <a:extLst>
              <a:ext uri="{FF2B5EF4-FFF2-40B4-BE49-F238E27FC236}">
                <a16:creationId xmlns:a16="http://schemas.microsoft.com/office/drawing/2014/main" id="{CFF80C49-8290-4710-BF9C-3BC026201D3A}"/>
              </a:ext>
            </a:extLst>
          </p:cNvPr>
          <p:cNvSpPr/>
          <p:nvPr/>
        </p:nvSpPr>
        <p:spPr>
          <a:xfrm>
            <a:off x="4819629" y="3770483"/>
            <a:ext cx="7186074" cy="2339102"/>
          </a:xfrm>
          <a:prstGeom prst="rect">
            <a:avLst/>
          </a:prstGeom>
          <a:solidFill>
            <a:schemeClr val="bg1">
              <a:lumMod val="85000"/>
            </a:schemeClr>
          </a:solidFill>
        </p:spPr>
        <p:txBody>
          <a:bodyPr wrap="square">
            <a:spAutoFit/>
          </a:bodyPr>
          <a:lstStyle/>
          <a:p>
            <a:pPr lvl="0" algn="r" rtl="1">
              <a:lnSpc>
                <a:spcPct val="150000"/>
              </a:lnSpc>
              <a:tabLst>
                <a:tab pos="972820" algn="l"/>
              </a:tabLst>
              <a:defRPr/>
            </a:pPr>
            <a:r>
              <a:rPr lang="ar-SA" sz="3600" b="1" dirty="0">
                <a:solidFill>
                  <a:srgbClr val="C00000"/>
                </a:solidFill>
                <a:latin typeface="Sakkal Majalla" panose="02000000000000000000" pitchFamily="2" charset="-78"/>
                <a:ea typeface="Times New Roman" panose="02020603050405020304" pitchFamily="18" charset="0"/>
                <a:cs typeface="Sakkal Majalla" panose="02000000000000000000" pitchFamily="2" charset="-78"/>
              </a:rPr>
              <a:t>تقنـية النانـو: </a:t>
            </a:r>
            <a:endParaRPr lang="en-US" sz="3600" b="1" dirty="0">
              <a:solidFill>
                <a:srgbClr val="C00000"/>
              </a:solidFill>
              <a:latin typeface="Sakkal Majalla" panose="02000000000000000000" pitchFamily="2" charset="-78"/>
              <a:ea typeface="Times New Roman" panose="02020603050405020304" pitchFamily="18" charset="0"/>
              <a:cs typeface="Sakkal Majalla" panose="02000000000000000000" pitchFamily="2" charset="-78"/>
            </a:endParaRPr>
          </a:p>
          <a:p>
            <a:pPr lvl="0" algn="r" rtl="1">
              <a:lnSpc>
                <a:spcPct val="150000"/>
              </a:lnSpc>
              <a:tabLst>
                <a:tab pos="972820" algn="l"/>
              </a:tabLst>
              <a:defRPr/>
            </a:pPr>
            <a:r>
              <a:rPr lang="ar-SA" sz="3200" b="1" dirty="0">
                <a:solidFill>
                  <a:srgbClr val="002060"/>
                </a:solidFill>
                <a:latin typeface="Sakkal Majalla" panose="02000000000000000000" pitchFamily="2" charset="-78"/>
                <a:ea typeface="Times New Roman" panose="02020603050405020304" pitchFamily="18" charset="0"/>
                <a:cs typeface="Sakkal Majalla" panose="02000000000000000000" pitchFamily="2" charset="-78"/>
              </a:rPr>
              <a:t>هي تقنية يتمكن العلماء خلالها من القدرة على جعل ذرات منفردة تتحرك لتكو</a:t>
            </a:r>
            <a:r>
              <a:rPr lang="ar-BH" sz="3200" b="1" dirty="0">
                <a:solidFill>
                  <a:srgbClr val="002060"/>
                </a:solidFill>
                <a:latin typeface="Sakkal Majalla" panose="02000000000000000000" pitchFamily="2" charset="-78"/>
                <a:ea typeface="Times New Roman" panose="02020603050405020304" pitchFamily="18" charset="0"/>
                <a:cs typeface="Sakkal Majalla" panose="02000000000000000000" pitchFamily="2" charset="-78"/>
              </a:rPr>
              <a:t>ّ</a:t>
            </a:r>
            <a:r>
              <a:rPr lang="ar-SA" sz="3200" b="1" dirty="0">
                <a:solidFill>
                  <a:srgbClr val="002060"/>
                </a:solidFill>
                <a:latin typeface="Sakkal Majalla" panose="02000000000000000000" pitchFamily="2" charset="-78"/>
                <a:ea typeface="Times New Roman" panose="02020603050405020304" pitchFamily="18" charset="0"/>
                <a:cs typeface="Sakkal Majalla" panose="02000000000000000000" pitchFamily="2" charset="-78"/>
              </a:rPr>
              <a:t>ن أشكالاً وأنماط</a:t>
            </a:r>
            <a:r>
              <a:rPr lang="ar-BH" sz="3200" b="1" dirty="0">
                <a:solidFill>
                  <a:srgbClr val="002060"/>
                </a:solidFill>
                <a:latin typeface="Sakkal Majalla" panose="02000000000000000000" pitchFamily="2" charset="-78"/>
                <a:ea typeface="Times New Roman" panose="02020603050405020304" pitchFamily="18" charset="0"/>
                <a:cs typeface="Sakkal Majalla" panose="02000000000000000000" pitchFamily="2" charset="-78"/>
              </a:rPr>
              <a:t>ًا</a:t>
            </a:r>
            <a:r>
              <a:rPr lang="ar-SA" sz="3200" b="1" dirty="0">
                <a:solidFill>
                  <a:srgbClr val="002060"/>
                </a:solidFill>
                <a:latin typeface="Sakkal Majalla" panose="02000000000000000000" pitchFamily="2" charset="-78"/>
                <a:ea typeface="Times New Roman" panose="02020603050405020304" pitchFamily="18" charset="0"/>
                <a:cs typeface="Sakkal Majalla" panose="02000000000000000000" pitchFamily="2" charset="-78"/>
              </a:rPr>
              <a:t> وآلات بحجم الجزيء. </a:t>
            </a:r>
            <a:endParaRPr lang="en-US" sz="3200" b="1" dirty="0">
              <a:solidFill>
                <a:srgbClr val="002060"/>
              </a:solidFill>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9"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228851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anim calcmode="lin" valueType="num">
                                      <p:cBhvr additive="base">
                                        <p:cTn id="11" dur="500" fill="hold"/>
                                        <p:tgtEl>
                                          <p:spTgt spid="5">
                                            <p:bg/>
                                          </p:spTgt>
                                        </p:tgtEl>
                                        <p:attrNameLst>
                                          <p:attrName>ppt_x</p:attrName>
                                        </p:attrNameLst>
                                      </p:cBhvr>
                                      <p:tavLst>
                                        <p:tav tm="0">
                                          <p:val>
                                            <p:strVal val="#ppt_x"/>
                                          </p:val>
                                        </p:tav>
                                        <p:tav tm="100000">
                                          <p:val>
                                            <p:strVal val="#ppt_x"/>
                                          </p:val>
                                        </p:tav>
                                      </p:tavLst>
                                    </p:anim>
                                    <p:anim calcmode="lin" valueType="num">
                                      <p:cBhvr additive="base">
                                        <p:cTn id="12"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1000"/>
                                        <p:tgtEl>
                                          <p:spTgt spid="5">
                                            <p:txEl>
                                              <p:pRg st="0" end="0"/>
                                            </p:txEl>
                                          </p:spTgt>
                                        </p:tgtEl>
                                      </p:cBhvr>
                                    </p:animEffect>
                                    <p:anim calcmode="lin" valueType="num">
                                      <p:cBhvr>
                                        <p:cTn id="1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20" presetID="22" presetClass="entr" presetSubtype="4"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22" presetClass="entr" presetSubtype="4"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52FBB14A-0514-4687-961A-0607F4B773F4}"/>
              </a:ext>
            </a:extLst>
          </p:cNvPr>
          <p:cNvSpPr/>
          <p:nvPr/>
        </p:nvSpPr>
        <p:spPr>
          <a:xfrm>
            <a:off x="4330722" y="276217"/>
            <a:ext cx="5801806" cy="707886"/>
          </a:xfrm>
          <a:prstGeom prst="rect">
            <a:avLst/>
          </a:prstGeom>
          <a:solidFill>
            <a:schemeClr val="accent4">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rtl="1"/>
            <a:r>
              <a:rPr lang="ar-BH" sz="4000" b="1" dirty="0">
                <a:solidFill>
                  <a:srgbClr val="7030A0"/>
                </a:solidFill>
                <a:latin typeface="Sakkal Majalla" panose="02000000000000000000" pitchFamily="2" charset="-78"/>
                <a:cs typeface="Sakkal Majalla" panose="02000000000000000000" pitchFamily="2" charset="-78"/>
              </a:rPr>
              <a:t>مقارنة بين رؤية الخلايا ورؤية الذرات</a:t>
            </a:r>
            <a:endParaRPr lang="en-US" sz="4000" b="1" dirty="0">
              <a:solidFill>
                <a:srgbClr val="7030A0"/>
              </a:solidFill>
              <a:latin typeface="Sakkal Majalla" panose="02000000000000000000" pitchFamily="2" charset="-78"/>
              <a:cs typeface="Sakkal Majalla" panose="02000000000000000000" pitchFamily="2" charset="-78"/>
            </a:endParaRPr>
          </a:p>
        </p:txBody>
      </p:sp>
      <p:pic>
        <p:nvPicPr>
          <p:cNvPr id="3" name="Picture 6" descr="C:\Users\jh\Desktop\dkJ33704.jpg">
            <a:extLst>
              <a:ext uri="{FF2B5EF4-FFF2-40B4-BE49-F238E27FC236}">
                <a16:creationId xmlns:a16="http://schemas.microsoft.com/office/drawing/2014/main" id="{F0972FDB-2F8D-488E-84C4-28C8DCE97C9D}"/>
              </a:ext>
            </a:extLst>
          </p:cNvPr>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892487" y="1225757"/>
            <a:ext cx="2162916" cy="1805140"/>
          </a:xfrm>
          <a:prstGeom prst="rect">
            <a:avLst/>
          </a:prstGeom>
          <a:noFill/>
        </p:spPr>
      </p:pic>
      <p:pic>
        <p:nvPicPr>
          <p:cNvPr id="5" name="Picture 9" descr="C:\Users\jh\Desktop\Epithelial-cells.jpg">
            <a:extLst>
              <a:ext uri="{FF2B5EF4-FFF2-40B4-BE49-F238E27FC236}">
                <a16:creationId xmlns:a16="http://schemas.microsoft.com/office/drawing/2014/main" id="{B91B304E-72DC-40A3-80D4-3FE3941196F7}"/>
              </a:ext>
            </a:extLst>
          </p:cNvPr>
          <p:cNvPicPr>
            <a:picLocks noChangeAspect="1" noChangeArrowheads="1"/>
          </p:cNvPicPr>
          <p:nvPr/>
        </p:nvPicPr>
        <p:blipFill>
          <a:blip r:embed="rId3"/>
          <a:srcRect/>
          <a:stretch>
            <a:fillRect/>
          </a:stretch>
        </p:blipFill>
        <p:spPr bwMode="auto">
          <a:xfrm>
            <a:off x="506437" y="1245229"/>
            <a:ext cx="3108545" cy="1805010"/>
          </a:xfrm>
          <a:prstGeom prst="rect">
            <a:avLst/>
          </a:prstGeom>
          <a:noFill/>
        </p:spPr>
      </p:pic>
      <p:pic>
        <p:nvPicPr>
          <p:cNvPr id="11" name="Picture 5" descr="C:\Users\jh\Desktop\798e00b22d9b519a1fb55d62bd5512bf_media_480x393.png">
            <a:extLst>
              <a:ext uri="{FF2B5EF4-FFF2-40B4-BE49-F238E27FC236}">
                <a16:creationId xmlns:a16="http://schemas.microsoft.com/office/drawing/2014/main" id="{370BAFA7-4BB1-4349-B19C-661138581E4A}"/>
              </a:ext>
            </a:extLst>
          </p:cNvPr>
          <p:cNvPicPr>
            <a:picLocks noChangeAspect="1" noChangeArrowheads="1"/>
          </p:cNvPicPr>
          <p:nvPr/>
        </p:nvPicPr>
        <p:blipFill>
          <a:blip r:embed="rId4">
            <a:clrChange>
              <a:clrFrom>
                <a:srgbClr val="FEFEFE"/>
              </a:clrFrom>
              <a:clrTo>
                <a:srgbClr val="FEFEFE">
                  <a:alpha val="0"/>
                </a:srgbClr>
              </a:clrTo>
            </a:clrChange>
          </a:blip>
          <a:srcRect/>
          <a:stretch>
            <a:fillRect/>
          </a:stretch>
        </p:blipFill>
        <p:spPr bwMode="auto">
          <a:xfrm>
            <a:off x="392739" y="3213019"/>
            <a:ext cx="4118481" cy="3047683"/>
          </a:xfrm>
          <a:prstGeom prst="rect">
            <a:avLst/>
          </a:prstGeom>
          <a:noFill/>
        </p:spPr>
      </p:pic>
      <p:sp>
        <p:nvSpPr>
          <p:cNvPr id="12"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
        <p:nvSpPr>
          <p:cNvPr id="13" name="مستطيل 1">
            <a:extLst>
              <a:ext uri="{FF2B5EF4-FFF2-40B4-BE49-F238E27FC236}">
                <a16:creationId xmlns:a16="http://schemas.microsoft.com/office/drawing/2014/main" id="{52FBB14A-0514-4687-961A-0607F4B773F4}"/>
              </a:ext>
            </a:extLst>
          </p:cNvPr>
          <p:cNvSpPr/>
          <p:nvPr/>
        </p:nvSpPr>
        <p:spPr>
          <a:xfrm>
            <a:off x="4144952" y="1559952"/>
            <a:ext cx="2532671" cy="1077218"/>
          </a:xfrm>
          <a:prstGeom prst="rect">
            <a:avLst/>
          </a:prstGeom>
          <a:solidFill>
            <a:schemeClr val="accent6">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rtl="1"/>
            <a:r>
              <a:rPr lang="ar-BH" sz="3200" b="1" dirty="0">
                <a:ln w="0"/>
                <a:latin typeface="Sakkal Majalla" panose="02000000000000000000" pitchFamily="2" charset="-78"/>
                <a:cs typeface="Sakkal Majalla" panose="02000000000000000000" pitchFamily="2" charset="-78"/>
              </a:rPr>
              <a:t>لرؤية </a:t>
            </a:r>
            <a:endParaRPr lang="en-US" sz="3200" b="1" dirty="0">
              <a:ln w="0"/>
              <a:latin typeface="Sakkal Majalla" panose="02000000000000000000" pitchFamily="2" charset="-78"/>
              <a:cs typeface="Sakkal Majalla" panose="02000000000000000000" pitchFamily="2" charset="-78"/>
            </a:endParaRPr>
          </a:p>
          <a:p>
            <a:pPr algn="ctr" rtl="1"/>
            <a:r>
              <a:rPr lang="ar-BH" sz="3200" b="1" dirty="0">
                <a:ln w="0"/>
                <a:latin typeface="Sakkal Majalla" panose="02000000000000000000" pitchFamily="2" charset="-78"/>
                <a:cs typeface="Sakkal Majalla" panose="02000000000000000000" pitchFamily="2" charset="-78"/>
              </a:rPr>
              <a:t>الخلايا في الأحياء</a:t>
            </a:r>
          </a:p>
        </p:txBody>
      </p:sp>
      <p:sp>
        <p:nvSpPr>
          <p:cNvPr id="14" name="مستطيل 1">
            <a:extLst>
              <a:ext uri="{FF2B5EF4-FFF2-40B4-BE49-F238E27FC236}">
                <a16:creationId xmlns:a16="http://schemas.microsoft.com/office/drawing/2014/main" id="{52FBB14A-0514-4687-961A-0607F4B773F4}"/>
              </a:ext>
            </a:extLst>
          </p:cNvPr>
          <p:cNvSpPr/>
          <p:nvPr/>
        </p:nvSpPr>
        <p:spPr>
          <a:xfrm>
            <a:off x="8995430" y="1559952"/>
            <a:ext cx="2590583" cy="1077218"/>
          </a:xfrm>
          <a:prstGeom prst="rect">
            <a:avLst/>
          </a:prstGeom>
          <a:solidFill>
            <a:schemeClr val="accent6">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ar-BH" sz="3200" b="1" dirty="0">
                <a:ln w="0"/>
                <a:latin typeface="Sakkal Majalla" panose="02000000000000000000" pitchFamily="2" charset="-78"/>
                <a:cs typeface="Sakkal Majalla" panose="02000000000000000000" pitchFamily="2" charset="-78"/>
              </a:rPr>
              <a:t>نستخدم</a:t>
            </a:r>
            <a:endParaRPr lang="en-US" sz="3200" b="1" dirty="0">
              <a:ln w="0"/>
              <a:latin typeface="Sakkal Majalla" panose="02000000000000000000" pitchFamily="2" charset="-78"/>
              <a:cs typeface="Sakkal Majalla" panose="02000000000000000000" pitchFamily="2" charset="-78"/>
            </a:endParaRPr>
          </a:p>
          <a:p>
            <a:pPr algn="ctr"/>
            <a:r>
              <a:rPr lang="ar-BH" sz="3200" b="1" dirty="0">
                <a:ln w="0"/>
                <a:latin typeface="Sakkal Majalla" panose="02000000000000000000" pitchFamily="2" charset="-78"/>
                <a:cs typeface="Sakkal Majalla" panose="02000000000000000000" pitchFamily="2" charset="-78"/>
              </a:rPr>
              <a:t>المجهر الضوئي </a:t>
            </a:r>
            <a:endParaRPr lang="en-US" sz="3200" b="1" dirty="0">
              <a:latin typeface="Sakkal Majalla" panose="02000000000000000000" pitchFamily="2" charset="-78"/>
              <a:cs typeface="Sakkal Majalla" panose="02000000000000000000" pitchFamily="2" charset="-78"/>
            </a:endParaRPr>
          </a:p>
        </p:txBody>
      </p:sp>
      <p:sp>
        <p:nvSpPr>
          <p:cNvPr id="15" name="مستطيل 1">
            <a:extLst>
              <a:ext uri="{FF2B5EF4-FFF2-40B4-BE49-F238E27FC236}">
                <a16:creationId xmlns:a16="http://schemas.microsoft.com/office/drawing/2014/main" id="{52FBB14A-0514-4687-961A-0607F4B773F4}"/>
              </a:ext>
            </a:extLst>
          </p:cNvPr>
          <p:cNvSpPr/>
          <p:nvPr/>
        </p:nvSpPr>
        <p:spPr>
          <a:xfrm>
            <a:off x="4568898" y="4097719"/>
            <a:ext cx="7460386" cy="1200329"/>
          </a:xfrm>
          <a:prstGeom prst="rect">
            <a:avLst/>
          </a:prstGeom>
          <a:solidFill>
            <a:schemeClr val="accent6">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r" rtl="1"/>
            <a:r>
              <a:rPr lang="ar-BH" sz="3600" b="1" dirty="0">
                <a:ln w="0"/>
                <a:latin typeface="Sakkal Majalla" panose="02000000000000000000" pitchFamily="2" charset="-78"/>
                <a:cs typeface="Sakkal Majalla" panose="02000000000000000000" pitchFamily="2" charset="-78"/>
              </a:rPr>
              <a:t>- لأن الذرات صغيرة جدًّا نستخدم جهازًا خاصًّا لرؤيتها:</a:t>
            </a:r>
            <a:endParaRPr lang="en-US" sz="3600" b="1" dirty="0">
              <a:ln w="0"/>
              <a:latin typeface="Sakkal Majalla" panose="02000000000000000000" pitchFamily="2" charset="-78"/>
              <a:cs typeface="Sakkal Majalla" panose="02000000000000000000" pitchFamily="2" charset="-78"/>
            </a:endParaRPr>
          </a:p>
          <a:p>
            <a:pPr algn="r" rtl="1"/>
            <a:r>
              <a:rPr lang="ar-BH" sz="3600" b="1" dirty="0">
                <a:ln w="0"/>
                <a:solidFill>
                  <a:srgbClr val="7030A0"/>
                </a:solidFill>
                <a:latin typeface="Sakkal Majalla" panose="02000000000000000000" pitchFamily="2" charset="-78"/>
                <a:cs typeface="Sakkal Majalla" panose="02000000000000000000" pitchFamily="2" charset="-78"/>
              </a:rPr>
              <a:t>المجهر الإلكتروني الأنبوبي الماسح </a:t>
            </a:r>
            <a:r>
              <a:rPr lang="en-US" sz="3600" b="1" dirty="0">
                <a:ln w="0"/>
                <a:solidFill>
                  <a:srgbClr val="7030A0"/>
                </a:solidFill>
                <a:latin typeface="Sakkal Majalla" panose="02000000000000000000" pitchFamily="2" charset="-78"/>
                <a:ea typeface="NSimSun" panose="02010609030101010101" pitchFamily="49" charset="-122"/>
                <a:cs typeface="Sakkal Majalla" panose="02000000000000000000" pitchFamily="2" charset="-78"/>
              </a:rPr>
              <a:t>STM</a:t>
            </a:r>
            <a:endParaRPr lang="ar-SA" sz="3600" b="1" dirty="0">
              <a:ln w="0"/>
              <a:solidFill>
                <a:srgbClr val="7030A0"/>
              </a:solidFill>
              <a:latin typeface="Sakkal Majalla" panose="02000000000000000000" pitchFamily="2" charset="-78"/>
              <a:ea typeface="NSimSun" panose="02010609030101010101" pitchFamily="49" charset="-122"/>
              <a:cs typeface="Sakkal Majalla" panose="02000000000000000000" pitchFamily="2" charset="-78"/>
            </a:endParaRPr>
          </a:p>
        </p:txBody>
      </p:sp>
    </p:spTree>
    <p:extLst>
      <p:ext uri="{BB962C8B-B14F-4D97-AF65-F5344CB8AC3E}">
        <p14:creationId xmlns:p14="http://schemas.microsoft.com/office/powerpoint/2010/main" val="319855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EB263D-59E8-403C-BB42-EB7E4DD77F91}"/>
              </a:ext>
            </a:extLst>
          </p:cNvPr>
          <p:cNvSpPr txBox="1">
            <a:spLocks noChangeArrowheads="1"/>
          </p:cNvSpPr>
          <p:nvPr/>
        </p:nvSpPr>
        <p:spPr>
          <a:xfrm>
            <a:off x="4164158" y="2211069"/>
            <a:ext cx="4555758" cy="1132631"/>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anchor="ctr"/>
          <a:lstStyle/>
          <a:p>
            <a:pPr lvl="0" algn="ctr" rtl="1">
              <a:lnSpc>
                <a:spcPct val="150000"/>
              </a:lnSpc>
              <a:tabLst>
                <a:tab pos="972820" algn="l"/>
              </a:tabLst>
              <a:defRPr/>
            </a:pPr>
            <a:r>
              <a:rPr lang="ar-BH" sz="44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rPr>
              <a:t>ممّ تتكوّن الذرة؟</a:t>
            </a:r>
          </a:p>
        </p:txBody>
      </p:sp>
      <p:sp>
        <p:nvSpPr>
          <p:cNvPr id="4"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2950056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pic>
        <p:nvPicPr>
          <p:cNvPr id="2" name="صورة 1">
            <a:extLst>
              <a:ext uri="{FF2B5EF4-FFF2-40B4-BE49-F238E27FC236}">
                <a16:creationId xmlns:a16="http://schemas.microsoft.com/office/drawing/2014/main" id="{777180B6-FB7B-4829-88D8-B79F702B8526}"/>
              </a:ext>
            </a:extLst>
          </p:cNvPr>
          <p:cNvPicPr>
            <a:picLocks noChangeAspect="1"/>
          </p:cNvPicPr>
          <p:nvPr/>
        </p:nvPicPr>
        <p:blipFill>
          <a:blip r:embed="rId2"/>
          <a:stretch>
            <a:fillRect/>
          </a:stretch>
        </p:blipFill>
        <p:spPr>
          <a:xfrm>
            <a:off x="1022726" y="1367160"/>
            <a:ext cx="10571386" cy="4808483"/>
          </a:xfrm>
          <a:prstGeom prst="rect">
            <a:avLst/>
          </a:prstGeom>
        </p:spPr>
      </p:pic>
      <p:sp>
        <p:nvSpPr>
          <p:cNvPr id="5" name="مستطيل 4">
            <a:extLst>
              <a:ext uri="{FF2B5EF4-FFF2-40B4-BE49-F238E27FC236}">
                <a16:creationId xmlns:a16="http://schemas.microsoft.com/office/drawing/2014/main" id="{D9EF8282-582B-478E-BA54-0379D1E7F402}"/>
              </a:ext>
            </a:extLst>
          </p:cNvPr>
          <p:cNvSpPr/>
          <p:nvPr/>
        </p:nvSpPr>
        <p:spPr>
          <a:xfrm>
            <a:off x="4354999" y="339955"/>
            <a:ext cx="3145413" cy="938719"/>
          </a:xfrm>
          <a:prstGeom prst="rect">
            <a:avLst/>
          </a:prstGeom>
        </p:spPr>
        <p:txBody>
          <a:bodyPr wrap="none">
            <a:spAutoFit/>
          </a:bodyPr>
          <a:lstStyle/>
          <a:p>
            <a:pPr lvl="0" algn="r" rtl="1">
              <a:lnSpc>
                <a:spcPct val="150000"/>
              </a:lnSpc>
              <a:tabLst>
                <a:tab pos="972820" algn="l"/>
              </a:tabLst>
              <a:defRPr/>
            </a:pPr>
            <a:r>
              <a:rPr lang="ar-SA" sz="4000" b="1" dirty="0">
                <a:solidFill>
                  <a:srgbClr val="C00000"/>
                </a:solidFill>
                <a:latin typeface="Sakkal Majalla" panose="02000000000000000000" pitchFamily="2" charset="-78"/>
                <a:ea typeface="Times New Roman" panose="02020603050405020304" pitchFamily="18" charset="0"/>
                <a:cs typeface="Sakkal Majalla" panose="02000000000000000000" pitchFamily="2" charset="-78"/>
              </a:rPr>
              <a:t>أنبوبة </a:t>
            </a:r>
            <a:r>
              <a:rPr lang="ar-BH" sz="4000" b="1" dirty="0">
                <a:solidFill>
                  <a:srgbClr val="C00000"/>
                </a:solidFill>
                <a:latin typeface="Sakkal Majalla" panose="02000000000000000000" pitchFamily="2" charset="-78"/>
                <a:ea typeface="Times New Roman" panose="02020603050405020304" pitchFamily="18" charset="0"/>
                <a:cs typeface="Sakkal Majalla" panose="02000000000000000000" pitchFamily="2" charset="-78"/>
              </a:rPr>
              <a:t>أشعة الكاثود</a:t>
            </a:r>
            <a:endParaRPr lang="ar-BH" sz="4000" b="1" dirty="0">
              <a:solidFill>
                <a:prstClr val="black"/>
              </a:solidFill>
              <a:latin typeface="Sakkal Majalla" panose="02000000000000000000" pitchFamily="2" charset="-78"/>
              <a:ea typeface="Times New Roman" panose="02020603050405020304" pitchFamily="18" charset="0"/>
              <a:cs typeface="Sakkal Majalla" panose="02000000000000000000" pitchFamily="2" charset="-78"/>
            </a:endParaRPr>
          </a:p>
        </p:txBody>
      </p:sp>
    </p:spTree>
    <p:extLst>
      <p:ext uri="{BB962C8B-B14F-4D97-AF65-F5344CB8AC3E}">
        <p14:creationId xmlns:p14="http://schemas.microsoft.com/office/powerpoint/2010/main" val="301280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264" y="918665"/>
            <a:ext cx="6095999" cy="5209118"/>
          </a:xfrm>
          <a:prstGeom prst="rect">
            <a:avLst/>
          </a:prstGeom>
          <a:solidFill>
            <a:schemeClr val="bg1">
              <a:lumMod val="85000"/>
            </a:schemeClr>
          </a:solidFill>
        </p:spPr>
        <p:txBody>
          <a:bodyPr wrap="square">
            <a:spAutoFit/>
          </a:bodyPr>
          <a:lstStyle/>
          <a:p>
            <a:pPr marL="0" marR="0" lvl="0" indent="0" algn="r" defTabSz="914400" rtl="1" eaLnBrk="1" fontAlgn="auto" latinLnBrk="0" hangingPunct="1">
              <a:lnSpc>
                <a:spcPct val="150000"/>
              </a:lnSpc>
              <a:spcBef>
                <a:spcPts val="0"/>
              </a:spcBef>
              <a:spcAft>
                <a:spcPts val="0"/>
              </a:spcAft>
              <a:buClrTx/>
              <a:buSzTx/>
              <a:buFontTx/>
              <a:buNone/>
              <a:tabLst>
                <a:tab pos="972820" algn="l"/>
              </a:tabLst>
              <a:defRPr/>
            </a:pPr>
            <a:r>
              <a:rPr kumimoji="0" lang="ar-BH" sz="2400" b="1" i="0" u="sng"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2800" b="1" i="0" u="sng"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مكونات أنبوبة </a:t>
            </a:r>
            <a:r>
              <a:rPr kumimoji="0" lang="ar-BH" sz="2800" b="1" i="0" u="sng"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أشعة الكاثود</a:t>
            </a:r>
            <a:r>
              <a:rPr kumimoji="0" lang="ar-SA" sz="28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endPar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50000"/>
              </a:lnSpc>
              <a:spcBef>
                <a:spcPts val="0"/>
              </a:spcBef>
              <a:spcAft>
                <a:spcPts val="0"/>
              </a:spcAft>
              <a:buClrTx/>
              <a:buSzTx/>
              <a:buFontTx/>
              <a:buNone/>
              <a:tabLst>
                <a:tab pos="972820" algn="l"/>
              </a:tabLst>
              <a:defRPr/>
            </a:pP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هو أنبوب زجاجي له قطبان:</a:t>
            </a:r>
            <a:endParaRPr kumimoji="0" lang="en-US"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50000"/>
              </a:lnSpc>
              <a:spcBef>
                <a:spcPts val="0"/>
              </a:spcBef>
              <a:spcAft>
                <a:spcPts val="0"/>
              </a:spcAft>
              <a:buClrTx/>
              <a:buSzTx/>
              <a:buFontTx/>
              <a:buNone/>
              <a:tabLst>
                <a:tab pos="972820" algn="l"/>
              </a:tabLst>
              <a:defRPr/>
            </a:pPr>
            <a:r>
              <a:rPr kumimoji="0" lang="ar-BH" sz="2800" b="1" i="0" u="sng"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2800" b="1" i="0" u="sng"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الكاثود</a:t>
            </a:r>
            <a:r>
              <a:rPr kumimoji="0" lang="ar-SA" sz="28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(السالب)</a:t>
            </a:r>
            <a:r>
              <a:rPr kumimoji="0" lang="ar-BH" sz="28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28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قطب معدني يتصل بالقطب (ــ)  لمصدر كهربائي مستمر "بطارية".</a:t>
            </a:r>
            <a:endParaRPr kumimoji="0" lang="en-US"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50000"/>
              </a:lnSpc>
              <a:spcBef>
                <a:spcPts val="0"/>
              </a:spcBef>
              <a:spcAft>
                <a:spcPts val="0"/>
              </a:spcAft>
              <a:buClrTx/>
              <a:buSzTx/>
              <a:buFontTx/>
              <a:buNone/>
              <a:tabLst>
                <a:tab pos="972820" algn="l"/>
              </a:tabLst>
              <a:defRPr/>
            </a:pPr>
            <a:r>
              <a:rPr kumimoji="0" lang="ar-BH" sz="2800" b="1" i="0" u="sng"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2800" b="1" i="0" u="sng"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الأنود</a:t>
            </a:r>
            <a:r>
              <a:rPr kumimoji="0" lang="ar-SA" sz="28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(الموجب)</a:t>
            </a:r>
            <a:r>
              <a:rPr kumimoji="0" lang="ar-BH" sz="28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28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قطب معدني يتصل بالقطب (+) لمصدر كهربائي مستمر "بطارية".</a:t>
            </a:r>
            <a:endParaRPr kumimoji="0" lang="en-US"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50000"/>
              </a:lnSpc>
              <a:spcBef>
                <a:spcPts val="0"/>
              </a:spcBef>
              <a:spcAft>
                <a:spcPts val="0"/>
              </a:spcAft>
              <a:buClrTx/>
              <a:buSzTx/>
              <a:buFontTx/>
              <a:buNone/>
              <a:tabLst>
                <a:tab pos="972820" algn="l"/>
              </a:tabLst>
              <a:defRPr/>
            </a:pP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عند تطبيق فرق جهد بين القطبين تخرج أشعة من قطب الكاثود في اتجاه قطب الأنود تسم</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ّى:</a:t>
            </a:r>
            <a:r>
              <a:rPr kumimoji="0" lang="ar-BH" sz="2800" b="1" i="0" u="none" strike="noStrike" kern="1200" cap="none" spc="0" normalizeH="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2800" b="1" i="0" u="none" strike="noStrike" kern="1200" cap="none" spc="0" normalizeH="0" baseline="0" noProof="0" dirty="0">
                <a:ln>
                  <a:noFill/>
                </a:ln>
                <a:solidFill>
                  <a:srgbClr val="9900FF"/>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أشعـة </a:t>
            </a:r>
            <a:r>
              <a:rPr kumimoji="0" lang="ar-BH" sz="2800" b="1" i="0" u="none" strike="noStrike" kern="1200" cap="none" spc="0" normalizeH="0" baseline="0" noProof="0" dirty="0">
                <a:ln>
                  <a:noFill/>
                </a:ln>
                <a:solidFill>
                  <a:srgbClr val="9900FF"/>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الكاثود.</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endParaRPr kumimoji="0" lang="en-US"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p:txBody>
      </p:sp>
      <p:pic>
        <p:nvPicPr>
          <p:cNvPr id="4" name="Picture 3"/>
          <p:cNvPicPr>
            <a:picLocks noChangeAspect="1"/>
          </p:cNvPicPr>
          <p:nvPr/>
        </p:nvPicPr>
        <p:blipFill>
          <a:blip r:embed="rId2"/>
          <a:stretch>
            <a:fillRect/>
          </a:stretch>
        </p:blipFill>
        <p:spPr>
          <a:xfrm>
            <a:off x="6192199" y="1280161"/>
            <a:ext cx="5891949" cy="2836234"/>
          </a:xfrm>
          <a:prstGeom prst="rect">
            <a:avLst/>
          </a:prstGeom>
        </p:spPr>
      </p:pic>
      <p:sp>
        <p:nvSpPr>
          <p:cNvPr id="6" name="Rectangle 2">
            <a:extLst>
              <a:ext uri="{FF2B5EF4-FFF2-40B4-BE49-F238E27FC236}">
                <a16:creationId xmlns:a16="http://schemas.microsoft.com/office/drawing/2014/main" id="{0AEB263D-59E8-403C-BB42-EB7E4DD77F91}"/>
              </a:ext>
            </a:extLst>
          </p:cNvPr>
          <p:cNvSpPr txBox="1">
            <a:spLocks noChangeArrowheads="1"/>
          </p:cNvSpPr>
          <p:nvPr/>
        </p:nvSpPr>
        <p:spPr>
          <a:xfrm>
            <a:off x="4247394" y="47789"/>
            <a:ext cx="5472751" cy="870876"/>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anchor="ctr"/>
          <a:lstStyle/>
          <a:p>
            <a:pPr lvl="0" algn="ctr" rtl="1">
              <a:lnSpc>
                <a:spcPct val="150000"/>
              </a:lnSpc>
              <a:tabLst>
                <a:tab pos="972820" algn="l"/>
              </a:tabLst>
              <a:defRPr/>
            </a:pPr>
            <a:r>
              <a:rPr lang="ar-BH" sz="44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rPr>
              <a:t>اكتشاف الإلكترون: </a:t>
            </a:r>
            <a:r>
              <a:rPr lang="en-US" sz="44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rPr>
              <a:t>e-</a:t>
            </a:r>
            <a:endParaRPr lang="ar-BH" sz="44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7" name="مستطيل 2">
            <a:extLst>
              <a:ext uri="{FF2B5EF4-FFF2-40B4-BE49-F238E27FC236}">
                <a16:creationId xmlns:a16="http://schemas.microsoft.com/office/drawing/2014/main" id="{5A177995-F34E-4339-9A1F-EAC1F29C774F}"/>
              </a:ext>
            </a:extLst>
          </p:cNvPr>
          <p:cNvSpPr/>
          <p:nvPr/>
        </p:nvSpPr>
        <p:spPr>
          <a:xfrm>
            <a:off x="6103587" y="4116394"/>
            <a:ext cx="6088413" cy="2246769"/>
          </a:xfrm>
          <a:prstGeom prst="rect">
            <a:avLst/>
          </a:prstGeom>
          <a:solidFill>
            <a:schemeClr val="accent4">
              <a:lumMod val="20000"/>
              <a:lumOff val="80000"/>
            </a:schemeClr>
          </a:solidFill>
        </p:spPr>
        <p:txBody>
          <a:bodyPr wrap="square">
            <a:spAutoFit/>
          </a:bodyPr>
          <a:lstStyle/>
          <a:p>
            <a:pPr marL="571500" lvl="0" indent="-571500" algn="r" rtl="1">
              <a:buFont typeface="Arial" panose="020B0604020202020204" pitchFamily="34" charset="0"/>
              <a:buChar char="•"/>
            </a:pPr>
            <a:r>
              <a:rPr lang="ar-BH" sz="2800" b="1" dirty="0">
                <a:latin typeface="Sakkal Majalla" panose="02000000000000000000" pitchFamily="2" charset="-78"/>
                <a:cs typeface="Sakkal Majalla" panose="02000000000000000000" pitchFamily="2" charset="-78"/>
              </a:rPr>
              <a:t>استعمل الباحثون أنبوب أشعة الكاثود لمعرفة المزيد من مكونات الذرة وأهمها</a:t>
            </a:r>
            <a:r>
              <a:rPr lang="ar-BH" sz="2800" b="1" dirty="0">
                <a:solidFill>
                  <a:srgbClr val="C00000"/>
                </a:solidFill>
                <a:latin typeface="Sakkal Majalla" panose="02000000000000000000" pitchFamily="2" charset="-78"/>
                <a:cs typeface="Sakkal Majalla" panose="02000000000000000000" pitchFamily="2" charset="-78"/>
              </a:rPr>
              <a:t> الإلكترون</a:t>
            </a:r>
            <a:r>
              <a:rPr lang="ar-BH" sz="2800" b="1" dirty="0">
                <a:latin typeface="Sakkal Majalla" panose="02000000000000000000" pitchFamily="2" charset="-78"/>
                <a:cs typeface="Sakkal Majalla" panose="02000000000000000000" pitchFamily="2" charset="-78"/>
              </a:rPr>
              <a:t>. حيث تمّ تحديد النسبة بين كتلته وشحنته.</a:t>
            </a:r>
          </a:p>
          <a:p>
            <a:pPr marL="571500" lvl="0" indent="-571500" algn="r" rtl="1">
              <a:buFont typeface="Arial" panose="020B0604020202020204" pitchFamily="34" charset="0"/>
              <a:buChar char="•"/>
            </a:pPr>
            <a:r>
              <a:rPr lang="ar-BH" sz="2800" b="1" dirty="0">
                <a:solidFill>
                  <a:srgbClr val="7030A0"/>
                </a:solidFill>
                <a:latin typeface="Sakkal Majalla" panose="02000000000000000000" pitchFamily="2" charset="-78"/>
                <a:cs typeface="Sakkal Majalla" panose="02000000000000000000" pitchFamily="2" charset="-78"/>
              </a:rPr>
              <a:t>أشعة الكاثود: </a:t>
            </a:r>
            <a:r>
              <a:rPr lang="ar-BH" sz="2800" b="1" dirty="0">
                <a:latin typeface="Sakkal Majalla" panose="02000000000000000000" pitchFamily="2" charset="-78"/>
                <a:cs typeface="Sakkal Majalla" panose="02000000000000000000" pitchFamily="2" charset="-78"/>
              </a:rPr>
              <a:t>هي الأشعة التي تخرج من الكاثود (-) إلى </a:t>
            </a:r>
            <a:r>
              <a:rPr lang="ar-BH" sz="2800" b="1" dirty="0" err="1">
                <a:latin typeface="Sakkal Majalla" panose="02000000000000000000" pitchFamily="2" charset="-78"/>
                <a:cs typeface="Sakkal Majalla" panose="02000000000000000000" pitchFamily="2" charset="-78"/>
              </a:rPr>
              <a:t>الأنود</a:t>
            </a:r>
            <a:r>
              <a:rPr lang="ar-BH" sz="2800" b="1" dirty="0">
                <a:latin typeface="Sakkal Majalla" panose="02000000000000000000" pitchFamily="2" charset="-78"/>
                <a:cs typeface="Sakkal Majalla" panose="02000000000000000000" pitchFamily="2" charset="-78"/>
              </a:rPr>
              <a:t> (+) في أنبوب أشعة الكاثود.</a:t>
            </a:r>
          </a:p>
        </p:txBody>
      </p:sp>
      <p:sp>
        <p:nvSpPr>
          <p:cNvPr id="8"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2022805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7">
                                            <p:bg/>
                                          </p:spTgt>
                                        </p:tgtEl>
                                        <p:attrNameLst>
                                          <p:attrName>style.visibility</p:attrName>
                                        </p:attrNameLst>
                                      </p:cBhvr>
                                      <p:to>
                                        <p:strVal val="visible"/>
                                      </p:to>
                                    </p:set>
                                    <p:anim calcmode="lin" valueType="num">
                                      <p:cBhvr additive="base">
                                        <p:cTn id="36" dur="500" fill="hold"/>
                                        <p:tgtEl>
                                          <p:spTgt spid="7">
                                            <p:bg/>
                                          </p:spTgt>
                                        </p:tgtEl>
                                        <p:attrNameLst>
                                          <p:attrName>ppt_x</p:attrName>
                                        </p:attrNameLst>
                                      </p:cBhvr>
                                      <p:tavLst>
                                        <p:tav tm="0">
                                          <p:val>
                                            <p:strVal val="#ppt_x"/>
                                          </p:val>
                                        </p:tav>
                                        <p:tav tm="100000">
                                          <p:val>
                                            <p:strVal val="#ppt_x"/>
                                          </p:val>
                                        </p:tav>
                                      </p:tavLst>
                                    </p:anim>
                                    <p:anim calcmode="lin" valueType="num">
                                      <p:cBhvr additive="base">
                                        <p:cTn id="37" dur="500" fill="hold"/>
                                        <p:tgtEl>
                                          <p:spTgt spid="7">
                                            <p:bg/>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7">
                                            <p:txEl>
                                              <p:pRg st="0" end="0"/>
                                            </p:txEl>
                                          </p:spTgt>
                                        </p:tgtEl>
                                        <p:attrNameLst>
                                          <p:attrName>style.visibility</p:attrName>
                                        </p:attrNameLst>
                                      </p:cBhvr>
                                      <p:to>
                                        <p:strVal val="visible"/>
                                      </p:to>
                                    </p:set>
                                    <p:anim calcmode="lin" valueType="num">
                                      <p:cBhvr additive="base">
                                        <p:cTn id="42"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7">
                                            <p:txEl>
                                              <p:pRg st="1" end="1"/>
                                            </p:txEl>
                                          </p:spTgt>
                                        </p:tgtEl>
                                        <p:attrNameLst>
                                          <p:attrName>style.visibility</p:attrName>
                                        </p:attrNameLst>
                                      </p:cBhvr>
                                      <p:to>
                                        <p:strVal val="visible"/>
                                      </p:to>
                                    </p:set>
                                    <p:anim calcmode="lin" valueType="num">
                                      <p:cBhvr additive="base">
                                        <p:cTn id="48"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354" y="1413063"/>
            <a:ext cx="11676183" cy="4524315"/>
          </a:xfrm>
          <a:prstGeom prst="rect">
            <a:avLst/>
          </a:prstGeom>
          <a:solidFill>
            <a:schemeClr val="accent4">
              <a:lumMod val="60000"/>
              <a:lumOff val="40000"/>
            </a:schemeClr>
          </a:solidFill>
        </p:spPr>
        <p:txBody>
          <a:bodyPr wrap="square">
            <a:spAutoFit/>
          </a:bodyPr>
          <a:lstStyle/>
          <a:p>
            <a:pPr marL="0" marR="0" lvl="0" indent="0" algn="r" defTabSz="914400" rtl="1" eaLnBrk="1" fontAlgn="auto" latinLnBrk="0" hangingPunct="1">
              <a:spcBef>
                <a:spcPts val="0"/>
              </a:spcBef>
              <a:spcAft>
                <a:spcPts val="0"/>
              </a:spcAft>
              <a:buClrTx/>
              <a:buSzTx/>
              <a:buFontTx/>
              <a:buNone/>
              <a:tabLst>
                <a:tab pos="972820" algn="l"/>
              </a:tabLst>
              <a:defRPr/>
            </a:pPr>
            <a:r>
              <a:rPr kumimoji="0" lang="ar-SA" sz="36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تعريف أشعـة </a:t>
            </a:r>
            <a:r>
              <a:rPr kumimoji="0" lang="ar-BH" sz="36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الكاثود</a:t>
            </a:r>
            <a:r>
              <a:rPr kumimoji="0" lang="ar-SA"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endPar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spcBef>
                <a:spcPts val="0"/>
              </a:spcBef>
              <a:spcAft>
                <a:spcPts val="0"/>
              </a:spcAft>
              <a:buClrTx/>
              <a:buSzTx/>
              <a:buFontTx/>
              <a:buNone/>
              <a:tabLst>
                <a:tab pos="972820" algn="l"/>
              </a:tabLst>
              <a:defRPr/>
            </a:pPr>
            <a:r>
              <a:rPr kumimoji="0" lang="ar-BH"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أشعة </a:t>
            </a:r>
            <a:r>
              <a:rPr kumimoji="0" lang="ar-SA"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تخرج من الكاثود إلى الأنود في أنبوب أشعـة </a:t>
            </a:r>
            <a:r>
              <a:rPr kumimoji="0" lang="ar-BH"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الكاثود</a:t>
            </a:r>
            <a:r>
              <a:rPr kumimoji="0" lang="ar-SA"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endParaRPr kumimoji="0" lang="en-US"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spcBef>
                <a:spcPts val="0"/>
              </a:spcBef>
              <a:spcAft>
                <a:spcPts val="0"/>
              </a:spcAft>
              <a:buClrTx/>
              <a:buSzTx/>
              <a:buFontTx/>
              <a:buNone/>
              <a:tabLst>
                <a:tab pos="972820" algn="l"/>
              </a:tabLst>
              <a:defRPr/>
            </a:pPr>
            <a:r>
              <a:rPr kumimoji="0" lang="ar-BH" sz="3600" b="1" i="0" u="none" strike="noStrike" kern="1200" cap="none" spc="0" normalizeH="0" baseline="0" noProof="0" dirty="0">
                <a:ln>
                  <a:noFill/>
                </a:ln>
                <a:solidFill>
                  <a:srgbClr val="7030A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ملاحظة: </a:t>
            </a:r>
          </a:p>
          <a:p>
            <a:pPr marL="0" marR="0" lvl="0" indent="0" algn="r" defTabSz="914400" rtl="1" eaLnBrk="1" fontAlgn="auto" latinLnBrk="0" hangingPunct="1">
              <a:spcBef>
                <a:spcPts val="0"/>
              </a:spcBef>
              <a:spcAft>
                <a:spcPts val="0"/>
              </a:spcAft>
              <a:buClrTx/>
              <a:buSzTx/>
              <a:buFontTx/>
              <a:buNone/>
              <a:tabLst>
                <a:tab pos="972820" algn="l"/>
              </a:tabLst>
              <a:defRPr/>
            </a:pP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وجد العلماء أن تغيير المعدن المكو</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ن للأقطاب أو تغيير الغاز </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في الأنبوب</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لا يؤثر في أشعة الكاثود الناتجة</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endPar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spcBef>
                <a:spcPts val="0"/>
              </a:spcBef>
              <a:spcAft>
                <a:spcPts val="0"/>
              </a:spcAft>
              <a:buClrTx/>
              <a:buSzTx/>
              <a:buFontTx/>
              <a:buNone/>
              <a:tabLst>
                <a:tab pos="972820" algn="l"/>
              </a:tabLst>
              <a:defRPr/>
            </a:pPr>
            <a:r>
              <a:rPr kumimoji="0" lang="ar-SA" sz="3600" b="1" i="0" u="none" strike="noStrike" kern="1200" cap="none" spc="0" normalizeH="0" baseline="0" noProof="0" dirty="0">
                <a:ln>
                  <a:noFill/>
                </a:ln>
                <a:solidFill>
                  <a:srgbClr val="7030A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استنت</a:t>
            </a:r>
            <a:r>
              <a:rPr kumimoji="0" lang="ar-BH" sz="3600" b="1" i="0" u="none" strike="noStrike" kern="1200" cap="none" spc="0" normalizeH="0" baseline="0" noProof="0" dirty="0">
                <a:ln>
                  <a:noFill/>
                </a:ln>
                <a:solidFill>
                  <a:srgbClr val="7030A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a:t>
            </a:r>
            <a:r>
              <a:rPr kumimoji="0" lang="ar-SA" sz="3600" b="1" i="0" u="none" strike="noStrike" kern="1200" cap="none" spc="0" normalizeH="0" baseline="0" noProof="0" dirty="0">
                <a:ln>
                  <a:noFill/>
                </a:ln>
                <a:solidFill>
                  <a:srgbClr val="7030A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ج العلماء:</a:t>
            </a:r>
            <a:endParaRPr kumimoji="0" lang="en-US" sz="3600" b="1" i="0" u="none" strike="noStrike" kern="1200" cap="none" spc="0" normalizeH="0" baseline="0" noProof="0" dirty="0">
              <a:ln>
                <a:noFill/>
              </a:ln>
              <a:solidFill>
                <a:srgbClr val="7030A0"/>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spcBef>
                <a:spcPts val="0"/>
              </a:spcBef>
              <a:spcAft>
                <a:spcPts val="0"/>
              </a:spcAft>
              <a:buClrTx/>
              <a:buSzTx/>
              <a:buFontTx/>
              <a:buNone/>
              <a:tabLst>
                <a:tab pos="972820" algn="l"/>
              </a:tabLst>
              <a:defRPr/>
            </a:pPr>
            <a:r>
              <a:rPr kumimoji="0" lang="ar-SA"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الجسيمات السالبة الشحنة لأشعة الكاثود موجودة في جميع أشكال المادة،</a:t>
            </a:r>
            <a:r>
              <a:rPr kumimoji="0" lang="ar-BH"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تسم</a:t>
            </a:r>
            <a:r>
              <a:rPr kumimoji="0" lang="ar-BH"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ّى:</a:t>
            </a:r>
          </a:p>
          <a:p>
            <a:pPr marL="0" marR="0" lvl="0" indent="0" algn="ctr" defTabSz="914400" rtl="0" eaLnBrk="1" fontAlgn="auto" latinLnBrk="0" hangingPunct="1">
              <a:spcBef>
                <a:spcPts val="0"/>
              </a:spcBef>
              <a:spcAft>
                <a:spcPts val="0"/>
              </a:spcAft>
              <a:buClrTx/>
              <a:buSzTx/>
              <a:buFontTx/>
              <a:buNone/>
              <a:tabLst>
                <a:tab pos="972820" algn="l"/>
              </a:tabLst>
              <a:defRPr/>
            </a:pP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a:t>
            </a:r>
            <a:r>
              <a:rPr kumimoji="0" lang="ar-BH" sz="36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إ</a:t>
            </a:r>
            <a:r>
              <a:rPr kumimoji="0" lang="ar-SA" sz="36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لكترونات).</a:t>
            </a:r>
            <a:endParaRPr kumimoji="0" lang="ar-BH" sz="36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5" name="Rectangle 2">
            <a:extLst>
              <a:ext uri="{FF2B5EF4-FFF2-40B4-BE49-F238E27FC236}">
                <a16:creationId xmlns:a16="http://schemas.microsoft.com/office/drawing/2014/main" id="{9F1656C6-7F67-433C-9F6B-292CC8AA6EC1}"/>
              </a:ext>
            </a:extLst>
          </p:cNvPr>
          <p:cNvSpPr txBox="1">
            <a:spLocks noChangeArrowheads="1"/>
          </p:cNvSpPr>
          <p:nvPr/>
        </p:nvSpPr>
        <p:spPr>
          <a:xfrm>
            <a:off x="4415652" y="192698"/>
            <a:ext cx="3391174" cy="870876"/>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anchor="ctr"/>
          <a:lstStyle/>
          <a:p>
            <a:pPr lvl="0" algn="ctr" rtl="1">
              <a:lnSpc>
                <a:spcPct val="150000"/>
              </a:lnSpc>
              <a:tabLst>
                <a:tab pos="972820" algn="l"/>
              </a:tabLst>
              <a:defRPr/>
            </a:pPr>
            <a:r>
              <a:rPr lang="ar-BH" sz="44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rPr>
              <a:t>أشعة الكاثود</a:t>
            </a:r>
          </a:p>
        </p:txBody>
      </p:sp>
      <p:sp>
        <p:nvSpPr>
          <p:cNvPr id="6"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2170283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1">
            <a:extLst>
              <a:ext uri="{FF2B5EF4-FFF2-40B4-BE49-F238E27FC236}">
                <a16:creationId xmlns:a16="http://schemas.microsoft.com/office/drawing/2014/main" id="{836ABF5D-8D05-4129-A609-C0E895C5266B}"/>
              </a:ext>
            </a:extLst>
          </p:cNvPr>
          <p:cNvSpPr/>
          <p:nvPr/>
        </p:nvSpPr>
        <p:spPr>
          <a:xfrm>
            <a:off x="2626262" y="212866"/>
            <a:ext cx="7146190" cy="584775"/>
          </a:xfrm>
          <a:prstGeom prst="rect">
            <a:avLst/>
          </a:prstGeom>
          <a:solidFill>
            <a:schemeClr val="accent4">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rtl="1"/>
            <a:r>
              <a:rPr lang="ar-BH" sz="3200" b="1" dirty="0">
                <a:solidFill>
                  <a:srgbClr val="FF0000"/>
                </a:solidFill>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مجسم لحركة الإلكترونات</a:t>
            </a:r>
            <a:r>
              <a:rPr lang="ar-BH" sz="1600" b="1" dirty="0">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في</a:t>
            </a:r>
            <a:r>
              <a:rPr lang="ar-BH" sz="1600" b="1" dirty="0">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أنبوبة أشعة الكاثود </a:t>
            </a:r>
          </a:p>
        </p:txBody>
      </p:sp>
      <p:pic>
        <p:nvPicPr>
          <p:cNvPr id="8" name="Picture 7">
            <a:extLst>
              <a:ext uri="{FF2B5EF4-FFF2-40B4-BE49-F238E27FC236}">
                <a16:creationId xmlns:a16="http://schemas.microsoft.com/office/drawing/2014/main" id="{A2C93189-4559-4413-B3EE-E5BD18A7A8E6}"/>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2577" t="33438" r="43164" b="22138"/>
          <a:stretch/>
        </p:blipFill>
        <p:spPr bwMode="auto">
          <a:xfrm>
            <a:off x="1869469" y="1386350"/>
            <a:ext cx="8390491" cy="458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a:extLst>
              <a:ext uri="{FF2B5EF4-FFF2-40B4-BE49-F238E27FC236}">
                <a16:creationId xmlns:a16="http://schemas.microsoft.com/office/drawing/2014/main" id="{9BEEA65B-D525-4DD2-B2FA-773A4E1AE487}"/>
              </a:ext>
            </a:extLst>
          </p:cNvPr>
          <p:cNvSpPr/>
          <p:nvPr/>
        </p:nvSpPr>
        <p:spPr>
          <a:xfrm>
            <a:off x="4806587" y="1496424"/>
            <a:ext cx="1066800" cy="3120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Sakkal Majalla" panose="02000000000000000000" pitchFamily="2" charset="-78"/>
              <a:cs typeface="Sakkal Majalla" panose="02000000000000000000" pitchFamily="2" charset="-78"/>
            </a:endParaRPr>
          </a:p>
        </p:txBody>
      </p:sp>
      <p:sp>
        <p:nvSpPr>
          <p:cNvPr id="10" name="Rectangle 9">
            <a:extLst>
              <a:ext uri="{FF2B5EF4-FFF2-40B4-BE49-F238E27FC236}">
                <a16:creationId xmlns:a16="http://schemas.microsoft.com/office/drawing/2014/main" id="{CD8538D1-51A9-4B3B-8E91-116CA7BF7CE4}"/>
              </a:ext>
            </a:extLst>
          </p:cNvPr>
          <p:cNvSpPr/>
          <p:nvPr/>
        </p:nvSpPr>
        <p:spPr>
          <a:xfrm>
            <a:off x="3166517" y="2898875"/>
            <a:ext cx="1066800" cy="43207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Sakkal Majalla" panose="02000000000000000000" pitchFamily="2" charset="-78"/>
              <a:cs typeface="Sakkal Majalla" panose="02000000000000000000" pitchFamily="2" charset="-78"/>
            </a:endParaRPr>
          </a:p>
        </p:txBody>
      </p:sp>
      <p:sp>
        <p:nvSpPr>
          <p:cNvPr id="11" name="Rectangle 10">
            <a:extLst>
              <a:ext uri="{FF2B5EF4-FFF2-40B4-BE49-F238E27FC236}">
                <a16:creationId xmlns:a16="http://schemas.microsoft.com/office/drawing/2014/main" id="{0ED3B9BF-1B9E-4ACD-B8F8-4EEB4B3B1573}"/>
              </a:ext>
            </a:extLst>
          </p:cNvPr>
          <p:cNvSpPr/>
          <p:nvPr/>
        </p:nvSpPr>
        <p:spPr>
          <a:xfrm>
            <a:off x="5665957" y="4967190"/>
            <a:ext cx="1066800" cy="5761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Sakkal Majalla" panose="02000000000000000000" pitchFamily="2" charset="-78"/>
              <a:cs typeface="Sakkal Majalla" panose="02000000000000000000" pitchFamily="2" charset="-78"/>
            </a:endParaRPr>
          </a:p>
        </p:txBody>
      </p:sp>
      <p:sp>
        <p:nvSpPr>
          <p:cNvPr id="12" name="Rectangle 11">
            <a:extLst>
              <a:ext uri="{FF2B5EF4-FFF2-40B4-BE49-F238E27FC236}">
                <a16:creationId xmlns:a16="http://schemas.microsoft.com/office/drawing/2014/main" id="{00FD09F9-3A13-4411-BEFB-E73269E3B16D}"/>
              </a:ext>
            </a:extLst>
          </p:cNvPr>
          <p:cNvSpPr/>
          <p:nvPr/>
        </p:nvSpPr>
        <p:spPr>
          <a:xfrm>
            <a:off x="7066934" y="3501655"/>
            <a:ext cx="1219200" cy="75613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Sakkal Majalla" panose="02000000000000000000" pitchFamily="2" charset="-78"/>
              <a:cs typeface="Sakkal Majalla" panose="02000000000000000000" pitchFamily="2" charset="-78"/>
            </a:endParaRPr>
          </a:p>
        </p:txBody>
      </p:sp>
      <p:sp>
        <p:nvSpPr>
          <p:cNvPr id="13" name="Rectangle 12">
            <a:extLst>
              <a:ext uri="{FF2B5EF4-FFF2-40B4-BE49-F238E27FC236}">
                <a16:creationId xmlns:a16="http://schemas.microsoft.com/office/drawing/2014/main" id="{8A473EDF-64DB-4324-87C1-9DCE9434E1E2}"/>
              </a:ext>
            </a:extLst>
          </p:cNvPr>
          <p:cNvSpPr/>
          <p:nvPr/>
        </p:nvSpPr>
        <p:spPr>
          <a:xfrm>
            <a:off x="8605682" y="2992281"/>
            <a:ext cx="1066800" cy="43207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Sakkal Majalla" panose="02000000000000000000" pitchFamily="2" charset="-78"/>
              <a:cs typeface="Sakkal Majalla" panose="02000000000000000000" pitchFamily="2" charset="-78"/>
            </a:endParaRPr>
          </a:p>
        </p:txBody>
      </p:sp>
      <p:sp>
        <p:nvSpPr>
          <p:cNvPr id="14" name="سهم: لليمين 13">
            <a:extLst>
              <a:ext uri="{FF2B5EF4-FFF2-40B4-BE49-F238E27FC236}">
                <a16:creationId xmlns:a16="http://schemas.microsoft.com/office/drawing/2014/main" id="{82322D4D-D082-41F2-A301-A4476CE09AF6}"/>
              </a:ext>
            </a:extLst>
          </p:cNvPr>
          <p:cNvSpPr/>
          <p:nvPr/>
        </p:nvSpPr>
        <p:spPr>
          <a:xfrm>
            <a:off x="4085303" y="2374490"/>
            <a:ext cx="721284" cy="312019"/>
          </a:xfrm>
          <a:prstGeom prst="rightArrow">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akkal Majalla" panose="02000000000000000000" pitchFamily="2" charset="-78"/>
              <a:cs typeface="Sakkal Majalla" panose="02000000000000000000" pitchFamily="2" charset="-78"/>
            </a:endParaRPr>
          </a:p>
        </p:txBody>
      </p:sp>
      <p:sp>
        <p:nvSpPr>
          <p:cNvPr id="15" name="سهم: لليمين 17">
            <a:extLst>
              <a:ext uri="{FF2B5EF4-FFF2-40B4-BE49-F238E27FC236}">
                <a16:creationId xmlns:a16="http://schemas.microsoft.com/office/drawing/2014/main" id="{38C5D976-10DF-4E04-9CAE-659705F23778}"/>
              </a:ext>
            </a:extLst>
          </p:cNvPr>
          <p:cNvSpPr/>
          <p:nvPr/>
        </p:nvSpPr>
        <p:spPr>
          <a:xfrm>
            <a:off x="5411964" y="2374490"/>
            <a:ext cx="721284" cy="312019"/>
          </a:xfrm>
          <a:prstGeom prst="rightArrow">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akkal Majalla" panose="02000000000000000000" pitchFamily="2" charset="-78"/>
              <a:cs typeface="Sakkal Majalla" panose="02000000000000000000" pitchFamily="2" charset="-78"/>
            </a:endParaRPr>
          </a:p>
        </p:txBody>
      </p:sp>
      <p:sp>
        <p:nvSpPr>
          <p:cNvPr id="16" name="سهم: لليمين 18">
            <a:extLst>
              <a:ext uri="{FF2B5EF4-FFF2-40B4-BE49-F238E27FC236}">
                <a16:creationId xmlns:a16="http://schemas.microsoft.com/office/drawing/2014/main" id="{2F329E1C-6A60-4F42-B5FE-F1442EC93396}"/>
              </a:ext>
            </a:extLst>
          </p:cNvPr>
          <p:cNvSpPr/>
          <p:nvPr/>
        </p:nvSpPr>
        <p:spPr>
          <a:xfrm>
            <a:off x="6923677" y="2376845"/>
            <a:ext cx="721284" cy="312019"/>
          </a:xfrm>
          <a:prstGeom prst="rightArrow">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akkal Majalla" panose="02000000000000000000" pitchFamily="2" charset="-78"/>
              <a:cs typeface="Sakkal Majalla" panose="02000000000000000000" pitchFamily="2" charset="-78"/>
            </a:endParaRPr>
          </a:p>
        </p:txBody>
      </p:sp>
      <p:sp>
        <p:nvSpPr>
          <p:cNvPr id="17" name="سهم: لليمين 19">
            <a:extLst>
              <a:ext uri="{FF2B5EF4-FFF2-40B4-BE49-F238E27FC236}">
                <a16:creationId xmlns:a16="http://schemas.microsoft.com/office/drawing/2014/main" id="{FB5F403B-9476-4272-BC70-DB4669175570}"/>
              </a:ext>
            </a:extLst>
          </p:cNvPr>
          <p:cNvSpPr/>
          <p:nvPr/>
        </p:nvSpPr>
        <p:spPr>
          <a:xfrm>
            <a:off x="8231177" y="2425575"/>
            <a:ext cx="721284" cy="312019"/>
          </a:xfrm>
          <a:prstGeom prst="rightArrow">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akkal Majalla" panose="02000000000000000000" pitchFamily="2" charset="-78"/>
              <a:cs typeface="Sakkal Majalla" panose="02000000000000000000" pitchFamily="2" charset="-78"/>
            </a:endParaRPr>
          </a:p>
        </p:txBody>
      </p:sp>
      <p:sp>
        <p:nvSpPr>
          <p:cNvPr id="18"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274091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xit" presetSubtype="21" fill="hold" grpId="0" nodeType="clickEffect">
                                  <p:stCondLst>
                                    <p:cond delay="0"/>
                                  </p:stCondLst>
                                  <p:childTnLst>
                                    <p:animEffect transition="out" filter="barn(inVertical)">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6" presetClass="exit" presetSubtype="21" fill="hold" grpId="0" nodeType="clickEffect">
                                  <p:stCondLst>
                                    <p:cond delay="0"/>
                                  </p:stCondLst>
                                  <p:childTnLst>
                                    <p:animEffect transition="out" filter="barn(inVertical)">
                                      <p:cBhvr>
                                        <p:cTn id="23" dur="500"/>
                                        <p:tgtEl>
                                          <p:spTgt spid="10"/>
                                        </p:tgtEl>
                                      </p:cBhvr>
                                    </p:animEffect>
                                    <p:set>
                                      <p:cBhvr>
                                        <p:cTn id="24" dur="1" fill="hold">
                                          <p:stCondLst>
                                            <p:cond delay="499"/>
                                          </p:stCondLst>
                                        </p:cTn>
                                        <p:tgtEl>
                                          <p:spTgt spid="1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6" presetClass="exit" presetSubtype="21" fill="hold" grpId="0" nodeType="clickEffect">
                                  <p:stCondLst>
                                    <p:cond delay="0"/>
                                  </p:stCondLst>
                                  <p:childTnLst>
                                    <p:animEffect transition="out" filter="barn(inVertical)">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6" presetClass="exit" presetSubtype="21" fill="hold" grpId="0" nodeType="clickEffect">
                                  <p:stCondLst>
                                    <p:cond delay="0"/>
                                  </p:stCondLst>
                                  <p:childTnLst>
                                    <p:animEffect transition="out" filter="barn(inVertical)">
                                      <p:cBhvr>
                                        <p:cTn id="33" dur="500"/>
                                        <p:tgtEl>
                                          <p:spTgt spid="12"/>
                                        </p:tgtEl>
                                      </p:cBhvr>
                                    </p:animEffect>
                                    <p:set>
                                      <p:cBhvr>
                                        <p:cTn id="34" dur="1" fill="hold">
                                          <p:stCondLst>
                                            <p:cond delay="499"/>
                                          </p:stCondLst>
                                        </p:cTn>
                                        <p:tgtEl>
                                          <p:spTgt spid="1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6" presetClass="exit" presetSubtype="21" fill="hold" grpId="0" nodeType="clickEffect">
                                  <p:stCondLst>
                                    <p:cond delay="0"/>
                                  </p:stCondLst>
                                  <p:childTnLst>
                                    <p:animEffect transition="out" filter="barn(inVertical)">
                                      <p:cBhvr>
                                        <p:cTn id="38" dur="500"/>
                                        <p:tgtEl>
                                          <p:spTgt spid="11"/>
                                        </p:tgtEl>
                                      </p:cBhvr>
                                    </p:animEffect>
                                    <p:set>
                                      <p:cBhvr>
                                        <p:cTn id="39" dur="1" fill="hold">
                                          <p:stCondLst>
                                            <p:cond delay="499"/>
                                          </p:stCondLst>
                                        </p:cTn>
                                        <p:tgtEl>
                                          <p:spTgt spid="11"/>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C301178-FD7C-4A1F-9A05-455EA994A154}"/>
              </a:ext>
            </a:extLst>
          </p:cNvPr>
          <p:cNvPicPr>
            <a:picLocks noChangeAspect="1"/>
          </p:cNvPicPr>
          <p:nvPr/>
        </p:nvPicPr>
        <p:blipFill rotWithShape="1">
          <a:blip r:embed="rId2"/>
          <a:srcRect l="6497" t="36349" r="13568" b="29111"/>
          <a:stretch/>
        </p:blipFill>
        <p:spPr>
          <a:xfrm>
            <a:off x="281354" y="4114934"/>
            <a:ext cx="11422965" cy="2273166"/>
          </a:xfrm>
          <a:prstGeom prst="rect">
            <a:avLst/>
          </a:prstGeom>
        </p:spPr>
      </p:pic>
      <p:sp>
        <p:nvSpPr>
          <p:cNvPr id="5" name="Rectangle: Rounded Corners 22">
            <a:extLst>
              <a:ext uri="{FF2B5EF4-FFF2-40B4-BE49-F238E27FC236}">
                <a16:creationId xmlns:a16="http://schemas.microsoft.com/office/drawing/2014/main" id="{61F4FAC8-C5E9-48A4-A621-D09A1E50EA5A}"/>
              </a:ext>
            </a:extLst>
          </p:cNvPr>
          <p:cNvSpPr/>
          <p:nvPr/>
        </p:nvSpPr>
        <p:spPr>
          <a:xfrm>
            <a:off x="2751357" y="129309"/>
            <a:ext cx="6461760" cy="894759"/>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800" b="1" dirty="0">
                <a:solidFill>
                  <a:schemeClr val="bg1"/>
                </a:solidFill>
                <a:latin typeface="Sakkal Majalla" panose="02000000000000000000" pitchFamily="2" charset="-78"/>
                <a:cs typeface="Sakkal Majalla" panose="02000000000000000000" pitchFamily="2" charset="-78"/>
              </a:rPr>
              <a:t>كتلة الإلكترون وشحنته</a:t>
            </a:r>
            <a:endParaRPr lang="en-US" sz="4800" b="1" dirty="0">
              <a:solidFill>
                <a:schemeClr val="bg1"/>
              </a:solidFill>
              <a:latin typeface="Sakkal Majalla" panose="02000000000000000000" pitchFamily="2" charset="-78"/>
              <a:cs typeface="Sakkal Majalla" panose="02000000000000000000" pitchFamily="2" charset="-78"/>
            </a:endParaRPr>
          </a:p>
        </p:txBody>
      </p:sp>
      <p:sp>
        <p:nvSpPr>
          <p:cNvPr id="6" name="مستطيل 2">
            <a:extLst>
              <a:ext uri="{FF2B5EF4-FFF2-40B4-BE49-F238E27FC236}">
                <a16:creationId xmlns:a16="http://schemas.microsoft.com/office/drawing/2014/main" id="{C9BE942B-0B93-4C82-B4FD-8B2B5CD2BFFC}"/>
              </a:ext>
            </a:extLst>
          </p:cNvPr>
          <p:cNvSpPr/>
          <p:nvPr/>
        </p:nvSpPr>
        <p:spPr>
          <a:xfrm>
            <a:off x="175984" y="1145674"/>
            <a:ext cx="11683081" cy="1077218"/>
          </a:xfrm>
          <a:prstGeom prst="rect">
            <a:avLst/>
          </a:prstGeom>
          <a:solidFill>
            <a:schemeClr val="accent4">
              <a:lumMod val="20000"/>
              <a:lumOff val="80000"/>
            </a:schemeClr>
          </a:solidFill>
        </p:spPr>
        <p:txBody>
          <a:bodyPr wrap="square">
            <a:spAutoFit/>
          </a:bodyPr>
          <a:lstStyle/>
          <a:p>
            <a:pPr lvl="0" algn="r" rtl="1"/>
            <a:r>
              <a:rPr lang="ar-BH" sz="3200" b="1" dirty="0">
                <a:latin typeface="Sakkal Majalla" panose="02000000000000000000" pitchFamily="2" charset="-78"/>
                <a:cs typeface="Sakkal Majalla" panose="02000000000000000000" pitchFamily="2" charset="-78"/>
              </a:rPr>
              <a:t>استطاع العالم طومسون تحديد </a:t>
            </a:r>
            <a:r>
              <a:rPr lang="ar-BH" sz="3200" b="1" u="sng" dirty="0">
                <a:solidFill>
                  <a:srgbClr val="FF0000"/>
                </a:solidFill>
                <a:latin typeface="Sakkal Majalla" panose="02000000000000000000" pitchFamily="2" charset="-78"/>
                <a:cs typeface="Sakkal Majalla" panose="02000000000000000000" pitchFamily="2" charset="-78"/>
              </a:rPr>
              <a:t>نسبة الشحنة إلى الكتلة</a:t>
            </a:r>
            <a:r>
              <a:rPr lang="ar-BH" sz="3200" b="1" dirty="0">
                <a:solidFill>
                  <a:srgbClr val="FF0000"/>
                </a:solidFill>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من خلال قياس تأثير المجال المغناطيسي ومن ثم المجال الكهربائي لأشعة الكاثود.</a:t>
            </a:r>
          </a:p>
        </p:txBody>
      </p:sp>
      <mc:AlternateContent xmlns:mc="http://schemas.openxmlformats.org/markup-compatibility/2006" xmlns:a14="http://schemas.microsoft.com/office/drawing/2010/main">
        <mc:Choice Requires="a14">
          <p:sp>
            <p:nvSpPr>
              <p:cNvPr id="7" name="مستطيل 2">
                <a:extLst>
                  <a:ext uri="{FF2B5EF4-FFF2-40B4-BE49-F238E27FC236}">
                    <a16:creationId xmlns:a16="http://schemas.microsoft.com/office/drawing/2014/main" id="{1EB6C753-F64F-4964-BBBC-3E950A968378}"/>
                  </a:ext>
                </a:extLst>
              </p:cNvPr>
              <p:cNvSpPr/>
              <p:nvPr/>
            </p:nvSpPr>
            <p:spPr>
              <a:xfrm>
                <a:off x="281354" y="2222892"/>
                <a:ext cx="11577711" cy="1838517"/>
              </a:xfrm>
              <a:prstGeom prst="rect">
                <a:avLst/>
              </a:prstGeom>
              <a:solidFill>
                <a:schemeClr val="accent4">
                  <a:lumMod val="20000"/>
                  <a:lumOff val="80000"/>
                </a:schemeClr>
              </a:solidFill>
            </p:spPr>
            <p:txBody>
              <a:bodyPr wrap="square">
                <a:spAutoFit/>
              </a:bodyPr>
              <a:lstStyle/>
              <a:p>
                <a:pPr lvl="0" algn="r" rtl="1"/>
                <a:r>
                  <a:rPr lang="ar-BH" sz="3200" b="1" dirty="0">
                    <a:latin typeface="Sakkal Majalla" panose="02000000000000000000" pitchFamily="2" charset="-78"/>
                    <a:cs typeface="Sakkal Majalla" panose="02000000000000000000" pitchFamily="2" charset="-78"/>
                  </a:rPr>
                  <a:t>استنتج طومسون أن كتلة الجسيم المشحون أقل بكثير من كتلة ذرة الهيدروجين ممّا يعني أن الإلكترون أصغر من الذرة.</a:t>
                </a:r>
              </a:p>
              <a:p>
                <a:pPr algn="r" rtl="1">
                  <a:lnSpc>
                    <a:spcPct val="107000"/>
                  </a:lnSpc>
                  <a:spcAft>
                    <a:spcPts val="800"/>
                  </a:spcAft>
                </a:pPr>
                <a:r>
                  <a:rPr lang="ar-BH" sz="3200" b="1" dirty="0">
                    <a:latin typeface="Sakkal Majalla" panose="02000000000000000000" pitchFamily="2" charset="-78"/>
                    <a:cs typeface="Sakkal Majalla" panose="02000000000000000000" pitchFamily="2" charset="-78"/>
                  </a:rPr>
                  <a:t>قام العالم مليكان بحساب كتلة الإلكترون =</a:t>
                </a:r>
                <a:r>
                  <a:rPr lang="en-US" sz="3200" b="1" dirty="0">
                    <a:latin typeface="Sakkal Majalla" panose="02000000000000000000" pitchFamily="2" charset="-78"/>
                    <a:cs typeface="Sakkal Majalla" panose="02000000000000000000" pitchFamily="2" charset="-78"/>
                  </a:rPr>
                  <a:t>g </a:t>
                </a:r>
                <a:r>
                  <a:rPr lang="ar-BH" sz="3200" b="1" dirty="0">
                    <a:latin typeface="Sakkal Majalla" panose="02000000000000000000" pitchFamily="2" charset="-78"/>
                    <a:cs typeface="Sakkal Majalla" panose="02000000000000000000" pitchFamily="2" charset="-78"/>
                  </a:rPr>
                  <a:t> </a:t>
                </a:r>
                <a:r>
                  <a:rPr lang="en-US" sz="3200" b="1" dirty="0">
                    <a:latin typeface="Sakkal Majalla" panose="02000000000000000000" pitchFamily="2" charset="-78"/>
                    <a:ea typeface="Calibri" panose="020F0502020204030204" pitchFamily="34" charset="0"/>
                    <a:cs typeface="Sakkal Majalla" panose="02000000000000000000" pitchFamily="2" charset="-78"/>
                  </a:rPr>
                  <a:t>9.1 x 10</a:t>
                </a:r>
                <a:r>
                  <a:rPr lang="en-US" sz="3200" b="1" baseline="30000" dirty="0">
                    <a:latin typeface="Sakkal Majalla" panose="02000000000000000000" pitchFamily="2" charset="-78"/>
                    <a:ea typeface="Calibri" panose="020F0502020204030204" pitchFamily="34" charset="0"/>
                    <a:cs typeface="Sakkal Majalla" panose="02000000000000000000" pitchFamily="2" charset="-78"/>
                  </a:rPr>
                  <a:t>-28</a:t>
                </a:r>
                <a:r>
                  <a:rPr lang="ar-BH" sz="2400" b="1" dirty="0">
                    <a:latin typeface="Sakkal Majalla" panose="02000000000000000000" pitchFamily="2" charset="-78"/>
                    <a:ea typeface="Calibri" panose="020F0502020204030204" pitchFamily="34" charset="0"/>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أو </a:t>
                </a:r>
                <a14:m>
                  <m:oMath xmlns:m="http://schemas.openxmlformats.org/officeDocument/2006/math">
                    <m:f>
                      <m:fPr>
                        <m:ctrlPr>
                          <a:rPr lang="en-US" sz="3200" b="1" i="1" smtClean="0">
                            <a:solidFill>
                              <a:srgbClr val="FF0000"/>
                            </a:solidFill>
                            <a:latin typeface="Cambria Math" panose="02040503050406030204" pitchFamily="18" charset="0"/>
                          </a:rPr>
                        </m:ctrlPr>
                      </m:fPr>
                      <m:num>
                        <m:r>
                          <a:rPr lang="en-US" sz="3200" b="1" i="1">
                            <a:solidFill>
                              <a:srgbClr val="FF0000"/>
                            </a:solidFill>
                            <a:effectLst/>
                            <a:latin typeface="Cambria Math" panose="02040503050406030204" pitchFamily="18" charset="0"/>
                            <a:ea typeface="Calibri" panose="020F0502020204030204" pitchFamily="34" charset="0"/>
                            <a:cs typeface="Arial" panose="020B0604020202020204" pitchFamily="34" charset="0"/>
                          </a:rPr>
                          <m:t>𝟏</m:t>
                        </m:r>
                      </m:num>
                      <m:den>
                        <m:r>
                          <a:rPr lang="en-US" sz="3200" b="1" i="1">
                            <a:solidFill>
                              <a:srgbClr val="FF0000"/>
                            </a:solidFill>
                            <a:effectLst/>
                            <a:latin typeface="Cambria Math" panose="02040503050406030204" pitchFamily="18" charset="0"/>
                            <a:ea typeface="Calibri" panose="020F0502020204030204" pitchFamily="34" charset="0"/>
                            <a:cs typeface="Arial" panose="020B0604020202020204" pitchFamily="34" charset="0"/>
                          </a:rPr>
                          <m:t>𝟏𝟖𝟒𝟎</m:t>
                        </m:r>
                      </m:den>
                    </m:f>
                  </m:oMath>
                </a14:m>
                <a:r>
                  <a:rPr lang="ar-BH" sz="3200" b="1" dirty="0">
                    <a:solidFill>
                      <a:srgbClr val="FF0000"/>
                    </a:solidFill>
                    <a:latin typeface="Sakkal Majalla" panose="02000000000000000000" pitchFamily="2" charset="-78"/>
                    <a:cs typeface="Sakkal Majalla" panose="02000000000000000000" pitchFamily="2" charset="-78"/>
                  </a:rPr>
                  <a:t> من كتلة ذرة الهيدروجين</a:t>
                </a:r>
                <a:r>
                  <a:rPr lang="ar-BH" sz="3200" b="1" dirty="0">
                    <a:latin typeface="Sakkal Majalla" panose="02000000000000000000" pitchFamily="2" charset="-78"/>
                    <a:cs typeface="Sakkal Majalla" panose="02000000000000000000" pitchFamily="2" charset="-78"/>
                  </a:rPr>
                  <a:t>.</a:t>
                </a:r>
              </a:p>
            </p:txBody>
          </p:sp>
        </mc:Choice>
        <mc:Fallback xmlns="">
          <p:sp>
            <p:nvSpPr>
              <p:cNvPr id="7" name="مستطيل 2">
                <a:extLst>
                  <a:ext uri="{FF2B5EF4-FFF2-40B4-BE49-F238E27FC236}">
                    <a16:creationId xmlns:a16="http://schemas.microsoft.com/office/drawing/2014/main" id="{1EB6C753-F64F-4964-BBBC-3E950A968378}"/>
                  </a:ext>
                </a:extLst>
              </p:cNvPr>
              <p:cNvSpPr>
                <a:spLocks noRot="1" noChangeAspect="1" noMove="1" noResize="1" noEditPoints="1" noAdjustHandles="1" noChangeArrowheads="1" noChangeShapeType="1" noTextEdit="1"/>
              </p:cNvSpPr>
              <p:nvPr/>
            </p:nvSpPr>
            <p:spPr>
              <a:xfrm>
                <a:off x="281354" y="2222892"/>
                <a:ext cx="11577711" cy="1838517"/>
              </a:xfrm>
              <a:prstGeom prst="rect">
                <a:avLst/>
              </a:prstGeom>
              <a:blipFill>
                <a:blip r:embed="rId3"/>
                <a:stretch>
                  <a:fillRect t="-4319" r="-1369" b="-8638"/>
                </a:stretch>
              </a:blipFill>
            </p:spPr>
            <p:txBody>
              <a:bodyPr/>
              <a:lstStyle/>
              <a:p>
                <a:r>
                  <a:rPr lang="ar-BH">
                    <a:noFill/>
                  </a:rPr>
                  <a:t> </a:t>
                </a:r>
              </a:p>
            </p:txBody>
          </p:sp>
        </mc:Fallback>
      </mc:AlternateContent>
      <p:sp>
        <p:nvSpPr>
          <p:cNvPr id="8"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892152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bg/>
                                          </p:spTgt>
                                        </p:tgtEl>
                                        <p:attrNameLst>
                                          <p:attrName>style.visibility</p:attrName>
                                        </p:attrNameLst>
                                      </p:cBhvr>
                                      <p:to>
                                        <p:strVal val="visible"/>
                                      </p:to>
                                    </p:set>
                                    <p:anim calcmode="lin" valueType="num">
                                      <p:cBhvr additive="base">
                                        <p:cTn id="11" dur="500" fill="hold"/>
                                        <p:tgtEl>
                                          <p:spTgt spid="6">
                                            <p:bg/>
                                          </p:spTgt>
                                        </p:tgtEl>
                                        <p:attrNameLst>
                                          <p:attrName>ppt_x</p:attrName>
                                        </p:attrNameLst>
                                      </p:cBhvr>
                                      <p:tavLst>
                                        <p:tav tm="0">
                                          <p:val>
                                            <p:strVal val="#ppt_x"/>
                                          </p:val>
                                        </p:tav>
                                        <p:tav tm="100000">
                                          <p:val>
                                            <p:strVal val="#ppt_x"/>
                                          </p:val>
                                        </p:tav>
                                      </p:tavLst>
                                    </p:anim>
                                    <p:anim calcmode="lin" valueType="num">
                                      <p:cBhvr additive="base">
                                        <p:cTn id="12" dur="500" fill="hold"/>
                                        <p:tgtEl>
                                          <p:spTgt spid="6">
                                            <p:bg/>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calcmode="lin" valueType="num">
                                      <p:cBhvr additive="base">
                                        <p:cTn id="1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bg/>
                                          </p:spTgt>
                                        </p:tgtEl>
                                        <p:attrNameLst>
                                          <p:attrName>style.visibility</p:attrName>
                                        </p:attrNameLst>
                                      </p:cBhvr>
                                      <p:to>
                                        <p:strVal val="visible"/>
                                      </p:to>
                                    </p:set>
                                    <p:anim calcmode="lin" valueType="num">
                                      <p:cBhvr additive="base">
                                        <p:cTn id="23" dur="500" fill="hold"/>
                                        <p:tgtEl>
                                          <p:spTgt spid="7">
                                            <p:bg/>
                                          </p:spTgt>
                                        </p:tgtEl>
                                        <p:attrNameLst>
                                          <p:attrName>ppt_x</p:attrName>
                                        </p:attrNameLst>
                                      </p:cBhvr>
                                      <p:tavLst>
                                        <p:tav tm="0">
                                          <p:val>
                                            <p:strVal val="#ppt_x"/>
                                          </p:val>
                                        </p:tav>
                                        <p:tav tm="100000">
                                          <p:val>
                                            <p:strVal val="#ppt_x"/>
                                          </p:val>
                                        </p:tav>
                                      </p:tavLst>
                                    </p:anim>
                                    <p:anim calcmode="lin" valueType="num">
                                      <p:cBhvr additive="base">
                                        <p:cTn id="24" dur="500" fill="hold"/>
                                        <p:tgtEl>
                                          <p:spTgt spid="7">
                                            <p:bg/>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 calcmode="lin" valueType="num">
                                      <p:cBhvr additive="base">
                                        <p:cTn id="2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anim calcmode="lin" valueType="num">
                                      <p:cBhvr additive="base">
                                        <p:cTn id="3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39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animBg="1"/>
      <p:bldP spid="7"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195754" y="1429919"/>
            <a:ext cx="9945858" cy="3549690"/>
          </a:xfrm>
          <a:prstGeom prst="rect">
            <a:avLst/>
          </a:prstGeom>
          <a:solidFill>
            <a:schemeClr val="accent1">
              <a:lumMod val="60000"/>
              <a:lumOff val="40000"/>
            </a:schemeClr>
          </a:solidFill>
        </p:spPr>
        <p:txBody>
          <a:bodyPr wrap="square">
            <a:spAutoFit/>
          </a:bodyPr>
          <a:lstStyle/>
          <a:p>
            <a:pPr marL="0" marR="0" lvl="0" indent="0" algn="ctr" defTabSz="914400" rtl="1" eaLnBrk="0" fontAlgn="base" latinLnBrk="0" hangingPunct="0">
              <a:lnSpc>
                <a:spcPct val="100000"/>
              </a:lnSpc>
              <a:spcBef>
                <a:spcPct val="0"/>
              </a:spcBef>
              <a:spcAft>
                <a:spcPts val="800"/>
              </a:spcAft>
              <a:buClrTx/>
              <a:buSzTx/>
              <a:buFontTx/>
              <a:buNone/>
              <a:tabLst/>
              <a:defRPr/>
            </a:pPr>
            <a:r>
              <a:rPr kumimoji="0" lang="ar-SA" altLang="en-US" sz="5400" b="1" i="0" u="none" strike="noStrike" kern="1200" cap="none" spc="0" normalizeH="0" baseline="0" noProof="0" dirty="0">
                <a:ln>
                  <a:noFill/>
                </a:ln>
                <a:solidFill>
                  <a:srgbClr val="C00000"/>
                </a:solidFill>
                <a:effectLst/>
                <a:uLnTx/>
                <a:uFillTx/>
                <a:latin typeface="Sakkal Majalla" panose="02000000000000000000" pitchFamily="2" charset="-78"/>
                <a:ea typeface="Arial" panose="020B0604020202020204" pitchFamily="34" charset="0"/>
                <a:cs typeface="Sakkal Majalla" panose="02000000000000000000" pitchFamily="2" charset="-78"/>
              </a:rPr>
              <a:t>معــلومـة</a:t>
            </a:r>
          </a:p>
          <a:p>
            <a:pPr marL="0" marR="0" lvl="0" indent="0" algn="r" defTabSz="914400" rtl="1" eaLnBrk="0" fontAlgn="base" latinLnBrk="0" hangingPunct="0">
              <a:lnSpc>
                <a:spcPct val="100000"/>
              </a:lnSpc>
              <a:spcBef>
                <a:spcPct val="0"/>
              </a:spcBef>
              <a:spcAft>
                <a:spcPts val="800"/>
              </a:spcAft>
              <a:buClrTx/>
              <a:buSzTx/>
              <a:buFontTx/>
              <a:buNone/>
              <a:tabLst/>
              <a:defRPr/>
            </a:pPr>
            <a:r>
              <a:rPr lang="ar-BH" altLang="en-US" sz="3600" b="1" dirty="0">
                <a:solidFill>
                  <a:prstClr val="black"/>
                </a:solidFill>
                <a:latin typeface="Sakkal Majalla" panose="02000000000000000000" pitchFamily="2" charset="-78"/>
                <a:ea typeface="Arial" panose="020B0604020202020204" pitchFamily="34" charset="0"/>
                <a:cs typeface="Sakkal Majalla" panose="02000000000000000000" pitchFamily="2" charset="-78"/>
              </a:rPr>
              <a:t>- </a:t>
            </a:r>
            <a:r>
              <a:rPr kumimoji="0" lang="ar-SA"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تم اختراع التليفزيون عام</a:t>
            </a:r>
            <a:r>
              <a:rPr kumimoji="0" lang="en-US"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1910 </a:t>
            </a:r>
            <a:r>
              <a:rPr kumimoji="0" lang="ar-SA"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م.    </a:t>
            </a:r>
          </a:p>
          <a:p>
            <a:pPr marL="0" marR="0" lvl="0" indent="0" algn="r" defTabSz="914400" rtl="1" eaLnBrk="0" fontAlgn="base" latinLnBrk="0" hangingPunct="0">
              <a:lnSpc>
                <a:spcPct val="100000"/>
              </a:lnSpc>
              <a:spcBef>
                <a:spcPct val="0"/>
              </a:spcBef>
              <a:spcAft>
                <a:spcPts val="800"/>
              </a:spcAft>
              <a:buClrTx/>
              <a:buSzTx/>
              <a:buFontTx/>
              <a:buNone/>
              <a:tabLst/>
              <a:defRPr/>
            </a:pPr>
            <a:r>
              <a:rPr kumimoji="0" lang="ar-BH"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 </a:t>
            </a:r>
            <a:r>
              <a:rPr kumimoji="0" lang="ar-SA"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وهو أحد</a:t>
            </a:r>
            <a:r>
              <a:rPr kumimoji="0" lang="ar-BH"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 </a:t>
            </a:r>
            <a:r>
              <a:rPr kumimoji="0" lang="ar-SA"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التطبيقات العـ</a:t>
            </a:r>
            <a:r>
              <a:rPr kumimoji="0" lang="ar-BH"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م</a:t>
            </a:r>
            <a:r>
              <a:rPr kumimoji="0" lang="ar-SA"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ـلية</a:t>
            </a:r>
            <a:r>
              <a:rPr kumimoji="0" lang="ar-BH"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 </a:t>
            </a:r>
            <a:r>
              <a:rPr kumimoji="0" lang="ar-SA"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لأنبوبة أشعة الكاثود</a:t>
            </a:r>
            <a:r>
              <a:rPr kumimoji="0" lang="en-US"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a:t>
            </a:r>
          </a:p>
          <a:p>
            <a:pPr marL="0" marR="0" lvl="0" indent="0" algn="r" defTabSz="914400" rtl="0" eaLnBrk="0" fontAlgn="base" latinLnBrk="0" hangingPunct="0">
              <a:lnSpc>
                <a:spcPct val="100000"/>
              </a:lnSpc>
              <a:spcBef>
                <a:spcPct val="0"/>
              </a:spcBef>
              <a:spcAft>
                <a:spcPts val="800"/>
              </a:spcAft>
              <a:buClrTx/>
              <a:buSzTx/>
              <a:buFontTx/>
              <a:buNone/>
              <a:tabLst/>
              <a:defRPr/>
            </a:pPr>
            <a:r>
              <a:rPr kumimoji="0" lang="en-US"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 </a:t>
            </a:r>
            <a:r>
              <a:rPr kumimoji="0" lang="ar-BH"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 </a:t>
            </a:r>
            <a:r>
              <a:rPr kumimoji="0" lang="ar-SA"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وتتكون الصور التليفزيونية عندما تصطدم أشعة الكاثود بمواد</a:t>
            </a:r>
            <a:endParaRPr kumimoji="0" lang="ar-BH"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endParaRPr>
          </a:p>
          <a:p>
            <a:pPr marL="0" marR="0" lvl="0" indent="0" algn="r" defTabSz="914400" rtl="0" eaLnBrk="0" fontAlgn="base" latinLnBrk="0" hangingPunct="0">
              <a:lnSpc>
                <a:spcPct val="100000"/>
              </a:lnSpc>
              <a:spcBef>
                <a:spcPct val="0"/>
              </a:spcBef>
              <a:spcAft>
                <a:spcPts val="800"/>
              </a:spcAft>
              <a:buClrTx/>
              <a:buSzTx/>
              <a:buFontTx/>
              <a:buNone/>
              <a:tabLst/>
              <a:defRPr/>
            </a:pPr>
            <a:r>
              <a:rPr kumimoji="0" lang="ar-SA"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 كيميائية ت</a:t>
            </a:r>
            <a:r>
              <a:rPr kumimoji="0" lang="ar-BH"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a:t>
            </a:r>
            <a:r>
              <a:rPr kumimoji="0" lang="ar-SA"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غ</a:t>
            </a:r>
            <a:r>
              <a:rPr kumimoji="0" lang="ar-BH"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a:t>
            </a:r>
            <a:r>
              <a:rPr kumimoji="0" lang="ar-SA"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ل</a:t>
            </a:r>
            <a:r>
              <a:rPr kumimoji="0" lang="ar-BH"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a:t>
            </a:r>
            <a:r>
              <a:rPr kumimoji="0" lang="ar-SA"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ف الشاشة من الخلف منتجة</a:t>
            </a:r>
            <a:r>
              <a:rPr kumimoji="0" lang="ar-BH"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a:t>
            </a:r>
            <a:r>
              <a:rPr kumimoji="0" lang="ar-SA"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 الضوء</a:t>
            </a:r>
            <a:r>
              <a:rPr kumimoji="0" lang="ar-BH" altLang="en-US" sz="3600" b="1" i="0" u="none" strike="noStrike" kern="1200" cap="none" spc="0" normalizeH="0" baseline="0" noProof="0" dirty="0">
                <a:ln>
                  <a:noFill/>
                </a:ln>
                <a:solidFill>
                  <a:prstClr val="black"/>
                </a:solidFill>
                <a:effectLst/>
                <a:uLnTx/>
                <a:uFillTx/>
                <a:latin typeface="Sakkal Majalla" panose="02000000000000000000" pitchFamily="2" charset="-78"/>
                <a:ea typeface="Arial" panose="020B0604020202020204" pitchFamily="34" charset="0"/>
                <a:cs typeface="Sakkal Majalla" panose="02000000000000000000" pitchFamily="2" charset="-78"/>
              </a:rPr>
              <a:t>.</a:t>
            </a:r>
            <a:endParaRPr kumimoji="0" lang="en-US" altLang="en-US" sz="5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4"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1815421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
        <p:nvSpPr>
          <p:cNvPr id="5" name="Content Placeholder 4">
            <a:extLst>
              <a:ext uri="{FF2B5EF4-FFF2-40B4-BE49-F238E27FC236}">
                <a16:creationId xmlns:a16="http://schemas.microsoft.com/office/drawing/2014/main" id="{13FCAF7B-9CC4-4D78-852C-0DDFE6E11FA2}"/>
              </a:ext>
            </a:extLst>
          </p:cNvPr>
          <p:cNvSpPr txBox="1">
            <a:spLocks/>
          </p:cNvSpPr>
          <p:nvPr/>
        </p:nvSpPr>
        <p:spPr>
          <a:xfrm>
            <a:off x="422031" y="1649906"/>
            <a:ext cx="10944664" cy="2703729"/>
          </a:xfrm>
          <a:prstGeom prst="rect">
            <a:avLst/>
          </a:prstGeom>
          <a:solidFill>
            <a:schemeClr val="accent6">
              <a:lumMod val="40000"/>
              <a:lumOff val="60000"/>
            </a:schemeClr>
          </a:solidFill>
          <a:effectLst>
            <a:outerShdw blurRad="63500" sx="102000" sy="102000" algn="ctr" rotWithShape="0">
              <a:prstClr val="black">
                <a:alpha val="40000"/>
              </a:prstClr>
            </a:outerShdw>
          </a:effectLst>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rtl="1"/>
            <a:r>
              <a:rPr lang="ar-BH" sz="3600" b="1" dirty="0">
                <a:latin typeface="Sakkal Majalla" panose="02000000000000000000" pitchFamily="2" charset="-78"/>
                <a:cs typeface="Sakkal Majalla" panose="02000000000000000000" pitchFamily="2" charset="-78"/>
              </a:rPr>
              <a:t>ما الذي يجعل المادة متعادلة كهربائيّا؟</a:t>
            </a:r>
          </a:p>
          <a:p>
            <a:pPr algn="r" rtl="1"/>
            <a:r>
              <a:rPr lang="ar-BH" sz="3600" b="1" dirty="0">
                <a:latin typeface="Sakkal Majalla" panose="02000000000000000000" pitchFamily="2" charset="-78"/>
                <a:cs typeface="Sakkal Majalla" panose="02000000000000000000" pitchFamily="2" charset="-78"/>
              </a:rPr>
              <a:t>فإذا وجدت الإلكترونات في جميع المواد و شحنتها سالبة، فكيف تكون المادة متعادلة؟</a:t>
            </a:r>
          </a:p>
          <a:p>
            <a:pPr algn="r" rtl="1"/>
            <a:r>
              <a:rPr lang="ar-BH" sz="3600" b="1" dirty="0">
                <a:latin typeface="Sakkal Majalla" panose="02000000000000000000" pitchFamily="2" charset="-78"/>
                <a:cs typeface="Sakkal Majalla" panose="02000000000000000000" pitchFamily="2" charset="-78"/>
              </a:rPr>
              <a:t>كما أن كتلة الإلكترون صغيرة جدا. فمن المسؤول عن كتلة الذرة؟</a:t>
            </a:r>
            <a:endParaRPr lang="en-US" sz="3600" b="1" dirty="0">
              <a:latin typeface="Sakkal Majalla" panose="02000000000000000000" pitchFamily="2" charset="-78"/>
              <a:cs typeface="Sakkal Majalla" panose="02000000000000000000" pitchFamily="2" charset="-78"/>
            </a:endParaRPr>
          </a:p>
        </p:txBody>
      </p:sp>
      <p:sp>
        <p:nvSpPr>
          <p:cNvPr id="6" name="مستطيل 2">
            <a:extLst>
              <a:ext uri="{FF2B5EF4-FFF2-40B4-BE49-F238E27FC236}">
                <a16:creationId xmlns:a16="http://schemas.microsoft.com/office/drawing/2014/main" id="{14FE397F-3F18-4897-B875-7AED44FDA8E7}"/>
              </a:ext>
            </a:extLst>
          </p:cNvPr>
          <p:cNvSpPr/>
          <p:nvPr/>
        </p:nvSpPr>
        <p:spPr>
          <a:xfrm>
            <a:off x="3630304" y="174272"/>
            <a:ext cx="5500048" cy="646331"/>
          </a:xfrm>
          <a:prstGeom prst="rect">
            <a:avLst/>
          </a:prstGeom>
          <a:solidFill>
            <a:schemeClr val="accent4">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91440" tIns="45720" rIns="91440" bIns="45720">
            <a:spAutoFit/>
          </a:bodyPr>
          <a:lstStyle/>
          <a:p>
            <a:pPr algn="ctr" rtl="1"/>
            <a:r>
              <a:rPr lang="ar-BH" sz="3600" b="1" dirty="0">
                <a:ln w="0"/>
                <a:solidFill>
                  <a:srgbClr val="002060"/>
                </a:solidFill>
                <a:latin typeface="Sakkal Majalla" panose="02000000000000000000" pitchFamily="2" charset="-78"/>
                <a:cs typeface="Sakkal Majalla" panose="02000000000000000000" pitchFamily="2" charset="-78"/>
              </a:rPr>
              <a:t>تساؤلات أدّت إلى نموذج طومسون</a:t>
            </a:r>
            <a:endParaRPr lang="ar-SA" sz="3600" b="1" cap="none" spc="0" dirty="0">
              <a:ln w="0"/>
              <a:solidFill>
                <a:srgbClr val="002060"/>
              </a:solidFill>
              <a:latin typeface="Sakkal Majalla" panose="02000000000000000000" pitchFamily="2" charset="-78"/>
              <a:cs typeface="Sakkal Majalla" panose="02000000000000000000" pitchFamily="2" charset="-78"/>
            </a:endParaRPr>
          </a:p>
        </p:txBody>
      </p:sp>
      <p:sp>
        <p:nvSpPr>
          <p:cNvPr id="7" name="TextBox 5">
            <a:extLst>
              <a:ext uri="{FF2B5EF4-FFF2-40B4-BE49-F238E27FC236}">
                <a16:creationId xmlns:a16="http://schemas.microsoft.com/office/drawing/2014/main" id="{DF34225D-2006-428C-8FB8-48387D65E0E1}"/>
              </a:ext>
            </a:extLst>
          </p:cNvPr>
          <p:cNvSpPr txBox="1"/>
          <p:nvPr/>
        </p:nvSpPr>
        <p:spPr>
          <a:xfrm>
            <a:off x="864322" y="4729171"/>
            <a:ext cx="10060081" cy="646331"/>
          </a:xfrm>
          <a:prstGeom prst="rect">
            <a:avLst/>
          </a:prstGeom>
          <a:solidFill>
            <a:schemeClr val="accent1">
              <a:lumMod val="40000"/>
              <a:lumOff val="60000"/>
            </a:schemeClr>
          </a:solidFill>
          <a:effectLst>
            <a:outerShdw blurRad="63500" sx="102000" sy="102000" algn="ctr" rotWithShape="0">
              <a:prstClr val="black">
                <a:alpha val="40000"/>
              </a:prstClr>
            </a:outerShdw>
          </a:effectLst>
        </p:spPr>
        <p:txBody>
          <a:bodyPr wrap="square" rtlCol="0">
            <a:spAutoFit/>
          </a:bodyPr>
          <a:lstStyle/>
          <a:p>
            <a:pPr algn="ctr" rtl="1"/>
            <a:r>
              <a:rPr lang="ar-BH" sz="3600" b="1" dirty="0">
                <a:solidFill>
                  <a:srgbClr val="C00000"/>
                </a:solidFill>
                <a:latin typeface="Sakkal Majalla" panose="02000000000000000000" pitchFamily="2" charset="-78"/>
                <a:cs typeface="Sakkal Majalla" panose="02000000000000000000" pitchFamily="2" charset="-78"/>
              </a:rPr>
              <a:t>للإجابة عن هذه التساؤلات اقترح طومسون النموذج التالي:</a:t>
            </a:r>
          </a:p>
        </p:txBody>
      </p:sp>
    </p:spTree>
    <p:extLst>
      <p:ext uri="{BB962C8B-B14F-4D97-AF65-F5344CB8AC3E}">
        <p14:creationId xmlns:p14="http://schemas.microsoft.com/office/powerpoint/2010/main" val="441427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fade">
                                      <p:cBhvr>
                                        <p:cTn id="20" dur="1000"/>
                                        <p:tgtEl>
                                          <p:spTgt spid="5">
                                            <p:txEl>
                                              <p:pRg st="1" end="1"/>
                                            </p:txEl>
                                          </p:spTgt>
                                        </p:tgtEl>
                                      </p:cBhvr>
                                    </p:animEffect>
                                    <p:anim calcmode="lin" valueType="num">
                                      <p:cBhvr>
                                        <p:cTn id="21"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fade">
                                      <p:cBhvr>
                                        <p:cTn id="27" dur="1000"/>
                                        <p:tgtEl>
                                          <p:spTgt spid="5">
                                            <p:txEl>
                                              <p:pRg st="2" end="2"/>
                                            </p:txEl>
                                          </p:spTgt>
                                        </p:tgtEl>
                                      </p:cBhvr>
                                    </p:animEffect>
                                    <p:anim calcmode="lin" valueType="num">
                                      <p:cBhvr>
                                        <p:cTn id="2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arn(inVertical)">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27758" y="1852929"/>
            <a:ext cx="6288258" cy="3724096"/>
          </a:xfrm>
          <a:prstGeom prst="rect">
            <a:avLst/>
          </a:prstGeom>
          <a:solidFill>
            <a:schemeClr val="accent2">
              <a:lumMod val="60000"/>
              <a:lumOff val="40000"/>
            </a:schemeClr>
          </a:solidFill>
        </p:spPr>
        <p:txBody>
          <a:bodyPr wrap="square">
            <a:spAutoFit/>
          </a:bodyPr>
          <a:lstStyle/>
          <a:p>
            <a:pPr marL="0" marR="0" lvl="0" indent="0" algn="r" defTabSz="914400" rtl="1" eaLnBrk="1" fontAlgn="auto" latinLnBrk="0" hangingPunct="1">
              <a:lnSpc>
                <a:spcPct val="150000"/>
              </a:lnSpc>
              <a:spcBef>
                <a:spcPts val="0"/>
              </a:spcBef>
              <a:spcAft>
                <a:spcPts val="0"/>
              </a:spcAft>
              <a:buClrTx/>
              <a:buSzTx/>
              <a:buFontTx/>
              <a:buNone/>
              <a:tabLst>
                <a:tab pos="972820" algn="l"/>
              </a:tabLst>
              <a:defRPr/>
            </a:pP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حصل طومسون على جائزة نوبل عام 1906م بسبب اكتشافه </a:t>
            </a:r>
            <a:r>
              <a:rPr kumimoji="0" lang="ar-SA" sz="32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الإلكترون</a:t>
            </a:r>
            <a:r>
              <a:rPr kumimoji="0" lang="ar-SA"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endParaRPr kumimoji="0" lang="en-US" sz="32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50000"/>
              </a:lnSpc>
              <a:spcBef>
                <a:spcPts val="0"/>
              </a:spcBef>
              <a:spcAft>
                <a:spcPts val="0"/>
              </a:spcAft>
              <a:buClrTx/>
              <a:buSzTx/>
              <a:buFontTx/>
              <a:buNone/>
              <a:tabLst>
                <a:tab pos="972820" algn="l"/>
              </a:tabLst>
              <a:defRPr/>
            </a:pPr>
            <a:r>
              <a:rPr kumimoji="0" lang="ar-BH" sz="32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وصف النموذج:</a:t>
            </a:r>
            <a:r>
              <a:rPr kumimoji="0" lang="ar-SA" sz="32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2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الذرة</a:t>
            </a:r>
            <a:r>
              <a:rPr kumimoji="0" lang="ar-SA" sz="32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كروية الشكل </a:t>
            </a: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مصمتة </a:t>
            </a:r>
            <a:r>
              <a:rPr kumimoji="0" lang="ar-SA"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مكو</a:t>
            </a: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نة من شحنات موجبة موزعة</a:t>
            </a: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بانتظام،</a:t>
            </a: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مغروس فيها إلكترونات سالبة </a:t>
            </a:r>
            <a:r>
              <a:rPr kumimoji="0" lang="ar-BH" sz="32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تكفي لجعلها متعادلة.</a:t>
            </a: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endParaRPr kumimoji="0" lang="en-US" sz="32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pic>
        <p:nvPicPr>
          <p:cNvPr id="5" name="Picture 4"/>
          <p:cNvPicPr>
            <a:picLocks noChangeAspect="1"/>
          </p:cNvPicPr>
          <p:nvPr/>
        </p:nvPicPr>
        <p:blipFill>
          <a:blip r:embed="rId2"/>
          <a:stretch>
            <a:fillRect/>
          </a:stretch>
        </p:blipFill>
        <p:spPr>
          <a:xfrm>
            <a:off x="175984" y="1871816"/>
            <a:ext cx="5413717" cy="3705209"/>
          </a:xfrm>
          <a:prstGeom prst="rect">
            <a:avLst/>
          </a:prstGeom>
        </p:spPr>
      </p:pic>
      <p:sp>
        <p:nvSpPr>
          <p:cNvPr id="7" name="Rectangle: Rounded Corners 22">
            <a:extLst>
              <a:ext uri="{FF2B5EF4-FFF2-40B4-BE49-F238E27FC236}">
                <a16:creationId xmlns:a16="http://schemas.microsoft.com/office/drawing/2014/main" id="{01EA6FBF-74B6-4523-9667-C4C87215CCA8}"/>
              </a:ext>
            </a:extLst>
          </p:cNvPr>
          <p:cNvSpPr/>
          <p:nvPr/>
        </p:nvSpPr>
        <p:spPr>
          <a:xfrm>
            <a:off x="3573305" y="207158"/>
            <a:ext cx="5045389" cy="78834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400" b="1" dirty="0">
                <a:solidFill>
                  <a:schemeClr val="bg1"/>
                </a:solidFill>
                <a:latin typeface="Sakkal Majalla" panose="02000000000000000000" pitchFamily="2" charset="-78"/>
                <a:cs typeface="Sakkal Majalla" panose="02000000000000000000" pitchFamily="2" charset="-78"/>
              </a:rPr>
              <a:t>نموذج طومسون</a:t>
            </a:r>
            <a:endParaRPr lang="en-US" sz="4400" b="1" dirty="0">
              <a:solidFill>
                <a:schemeClr val="bg1"/>
              </a:solidFill>
              <a:latin typeface="Sakkal Majalla" panose="02000000000000000000" pitchFamily="2" charset="-78"/>
              <a:cs typeface="Sakkal Majalla" panose="02000000000000000000" pitchFamily="2" charset="-78"/>
            </a:endParaRPr>
          </a:p>
        </p:txBody>
      </p:sp>
      <p:sp>
        <p:nvSpPr>
          <p:cNvPr id="8"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744677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309571" y="1220883"/>
            <a:ext cx="5573013" cy="4839786"/>
          </a:xfrm>
          <a:prstGeom prst="rect">
            <a:avLst/>
          </a:prstGeom>
          <a:solidFill>
            <a:schemeClr val="accent2">
              <a:lumMod val="40000"/>
              <a:lumOff val="60000"/>
            </a:schemeClr>
          </a:solidFill>
        </p:spPr>
        <p:txBody>
          <a:bodyPr wrap="square">
            <a:spAutoFit/>
          </a:bodyPr>
          <a:lstStyle/>
          <a:p>
            <a:pPr marR="0" lvl="0" algn="r" defTabSz="914400" rtl="1" eaLnBrk="1" fontAlgn="auto" latinLnBrk="0" hangingPunct="1">
              <a:lnSpc>
                <a:spcPct val="150000"/>
              </a:lnSpc>
              <a:spcBef>
                <a:spcPts val="0"/>
              </a:spcBef>
              <a:spcAft>
                <a:spcPts val="0"/>
              </a:spcAft>
              <a:buClr>
                <a:srgbClr val="FF00FF"/>
              </a:buClr>
              <a:buSzPts val="1500"/>
              <a:tabLst>
                <a:tab pos="285750" algn="l"/>
                <a:tab pos="972820" algn="l"/>
              </a:tabLst>
              <a:defRPr/>
            </a:pPr>
            <a:r>
              <a:rPr lang="ar-BH" sz="2800" b="1" dirty="0">
                <a:solidFill>
                  <a:srgbClr val="0000FF"/>
                </a:solidFill>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200" b="1" i="0" u="none" strike="noStrike" kern="1200" cap="none" spc="0" normalizeH="0" baseline="0" noProof="0" dirty="0">
                <a:ln>
                  <a:noFill/>
                </a:ln>
                <a:solidFill>
                  <a:srgbClr val="0000FF"/>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وصف </a:t>
            </a:r>
            <a:r>
              <a:rPr kumimoji="0" lang="ar-SA" sz="3200" b="1" i="0" u="none" strike="noStrike" kern="1200" cap="none" spc="0" normalizeH="0" baseline="0" noProof="0" dirty="0">
                <a:ln>
                  <a:noFill/>
                </a:ln>
                <a:solidFill>
                  <a:srgbClr val="0000FF"/>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تجربة راذرفورد </a:t>
            </a:r>
            <a:r>
              <a:rPr kumimoji="0" lang="ar-SA"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عام </a:t>
            </a:r>
            <a:r>
              <a:rPr kumimoji="0" lang="en-US"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1911</a:t>
            </a:r>
            <a:r>
              <a:rPr kumimoji="0" lang="ar-SA"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م</a:t>
            </a: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200" b="1" i="0" u="none" strike="noStrike" kern="1200" cap="none" spc="0" normalizeH="0" baseline="0" noProof="0" dirty="0">
                <a:ln>
                  <a:noFill/>
                </a:ln>
                <a:solidFill>
                  <a:srgbClr val="0000FF"/>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3200" b="1" i="0" u="none" strike="noStrike" kern="1200" cap="none" spc="0" normalizeH="0" baseline="0" noProof="0" dirty="0">
                <a:ln>
                  <a:noFill/>
                </a:ln>
                <a:solidFill>
                  <a:srgbClr val="0000FF"/>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الشكل</a:t>
            </a:r>
            <a:r>
              <a:rPr kumimoji="0" lang="ar-BH" sz="3200" b="1" i="0" u="none" strike="noStrike" kern="1200" cap="none" spc="0" normalizeH="0" baseline="0" noProof="0" dirty="0">
                <a:ln>
                  <a:noFill/>
                </a:ln>
                <a:solidFill>
                  <a:srgbClr val="0000FF"/>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المقابل)</a:t>
            </a:r>
            <a:r>
              <a:rPr kumimoji="0" lang="ar-SA"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endPar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50000"/>
              </a:lnSpc>
              <a:spcBef>
                <a:spcPts val="0"/>
              </a:spcBef>
              <a:spcAft>
                <a:spcPts val="0"/>
              </a:spcAft>
              <a:buClr>
                <a:srgbClr val="FF00FF"/>
              </a:buClr>
              <a:buSzPts val="1500"/>
              <a:buFontTx/>
              <a:buNone/>
              <a:tabLst>
                <a:tab pos="285750" algn="l"/>
                <a:tab pos="972820" algn="l"/>
              </a:tabLst>
              <a:defRPr/>
            </a:pP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وجه شعاع</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رفيع</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من جسيمات ألفا (</a:t>
            </a:r>
            <a:r>
              <a:rPr kumimoji="0" lang="ar-SA"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α</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endPar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50000"/>
              </a:lnSpc>
              <a:spcBef>
                <a:spcPts val="0"/>
              </a:spcBef>
              <a:spcAft>
                <a:spcPts val="0"/>
              </a:spcAft>
              <a:buClr>
                <a:srgbClr val="FF00FF"/>
              </a:buClr>
              <a:buSzPts val="1500"/>
              <a:buFontTx/>
              <a:buNone/>
              <a:tabLst>
                <a:tab pos="285750" algn="l"/>
                <a:tab pos="972820" algn="l"/>
              </a:tabLst>
              <a:defRPr/>
            </a:pP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الموجبة في اتجاه صفيحة رقيقة من الذهب، </a:t>
            </a:r>
            <a:endPar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50000"/>
              </a:lnSpc>
              <a:spcBef>
                <a:spcPts val="0"/>
              </a:spcBef>
              <a:spcAft>
                <a:spcPts val="0"/>
              </a:spcAft>
              <a:buClr>
                <a:srgbClr val="FF00FF"/>
              </a:buClr>
              <a:buSzPts val="1500"/>
              <a:buFontTx/>
              <a:buNone/>
              <a:tabLst>
                <a:tab pos="285750" algn="l"/>
                <a:tab pos="972820" algn="l"/>
              </a:tabLst>
              <a:defRPr/>
            </a:pP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ووضع شاشة مغل</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فة بكبريتيد الخارصين حول </a:t>
            </a:r>
            <a:endPar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50000"/>
              </a:lnSpc>
              <a:spcBef>
                <a:spcPts val="0"/>
              </a:spcBef>
              <a:spcAft>
                <a:spcPts val="0"/>
              </a:spcAft>
              <a:buClr>
                <a:srgbClr val="FF00FF"/>
              </a:buClr>
              <a:buSzPts val="1500"/>
              <a:buFontTx/>
              <a:buNone/>
              <a:tabLst>
                <a:tab pos="285750" algn="l"/>
                <a:tab pos="972820" algn="l"/>
              </a:tabLst>
              <a:defRPr/>
            </a:pP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صفيحة من الذهب،</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حيث تقوم الشاشة بإظهار </a:t>
            </a:r>
            <a:endPar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50000"/>
              </a:lnSpc>
              <a:spcBef>
                <a:spcPts val="0"/>
              </a:spcBef>
              <a:spcAft>
                <a:spcPts val="0"/>
              </a:spcAft>
              <a:buClr>
                <a:srgbClr val="FF00FF"/>
              </a:buClr>
              <a:buSzPts val="1500"/>
              <a:buFontTx/>
              <a:buNone/>
              <a:tabLst>
                <a:tab pos="285750" algn="l"/>
                <a:tab pos="972820" algn="l"/>
              </a:tabLst>
              <a:defRPr/>
            </a:pP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الضوء عند اصطدام جسيمات ألفا بها.</a:t>
            </a:r>
            <a:endPar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p:txBody>
      </p:sp>
      <p:pic>
        <p:nvPicPr>
          <p:cNvPr id="8" name="Picture 7"/>
          <p:cNvPicPr>
            <a:picLocks noChangeAspect="1"/>
          </p:cNvPicPr>
          <p:nvPr/>
        </p:nvPicPr>
        <p:blipFill>
          <a:blip r:embed="rId2"/>
          <a:stretch>
            <a:fillRect/>
          </a:stretch>
        </p:blipFill>
        <p:spPr>
          <a:xfrm>
            <a:off x="175984" y="1204550"/>
            <a:ext cx="6133587" cy="4856119"/>
          </a:xfrm>
          <a:prstGeom prst="rect">
            <a:avLst/>
          </a:prstGeom>
        </p:spPr>
      </p:pic>
      <p:sp>
        <p:nvSpPr>
          <p:cNvPr id="7" name="Rectangle: Rounded Corners 22">
            <a:extLst>
              <a:ext uri="{FF2B5EF4-FFF2-40B4-BE49-F238E27FC236}">
                <a16:creationId xmlns:a16="http://schemas.microsoft.com/office/drawing/2014/main" id="{F4C8074B-9A0A-498D-A577-5BADA4183A3F}"/>
              </a:ext>
            </a:extLst>
          </p:cNvPr>
          <p:cNvSpPr/>
          <p:nvPr/>
        </p:nvSpPr>
        <p:spPr>
          <a:xfrm>
            <a:off x="3361655" y="112975"/>
            <a:ext cx="5895833" cy="740553"/>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400" b="1" dirty="0">
                <a:solidFill>
                  <a:schemeClr val="bg1"/>
                </a:solidFill>
                <a:latin typeface="Sakkal Majalla" panose="02000000000000000000" pitchFamily="2" charset="-78"/>
                <a:cs typeface="Sakkal Majalla" panose="02000000000000000000" pitchFamily="2" charset="-78"/>
              </a:rPr>
              <a:t>اكتشاف النواة - تجربة راذرفورد</a:t>
            </a:r>
            <a:endParaRPr lang="en-US" sz="4400" b="1" dirty="0">
              <a:solidFill>
                <a:schemeClr val="bg1"/>
              </a:solidFill>
              <a:latin typeface="Sakkal Majalla" panose="02000000000000000000" pitchFamily="2" charset="-78"/>
              <a:cs typeface="Sakkal Majalla" panose="02000000000000000000" pitchFamily="2" charset="-78"/>
            </a:endParaRPr>
          </a:p>
        </p:txBody>
      </p:sp>
      <p:sp>
        <p:nvSpPr>
          <p:cNvPr id="9"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1486980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22">
            <a:extLst>
              <a:ext uri="{FF2B5EF4-FFF2-40B4-BE49-F238E27FC236}">
                <a16:creationId xmlns:a16="http://schemas.microsoft.com/office/drawing/2014/main" id="{F4C8074B-9A0A-498D-A577-5BADA4183A3F}"/>
              </a:ext>
            </a:extLst>
          </p:cNvPr>
          <p:cNvSpPr/>
          <p:nvPr/>
        </p:nvSpPr>
        <p:spPr>
          <a:xfrm>
            <a:off x="6095998" y="1075028"/>
            <a:ext cx="5217619" cy="740553"/>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400" b="1" dirty="0">
                <a:solidFill>
                  <a:schemeClr val="bg1"/>
                </a:solidFill>
                <a:latin typeface="Sakkal Majalla" panose="02000000000000000000" pitchFamily="2" charset="-78"/>
                <a:cs typeface="Sakkal Majalla" panose="02000000000000000000" pitchFamily="2" charset="-78"/>
              </a:rPr>
              <a:t>توقعات راذرفورد</a:t>
            </a:r>
            <a:endParaRPr lang="en-US" sz="4400" b="1" dirty="0">
              <a:solidFill>
                <a:schemeClr val="bg1"/>
              </a:solidFill>
              <a:latin typeface="Sakkal Majalla" panose="02000000000000000000" pitchFamily="2" charset="-78"/>
              <a:cs typeface="Sakkal Majalla" panose="02000000000000000000" pitchFamily="2" charset="-78"/>
            </a:endParaRPr>
          </a:p>
        </p:txBody>
      </p:sp>
      <p:sp>
        <p:nvSpPr>
          <p:cNvPr id="9" name="مستطيل 2">
            <a:extLst>
              <a:ext uri="{FF2B5EF4-FFF2-40B4-BE49-F238E27FC236}">
                <a16:creationId xmlns:a16="http://schemas.microsoft.com/office/drawing/2014/main" id="{9BAF2154-B855-4CFC-99A9-1B2C0143BD40}"/>
              </a:ext>
            </a:extLst>
          </p:cNvPr>
          <p:cNvSpPr/>
          <p:nvPr/>
        </p:nvSpPr>
        <p:spPr>
          <a:xfrm>
            <a:off x="6095998" y="1988446"/>
            <a:ext cx="5541176" cy="1384995"/>
          </a:xfrm>
          <a:prstGeom prst="rect">
            <a:avLst/>
          </a:prstGeom>
          <a:solidFill>
            <a:schemeClr val="accent4">
              <a:lumMod val="20000"/>
              <a:lumOff val="80000"/>
            </a:schemeClr>
          </a:solidFill>
        </p:spPr>
        <p:txBody>
          <a:bodyPr wrap="square">
            <a:spAutoFit/>
          </a:bodyPr>
          <a:lstStyle/>
          <a:p>
            <a:pPr lvl="0" algn="r" rtl="1"/>
            <a:r>
              <a:rPr lang="ar-BH" sz="2800" b="1" dirty="0">
                <a:latin typeface="Sakkal Majalla" panose="02000000000000000000" pitchFamily="2" charset="-78"/>
                <a:cs typeface="Sakkal Majalla" panose="02000000000000000000" pitchFamily="2" charset="-78"/>
              </a:rPr>
              <a:t>- اعتمادا على تجربة طومسون </a:t>
            </a:r>
            <a:r>
              <a:rPr lang="ar-BH" sz="2800" b="1" dirty="0">
                <a:solidFill>
                  <a:srgbClr val="C00000"/>
                </a:solidFill>
                <a:latin typeface="Sakkal Majalla" panose="02000000000000000000" pitchFamily="2" charset="-78"/>
                <a:cs typeface="Sakkal Majalla" panose="02000000000000000000" pitchFamily="2" charset="-78"/>
              </a:rPr>
              <a:t>توقع</a:t>
            </a:r>
            <a:r>
              <a:rPr lang="ar-BH" sz="2800" b="1" dirty="0">
                <a:latin typeface="Sakkal Majalla" panose="02000000000000000000" pitchFamily="2" charset="-78"/>
                <a:cs typeface="Sakkal Majalla" panose="02000000000000000000" pitchFamily="2" charset="-78"/>
              </a:rPr>
              <a:t> راذرفورد بأن جسيمات ألفا ستنحرف قليلاً نتيجة اصطدامها بالإلكترونات وسيمرّ أغلبها دون انحراف.</a:t>
            </a:r>
          </a:p>
        </p:txBody>
      </p:sp>
      <p:pic>
        <p:nvPicPr>
          <p:cNvPr id="10" name="Picture 9">
            <a:extLst>
              <a:ext uri="{FF2B5EF4-FFF2-40B4-BE49-F238E27FC236}">
                <a16:creationId xmlns:a16="http://schemas.microsoft.com/office/drawing/2014/main" id="{F3DE75F2-6D38-45D3-B6D2-D0A511D460A5}"/>
              </a:ext>
            </a:extLst>
          </p:cNvPr>
          <p:cNvPicPr>
            <a:picLocks noChangeAspect="1"/>
          </p:cNvPicPr>
          <p:nvPr/>
        </p:nvPicPr>
        <p:blipFill rotWithShape="1">
          <a:blip r:embed="rId2"/>
          <a:srcRect l="18534" t="28133" r="20367" b="28556"/>
          <a:stretch/>
        </p:blipFill>
        <p:spPr>
          <a:xfrm>
            <a:off x="5992837" y="3546306"/>
            <a:ext cx="5644337" cy="2821507"/>
          </a:xfrm>
          <a:prstGeom prst="rect">
            <a:avLst/>
          </a:prstGeom>
        </p:spPr>
      </p:pic>
      <p:pic>
        <p:nvPicPr>
          <p:cNvPr id="11" name="صورة 1">
            <a:extLst>
              <a:ext uri="{FF2B5EF4-FFF2-40B4-BE49-F238E27FC236}">
                <a16:creationId xmlns:a16="http://schemas.microsoft.com/office/drawing/2014/main" id="{9F5DBDC2-F7E8-443C-AB7D-FC2D9EF7B3FF}"/>
              </a:ext>
            </a:extLst>
          </p:cNvPr>
          <p:cNvPicPr>
            <a:picLocks noChangeAspect="1"/>
          </p:cNvPicPr>
          <p:nvPr/>
        </p:nvPicPr>
        <p:blipFill>
          <a:blip r:embed="rId3">
            <a:extLst>
              <a:ext uri="{28A0092B-C50C-407E-A947-70E740481C1C}">
                <a14:useLocalDpi xmlns:a14="http://schemas.microsoft.com/office/drawing/2010/main" val="0"/>
              </a:ext>
            </a:extLst>
          </a:blip>
          <a:srcRect l="16618" t="39583" r="61713" b="25000"/>
          <a:stretch>
            <a:fillRect/>
          </a:stretch>
        </p:blipFill>
        <p:spPr bwMode="auto">
          <a:xfrm>
            <a:off x="175985" y="2419643"/>
            <a:ext cx="5330736" cy="389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Rounded Corners 22">
            <a:extLst>
              <a:ext uri="{FF2B5EF4-FFF2-40B4-BE49-F238E27FC236}">
                <a16:creationId xmlns:a16="http://schemas.microsoft.com/office/drawing/2014/main" id="{EF2F3DFE-FA75-449B-85AF-DA5A1BAE85E0}"/>
              </a:ext>
            </a:extLst>
          </p:cNvPr>
          <p:cNvSpPr/>
          <p:nvPr/>
        </p:nvSpPr>
        <p:spPr>
          <a:xfrm>
            <a:off x="1102639" y="1078816"/>
            <a:ext cx="4404081" cy="740553"/>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400" b="1" dirty="0">
                <a:solidFill>
                  <a:schemeClr val="bg1"/>
                </a:solidFill>
                <a:latin typeface="Sakkal Majalla" panose="02000000000000000000" pitchFamily="2" charset="-78"/>
                <a:cs typeface="Sakkal Majalla" panose="02000000000000000000" pitchFamily="2" charset="-78"/>
              </a:rPr>
              <a:t>نتائج تجربة راذرفورد</a:t>
            </a:r>
            <a:endParaRPr lang="en-US" sz="4400" b="1" dirty="0">
              <a:solidFill>
                <a:schemeClr val="bg1"/>
              </a:solidFill>
              <a:latin typeface="Sakkal Majalla" panose="02000000000000000000" pitchFamily="2" charset="-78"/>
              <a:cs typeface="Sakkal Majalla" panose="02000000000000000000" pitchFamily="2" charset="-78"/>
            </a:endParaRPr>
          </a:p>
        </p:txBody>
      </p:sp>
      <p:sp>
        <p:nvSpPr>
          <p:cNvPr id="8"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1312329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22">
            <a:extLst>
              <a:ext uri="{FF2B5EF4-FFF2-40B4-BE49-F238E27FC236}">
                <a16:creationId xmlns:a16="http://schemas.microsoft.com/office/drawing/2014/main" id="{F4C8074B-9A0A-498D-A577-5BADA4183A3F}"/>
              </a:ext>
            </a:extLst>
          </p:cNvPr>
          <p:cNvSpPr/>
          <p:nvPr/>
        </p:nvSpPr>
        <p:spPr>
          <a:xfrm>
            <a:off x="3316406" y="148687"/>
            <a:ext cx="5817453" cy="740553"/>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400" b="1" dirty="0">
                <a:solidFill>
                  <a:schemeClr val="bg1"/>
                </a:solidFill>
                <a:latin typeface="Sakkal Majalla" panose="02000000000000000000" pitchFamily="2" charset="-78"/>
                <a:cs typeface="Sakkal Majalla" panose="02000000000000000000" pitchFamily="2" charset="-78"/>
              </a:rPr>
              <a:t>مجسم لنتائج تجربة راذرفورد</a:t>
            </a:r>
            <a:endParaRPr lang="en-US" sz="4400" b="1" dirty="0">
              <a:solidFill>
                <a:schemeClr val="bg1"/>
              </a:solidFill>
              <a:latin typeface="Sakkal Majalla" panose="02000000000000000000" pitchFamily="2" charset="-78"/>
              <a:cs typeface="Sakkal Majalla" panose="02000000000000000000" pitchFamily="2" charset="-78"/>
            </a:endParaRPr>
          </a:p>
        </p:txBody>
      </p:sp>
      <p:pic>
        <p:nvPicPr>
          <p:cNvPr id="9" name="Picture 2">
            <a:extLst>
              <a:ext uri="{FF2B5EF4-FFF2-40B4-BE49-F238E27FC236}">
                <a16:creationId xmlns:a16="http://schemas.microsoft.com/office/drawing/2014/main" id="{2975A102-D181-49F5-A353-A51CABBAE088}"/>
              </a:ext>
            </a:extLst>
          </p:cNvPr>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91509" y="1466850"/>
            <a:ext cx="6742352" cy="409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Line 3">
            <a:extLst>
              <a:ext uri="{FF2B5EF4-FFF2-40B4-BE49-F238E27FC236}">
                <a16:creationId xmlns:a16="http://schemas.microsoft.com/office/drawing/2014/main" id="{E164BEAE-938B-4CCA-9F4C-3549450A6700}"/>
              </a:ext>
            </a:extLst>
          </p:cNvPr>
          <p:cNvSpPr>
            <a:spLocks noChangeShapeType="1"/>
          </p:cNvSpPr>
          <p:nvPr/>
        </p:nvSpPr>
        <p:spPr bwMode="auto">
          <a:xfrm flipV="1">
            <a:off x="4247535" y="3440113"/>
            <a:ext cx="2971800" cy="46037"/>
          </a:xfrm>
          <a:prstGeom prst="line">
            <a:avLst/>
          </a:prstGeom>
          <a:ln>
            <a:solidFill>
              <a:srgbClr val="FF0000"/>
            </a:solidFill>
            <a:headEnd type="none" w="sm" len="sm"/>
            <a:tailEnd type="none" w="sm" len="sm"/>
          </a:ln>
          <a:effectLst/>
        </p:spPr>
        <p:style>
          <a:lnRef idx="3">
            <a:schemeClr val="accent2"/>
          </a:lnRef>
          <a:fillRef idx="0">
            <a:schemeClr val="accent2"/>
          </a:fillRef>
          <a:effectRef idx="2">
            <a:schemeClr val="accent2"/>
          </a:effectRef>
          <a:fontRef idx="minor">
            <a:schemeClr val="tx1"/>
          </a:fontRef>
        </p:style>
        <p:txBody>
          <a:bodyPr wrap="none" anchor="ctr"/>
          <a:lstStyle/>
          <a:p>
            <a:pPr>
              <a:defRPr/>
            </a:pPr>
            <a:endParaRPr lang="ar-BH" sz="1600" b="1">
              <a:latin typeface="Sakkal Majalla" panose="02000000000000000000" pitchFamily="2" charset="-78"/>
              <a:cs typeface="Sakkal Majalla" panose="02000000000000000000" pitchFamily="2" charset="-78"/>
            </a:endParaRPr>
          </a:p>
        </p:txBody>
      </p:sp>
      <p:sp>
        <p:nvSpPr>
          <p:cNvPr id="11" name="Line 4">
            <a:extLst>
              <a:ext uri="{FF2B5EF4-FFF2-40B4-BE49-F238E27FC236}">
                <a16:creationId xmlns:a16="http://schemas.microsoft.com/office/drawing/2014/main" id="{8D10FD5D-9D22-4849-BC55-C11751350C7A}"/>
              </a:ext>
            </a:extLst>
          </p:cNvPr>
          <p:cNvSpPr>
            <a:spLocks noChangeShapeType="1"/>
          </p:cNvSpPr>
          <p:nvPr/>
        </p:nvSpPr>
        <p:spPr bwMode="auto">
          <a:xfrm>
            <a:off x="7295535" y="3429000"/>
            <a:ext cx="1600200" cy="0"/>
          </a:xfrm>
          <a:prstGeom prst="line">
            <a:avLst/>
          </a:prstGeom>
          <a:ln>
            <a:solidFill>
              <a:srgbClr val="FF0000"/>
            </a:solidFill>
            <a:headEnd type="none" w="sm" len="sm"/>
            <a:tailEnd type="none" w="sm" len="sm"/>
          </a:ln>
          <a:effectLst/>
        </p:spPr>
        <p:style>
          <a:lnRef idx="3">
            <a:schemeClr val="accent2"/>
          </a:lnRef>
          <a:fillRef idx="0">
            <a:schemeClr val="accent2"/>
          </a:fillRef>
          <a:effectRef idx="2">
            <a:schemeClr val="accent2"/>
          </a:effectRef>
          <a:fontRef idx="minor">
            <a:schemeClr val="tx1"/>
          </a:fontRef>
        </p:style>
        <p:txBody>
          <a:bodyPr wrap="none" anchor="ctr"/>
          <a:lstStyle/>
          <a:p>
            <a:pPr>
              <a:defRPr/>
            </a:pPr>
            <a:endParaRPr lang="ar-BH" sz="1600" b="1">
              <a:latin typeface="Sakkal Majalla" panose="02000000000000000000" pitchFamily="2" charset="-78"/>
              <a:cs typeface="Sakkal Majalla" panose="02000000000000000000" pitchFamily="2" charset="-78"/>
            </a:endParaRPr>
          </a:p>
        </p:txBody>
      </p:sp>
      <p:sp>
        <p:nvSpPr>
          <p:cNvPr id="12" name="Line 5">
            <a:extLst>
              <a:ext uri="{FF2B5EF4-FFF2-40B4-BE49-F238E27FC236}">
                <a16:creationId xmlns:a16="http://schemas.microsoft.com/office/drawing/2014/main" id="{659E8130-A59E-4A6A-B32D-0E22AC115678}"/>
              </a:ext>
            </a:extLst>
          </p:cNvPr>
          <p:cNvSpPr>
            <a:spLocks noChangeShapeType="1"/>
          </p:cNvSpPr>
          <p:nvPr/>
        </p:nvSpPr>
        <p:spPr bwMode="auto">
          <a:xfrm flipV="1">
            <a:off x="7362210" y="3057525"/>
            <a:ext cx="1500188" cy="357188"/>
          </a:xfrm>
          <a:prstGeom prst="line">
            <a:avLst/>
          </a:prstGeom>
          <a:ln>
            <a:headEnd type="none" w="sm" len="sm"/>
            <a:tailEnd type="none" w="sm" len="sm"/>
          </a:ln>
          <a:effectLst/>
        </p:spPr>
        <p:style>
          <a:lnRef idx="3">
            <a:schemeClr val="accent5"/>
          </a:lnRef>
          <a:fillRef idx="0">
            <a:schemeClr val="accent5"/>
          </a:fillRef>
          <a:effectRef idx="2">
            <a:schemeClr val="accent5"/>
          </a:effectRef>
          <a:fontRef idx="minor">
            <a:schemeClr val="tx1"/>
          </a:fontRef>
        </p:style>
        <p:txBody>
          <a:bodyPr wrap="none" anchor="ctr"/>
          <a:lstStyle/>
          <a:p>
            <a:pPr>
              <a:defRPr/>
            </a:pPr>
            <a:endParaRPr lang="ar-BH" sz="1600" b="1">
              <a:latin typeface="Sakkal Majalla" panose="02000000000000000000" pitchFamily="2" charset="-78"/>
              <a:cs typeface="Sakkal Majalla" panose="02000000000000000000" pitchFamily="2" charset="-78"/>
            </a:endParaRPr>
          </a:p>
        </p:txBody>
      </p:sp>
      <p:sp>
        <p:nvSpPr>
          <p:cNvPr id="13" name="Line 6">
            <a:extLst>
              <a:ext uri="{FF2B5EF4-FFF2-40B4-BE49-F238E27FC236}">
                <a16:creationId xmlns:a16="http://schemas.microsoft.com/office/drawing/2014/main" id="{639052FB-1904-4650-BD9D-2DAEF548DBD8}"/>
              </a:ext>
            </a:extLst>
          </p:cNvPr>
          <p:cNvSpPr>
            <a:spLocks noChangeShapeType="1"/>
          </p:cNvSpPr>
          <p:nvPr/>
        </p:nvSpPr>
        <p:spPr bwMode="auto">
          <a:xfrm>
            <a:off x="7371735" y="3429000"/>
            <a:ext cx="1562100" cy="271463"/>
          </a:xfrm>
          <a:prstGeom prst="line">
            <a:avLst/>
          </a:prstGeom>
          <a:ln>
            <a:headEnd type="none" w="sm" len="sm"/>
            <a:tailEnd type="none" w="sm" len="sm"/>
          </a:ln>
          <a:effectLst/>
        </p:spPr>
        <p:style>
          <a:lnRef idx="3">
            <a:schemeClr val="accent5"/>
          </a:lnRef>
          <a:fillRef idx="0">
            <a:schemeClr val="accent5"/>
          </a:fillRef>
          <a:effectRef idx="2">
            <a:schemeClr val="accent5"/>
          </a:effectRef>
          <a:fontRef idx="minor">
            <a:schemeClr val="tx1"/>
          </a:fontRef>
        </p:style>
        <p:txBody>
          <a:bodyPr wrap="none" anchor="ctr"/>
          <a:lstStyle/>
          <a:p>
            <a:pPr>
              <a:defRPr/>
            </a:pPr>
            <a:endParaRPr lang="ar-BH" sz="1600" b="1">
              <a:latin typeface="Sakkal Majalla" panose="02000000000000000000" pitchFamily="2" charset="-78"/>
              <a:cs typeface="Sakkal Majalla" panose="02000000000000000000" pitchFamily="2" charset="-78"/>
            </a:endParaRPr>
          </a:p>
        </p:txBody>
      </p:sp>
      <p:sp>
        <p:nvSpPr>
          <p:cNvPr id="14" name="Line 7">
            <a:extLst>
              <a:ext uri="{FF2B5EF4-FFF2-40B4-BE49-F238E27FC236}">
                <a16:creationId xmlns:a16="http://schemas.microsoft.com/office/drawing/2014/main" id="{821F8381-E0D6-4A1C-8258-42C0EF8E072A}"/>
              </a:ext>
            </a:extLst>
          </p:cNvPr>
          <p:cNvSpPr>
            <a:spLocks noChangeShapeType="1"/>
          </p:cNvSpPr>
          <p:nvPr/>
        </p:nvSpPr>
        <p:spPr bwMode="auto">
          <a:xfrm>
            <a:off x="7295535" y="3429000"/>
            <a:ext cx="1600200" cy="533400"/>
          </a:xfrm>
          <a:prstGeom prst="line">
            <a:avLst/>
          </a:prstGeom>
          <a:ln>
            <a:headEnd type="none" w="sm" len="sm"/>
            <a:tailEnd type="none" w="sm" len="sm"/>
          </a:ln>
          <a:effectLst/>
        </p:spPr>
        <p:style>
          <a:lnRef idx="3">
            <a:schemeClr val="accent5"/>
          </a:lnRef>
          <a:fillRef idx="0">
            <a:schemeClr val="accent5"/>
          </a:fillRef>
          <a:effectRef idx="2">
            <a:schemeClr val="accent5"/>
          </a:effectRef>
          <a:fontRef idx="minor">
            <a:schemeClr val="tx1"/>
          </a:fontRef>
        </p:style>
        <p:txBody>
          <a:bodyPr wrap="none" anchor="ctr"/>
          <a:lstStyle/>
          <a:p>
            <a:pPr>
              <a:defRPr/>
            </a:pPr>
            <a:endParaRPr lang="ar-BH" sz="1600" b="1">
              <a:latin typeface="Sakkal Majalla" panose="02000000000000000000" pitchFamily="2" charset="-78"/>
              <a:cs typeface="Sakkal Majalla" panose="02000000000000000000" pitchFamily="2" charset="-78"/>
            </a:endParaRPr>
          </a:p>
        </p:txBody>
      </p:sp>
      <p:sp>
        <p:nvSpPr>
          <p:cNvPr id="15" name="Line 8">
            <a:extLst>
              <a:ext uri="{FF2B5EF4-FFF2-40B4-BE49-F238E27FC236}">
                <a16:creationId xmlns:a16="http://schemas.microsoft.com/office/drawing/2014/main" id="{3833528E-3934-4EE2-BC2C-1EC40D6B5659}"/>
              </a:ext>
            </a:extLst>
          </p:cNvPr>
          <p:cNvSpPr>
            <a:spLocks noChangeShapeType="1"/>
          </p:cNvSpPr>
          <p:nvPr/>
        </p:nvSpPr>
        <p:spPr bwMode="auto">
          <a:xfrm flipV="1">
            <a:off x="7290773" y="2914650"/>
            <a:ext cx="1500187" cy="500063"/>
          </a:xfrm>
          <a:prstGeom prst="line">
            <a:avLst/>
          </a:prstGeom>
          <a:ln>
            <a:headEnd type="none" w="sm" len="sm"/>
            <a:tailEnd type="none" w="sm" len="sm"/>
          </a:ln>
          <a:effectLst/>
        </p:spPr>
        <p:style>
          <a:lnRef idx="3">
            <a:schemeClr val="accent5"/>
          </a:lnRef>
          <a:fillRef idx="0">
            <a:schemeClr val="accent5"/>
          </a:fillRef>
          <a:effectRef idx="2">
            <a:schemeClr val="accent5"/>
          </a:effectRef>
          <a:fontRef idx="minor">
            <a:schemeClr val="tx1"/>
          </a:fontRef>
        </p:style>
        <p:txBody>
          <a:bodyPr wrap="none" anchor="ctr"/>
          <a:lstStyle/>
          <a:p>
            <a:pPr>
              <a:defRPr/>
            </a:pPr>
            <a:endParaRPr lang="ar-BH" sz="1600" b="1">
              <a:latin typeface="Sakkal Majalla" panose="02000000000000000000" pitchFamily="2" charset="-78"/>
              <a:cs typeface="Sakkal Majalla" panose="02000000000000000000" pitchFamily="2" charset="-78"/>
            </a:endParaRPr>
          </a:p>
        </p:txBody>
      </p:sp>
      <p:sp>
        <p:nvSpPr>
          <p:cNvPr id="16" name="Line 14">
            <a:extLst>
              <a:ext uri="{FF2B5EF4-FFF2-40B4-BE49-F238E27FC236}">
                <a16:creationId xmlns:a16="http://schemas.microsoft.com/office/drawing/2014/main" id="{F2C88553-B258-499D-8301-294C8C86AF0F}"/>
              </a:ext>
            </a:extLst>
          </p:cNvPr>
          <p:cNvSpPr>
            <a:spLocks noChangeShapeType="1"/>
          </p:cNvSpPr>
          <p:nvPr/>
        </p:nvSpPr>
        <p:spPr bwMode="auto">
          <a:xfrm flipV="1">
            <a:off x="5866785" y="3429000"/>
            <a:ext cx="1352550" cy="842963"/>
          </a:xfrm>
          <a:prstGeom prst="line">
            <a:avLst/>
          </a:prstGeom>
          <a:ln>
            <a:solidFill>
              <a:srgbClr val="00FF00"/>
            </a:solidFill>
            <a:headEnd type="none" w="sm" len="sm"/>
            <a:tailEnd type="none" w="sm" len="sm"/>
          </a:ln>
          <a:effectLst/>
        </p:spPr>
        <p:style>
          <a:lnRef idx="3">
            <a:schemeClr val="accent3"/>
          </a:lnRef>
          <a:fillRef idx="0">
            <a:schemeClr val="accent3"/>
          </a:fillRef>
          <a:effectRef idx="2">
            <a:schemeClr val="accent3"/>
          </a:effectRef>
          <a:fontRef idx="minor">
            <a:schemeClr val="tx1"/>
          </a:fontRef>
        </p:style>
        <p:txBody>
          <a:bodyPr wrap="none" anchor="ctr"/>
          <a:lstStyle/>
          <a:p>
            <a:pPr>
              <a:defRPr/>
            </a:pPr>
            <a:endParaRPr lang="ar-BH" sz="1600" b="1">
              <a:solidFill>
                <a:srgbClr val="00FF00"/>
              </a:solidFill>
              <a:latin typeface="Sakkal Majalla" panose="02000000000000000000" pitchFamily="2" charset="-78"/>
              <a:cs typeface="Sakkal Majalla" panose="02000000000000000000" pitchFamily="2" charset="-78"/>
            </a:endParaRPr>
          </a:p>
        </p:txBody>
      </p:sp>
      <p:sp>
        <p:nvSpPr>
          <p:cNvPr id="17" name="Line 15">
            <a:extLst>
              <a:ext uri="{FF2B5EF4-FFF2-40B4-BE49-F238E27FC236}">
                <a16:creationId xmlns:a16="http://schemas.microsoft.com/office/drawing/2014/main" id="{A741F928-A2DE-4B7E-9E87-C403ECBD8CFB}"/>
              </a:ext>
            </a:extLst>
          </p:cNvPr>
          <p:cNvSpPr>
            <a:spLocks noChangeShapeType="1"/>
          </p:cNvSpPr>
          <p:nvPr/>
        </p:nvSpPr>
        <p:spPr bwMode="auto">
          <a:xfrm flipH="1" flipV="1">
            <a:off x="6076335" y="2057400"/>
            <a:ext cx="1143000" cy="1357313"/>
          </a:xfrm>
          <a:prstGeom prst="line">
            <a:avLst/>
          </a:prstGeom>
          <a:ln>
            <a:solidFill>
              <a:srgbClr val="00FF00"/>
            </a:solidFill>
            <a:headEnd type="none" w="sm" len="sm"/>
            <a:tailEnd type="none" w="sm" len="sm"/>
          </a:ln>
          <a:effectLst/>
        </p:spPr>
        <p:style>
          <a:lnRef idx="3">
            <a:schemeClr val="accent3"/>
          </a:lnRef>
          <a:fillRef idx="0">
            <a:schemeClr val="accent3"/>
          </a:fillRef>
          <a:effectRef idx="2">
            <a:schemeClr val="accent3"/>
          </a:effectRef>
          <a:fontRef idx="minor">
            <a:schemeClr val="tx1"/>
          </a:fontRef>
        </p:style>
        <p:txBody>
          <a:bodyPr wrap="none" anchor="ctr"/>
          <a:lstStyle/>
          <a:p>
            <a:pPr>
              <a:defRPr/>
            </a:pPr>
            <a:endParaRPr lang="ar-BH" sz="1600" b="1">
              <a:solidFill>
                <a:srgbClr val="00FF00"/>
              </a:solidFill>
              <a:latin typeface="Sakkal Majalla" panose="02000000000000000000" pitchFamily="2" charset="-78"/>
              <a:cs typeface="Sakkal Majalla" panose="02000000000000000000" pitchFamily="2" charset="-78"/>
            </a:endParaRPr>
          </a:p>
        </p:txBody>
      </p:sp>
      <p:sp>
        <p:nvSpPr>
          <p:cNvPr id="19" name="Right Arrow 16">
            <a:extLst>
              <a:ext uri="{FF2B5EF4-FFF2-40B4-BE49-F238E27FC236}">
                <a16:creationId xmlns:a16="http://schemas.microsoft.com/office/drawing/2014/main" id="{EC7E1C55-4B76-43B2-8018-982935908E3C}"/>
              </a:ext>
            </a:extLst>
          </p:cNvPr>
          <p:cNvSpPr/>
          <p:nvPr/>
        </p:nvSpPr>
        <p:spPr>
          <a:xfrm rot="1613922" flipV="1">
            <a:off x="5523885" y="2165350"/>
            <a:ext cx="792163" cy="428625"/>
          </a:xfrm>
          <a:prstGeom prst="rightArrow">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sz="1600" b="1">
              <a:solidFill>
                <a:srgbClr val="00FF00"/>
              </a:solidFill>
              <a:latin typeface="Sakkal Majalla" panose="02000000000000000000" pitchFamily="2" charset="-78"/>
              <a:cs typeface="Sakkal Majalla" panose="02000000000000000000" pitchFamily="2" charset="-78"/>
            </a:endParaRPr>
          </a:p>
        </p:txBody>
      </p:sp>
      <p:sp>
        <p:nvSpPr>
          <p:cNvPr id="20" name="Right Arrow 17">
            <a:extLst>
              <a:ext uri="{FF2B5EF4-FFF2-40B4-BE49-F238E27FC236}">
                <a16:creationId xmlns:a16="http://schemas.microsoft.com/office/drawing/2014/main" id="{932B8A1C-3B16-4C0B-BD19-41E09B262407}"/>
              </a:ext>
            </a:extLst>
          </p:cNvPr>
          <p:cNvSpPr/>
          <p:nvPr/>
        </p:nvSpPr>
        <p:spPr>
          <a:xfrm rot="5974489" flipV="1">
            <a:off x="7620973" y="2660650"/>
            <a:ext cx="571500" cy="428625"/>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sz="1600" b="1">
              <a:latin typeface="Sakkal Majalla" panose="02000000000000000000" pitchFamily="2" charset="-78"/>
              <a:cs typeface="Sakkal Majalla" panose="02000000000000000000" pitchFamily="2" charset="-78"/>
            </a:endParaRPr>
          </a:p>
        </p:txBody>
      </p:sp>
      <p:sp>
        <p:nvSpPr>
          <p:cNvPr id="21" name="Right Arrow 18">
            <a:extLst>
              <a:ext uri="{FF2B5EF4-FFF2-40B4-BE49-F238E27FC236}">
                <a16:creationId xmlns:a16="http://schemas.microsoft.com/office/drawing/2014/main" id="{D6FAA0C2-F646-4183-B0E0-01A771F0B265}"/>
              </a:ext>
            </a:extLst>
          </p:cNvPr>
          <p:cNvSpPr/>
          <p:nvPr/>
        </p:nvSpPr>
        <p:spPr>
          <a:xfrm rot="16488645" flipV="1">
            <a:off x="7339192" y="3707606"/>
            <a:ext cx="982662" cy="42862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sz="1600" b="1">
              <a:latin typeface="Sakkal Majalla" panose="02000000000000000000" pitchFamily="2" charset="-78"/>
              <a:cs typeface="Sakkal Majalla" panose="02000000000000000000" pitchFamily="2" charset="-78"/>
            </a:endParaRPr>
          </a:p>
        </p:txBody>
      </p:sp>
      <p:sp>
        <p:nvSpPr>
          <p:cNvPr id="22" name="Rectangle 19">
            <a:extLst>
              <a:ext uri="{FF2B5EF4-FFF2-40B4-BE49-F238E27FC236}">
                <a16:creationId xmlns:a16="http://schemas.microsoft.com/office/drawing/2014/main" id="{98C0C342-C710-492C-81F9-E2C7ABF3F281}"/>
              </a:ext>
            </a:extLst>
          </p:cNvPr>
          <p:cNvSpPr>
            <a:spLocks noChangeArrowheads="1"/>
          </p:cNvSpPr>
          <p:nvPr/>
        </p:nvSpPr>
        <p:spPr bwMode="auto">
          <a:xfrm>
            <a:off x="2652689" y="1700213"/>
            <a:ext cx="31277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u="sng">
                <a:solidFill>
                  <a:schemeClr val="tx1"/>
                </a:solidFill>
                <a:latin typeface="Arial" panose="020B0604020202020204" pitchFamily="34" charset="0"/>
                <a:cs typeface="Arial" panose="020B0604020202020204" pitchFamily="34" charset="0"/>
              </a:defRPr>
            </a:lvl1pPr>
            <a:lvl2pPr marL="742950" indent="-285750">
              <a:defRPr u="sng">
                <a:solidFill>
                  <a:schemeClr val="tx1"/>
                </a:solidFill>
                <a:latin typeface="Arial" panose="020B0604020202020204" pitchFamily="34" charset="0"/>
                <a:cs typeface="Arial" panose="020B0604020202020204" pitchFamily="34" charset="0"/>
              </a:defRPr>
            </a:lvl2pPr>
            <a:lvl3pPr marL="1143000" indent="-228600">
              <a:defRPr u="sng">
                <a:solidFill>
                  <a:schemeClr val="tx1"/>
                </a:solidFill>
                <a:latin typeface="Arial" panose="020B0604020202020204" pitchFamily="34" charset="0"/>
                <a:cs typeface="Arial" panose="020B0604020202020204" pitchFamily="34" charset="0"/>
              </a:defRPr>
            </a:lvl3pPr>
            <a:lvl4pPr marL="1600200" indent="-228600">
              <a:defRPr u="sng">
                <a:solidFill>
                  <a:schemeClr val="tx1"/>
                </a:solidFill>
                <a:latin typeface="Arial" panose="020B0604020202020204" pitchFamily="34" charset="0"/>
                <a:cs typeface="Arial" panose="020B0604020202020204" pitchFamily="34" charset="0"/>
              </a:defRPr>
            </a:lvl4pPr>
            <a:lvl5pPr marL="2057400" indent="-228600">
              <a:defRPr u="sng">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u="sng">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u="sng">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u="sng">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u="sng">
                <a:solidFill>
                  <a:schemeClr val="tx1"/>
                </a:solidFill>
                <a:latin typeface="Arial" panose="020B0604020202020204" pitchFamily="34" charset="0"/>
                <a:cs typeface="Arial" panose="020B0604020202020204" pitchFamily="34" charset="0"/>
              </a:defRPr>
            </a:lvl9pPr>
          </a:lstStyle>
          <a:p>
            <a:pPr algn="ctr"/>
            <a:r>
              <a:rPr lang="ar-BH" altLang="en-US" sz="2400" b="1" u="none">
                <a:solidFill>
                  <a:srgbClr val="00FF00"/>
                </a:solidFill>
                <a:latin typeface="Sakkal Majalla" panose="02000000000000000000" pitchFamily="2" charset="-78"/>
                <a:cs typeface="Sakkal Majalla" panose="02000000000000000000" pitchFamily="2" charset="-78"/>
              </a:rPr>
              <a:t>ارتداد جسيمات ألفا بصورة كبيرة</a:t>
            </a:r>
            <a:endParaRPr lang="en-US" altLang="en-US" sz="2400" b="1" u="none">
              <a:solidFill>
                <a:srgbClr val="00FF00"/>
              </a:solidFill>
              <a:latin typeface="Sakkal Majalla" panose="02000000000000000000" pitchFamily="2" charset="-78"/>
              <a:cs typeface="Sakkal Majalla" panose="02000000000000000000" pitchFamily="2" charset="-78"/>
            </a:endParaRPr>
          </a:p>
        </p:txBody>
      </p:sp>
      <p:sp>
        <p:nvSpPr>
          <p:cNvPr id="23" name="Rectangle 20">
            <a:extLst>
              <a:ext uri="{FF2B5EF4-FFF2-40B4-BE49-F238E27FC236}">
                <a16:creationId xmlns:a16="http://schemas.microsoft.com/office/drawing/2014/main" id="{8D1527AE-FA91-41C5-9E7A-E5F5CB368830}"/>
              </a:ext>
            </a:extLst>
          </p:cNvPr>
          <p:cNvSpPr>
            <a:spLocks noChangeArrowheads="1"/>
          </p:cNvSpPr>
          <p:nvPr/>
        </p:nvSpPr>
        <p:spPr bwMode="auto">
          <a:xfrm>
            <a:off x="6932169" y="2057400"/>
            <a:ext cx="2722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u="sng">
                <a:solidFill>
                  <a:schemeClr val="tx1"/>
                </a:solidFill>
                <a:latin typeface="Arial" panose="020B0604020202020204" pitchFamily="34" charset="0"/>
                <a:cs typeface="Arial" panose="020B0604020202020204" pitchFamily="34" charset="0"/>
              </a:defRPr>
            </a:lvl1pPr>
            <a:lvl2pPr marL="742950" indent="-285750">
              <a:defRPr u="sng">
                <a:solidFill>
                  <a:schemeClr val="tx1"/>
                </a:solidFill>
                <a:latin typeface="Arial" panose="020B0604020202020204" pitchFamily="34" charset="0"/>
                <a:cs typeface="Arial" panose="020B0604020202020204" pitchFamily="34" charset="0"/>
              </a:defRPr>
            </a:lvl2pPr>
            <a:lvl3pPr marL="1143000" indent="-228600">
              <a:defRPr u="sng">
                <a:solidFill>
                  <a:schemeClr val="tx1"/>
                </a:solidFill>
                <a:latin typeface="Arial" panose="020B0604020202020204" pitchFamily="34" charset="0"/>
                <a:cs typeface="Arial" panose="020B0604020202020204" pitchFamily="34" charset="0"/>
              </a:defRPr>
            </a:lvl3pPr>
            <a:lvl4pPr marL="1600200" indent="-228600">
              <a:defRPr u="sng">
                <a:solidFill>
                  <a:schemeClr val="tx1"/>
                </a:solidFill>
                <a:latin typeface="Arial" panose="020B0604020202020204" pitchFamily="34" charset="0"/>
                <a:cs typeface="Arial" panose="020B0604020202020204" pitchFamily="34" charset="0"/>
              </a:defRPr>
            </a:lvl4pPr>
            <a:lvl5pPr marL="2057400" indent="-228600">
              <a:defRPr u="sng">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u="sng">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u="sng">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u="sng">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u="sng">
                <a:solidFill>
                  <a:schemeClr val="tx1"/>
                </a:solidFill>
                <a:latin typeface="Arial" panose="020B0604020202020204" pitchFamily="34" charset="0"/>
                <a:cs typeface="Arial" panose="020B0604020202020204" pitchFamily="34" charset="0"/>
              </a:defRPr>
            </a:lvl9pPr>
          </a:lstStyle>
          <a:p>
            <a:pPr algn="ctr"/>
            <a:r>
              <a:rPr lang="ar-BH" altLang="en-US" sz="2400" b="1" u="none" dirty="0">
                <a:solidFill>
                  <a:srgbClr val="00B0F0"/>
                </a:solidFill>
                <a:latin typeface="Sakkal Majalla" panose="02000000000000000000" pitchFamily="2" charset="-78"/>
                <a:cs typeface="Sakkal Majalla" panose="02000000000000000000" pitchFamily="2" charset="-78"/>
              </a:rPr>
              <a:t>انحراف صغير لجسيمات ألفا</a:t>
            </a:r>
            <a:endParaRPr lang="en-US" altLang="en-US" sz="2400" b="1" u="none" dirty="0">
              <a:solidFill>
                <a:srgbClr val="00B0F0"/>
              </a:solidFill>
              <a:latin typeface="Sakkal Majalla" panose="02000000000000000000" pitchFamily="2" charset="-78"/>
              <a:cs typeface="Sakkal Majalla" panose="02000000000000000000" pitchFamily="2" charset="-78"/>
            </a:endParaRPr>
          </a:p>
        </p:txBody>
      </p:sp>
      <p:sp>
        <p:nvSpPr>
          <p:cNvPr id="24" name="Rectangle 21">
            <a:extLst>
              <a:ext uri="{FF2B5EF4-FFF2-40B4-BE49-F238E27FC236}">
                <a16:creationId xmlns:a16="http://schemas.microsoft.com/office/drawing/2014/main" id="{3298370B-0714-46FE-A987-9B56DABD1D45}"/>
              </a:ext>
            </a:extLst>
          </p:cNvPr>
          <p:cNvSpPr>
            <a:spLocks noChangeArrowheads="1"/>
          </p:cNvSpPr>
          <p:nvPr/>
        </p:nvSpPr>
        <p:spPr bwMode="auto">
          <a:xfrm>
            <a:off x="6166029" y="4414838"/>
            <a:ext cx="27574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u="sng">
                <a:solidFill>
                  <a:schemeClr val="tx1"/>
                </a:solidFill>
                <a:latin typeface="Arial" panose="020B0604020202020204" pitchFamily="34" charset="0"/>
                <a:cs typeface="Arial" panose="020B0604020202020204" pitchFamily="34" charset="0"/>
              </a:defRPr>
            </a:lvl1pPr>
            <a:lvl2pPr marL="742950" indent="-285750">
              <a:defRPr u="sng">
                <a:solidFill>
                  <a:schemeClr val="tx1"/>
                </a:solidFill>
                <a:latin typeface="Arial" panose="020B0604020202020204" pitchFamily="34" charset="0"/>
                <a:cs typeface="Arial" panose="020B0604020202020204" pitchFamily="34" charset="0"/>
              </a:defRPr>
            </a:lvl2pPr>
            <a:lvl3pPr marL="1143000" indent="-228600">
              <a:defRPr u="sng">
                <a:solidFill>
                  <a:schemeClr val="tx1"/>
                </a:solidFill>
                <a:latin typeface="Arial" panose="020B0604020202020204" pitchFamily="34" charset="0"/>
                <a:cs typeface="Arial" panose="020B0604020202020204" pitchFamily="34" charset="0"/>
              </a:defRPr>
            </a:lvl3pPr>
            <a:lvl4pPr marL="1600200" indent="-228600">
              <a:defRPr u="sng">
                <a:solidFill>
                  <a:schemeClr val="tx1"/>
                </a:solidFill>
                <a:latin typeface="Arial" panose="020B0604020202020204" pitchFamily="34" charset="0"/>
                <a:cs typeface="Arial" panose="020B0604020202020204" pitchFamily="34" charset="0"/>
              </a:defRPr>
            </a:lvl4pPr>
            <a:lvl5pPr marL="2057400" indent="-228600">
              <a:defRPr u="sng">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u="sng">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u="sng">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u="sng">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u="sng">
                <a:solidFill>
                  <a:schemeClr val="tx1"/>
                </a:solidFill>
                <a:latin typeface="Arial" panose="020B0604020202020204" pitchFamily="34" charset="0"/>
                <a:cs typeface="Arial" panose="020B0604020202020204" pitchFamily="34" charset="0"/>
              </a:defRPr>
            </a:lvl9pPr>
          </a:lstStyle>
          <a:p>
            <a:pPr algn="ctr"/>
            <a:r>
              <a:rPr lang="ar-BH" altLang="en-US" sz="2400" b="1" u="none">
                <a:solidFill>
                  <a:srgbClr val="FF0000"/>
                </a:solidFill>
                <a:latin typeface="Sakkal Majalla" panose="02000000000000000000" pitchFamily="2" charset="-78"/>
                <a:cs typeface="Sakkal Majalla" panose="02000000000000000000" pitchFamily="2" charset="-78"/>
              </a:rPr>
              <a:t>مرور الإشعاعات دون انحراف</a:t>
            </a:r>
            <a:endParaRPr lang="en-US" altLang="en-US" sz="2400" b="1" u="none">
              <a:solidFill>
                <a:srgbClr val="FF0000"/>
              </a:solidFill>
              <a:latin typeface="Sakkal Majalla" panose="02000000000000000000" pitchFamily="2" charset="-78"/>
              <a:cs typeface="Sakkal Majalla" panose="02000000000000000000" pitchFamily="2" charset="-78"/>
            </a:endParaRPr>
          </a:p>
        </p:txBody>
      </p:sp>
      <p:sp>
        <p:nvSpPr>
          <p:cNvPr id="25" name="مستطيل 17">
            <a:extLst>
              <a:ext uri="{FF2B5EF4-FFF2-40B4-BE49-F238E27FC236}">
                <a16:creationId xmlns:a16="http://schemas.microsoft.com/office/drawing/2014/main" id="{29F95D48-B371-48AF-B842-A8E3322BC146}"/>
              </a:ext>
            </a:extLst>
          </p:cNvPr>
          <p:cNvSpPr/>
          <p:nvPr/>
        </p:nvSpPr>
        <p:spPr>
          <a:xfrm>
            <a:off x="3159128" y="5575768"/>
            <a:ext cx="6078908" cy="584775"/>
          </a:xfrm>
          <a:prstGeom prst="rect">
            <a:avLst/>
          </a:prstGeom>
          <a:noFill/>
        </p:spPr>
        <p:txBody>
          <a:bodyPr wrap="none" lIns="91440" tIns="45720" rIns="91440" bIns="45720">
            <a:spAutoFit/>
          </a:bodyPr>
          <a:lstStyle/>
          <a:p>
            <a:pPr algn="ctr"/>
            <a:r>
              <a:rPr lang="ar-BH" sz="3200" b="1" u="none" cap="none" spc="0" dirty="0">
                <a:ln w="0"/>
                <a:solidFill>
                  <a:srgbClr val="C00000"/>
                </a:solidFill>
                <a:latin typeface="Sakkal Majalla" panose="02000000000000000000" pitchFamily="2" charset="-78"/>
                <a:cs typeface="Sakkal Majalla" panose="02000000000000000000" pitchFamily="2" charset="-78"/>
              </a:rPr>
              <a:t>ماذا استنتج راذرفورد من هذه المسارات المختلفة ؟ </a:t>
            </a:r>
            <a:endParaRPr lang="ar-SA" sz="3200" b="1" u="none" cap="none" spc="0" dirty="0">
              <a:ln w="0"/>
              <a:solidFill>
                <a:srgbClr val="C00000"/>
              </a:solidFill>
              <a:latin typeface="Sakkal Majalla" panose="02000000000000000000" pitchFamily="2" charset="-78"/>
              <a:cs typeface="Sakkal Majalla" panose="02000000000000000000" pitchFamily="2" charset="-78"/>
            </a:endParaRPr>
          </a:p>
        </p:txBody>
      </p:sp>
      <p:sp>
        <p:nvSpPr>
          <p:cNvPr id="26"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3339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subTnLst>
                                    <p:audio>
                                      <p:cMediaNode>
                                        <p:cTn display="0" masterRel="sameClick">
                                          <p:stCondLst>
                                            <p:cond evt="begin" delay="0">
                                              <p:tn val="9"/>
                                            </p:cond>
                                          </p:stCondLst>
                                          <p:endCondLst>
                                            <p:cond evt="onStopAudio" delay="0">
                                              <p:tgtEl>
                                                <p:sldTgt/>
                                              </p:tgtEl>
                                            </p:cond>
                                          </p:endCondLst>
                                        </p:cTn>
                                        <p:tgtEl>
                                          <p:sndTgt r:embed="rId2" name="Laser"/>
                                        </p:tgtEl>
                                      </p:cMediaNode>
                                    </p:audio>
                                  </p:sub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subTnLst>
                                    <p:audio>
                                      <p:cMediaNode>
                                        <p:cTn display="0" masterRel="sameClick">
                                          <p:stCondLst>
                                            <p:cond evt="begin" delay="0">
                                              <p:tn val="18"/>
                                            </p:cond>
                                          </p:stCondLst>
                                          <p:endCondLst>
                                            <p:cond evt="onStopAudio" delay="0">
                                              <p:tgtEl>
                                                <p:sldTgt/>
                                              </p:tgtEl>
                                            </p:cond>
                                          </p:endCondLst>
                                        </p:cTn>
                                        <p:tgtEl>
                                          <p:sndTgt r:embed="rId3" name="COMPFX2.WAV"/>
                                        </p:tgtEl>
                                      </p:cMediaNode>
                                    </p:audio>
                                  </p:sub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subTnLst>
                                    <p:audio>
                                      <p:cMediaNode>
                                        <p:cTn display="0" masterRel="sameClick">
                                          <p:stCondLst>
                                            <p:cond evt="begin" delay="0">
                                              <p:tn val="22"/>
                                            </p:cond>
                                          </p:stCondLst>
                                          <p:endCondLst>
                                            <p:cond evt="onStopAudio" delay="0">
                                              <p:tgtEl>
                                                <p:sldTgt/>
                                              </p:tgtEl>
                                            </p:cond>
                                          </p:endCondLst>
                                        </p:cTn>
                                        <p:tgtEl>
                                          <p:sndTgt r:embed="rId3" name="COMPFX2.WAV"/>
                                        </p:tgtEl>
                                      </p:cMediaNode>
                                    </p:audio>
                                  </p:sub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subTnLst>
                                    <p:audio>
                                      <p:cMediaNode>
                                        <p:cTn display="0" masterRel="sameClick">
                                          <p:stCondLst>
                                            <p:cond evt="begin" delay="0">
                                              <p:tn val="26"/>
                                            </p:cond>
                                          </p:stCondLst>
                                          <p:endCondLst>
                                            <p:cond evt="onStopAudio" delay="0">
                                              <p:tgtEl>
                                                <p:sldTgt/>
                                              </p:tgtEl>
                                            </p:cond>
                                          </p:endCondLst>
                                        </p:cTn>
                                        <p:tgtEl>
                                          <p:sndTgt r:embed="rId3" name="COMPFX2.WAV"/>
                                        </p:tgtEl>
                                      </p:cMediaNode>
                                    </p:audio>
                                  </p:sub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subTnLst>
                                    <p:audio>
                                      <p:cMediaNode>
                                        <p:cTn display="0" masterRel="sameClick">
                                          <p:stCondLst>
                                            <p:cond evt="begin" delay="0">
                                              <p:tn val="30"/>
                                            </p:cond>
                                          </p:stCondLst>
                                          <p:endCondLst>
                                            <p:cond evt="onStopAudio" delay="0">
                                              <p:tgtEl>
                                                <p:sldTgt/>
                                              </p:tgtEl>
                                            </p:cond>
                                          </p:endCondLst>
                                        </p:cTn>
                                        <p:tgtEl>
                                          <p:sndTgt r:embed="rId3" name="COMPFX2.WAV"/>
                                        </p:tgtEl>
                                      </p:cMediaNode>
                                    </p:audio>
                                  </p:sub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right)">
                                      <p:cBhvr>
                                        <p:cTn id="36" dur="500"/>
                                        <p:tgtEl>
                                          <p:spTgt spid="16"/>
                                        </p:tgtEl>
                                      </p:cBhvr>
                                    </p:animEffect>
                                  </p:childTnLst>
                                  <p:subTnLst>
                                    <p:audio>
                                      <p:cMediaNode>
                                        <p:cTn display="0" masterRel="sameClick">
                                          <p:stCondLst>
                                            <p:cond evt="begin" delay="0">
                                              <p:tn val="34"/>
                                            </p:cond>
                                          </p:stCondLst>
                                          <p:endCondLst>
                                            <p:cond evt="onStopAudio" delay="0">
                                              <p:tgtEl>
                                                <p:sldTgt/>
                                              </p:tgtEl>
                                            </p:cond>
                                          </p:endCondLst>
                                        </p:cTn>
                                        <p:tgtEl>
                                          <p:sndTgt r:embed="rId4" name="Richochet"/>
                                        </p:tgtEl>
                                      </p:cMediaNode>
                                    </p:audio>
                                  </p:subTnLst>
                                </p:cTn>
                              </p:par>
                            </p:childTnLst>
                          </p:cTn>
                        </p:par>
                        <p:par>
                          <p:cTn id="37" fill="hold">
                            <p:stCondLst>
                              <p:cond delay="2500"/>
                            </p:stCondLst>
                            <p:childTnLst>
                              <p:par>
                                <p:cTn id="38" presetID="22" presetClass="entr" presetSubtype="2"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right)">
                                      <p:cBhvr>
                                        <p:cTn id="40" dur="500"/>
                                        <p:tgtEl>
                                          <p:spTgt spid="17"/>
                                        </p:tgtEl>
                                      </p:cBhvr>
                                    </p:animEffect>
                                  </p:childTnLst>
                                  <p:subTnLst>
                                    <p:audio>
                                      <p:cMediaNode>
                                        <p:cTn display="0" masterRel="sameClick">
                                          <p:stCondLst>
                                            <p:cond evt="begin" delay="0">
                                              <p:tn val="38"/>
                                            </p:cond>
                                          </p:stCondLst>
                                          <p:endCondLst>
                                            <p:cond evt="onStopAudio" delay="0">
                                              <p:tgtEl>
                                                <p:sldTgt/>
                                              </p:tgtEl>
                                            </p:cond>
                                          </p:endCondLst>
                                        </p:cTn>
                                        <p:tgtEl>
                                          <p:sndTgt r:embed="rId4" name="Richochet"/>
                                        </p:tgtEl>
                                      </p:cMediaNode>
                                    </p:audio>
                                  </p:subTnLst>
                                </p:cTn>
                              </p:par>
                            </p:childTnLst>
                          </p:cTn>
                        </p:par>
                      </p:childTnLst>
                    </p:cTn>
                  </p:par>
                  <p:par>
                    <p:cTn id="41" fill="hold">
                      <p:stCondLst>
                        <p:cond delay="indefinite"/>
                      </p:stCondLst>
                      <p:childTnLst>
                        <p:par>
                          <p:cTn id="42" fill="hold">
                            <p:stCondLst>
                              <p:cond delay="0"/>
                            </p:stCondLst>
                            <p:childTnLst>
                              <p:par>
                                <p:cTn id="43" presetID="12" presetClass="entr" presetSubtype="4"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slide(fromBottom)">
                                      <p:cBhvr>
                                        <p:cTn id="45" dur="500"/>
                                        <p:tgtEl>
                                          <p:spTgt spid="21"/>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slide(fromBottom)">
                                      <p:cBhvr>
                                        <p:cTn id="48" dur="500"/>
                                        <p:tgtEl>
                                          <p:spTgt spid="24"/>
                                        </p:tgtEl>
                                      </p:cBhvr>
                                    </p:animEffect>
                                  </p:childTnLst>
                                </p:cTn>
                              </p:par>
                            </p:childTnLst>
                          </p:cTn>
                        </p:par>
                      </p:childTnLst>
                    </p:cTn>
                  </p:par>
                  <p:par>
                    <p:cTn id="49" fill="hold">
                      <p:stCondLst>
                        <p:cond delay="indefinite"/>
                      </p:stCondLst>
                      <p:childTnLst>
                        <p:par>
                          <p:cTn id="50" fill="hold">
                            <p:stCondLst>
                              <p:cond delay="0"/>
                            </p:stCondLst>
                            <p:childTnLst>
                              <p:par>
                                <p:cTn id="51" presetID="12" presetClass="entr" presetSubtype="4"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slide(fromBottom)">
                                      <p:cBhvr>
                                        <p:cTn id="53" dur="500"/>
                                        <p:tgtEl>
                                          <p:spTgt spid="20"/>
                                        </p:tgtEl>
                                      </p:cBhvr>
                                    </p:animEffect>
                                  </p:childTnLst>
                                </p:cTn>
                              </p:par>
                              <p:par>
                                <p:cTn id="54" presetID="12" presetClass="entr" presetSubtype="4"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slide(fromBottom)">
                                      <p:cBhvr>
                                        <p:cTn id="56" dur="500"/>
                                        <p:tgtEl>
                                          <p:spTgt spid="23"/>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4" fill="hold" grpId="0"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slide(fromBottom)">
                                      <p:cBhvr>
                                        <p:cTn id="61" dur="500"/>
                                        <p:tgtEl>
                                          <p:spTgt spid="22"/>
                                        </p:tgtEl>
                                      </p:cBhvr>
                                    </p:animEffect>
                                  </p:childTnLst>
                                </p:cTn>
                              </p:par>
                              <p:par>
                                <p:cTn id="62" presetID="12" presetClass="entr" presetSubtype="4"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slide(fromBottom)">
                                      <p:cBhvr>
                                        <p:cTn id="64" dur="500"/>
                                        <p:tgtEl>
                                          <p:spTgt spid="19"/>
                                        </p:tgtEl>
                                      </p:cBhvr>
                                    </p:animEffect>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25">
                                            <p:txEl>
                                              <p:pRg st="0" end="0"/>
                                            </p:txEl>
                                          </p:spTgt>
                                        </p:tgtEl>
                                        <p:attrNameLst>
                                          <p:attrName>style.visibility</p:attrName>
                                        </p:attrNameLst>
                                      </p:cBhvr>
                                      <p:to>
                                        <p:strVal val="visible"/>
                                      </p:to>
                                    </p:set>
                                    <p:animEffect transition="in" filter="fade">
                                      <p:cBhvr>
                                        <p:cTn id="69" dur="1000"/>
                                        <p:tgtEl>
                                          <p:spTgt spid="25">
                                            <p:txEl>
                                              <p:pRg st="0" end="0"/>
                                            </p:txEl>
                                          </p:spTgt>
                                        </p:tgtEl>
                                      </p:cBhvr>
                                    </p:animEffect>
                                    <p:anim calcmode="lin" valueType="num">
                                      <p:cBhvr>
                                        <p:cTn id="70" dur="10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71" dur="100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animBg="1"/>
      <p:bldP spid="20" grpId="0" animBg="1"/>
      <p:bldP spid="21" grpId="0" animBg="1"/>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5760" y="1113233"/>
            <a:ext cx="11460479" cy="5412572"/>
          </a:xfrm>
          <a:prstGeom prst="rect">
            <a:avLst/>
          </a:prstGeom>
          <a:solidFill>
            <a:schemeClr val="accent4">
              <a:lumMod val="60000"/>
              <a:lumOff val="40000"/>
            </a:schemeClr>
          </a:solidFill>
        </p:spPr>
        <p:txBody>
          <a:bodyPr wrap="square">
            <a:spAutoFit/>
          </a:bodyPr>
          <a:lstStyle/>
          <a:p>
            <a:pPr marL="0" marR="0" lvl="0" indent="0" algn="r" defTabSz="914400" rtl="1" eaLnBrk="1" fontAlgn="auto" latinLnBrk="0" hangingPunct="1">
              <a:lnSpc>
                <a:spcPct val="129000"/>
              </a:lnSpc>
              <a:spcBef>
                <a:spcPts val="0"/>
              </a:spcBef>
              <a:spcAft>
                <a:spcPts val="0"/>
              </a:spcAft>
              <a:buClrTx/>
              <a:buSzTx/>
              <a:buFontTx/>
              <a:buNone/>
              <a:tabLst>
                <a:tab pos="972820" algn="l"/>
              </a:tabLst>
              <a:defRPr/>
            </a:pPr>
            <a:r>
              <a:rPr kumimoji="0" lang="en-US"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1</a:t>
            </a: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2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نموذج طومسون الذري لم يكن صحيحًا لأن راذرفورد أثبت أنّ </a:t>
            </a:r>
            <a:r>
              <a:rPr kumimoji="0" lang="ar-BH" sz="3200" b="1" i="0" u="sng"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معظم حجم الذرة فراغ</a:t>
            </a:r>
            <a:r>
              <a:rPr kumimoji="0" lang="ar-BH" sz="32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2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تتحرك فيه الإلكترونات.</a:t>
            </a:r>
            <a:endParaRPr kumimoji="0" lang="en-US" sz="32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29000"/>
              </a:lnSpc>
              <a:spcBef>
                <a:spcPts val="0"/>
              </a:spcBef>
              <a:spcAft>
                <a:spcPts val="0"/>
              </a:spcAft>
              <a:buClrTx/>
              <a:buSzTx/>
              <a:buFontTx/>
              <a:buNone/>
              <a:tabLst>
                <a:tab pos="97282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en-US"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2</a:t>
            </a: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2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اكتشف</a:t>
            </a:r>
            <a:r>
              <a:rPr kumimoji="0" lang="ar-BH" sz="32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النواة </a:t>
            </a:r>
            <a:r>
              <a:rPr kumimoji="0" lang="ar-BH" sz="32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وأثبت أنّ معظم كتلة الذرة والشحنة الموجبة للذرة تتركز في هذا المكان </a:t>
            </a:r>
            <a:r>
              <a:rPr kumimoji="0" lang="ar-BH" sz="32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الصغير والكثيف </a:t>
            </a:r>
            <a:r>
              <a:rPr kumimoji="0" lang="ar-BH" sz="32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في المركز.</a:t>
            </a:r>
          </a:p>
          <a:p>
            <a:pPr marL="0" marR="0" lvl="0" indent="0" algn="r" defTabSz="914400" rtl="1" eaLnBrk="1" fontAlgn="auto" latinLnBrk="0" hangingPunct="1">
              <a:lnSpc>
                <a:spcPct val="129000"/>
              </a:lnSpc>
              <a:spcBef>
                <a:spcPts val="0"/>
              </a:spcBef>
              <a:spcAft>
                <a:spcPts val="0"/>
              </a:spcAft>
              <a:buClrTx/>
              <a:buSzTx/>
              <a:buFontTx/>
              <a:buNone/>
              <a:tabLst>
                <a:tab pos="972820" algn="l"/>
              </a:tabLst>
              <a:defRPr/>
            </a:pPr>
            <a:r>
              <a:rPr kumimoji="0" lang="ar-BH" sz="32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en-US"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3</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BH" sz="28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2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ترتبط الإلكترونات السالبة الشحنة بالذرة من خلال </a:t>
            </a:r>
            <a:r>
              <a:rPr kumimoji="0" lang="ar-BH" sz="32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التجاذب </a:t>
            </a:r>
            <a:r>
              <a:rPr kumimoji="0" lang="ar-BH" sz="32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مع شحنة النواة الموجبة.</a:t>
            </a:r>
          </a:p>
          <a:p>
            <a:pPr marL="0" marR="0" lvl="0" indent="0" algn="r" defTabSz="914400" rtl="1" eaLnBrk="1" fontAlgn="auto" latinLnBrk="0" hangingPunct="1">
              <a:lnSpc>
                <a:spcPct val="129000"/>
              </a:lnSpc>
              <a:spcBef>
                <a:spcPts val="0"/>
              </a:spcBef>
              <a:spcAft>
                <a:spcPts val="0"/>
              </a:spcAft>
              <a:buClrTx/>
              <a:buSzTx/>
              <a:buFontTx/>
              <a:buNone/>
              <a:tabLst>
                <a:tab pos="972820" algn="l"/>
              </a:tabLst>
              <a:defRPr/>
            </a:pPr>
            <a:r>
              <a:rPr kumimoji="0" lang="ar-BH" sz="32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en-US"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4</a:t>
            </a: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BH" sz="32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2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النواة</a:t>
            </a:r>
            <a:r>
              <a:rPr kumimoji="0" lang="ar-BH" sz="3200" b="0"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2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تحتوي</a:t>
            </a:r>
            <a:r>
              <a:rPr kumimoji="0" lang="ar-BH" sz="3200" b="0"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2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على</a:t>
            </a:r>
            <a:r>
              <a:rPr kumimoji="0" lang="ar-BH" sz="3200" b="0"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2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جسيمات</a:t>
            </a:r>
            <a:r>
              <a:rPr kumimoji="0" lang="ar-BH" sz="3200" b="0"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2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موجبة</a:t>
            </a:r>
            <a:r>
              <a:rPr kumimoji="0" lang="ar-BH" sz="3200" b="0"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2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الشحنة</a:t>
            </a:r>
            <a:r>
              <a:rPr kumimoji="0" lang="ar-BH" sz="3200" b="0"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2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تسمّى</a:t>
            </a:r>
            <a:r>
              <a:rPr kumimoji="0" lang="ar-BH" sz="3200" b="0"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2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البروتونات</a:t>
            </a:r>
            <a:r>
              <a:rPr kumimoji="0" lang="ar-BH" sz="3200" b="0"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endParaRPr lang="ar-BH" sz="3600" dirty="0">
              <a:solidFill>
                <a:prstClr val="black"/>
              </a:solidFill>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29000"/>
              </a:lnSpc>
              <a:spcBef>
                <a:spcPts val="0"/>
              </a:spcBef>
              <a:spcAft>
                <a:spcPts val="0"/>
              </a:spcAft>
              <a:buClrTx/>
              <a:buSzTx/>
              <a:buFontTx/>
              <a:buNone/>
              <a:tabLst>
                <a:tab pos="972820" algn="l"/>
              </a:tabLst>
              <a:defRPr/>
            </a:pPr>
            <a:r>
              <a:rPr kumimoji="0" lang="ar-BH" sz="3600" b="1" i="0" u="sng" strike="noStrike" kern="1200" cap="none" spc="0" normalizeH="0" baseline="0" noProof="0" dirty="0">
                <a:ln>
                  <a:noFill/>
                </a:ln>
                <a:solidFill>
                  <a:srgbClr val="7030A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البروتون:</a:t>
            </a:r>
            <a:r>
              <a:rPr lang="ar-BH" sz="3600" dirty="0">
                <a:solidFill>
                  <a:prstClr val="black"/>
                </a:solidFill>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جسيم صغير يوجد داخل النواة كتلته تساوي </a:t>
            </a:r>
            <a:r>
              <a:rPr kumimoji="0" lang="ar-BH" sz="32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وحدة</a:t>
            </a: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كتل ذرية وشحنته تساوي شحنة الإلكترون لكنها موجبة</a:t>
            </a:r>
            <a:r>
              <a:rPr kumimoji="0" lang="ar-BH" sz="32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en-US" sz="32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1</a:t>
            </a:r>
            <a:r>
              <a:rPr kumimoji="0" lang="ar-BH" sz="32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p>
        </p:txBody>
      </p:sp>
      <p:sp>
        <p:nvSpPr>
          <p:cNvPr id="4" name="Rectangle: Rounded Corners 22">
            <a:extLst>
              <a:ext uri="{FF2B5EF4-FFF2-40B4-BE49-F238E27FC236}">
                <a16:creationId xmlns:a16="http://schemas.microsoft.com/office/drawing/2014/main" id="{FB85E615-DE6D-4EE1-A7A5-4AC7CB16CA5F}"/>
              </a:ext>
            </a:extLst>
          </p:cNvPr>
          <p:cNvSpPr/>
          <p:nvPr/>
        </p:nvSpPr>
        <p:spPr>
          <a:xfrm>
            <a:off x="2421231" y="129309"/>
            <a:ext cx="8255358" cy="740553"/>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000" b="1" dirty="0">
                <a:solidFill>
                  <a:schemeClr val="bg1"/>
                </a:solidFill>
                <a:latin typeface="Sakkal Majalla" panose="02000000000000000000" pitchFamily="2" charset="-78"/>
                <a:cs typeface="Sakkal Majalla" panose="02000000000000000000" pitchFamily="2" charset="-78"/>
              </a:rPr>
              <a:t>الاستنتاجات من خلال نموذج راذرفورد الذري</a:t>
            </a:r>
            <a:endParaRPr lang="en-US" sz="4000" b="1" dirty="0">
              <a:solidFill>
                <a:schemeClr val="bg1"/>
              </a:solidFill>
              <a:latin typeface="Sakkal Majalla" panose="02000000000000000000" pitchFamily="2" charset="-78"/>
              <a:cs typeface="Sakkal Majalla" panose="02000000000000000000" pitchFamily="2" charset="-78"/>
            </a:endParaRPr>
          </a:p>
        </p:txBody>
      </p:sp>
      <p:sp>
        <p:nvSpPr>
          <p:cNvPr id="7"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178104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BD6FB30D-AB03-4EDA-AFEC-F1B76DFF35EB}"/>
              </a:ext>
            </a:extLst>
          </p:cNvPr>
          <p:cNvSpPr/>
          <p:nvPr/>
        </p:nvSpPr>
        <p:spPr>
          <a:xfrm>
            <a:off x="684959" y="1971011"/>
            <a:ext cx="11217497" cy="1200329"/>
          </a:xfrm>
          <a:prstGeom prst="rect">
            <a:avLst/>
          </a:prstGeom>
          <a:solidFill>
            <a:schemeClr val="accent5">
              <a:lumMod val="20000"/>
              <a:lumOff val="80000"/>
            </a:schemeClr>
          </a:solidFill>
        </p:spPr>
        <p:txBody>
          <a:bodyPr wrap="square">
            <a:spAutoFit/>
          </a:bodyPr>
          <a:lstStyle/>
          <a:p>
            <a:pPr algn="ctr">
              <a:defRPr/>
            </a:pPr>
            <a:r>
              <a:rPr lang="ar-BH" sz="2400" b="1" u="none" dirty="0">
                <a:ln w="1905"/>
                <a:latin typeface="Sakkal Majalla" panose="02000000000000000000" pitchFamily="2" charset="-78"/>
                <a:cs typeface="Sakkal Majalla" panose="02000000000000000000" pitchFamily="2" charset="-78"/>
              </a:rPr>
              <a:t>يو</a:t>
            </a:r>
            <a:r>
              <a:rPr lang="ar-BH" sz="3600" b="1" u="none" dirty="0">
                <a:ln w="1905"/>
                <a:latin typeface="Sakkal Majalla" panose="02000000000000000000" pitchFamily="2" charset="-78"/>
                <a:cs typeface="Sakkal Majalla" panose="02000000000000000000" pitchFamily="2" charset="-78"/>
              </a:rPr>
              <a:t>ضح هذا النموذج أن الذرة متعادلة كهربيًّا، حيث أن الشحنة الموجبة للنواة تعادل الشحنة السالبة للإلكترونات وتترابط </a:t>
            </a:r>
            <a:r>
              <a:rPr lang="ar-BH" sz="3600" b="1" dirty="0">
                <a:ln w="1905"/>
                <a:latin typeface="Sakkal Majalla" panose="02000000000000000000" pitchFamily="2" charset="-78"/>
                <a:cs typeface="Sakkal Majalla" panose="02000000000000000000" pitchFamily="2" charset="-78"/>
              </a:rPr>
              <a:t>من خلال التجاذب معًا.</a:t>
            </a:r>
            <a:endParaRPr lang="ar-BH" sz="3600" b="1" u="none" dirty="0">
              <a:ln w="1905"/>
              <a:latin typeface="Sakkal Majalla" panose="02000000000000000000" pitchFamily="2" charset="-78"/>
              <a:cs typeface="Sakkal Majalla" panose="02000000000000000000" pitchFamily="2" charset="-78"/>
            </a:endParaRPr>
          </a:p>
        </p:txBody>
      </p:sp>
      <p:sp>
        <p:nvSpPr>
          <p:cNvPr id="3" name="Rectangle 5">
            <a:extLst>
              <a:ext uri="{FF2B5EF4-FFF2-40B4-BE49-F238E27FC236}">
                <a16:creationId xmlns:a16="http://schemas.microsoft.com/office/drawing/2014/main" id="{E3174ACA-6E95-49BA-BDE7-81F63EA9C770}"/>
              </a:ext>
            </a:extLst>
          </p:cNvPr>
          <p:cNvSpPr/>
          <p:nvPr/>
        </p:nvSpPr>
        <p:spPr>
          <a:xfrm>
            <a:off x="1435040" y="4067346"/>
            <a:ext cx="9321919" cy="646331"/>
          </a:xfrm>
          <a:prstGeom prst="rect">
            <a:avLst/>
          </a:prstGeom>
          <a:solidFill>
            <a:schemeClr val="accent6">
              <a:lumMod val="40000"/>
              <a:lumOff val="60000"/>
            </a:schemeClr>
          </a:solidFill>
        </p:spPr>
        <p:txBody>
          <a:bodyPr wrap="square">
            <a:spAutoFit/>
          </a:bodyPr>
          <a:lstStyle/>
          <a:p>
            <a:pPr algn="ctr">
              <a:defRPr/>
            </a:pPr>
            <a:r>
              <a:rPr lang="ar-BH" sz="3600" b="1" u="none" dirty="0">
                <a:ln w="1905"/>
                <a:solidFill>
                  <a:srgbClr val="C00000"/>
                </a:solidFill>
                <a:latin typeface="Sakkal Majalla" panose="02000000000000000000" pitchFamily="2" charset="-78"/>
                <a:cs typeface="Sakkal Majalla" panose="02000000000000000000" pitchFamily="2" charset="-78"/>
              </a:rPr>
              <a:t>قصور نموذج راذرفورد : لم يستطع هذا النموذج تفسير كتلة الذرة.</a:t>
            </a:r>
          </a:p>
        </p:txBody>
      </p:sp>
    </p:spTree>
    <p:extLst>
      <p:ext uri="{BB962C8B-B14F-4D97-AF65-F5344CB8AC3E}">
        <p14:creationId xmlns:p14="http://schemas.microsoft.com/office/powerpoint/2010/main" val="1271569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lide(fromBottom)">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6634" y="1485160"/>
            <a:ext cx="10958731" cy="4441216"/>
          </a:xfrm>
          <a:prstGeom prst="rect">
            <a:avLst/>
          </a:prstGeom>
          <a:solidFill>
            <a:schemeClr val="bg1">
              <a:lumMod val="85000"/>
            </a:schemeClr>
          </a:solidFill>
          <a:effectLst>
            <a:outerShdw blurRad="63500" sx="102000" sy="102000" algn="ctr" rotWithShape="0">
              <a:prstClr val="black">
                <a:alpha val="40000"/>
              </a:prstClr>
            </a:outerShdw>
          </a:effectLst>
        </p:spPr>
        <p:txBody>
          <a:bodyPr wrap="square">
            <a:spAutoFit/>
          </a:bodyPr>
          <a:lstStyle/>
          <a:p>
            <a:pPr marL="0" marR="0" lvl="0" indent="0" algn="r" defTabSz="914400" rtl="1" eaLnBrk="1" fontAlgn="auto" latinLnBrk="0" hangingPunct="1">
              <a:lnSpc>
                <a:spcPct val="140000"/>
              </a:lnSpc>
              <a:spcBef>
                <a:spcPts val="0"/>
              </a:spcBef>
              <a:spcAft>
                <a:spcPts val="0"/>
              </a:spcAft>
              <a:buClrTx/>
              <a:buSzTx/>
              <a:buFontTx/>
              <a:buNone/>
              <a:tabLst>
                <a:tab pos="972820" algn="l"/>
              </a:tabLst>
              <a:defRPr/>
            </a:pPr>
            <a:r>
              <a:rPr kumimoji="0" lang="en-US" sz="3600" b="1" i="0" u="none" strike="noStrike" kern="1200" cap="none" spc="0" normalizeH="0" baseline="0" noProof="0" dirty="0">
                <a:ln>
                  <a:noFill/>
                </a:ln>
                <a:effectLst/>
                <a:uLnTx/>
                <a:uFillTx/>
                <a:latin typeface="Sakkal Majalla" panose="02000000000000000000" pitchFamily="2" charset="-78"/>
                <a:ea typeface="Times New Roman" panose="02020603050405020304" pitchFamily="18" charset="0"/>
                <a:cs typeface="Sakkal Majalla" panose="02000000000000000000" pitchFamily="2" charset="-78"/>
              </a:rPr>
              <a:t>1</a:t>
            </a:r>
            <a:r>
              <a:rPr kumimoji="0" lang="ar-BH" sz="3600" b="1" i="0" u="none" strike="noStrike" kern="1200" cap="none" spc="0" normalizeH="0" baseline="0" noProof="0" dirty="0">
                <a:ln>
                  <a:noFill/>
                </a:ln>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BH" sz="3600" b="1" i="0" u="none" strike="noStrike" kern="1200" cap="none" spc="0" normalizeH="0" baseline="0" noProof="0" dirty="0">
                <a:ln>
                  <a:noFill/>
                </a:ln>
                <a:solidFill>
                  <a:srgbClr val="FF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none" strike="noStrike" kern="1200" cap="none" spc="0" normalizeH="0" baseline="0" noProof="0" dirty="0">
                <a:ln>
                  <a:noFill/>
                </a:ln>
                <a:solidFill>
                  <a:srgbClr val="FF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عـــلل</a:t>
            </a:r>
            <a:r>
              <a:rPr kumimoji="0" lang="ar-SA" sz="36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sng"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تنحــرف</a:t>
            </a: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بعض أشعة ألفا عند مرورها داخل الذرة</a:t>
            </a: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40000"/>
              </a:lnSpc>
              <a:spcBef>
                <a:spcPts val="0"/>
              </a:spcBef>
              <a:spcAft>
                <a:spcPts val="0"/>
              </a:spcAft>
              <a:buClrTx/>
              <a:buSzTx/>
              <a:buFontTx/>
              <a:buNone/>
              <a:tabLst>
                <a:tab pos="972820" algn="l"/>
              </a:tabLst>
              <a:defRPr/>
            </a:pPr>
            <a:r>
              <a:rPr kumimoji="0" lang="ar-SA" sz="36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بسبب قوة التنافر بين جسيمات ألفا الموجبة والشحنة الموجبة للنواة. </a:t>
            </a:r>
            <a:endParaRPr kumimoji="0" lang="en-US"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30000"/>
              </a:lnSpc>
              <a:spcBef>
                <a:spcPts val="0"/>
              </a:spcBef>
              <a:spcAft>
                <a:spcPts val="0"/>
              </a:spcAft>
              <a:buClrTx/>
              <a:buSzTx/>
              <a:buFontTx/>
              <a:buNone/>
              <a:tabLst>
                <a:tab pos="972820" algn="l"/>
              </a:tabLst>
              <a:defRPr/>
            </a:pP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en-US"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2</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none" strike="noStrike" kern="1200" cap="none" spc="0" normalizeH="0" baseline="0" noProof="0" dirty="0">
                <a:ln>
                  <a:noFill/>
                </a:ln>
                <a:solidFill>
                  <a:srgbClr val="FF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عـــلل</a:t>
            </a:r>
            <a:r>
              <a:rPr kumimoji="0" lang="ar-SA" sz="36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sng"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تنعكس</a:t>
            </a: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(ترتد) بعض أشعة ألفا عند سقوطها على صفيحة الذهب.</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30000"/>
              </a:lnSpc>
              <a:spcBef>
                <a:spcPts val="0"/>
              </a:spcBef>
              <a:spcAft>
                <a:spcPts val="0"/>
              </a:spcAft>
              <a:buClrTx/>
              <a:buSzTx/>
              <a:buFontTx/>
              <a:buNone/>
              <a:tabLst>
                <a:tab pos="1285875" algn="l"/>
              </a:tabLst>
              <a:defRPr/>
            </a:pPr>
            <a:r>
              <a:rPr kumimoji="0" lang="ar-SA" sz="36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بسبب اصطدامها بجسيم كثيف في الذرة هو النواة</a:t>
            </a:r>
            <a:r>
              <a:rPr kumimoji="0" lang="ar-BH"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endParaRPr kumimoji="0" lang="en-US"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45000"/>
              </a:lnSpc>
              <a:spcBef>
                <a:spcPts val="0"/>
              </a:spcBef>
              <a:spcAft>
                <a:spcPts val="0"/>
              </a:spcAft>
              <a:buClrTx/>
              <a:buSzTx/>
              <a:buFontTx/>
              <a:buNone/>
              <a:tabLst>
                <a:tab pos="1285875" algn="l"/>
              </a:tabLst>
              <a:defRPr/>
            </a:pPr>
            <a:r>
              <a:rPr kumimoji="0" lang="ar-SA" sz="36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en-US"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3</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none" strike="noStrike" kern="1200" cap="none" spc="0" normalizeH="0" baseline="0" noProof="0" dirty="0">
                <a:ln>
                  <a:noFill/>
                </a:ln>
                <a:solidFill>
                  <a:srgbClr val="FF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عـــلل:</a:t>
            </a:r>
            <a:r>
              <a:rPr kumimoji="0" lang="ar-SA" sz="36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sng"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تنحــرف</a:t>
            </a: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بعض أشعة ألفا عند مرورها داخل الذرة</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بسبب التنافر بين ألفا الموجبة والنواة الموجبة</a:t>
            </a:r>
            <a:r>
              <a:rPr kumimoji="0" lang="ar-BH"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endParaRPr kumimoji="0" lang="en-US" sz="36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endParaRPr>
          </a:p>
        </p:txBody>
      </p:sp>
      <p:sp>
        <p:nvSpPr>
          <p:cNvPr id="4" name="مستطيل 4">
            <a:extLst>
              <a:ext uri="{FF2B5EF4-FFF2-40B4-BE49-F238E27FC236}">
                <a16:creationId xmlns:a16="http://schemas.microsoft.com/office/drawing/2014/main" id="{C88987EE-F20C-49CF-B98E-7E2FD4D527B0}"/>
              </a:ext>
            </a:extLst>
          </p:cNvPr>
          <p:cNvSpPr/>
          <p:nvPr/>
        </p:nvSpPr>
        <p:spPr>
          <a:xfrm>
            <a:off x="4890398" y="230982"/>
            <a:ext cx="2710403" cy="769441"/>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rtl="1"/>
            <a:r>
              <a:rPr lang="ar-BH" sz="4400" b="1" dirty="0">
                <a:solidFill>
                  <a:srgbClr val="C00000"/>
                </a:solidFill>
                <a:latin typeface="Sakkal Majalla" panose="02000000000000000000" pitchFamily="2" charset="-78"/>
                <a:cs typeface="Sakkal Majalla" panose="02000000000000000000" pitchFamily="2" charset="-78"/>
              </a:rPr>
              <a:t>تطبيق</a:t>
            </a:r>
            <a:endParaRPr lang="ar-SA" sz="4400" b="1" dirty="0">
              <a:solidFill>
                <a:srgbClr val="C00000"/>
              </a:solidFill>
              <a:latin typeface="Sakkal Majalla" panose="02000000000000000000" pitchFamily="2" charset="-78"/>
              <a:cs typeface="Sakkal Majalla" panose="02000000000000000000" pitchFamily="2" charset="-78"/>
            </a:endParaRPr>
          </a:p>
        </p:txBody>
      </p:sp>
      <p:sp>
        <p:nvSpPr>
          <p:cNvPr id="5"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972084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35926032"/>
              </p:ext>
            </p:extLst>
          </p:nvPr>
        </p:nvGraphicFramePr>
        <p:xfrm>
          <a:off x="1022726" y="3309405"/>
          <a:ext cx="10357729" cy="1956814"/>
        </p:xfrm>
        <a:graphic>
          <a:graphicData uri="http://schemas.openxmlformats.org/drawingml/2006/table">
            <a:tbl>
              <a:tblPr rtl="1" firstRow="1" firstCol="1" lastRow="1" lastCol="1" bandRow="1" bandCol="1">
                <a:effectLst>
                  <a:outerShdw blurRad="63500" sx="102000" sy="102000" algn="ctr" rotWithShape="0">
                    <a:prstClr val="black">
                      <a:alpha val="40000"/>
                    </a:prstClr>
                  </a:outerShdw>
                </a:effectLst>
                <a:tableStyleId>{5C22544A-7EE6-4342-B048-85BDC9FD1C3A}</a:tableStyleId>
              </a:tblPr>
              <a:tblGrid>
                <a:gridCol w="10357729">
                  <a:extLst>
                    <a:ext uri="{9D8B030D-6E8A-4147-A177-3AD203B41FA5}">
                      <a16:colId xmlns:a16="http://schemas.microsoft.com/office/drawing/2014/main" val="20001"/>
                    </a:ext>
                  </a:extLst>
                </a:gridCol>
              </a:tblGrid>
              <a:tr h="1956814">
                <a:tc>
                  <a:txBody>
                    <a:bodyPr/>
                    <a:lstStyle/>
                    <a:p>
                      <a:pPr algn="ctr" rtl="1">
                        <a:lnSpc>
                          <a:spcPct val="150000"/>
                        </a:lnSpc>
                        <a:spcAft>
                          <a:spcPts val="0"/>
                        </a:spcAft>
                        <a:tabLst>
                          <a:tab pos="972820" algn="l"/>
                        </a:tabLst>
                      </a:pPr>
                      <a:r>
                        <a:rPr lang="ar-BH" sz="3600" dirty="0">
                          <a:solidFill>
                            <a:srgbClr val="C00000"/>
                          </a:solidFill>
                          <a:effectLst/>
                          <a:latin typeface="Sakkal Majalla" panose="02000000000000000000" pitchFamily="2" charset="-78"/>
                          <a:cs typeface="Sakkal Majalla" panose="02000000000000000000" pitchFamily="2" charset="-78"/>
                        </a:rPr>
                        <a:t>تعريف النيوترون </a:t>
                      </a:r>
                    </a:p>
                    <a:p>
                      <a:pPr algn="ctr" rtl="1">
                        <a:lnSpc>
                          <a:spcPct val="150000"/>
                        </a:lnSpc>
                        <a:spcAft>
                          <a:spcPts val="0"/>
                        </a:spcAft>
                        <a:tabLst>
                          <a:tab pos="972820" algn="l"/>
                        </a:tabLst>
                      </a:pPr>
                      <a:r>
                        <a:rPr lang="ar-BH" sz="3200" dirty="0">
                          <a:solidFill>
                            <a:schemeClr val="tx1"/>
                          </a:solidFill>
                          <a:effectLst/>
                          <a:latin typeface="Sakkal Majalla" panose="02000000000000000000" pitchFamily="2" charset="-78"/>
                          <a:cs typeface="Sakkal Majalla" panose="02000000000000000000" pitchFamily="2" charset="-78"/>
                        </a:rPr>
                        <a:t>جسيم صغير يوجد داخل النواة كتلته تساوي تقريبا كتلة البروتون و متعادل</a:t>
                      </a:r>
                      <a:r>
                        <a:rPr lang="ar-BH" sz="3200" baseline="0" dirty="0">
                          <a:solidFill>
                            <a:schemeClr val="tx1"/>
                          </a:solidFill>
                          <a:effectLst/>
                          <a:latin typeface="Sakkal Majalla" panose="02000000000000000000" pitchFamily="2" charset="-78"/>
                          <a:cs typeface="Sakkal Majalla" panose="02000000000000000000" pitchFamily="2" charset="-78"/>
                        </a:rPr>
                        <a:t> كهربيّا</a:t>
                      </a:r>
                      <a:r>
                        <a:rPr lang="ar-BH" sz="3200" dirty="0">
                          <a:solidFill>
                            <a:schemeClr val="tx1"/>
                          </a:solidFill>
                          <a:effectLst/>
                          <a:latin typeface="Sakkal Majalla" panose="02000000000000000000" pitchFamily="2" charset="-78"/>
                          <a:cs typeface="Sakkal Majalla" panose="02000000000000000000" pitchFamily="2" charset="-78"/>
                        </a:rPr>
                        <a:t>.</a:t>
                      </a:r>
                      <a:endParaRPr lang="en-US" sz="3200" dirty="0">
                        <a:solidFill>
                          <a:schemeClr val="tx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6">
                        <a:lumMod val="60000"/>
                        <a:lumOff val="40000"/>
                      </a:schemeClr>
                    </a:solidFill>
                  </a:tcPr>
                </a:tc>
                <a:extLst>
                  <a:ext uri="{0D108BD9-81ED-4DB2-BD59-A6C34878D82A}">
                    <a16:rowId xmlns:a16="http://schemas.microsoft.com/office/drawing/2014/main" val="10001"/>
                  </a:ext>
                </a:extLst>
              </a:tr>
            </a:tbl>
          </a:graphicData>
        </a:graphic>
      </p:graphicFrame>
      <p:sp>
        <p:nvSpPr>
          <p:cNvPr id="5" name="Rectangle 4"/>
          <p:cNvSpPr/>
          <p:nvPr/>
        </p:nvSpPr>
        <p:spPr>
          <a:xfrm>
            <a:off x="1798330" y="1927124"/>
            <a:ext cx="8595340" cy="854080"/>
          </a:xfrm>
          <a:prstGeom prst="rect">
            <a:avLst/>
          </a:prstGeom>
          <a:solidFill>
            <a:schemeClr val="accent1">
              <a:lumMod val="60000"/>
              <a:lumOff val="40000"/>
            </a:schemeClr>
          </a:solidFill>
          <a:effectLst>
            <a:outerShdw blurRad="63500" sx="102000" sy="102000" algn="ctr" rotWithShape="0">
              <a:prstClr val="black">
                <a:alpha val="40000"/>
              </a:prstClr>
            </a:outerShdw>
          </a:effectLst>
        </p:spPr>
        <p:txBody>
          <a:bodyPr wrap="square">
            <a:spAutoFit/>
          </a:bodyPr>
          <a:lstStyle/>
          <a:p>
            <a:pPr marL="0" marR="0" lvl="0" indent="0" algn="r" defTabSz="914400" rtl="1" eaLnBrk="1" fontAlgn="auto" latinLnBrk="0" hangingPunct="1">
              <a:lnSpc>
                <a:spcPct val="150000"/>
              </a:lnSpc>
              <a:spcBef>
                <a:spcPts val="0"/>
              </a:spcBef>
              <a:spcAft>
                <a:spcPts val="0"/>
              </a:spcAft>
              <a:buClrTx/>
              <a:buSzTx/>
              <a:buFontTx/>
              <a:buNone/>
              <a:tabLst>
                <a:tab pos="972820" algn="l"/>
              </a:tabLst>
              <a:defRPr/>
            </a:pPr>
            <a:r>
              <a:rPr kumimoji="0" lang="ar-BH" sz="36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rPr>
              <a:t>اكتشف العالم تشادويك النيوترون سنة </a:t>
            </a:r>
            <a:r>
              <a:rPr kumimoji="0" lang="en-US" sz="36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rPr>
              <a:t>1932</a:t>
            </a:r>
            <a:r>
              <a:rPr kumimoji="0" lang="ar-BH" sz="36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rPr>
              <a:t>م.</a:t>
            </a:r>
            <a:endParaRPr kumimoji="0" lang="en-US" sz="36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endParaRPr>
          </a:p>
        </p:txBody>
      </p:sp>
      <p:sp>
        <p:nvSpPr>
          <p:cNvPr id="7" name="Rectangle: Rounded Corners 22">
            <a:extLst>
              <a:ext uri="{FF2B5EF4-FFF2-40B4-BE49-F238E27FC236}">
                <a16:creationId xmlns:a16="http://schemas.microsoft.com/office/drawing/2014/main" id="{5ADD7788-F6FC-4A6A-ABDD-2F957A851328}"/>
              </a:ext>
            </a:extLst>
          </p:cNvPr>
          <p:cNvSpPr/>
          <p:nvPr/>
        </p:nvSpPr>
        <p:spPr>
          <a:xfrm>
            <a:off x="4751638" y="155716"/>
            <a:ext cx="3322320" cy="788345"/>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400" b="1" dirty="0">
                <a:solidFill>
                  <a:schemeClr val="bg1"/>
                </a:solidFill>
                <a:latin typeface="Sakkal Majalla" panose="02000000000000000000" pitchFamily="2" charset="-78"/>
                <a:cs typeface="Sakkal Majalla" panose="02000000000000000000" pitchFamily="2" charset="-78"/>
              </a:rPr>
              <a:t>النيوترون </a:t>
            </a:r>
            <a:r>
              <a:rPr lang="en-US" sz="4400" b="1" dirty="0">
                <a:solidFill>
                  <a:schemeClr val="bg1"/>
                </a:solidFill>
                <a:latin typeface="Sakkal Majalla" panose="02000000000000000000" pitchFamily="2" charset="-78"/>
                <a:cs typeface="Sakkal Majalla" panose="02000000000000000000" pitchFamily="2" charset="-78"/>
              </a:rPr>
              <a:t>n</a:t>
            </a:r>
          </a:p>
        </p:txBody>
      </p:sp>
      <p:sp>
        <p:nvSpPr>
          <p:cNvPr id="8"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3810733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20308" y="1516810"/>
            <a:ext cx="7686570" cy="4524315"/>
          </a:xfrm>
          <a:prstGeom prst="rect">
            <a:avLst/>
          </a:prstGeom>
          <a:solidFill>
            <a:schemeClr val="bg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marL="0" marR="0" lvl="0" indent="0" algn="r" defTabSz="914400" rtl="1" eaLnBrk="1" fontAlgn="auto" latinLnBrk="0" hangingPunct="1">
              <a:spcBef>
                <a:spcPts val="0"/>
              </a:spcBef>
              <a:spcAft>
                <a:spcPts val="0"/>
              </a:spcAft>
              <a:buClrTx/>
              <a:buSzTx/>
              <a:buFontTx/>
              <a:buNone/>
              <a:tabLst>
                <a:tab pos="457200" algn="l"/>
                <a:tab pos="972820" algn="l"/>
              </a:tabLst>
              <a:defRPr/>
            </a:pPr>
            <a:r>
              <a:rPr lang="en-US" sz="2800" b="1" noProof="0" dirty="0">
                <a:solidFill>
                  <a:prstClr val="black"/>
                </a:solidFill>
                <a:latin typeface="Sakkal Majalla" panose="02000000000000000000" pitchFamily="2" charset="-78"/>
                <a:ea typeface="Times New Roman" panose="02020603050405020304" pitchFamily="18" charset="0"/>
                <a:cs typeface="Sakkal Majalla" panose="02000000000000000000" pitchFamily="2" charset="-78"/>
              </a:rPr>
              <a:t>.</a:t>
            </a:r>
            <a:r>
              <a:rPr kumimoji="0" lang="en-US"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1</a:t>
            </a:r>
            <a:r>
              <a:rPr kumimoji="0" lang="ar-SA"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جميع الذرات تتكو</a:t>
            </a:r>
            <a:r>
              <a:rPr kumimoji="0" lang="ar-BH"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ن من ثلاثة جسيمات ذرية أساسية:</a:t>
            </a:r>
            <a:endParaRPr kumimoji="0" lang="ar-BH"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spcBef>
                <a:spcPts val="0"/>
              </a:spcBef>
              <a:spcAft>
                <a:spcPts val="0"/>
              </a:spcAft>
              <a:buClrTx/>
              <a:buSzTx/>
              <a:buFontTx/>
              <a:buNone/>
              <a:tabLst>
                <a:tab pos="457200" algn="l"/>
                <a:tab pos="972820" algn="l"/>
              </a:tabLst>
              <a:defRPr/>
            </a:pP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none" strike="noStrike" kern="1200" cap="none" spc="0" normalizeH="0" baseline="0" noProof="0" dirty="0">
                <a:ln>
                  <a:noFill/>
                </a:ln>
                <a:solidFill>
                  <a:srgbClr val="0070C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الإلكترون</a:t>
            </a: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البروتون </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none" strike="noStrike" kern="1200" cap="none" spc="0" normalizeH="0" baseline="0" noProof="0" dirty="0">
                <a:ln>
                  <a:noFill/>
                </a:ln>
                <a:solidFill>
                  <a:srgbClr val="00B05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الني</a:t>
            </a:r>
            <a:r>
              <a:rPr kumimoji="0" lang="ar-BH" sz="3600" b="1" i="0" u="none" strike="noStrike" kern="1200" cap="none" spc="0" normalizeH="0" baseline="0" noProof="0" dirty="0">
                <a:ln>
                  <a:noFill/>
                </a:ln>
                <a:solidFill>
                  <a:srgbClr val="00B05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و</a:t>
            </a:r>
            <a:r>
              <a:rPr kumimoji="0" lang="ar-SA" sz="3600" b="1" i="0" u="none" strike="noStrike" kern="1200" cap="none" spc="0" normalizeH="0" baseline="0" noProof="0" dirty="0">
                <a:ln>
                  <a:noFill/>
                </a:ln>
                <a:solidFill>
                  <a:srgbClr val="00B05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ترون</a:t>
            </a: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endParaRPr kumimoji="0" lang="en-US"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spcBef>
                <a:spcPts val="0"/>
              </a:spcBef>
              <a:spcAft>
                <a:spcPts val="0"/>
              </a:spcAft>
              <a:buClrTx/>
              <a:buSzTx/>
              <a:buFontTx/>
              <a:buNone/>
              <a:tabLst>
                <a:tab pos="457200" algn="l"/>
                <a:tab pos="972820" algn="l"/>
              </a:tabLst>
              <a:defRPr/>
            </a:pPr>
            <a:r>
              <a:rPr kumimoji="0" lang="en-US"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en-US"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2</a:t>
            </a:r>
            <a:r>
              <a:rPr kumimoji="0" lang="ar-SA"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الذرة كروية الشكل</a:t>
            </a:r>
            <a:r>
              <a:rPr kumimoji="0" lang="ar-BH"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endParaRPr kumimoji="0" lang="ar-BH"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spcBef>
                <a:spcPts val="0"/>
              </a:spcBef>
              <a:spcAft>
                <a:spcPts val="0"/>
              </a:spcAft>
              <a:buClrTx/>
              <a:buSzTx/>
              <a:buFontTx/>
              <a:buNone/>
              <a:tabLst>
                <a:tab pos="457200" algn="l"/>
                <a:tab pos="97282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تحتوي على نواة صغير وكثيفة موجبة </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الشحنة تحيط بها منطقة</a:t>
            </a:r>
            <a:r>
              <a:rPr kumimoji="0" lang="en-US" sz="3600" b="1" i="0" u="none" strike="noStrike" kern="1200" cap="none" spc="0" normalizeH="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تتكوّن من </a:t>
            </a: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إلكترون أو أكثر سالب الشحنة</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تسمّى </a:t>
            </a:r>
            <a:r>
              <a:rPr kumimoji="0" lang="ar-BH"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السحابة الإلكترونية</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endParaRPr kumimoji="0" lang="en-US"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spcBef>
                <a:spcPts val="0"/>
              </a:spcBef>
              <a:spcAft>
                <a:spcPts val="0"/>
              </a:spcAft>
              <a:buClrTx/>
              <a:buSzTx/>
              <a:buFontTx/>
              <a:buNone/>
              <a:tabLst>
                <a:tab pos="457200" algn="l"/>
                <a:tab pos="972820" algn="l"/>
              </a:tabLst>
              <a:defRPr/>
            </a:pPr>
            <a:r>
              <a:rPr kumimoji="0" lang="en-US"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.3</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ترتبط الإلكترونات السالبة الشحنة بالذرة من خلال قوى </a:t>
            </a:r>
            <a:r>
              <a:rPr kumimoji="0" lang="ar-SA" sz="36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التجاذب</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مع شحنة النواة الموجبة</a:t>
            </a:r>
            <a:r>
              <a:rPr kumimoji="0" lang="ar-SA"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endParaRPr kumimoji="0" lang="en-US" sz="36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p:txBody>
      </p:sp>
      <p:pic>
        <p:nvPicPr>
          <p:cNvPr id="6" name="Picture 5">
            <a:extLst>
              <a:ext uri="{FF2B5EF4-FFF2-40B4-BE49-F238E27FC236}">
                <a16:creationId xmlns:a16="http://schemas.microsoft.com/office/drawing/2014/main" id="{0EAE704E-AB78-419A-ADBB-CC0AC9BF340E}"/>
              </a:ext>
            </a:extLst>
          </p:cNvPr>
          <p:cNvPicPr>
            <a:picLocks noChangeAspect="1"/>
          </p:cNvPicPr>
          <p:nvPr/>
        </p:nvPicPr>
        <p:blipFill rotWithShape="1">
          <a:blip r:embed="rId2"/>
          <a:srcRect l="6251" t="21876" r="58512" b="10238"/>
          <a:stretch/>
        </p:blipFill>
        <p:spPr>
          <a:xfrm>
            <a:off x="-1" y="1382222"/>
            <a:ext cx="4079631" cy="4658904"/>
          </a:xfrm>
          <a:prstGeom prst="rect">
            <a:avLst/>
          </a:prstGeom>
        </p:spPr>
      </p:pic>
      <p:sp>
        <p:nvSpPr>
          <p:cNvPr id="7" name="Rectangle: Rounded Corners 22">
            <a:extLst>
              <a:ext uri="{FF2B5EF4-FFF2-40B4-BE49-F238E27FC236}">
                <a16:creationId xmlns:a16="http://schemas.microsoft.com/office/drawing/2014/main" id="{CA213CF4-F595-4383-AB2C-EDB7FC97000A}"/>
              </a:ext>
            </a:extLst>
          </p:cNvPr>
          <p:cNvSpPr/>
          <p:nvPr/>
        </p:nvSpPr>
        <p:spPr>
          <a:xfrm>
            <a:off x="3586797" y="129309"/>
            <a:ext cx="5282276" cy="788345"/>
          </a:xfrm>
          <a:prstGeom prst="roundRect">
            <a:avLst/>
          </a:prstGeom>
          <a:solidFill>
            <a:schemeClr val="accent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44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rPr>
              <a:t>النموذج الذري الحديث</a:t>
            </a:r>
            <a:endParaRPr lang="en-US" sz="4400" b="1" dirty="0">
              <a:solidFill>
                <a:schemeClr val="bg1"/>
              </a:solidFill>
              <a:latin typeface="Sakkal Majalla" panose="02000000000000000000" pitchFamily="2" charset="-78"/>
              <a:cs typeface="Sakkal Majalla" panose="02000000000000000000" pitchFamily="2" charset="-78"/>
            </a:endParaRPr>
          </a:p>
        </p:txBody>
      </p:sp>
      <p:sp>
        <p:nvSpPr>
          <p:cNvPr id="8"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384986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34043" y="1024572"/>
            <a:ext cx="8681973" cy="5278368"/>
          </a:xfrm>
          <a:prstGeom prst="rect">
            <a:avLst/>
          </a:prstGeom>
          <a:solidFill>
            <a:schemeClr val="bg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marL="0" marR="0" lvl="0" indent="0" algn="r" defTabSz="914400" rtl="1" eaLnBrk="1" fontAlgn="auto" latinLnBrk="0" hangingPunct="1">
              <a:lnSpc>
                <a:spcPct val="200000"/>
              </a:lnSpc>
              <a:spcBef>
                <a:spcPts val="0"/>
              </a:spcBef>
              <a:spcAft>
                <a:spcPts val="0"/>
              </a:spcAft>
              <a:buClrTx/>
              <a:buSzTx/>
              <a:buFontTx/>
              <a:buNone/>
              <a:tabLst>
                <a:tab pos="457200" algn="l"/>
                <a:tab pos="972820" algn="l"/>
              </a:tabLst>
              <a:defRPr/>
            </a:pPr>
            <a:r>
              <a:rPr kumimoji="0" lang="en-US" sz="32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4</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تحتوي </a:t>
            </a:r>
            <a:r>
              <a:rPr kumimoji="0" lang="ar-SA" sz="28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النواة</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على "</a:t>
            </a:r>
            <a:r>
              <a:rPr kumimoji="0" lang="ar-SA" sz="28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بروتونات موجبة وني</a:t>
            </a:r>
            <a:r>
              <a:rPr kumimoji="0" lang="ar-BH" sz="28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و</a:t>
            </a:r>
            <a:r>
              <a:rPr kumimoji="0" lang="ar-SA" sz="28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ترونات متعادلة</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endParaRPr kumimoji="0" lang="en-US"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200000"/>
              </a:lnSpc>
              <a:spcBef>
                <a:spcPts val="0"/>
              </a:spcBef>
              <a:spcAft>
                <a:spcPts val="0"/>
              </a:spcAft>
              <a:buClrTx/>
              <a:buSzTx/>
              <a:buFontTx/>
              <a:buNone/>
              <a:tabLst>
                <a:tab pos="457200" algn="l"/>
                <a:tab pos="972820" algn="l"/>
              </a:tabLst>
              <a:defRPr/>
            </a:pPr>
            <a:r>
              <a:rPr kumimoji="0" lang="en-US"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.5</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كتلة النواة = </a:t>
            </a:r>
            <a:r>
              <a:rPr kumimoji="0" lang="en-US" sz="28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99.97%</a:t>
            </a:r>
            <a:r>
              <a:rPr kumimoji="0" lang="en-US"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من كتلة الذر</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ة   - </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تشغل </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النواة </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حوالي </a:t>
            </a:r>
            <a:r>
              <a:rPr kumimoji="0" lang="en-US" sz="28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0.0001</a:t>
            </a:r>
            <a:r>
              <a:rPr kumimoji="0" lang="en-US"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من حجم الذرة.</a:t>
            </a:r>
            <a:endParaRPr kumimoji="0" lang="en-US"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200000"/>
              </a:lnSpc>
              <a:spcBef>
                <a:spcPts val="0"/>
              </a:spcBef>
              <a:spcAft>
                <a:spcPts val="0"/>
              </a:spcAft>
              <a:buClrTx/>
              <a:buSzTx/>
              <a:buFontTx/>
              <a:buNone/>
              <a:tabLst>
                <a:tab pos="457200" algn="l"/>
                <a:tab pos="972820" algn="l"/>
              </a:tabLst>
              <a:defRPr/>
            </a:pPr>
            <a:r>
              <a:rPr kumimoji="0" lang="en-US"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.6</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لذرة متعادلة كهربي</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(ل</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أ</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ن</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عدد البروتونات الموجبة = عدد الإلكترونات السالبة).</a:t>
            </a:r>
            <a:endParaRPr kumimoji="0" lang="en-US"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200000"/>
              </a:lnSpc>
              <a:spcBef>
                <a:spcPts val="0"/>
              </a:spcBef>
              <a:spcAft>
                <a:spcPts val="0"/>
              </a:spcAft>
              <a:buClrTx/>
              <a:buSzTx/>
              <a:buFontTx/>
              <a:buNone/>
              <a:tabLst>
                <a:tab pos="457200" algn="l"/>
                <a:tab pos="972820" algn="l"/>
              </a:tabLst>
              <a:defRPr/>
            </a:pPr>
            <a:r>
              <a:rPr kumimoji="0" lang="en-US"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7</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كتشف العلماء أن البروتونات والني</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و</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ترونات تتكو</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ن من جسيمات أقل منها تسم</a:t>
            </a: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ّى: </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28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كـــو</a:t>
            </a:r>
            <a:r>
              <a:rPr lang="ar-BH" sz="2800" b="1" dirty="0">
                <a:solidFill>
                  <a:srgbClr val="C00000"/>
                </a:solidFill>
                <a:latin typeface="Sakkal Majalla" panose="02000000000000000000" pitchFamily="2" charset="-78"/>
                <a:ea typeface="Times New Roman" panose="02020603050405020304" pitchFamily="18" charset="0"/>
                <a:cs typeface="Sakkal Majalla" panose="02000000000000000000" pitchFamily="2" charset="-78"/>
              </a:rPr>
              <a:t>ا</a:t>
            </a:r>
            <a:r>
              <a:rPr kumimoji="0" lang="ar-SA" sz="2800" b="1" i="0" u="none" strike="noStrike" kern="1200" cap="none" spc="0" normalizeH="0" baseline="0" noProof="0" dirty="0">
                <a:ln>
                  <a:noFill/>
                </a:ln>
                <a:solidFill>
                  <a:srgbClr val="C0000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ركات</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endPar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4"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grpSp>
        <p:nvGrpSpPr>
          <p:cNvPr id="5" name="Group 15">
            <a:extLst>
              <a:ext uri="{FF2B5EF4-FFF2-40B4-BE49-F238E27FC236}">
                <a16:creationId xmlns:a16="http://schemas.microsoft.com/office/drawing/2014/main" id="{E40D4CCF-1E88-4B13-A8A8-450C0FD3236A}"/>
              </a:ext>
            </a:extLst>
          </p:cNvPr>
          <p:cNvGrpSpPr>
            <a:grpSpLocks/>
          </p:cNvGrpSpPr>
          <p:nvPr/>
        </p:nvGrpSpPr>
        <p:grpSpPr bwMode="auto">
          <a:xfrm>
            <a:off x="156796" y="1604240"/>
            <a:ext cx="3425345" cy="4119032"/>
            <a:chOff x="2500298" y="1983571"/>
            <a:chExt cx="4572032" cy="3188075"/>
          </a:xfrm>
        </p:grpSpPr>
        <p:grpSp>
          <p:nvGrpSpPr>
            <p:cNvPr id="6" name="Group 10">
              <a:extLst>
                <a:ext uri="{FF2B5EF4-FFF2-40B4-BE49-F238E27FC236}">
                  <a16:creationId xmlns:a16="http://schemas.microsoft.com/office/drawing/2014/main" id="{49495A10-7DF5-4386-A422-787F9376127D}"/>
                </a:ext>
              </a:extLst>
            </p:cNvPr>
            <p:cNvGrpSpPr>
              <a:grpSpLocks/>
            </p:cNvGrpSpPr>
            <p:nvPr/>
          </p:nvGrpSpPr>
          <p:grpSpPr bwMode="auto">
            <a:xfrm>
              <a:off x="2786050" y="2285992"/>
              <a:ext cx="4286280" cy="2885654"/>
              <a:chOff x="2786050" y="2285992"/>
              <a:chExt cx="4286280" cy="2885654"/>
            </a:xfrm>
          </p:grpSpPr>
          <p:grpSp>
            <p:nvGrpSpPr>
              <p:cNvPr id="9" name="Group 6">
                <a:extLst>
                  <a:ext uri="{FF2B5EF4-FFF2-40B4-BE49-F238E27FC236}">
                    <a16:creationId xmlns:a16="http://schemas.microsoft.com/office/drawing/2014/main" id="{A64D0BBB-3B1D-4A86-978A-DAA523DF2554}"/>
                  </a:ext>
                </a:extLst>
              </p:cNvPr>
              <p:cNvGrpSpPr>
                <a:grpSpLocks/>
              </p:cNvGrpSpPr>
              <p:nvPr/>
            </p:nvGrpSpPr>
            <p:grpSpPr bwMode="auto">
              <a:xfrm>
                <a:off x="2786050" y="2285992"/>
                <a:ext cx="3796971" cy="2571768"/>
                <a:chOff x="2786050" y="2285992"/>
                <a:chExt cx="3796971" cy="2571768"/>
              </a:xfrm>
            </p:grpSpPr>
            <p:pic>
              <p:nvPicPr>
                <p:cNvPr id="13" name="Picture 2">
                  <a:extLst>
                    <a:ext uri="{FF2B5EF4-FFF2-40B4-BE49-F238E27FC236}">
                      <a16:creationId xmlns:a16="http://schemas.microsoft.com/office/drawing/2014/main" id="{A789FC9D-DA1A-4895-B56A-58C8D76A4BF8}"/>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13368"/>
                <a:stretch>
                  <a:fillRect/>
                </a:stretch>
              </p:blipFill>
              <p:spPr bwMode="auto">
                <a:xfrm>
                  <a:off x="2786050" y="2285992"/>
                  <a:ext cx="3562350" cy="257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5">
                  <a:extLst>
                    <a:ext uri="{FF2B5EF4-FFF2-40B4-BE49-F238E27FC236}">
                      <a16:creationId xmlns:a16="http://schemas.microsoft.com/office/drawing/2014/main" id="{342AC725-C7C7-4417-BC79-29533C62772E}"/>
                    </a:ext>
                  </a:extLst>
                </p:cNvPr>
                <p:cNvSpPr txBox="1"/>
                <p:nvPr/>
              </p:nvSpPr>
              <p:spPr>
                <a:xfrm>
                  <a:off x="5082821" y="2571745"/>
                  <a:ext cx="1500200" cy="666193"/>
                </a:xfrm>
                <a:prstGeom prst="rect">
                  <a:avLst/>
                </a:prstGeom>
                <a:ln>
                  <a:noFill/>
                </a:ln>
              </p:spPr>
              <p:style>
                <a:lnRef idx="2">
                  <a:schemeClr val="accent2"/>
                </a:lnRef>
                <a:fillRef idx="1">
                  <a:schemeClr val="lt1"/>
                </a:fillRef>
                <a:effectRef idx="0">
                  <a:schemeClr val="accent2"/>
                </a:effectRef>
                <a:fontRef idx="minor">
                  <a:schemeClr val="dk1"/>
                </a:fontRef>
              </p:style>
              <p:txBody>
                <a:bodyPr rtlCol="1">
                  <a:spAutoFit/>
                </a:bodyPr>
                <a:lstStyle/>
                <a:p>
                  <a:pPr>
                    <a:defRPr/>
                  </a:pPr>
                  <a:r>
                    <a:rPr lang="ar-BH" sz="2400" b="1" u="none" dirty="0">
                      <a:solidFill>
                        <a:schemeClr val="tx1"/>
                      </a:solidFill>
                      <a:latin typeface="Sakkal Majalla" panose="02000000000000000000" pitchFamily="2" charset="-78"/>
                      <a:cs typeface="Sakkal Majalla" panose="02000000000000000000" pitchFamily="2" charset="-78"/>
                    </a:rPr>
                    <a:t>النواة </a:t>
                  </a:r>
                </a:p>
              </p:txBody>
            </p:sp>
          </p:grpSp>
          <p:sp>
            <p:nvSpPr>
              <p:cNvPr id="10" name="TextBox 7">
                <a:extLst>
                  <a:ext uri="{FF2B5EF4-FFF2-40B4-BE49-F238E27FC236}">
                    <a16:creationId xmlns:a16="http://schemas.microsoft.com/office/drawing/2014/main" id="{36348755-E5A7-43CF-8557-4A97F9DF42A6}"/>
                  </a:ext>
                </a:extLst>
              </p:cNvPr>
              <p:cNvSpPr txBox="1"/>
              <p:nvPr/>
            </p:nvSpPr>
            <p:spPr>
              <a:xfrm>
                <a:off x="5572131" y="3679817"/>
                <a:ext cx="1500199" cy="577368"/>
              </a:xfrm>
              <a:prstGeom prst="rect">
                <a:avLst/>
              </a:prstGeom>
              <a:ln>
                <a:noFill/>
              </a:ln>
            </p:spPr>
            <p:style>
              <a:lnRef idx="2">
                <a:schemeClr val="accent2"/>
              </a:lnRef>
              <a:fillRef idx="1">
                <a:schemeClr val="lt1"/>
              </a:fillRef>
              <a:effectRef idx="0">
                <a:schemeClr val="accent2"/>
              </a:effectRef>
              <a:fontRef idx="minor">
                <a:schemeClr val="dk1"/>
              </a:fontRef>
            </p:style>
            <p:txBody>
              <a:bodyPr rtlCol="1">
                <a:spAutoFit/>
              </a:bodyPr>
              <a:lstStyle/>
              <a:p>
                <a:pPr>
                  <a:defRPr/>
                </a:pPr>
                <a:r>
                  <a:rPr lang="ar-BH" sz="2000" b="1" u="none" dirty="0">
                    <a:solidFill>
                      <a:srgbClr val="00B050"/>
                    </a:solidFill>
                    <a:latin typeface="Sakkal Majalla" panose="02000000000000000000" pitchFamily="2" charset="-78"/>
                    <a:cs typeface="Sakkal Majalla" panose="02000000000000000000" pitchFamily="2" charset="-78"/>
                  </a:rPr>
                  <a:t>الإلكترون</a:t>
                </a:r>
                <a:endParaRPr lang="ar-BH" sz="2400" b="1" u="none" dirty="0">
                  <a:solidFill>
                    <a:srgbClr val="00B050"/>
                  </a:solidFill>
                  <a:latin typeface="Sakkal Majalla" panose="02000000000000000000" pitchFamily="2" charset="-78"/>
                  <a:cs typeface="Sakkal Majalla" panose="02000000000000000000" pitchFamily="2" charset="-78"/>
                </a:endParaRPr>
              </a:p>
            </p:txBody>
          </p:sp>
          <p:sp>
            <p:nvSpPr>
              <p:cNvPr id="11" name="TextBox 8">
                <a:extLst>
                  <a:ext uri="{FF2B5EF4-FFF2-40B4-BE49-F238E27FC236}">
                    <a16:creationId xmlns:a16="http://schemas.microsoft.com/office/drawing/2014/main" id="{C14AA04B-371F-4379-B7C4-130CEF8AD80C}"/>
                  </a:ext>
                </a:extLst>
              </p:cNvPr>
              <p:cNvSpPr txBox="1"/>
              <p:nvPr/>
            </p:nvSpPr>
            <p:spPr>
              <a:xfrm>
                <a:off x="5572131" y="4143380"/>
                <a:ext cx="1500199" cy="577368"/>
              </a:xfrm>
              <a:prstGeom prst="rect">
                <a:avLst/>
              </a:prstGeom>
              <a:ln>
                <a:noFill/>
              </a:ln>
            </p:spPr>
            <p:style>
              <a:lnRef idx="2">
                <a:schemeClr val="accent2"/>
              </a:lnRef>
              <a:fillRef idx="1">
                <a:schemeClr val="lt1"/>
              </a:fillRef>
              <a:effectRef idx="0">
                <a:schemeClr val="accent2"/>
              </a:effectRef>
              <a:fontRef idx="minor">
                <a:schemeClr val="dk1"/>
              </a:fontRef>
            </p:style>
            <p:txBody>
              <a:bodyPr rtlCol="1">
                <a:spAutoFit/>
              </a:bodyPr>
              <a:lstStyle/>
              <a:p>
                <a:pPr>
                  <a:defRPr/>
                </a:pPr>
                <a:r>
                  <a:rPr lang="ar-BH" sz="2000" b="1" u="none" dirty="0">
                    <a:solidFill>
                      <a:srgbClr val="0099FF"/>
                    </a:solidFill>
                    <a:latin typeface="Sakkal Majalla" panose="02000000000000000000" pitchFamily="2" charset="-78"/>
                    <a:cs typeface="Sakkal Majalla" panose="02000000000000000000" pitchFamily="2" charset="-78"/>
                  </a:rPr>
                  <a:t>البروتون</a:t>
                </a:r>
              </a:p>
            </p:txBody>
          </p:sp>
          <p:sp>
            <p:nvSpPr>
              <p:cNvPr id="12" name="TextBox 9">
                <a:extLst>
                  <a:ext uri="{FF2B5EF4-FFF2-40B4-BE49-F238E27FC236}">
                    <a16:creationId xmlns:a16="http://schemas.microsoft.com/office/drawing/2014/main" id="{33C08FA9-4828-4930-B54B-6123AA4BFAFA}"/>
                  </a:ext>
                </a:extLst>
              </p:cNvPr>
              <p:cNvSpPr txBox="1"/>
              <p:nvPr/>
            </p:nvSpPr>
            <p:spPr>
              <a:xfrm>
                <a:off x="5572131" y="4594278"/>
                <a:ext cx="1500199" cy="577368"/>
              </a:xfrm>
              <a:prstGeom prst="rect">
                <a:avLst/>
              </a:prstGeom>
              <a:ln>
                <a:noFill/>
              </a:ln>
            </p:spPr>
            <p:style>
              <a:lnRef idx="2">
                <a:schemeClr val="accent2"/>
              </a:lnRef>
              <a:fillRef idx="1">
                <a:schemeClr val="lt1"/>
              </a:fillRef>
              <a:effectRef idx="0">
                <a:schemeClr val="accent2"/>
              </a:effectRef>
              <a:fontRef idx="minor">
                <a:schemeClr val="dk1"/>
              </a:fontRef>
            </p:style>
            <p:txBody>
              <a:bodyPr rtlCol="1">
                <a:spAutoFit/>
              </a:bodyPr>
              <a:lstStyle/>
              <a:p>
                <a:pPr>
                  <a:defRPr/>
                </a:pPr>
                <a:r>
                  <a:rPr lang="ar-BH" sz="2000" b="1" u="none" dirty="0">
                    <a:solidFill>
                      <a:schemeClr val="accent2">
                        <a:lumMod val="75000"/>
                      </a:schemeClr>
                    </a:solidFill>
                    <a:latin typeface="Sakkal Majalla" panose="02000000000000000000" pitchFamily="2" charset="-78"/>
                    <a:cs typeface="Sakkal Majalla" panose="02000000000000000000" pitchFamily="2" charset="-78"/>
                  </a:rPr>
                  <a:t>النيوترون</a:t>
                </a:r>
                <a:endParaRPr lang="ar-BH" sz="2400" b="1" u="none" dirty="0">
                  <a:solidFill>
                    <a:schemeClr val="accent2">
                      <a:lumMod val="75000"/>
                    </a:schemeClr>
                  </a:solidFill>
                  <a:latin typeface="Sakkal Majalla" panose="02000000000000000000" pitchFamily="2" charset="-78"/>
                  <a:cs typeface="Sakkal Majalla" panose="02000000000000000000" pitchFamily="2" charset="-78"/>
                </a:endParaRPr>
              </a:p>
            </p:txBody>
          </p:sp>
        </p:grpSp>
        <p:sp>
          <p:nvSpPr>
            <p:cNvPr id="7" name="TextBox 12">
              <a:extLst>
                <a:ext uri="{FF2B5EF4-FFF2-40B4-BE49-F238E27FC236}">
                  <a16:creationId xmlns:a16="http://schemas.microsoft.com/office/drawing/2014/main" id="{1DA4ABB7-DE5F-4A83-920B-1A04C842C303}"/>
                </a:ext>
              </a:extLst>
            </p:cNvPr>
            <p:cNvSpPr txBox="1"/>
            <p:nvPr/>
          </p:nvSpPr>
          <p:spPr>
            <a:xfrm>
              <a:off x="2500298" y="1983571"/>
              <a:ext cx="1357321" cy="666193"/>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1">
              <a:spAutoFit/>
            </a:bodyPr>
            <a:lstStyle/>
            <a:p>
              <a:pPr>
                <a:defRPr/>
              </a:pPr>
              <a:r>
                <a:rPr lang="ar-BH" sz="2400" b="1" u="none" dirty="0">
                  <a:solidFill>
                    <a:schemeClr val="tx1"/>
                  </a:solidFill>
                  <a:latin typeface="Sakkal Majalla" panose="02000000000000000000" pitchFamily="2" charset="-78"/>
                  <a:cs typeface="Sakkal Majalla" panose="02000000000000000000" pitchFamily="2" charset="-78"/>
                </a:rPr>
                <a:t>الذرة</a:t>
              </a:r>
            </a:p>
          </p:txBody>
        </p:sp>
        <p:cxnSp>
          <p:nvCxnSpPr>
            <p:cNvPr id="8" name="Straight Arrow Connector 14">
              <a:extLst>
                <a:ext uri="{FF2B5EF4-FFF2-40B4-BE49-F238E27FC236}">
                  <a16:creationId xmlns:a16="http://schemas.microsoft.com/office/drawing/2014/main" id="{9247B25E-AF11-4A28-A0F2-97F8C52D27FD}"/>
                </a:ext>
              </a:extLst>
            </p:cNvPr>
            <p:cNvCxnSpPr>
              <a:cxnSpLocks/>
            </p:cNvCxnSpPr>
            <p:nvPr/>
          </p:nvCxnSpPr>
          <p:spPr>
            <a:xfrm>
              <a:off x="2787638" y="2571744"/>
              <a:ext cx="147279" cy="23098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421959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057049982"/>
              </p:ext>
            </p:extLst>
          </p:nvPr>
        </p:nvGraphicFramePr>
        <p:xfrm>
          <a:off x="175984" y="1223888"/>
          <a:ext cx="11683080" cy="5118533"/>
        </p:xfrm>
        <a:graphic>
          <a:graphicData uri="http://schemas.openxmlformats.org/drawingml/2006/table">
            <a:tbl>
              <a:tblPr rtl="1" firstRow="1" firstCol="1" lastRow="1" lastCol="1" bandRow="1" bandCol="1">
                <a:tableStyleId>{5C22544A-7EE6-4342-B048-85BDC9FD1C3A}</a:tableStyleId>
              </a:tblPr>
              <a:tblGrid>
                <a:gridCol w="2250701">
                  <a:extLst>
                    <a:ext uri="{9D8B030D-6E8A-4147-A177-3AD203B41FA5}">
                      <a16:colId xmlns:a16="http://schemas.microsoft.com/office/drawing/2014/main" val="20000"/>
                    </a:ext>
                  </a:extLst>
                </a:gridCol>
                <a:gridCol w="1156953">
                  <a:extLst>
                    <a:ext uri="{9D8B030D-6E8A-4147-A177-3AD203B41FA5}">
                      <a16:colId xmlns:a16="http://schemas.microsoft.com/office/drawing/2014/main" val="20001"/>
                    </a:ext>
                  </a:extLst>
                </a:gridCol>
                <a:gridCol w="2564578">
                  <a:extLst>
                    <a:ext uri="{9D8B030D-6E8A-4147-A177-3AD203B41FA5}">
                      <a16:colId xmlns:a16="http://schemas.microsoft.com/office/drawing/2014/main" val="20002"/>
                    </a:ext>
                  </a:extLst>
                </a:gridCol>
                <a:gridCol w="1904687">
                  <a:extLst>
                    <a:ext uri="{9D8B030D-6E8A-4147-A177-3AD203B41FA5}">
                      <a16:colId xmlns:a16="http://schemas.microsoft.com/office/drawing/2014/main" val="20003"/>
                    </a:ext>
                  </a:extLst>
                </a:gridCol>
                <a:gridCol w="1904687">
                  <a:extLst>
                    <a:ext uri="{9D8B030D-6E8A-4147-A177-3AD203B41FA5}">
                      <a16:colId xmlns:a16="http://schemas.microsoft.com/office/drawing/2014/main" val="20004"/>
                    </a:ext>
                  </a:extLst>
                </a:gridCol>
                <a:gridCol w="1901474">
                  <a:extLst>
                    <a:ext uri="{9D8B030D-6E8A-4147-A177-3AD203B41FA5}">
                      <a16:colId xmlns:a16="http://schemas.microsoft.com/office/drawing/2014/main" val="20005"/>
                    </a:ext>
                  </a:extLst>
                </a:gridCol>
              </a:tblGrid>
              <a:tr h="1353897">
                <a:tc>
                  <a:txBody>
                    <a:bodyPr/>
                    <a:lstStyle/>
                    <a:p>
                      <a:pPr algn="ctr" rtl="1">
                        <a:lnSpc>
                          <a:spcPct val="150000"/>
                        </a:lnSpc>
                        <a:spcAft>
                          <a:spcPts val="0"/>
                        </a:spcAft>
                        <a:tabLst>
                          <a:tab pos="972820" algn="l"/>
                        </a:tabLst>
                      </a:pPr>
                      <a:r>
                        <a:rPr lang="ar-BH" sz="2800" b="1" dirty="0">
                          <a:solidFill>
                            <a:srgbClr val="C00000"/>
                          </a:solidFill>
                          <a:effectLst/>
                          <a:latin typeface="Sakkal Majalla" panose="02000000000000000000" pitchFamily="2" charset="-78"/>
                          <a:cs typeface="Sakkal Majalla" panose="02000000000000000000" pitchFamily="2" charset="-78"/>
                        </a:rPr>
                        <a:t>اسم</a:t>
                      </a:r>
                      <a:r>
                        <a:rPr lang="ar-BH" sz="2800" b="1" baseline="0" dirty="0">
                          <a:solidFill>
                            <a:srgbClr val="C00000"/>
                          </a:solidFill>
                          <a:effectLst/>
                          <a:latin typeface="Sakkal Majalla" panose="02000000000000000000" pitchFamily="2" charset="-78"/>
                          <a:cs typeface="Sakkal Majalla" panose="02000000000000000000" pitchFamily="2" charset="-78"/>
                        </a:rPr>
                        <a:t> </a:t>
                      </a:r>
                      <a:r>
                        <a:rPr lang="ar-SA" sz="2800" b="1" dirty="0">
                          <a:solidFill>
                            <a:srgbClr val="C00000"/>
                          </a:solidFill>
                          <a:effectLst/>
                          <a:latin typeface="Sakkal Majalla" panose="02000000000000000000" pitchFamily="2" charset="-78"/>
                          <a:cs typeface="Sakkal Majalla" panose="02000000000000000000" pitchFamily="2" charset="-78"/>
                        </a:rPr>
                        <a:t>الجسيم</a:t>
                      </a:r>
                      <a:endParaRPr lang="en-US" sz="3200" b="1" dirty="0">
                        <a:solidFill>
                          <a:srgbClr val="C00000"/>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1">
                        <a:lumMod val="20000"/>
                        <a:lumOff val="80000"/>
                      </a:schemeClr>
                    </a:solidFill>
                  </a:tcPr>
                </a:tc>
                <a:tc>
                  <a:txBody>
                    <a:bodyPr/>
                    <a:lstStyle/>
                    <a:p>
                      <a:pPr algn="ctr" rtl="1">
                        <a:lnSpc>
                          <a:spcPct val="150000"/>
                        </a:lnSpc>
                        <a:spcAft>
                          <a:spcPts val="0"/>
                        </a:spcAft>
                        <a:tabLst>
                          <a:tab pos="972820" algn="l"/>
                        </a:tabLst>
                      </a:pPr>
                      <a:r>
                        <a:rPr lang="ar-SA" sz="3200" b="1" dirty="0">
                          <a:solidFill>
                            <a:srgbClr val="C00000"/>
                          </a:solidFill>
                          <a:effectLst/>
                          <a:latin typeface="Sakkal Majalla" panose="02000000000000000000" pitchFamily="2" charset="-78"/>
                          <a:cs typeface="Sakkal Majalla" panose="02000000000000000000" pitchFamily="2" charset="-78"/>
                        </a:rPr>
                        <a:t>الرمز</a:t>
                      </a:r>
                      <a:endParaRPr lang="en-US" sz="3200" b="1" dirty="0">
                        <a:solidFill>
                          <a:srgbClr val="C00000"/>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1">
                        <a:lumMod val="20000"/>
                        <a:lumOff val="80000"/>
                      </a:schemeClr>
                    </a:solidFill>
                  </a:tcPr>
                </a:tc>
                <a:tc>
                  <a:txBody>
                    <a:bodyPr/>
                    <a:lstStyle/>
                    <a:p>
                      <a:pPr algn="ctr" rtl="1">
                        <a:lnSpc>
                          <a:spcPct val="150000"/>
                        </a:lnSpc>
                        <a:spcAft>
                          <a:spcPts val="0"/>
                        </a:spcAft>
                        <a:tabLst>
                          <a:tab pos="972820" algn="l"/>
                        </a:tabLst>
                      </a:pPr>
                      <a:r>
                        <a:rPr lang="ar-SA" sz="3200" b="1" dirty="0">
                          <a:solidFill>
                            <a:srgbClr val="C00000"/>
                          </a:solidFill>
                          <a:effectLst/>
                          <a:latin typeface="Sakkal Majalla" panose="02000000000000000000" pitchFamily="2" charset="-78"/>
                          <a:cs typeface="Sakkal Majalla" panose="02000000000000000000" pitchFamily="2" charset="-78"/>
                        </a:rPr>
                        <a:t>الموقع</a:t>
                      </a:r>
                      <a:endParaRPr lang="en-US" sz="3200" b="1" dirty="0">
                        <a:solidFill>
                          <a:srgbClr val="C00000"/>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1">
                        <a:lumMod val="20000"/>
                        <a:lumOff val="80000"/>
                      </a:schemeClr>
                    </a:solidFill>
                  </a:tcPr>
                </a:tc>
                <a:tc>
                  <a:txBody>
                    <a:bodyPr/>
                    <a:lstStyle/>
                    <a:p>
                      <a:pPr algn="ctr" rtl="1">
                        <a:lnSpc>
                          <a:spcPct val="150000"/>
                        </a:lnSpc>
                        <a:spcAft>
                          <a:spcPts val="0"/>
                        </a:spcAft>
                        <a:tabLst>
                          <a:tab pos="972820" algn="l"/>
                        </a:tabLst>
                      </a:pPr>
                      <a:r>
                        <a:rPr lang="ar-SA" sz="3200" b="1" dirty="0">
                          <a:solidFill>
                            <a:srgbClr val="C00000"/>
                          </a:solidFill>
                          <a:effectLst/>
                          <a:latin typeface="Sakkal Majalla" panose="02000000000000000000" pitchFamily="2" charset="-78"/>
                          <a:cs typeface="Sakkal Majalla" panose="02000000000000000000" pitchFamily="2" charset="-78"/>
                        </a:rPr>
                        <a:t>الشحنة الكهربائية</a:t>
                      </a:r>
                      <a:endParaRPr lang="en-US" sz="3200" b="1" dirty="0">
                        <a:solidFill>
                          <a:srgbClr val="C00000"/>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1">
                        <a:lumMod val="20000"/>
                        <a:lumOff val="80000"/>
                      </a:schemeClr>
                    </a:solidFill>
                  </a:tcPr>
                </a:tc>
                <a:tc>
                  <a:txBody>
                    <a:bodyPr/>
                    <a:lstStyle/>
                    <a:p>
                      <a:pPr algn="ctr" rtl="1">
                        <a:lnSpc>
                          <a:spcPct val="150000"/>
                        </a:lnSpc>
                        <a:spcAft>
                          <a:spcPts val="0"/>
                        </a:spcAft>
                        <a:tabLst>
                          <a:tab pos="972820" algn="l"/>
                        </a:tabLst>
                      </a:pPr>
                      <a:r>
                        <a:rPr lang="ar-SA" sz="3200" b="1" dirty="0">
                          <a:solidFill>
                            <a:srgbClr val="C00000"/>
                          </a:solidFill>
                          <a:effectLst/>
                          <a:latin typeface="Sakkal Majalla" panose="02000000000000000000" pitchFamily="2" charset="-78"/>
                          <a:cs typeface="Sakkal Majalla" panose="02000000000000000000" pitchFamily="2" charset="-78"/>
                        </a:rPr>
                        <a:t>الكتلة النسبية</a:t>
                      </a:r>
                      <a:r>
                        <a:rPr lang="en-US" sz="2000" b="1" dirty="0">
                          <a:solidFill>
                            <a:srgbClr val="C00000"/>
                          </a:solidFill>
                          <a:effectLst/>
                          <a:latin typeface="Sakkal Majalla" panose="02000000000000000000" pitchFamily="2" charset="-78"/>
                          <a:cs typeface="Sakkal Majalla" panose="02000000000000000000" pitchFamily="2" charset="-78"/>
                        </a:rPr>
                        <a:t> </a:t>
                      </a:r>
                    </a:p>
                  </a:txBody>
                  <a:tcPr marL="68580" marR="68580" marT="0" marB="0">
                    <a:solidFill>
                      <a:schemeClr val="accent1">
                        <a:lumMod val="20000"/>
                        <a:lumOff val="80000"/>
                      </a:schemeClr>
                    </a:solidFill>
                  </a:tcPr>
                </a:tc>
                <a:tc>
                  <a:txBody>
                    <a:bodyPr/>
                    <a:lstStyle/>
                    <a:p>
                      <a:pPr algn="ctr" rtl="1">
                        <a:lnSpc>
                          <a:spcPct val="150000"/>
                        </a:lnSpc>
                        <a:spcAft>
                          <a:spcPts val="0"/>
                        </a:spcAft>
                        <a:tabLst>
                          <a:tab pos="972820" algn="l"/>
                        </a:tabLst>
                      </a:pPr>
                      <a:r>
                        <a:rPr lang="ar-SA" sz="3200" b="1" dirty="0">
                          <a:solidFill>
                            <a:srgbClr val="C00000"/>
                          </a:solidFill>
                          <a:effectLst/>
                          <a:latin typeface="Sakkal Majalla" panose="02000000000000000000" pitchFamily="2" charset="-78"/>
                          <a:cs typeface="Sakkal Majalla" panose="02000000000000000000" pitchFamily="2" charset="-78"/>
                        </a:rPr>
                        <a:t>الكتلة الحقيقية</a:t>
                      </a:r>
                      <a:r>
                        <a:rPr lang="ar-BH" sz="3200" b="1" dirty="0">
                          <a:solidFill>
                            <a:srgbClr val="C00000"/>
                          </a:solidFill>
                          <a:effectLst/>
                          <a:latin typeface="Sakkal Majalla" panose="02000000000000000000" pitchFamily="2" charset="-78"/>
                          <a:cs typeface="Sakkal Majalla" panose="02000000000000000000" pitchFamily="2" charset="-78"/>
                        </a:rPr>
                        <a:t>(</a:t>
                      </a:r>
                      <a:r>
                        <a:rPr lang="en-US" sz="3200" b="1" dirty="0">
                          <a:solidFill>
                            <a:srgbClr val="C00000"/>
                          </a:solidFill>
                          <a:effectLst/>
                          <a:latin typeface="Sakkal Majalla" panose="02000000000000000000" pitchFamily="2" charset="-78"/>
                          <a:cs typeface="Sakkal Majalla" panose="02000000000000000000" pitchFamily="2" charset="-78"/>
                        </a:rPr>
                        <a:t>g</a:t>
                      </a:r>
                      <a:r>
                        <a:rPr lang="ar-BH" sz="3200" b="1" dirty="0">
                          <a:solidFill>
                            <a:srgbClr val="C00000"/>
                          </a:solidFill>
                          <a:effectLst/>
                          <a:latin typeface="Sakkal Majalla" panose="02000000000000000000" pitchFamily="2" charset="-78"/>
                          <a:cs typeface="Sakkal Majalla" panose="02000000000000000000" pitchFamily="2" charset="-78"/>
                        </a:rPr>
                        <a:t>)</a:t>
                      </a:r>
                    </a:p>
                  </a:txBody>
                  <a:tcPr marL="68580" marR="68580" marT="0" marB="0">
                    <a:solidFill>
                      <a:schemeClr val="accent1">
                        <a:lumMod val="20000"/>
                        <a:lumOff val="80000"/>
                      </a:schemeClr>
                    </a:solidFill>
                  </a:tcPr>
                </a:tc>
                <a:extLst>
                  <a:ext uri="{0D108BD9-81ED-4DB2-BD59-A6C34878D82A}">
                    <a16:rowId xmlns:a16="http://schemas.microsoft.com/office/drawing/2014/main" val="10001"/>
                  </a:ext>
                </a:extLst>
              </a:tr>
              <a:tr h="1353897">
                <a:tc>
                  <a:txBody>
                    <a:bodyPr/>
                    <a:lstStyle/>
                    <a:p>
                      <a:pPr algn="ctr" rtl="1">
                        <a:lnSpc>
                          <a:spcPct val="150000"/>
                        </a:lnSpc>
                        <a:spcAft>
                          <a:spcPts val="0"/>
                        </a:spcAft>
                        <a:tabLst>
                          <a:tab pos="972820" algn="l"/>
                        </a:tabLst>
                      </a:pPr>
                      <a:r>
                        <a:rPr lang="ar-SA" sz="3200" b="1" dirty="0">
                          <a:solidFill>
                            <a:schemeClr val="bg1"/>
                          </a:solidFill>
                          <a:effectLst/>
                          <a:latin typeface="Sakkal Majalla" panose="02000000000000000000" pitchFamily="2" charset="-78"/>
                          <a:cs typeface="Sakkal Majalla" panose="02000000000000000000" pitchFamily="2" charset="-78"/>
                        </a:rPr>
                        <a:t>الإلكترون</a:t>
                      </a:r>
                      <a:endParaRPr lang="en-US" sz="32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rgbClr val="7030A0"/>
                    </a:solidFill>
                  </a:tcPr>
                </a:tc>
                <a:tc>
                  <a:txBody>
                    <a:bodyPr/>
                    <a:lstStyle/>
                    <a:p>
                      <a:pPr algn="ctr" rtl="1">
                        <a:lnSpc>
                          <a:spcPct val="150000"/>
                        </a:lnSpc>
                        <a:spcAft>
                          <a:spcPts val="0"/>
                        </a:spcAft>
                        <a:tabLst>
                          <a:tab pos="972820" algn="l"/>
                        </a:tabLst>
                      </a:pPr>
                      <a:r>
                        <a:rPr lang="en-US" sz="3200" b="1" dirty="0">
                          <a:solidFill>
                            <a:schemeClr val="bg1"/>
                          </a:solidFill>
                          <a:effectLst/>
                          <a:latin typeface="Sakkal Majalla" panose="02000000000000000000" pitchFamily="2" charset="-78"/>
                          <a:cs typeface="Sakkal Majalla" panose="02000000000000000000" pitchFamily="2" charset="-78"/>
                        </a:rPr>
                        <a:t>e</a:t>
                      </a:r>
                      <a:r>
                        <a:rPr lang="en-US" sz="3200" b="1" baseline="30000" dirty="0">
                          <a:solidFill>
                            <a:schemeClr val="bg1"/>
                          </a:solidFill>
                          <a:effectLst/>
                          <a:latin typeface="Sakkal Majalla" panose="02000000000000000000" pitchFamily="2" charset="-78"/>
                          <a:cs typeface="Sakkal Majalla" panose="02000000000000000000" pitchFamily="2" charset="-78"/>
                        </a:rPr>
                        <a:t>-</a:t>
                      </a:r>
                      <a:endParaRPr lang="en-US" sz="32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rgbClr val="7030A0"/>
                    </a:solidFill>
                  </a:tcPr>
                </a:tc>
                <a:tc>
                  <a:txBody>
                    <a:bodyPr/>
                    <a:lstStyle/>
                    <a:p>
                      <a:pPr algn="ctr" rtl="1">
                        <a:lnSpc>
                          <a:spcPct val="150000"/>
                        </a:lnSpc>
                        <a:spcAft>
                          <a:spcPts val="0"/>
                        </a:spcAft>
                        <a:tabLst>
                          <a:tab pos="972820" algn="l"/>
                        </a:tabLst>
                      </a:pPr>
                      <a:r>
                        <a:rPr lang="ar-SA" sz="3200" b="1" dirty="0">
                          <a:solidFill>
                            <a:schemeClr val="bg1"/>
                          </a:solidFill>
                          <a:effectLst/>
                          <a:latin typeface="Sakkal Majalla" panose="02000000000000000000" pitchFamily="2" charset="-78"/>
                          <a:cs typeface="Sakkal Majalla" panose="02000000000000000000" pitchFamily="2" charset="-78"/>
                        </a:rPr>
                        <a:t>في الفراغ المحيط بالنواة</a:t>
                      </a:r>
                      <a:endParaRPr lang="en-US" sz="32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rgbClr val="7030A0"/>
                    </a:solidFill>
                  </a:tcPr>
                </a:tc>
                <a:tc>
                  <a:txBody>
                    <a:bodyPr/>
                    <a:lstStyle/>
                    <a:p>
                      <a:pPr algn="ctr" rtl="0">
                        <a:lnSpc>
                          <a:spcPct val="150000"/>
                        </a:lnSpc>
                        <a:spcAft>
                          <a:spcPts val="0"/>
                        </a:spcAft>
                        <a:tabLst>
                          <a:tab pos="972820" algn="l"/>
                        </a:tabLst>
                      </a:pPr>
                      <a:r>
                        <a:rPr lang="en-US" sz="3200" b="1" dirty="0">
                          <a:solidFill>
                            <a:schemeClr val="bg1"/>
                          </a:solidFill>
                          <a:effectLst/>
                          <a:latin typeface="Sakkal Majalla" panose="02000000000000000000" pitchFamily="2" charset="-78"/>
                          <a:cs typeface="Sakkal Majalla" panose="02000000000000000000" pitchFamily="2" charset="-78"/>
                        </a:rPr>
                        <a:t>-1</a:t>
                      </a:r>
                      <a:endParaRPr lang="en-US" sz="32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rgbClr val="7030A0"/>
                    </a:solidFill>
                  </a:tcPr>
                </a:tc>
                <a:tc>
                  <a:txBody>
                    <a:bodyPr/>
                    <a:lstStyle/>
                    <a:p>
                      <a:pPr algn="ctr" rtl="1">
                        <a:lnSpc>
                          <a:spcPct val="150000"/>
                        </a:lnSpc>
                        <a:spcAft>
                          <a:spcPts val="0"/>
                        </a:spcAft>
                        <a:tabLst>
                          <a:tab pos="972820" algn="l"/>
                        </a:tabLst>
                      </a:pPr>
                      <a:r>
                        <a:rPr lang="ar-SA" sz="3200" b="1" dirty="0">
                          <a:solidFill>
                            <a:schemeClr val="bg1"/>
                          </a:solidFill>
                          <a:effectLst/>
                          <a:latin typeface="Sakkal Majalla" panose="02000000000000000000" pitchFamily="2" charset="-78"/>
                          <a:cs typeface="Sakkal Majalla" panose="02000000000000000000" pitchFamily="2" charset="-78"/>
                        </a:rPr>
                        <a:t> </a:t>
                      </a:r>
                      <a:r>
                        <a:rPr lang="en-US" sz="3200" b="1" dirty="0">
                          <a:solidFill>
                            <a:schemeClr val="bg1"/>
                          </a:solidFill>
                          <a:effectLst/>
                          <a:latin typeface="Sakkal Majalla" panose="02000000000000000000" pitchFamily="2" charset="-78"/>
                          <a:cs typeface="Sakkal Majalla" panose="02000000000000000000" pitchFamily="2" charset="-78"/>
                        </a:rPr>
                        <a:t>1</a:t>
                      </a:r>
                    </a:p>
                    <a:p>
                      <a:pPr algn="ctr" rtl="1">
                        <a:lnSpc>
                          <a:spcPct val="150000"/>
                        </a:lnSpc>
                        <a:spcAft>
                          <a:spcPts val="0"/>
                        </a:spcAft>
                        <a:tabLst>
                          <a:tab pos="972820" algn="l"/>
                        </a:tabLst>
                      </a:pPr>
                      <a:r>
                        <a:rPr lang="en-US" sz="32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1840</a:t>
                      </a:r>
                    </a:p>
                  </a:txBody>
                  <a:tcPr marL="68580" marR="68580" marT="0" marB="0">
                    <a:solidFill>
                      <a:srgbClr val="7030A0"/>
                    </a:solidFill>
                  </a:tcPr>
                </a:tc>
                <a:tc>
                  <a:txBody>
                    <a:bodyPr/>
                    <a:lstStyle/>
                    <a:p>
                      <a:pPr algn="ctr" rtl="0">
                        <a:lnSpc>
                          <a:spcPct val="150000"/>
                        </a:lnSpc>
                        <a:spcAft>
                          <a:spcPts val="0"/>
                        </a:spcAft>
                        <a:tabLst>
                          <a:tab pos="972820" algn="l"/>
                        </a:tabLst>
                      </a:pPr>
                      <a:r>
                        <a:rPr lang="en-US" sz="3200" b="1" dirty="0">
                          <a:solidFill>
                            <a:schemeClr val="bg1"/>
                          </a:solidFill>
                          <a:effectLst/>
                          <a:latin typeface="Sakkal Majalla" panose="02000000000000000000" pitchFamily="2" charset="-78"/>
                          <a:cs typeface="Sakkal Majalla" panose="02000000000000000000" pitchFamily="2" charset="-78"/>
                        </a:rPr>
                        <a:t>9.1×10</a:t>
                      </a:r>
                      <a:r>
                        <a:rPr lang="en-US" sz="3200" b="1" baseline="30000" dirty="0">
                          <a:solidFill>
                            <a:schemeClr val="bg1"/>
                          </a:solidFill>
                          <a:effectLst/>
                          <a:latin typeface="Sakkal Majalla" panose="02000000000000000000" pitchFamily="2" charset="-78"/>
                          <a:cs typeface="Sakkal Majalla" panose="02000000000000000000" pitchFamily="2" charset="-78"/>
                        </a:rPr>
                        <a:t>-28</a:t>
                      </a:r>
                      <a:endParaRPr lang="en-US" sz="32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rgbClr val="7030A0"/>
                    </a:solidFill>
                  </a:tcPr>
                </a:tc>
                <a:extLst>
                  <a:ext uri="{0D108BD9-81ED-4DB2-BD59-A6C34878D82A}">
                    <a16:rowId xmlns:a16="http://schemas.microsoft.com/office/drawing/2014/main" val="10002"/>
                  </a:ext>
                </a:extLst>
              </a:tr>
              <a:tr h="1173676">
                <a:tc>
                  <a:txBody>
                    <a:bodyPr/>
                    <a:lstStyle/>
                    <a:p>
                      <a:pPr algn="ctr" rtl="1">
                        <a:lnSpc>
                          <a:spcPct val="150000"/>
                        </a:lnSpc>
                        <a:spcAft>
                          <a:spcPts val="0"/>
                        </a:spcAft>
                        <a:tabLst>
                          <a:tab pos="972820" algn="l"/>
                        </a:tabLst>
                      </a:pPr>
                      <a:r>
                        <a:rPr lang="ar-SA" sz="3200" b="1" dirty="0">
                          <a:solidFill>
                            <a:schemeClr val="bg1"/>
                          </a:solidFill>
                          <a:effectLst/>
                          <a:latin typeface="Sakkal Majalla" panose="02000000000000000000" pitchFamily="2" charset="-78"/>
                          <a:cs typeface="Sakkal Majalla" panose="02000000000000000000" pitchFamily="2" charset="-78"/>
                        </a:rPr>
                        <a:t>البروتون</a:t>
                      </a:r>
                      <a:endParaRPr lang="en-US" sz="32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6">
                        <a:lumMod val="75000"/>
                      </a:schemeClr>
                    </a:solidFill>
                  </a:tcPr>
                </a:tc>
                <a:tc>
                  <a:txBody>
                    <a:bodyPr/>
                    <a:lstStyle/>
                    <a:p>
                      <a:pPr algn="ctr" rtl="1">
                        <a:lnSpc>
                          <a:spcPct val="150000"/>
                        </a:lnSpc>
                        <a:spcAft>
                          <a:spcPts val="0"/>
                        </a:spcAft>
                        <a:tabLst>
                          <a:tab pos="972820" algn="l"/>
                        </a:tabLst>
                      </a:pPr>
                      <a:r>
                        <a:rPr lang="en-US" sz="3200" b="1" dirty="0">
                          <a:solidFill>
                            <a:schemeClr val="bg1"/>
                          </a:solidFill>
                          <a:effectLst/>
                          <a:latin typeface="Sakkal Majalla" panose="02000000000000000000" pitchFamily="2" charset="-78"/>
                          <a:cs typeface="Sakkal Majalla" panose="02000000000000000000" pitchFamily="2" charset="-78"/>
                        </a:rPr>
                        <a:t>p</a:t>
                      </a:r>
                      <a:endParaRPr lang="en-US" sz="32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6">
                        <a:lumMod val="75000"/>
                      </a:schemeClr>
                    </a:solidFill>
                  </a:tcPr>
                </a:tc>
                <a:tc>
                  <a:txBody>
                    <a:bodyPr/>
                    <a:lstStyle/>
                    <a:p>
                      <a:pPr algn="ctr" rtl="1">
                        <a:lnSpc>
                          <a:spcPct val="150000"/>
                        </a:lnSpc>
                        <a:spcAft>
                          <a:spcPts val="0"/>
                        </a:spcAft>
                        <a:tabLst>
                          <a:tab pos="972820" algn="l"/>
                        </a:tabLst>
                      </a:pPr>
                      <a:r>
                        <a:rPr lang="ar-SA" sz="3200" b="1" dirty="0">
                          <a:solidFill>
                            <a:schemeClr val="bg1"/>
                          </a:solidFill>
                          <a:effectLst/>
                          <a:latin typeface="Sakkal Majalla" panose="02000000000000000000" pitchFamily="2" charset="-78"/>
                          <a:cs typeface="Sakkal Majalla" panose="02000000000000000000" pitchFamily="2" charset="-78"/>
                        </a:rPr>
                        <a:t>في النواة</a:t>
                      </a:r>
                      <a:endParaRPr lang="en-US" sz="32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6">
                        <a:lumMod val="75000"/>
                      </a:schemeClr>
                    </a:solidFill>
                  </a:tcPr>
                </a:tc>
                <a:tc>
                  <a:txBody>
                    <a:bodyPr/>
                    <a:lstStyle/>
                    <a:p>
                      <a:pPr algn="ctr" rtl="0">
                        <a:lnSpc>
                          <a:spcPct val="150000"/>
                        </a:lnSpc>
                        <a:spcAft>
                          <a:spcPts val="0"/>
                        </a:spcAft>
                        <a:tabLst>
                          <a:tab pos="972820" algn="l"/>
                        </a:tabLst>
                      </a:pPr>
                      <a:r>
                        <a:rPr lang="en-US" sz="3200" b="1" dirty="0">
                          <a:solidFill>
                            <a:schemeClr val="bg1"/>
                          </a:solidFill>
                          <a:effectLst/>
                          <a:latin typeface="Sakkal Majalla" panose="02000000000000000000" pitchFamily="2" charset="-78"/>
                          <a:cs typeface="Sakkal Majalla" panose="02000000000000000000" pitchFamily="2" charset="-78"/>
                        </a:rPr>
                        <a:t>+1</a:t>
                      </a:r>
                      <a:endParaRPr lang="en-US" sz="32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6">
                        <a:lumMod val="75000"/>
                      </a:schemeClr>
                    </a:solidFill>
                  </a:tcPr>
                </a:tc>
                <a:tc>
                  <a:txBody>
                    <a:bodyPr/>
                    <a:lstStyle/>
                    <a:p>
                      <a:pPr algn="ctr" rtl="1">
                        <a:lnSpc>
                          <a:spcPct val="150000"/>
                        </a:lnSpc>
                        <a:spcAft>
                          <a:spcPts val="0"/>
                        </a:spcAft>
                        <a:tabLst>
                          <a:tab pos="972820" algn="l"/>
                        </a:tabLst>
                      </a:pPr>
                      <a:r>
                        <a:rPr lang="en-US" sz="3200" b="1" dirty="0">
                          <a:solidFill>
                            <a:schemeClr val="bg1"/>
                          </a:solidFill>
                          <a:effectLst/>
                          <a:latin typeface="Sakkal Majalla" panose="02000000000000000000" pitchFamily="2" charset="-78"/>
                          <a:cs typeface="Sakkal Majalla" panose="02000000000000000000" pitchFamily="2" charset="-78"/>
                        </a:rPr>
                        <a:t>1</a:t>
                      </a:r>
                      <a:endParaRPr lang="en-US" sz="32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6">
                        <a:lumMod val="75000"/>
                      </a:schemeClr>
                    </a:solidFill>
                  </a:tcPr>
                </a:tc>
                <a:tc>
                  <a:txBody>
                    <a:bodyPr/>
                    <a:lstStyle/>
                    <a:p>
                      <a:pPr algn="ctr" rtl="1">
                        <a:lnSpc>
                          <a:spcPct val="150000"/>
                        </a:lnSpc>
                        <a:spcAft>
                          <a:spcPts val="0"/>
                        </a:spcAft>
                        <a:tabLst>
                          <a:tab pos="972820" algn="l"/>
                        </a:tabLst>
                      </a:pPr>
                      <a:r>
                        <a:rPr lang="en-US" sz="3200" b="1" dirty="0">
                          <a:solidFill>
                            <a:schemeClr val="bg1"/>
                          </a:solidFill>
                          <a:effectLst/>
                          <a:latin typeface="Sakkal Majalla" panose="02000000000000000000" pitchFamily="2" charset="-78"/>
                          <a:cs typeface="Sakkal Majalla" panose="02000000000000000000" pitchFamily="2" charset="-78"/>
                        </a:rPr>
                        <a:t>1.673×10</a:t>
                      </a:r>
                      <a:r>
                        <a:rPr lang="en-US" sz="3200" b="1" baseline="30000" dirty="0">
                          <a:solidFill>
                            <a:schemeClr val="bg1"/>
                          </a:solidFill>
                          <a:effectLst/>
                          <a:latin typeface="Sakkal Majalla" panose="02000000000000000000" pitchFamily="2" charset="-78"/>
                          <a:cs typeface="Sakkal Majalla" panose="02000000000000000000" pitchFamily="2" charset="-78"/>
                        </a:rPr>
                        <a:t>-24</a:t>
                      </a:r>
                      <a:endParaRPr lang="en-US" sz="32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6">
                        <a:lumMod val="75000"/>
                      </a:schemeClr>
                    </a:solidFill>
                  </a:tcPr>
                </a:tc>
                <a:extLst>
                  <a:ext uri="{0D108BD9-81ED-4DB2-BD59-A6C34878D82A}">
                    <a16:rowId xmlns:a16="http://schemas.microsoft.com/office/drawing/2014/main" val="10003"/>
                  </a:ext>
                </a:extLst>
              </a:tr>
              <a:tr h="1140697">
                <a:tc>
                  <a:txBody>
                    <a:bodyPr/>
                    <a:lstStyle/>
                    <a:p>
                      <a:pPr algn="ctr" rtl="1">
                        <a:lnSpc>
                          <a:spcPct val="150000"/>
                        </a:lnSpc>
                        <a:spcAft>
                          <a:spcPts val="0"/>
                        </a:spcAft>
                        <a:tabLst>
                          <a:tab pos="972820" algn="l"/>
                        </a:tabLst>
                      </a:pPr>
                      <a:r>
                        <a:rPr lang="ar-SA" sz="3200" dirty="0">
                          <a:effectLst/>
                          <a:latin typeface="Sakkal Majalla" panose="02000000000000000000" pitchFamily="2" charset="-78"/>
                          <a:cs typeface="Sakkal Majalla" panose="02000000000000000000" pitchFamily="2" charset="-78"/>
                        </a:rPr>
                        <a:t>الني</a:t>
                      </a:r>
                      <a:r>
                        <a:rPr lang="ar-BH" sz="3200" dirty="0">
                          <a:effectLst/>
                          <a:latin typeface="Sakkal Majalla" panose="02000000000000000000" pitchFamily="2" charset="-78"/>
                          <a:cs typeface="Sakkal Majalla" panose="02000000000000000000" pitchFamily="2" charset="-78"/>
                        </a:rPr>
                        <a:t>و</a:t>
                      </a:r>
                      <a:r>
                        <a:rPr lang="ar-SA" sz="3200" dirty="0">
                          <a:effectLst/>
                          <a:latin typeface="Sakkal Majalla" panose="02000000000000000000" pitchFamily="2" charset="-78"/>
                          <a:cs typeface="Sakkal Majalla" panose="02000000000000000000" pitchFamily="2" charset="-78"/>
                        </a:rPr>
                        <a:t>ترون</a:t>
                      </a:r>
                      <a:endParaRPr lang="en-US" sz="32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2">
                        <a:lumMod val="75000"/>
                      </a:schemeClr>
                    </a:solidFill>
                  </a:tcPr>
                </a:tc>
                <a:tc>
                  <a:txBody>
                    <a:bodyPr/>
                    <a:lstStyle/>
                    <a:p>
                      <a:pPr algn="ctr" rtl="1">
                        <a:lnSpc>
                          <a:spcPct val="150000"/>
                        </a:lnSpc>
                        <a:spcAft>
                          <a:spcPts val="0"/>
                        </a:spcAft>
                        <a:tabLst>
                          <a:tab pos="972820" algn="l"/>
                        </a:tabLst>
                      </a:pPr>
                      <a:r>
                        <a:rPr lang="en-US" sz="3200" dirty="0">
                          <a:effectLst/>
                          <a:latin typeface="Sakkal Majalla" panose="02000000000000000000" pitchFamily="2" charset="-78"/>
                          <a:cs typeface="Sakkal Majalla" panose="02000000000000000000" pitchFamily="2" charset="-78"/>
                        </a:rPr>
                        <a:t>n</a:t>
                      </a:r>
                      <a:endParaRPr lang="en-US" sz="32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2">
                        <a:lumMod val="75000"/>
                      </a:schemeClr>
                    </a:solidFill>
                  </a:tcPr>
                </a:tc>
                <a:tc>
                  <a:txBody>
                    <a:bodyPr/>
                    <a:lstStyle/>
                    <a:p>
                      <a:pPr algn="ctr" rtl="1">
                        <a:lnSpc>
                          <a:spcPct val="150000"/>
                        </a:lnSpc>
                        <a:spcAft>
                          <a:spcPts val="0"/>
                        </a:spcAft>
                        <a:tabLst>
                          <a:tab pos="972820" algn="l"/>
                        </a:tabLst>
                      </a:pPr>
                      <a:r>
                        <a:rPr lang="ar-SA" sz="3200" dirty="0">
                          <a:effectLst/>
                          <a:latin typeface="Sakkal Majalla" panose="02000000000000000000" pitchFamily="2" charset="-78"/>
                          <a:cs typeface="Sakkal Majalla" panose="02000000000000000000" pitchFamily="2" charset="-78"/>
                        </a:rPr>
                        <a:t>في النواة</a:t>
                      </a:r>
                      <a:endParaRPr lang="en-US" sz="32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2">
                        <a:lumMod val="75000"/>
                      </a:schemeClr>
                    </a:solidFill>
                  </a:tcPr>
                </a:tc>
                <a:tc>
                  <a:txBody>
                    <a:bodyPr/>
                    <a:lstStyle/>
                    <a:p>
                      <a:pPr algn="ctr" rtl="0">
                        <a:lnSpc>
                          <a:spcPct val="150000"/>
                        </a:lnSpc>
                        <a:spcAft>
                          <a:spcPts val="0"/>
                        </a:spcAft>
                        <a:tabLst>
                          <a:tab pos="972820" algn="l"/>
                        </a:tabLst>
                      </a:pPr>
                      <a:r>
                        <a:rPr lang="en-US" sz="3200" dirty="0">
                          <a:effectLst/>
                          <a:latin typeface="Sakkal Majalla" panose="02000000000000000000" pitchFamily="2" charset="-78"/>
                          <a:cs typeface="Sakkal Majalla" panose="02000000000000000000" pitchFamily="2" charset="-78"/>
                        </a:rPr>
                        <a:t>0</a:t>
                      </a:r>
                      <a:endParaRPr lang="en-US" sz="32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2">
                        <a:lumMod val="75000"/>
                      </a:schemeClr>
                    </a:solidFill>
                  </a:tcPr>
                </a:tc>
                <a:tc>
                  <a:txBody>
                    <a:bodyPr/>
                    <a:lstStyle/>
                    <a:p>
                      <a:pPr algn="ctr" rtl="1">
                        <a:lnSpc>
                          <a:spcPct val="150000"/>
                        </a:lnSpc>
                        <a:spcAft>
                          <a:spcPts val="0"/>
                        </a:spcAft>
                        <a:tabLst>
                          <a:tab pos="972820" algn="l"/>
                        </a:tabLst>
                      </a:pPr>
                      <a:r>
                        <a:rPr lang="en-US" sz="3200" dirty="0">
                          <a:effectLst/>
                          <a:latin typeface="Sakkal Majalla" panose="02000000000000000000" pitchFamily="2" charset="-78"/>
                          <a:cs typeface="Sakkal Majalla" panose="02000000000000000000" pitchFamily="2" charset="-78"/>
                        </a:rPr>
                        <a:t>1</a:t>
                      </a:r>
                      <a:endParaRPr lang="en-US" sz="32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2">
                        <a:lumMod val="75000"/>
                      </a:schemeClr>
                    </a:solidFill>
                  </a:tcPr>
                </a:tc>
                <a:tc>
                  <a:txBody>
                    <a:bodyPr/>
                    <a:lstStyle/>
                    <a:p>
                      <a:pPr algn="ctr" rtl="1">
                        <a:lnSpc>
                          <a:spcPct val="150000"/>
                        </a:lnSpc>
                        <a:spcAft>
                          <a:spcPts val="0"/>
                        </a:spcAft>
                        <a:tabLst>
                          <a:tab pos="972820" algn="l"/>
                        </a:tabLst>
                      </a:pPr>
                      <a:r>
                        <a:rPr lang="en-US" sz="3200" dirty="0">
                          <a:effectLst/>
                          <a:latin typeface="Sakkal Majalla" panose="02000000000000000000" pitchFamily="2" charset="-78"/>
                          <a:cs typeface="Sakkal Majalla" panose="02000000000000000000" pitchFamily="2" charset="-78"/>
                        </a:rPr>
                        <a:t>1.675×10</a:t>
                      </a:r>
                      <a:r>
                        <a:rPr lang="en-US" sz="3200" baseline="30000" dirty="0">
                          <a:effectLst/>
                          <a:latin typeface="Sakkal Majalla" panose="02000000000000000000" pitchFamily="2" charset="-78"/>
                          <a:cs typeface="Sakkal Majalla" panose="02000000000000000000" pitchFamily="2" charset="-78"/>
                        </a:rPr>
                        <a:t>-24</a:t>
                      </a:r>
                      <a:endParaRPr lang="en-US" sz="32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solidFill>
                      <a:schemeClr val="accent2">
                        <a:lumMod val="75000"/>
                      </a:schemeClr>
                    </a:solidFill>
                  </a:tcPr>
                </a:tc>
                <a:extLst>
                  <a:ext uri="{0D108BD9-81ED-4DB2-BD59-A6C34878D82A}">
                    <a16:rowId xmlns:a16="http://schemas.microsoft.com/office/drawing/2014/main" val="10004"/>
                  </a:ext>
                </a:extLst>
              </a:tr>
            </a:tbl>
          </a:graphicData>
        </a:graphic>
      </p:graphicFrame>
      <p:cxnSp>
        <p:nvCxnSpPr>
          <p:cNvPr id="7" name="Straight Connector 6"/>
          <p:cNvCxnSpPr/>
          <p:nvPr/>
        </p:nvCxnSpPr>
        <p:spPr>
          <a:xfrm>
            <a:off x="2708927" y="3413711"/>
            <a:ext cx="633046" cy="0"/>
          </a:xfrm>
          <a:prstGeom prst="line">
            <a:avLst/>
          </a:prstGeom>
          <a:ln w="38100">
            <a:solidFill>
              <a:schemeClr val="bg1"/>
            </a:solidFill>
          </a:ln>
        </p:spPr>
        <p:style>
          <a:lnRef idx="3">
            <a:schemeClr val="accent5"/>
          </a:lnRef>
          <a:fillRef idx="0">
            <a:schemeClr val="accent5"/>
          </a:fillRef>
          <a:effectRef idx="2">
            <a:schemeClr val="accent5"/>
          </a:effectRef>
          <a:fontRef idx="minor">
            <a:schemeClr val="tx1"/>
          </a:fontRef>
        </p:style>
      </p:cxnSp>
      <p:sp>
        <p:nvSpPr>
          <p:cNvPr id="6" name="Rectangle: Rounded Corners 22">
            <a:extLst>
              <a:ext uri="{FF2B5EF4-FFF2-40B4-BE49-F238E27FC236}">
                <a16:creationId xmlns:a16="http://schemas.microsoft.com/office/drawing/2014/main" id="{B73BA988-145D-49DD-82C5-FF5E652A5538}"/>
              </a:ext>
            </a:extLst>
          </p:cNvPr>
          <p:cNvSpPr/>
          <p:nvPr/>
        </p:nvSpPr>
        <p:spPr>
          <a:xfrm>
            <a:off x="2902299" y="185646"/>
            <a:ext cx="6387399" cy="788345"/>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lnSpc>
                <a:spcPct val="150000"/>
              </a:lnSpc>
              <a:tabLst>
                <a:tab pos="972820" algn="l"/>
              </a:tabLst>
              <a:defRPr/>
            </a:pPr>
            <a:r>
              <a:rPr lang="ar-SA" sz="4000" b="1" dirty="0">
                <a:solidFill>
                  <a:schemeClr val="bg1"/>
                </a:solidFill>
                <a:latin typeface="Sakkal Majalla" panose="02000000000000000000" pitchFamily="2" charset="-78"/>
                <a:cs typeface="Sakkal Majalla" panose="02000000000000000000" pitchFamily="2" charset="-78"/>
              </a:rPr>
              <a:t>خــواص الجســيمات المكــو</a:t>
            </a:r>
            <a:r>
              <a:rPr lang="ar-BH" sz="4000" b="1" dirty="0">
                <a:solidFill>
                  <a:schemeClr val="bg1"/>
                </a:solidFill>
                <a:latin typeface="Sakkal Majalla" panose="02000000000000000000" pitchFamily="2" charset="-78"/>
                <a:cs typeface="Sakkal Majalla" panose="02000000000000000000" pitchFamily="2" charset="-78"/>
              </a:rPr>
              <a:t>ّ</a:t>
            </a:r>
            <a:r>
              <a:rPr lang="ar-SA" sz="4000" b="1" dirty="0">
                <a:solidFill>
                  <a:schemeClr val="bg1"/>
                </a:solidFill>
                <a:latin typeface="Sakkal Majalla" panose="02000000000000000000" pitchFamily="2" charset="-78"/>
                <a:cs typeface="Sakkal Majalla" panose="02000000000000000000" pitchFamily="2" charset="-78"/>
              </a:rPr>
              <a:t>نة للــذرة</a:t>
            </a:r>
            <a:endParaRPr lang="en-US" sz="40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8"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786330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2"/>
          <p:cNvSpPr/>
          <p:nvPr/>
        </p:nvSpPr>
        <p:spPr>
          <a:xfrm>
            <a:off x="1931220" y="1380350"/>
            <a:ext cx="8070442" cy="646331"/>
          </a:xfrm>
          <a:prstGeom prst="rect">
            <a:avLst/>
          </a:prstGeom>
          <a:solidFill>
            <a:schemeClr val="accent4">
              <a:lumMod val="20000"/>
              <a:lumOff val="80000"/>
            </a:schemeClr>
          </a:solidFill>
          <a:effectLst>
            <a:outerShdw blurRad="63500" sx="102000" sy="102000" algn="ctr" rotWithShape="0">
              <a:prstClr val="black">
                <a:alpha val="40000"/>
              </a:prstClr>
            </a:outerShdw>
          </a:effectLst>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قارن بالرسم بين نموذجي طومسون وراذرفورد للذرة.</a:t>
            </a:r>
            <a:endParaRPr kumimoji="0" lang="en-US" sz="36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graphicFrame>
        <p:nvGraphicFramePr>
          <p:cNvPr id="2" name="Table 1"/>
          <p:cNvGraphicFramePr>
            <a:graphicFrameLocks noGrp="1"/>
          </p:cNvGraphicFramePr>
          <p:nvPr/>
        </p:nvGraphicFramePr>
        <p:xfrm>
          <a:off x="1512120" y="2232148"/>
          <a:ext cx="8908642" cy="3870586"/>
        </p:xfrm>
        <a:graphic>
          <a:graphicData uri="http://schemas.openxmlformats.org/drawingml/2006/table">
            <a:tbl>
              <a:tblPr firstRow="1" bandRow="1">
                <a:tableStyleId>{5C22544A-7EE6-4342-B048-85BDC9FD1C3A}</a:tableStyleId>
              </a:tblPr>
              <a:tblGrid>
                <a:gridCol w="4454321">
                  <a:extLst>
                    <a:ext uri="{9D8B030D-6E8A-4147-A177-3AD203B41FA5}">
                      <a16:colId xmlns:a16="http://schemas.microsoft.com/office/drawing/2014/main" val="596079062"/>
                    </a:ext>
                  </a:extLst>
                </a:gridCol>
                <a:gridCol w="4454321">
                  <a:extLst>
                    <a:ext uri="{9D8B030D-6E8A-4147-A177-3AD203B41FA5}">
                      <a16:colId xmlns:a16="http://schemas.microsoft.com/office/drawing/2014/main" val="2004724259"/>
                    </a:ext>
                  </a:extLst>
                </a:gridCol>
              </a:tblGrid>
              <a:tr h="666327">
                <a:tc>
                  <a:txBody>
                    <a:bodyPr/>
                    <a:lstStyle/>
                    <a:p>
                      <a:pPr algn="ctr" rtl="1"/>
                      <a:r>
                        <a:rPr lang="ar-BH" sz="3200" dirty="0">
                          <a:latin typeface="Sakkal Majalla" panose="02000000000000000000" pitchFamily="2" charset="-78"/>
                          <a:cs typeface="Sakkal Majalla" panose="02000000000000000000" pitchFamily="2" charset="-78"/>
                        </a:rPr>
                        <a:t>نموذج راذرفورد</a:t>
                      </a:r>
                      <a:endParaRPr lang="en-US" sz="3200" dirty="0">
                        <a:latin typeface="Sakkal Majalla" panose="02000000000000000000" pitchFamily="2" charset="-78"/>
                        <a:cs typeface="Sakkal Majalla" panose="02000000000000000000" pitchFamily="2" charset="-78"/>
                      </a:endParaRPr>
                    </a:p>
                  </a:txBody>
                  <a:tcPr>
                    <a:solidFill>
                      <a:schemeClr val="accent6">
                        <a:lumMod val="75000"/>
                      </a:schemeClr>
                    </a:solidFill>
                  </a:tcPr>
                </a:tc>
                <a:tc>
                  <a:txBody>
                    <a:bodyPr/>
                    <a:lstStyle/>
                    <a:p>
                      <a:pPr algn="ctr" rtl="1"/>
                      <a:r>
                        <a:rPr lang="ar-BH" sz="3200" dirty="0">
                          <a:latin typeface="Sakkal Majalla" panose="02000000000000000000" pitchFamily="2" charset="-78"/>
                          <a:cs typeface="Sakkal Majalla" panose="02000000000000000000" pitchFamily="2" charset="-78"/>
                        </a:rPr>
                        <a:t>نموذج طومسون</a:t>
                      </a:r>
                      <a:endParaRPr lang="en-US" sz="3200" dirty="0">
                        <a:latin typeface="Sakkal Majalla" panose="02000000000000000000" pitchFamily="2" charset="-78"/>
                        <a:cs typeface="Sakkal Majalla" panose="02000000000000000000" pitchFamily="2" charset="-78"/>
                      </a:endParaRPr>
                    </a:p>
                  </a:txBody>
                  <a:tcPr>
                    <a:solidFill>
                      <a:schemeClr val="accent6">
                        <a:lumMod val="75000"/>
                      </a:schemeClr>
                    </a:solidFill>
                  </a:tcPr>
                </a:tc>
                <a:extLst>
                  <a:ext uri="{0D108BD9-81ED-4DB2-BD59-A6C34878D82A}">
                    <a16:rowId xmlns:a16="http://schemas.microsoft.com/office/drawing/2014/main" val="240947895"/>
                  </a:ext>
                </a:extLst>
              </a:tr>
              <a:tr h="3204259">
                <a:tc>
                  <a:txBody>
                    <a:bodyPr/>
                    <a:lstStyle/>
                    <a:p>
                      <a:pPr algn="ctr" rtl="1"/>
                      <a:endParaRPr lang="en-US" dirty="0">
                        <a:latin typeface="Sakkal Majalla" panose="02000000000000000000" pitchFamily="2" charset="-78"/>
                        <a:cs typeface="Sakkal Majalla" panose="02000000000000000000" pitchFamily="2" charset="-78"/>
                      </a:endParaRPr>
                    </a:p>
                  </a:txBody>
                  <a:tcPr/>
                </a:tc>
                <a:tc>
                  <a:txBody>
                    <a:bodyPr/>
                    <a:lstStyle/>
                    <a:p>
                      <a:pPr algn="ctr" rtl="1"/>
                      <a:endParaRPr lang="en-US"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802953307"/>
                  </a:ext>
                </a:extLst>
              </a:tr>
            </a:tbl>
          </a:graphicData>
        </a:graphic>
      </p:graphicFrame>
      <p:pic>
        <p:nvPicPr>
          <p:cNvPr id="7" name="صورة 1"/>
          <p:cNvPicPr>
            <a:picLocks noChangeAspect="1"/>
          </p:cNvPicPr>
          <p:nvPr/>
        </p:nvPicPr>
        <p:blipFill>
          <a:blip r:embed="rId4">
            <a:extLst>
              <a:ext uri="{28A0092B-C50C-407E-A947-70E740481C1C}">
                <a14:useLocalDpi xmlns:a14="http://schemas.microsoft.com/office/drawing/2010/main" val="0"/>
              </a:ext>
            </a:extLst>
          </a:blip>
          <a:srcRect l="16618" t="39583" r="61713" b="25000"/>
          <a:stretch>
            <a:fillRect/>
          </a:stretch>
        </p:blipFill>
        <p:spPr bwMode="auto">
          <a:xfrm>
            <a:off x="2069230" y="3145795"/>
            <a:ext cx="3243750" cy="2981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صورة 1"/>
          <p:cNvPicPr>
            <a:picLocks noChangeAspect="1"/>
          </p:cNvPicPr>
          <p:nvPr/>
        </p:nvPicPr>
        <p:blipFill>
          <a:blip r:embed="rId5">
            <a:extLst>
              <a:ext uri="{28A0092B-C50C-407E-A947-70E740481C1C}">
                <a14:useLocalDpi xmlns:a14="http://schemas.microsoft.com/office/drawing/2010/main" val="0"/>
              </a:ext>
            </a:extLst>
          </a:blip>
          <a:srcRect l="17204" t="21875" r="45900" b="28127"/>
          <a:stretch>
            <a:fillRect/>
          </a:stretch>
        </p:blipFill>
        <p:spPr bwMode="auto">
          <a:xfrm>
            <a:off x="6220829" y="3145795"/>
            <a:ext cx="3880982" cy="2956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693426" y="3036914"/>
            <a:ext cx="4047797" cy="3034288"/>
          </a:xfrm>
          <a:prstGeom prst="rect">
            <a:avLst/>
          </a:prstGeom>
          <a:solidFill>
            <a:srgbClr val="D2DEEF"/>
          </a:solidFill>
          <a:ln>
            <a:solidFill>
              <a:srgbClr val="D2DE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p:cNvSpPr/>
          <p:nvPr/>
        </p:nvSpPr>
        <p:spPr>
          <a:xfrm>
            <a:off x="6096000" y="2991097"/>
            <a:ext cx="4047797" cy="3034288"/>
          </a:xfrm>
          <a:prstGeom prst="rect">
            <a:avLst/>
          </a:prstGeom>
          <a:solidFill>
            <a:srgbClr val="D2DEEF"/>
          </a:solidFill>
          <a:ln>
            <a:solidFill>
              <a:srgbClr val="D2DE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مستطيل 4">
            <a:extLst>
              <a:ext uri="{FF2B5EF4-FFF2-40B4-BE49-F238E27FC236}">
                <a16:creationId xmlns:a16="http://schemas.microsoft.com/office/drawing/2014/main" id="{99553285-9ED9-4B41-95AA-2BBAEF9F1814}"/>
              </a:ext>
            </a:extLst>
          </p:cNvPr>
          <p:cNvSpPr/>
          <p:nvPr/>
        </p:nvSpPr>
        <p:spPr>
          <a:xfrm>
            <a:off x="4158280" y="129309"/>
            <a:ext cx="4003040" cy="769441"/>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rtl="1"/>
            <a:r>
              <a:rPr lang="ar-BH" sz="4400" b="1" dirty="0">
                <a:solidFill>
                  <a:srgbClr val="C00000"/>
                </a:solidFill>
                <a:latin typeface="Sakkal Majalla" panose="02000000000000000000" pitchFamily="2" charset="-78"/>
                <a:cs typeface="Sakkal Majalla" panose="02000000000000000000" pitchFamily="2" charset="-78"/>
              </a:rPr>
              <a:t>نشاط تقييمي-</a:t>
            </a:r>
            <a:r>
              <a:rPr lang="en-US" sz="4400" b="1" dirty="0">
                <a:solidFill>
                  <a:srgbClr val="C00000"/>
                </a:solidFill>
                <a:latin typeface="Sakkal Majalla" panose="02000000000000000000" pitchFamily="2" charset="-78"/>
                <a:cs typeface="Sakkal Majalla" panose="02000000000000000000" pitchFamily="2" charset="-78"/>
              </a:rPr>
              <a:t>1</a:t>
            </a:r>
            <a:r>
              <a:rPr lang="ar-BH" sz="4400" b="1" dirty="0">
                <a:solidFill>
                  <a:srgbClr val="C00000"/>
                </a:solidFill>
                <a:latin typeface="Sakkal Majalla" panose="02000000000000000000" pitchFamily="2" charset="-78"/>
                <a:cs typeface="Sakkal Majalla" panose="02000000000000000000" pitchFamily="2" charset="-78"/>
              </a:rPr>
              <a:t>-</a:t>
            </a:r>
            <a:endParaRPr lang="ar-SA" sz="4400" b="1" dirty="0">
              <a:solidFill>
                <a:srgbClr val="C00000"/>
              </a:solidFill>
              <a:latin typeface="Sakkal Majalla" panose="02000000000000000000" pitchFamily="2" charset="-78"/>
              <a:cs typeface="Sakkal Majalla" panose="02000000000000000000" pitchFamily="2" charset="-78"/>
            </a:endParaRPr>
          </a:p>
        </p:txBody>
      </p:sp>
      <p:sp>
        <p:nvSpPr>
          <p:cNvPr id="12"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custDataLst>
      <p:tags r:id="rId1"/>
    </p:custDataLst>
    <p:extLst>
      <p:ext uri="{BB962C8B-B14F-4D97-AF65-F5344CB8AC3E}">
        <p14:creationId xmlns:p14="http://schemas.microsoft.com/office/powerpoint/2010/main" val="397056239"/>
      </p:ext>
    </p:extLst>
  </p:cSld>
  <p:clrMapOvr>
    <a:masterClrMapping/>
  </p:clrMapOvr>
  <mc:AlternateContent xmlns:mc="http://schemas.openxmlformats.org/markup-compatibility/2006" xmlns:p14="http://schemas.microsoft.com/office/powerpoint/2010/main">
    <mc:Choice Requires="p14">
      <p:transition spd="slow" p14:dur="2000" advTm="41478"/>
    </mc:Choice>
    <mc:Fallback xmlns="">
      <p:transition spd="slow" advTm="414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bg/>
                                          </p:spTgt>
                                        </p:tgtEl>
                                        <p:attrNameLst>
                                          <p:attrName>style.visibility</p:attrName>
                                        </p:attrNameLst>
                                      </p:cBhvr>
                                      <p:to>
                                        <p:strVal val="visible"/>
                                      </p:to>
                                    </p:set>
                                    <p:anim calcmode="lin" valueType="num">
                                      <p:cBhvr additive="base">
                                        <p:cTn id="14" dur="500" fill="hold"/>
                                        <p:tgtEl>
                                          <p:spTgt spid="5">
                                            <p:bg/>
                                          </p:spTgt>
                                        </p:tgtEl>
                                        <p:attrNameLst>
                                          <p:attrName>ppt_x</p:attrName>
                                        </p:attrNameLst>
                                      </p:cBhvr>
                                      <p:tavLst>
                                        <p:tav tm="0">
                                          <p:val>
                                            <p:strVal val="#ppt_x"/>
                                          </p:val>
                                        </p:tav>
                                        <p:tav tm="100000">
                                          <p:val>
                                            <p:strVal val="#ppt_x"/>
                                          </p:val>
                                        </p:tav>
                                      </p:tavLst>
                                    </p:anim>
                                    <p:anim calcmode="lin" valueType="num">
                                      <p:cBhvr additive="base">
                                        <p:cTn id="15"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 calcmode="lin" valueType="num">
                                      <p:cBhvr additive="base">
                                        <p:cTn id="20"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42" presetClass="exit" presetSubtype="0" fill="hold" grpId="1" nodeType="clickEffect">
                                  <p:stCondLst>
                                    <p:cond delay="0"/>
                                  </p:stCondLst>
                                  <p:childTnLst>
                                    <p:animEffect transition="out" filter="fade">
                                      <p:cBhvr>
                                        <p:cTn id="37" dur="1000"/>
                                        <p:tgtEl>
                                          <p:spTgt spid="11"/>
                                        </p:tgtEl>
                                      </p:cBhvr>
                                    </p:animEffect>
                                    <p:anim calcmode="lin" valueType="num">
                                      <p:cBhvr>
                                        <p:cTn id="38" dur="1000"/>
                                        <p:tgtEl>
                                          <p:spTgt spid="11"/>
                                        </p:tgtEl>
                                        <p:attrNameLst>
                                          <p:attrName>ppt_x</p:attrName>
                                        </p:attrNameLst>
                                      </p:cBhvr>
                                      <p:tavLst>
                                        <p:tav tm="0">
                                          <p:val>
                                            <p:strVal val="ppt_x"/>
                                          </p:val>
                                        </p:tav>
                                        <p:tav tm="100000">
                                          <p:val>
                                            <p:strVal val="ppt_x"/>
                                          </p:val>
                                        </p:tav>
                                      </p:tavLst>
                                    </p:anim>
                                    <p:anim calcmode="lin" valueType="num">
                                      <p:cBhvr>
                                        <p:cTn id="39" dur="1000"/>
                                        <p:tgtEl>
                                          <p:spTgt spid="11"/>
                                        </p:tgtEl>
                                        <p:attrNameLst>
                                          <p:attrName>ppt_y</p:attrName>
                                        </p:attrNameLst>
                                      </p:cBhvr>
                                      <p:tavLst>
                                        <p:tav tm="0">
                                          <p:val>
                                            <p:strVal val="ppt_y"/>
                                          </p:val>
                                        </p:tav>
                                        <p:tav tm="100000">
                                          <p:val>
                                            <p:strVal val="ppt_y+.1"/>
                                          </p:val>
                                        </p:tav>
                                      </p:tavLst>
                                    </p:anim>
                                    <p:set>
                                      <p:cBhvr>
                                        <p:cTn id="40" dur="1" fill="hold">
                                          <p:stCondLst>
                                            <p:cond delay="999"/>
                                          </p:stCondLst>
                                        </p:cTn>
                                        <p:tgtEl>
                                          <p:spTgt spid="11"/>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42" presetClass="exit" presetSubtype="0" fill="hold" grpId="1" nodeType="clickEffect">
                                  <p:stCondLst>
                                    <p:cond delay="0"/>
                                  </p:stCondLst>
                                  <p:childTnLst>
                                    <p:animEffect transition="out" filter="fade">
                                      <p:cBhvr>
                                        <p:cTn id="44" dur="1000"/>
                                        <p:tgtEl>
                                          <p:spTgt spid="3"/>
                                        </p:tgtEl>
                                      </p:cBhvr>
                                    </p:animEffect>
                                    <p:anim calcmode="lin" valueType="num">
                                      <p:cBhvr>
                                        <p:cTn id="45" dur="1000"/>
                                        <p:tgtEl>
                                          <p:spTgt spid="3"/>
                                        </p:tgtEl>
                                        <p:attrNameLst>
                                          <p:attrName>ppt_x</p:attrName>
                                        </p:attrNameLst>
                                      </p:cBhvr>
                                      <p:tavLst>
                                        <p:tav tm="0">
                                          <p:val>
                                            <p:strVal val="ppt_x"/>
                                          </p:val>
                                        </p:tav>
                                        <p:tav tm="100000">
                                          <p:val>
                                            <p:strVal val="ppt_x"/>
                                          </p:val>
                                        </p:tav>
                                      </p:tavLst>
                                    </p:anim>
                                    <p:anim calcmode="lin" valueType="num">
                                      <p:cBhvr>
                                        <p:cTn id="46" dur="1000"/>
                                        <p:tgtEl>
                                          <p:spTgt spid="3"/>
                                        </p:tgtEl>
                                        <p:attrNameLst>
                                          <p:attrName>ppt_y</p:attrName>
                                        </p:attrNameLst>
                                      </p:cBhvr>
                                      <p:tavLst>
                                        <p:tav tm="0">
                                          <p:val>
                                            <p:strVal val="ppt_y"/>
                                          </p:val>
                                        </p:tav>
                                        <p:tav tm="100000">
                                          <p:val>
                                            <p:strVal val="ppt_y+.1"/>
                                          </p:val>
                                        </p:tav>
                                      </p:tavLst>
                                    </p:anim>
                                    <p:set>
                                      <p:cBhvr>
                                        <p:cTn id="47"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3" grpId="0" animBg="1"/>
      <p:bldP spid="3" grpId="1" animBg="1"/>
      <p:bldP spid="11" grpId="0" animBg="1"/>
      <p:bldP spid="11" grpId="1"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9828" y="883318"/>
            <a:ext cx="11758245" cy="5558445"/>
          </a:xfrm>
          <a:prstGeom prst="rect">
            <a:avLst/>
          </a:prstGeom>
          <a:solidFill>
            <a:schemeClr val="accent1">
              <a:lumMod val="20000"/>
              <a:lumOff val="80000"/>
            </a:schemeClr>
          </a:solidFill>
          <a:effectLst>
            <a:outerShdw blurRad="63500" sx="102000" sy="102000" algn="ctr" rotWithShape="0">
              <a:prstClr val="black">
                <a:alpha val="40000"/>
              </a:prstClr>
            </a:outerShdw>
          </a:effectLst>
        </p:spPr>
        <p:txBody>
          <a:bodyPr wrap="square">
            <a:spAutoFit/>
          </a:bodyPr>
          <a:lstStyle/>
          <a:p>
            <a:pPr marL="0" marR="0" lvl="0" indent="0" algn="ctr" defTabSz="914400" rtl="1" eaLnBrk="1" fontAlgn="auto" latinLnBrk="0" hangingPunct="1">
              <a:lnSpc>
                <a:spcPct val="150000"/>
              </a:lnSpc>
              <a:spcBef>
                <a:spcPts val="0"/>
              </a:spcBef>
              <a:spcAft>
                <a:spcPts val="0"/>
              </a:spcAft>
              <a:buClrTx/>
              <a:buSzTx/>
              <a:buFontTx/>
              <a:buNone/>
              <a:tabLst>
                <a:tab pos="1285875" algn="l"/>
              </a:tabLst>
              <a:defRPr/>
            </a:pPr>
            <a:r>
              <a:rPr kumimoji="0" lang="ar-SA" sz="28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أكمــــل ما يلي بما يناسبه علمي</a:t>
            </a:r>
            <a:r>
              <a:rPr kumimoji="0" lang="ar-BH" sz="28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28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a:t>
            </a:r>
            <a:endParaRPr kumimoji="0" lang="en-US" sz="2800" b="1" i="0" u="none" strike="noStrike" kern="1200" cap="none" spc="0" normalizeH="0" baseline="0" noProof="0" dirty="0">
              <a:ln>
                <a:noFill/>
              </a:ln>
              <a:solidFill>
                <a:srgbClr val="002060"/>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45000"/>
              </a:lnSpc>
              <a:spcBef>
                <a:spcPts val="0"/>
              </a:spcBef>
              <a:spcAft>
                <a:spcPts val="0"/>
              </a:spcAft>
              <a:buClrTx/>
              <a:buSzTx/>
              <a:buFontTx/>
              <a:buNone/>
              <a:tabLst>
                <a:tab pos="1285875" algn="l"/>
              </a:tabLst>
              <a:defRPr/>
            </a:pP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1</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 يوجد داخل النواة وهو متعادل ويرمز له بالرمز...............</a:t>
            </a:r>
            <a:endPar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45000"/>
              </a:lnSpc>
              <a:spcBef>
                <a:spcPts val="0"/>
              </a:spcBef>
              <a:spcAft>
                <a:spcPts val="0"/>
              </a:spcAft>
              <a:buClrTx/>
              <a:buSzTx/>
              <a:buFontTx/>
              <a:buNone/>
              <a:tabLst>
                <a:tab pos="1285875" algn="l"/>
              </a:tabLst>
              <a:defRPr/>
            </a:pP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2</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 يوجد داخل النواة ويحمل شحنة موجبة ويرمز له بالرمز...............</a:t>
            </a:r>
            <a:endPar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45000"/>
              </a:lnSpc>
              <a:spcBef>
                <a:spcPts val="0"/>
              </a:spcBef>
              <a:spcAft>
                <a:spcPts val="0"/>
              </a:spcAft>
              <a:buClrTx/>
              <a:buSzTx/>
              <a:buFontTx/>
              <a:buNone/>
              <a:tabLst>
                <a:tab pos="1285875" algn="l"/>
              </a:tabLst>
              <a:defRPr/>
            </a:pP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3</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 يدور حول النواة في الفراغ المحيط بها ويرمز له بالرمز..............</a:t>
            </a:r>
            <a:endPar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45000"/>
              </a:lnSpc>
              <a:spcBef>
                <a:spcPts val="0"/>
              </a:spcBef>
              <a:spcAft>
                <a:spcPts val="0"/>
              </a:spcAft>
              <a:buClrTx/>
              <a:buSzTx/>
              <a:buFontTx/>
              <a:buNone/>
              <a:tabLst>
                <a:tab pos="1285875" algn="l"/>
              </a:tabLst>
              <a:defRPr/>
            </a:pP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4</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كتلة النواة = .......................... من كتلة الذر</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ة، </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وتشغل حوالي ....................  من حجم الذرة.</a:t>
            </a:r>
            <a:endPar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45000"/>
              </a:lnSpc>
              <a:spcBef>
                <a:spcPts val="0"/>
              </a:spcBef>
              <a:spcAft>
                <a:spcPts val="0"/>
              </a:spcAft>
              <a:buClrTx/>
              <a:buSzTx/>
              <a:buFontTx/>
              <a:buNone/>
              <a:tabLst>
                <a:tab pos="1285875" algn="l"/>
              </a:tabLst>
              <a:defRPr/>
            </a:pP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5</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كتلة ال</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إ</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كترون</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 </a:t>
            </a:r>
            <a:r>
              <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g </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وتساوي ...........................  </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من  كتلة ذرة الهيدروجين.</a:t>
            </a:r>
            <a:endPar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45000"/>
              </a:lnSpc>
              <a:spcBef>
                <a:spcPts val="0"/>
              </a:spcBef>
              <a:spcAft>
                <a:spcPts val="0"/>
              </a:spcAft>
              <a:buClrTx/>
              <a:buSzTx/>
              <a:buFontTx/>
              <a:buNone/>
              <a:tabLst>
                <a:tab pos="1285875" algn="l"/>
              </a:tabLst>
              <a:defRPr/>
            </a:pP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6</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الذرة عند طومسون عبارة عن  ...................  مكونة من شحنات ............. موزعة بانتظام، مغروس</a:t>
            </a:r>
          </a:p>
          <a:p>
            <a:pPr marL="0" marR="0" lvl="0" indent="0" algn="r" defTabSz="914400" rtl="1" eaLnBrk="1" fontAlgn="auto" latinLnBrk="0" hangingPunct="1">
              <a:lnSpc>
                <a:spcPct val="145000"/>
              </a:lnSpc>
              <a:spcBef>
                <a:spcPts val="0"/>
              </a:spcBef>
              <a:spcAft>
                <a:spcPts val="0"/>
              </a:spcAft>
              <a:buClrTx/>
              <a:buSzTx/>
              <a:buFontTx/>
              <a:buNone/>
              <a:tabLst>
                <a:tab pos="1285875" algn="l"/>
              </a:tabLst>
              <a:defRPr/>
            </a:pP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فيها         ...............</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السالبة.</a:t>
            </a:r>
            <a:endPar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45000"/>
              </a:lnSpc>
              <a:spcBef>
                <a:spcPts val="0"/>
              </a:spcBef>
              <a:spcAft>
                <a:spcPts val="0"/>
              </a:spcAft>
              <a:buClrTx/>
              <a:buSzTx/>
              <a:buFontTx/>
              <a:buNone/>
              <a:tabLst>
                <a:tab pos="1285875" algn="l"/>
              </a:tabLst>
              <a:defRPr/>
            </a:pP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7</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هناك جهاز خاص يسمح برؤية الذرات يسمّى ................................................</a:t>
            </a:r>
            <a:endPar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a:p>
            <a:pPr marL="0" marR="0" lvl="0" indent="0" algn="r" defTabSz="914400" rtl="1" eaLnBrk="1" fontAlgn="auto" latinLnBrk="0" hangingPunct="1">
              <a:lnSpc>
                <a:spcPct val="145000"/>
              </a:lnSpc>
              <a:spcBef>
                <a:spcPts val="0"/>
              </a:spcBef>
              <a:spcAft>
                <a:spcPts val="0"/>
              </a:spcAft>
              <a:buClrTx/>
              <a:buSzTx/>
              <a:buFontTx/>
              <a:buNone/>
              <a:tabLst>
                <a:tab pos="1285875" algn="l"/>
              </a:tabLst>
              <a:defRPr/>
            </a:pP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a:t>
            </a:r>
            <a:r>
              <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8</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rPr>
              <a:t>- أصغر جسيم في العنصر وله جميع خواص العنصر يسمّى ................................. </a:t>
            </a:r>
            <a:endPar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3" name="TextBox 2"/>
          <p:cNvSpPr txBox="1"/>
          <p:nvPr/>
        </p:nvSpPr>
        <p:spPr>
          <a:xfrm>
            <a:off x="10365609" y="1514740"/>
            <a:ext cx="132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الني</a:t>
            </a:r>
            <a:r>
              <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و</a:t>
            </a:r>
            <a:r>
              <a:rPr kumimoji="0" lang="ar-SA"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ترون</a:t>
            </a:r>
            <a:endParaRPr kumimoji="0" lang="en-US"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5" name="TextBox 4"/>
          <p:cNvSpPr txBox="1"/>
          <p:nvPr/>
        </p:nvSpPr>
        <p:spPr>
          <a:xfrm>
            <a:off x="5644869" y="1521306"/>
            <a:ext cx="61408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n</a:t>
            </a:r>
          </a:p>
        </p:txBody>
      </p:sp>
      <p:sp>
        <p:nvSpPr>
          <p:cNvPr id="6" name="TextBox 5"/>
          <p:cNvSpPr txBox="1"/>
          <p:nvPr/>
        </p:nvSpPr>
        <p:spPr>
          <a:xfrm>
            <a:off x="10403588" y="2037960"/>
            <a:ext cx="115375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البروتون</a:t>
            </a:r>
            <a:endParaRPr kumimoji="0" lang="en-US"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7" name="TextBox 6"/>
          <p:cNvSpPr txBox="1"/>
          <p:nvPr/>
        </p:nvSpPr>
        <p:spPr>
          <a:xfrm>
            <a:off x="10379955" y="2602129"/>
            <a:ext cx="129996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ال</a:t>
            </a:r>
            <a:r>
              <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إ</a:t>
            </a:r>
            <a:r>
              <a:rPr kumimoji="0" lang="ar-SA"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لكترون</a:t>
            </a:r>
            <a:endParaRPr kumimoji="0" lang="en-US"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8" name="TextBox 7"/>
          <p:cNvSpPr txBox="1"/>
          <p:nvPr/>
        </p:nvSpPr>
        <p:spPr>
          <a:xfrm>
            <a:off x="4781615" y="1967794"/>
            <a:ext cx="61408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p</a:t>
            </a:r>
          </a:p>
        </p:txBody>
      </p:sp>
      <p:sp>
        <p:nvSpPr>
          <p:cNvPr id="9" name="TextBox 8"/>
          <p:cNvSpPr txBox="1"/>
          <p:nvPr/>
        </p:nvSpPr>
        <p:spPr>
          <a:xfrm>
            <a:off x="4890801" y="2602773"/>
            <a:ext cx="66751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e</a:t>
            </a:r>
            <a:r>
              <a:rPr kumimoji="0" lang="ar-BH" sz="2000" b="1" i="0" u="none" strike="noStrike" kern="1200" cap="none" spc="0" normalizeH="0" baseline="30000" noProof="0" dirty="0">
                <a:ln>
                  <a:noFill/>
                </a:ln>
                <a:solidFill>
                  <a:srgbClr val="FF0000"/>
                </a:solidFill>
                <a:effectLst/>
                <a:uLnTx/>
                <a:uFillTx/>
                <a:latin typeface="Sakkal Majalla" panose="02000000000000000000" pitchFamily="2" charset="-78"/>
                <a:cs typeface="Sakkal Majalla" panose="02000000000000000000" pitchFamily="2" charset="-78"/>
              </a:rPr>
              <a:t>-</a:t>
            </a:r>
            <a:endParaRPr kumimoji="0" lang="en-US" sz="2000" b="1" i="0" u="none" strike="noStrike" kern="1200" cap="none" spc="0" normalizeH="0" baseline="3000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10" name="TextBox 9"/>
          <p:cNvSpPr txBox="1"/>
          <p:nvPr/>
        </p:nvSpPr>
        <p:spPr>
          <a:xfrm>
            <a:off x="9215825" y="3151773"/>
            <a:ext cx="16001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99.97%</a:t>
            </a:r>
          </a:p>
        </p:txBody>
      </p:sp>
      <p:sp>
        <p:nvSpPr>
          <p:cNvPr id="11" name="TextBox 10"/>
          <p:cNvSpPr txBox="1"/>
          <p:nvPr/>
        </p:nvSpPr>
        <p:spPr>
          <a:xfrm>
            <a:off x="5070526" y="3184900"/>
            <a:ext cx="109279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0.0001</a:t>
            </a:r>
          </a:p>
        </p:txBody>
      </p:sp>
      <p:sp>
        <p:nvSpPr>
          <p:cNvPr id="12" name="TextBox 11"/>
          <p:cNvSpPr txBox="1"/>
          <p:nvPr/>
        </p:nvSpPr>
        <p:spPr>
          <a:xfrm>
            <a:off x="5098561" y="4160484"/>
            <a:ext cx="97060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موجبة</a:t>
            </a:r>
            <a:endParaRPr kumimoji="0" lang="en-US"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13" name="TextBox 12"/>
          <p:cNvSpPr txBox="1"/>
          <p:nvPr/>
        </p:nvSpPr>
        <p:spPr>
          <a:xfrm>
            <a:off x="7513841" y="4186152"/>
            <a:ext cx="154769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كرة مصمتة</a:t>
            </a:r>
            <a:endParaRPr kumimoji="0" lang="en-US"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14" name="TextBox 13"/>
          <p:cNvSpPr txBox="1"/>
          <p:nvPr/>
        </p:nvSpPr>
        <p:spPr>
          <a:xfrm>
            <a:off x="8850724" y="4812903"/>
            <a:ext cx="240644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عدد من ال</a:t>
            </a:r>
            <a:r>
              <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إ</a:t>
            </a:r>
            <a:r>
              <a:rPr kumimoji="0" lang="ar-SA"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لكترونات</a:t>
            </a:r>
            <a:endParaRPr kumimoji="0" lang="en-US"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15" name="TextBox 14"/>
          <p:cNvSpPr txBox="1"/>
          <p:nvPr/>
        </p:nvSpPr>
        <p:spPr>
          <a:xfrm>
            <a:off x="5071158" y="5219204"/>
            <a:ext cx="267342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المجهر ال</a:t>
            </a:r>
            <a:r>
              <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أ</a:t>
            </a:r>
            <a:r>
              <a:rPr kumimoji="0" lang="ar-SA"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نبوبي الماسح</a:t>
            </a:r>
            <a:endParaRPr kumimoji="0" lang="en-US"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16" name="TextBox 15"/>
          <p:cNvSpPr txBox="1"/>
          <p:nvPr/>
        </p:nvSpPr>
        <p:spPr>
          <a:xfrm>
            <a:off x="5583864" y="5779180"/>
            <a:ext cx="97060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الذرة</a:t>
            </a:r>
            <a:endParaRPr kumimoji="0" lang="en-US" sz="32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18" name="TextBox 17"/>
          <p:cNvSpPr txBox="1"/>
          <p:nvPr/>
        </p:nvSpPr>
        <p:spPr>
          <a:xfrm>
            <a:off x="8846338" y="3673880"/>
            <a:ext cx="136175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9.1×10</a:t>
            </a:r>
            <a:r>
              <a:rPr kumimoji="0" lang="en-US" sz="2800" b="1" i="0" u="none" strike="noStrike" kern="1200" cap="none" spc="0" normalizeH="0" baseline="30000" noProof="0" dirty="0">
                <a:ln>
                  <a:noFill/>
                </a:ln>
                <a:solidFill>
                  <a:srgbClr val="FF0000"/>
                </a:solidFill>
                <a:effectLst/>
                <a:uLnTx/>
                <a:uFillTx/>
                <a:latin typeface="Sakkal Majalla" panose="02000000000000000000" pitchFamily="2" charset="-78"/>
                <a:cs typeface="Sakkal Majalla" panose="02000000000000000000" pitchFamily="2" charset="-78"/>
              </a:rPr>
              <a:t>-28</a:t>
            </a:r>
            <a:endParaRPr kumimoji="0" lang="en-US" sz="2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19" name="TextBox 18"/>
          <p:cNvSpPr txBox="1"/>
          <p:nvPr/>
        </p:nvSpPr>
        <p:spPr>
          <a:xfrm>
            <a:off x="3588626" y="3992791"/>
            <a:ext cx="160019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nvGrpSpPr>
          <p:cNvPr id="20" name="Group 2"/>
          <p:cNvGrpSpPr>
            <a:grpSpLocks/>
          </p:cNvGrpSpPr>
          <p:nvPr/>
        </p:nvGrpSpPr>
        <p:grpSpPr bwMode="auto">
          <a:xfrm>
            <a:off x="6659330" y="3569980"/>
            <a:ext cx="1639406" cy="429359"/>
            <a:chOff x="6848" y="4401"/>
            <a:chExt cx="572" cy="843"/>
          </a:xfrm>
          <a:noFill/>
        </p:grpSpPr>
        <p:sp>
          <p:nvSpPr>
            <p:cNvPr id="21" name="Text Box 3"/>
            <p:cNvSpPr txBox="1">
              <a:spLocks noChangeArrowheads="1"/>
            </p:cNvSpPr>
            <p:nvPr/>
          </p:nvSpPr>
          <p:spPr bwMode="auto">
            <a:xfrm>
              <a:off x="6880" y="4401"/>
              <a:ext cx="540" cy="7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1800" b="1" i="0" u="none" strike="noStrike" kern="1200" cap="none" spc="0" normalizeH="0" baseline="0" noProof="0" dirty="0">
                  <a:ln>
                    <a:noFill/>
                  </a:ln>
                  <a:solidFill>
                    <a:srgbClr val="FF0000"/>
                  </a:solidFill>
                  <a:effectLst/>
                  <a:uLnTx/>
                  <a:uFillTx/>
                  <a:latin typeface="Arial" panose="020B0604020202020204" pitchFamily="34" charset="0"/>
                  <a:ea typeface="Arial" panose="020B0604020202020204" pitchFamily="34" charset="0"/>
                  <a:cs typeface="+mn-cs"/>
                </a:rPr>
                <a:t>    </a:t>
              </a:r>
              <a:r>
                <a:rPr kumimoji="0" lang="en-US" altLang="en-US" sz="2400" b="1" i="0" u="none" strike="noStrike" kern="1200" cap="none" spc="0" normalizeH="0" baseline="0" noProof="0" dirty="0">
                  <a:ln>
                    <a:noFill/>
                  </a:ln>
                  <a:solidFill>
                    <a:srgbClr val="FF0000"/>
                  </a:solidFill>
                  <a:effectLst/>
                  <a:uLnTx/>
                  <a:uFillTx/>
                  <a:latin typeface="Calibri" panose="020F0502020204030204" pitchFamily="34" charset="0"/>
                  <a:ea typeface="Arial" panose="020B0604020202020204" pitchFamily="34" charset="0"/>
                  <a:cs typeface="+mn-cs"/>
                </a:rPr>
                <a:t>1</a:t>
              </a:r>
              <a:r>
                <a:rPr kumimoji="0" lang="ar-BH" altLang="en-US" sz="1800" b="1" i="0" u="none" strike="noStrike" kern="1200" cap="none" spc="0" normalizeH="0" baseline="0" noProof="0" dirty="0">
                  <a:ln>
                    <a:noFill/>
                  </a:ln>
                  <a:solidFill>
                    <a:srgbClr val="FF0000"/>
                  </a:solidFill>
                  <a:effectLst/>
                  <a:uLnTx/>
                  <a:uFillTx/>
                  <a:latin typeface="Calibri" panose="020F0502020204030204" pitchFamily="34" charset="0"/>
                  <a:ea typeface="Arial" panose="020B0604020202020204" pitchFamily="34" charset="0"/>
                  <a:cs typeface="Arial" panose="020B0604020202020204" pitchFamily="34" charset="0"/>
                </a:rPr>
                <a:t>  </a:t>
              </a:r>
              <a:endParaRPr kumimoji="0" lang="en-US" altLang="en-US" sz="1800" b="1" i="0" u="none" strike="noStrike" kern="1200" cap="none" spc="0" normalizeH="0" baseline="0" noProof="0" dirty="0">
                <a:ln>
                  <a:noFill/>
                </a:ln>
                <a:solidFill>
                  <a:srgbClr val="FF0000"/>
                </a:solidFill>
                <a:effectLst/>
                <a:uLnTx/>
                <a:uFillTx/>
                <a:latin typeface="Arial" panose="020B0604020202020204" pitchFamily="34" charset="0"/>
                <a:ea typeface="Arial" panose="020B0604020202020204" pitchFamily="34" charset="0"/>
                <a:cs typeface="+mn-cs"/>
              </a:endParaRPr>
            </a:p>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Calibri" panose="020F0502020204030204" pitchFamily="34" charset="0"/>
                  <a:ea typeface="Arial" panose="020B0604020202020204" pitchFamily="34" charset="0"/>
                  <a:cs typeface="+mn-cs"/>
                </a:rPr>
                <a:t>1840</a:t>
              </a:r>
              <a:endParaRPr kumimoji="0" lang="en-US" altLang="en-US" sz="40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sp>
          <p:nvSpPr>
            <p:cNvPr id="22" name="Line 4"/>
            <p:cNvSpPr>
              <a:spLocks noChangeShapeType="1"/>
            </p:cNvSpPr>
            <p:nvPr/>
          </p:nvSpPr>
          <p:spPr bwMode="auto">
            <a:xfrm>
              <a:off x="6848" y="5244"/>
              <a:ext cx="360" cy="0"/>
            </a:xfrm>
            <a:prstGeom prst="line">
              <a:avLst/>
            </a:prstGeom>
            <a:ln w="38100">
              <a:solidFill>
                <a:srgbClr val="C00000"/>
              </a:solidFill>
              <a:headEnd/>
              <a:tailEnd/>
            </a:ln>
          </p:spPr>
          <p:style>
            <a:lnRef idx="1">
              <a:schemeClr val="accent2"/>
            </a:lnRef>
            <a:fillRef idx="0">
              <a:schemeClr val="accent2"/>
            </a:fillRef>
            <a:effectRef idx="0">
              <a:schemeClr val="accent2"/>
            </a:effectRef>
            <a:fontRef idx="minor">
              <a:schemeClr val="tx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srgbClr val="FF0000"/>
                </a:solidFill>
                <a:effectLst/>
                <a:uLnTx/>
                <a:uFillTx/>
                <a:latin typeface="Calibri" panose="020F0502020204030204"/>
                <a:ea typeface="+mn-ea"/>
                <a:cs typeface="+mn-cs"/>
              </a:endParaRPr>
            </a:p>
          </p:txBody>
        </p:sp>
      </p:grpSp>
      <p:sp>
        <p:nvSpPr>
          <p:cNvPr id="24" name="مستطيل 4">
            <a:extLst>
              <a:ext uri="{FF2B5EF4-FFF2-40B4-BE49-F238E27FC236}">
                <a16:creationId xmlns:a16="http://schemas.microsoft.com/office/drawing/2014/main" id="{AC3DDAC0-BD71-435E-B07D-0747BB14397F}"/>
              </a:ext>
            </a:extLst>
          </p:cNvPr>
          <p:cNvSpPr/>
          <p:nvPr/>
        </p:nvSpPr>
        <p:spPr>
          <a:xfrm>
            <a:off x="4388725" y="194886"/>
            <a:ext cx="4003040" cy="707886"/>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rtl="1"/>
            <a:r>
              <a:rPr lang="ar-BH" sz="4000" b="1" dirty="0">
                <a:solidFill>
                  <a:srgbClr val="C00000"/>
                </a:solidFill>
                <a:latin typeface="Sakkal Majalla" panose="02000000000000000000" pitchFamily="2" charset="-78"/>
                <a:cs typeface="Sakkal Majalla" panose="02000000000000000000" pitchFamily="2" charset="-78"/>
              </a:rPr>
              <a:t>نشاط تقييمي-</a:t>
            </a:r>
            <a:r>
              <a:rPr lang="en-US" sz="4000" b="1" dirty="0">
                <a:solidFill>
                  <a:srgbClr val="C00000"/>
                </a:solidFill>
                <a:latin typeface="Sakkal Majalla" panose="02000000000000000000" pitchFamily="2" charset="-78"/>
                <a:cs typeface="Sakkal Majalla" panose="02000000000000000000" pitchFamily="2" charset="-78"/>
              </a:rPr>
              <a:t>2</a:t>
            </a:r>
            <a:r>
              <a:rPr lang="ar-BH" sz="4000" b="1" dirty="0">
                <a:solidFill>
                  <a:srgbClr val="C00000"/>
                </a:solidFill>
                <a:latin typeface="Sakkal Majalla" panose="02000000000000000000" pitchFamily="2" charset="-78"/>
                <a:cs typeface="Sakkal Majalla" panose="02000000000000000000" pitchFamily="2" charset="-78"/>
              </a:rPr>
              <a:t>-</a:t>
            </a:r>
            <a:endParaRPr lang="ar-SA" sz="4000" b="1" dirty="0">
              <a:solidFill>
                <a:srgbClr val="C00000"/>
              </a:solidFill>
              <a:latin typeface="Sakkal Majalla" panose="02000000000000000000" pitchFamily="2" charset="-78"/>
              <a:cs typeface="Sakkal Majalla" panose="02000000000000000000" pitchFamily="2" charset="-78"/>
            </a:endParaRPr>
          </a:p>
        </p:txBody>
      </p:sp>
      <p:sp>
        <p:nvSpPr>
          <p:cNvPr id="25"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147935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nodePh="1">
                                  <p:stCondLst>
                                    <p:cond delay="0"/>
                                  </p:stCondLst>
                                  <p:endCondLst>
                                    <p:cond evt="begin" delay="0">
                                      <p:tn val="48"/>
                                    </p:cond>
                                  </p:endCondLst>
                                  <p:childTnLst>
                                    <p:set>
                                      <p:cBhvr>
                                        <p:cTn id="49" dur="1" fill="hold">
                                          <p:stCondLst>
                                            <p:cond delay="0"/>
                                          </p:stCondLst>
                                        </p:cTn>
                                        <p:tgtEl>
                                          <p:spTgt spid="1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0"/>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14"/>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15"/>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P spid="6" grpId="0"/>
      <p:bldP spid="7" grpId="0"/>
      <p:bldP spid="8" grpId="0"/>
      <p:bldP spid="9" grpId="0"/>
      <p:bldP spid="10" grpId="0"/>
      <p:bldP spid="11" grpId="0"/>
      <p:bldP spid="12" grpId="0"/>
      <p:bldP spid="13" grpId="0"/>
      <p:bldP spid="14" grpId="0"/>
      <p:bldP spid="15" grpId="0"/>
      <p:bldP spid="16" grpId="0"/>
      <p:bldP spid="18" grpId="0"/>
      <p:bldP spid="19" grpId="0"/>
      <p:bldP spid="2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جدول 1"/>
          <p:cNvGraphicFramePr>
            <a:graphicFrameLocks noGrp="1"/>
          </p:cNvGraphicFramePr>
          <p:nvPr>
            <p:extLst>
              <p:ext uri="{D42A27DB-BD31-4B8C-83A1-F6EECF244321}">
                <p14:modId xmlns:p14="http://schemas.microsoft.com/office/powerpoint/2010/main" val="3050522551"/>
              </p:ext>
            </p:extLst>
          </p:nvPr>
        </p:nvGraphicFramePr>
        <p:xfrm>
          <a:off x="446429" y="2412714"/>
          <a:ext cx="10895288" cy="3544669"/>
        </p:xfrm>
        <a:graphic>
          <a:graphicData uri="http://schemas.openxmlformats.org/drawingml/2006/table">
            <a:tbl>
              <a:tblPr rtl="1" firstRow="1" firstCol="1" bandRow="1">
                <a:tableStyleId>{5C22544A-7EE6-4342-B048-85BDC9FD1C3A}</a:tableStyleId>
              </a:tblPr>
              <a:tblGrid>
                <a:gridCol w="1972423">
                  <a:extLst>
                    <a:ext uri="{9D8B030D-6E8A-4147-A177-3AD203B41FA5}">
                      <a16:colId xmlns:a16="http://schemas.microsoft.com/office/drawing/2014/main" val="20000"/>
                    </a:ext>
                  </a:extLst>
                </a:gridCol>
                <a:gridCol w="2375256">
                  <a:extLst>
                    <a:ext uri="{9D8B030D-6E8A-4147-A177-3AD203B41FA5}">
                      <a16:colId xmlns:a16="http://schemas.microsoft.com/office/drawing/2014/main" val="20001"/>
                    </a:ext>
                  </a:extLst>
                </a:gridCol>
                <a:gridCol w="2182188">
                  <a:extLst>
                    <a:ext uri="{9D8B030D-6E8A-4147-A177-3AD203B41FA5}">
                      <a16:colId xmlns:a16="http://schemas.microsoft.com/office/drawing/2014/main" val="20002"/>
                    </a:ext>
                  </a:extLst>
                </a:gridCol>
                <a:gridCol w="2182188">
                  <a:extLst>
                    <a:ext uri="{9D8B030D-6E8A-4147-A177-3AD203B41FA5}">
                      <a16:colId xmlns:a16="http://schemas.microsoft.com/office/drawing/2014/main" val="20003"/>
                    </a:ext>
                  </a:extLst>
                </a:gridCol>
                <a:gridCol w="2183233">
                  <a:extLst>
                    <a:ext uri="{9D8B030D-6E8A-4147-A177-3AD203B41FA5}">
                      <a16:colId xmlns:a16="http://schemas.microsoft.com/office/drawing/2014/main" val="20004"/>
                    </a:ext>
                  </a:extLst>
                </a:gridCol>
              </a:tblGrid>
              <a:tr h="1183891">
                <a:tc>
                  <a:txBody>
                    <a:bodyPr/>
                    <a:lstStyle/>
                    <a:p>
                      <a:pPr algn="ctr" rtl="1">
                        <a:spcAft>
                          <a:spcPts val="0"/>
                        </a:spcAft>
                      </a:pPr>
                      <a:r>
                        <a:rPr lang="ar-BH" sz="3200" b="1" dirty="0">
                          <a:solidFill>
                            <a:schemeClr val="tx1"/>
                          </a:solidFill>
                          <a:effectLst/>
                          <a:latin typeface="Sakkal Majalla" panose="02000000000000000000" pitchFamily="2" charset="-78"/>
                          <a:cs typeface="Sakkal Majalla" panose="02000000000000000000" pitchFamily="2" charset="-78"/>
                        </a:rPr>
                        <a:t>الجسيمات المكوّنة للذرة </a:t>
                      </a:r>
                      <a:endParaRPr lang="en-US" sz="3200" b="1" dirty="0">
                        <a:solidFill>
                          <a:schemeClr val="tx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solidFill>
                      <a:schemeClr val="accent6">
                        <a:lumMod val="60000"/>
                        <a:lumOff val="40000"/>
                      </a:schemeClr>
                    </a:solidFill>
                  </a:tcPr>
                </a:tc>
                <a:tc>
                  <a:txBody>
                    <a:bodyPr/>
                    <a:lstStyle/>
                    <a:p>
                      <a:pPr algn="ctr" rtl="1">
                        <a:spcAft>
                          <a:spcPts val="0"/>
                        </a:spcAft>
                      </a:pPr>
                      <a:r>
                        <a:rPr lang="ar-BH" sz="3600" b="1" dirty="0">
                          <a:solidFill>
                            <a:schemeClr val="tx1"/>
                          </a:solidFill>
                          <a:effectLst/>
                          <a:latin typeface="Sakkal Majalla" panose="02000000000000000000" pitchFamily="2" charset="-78"/>
                          <a:cs typeface="Sakkal Majalla" panose="02000000000000000000" pitchFamily="2" charset="-78"/>
                        </a:rPr>
                        <a:t>الرمز</a:t>
                      </a:r>
                      <a:endParaRPr lang="en-US" sz="3600" b="1" dirty="0">
                        <a:solidFill>
                          <a:schemeClr val="tx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solidFill>
                      <a:schemeClr val="accent6">
                        <a:lumMod val="60000"/>
                        <a:lumOff val="40000"/>
                      </a:schemeClr>
                    </a:solidFill>
                  </a:tcPr>
                </a:tc>
                <a:tc>
                  <a:txBody>
                    <a:bodyPr/>
                    <a:lstStyle/>
                    <a:p>
                      <a:pPr algn="ctr" rtl="1">
                        <a:spcAft>
                          <a:spcPts val="0"/>
                        </a:spcAft>
                      </a:pPr>
                      <a:r>
                        <a:rPr lang="ar-BH" sz="3600" b="1" dirty="0">
                          <a:solidFill>
                            <a:schemeClr val="tx1"/>
                          </a:solidFill>
                          <a:effectLst/>
                          <a:latin typeface="Sakkal Majalla" panose="02000000000000000000" pitchFamily="2" charset="-78"/>
                          <a:cs typeface="Sakkal Majalla" panose="02000000000000000000" pitchFamily="2" charset="-78"/>
                        </a:rPr>
                        <a:t>الموقع</a:t>
                      </a:r>
                      <a:endParaRPr lang="en-US" sz="3600" b="1" dirty="0">
                        <a:solidFill>
                          <a:schemeClr val="tx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solidFill>
                      <a:schemeClr val="accent6">
                        <a:lumMod val="60000"/>
                        <a:lumOff val="40000"/>
                      </a:schemeClr>
                    </a:solidFill>
                  </a:tcPr>
                </a:tc>
                <a:tc>
                  <a:txBody>
                    <a:bodyPr/>
                    <a:lstStyle/>
                    <a:p>
                      <a:pPr algn="ctr" rtl="1">
                        <a:spcAft>
                          <a:spcPts val="0"/>
                        </a:spcAft>
                      </a:pPr>
                      <a:r>
                        <a:rPr lang="ar-BH" sz="3600" b="1" dirty="0">
                          <a:solidFill>
                            <a:schemeClr val="tx1"/>
                          </a:solidFill>
                          <a:effectLst/>
                          <a:latin typeface="Sakkal Majalla" panose="02000000000000000000" pitchFamily="2" charset="-78"/>
                          <a:cs typeface="Sakkal Majalla" panose="02000000000000000000" pitchFamily="2" charset="-78"/>
                        </a:rPr>
                        <a:t>الشحنة</a:t>
                      </a:r>
                      <a:endParaRPr lang="en-US" sz="3600" b="1" dirty="0">
                        <a:solidFill>
                          <a:schemeClr val="tx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solidFill>
                      <a:schemeClr val="accent6">
                        <a:lumMod val="60000"/>
                        <a:lumOff val="40000"/>
                      </a:schemeClr>
                    </a:solidFill>
                  </a:tcPr>
                </a:tc>
                <a:tc>
                  <a:txBody>
                    <a:bodyPr/>
                    <a:lstStyle/>
                    <a:p>
                      <a:pPr algn="ctr" rtl="1">
                        <a:spcAft>
                          <a:spcPts val="0"/>
                        </a:spcAft>
                      </a:pPr>
                      <a:r>
                        <a:rPr lang="ar-BH" sz="3600" b="1" dirty="0">
                          <a:solidFill>
                            <a:schemeClr val="tx1"/>
                          </a:solidFill>
                          <a:effectLst/>
                          <a:latin typeface="Sakkal Majalla" panose="02000000000000000000" pitchFamily="2" charset="-78"/>
                          <a:cs typeface="Sakkal Majalla" panose="02000000000000000000" pitchFamily="2" charset="-78"/>
                        </a:rPr>
                        <a:t>الكتلة</a:t>
                      </a:r>
                    </a:p>
                    <a:p>
                      <a:pPr algn="ctr" rtl="1">
                        <a:spcAft>
                          <a:spcPts val="0"/>
                        </a:spcAft>
                      </a:pPr>
                      <a:r>
                        <a:rPr lang="en-US" sz="3600" b="1" dirty="0">
                          <a:solidFill>
                            <a:schemeClr val="tx1"/>
                          </a:solidFill>
                          <a:effectLst/>
                          <a:latin typeface="Sakkal Majalla" panose="02000000000000000000" pitchFamily="2" charset="-78"/>
                          <a:ea typeface="Times New Roman" panose="02020603050405020304" pitchFamily="18" charset="0"/>
                          <a:cs typeface="Sakkal Majalla" panose="02000000000000000000" pitchFamily="2" charset="-78"/>
                        </a:rPr>
                        <a:t>(</a:t>
                      </a:r>
                      <a:r>
                        <a:rPr lang="en-US" sz="3600" b="1" dirty="0" err="1">
                          <a:solidFill>
                            <a:schemeClr val="tx1"/>
                          </a:solidFill>
                          <a:effectLst/>
                          <a:latin typeface="Sakkal Majalla" panose="02000000000000000000" pitchFamily="2" charset="-78"/>
                          <a:ea typeface="Times New Roman" panose="02020603050405020304" pitchFamily="18" charset="0"/>
                          <a:cs typeface="Sakkal Majalla" panose="02000000000000000000" pitchFamily="2" charset="-78"/>
                        </a:rPr>
                        <a:t>amu</a:t>
                      </a:r>
                      <a:r>
                        <a:rPr lang="en-US" sz="2800" b="1" dirty="0">
                          <a:solidFill>
                            <a:schemeClr val="tx1"/>
                          </a:solidFill>
                          <a:effectLst/>
                          <a:latin typeface="Sakkal Majalla" panose="02000000000000000000" pitchFamily="2" charset="-78"/>
                          <a:ea typeface="Times New Roman" panose="02020603050405020304" pitchFamily="18" charset="0"/>
                          <a:cs typeface="Sakkal Majalla" panose="02000000000000000000" pitchFamily="2" charset="-78"/>
                        </a:rPr>
                        <a:t>)</a:t>
                      </a:r>
                    </a:p>
                  </a:txBody>
                  <a:tcPr marL="68580" marR="68580" marT="0" marB="0" anchor="ctr">
                    <a:solidFill>
                      <a:schemeClr val="accent6">
                        <a:lumMod val="60000"/>
                        <a:lumOff val="40000"/>
                      </a:schemeClr>
                    </a:solidFill>
                  </a:tcPr>
                </a:tc>
                <a:extLst>
                  <a:ext uri="{0D108BD9-81ED-4DB2-BD59-A6C34878D82A}">
                    <a16:rowId xmlns:a16="http://schemas.microsoft.com/office/drawing/2014/main" val="10000"/>
                  </a:ext>
                </a:extLst>
              </a:tr>
              <a:tr h="1072444">
                <a:tc>
                  <a:txBody>
                    <a:bodyPr/>
                    <a:lstStyle/>
                    <a:p>
                      <a:pPr algn="ctr" rtl="1">
                        <a:spcAft>
                          <a:spcPts val="0"/>
                        </a:spcAft>
                      </a:pPr>
                      <a:r>
                        <a:rPr lang="ar-EG" sz="3200" b="1" dirty="0">
                          <a:solidFill>
                            <a:schemeClr val="tx1"/>
                          </a:solidFill>
                          <a:effectLst/>
                          <a:latin typeface="Sakkal Majalla" panose="02000000000000000000" pitchFamily="2" charset="-78"/>
                          <a:cs typeface="Sakkal Majalla" panose="02000000000000000000" pitchFamily="2" charset="-78"/>
                        </a:rPr>
                        <a:t>ال</a:t>
                      </a:r>
                      <a:r>
                        <a:rPr lang="ar-BH" sz="3200" b="1" dirty="0">
                          <a:solidFill>
                            <a:schemeClr val="tx1"/>
                          </a:solidFill>
                          <a:effectLst/>
                          <a:latin typeface="Sakkal Majalla" panose="02000000000000000000" pitchFamily="2" charset="-78"/>
                          <a:cs typeface="Sakkal Majalla" panose="02000000000000000000" pitchFamily="2" charset="-78"/>
                        </a:rPr>
                        <a:t>إ</a:t>
                      </a:r>
                      <a:r>
                        <a:rPr lang="ar-EG" sz="3200" b="1" dirty="0">
                          <a:solidFill>
                            <a:schemeClr val="tx1"/>
                          </a:solidFill>
                          <a:effectLst/>
                          <a:latin typeface="Sakkal Majalla" panose="02000000000000000000" pitchFamily="2" charset="-78"/>
                          <a:cs typeface="Sakkal Majalla" panose="02000000000000000000" pitchFamily="2" charset="-78"/>
                        </a:rPr>
                        <a:t>لكترون</a:t>
                      </a:r>
                      <a:endParaRPr lang="en-US" sz="3200" b="1" dirty="0">
                        <a:solidFill>
                          <a:schemeClr val="tx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solidFill>
                      <a:schemeClr val="accent5">
                        <a:lumMod val="20000"/>
                        <a:lumOff val="80000"/>
                      </a:schemeClr>
                    </a:solidFill>
                  </a:tcPr>
                </a:tc>
                <a:tc>
                  <a:txBody>
                    <a:bodyPr/>
                    <a:lstStyle/>
                    <a:p>
                      <a:pPr marL="0" marR="0" algn="ctr" rtl="1">
                        <a:spcBef>
                          <a:spcPts val="0"/>
                        </a:spcBef>
                        <a:spcAft>
                          <a:spcPts val="0"/>
                        </a:spcAft>
                      </a:pPr>
                      <a:endParaRPr lang="en-US" sz="2400" dirty="0">
                        <a:solidFill>
                          <a:srgbClr val="FF0000"/>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tc>
                <a:tc>
                  <a:txBody>
                    <a:bodyPr/>
                    <a:lstStyle/>
                    <a:p>
                      <a:pPr algn="ctr" rtl="1">
                        <a:spcAft>
                          <a:spcPts val="0"/>
                        </a:spcAft>
                      </a:pPr>
                      <a:endParaRPr lang="en-US" sz="24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tc>
                <a:tc>
                  <a:txBody>
                    <a:bodyPr/>
                    <a:lstStyle/>
                    <a:p>
                      <a:pPr algn="ctr" rtl="0">
                        <a:spcAft>
                          <a:spcPts val="0"/>
                        </a:spcAft>
                      </a:pPr>
                      <a:endParaRPr lang="en-US" sz="2400" b="1" dirty="0">
                        <a:solidFill>
                          <a:srgbClr val="FF0000"/>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tc>
                <a:tc>
                  <a:txBody>
                    <a:bodyPr/>
                    <a:lstStyle/>
                    <a:p>
                      <a:pPr algn="ctr" rtl="1">
                        <a:spcAft>
                          <a:spcPts val="0"/>
                        </a:spcAft>
                      </a:pPr>
                      <a:endParaRPr lang="en-US" sz="24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tc>
                <a:extLst>
                  <a:ext uri="{0D108BD9-81ED-4DB2-BD59-A6C34878D82A}">
                    <a16:rowId xmlns:a16="http://schemas.microsoft.com/office/drawing/2014/main" val="10001"/>
                  </a:ext>
                </a:extLst>
              </a:tr>
              <a:tr h="644167">
                <a:tc>
                  <a:txBody>
                    <a:bodyPr/>
                    <a:lstStyle/>
                    <a:p>
                      <a:pPr algn="ctr" rtl="1">
                        <a:spcAft>
                          <a:spcPts val="0"/>
                        </a:spcAft>
                      </a:pPr>
                      <a:r>
                        <a:rPr lang="ar-BH" sz="3600" b="1" dirty="0">
                          <a:solidFill>
                            <a:schemeClr val="tx1"/>
                          </a:solidFill>
                          <a:effectLst/>
                          <a:latin typeface="Sakkal Majalla" panose="02000000000000000000" pitchFamily="2" charset="-78"/>
                          <a:cs typeface="Sakkal Majalla" panose="02000000000000000000" pitchFamily="2" charset="-78"/>
                        </a:rPr>
                        <a:t>البروتون</a:t>
                      </a:r>
                      <a:endParaRPr lang="en-US" sz="3600" b="1" dirty="0">
                        <a:solidFill>
                          <a:schemeClr val="tx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solidFill>
                      <a:schemeClr val="accent3">
                        <a:lumMod val="20000"/>
                        <a:lumOff val="80000"/>
                      </a:schemeClr>
                    </a:solidFill>
                  </a:tcPr>
                </a:tc>
                <a:tc>
                  <a:txBody>
                    <a:bodyPr/>
                    <a:lstStyle/>
                    <a:p>
                      <a:pPr marL="0" marR="0" algn="ctr" rtl="1">
                        <a:spcBef>
                          <a:spcPts val="0"/>
                        </a:spcBef>
                        <a:spcAft>
                          <a:spcPts val="0"/>
                        </a:spcAft>
                      </a:pPr>
                      <a:endParaRPr lang="en-US" sz="2400" dirty="0">
                        <a:solidFill>
                          <a:srgbClr val="FF0000"/>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tc>
                <a:tc>
                  <a:txBody>
                    <a:bodyPr/>
                    <a:lstStyle/>
                    <a:p>
                      <a:pPr algn="ctr" rtl="1">
                        <a:spcAft>
                          <a:spcPts val="0"/>
                        </a:spcAft>
                      </a:pPr>
                      <a:endParaRPr lang="en-US" sz="24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tc>
                <a:tc>
                  <a:txBody>
                    <a:bodyPr/>
                    <a:lstStyle/>
                    <a:p>
                      <a:pPr algn="ctr" rtl="0">
                        <a:spcAft>
                          <a:spcPts val="0"/>
                        </a:spcAft>
                      </a:pPr>
                      <a:endParaRPr lang="en-US" sz="2400" b="1" dirty="0">
                        <a:solidFill>
                          <a:srgbClr val="FF0000"/>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tc>
                <a:tc>
                  <a:txBody>
                    <a:bodyPr/>
                    <a:lstStyle/>
                    <a:p>
                      <a:pPr algn="ctr" rtl="0">
                        <a:spcAft>
                          <a:spcPts val="0"/>
                        </a:spcAft>
                      </a:pPr>
                      <a:endParaRPr lang="en-US" sz="24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tc>
                <a:extLst>
                  <a:ext uri="{0D108BD9-81ED-4DB2-BD59-A6C34878D82A}">
                    <a16:rowId xmlns:a16="http://schemas.microsoft.com/office/drawing/2014/main" val="10002"/>
                  </a:ext>
                </a:extLst>
              </a:tr>
              <a:tr h="644167">
                <a:tc>
                  <a:txBody>
                    <a:bodyPr/>
                    <a:lstStyle/>
                    <a:p>
                      <a:pPr algn="ctr" rtl="1">
                        <a:spcAft>
                          <a:spcPts val="0"/>
                        </a:spcAft>
                      </a:pPr>
                      <a:r>
                        <a:rPr lang="ar-BH" sz="3600" b="1" dirty="0">
                          <a:solidFill>
                            <a:schemeClr val="tx1"/>
                          </a:solidFill>
                          <a:effectLst/>
                          <a:latin typeface="Sakkal Majalla" panose="02000000000000000000" pitchFamily="2" charset="-78"/>
                          <a:cs typeface="Sakkal Majalla" panose="02000000000000000000" pitchFamily="2" charset="-78"/>
                        </a:rPr>
                        <a:t>النيوترون</a:t>
                      </a:r>
                      <a:endParaRPr lang="en-US" sz="3600" b="1" dirty="0">
                        <a:solidFill>
                          <a:schemeClr val="tx1"/>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solidFill>
                      <a:schemeClr val="accent5">
                        <a:lumMod val="20000"/>
                        <a:lumOff val="80000"/>
                      </a:schemeClr>
                    </a:solidFill>
                  </a:tcPr>
                </a:tc>
                <a:tc>
                  <a:txBody>
                    <a:bodyPr/>
                    <a:lstStyle/>
                    <a:p>
                      <a:pPr marL="0" marR="0" algn="ctr" rtl="1">
                        <a:spcBef>
                          <a:spcPts val="0"/>
                        </a:spcBef>
                        <a:spcAft>
                          <a:spcPts val="0"/>
                        </a:spcAft>
                      </a:pPr>
                      <a:endParaRPr lang="en-US" sz="2400" dirty="0">
                        <a:solidFill>
                          <a:srgbClr val="FF0000"/>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tc>
                <a:tc>
                  <a:txBody>
                    <a:bodyPr/>
                    <a:lstStyle/>
                    <a:p>
                      <a:pPr algn="ctr" rtl="1">
                        <a:spcAft>
                          <a:spcPts val="0"/>
                        </a:spcAft>
                      </a:pPr>
                      <a:endParaRPr lang="en-US" sz="24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tc>
                <a:tc>
                  <a:txBody>
                    <a:bodyPr/>
                    <a:lstStyle/>
                    <a:p>
                      <a:pPr algn="ctr" rtl="0">
                        <a:spcAft>
                          <a:spcPts val="0"/>
                        </a:spcAft>
                      </a:pPr>
                      <a:endParaRPr lang="en-US" sz="2400" b="1" dirty="0">
                        <a:solidFill>
                          <a:srgbClr val="FF0000"/>
                        </a:solidFill>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tc>
                <a:tc>
                  <a:txBody>
                    <a:bodyPr/>
                    <a:lstStyle/>
                    <a:p>
                      <a:pPr algn="ctr" rtl="1">
                        <a:spcAft>
                          <a:spcPts val="0"/>
                        </a:spcAft>
                      </a:pPr>
                      <a:endParaRPr lang="en-US" sz="24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68580" marR="68580" marT="0" marB="0" anchor="ctr"/>
                </a:tc>
                <a:extLst>
                  <a:ext uri="{0D108BD9-81ED-4DB2-BD59-A6C34878D82A}">
                    <a16:rowId xmlns:a16="http://schemas.microsoft.com/office/drawing/2014/main" val="10003"/>
                  </a:ext>
                </a:extLst>
              </a:tr>
            </a:tbl>
          </a:graphicData>
        </a:graphic>
      </p:graphicFrame>
      <p:sp>
        <p:nvSpPr>
          <p:cNvPr id="5" name="مستطيل 2"/>
          <p:cNvSpPr/>
          <p:nvPr/>
        </p:nvSpPr>
        <p:spPr>
          <a:xfrm>
            <a:off x="4408432" y="1546843"/>
            <a:ext cx="3173934" cy="646331"/>
          </a:xfrm>
          <a:prstGeom prst="rect">
            <a:avLst/>
          </a:prstGeom>
          <a:solidFill>
            <a:schemeClr val="accent4">
              <a:lumMod val="20000"/>
              <a:lumOff val="80000"/>
            </a:schemeClr>
          </a:solid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600" b="1" dirty="0">
                <a:solidFill>
                  <a:prstClr val="black"/>
                </a:solidFill>
                <a:latin typeface="Sakkal Majalla" panose="02000000000000000000" pitchFamily="2" charset="-78"/>
                <a:cs typeface="Sakkal Majalla" panose="02000000000000000000" pitchFamily="2" charset="-78"/>
              </a:rPr>
              <a:t>أ</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كمل الجدول </a:t>
            </a:r>
            <a:r>
              <a:rPr lang="ar-BH" sz="3600" b="1" dirty="0">
                <a:solidFill>
                  <a:prstClr val="black"/>
                </a:solidFill>
                <a:latin typeface="Sakkal Majalla" panose="02000000000000000000" pitchFamily="2" charset="-78"/>
                <a:cs typeface="Sakkal Majalla" panose="02000000000000000000" pitchFamily="2" charset="-78"/>
              </a:rPr>
              <a:t>أدناه</a:t>
            </a:r>
            <a:endParaRPr kumimoji="0" lang="en-US" sz="36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10" name="مستطيل 4">
            <a:extLst>
              <a:ext uri="{FF2B5EF4-FFF2-40B4-BE49-F238E27FC236}">
                <a16:creationId xmlns:a16="http://schemas.microsoft.com/office/drawing/2014/main" id="{FCF320EC-8DDE-423E-AACA-4BF62D61D13D}"/>
              </a:ext>
            </a:extLst>
          </p:cNvPr>
          <p:cNvSpPr/>
          <p:nvPr/>
        </p:nvSpPr>
        <p:spPr>
          <a:xfrm>
            <a:off x="3892553" y="541426"/>
            <a:ext cx="4003040" cy="769441"/>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rtl="1"/>
            <a:r>
              <a:rPr lang="ar-BH" sz="4400" b="1" dirty="0">
                <a:solidFill>
                  <a:srgbClr val="C00000"/>
                </a:solidFill>
                <a:latin typeface="Sakkal Majalla" panose="02000000000000000000" pitchFamily="2" charset="-78"/>
                <a:cs typeface="Sakkal Majalla" panose="02000000000000000000" pitchFamily="2" charset="-78"/>
              </a:rPr>
              <a:t>نشاط تقييمي-</a:t>
            </a:r>
            <a:r>
              <a:rPr lang="en-US" sz="4400" b="1" dirty="0">
                <a:solidFill>
                  <a:srgbClr val="C00000"/>
                </a:solidFill>
                <a:latin typeface="Sakkal Majalla" panose="02000000000000000000" pitchFamily="2" charset="-78"/>
                <a:cs typeface="Sakkal Majalla" panose="02000000000000000000" pitchFamily="2" charset="-78"/>
              </a:rPr>
              <a:t>3</a:t>
            </a:r>
            <a:r>
              <a:rPr lang="ar-BH" sz="4400" b="1" dirty="0">
                <a:solidFill>
                  <a:srgbClr val="C00000"/>
                </a:solidFill>
                <a:latin typeface="Sakkal Majalla" panose="02000000000000000000" pitchFamily="2" charset="-78"/>
                <a:cs typeface="Sakkal Majalla" panose="02000000000000000000" pitchFamily="2" charset="-78"/>
              </a:rPr>
              <a:t>-</a:t>
            </a:r>
            <a:endParaRPr lang="ar-SA" sz="4400" b="1" dirty="0">
              <a:solidFill>
                <a:srgbClr val="C00000"/>
              </a:solidFill>
              <a:latin typeface="Sakkal Majalla" panose="02000000000000000000" pitchFamily="2" charset="-78"/>
              <a:cs typeface="Sakkal Majalla" panose="02000000000000000000" pitchFamily="2" charset="-78"/>
            </a:endParaRPr>
          </a:p>
        </p:txBody>
      </p:sp>
      <p:sp>
        <p:nvSpPr>
          <p:cNvPr id="2" name="Rectangle 1">
            <a:extLst>
              <a:ext uri="{FF2B5EF4-FFF2-40B4-BE49-F238E27FC236}">
                <a16:creationId xmlns:a16="http://schemas.microsoft.com/office/drawing/2014/main" id="{F7E0DFF6-A244-4EC9-8F19-04B361BAB718}"/>
              </a:ext>
            </a:extLst>
          </p:cNvPr>
          <p:cNvSpPr/>
          <p:nvPr/>
        </p:nvSpPr>
        <p:spPr>
          <a:xfrm>
            <a:off x="7626930" y="3800329"/>
            <a:ext cx="549339" cy="769441"/>
          </a:xfrm>
          <a:prstGeom prst="rect">
            <a:avLst/>
          </a:prstGeom>
        </p:spPr>
        <p:txBody>
          <a:bodyPr wrap="square">
            <a:spAutoFit/>
          </a:bodyPr>
          <a:lstStyle/>
          <a:p>
            <a:pPr algn="ctr" rtl="1"/>
            <a:r>
              <a:rPr lang="en-US" sz="4400" b="1" dirty="0">
                <a:solidFill>
                  <a:srgbClr val="FF0000"/>
                </a:solidFill>
                <a:latin typeface="Sakkal Majalla" panose="02000000000000000000" pitchFamily="2" charset="-78"/>
                <a:ea typeface="Times New Roman" panose="02020603050405020304" pitchFamily="18" charset="0"/>
                <a:cs typeface="Sakkal Majalla" panose="02000000000000000000" pitchFamily="2" charset="-78"/>
              </a:rPr>
              <a:t>e-</a:t>
            </a:r>
            <a:endParaRPr lang="en-US" sz="4000" dirty="0">
              <a:solidFill>
                <a:srgbClr val="FF0000"/>
              </a:solidFill>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3" name="Rectangle 2">
            <a:extLst>
              <a:ext uri="{FF2B5EF4-FFF2-40B4-BE49-F238E27FC236}">
                <a16:creationId xmlns:a16="http://schemas.microsoft.com/office/drawing/2014/main" id="{FFC18360-2A99-471B-98D5-4554178AD9D3}"/>
              </a:ext>
            </a:extLst>
          </p:cNvPr>
          <p:cNvSpPr/>
          <p:nvPr/>
        </p:nvSpPr>
        <p:spPr>
          <a:xfrm>
            <a:off x="7695858" y="4723759"/>
            <a:ext cx="408397" cy="707886"/>
          </a:xfrm>
          <a:prstGeom prst="rect">
            <a:avLst/>
          </a:prstGeom>
        </p:spPr>
        <p:txBody>
          <a:bodyPr wrap="square">
            <a:spAutoFit/>
          </a:bodyPr>
          <a:lstStyle/>
          <a:p>
            <a:pPr algn="ctr" rtl="1"/>
            <a:r>
              <a:rPr lang="en-US" sz="4000" b="1" dirty="0">
                <a:solidFill>
                  <a:srgbClr val="FF0000"/>
                </a:solidFill>
                <a:latin typeface="Sakkal Majalla" panose="02000000000000000000" pitchFamily="2" charset="-78"/>
                <a:ea typeface="Times New Roman" panose="02020603050405020304" pitchFamily="18" charset="0"/>
                <a:cs typeface="Sakkal Majalla" panose="02000000000000000000" pitchFamily="2" charset="-78"/>
              </a:rPr>
              <a:t>P</a:t>
            </a:r>
            <a:endParaRPr lang="en-US" sz="3600" dirty="0">
              <a:solidFill>
                <a:srgbClr val="FF0000"/>
              </a:solidFill>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11" name="Rectangle 10">
            <a:extLst>
              <a:ext uri="{FF2B5EF4-FFF2-40B4-BE49-F238E27FC236}">
                <a16:creationId xmlns:a16="http://schemas.microsoft.com/office/drawing/2014/main" id="{039A168C-1D76-4371-BADE-37DFAFCB8889}"/>
              </a:ext>
            </a:extLst>
          </p:cNvPr>
          <p:cNvSpPr/>
          <p:nvPr/>
        </p:nvSpPr>
        <p:spPr>
          <a:xfrm>
            <a:off x="7671013" y="5411927"/>
            <a:ext cx="459202" cy="646331"/>
          </a:xfrm>
          <a:prstGeom prst="rect">
            <a:avLst/>
          </a:prstGeom>
        </p:spPr>
        <p:txBody>
          <a:bodyPr wrap="square">
            <a:spAutoFit/>
          </a:bodyPr>
          <a:lstStyle/>
          <a:p>
            <a:pPr algn="ctr" rtl="1"/>
            <a:r>
              <a:rPr lang="en-US" sz="3600" b="1" dirty="0">
                <a:solidFill>
                  <a:srgbClr val="FF0000"/>
                </a:solidFill>
                <a:latin typeface="Sakkal Majalla" panose="02000000000000000000" pitchFamily="2" charset="-78"/>
                <a:ea typeface="Times New Roman" panose="02020603050405020304" pitchFamily="18" charset="0"/>
                <a:cs typeface="Sakkal Majalla" panose="02000000000000000000" pitchFamily="2" charset="-78"/>
              </a:rPr>
              <a:t>n</a:t>
            </a:r>
            <a:endParaRPr lang="en-US" sz="3200" dirty="0">
              <a:solidFill>
                <a:srgbClr val="FF0000"/>
              </a:solidFill>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12" name="Rectangle 11">
            <a:extLst>
              <a:ext uri="{FF2B5EF4-FFF2-40B4-BE49-F238E27FC236}">
                <a16:creationId xmlns:a16="http://schemas.microsoft.com/office/drawing/2014/main" id="{621E4E69-68EE-4793-9A9F-F0DE81A3E03B}"/>
              </a:ext>
            </a:extLst>
          </p:cNvPr>
          <p:cNvSpPr/>
          <p:nvPr/>
        </p:nvSpPr>
        <p:spPr>
          <a:xfrm>
            <a:off x="3545256" y="3796238"/>
            <a:ext cx="526395" cy="707886"/>
          </a:xfrm>
          <a:prstGeom prst="rect">
            <a:avLst/>
          </a:prstGeom>
        </p:spPr>
        <p:txBody>
          <a:bodyPr wrap="square">
            <a:spAutoFit/>
          </a:bodyPr>
          <a:lstStyle/>
          <a:p>
            <a:pPr algn="ctr"/>
            <a:r>
              <a:rPr lang="en-US" sz="4000" b="1" dirty="0">
                <a:solidFill>
                  <a:srgbClr val="FF0000"/>
                </a:solidFill>
                <a:latin typeface="Sakkal Majalla" panose="02000000000000000000" pitchFamily="2" charset="-78"/>
                <a:ea typeface="Times New Roman" panose="02020603050405020304" pitchFamily="18" charset="0"/>
                <a:cs typeface="Sakkal Majalla" panose="02000000000000000000" pitchFamily="2" charset="-78"/>
              </a:rPr>
              <a:t>-1</a:t>
            </a:r>
          </a:p>
        </p:txBody>
      </p:sp>
      <p:sp>
        <p:nvSpPr>
          <p:cNvPr id="13" name="Rectangle 12">
            <a:extLst>
              <a:ext uri="{FF2B5EF4-FFF2-40B4-BE49-F238E27FC236}">
                <a16:creationId xmlns:a16="http://schemas.microsoft.com/office/drawing/2014/main" id="{AE7CDF58-C647-473E-85C9-5F09FD54A4AE}"/>
              </a:ext>
            </a:extLst>
          </p:cNvPr>
          <p:cNvSpPr/>
          <p:nvPr/>
        </p:nvSpPr>
        <p:spPr>
          <a:xfrm>
            <a:off x="3421958" y="4600317"/>
            <a:ext cx="611614" cy="707886"/>
          </a:xfrm>
          <a:prstGeom prst="rect">
            <a:avLst/>
          </a:prstGeom>
        </p:spPr>
        <p:txBody>
          <a:bodyPr wrap="square">
            <a:spAutoFit/>
          </a:bodyPr>
          <a:lstStyle/>
          <a:p>
            <a:pPr algn="ctr"/>
            <a:r>
              <a:rPr lang="ar-BH" sz="4000" b="1" dirty="0">
                <a:solidFill>
                  <a:srgbClr val="FF0000"/>
                </a:solidFill>
                <a:latin typeface="Sakkal Majalla" panose="02000000000000000000" pitchFamily="2" charset="-78"/>
                <a:ea typeface="Times New Roman" panose="02020603050405020304" pitchFamily="18" charset="0"/>
                <a:cs typeface="Sakkal Majalla" panose="02000000000000000000" pitchFamily="2" charset="-78"/>
              </a:rPr>
              <a:t>+</a:t>
            </a:r>
            <a:r>
              <a:rPr lang="en-US" sz="4000" b="1" dirty="0">
                <a:solidFill>
                  <a:srgbClr val="FF0000"/>
                </a:solidFill>
                <a:latin typeface="Sakkal Majalla" panose="02000000000000000000" pitchFamily="2" charset="-78"/>
                <a:ea typeface="Times New Roman" panose="02020603050405020304" pitchFamily="18" charset="0"/>
                <a:cs typeface="Sakkal Majalla" panose="02000000000000000000" pitchFamily="2" charset="-78"/>
              </a:rPr>
              <a:t>1</a:t>
            </a:r>
          </a:p>
        </p:txBody>
      </p:sp>
      <p:sp>
        <p:nvSpPr>
          <p:cNvPr id="14" name="Rectangle 13">
            <a:extLst>
              <a:ext uri="{FF2B5EF4-FFF2-40B4-BE49-F238E27FC236}">
                <a16:creationId xmlns:a16="http://schemas.microsoft.com/office/drawing/2014/main" id="{E65DD4B4-080C-4664-AAFF-2A56105EBD5D}"/>
              </a:ext>
            </a:extLst>
          </p:cNvPr>
          <p:cNvSpPr/>
          <p:nvPr/>
        </p:nvSpPr>
        <p:spPr>
          <a:xfrm>
            <a:off x="3669808" y="5355504"/>
            <a:ext cx="401843" cy="707886"/>
          </a:xfrm>
          <a:prstGeom prst="rect">
            <a:avLst/>
          </a:prstGeom>
        </p:spPr>
        <p:txBody>
          <a:bodyPr wrap="square">
            <a:spAutoFit/>
          </a:bodyPr>
          <a:lstStyle/>
          <a:p>
            <a:pPr algn="ctr"/>
            <a:r>
              <a:rPr lang="en-US" sz="4000" b="1" dirty="0">
                <a:solidFill>
                  <a:srgbClr val="FF0000"/>
                </a:solidFill>
                <a:latin typeface="Sakkal Majalla" panose="02000000000000000000" pitchFamily="2" charset="-78"/>
                <a:ea typeface="Times New Roman" panose="02020603050405020304" pitchFamily="18" charset="0"/>
                <a:cs typeface="Sakkal Majalla" panose="02000000000000000000" pitchFamily="2" charset="-78"/>
              </a:rPr>
              <a:t>0</a:t>
            </a:r>
          </a:p>
        </p:txBody>
      </p:sp>
      <p:sp>
        <p:nvSpPr>
          <p:cNvPr id="15" name="Rectangle 14">
            <a:extLst>
              <a:ext uri="{FF2B5EF4-FFF2-40B4-BE49-F238E27FC236}">
                <a16:creationId xmlns:a16="http://schemas.microsoft.com/office/drawing/2014/main" id="{85DB8250-500B-4677-B6B2-C2D84BBF795F}"/>
              </a:ext>
            </a:extLst>
          </p:cNvPr>
          <p:cNvSpPr/>
          <p:nvPr/>
        </p:nvSpPr>
        <p:spPr>
          <a:xfrm>
            <a:off x="4737536" y="3611572"/>
            <a:ext cx="2515938" cy="1077218"/>
          </a:xfrm>
          <a:prstGeom prst="rect">
            <a:avLst/>
          </a:prstGeom>
        </p:spPr>
        <p:txBody>
          <a:bodyPr wrap="square">
            <a:spAutoFit/>
          </a:bodyPr>
          <a:lstStyle/>
          <a:p>
            <a:pPr algn="ctr" rtl="1">
              <a:spcAft>
                <a:spcPts val="0"/>
              </a:spcAft>
            </a:pPr>
            <a:r>
              <a:rPr lang="ar-EG" sz="3200" b="1" dirty="0">
                <a:latin typeface="Sakkal Majalla" panose="02000000000000000000" pitchFamily="2" charset="-78"/>
                <a:cs typeface="Sakkal Majalla" panose="02000000000000000000" pitchFamily="2" charset="-78"/>
              </a:rPr>
              <a:t>في الفراغ المحيط</a:t>
            </a:r>
            <a:endParaRPr lang="en-US" sz="3200" b="1" dirty="0">
              <a:latin typeface="Sakkal Majalla" panose="02000000000000000000" pitchFamily="2" charset="-78"/>
              <a:cs typeface="Sakkal Majalla" panose="02000000000000000000" pitchFamily="2" charset="-78"/>
            </a:endParaRPr>
          </a:p>
          <a:p>
            <a:pPr algn="ctr" rtl="1">
              <a:spcAft>
                <a:spcPts val="0"/>
              </a:spcAft>
            </a:pPr>
            <a:r>
              <a:rPr lang="ar-EG" sz="3200" b="1" dirty="0">
                <a:latin typeface="Sakkal Majalla" panose="02000000000000000000" pitchFamily="2" charset="-78"/>
                <a:cs typeface="Sakkal Majalla" panose="02000000000000000000" pitchFamily="2" charset="-78"/>
              </a:rPr>
              <a:t> بالنواة</a:t>
            </a:r>
            <a:endParaRPr lang="en-US" sz="3200" b="1" dirty="0">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16" name="Rectangle 15">
            <a:extLst>
              <a:ext uri="{FF2B5EF4-FFF2-40B4-BE49-F238E27FC236}">
                <a16:creationId xmlns:a16="http://schemas.microsoft.com/office/drawing/2014/main" id="{F17456D0-DECD-4B92-907B-FE0A37DE482E}"/>
              </a:ext>
            </a:extLst>
          </p:cNvPr>
          <p:cNvSpPr/>
          <p:nvPr/>
        </p:nvSpPr>
        <p:spPr>
          <a:xfrm>
            <a:off x="5050533" y="4766442"/>
            <a:ext cx="1797251" cy="584775"/>
          </a:xfrm>
          <a:prstGeom prst="rect">
            <a:avLst/>
          </a:prstGeom>
        </p:spPr>
        <p:txBody>
          <a:bodyPr wrap="square">
            <a:spAutoFit/>
          </a:bodyPr>
          <a:lstStyle/>
          <a:p>
            <a:pPr algn="ctr" rtl="1">
              <a:spcAft>
                <a:spcPts val="0"/>
              </a:spcAft>
            </a:pPr>
            <a:r>
              <a:rPr lang="ar-BH" sz="3200" b="1" dirty="0">
                <a:latin typeface="Sakkal Majalla" panose="02000000000000000000" pitchFamily="2" charset="-78"/>
                <a:cs typeface="Sakkal Majalla" panose="02000000000000000000" pitchFamily="2" charset="-78"/>
              </a:rPr>
              <a:t>داخل </a:t>
            </a:r>
            <a:r>
              <a:rPr lang="ar-EG" sz="3200" b="1" dirty="0">
                <a:latin typeface="Sakkal Majalla" panose="02000000000000000000" pitchFamily="2" charset="-78"/>
                <a:cs typeface="Sakkal Majalla" panose="02000000000000000000" pitchFamily="2" charset="-78"/>
              </a:rPr>
              <a:t>النواة</a:t>
            </a:r>
            <a:endParaRPr lang="en-US" sz="3200" b="1" dirty="0">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17" name="Rectangle 16">
            <a:extLst>
              <a:ext uri="{FF2B5EF4-FFF2-40B4-BE49-F238E27FC236}">
                <a16:creationId xmlns:a16="http://schemas.microsoft.com/office/drawing/2014/main" id="{47A75C7D-736D-44E7-834C-E4ACC09B2ABC}"/>
              </a:ext>
            </a:extLst>
          </p:cNvPr>
          <p:cNvSpPr/>
          <p:nvPr/>
        </p:nvSpPr>
        <p:spPr>
          <a:xfrm>
            <a:off x="5180377" y="5401236"/>
            <a:ext cx="1630044" cy="584775"/>
          </a:xfrm>
          <a:prstGeom prst="rect">
            <a:avLst/>
          </a:prstGeom>
        </p:spPr>
        <p:txBody>
          <a:bodyPr wrap="square">
            <a:spAutoFit/>
          </a:bodyPr>
          <a:lstStyle/>
          <a:p>
            <a:pPr algn="ctr" rtl="1">
              <a:spcAft>
                <a:spcPts val="0"/>
              </a:spcAft>
            </a:pPr>
            <a:r>
              <a:rPr lang="ar-BH" sz="3200" b="1" dirty="0">
                <a:latin typeface="Sakkal Majalla" panose="02000000000000000000" pitchFamily="2" charset="-78"/>
                <a:cs typeface="Sakkal Majalla" panose="02000000000000000000" pitchFamily="2" charset="-78"/>
              </a:rPr>
              <a:t>داخل</a:t>
            </a:r>
            <a:r>
              <a:rPr lang="ar-EG" sz="3200" b="1" dirty="0">
                <a:latin typeface="Sakkal Majalla" panose="02000000000000000000" pitchFamily="2" charset="-78"/>
                <a:cs typeface="Sakkal Majalla" panose="02000000000000000000" pitchFamily="2" charset="-78"/>
              </a:rPr>
              <a:t> النواة</a:t>
            </a:r>
            <a:endParaRPr lang="en-US" sz="3200" b="1" dirty="0">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18" name="Rectangle 17">
            <a:extLst>
              <a:ext uri="{FF2B5EF4-FFF2-40B4-BE49-F238E27FC236}">
                <a16:creationId xmlns:a16="http://schemas.microsoft.com/office/drawing/2014/main" id="{4191F53E-A2EA-439D-B39E-5F560D3949A6}"/>
              </a:ext>
            </a:extLst>
          </p:cNvPr>
          <p:cNvSpPr/>
          <p:nvPr/>
        </p:nvSpPr>
        <p:spPr>
          <a:xfrm>
            <a:off x="941437" y="3921209"/>
            <a:ext cx="1856064" cy="646331"/>
          </a:xfrm>
          <a:prstGeom prst="rect">
            <a:avLst/>
          </a:prstGeom>
        </p:spPr>
        <p:txBody>
          <a:bodyPr wrap="square">
            <a:spAutoFit/>
          </a:bodyPr>
          <a:lstStyle/>
          <a:p>
            <a:pPr algn="ctr" rtl="1">
              <a:spcAft>
                <a:spcPts val="0"/>
              </a:spcAft>
            </a:pPr>
            <a:r>
              <a:rPr lang="en-US" sz="3600" b="1" dirty="0">
                <a:latin typeface="Sakkal Majalla" panose="02000000000000000000" pitchFamily="2" charset="-78"/>
                <a:cs typeface="Sakkal Majalla" panose="02000000000000000000" pitchFamily="2" charset="-78"/>
              </a:rPr>
              <a:t>1/1840</a:t>
            </a:r>
            <a:endParaRPr lang="en-US" sz="3600" b="1" dirty="0">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19" name="Rectangle 18">
            <a:extLst>
              <a:ext uri="{FF2B5EF4-FFF2-40B4-BE49-F238E27FC236}">
                <a16:creationId xmlns:a16="http://schemas.microsoft.com/office/drawing/2014/main" id="{CB0DF5C7-B000-4078-ABDC-DA92F9C6E722}"/>
              </a:ext>
            </a:extLst>
          </p:cNvPr>
          <p:cNvSpPr/>
          <p:nvPr/>
        </p:nvSpPr>
        <p:spPr>
          <a:xfrm>
            <a:off x="1257889" y="4600317"/>
            <a:ext cx="401843" cy="707886"/>
          </a:xfrm>
          <a:prstGeom prst="rect">
            <a:avLst/>
          </a:prstGeom>
        </p:spPr>
        <p:txBody>
          <a:bodyPr wrap="square">
            <a:spAutoFit/>
          </a:bodyPr>
          <a:lstStyle/>
          <a:p>
            <a:pPr algn="ctr"/>
            <a:r>
              <a:rPr lang="en-US" sz="4000" b="1" dirty="0">
                <a:latin typeface="Sakkal Majalla" panose="02000000000000000000" pitchFamily="2" charset="-78"/>
                <a:ea typeface="Times New Roman" panose="02020603050405020304" pitchFamily="18" charset="0"/>
                <a:cs typeface="Sakkal Majalla" panose="02000000000000000000" pitchFamily="2" charset="-78"/>
              </a:rPr>
              <a:t>1</a:t>
            </a:r>
          </a:p>
        </p:txBody>
      </p:sp>
      <p:sp>
        <p:nvSpPr>
          <p:cNvPr id="20" name="Rectangle 19">
            <a:extLst>
              <a:ext uri="{FF2B5EF4-FFF2-40B4-BE49-F238E27FC236}">
                <a16:creationId xmlns:a16="http://schemas.microsoft.com/office/drawing/2014/main" id="{6F3ADC78-8925-49BB-83FF-FA5733A7C352}"/>
              </a:ext>
            </a:extLst>
          </p:cNvPr>
          <p:cNvSpPr/>
          <p:nvPr/>
        </p:nvSpPr>
        <p:spPr>
          <a:xfrm>
            <a:off x="1257890" y="5368149"/>
            <a:ext cx="401843" cy="707886"/>
          </a:xfrm>
          <a:prstGeom prst="rect">
            <a:avLst/>
          </a:prstGeom>
        </p:spPr>
        <p:txBody>
          <a:bodyPr wrap="square">
            <a:spAutoFit/>
          </a:bodyPr>
          <a:lstStyle/>
          <a:p>
            <a:pPr algn="ctr"/>
            <a:r>
              <a:rPr lang="en-US" sz="4000" b="1" dirty="0">
                <a:latin typeface="Sakkal Majalla" panose="02000000000000000000" pitchFamily="2" charset="-78"/>
                <a:ea typeface="Times New Roman" panose="02020603050405020304" pitchFamily="18" charset="0"/>
                <a:cs typeface="Sakkal Majalla" panose="02000000000000000000" pitchFamily="2" charset="-78"/>
              </a:rPr>
              <a:t>1</a:t>
            </a:r>
          </a:p>
        </p:txBody>
      </p:sp>
      <p:sp>
        <p:nvSpPr>
          <p:cNvPr id="21"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custDataLst>
      <p:tags r:id="rId1"/>
    </p:custDataLst>
    <p:extLst>
      <p:ext uri="{BB962C8B-B14F-4D97-AF65-F5344CB8AC3E}">
        <p14:creationId xmlns:p14="http://schemas.microsoft.com/office/powerpoint/2010/main" val="2837703000"/>
      </p:ext>
    </p:extLst>
  </p:cSld>
  <p:clrMapOvr>
    <a:masterClrMapping/>
  </p:clrMapOvr>
  <mc:AlternateContent xmlns:mc="http://schemas.openxmlformats.org/markup-compatibility/2006" xmlns:p14="http://schemas.microsoft.com/office/powerpoint/2010/main">
    <mc:Choice Requires="p14">
      <p:transition spd="slow" p14:dur="2000" advTm="41478"/>
    </mc:Choice>
    <mc:Fallback xmlns="">
      <p:transition spd="slow" advTm="414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2" grpId="0"/>
      <p:bldP spid="3" grpId="0"/>
      <p:bldP spid="11" grpId="0"/>
      <p:bldP spid="12" grpId="0"/>
      <p:bldP spid="13" grpId="0"/>
      <p:bldP spid="14" grpId="0"/>
      <p:bldP spid="15" grpId="0"/>
      <p:bldP spid="16" grpId="0"/>
      <p:bldP spid="17" grpId="0"/>
      <p:bldP spid="18" grpId="0"/>
      <p:bldP spid="19" grpId="0"/>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C26A070E-122F-4045-B5B8-1EE7DB236018}"/>
              </a:ext>
            </a:extLst>
          </p:cNvPr>
          <p:cNvGrpSpPr/>
          <p:nvPr/>
        </p:nvGrpSpPr>
        <p:grpSpPr>
          <a:xfrm>
            <a:off x="8467803" y="1861418"/>
            <a:ext cx="3216181" cy="4126905"/>
            <a:chOff x="5886932" y="1897714"/>
            <a:chExt cx="3216181" cy="4126905"/>
          </a:xfrm>
        </p:grpSpPr>
        <p:grpSp>
          <p:nvGrpSpPr>
            <p:cNvPr id="3" name="مجموعة 2">
              <a:extLst>
                <a:ext uri="{FF2B5EF4-FFF2-40B4-BE49-F238E27FC236}">
                  <a16:creationId xmlns:a16="http://schemas.microsoft.com/office/drawing/2014/main" id="{08D5FAB6-BDD5-42D4-9992-FF15206AD26E}"/>
                </a:ext>
              </a:extLst>
            </p:cNvPr>
            <p:cNvGrpSpPr/>
            <p:nvPr/>
          </p:nvGrpSpPr>
          <p:grpSpPr>
            <a:xfrm>
              <a:off x="5886932" y="1897714"/>
              <a:ext cx="3216181" cy="4126905"/>
              <a:chOff x="5898855" y="1805915"/>
              <a:chExt cx="3216181" cy="4126905"/>
            </a:xfrm>
          </p:grpSpPr>
          <p:sp>
            <p:nvSpPr>
              <p:cNvPr id="12" name="Oval 8">
                <a:extLst>
                  <a:ext uri="{FF2B5EF4-FFF2-40B4-BE49-F238E27FC236}">
                    <a16:creationId xmlns:a16="http://schemas.microsoft.com/office/drawing/2014/main" id="{1C39A084-4A4B-4766-AB34-AE87B0F2F2EE}"/>
                  </a:ext>
                </a:extLst>
              </p:cNvPr>
              <p:cNvSpPr/>
              <p:nvPr/>
            </p:nvSpPr>
            <p:spPr bwMode="auto">
              <a:xfrm>
                <a:off x="6400411" y="2589142"/>
                <a:ext cx="2714625" cy="2500312"/>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grpSp>
            <p:nvGrpSpPr>
              <p:cNvPr id="13" name="Group 15">
                <a:extLst>
                  <a:ext uri="{FF2B5EF4-FFF2-40B4-BE49-F238E27FC236}">
                    <a16:creationId xmlns:a16="http://schemas.microsoft.com/office/drawing/2014/main" id="{2FE14BDF-1431-4F64-9A62-49721271FE21}"/>
                  </a:ext>
                </a:extLst>
              </p:cNvPr>
              <p:cNvGrpSpPr>
                <a:grpSpLocks/>
              </p:cNvGrpSpPr>
              <p:nvPr/>
            </p:nvGrpSpPr>
            <p:grpSpPr bwMode="auto">
              <a:xfrm>
                <a:off x="8104758" y="4449638"/>
                <a:ext cx="214313" cy="357187"/>
                <a:chOff x="5572132" y="4643446"/>
                <a:chExt cx="214314" cy="357190"/>
              </a:xfrm>
            </p:grpSpPr>
            <p:sp>
              <p:nvSpPr>
                <p:cNvPr id="44" name="Oval 13">
                  <a:extLst>
                    <a:ext uri="{FF2B5EF4-FFF2-40B4-BE49-F238E27FC236}">
                      <a16:creationId xmlns:a16="http://schemas.microsoft.com/office/drawing/2014/main" id="{02F39B21-EECA-4B4D-8808-DAF0CD8231CB}"/>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45" name="Rectangle 14">
                  <a:extLst>
                    <a:ext uri="{FF2B5EF4-FFF2-40B4-BE49-F238E27FC236}">
                      <a16:creationId xmlns:a16="http://schemas.microsoft.com/office/drawing/2014/main" id="{11694990-F8E7-4FE4-B2DC-ADCA9900281E}"/>
                    </a:ext>
                  </a:extLst>
                </p:cNvPr>
                <p:cNvSpPr/>
                <p:nvPr/>
              </p:nvSpPr>
              <p:spPr>
                <a:xfrm>
                  <a:off x="5572132" y="4786322"/>
                  <a:ext cx="214314" cy="46037"/>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14" name="Group 16">
                <a:extLst>
                  <a:ext uri="{FF2B5EF4-FFF2-40B4-BE49-F238E27FC236}">
                    <a16:creationId xmlns:a16="http://schemas.microsoft.com/office/drawing/2014/main" id="{9ED259FA-A6EE-4F5D-9525-13F7F104B6A6}"/>
                  </a:ext>
                </a:extLst>
              </p:cNvPr>
              <p:cNvGrpSpPr>
                <a:grpSpLocks/>
              </p:cNvGrpSpPr>
              <p:nvPr/>
            </p:nvGrpSpPr>
            <p:grpSpPr bwMode="auto">
              <a:xfrm>
                <a:off x="8555192" y="3494812"/>
                <a:ext cx="214313" cy="357187"/>
                <a:chOff x="5572132" y="4643446"/>
                <a:chExt cx="214314" cy="357190"/>
              </a:xfrm>
            </p:grpSpPr>
            <p:sp>
              <p:nvSpPr>
                <p:cNvPr id="42" name="Oval 17">
                  <a:extLst>
                    <a:ext uri="{FF2B5EF4-FFF2-40B4-BE49-F238E27FC236}">
                      <a16:creationId xmlns:a16="http://schemas.microsoft.com/office/drawing/2014/main" id="{D25BB2AF-2F65-488C-8EA5-BD3E414AD2A8}"/>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43" name="Rectangle 18">
                  <a:extLst>
                    <a:ext uri="{FF2B5EF4-FFF2-40B4-BE49-F238E27FC236}">
                      <a16:creationId xmlns:a16="http://schemas.microsoft.com/office/drawing/2014/main" id="{1D13A682-6601-4558-BAD8-2338AE3EFCF7}"/>
                    </a:ext>
                  </a:extLst>
                </p:cNvPr>
                <p:cNvSpPr/>
                <p:nvPr/>
              </p:nvSpPr>
              <p:spPr>
                <a:xfrm>
                  <a:off x="5572132" y="4786322"/>
                  <a:ext cx="214314" cy="46037"/>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15" name="Group 22">
                <a:extLst>
                  <a:ext uri="{FF2B5EF4-FFF2-40B4-BE49-F238E27FC236}">
                    <a16:creationId xmlns:a16="http://schemas.microsoft.com/office/drawing/2014/main" id="{A8706A9F-BDD4-47B9-AE05-3C41F8899F72}"/>
                  </a:ext>
                </a:extLst>
              </p:cNvPr>
              <p:cNvGrpSpPr>
                <a:grpSpLocks/>
              </p:cNvGrpSpPr>
              <p:nvPr/>
            </p:nvGrpSpPr>
            <p:grpSpPr bwMode="auto">
              <a:xfrm>
                <a:off x="6971913" y="4250532"/>
                <a:ext cx="214313" cy="357187"/>
                <a:chOff x="5572132" y="4643446"/>
                <a:chExt cx="214314" cy="357190"/>
              </a:xfrm>
            </p:grpSpPr>
            <p:sp>
              <p:nvSpPr>
                <p:cNvPr id="40" name="Oval 23">
                  <a:extLst>
                    <a:ext uri="{FF2B5EF4-FFF2-40B4-BE49-F238E27FC236}">
                      <a16:creationId xmlns:a16="http://schemas.microsoft.com/office/drawing/2014/main" id="{33CD0F18-0BCB-43E7-94BE-967421067FE0}"/>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41" name="Rectangle 24">
                  <a:extLst>
                    <a:ext uri="{FF2B5EF4-FFF2-40B4-BE49-F238E27FC236}">
                      <a16:creationId xmlns:a16="http://schemas.microsoft.com/office/drawing/2014/main" id="{74FC3EF8-27CB-49B8-AB77-0B3BBB0528D6}"/>
                    </a:ext>
                  </a:extLst>
                </p:cNvPr>
                <p:cNvSpPr/>
                <p:nvPr/>
              </p:nvSpPr>
              <p:spPr>
                <a:xfrm>
                  <a:off x="5572132" y="4786322"/>
                  <a:ext cx="214314" cy="46037"/>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16" name="Group 25">
                <a:extLst>
                  <a:ext uri="{FF2B5EF4-FFF2-40B4-BE49-F238E27FC236}">
                    <a16:creationId xmlns:a16="http://schemas.microsoft.com/office/drawing/2014/main" id="{67291D51-9A67-4D57-9DD2-B1F9DEDCB14C}"/>
                  </a:ext>
                </a:extLst>
              </p:cNvPr>
              <p:cNvGrpSpPr>
                <a:grpSpLocks/>
              </p:cNvGrpSpPr>
              <p:nvPr/>
            </p:nvGrpSpPr>
            <p:grpSpPr bwMode="auto">
              <a:xfrm>
                <a:off x="7650569" y="4607719"/>
                <a:ext cx="214312" cy="357188"/>
                <a:chOff x="5572132" y="4643446"/>
                <a:chExt cx="214314" cy="357190"/>
              </a:xfrm>
            </p:grpSpPr>
            <p:sp>
              <p:nvSpPr>
                <p:cNvPr id="38" name="Oval 26">
                  <a:extLst>
                    <a:ext uri="{FF2B5EF4-FFF2-40B4-BE49-F238E27FC236}">
                      <a16:creationId xmlns:a16="http://schemas.microsoft.com/office/drawing/2014/main" id="{54CEE16B-0F39-4449-AAE3-AE9DC23B47F6}"/>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39" name="Rectangle 27">
                  <a:extLst>
                    <a:ext uri="{FF2B5EF4-FFF2-40B4-BE49-F238E27FC236}">
                      <a16:creationId xmlns:a16="http://schemas.microsoft.com/office/drawing/2014/main" id="{6E95DE3A-98A9-408F-B7B9-B7C223E59C82}"/>
                    </a:ext>
                  </a:extLst>
                </p:cNvPr>
                <p:cNvSpPr/>
                <p:nvPr/>
              </p:nvSpPr>
              <p:spPr>
                <a:xfrm>
                  <a:off x="5572132" y="4786322"/>
                  <a:ext cx="214314" cy="46038"/>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17" name="Group 22">
                <a:extLst>
                  <a:ext uri="{FF2B5EF4-FFF2-40B4-BE49-F238E27FC236}">
                    <a16:creationId xmlns:a16="http://schemas.microsoft.com/office/drawing/2014/main" id="{A9BB394C-72C0-47B0-8BBC-FF8C212C142C}"/>
                  </a:ext>
                </a:extLst>
              </p:cNvPr>
              <p:cNvGrpSpPr>
                <a:grpSpLocks/>
              </p:cNvGrpSpPr>
              <p:nvPr/>
            </p:nvGrpSpPr>
            <p:grpSpPr bwMode="auto">
              <a:xfrm>
                <a:off x="6601077" y="3660705"/>
                <a:ext cx="214313" cy="357187"/>
                <a:chOff x="5572132" y="4643446"/>
                <a:chExt cx="214314" cy="357190"/>
              </a:xfrm>
            </p:grpSpPr>
            <p:sp>
              <p:nvSpPr>
                <p:cNvPr id="36" name="Oval 23">
                  <a:extLst>
                    <a:ext uri="{FF2B5EF4-FFF2-40B4-BE49-F238E27FC236}">
                      <a16:creationId xmlns:a16="http://schemas.microsoft.com/office/drawing/2014/main" id="{E21DBD22-B2DD-40A2-A530-4445989422A0}"/>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37" name="Rectangle 24">
                  <a:extLst>
                    <a:ext uri="{FF2B5EF4-FFF2-40B4-BE49-F238E27FC236}">
                      <a16:creationId xmlns:a16="http://schemas.microsoft.com/office/drawing/2014/main" id="{6E4BF50A-94CF-473E-9739-97645655E15A}"/>
                    </a:ext>
                  </a:extLst>
                </p:cNvPr>
                <p:cNvSpPr/>
                <p:nvPr/>
              </p:nvSpPr>
              <p:spPr>
                <a:xfrm>
                  <a:off x="5572132" y="4786322"/>
                  <a:ext cx="214314" cy="46037"/>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18" name="Group 16">
                <a:extLst>
                  <a:ext uri="{FF2B5EF4-FFF2-40B4-BE49-F238E27FC236}">
                    <a16:creationId xmlns:a16="http://schemas.microsoft.com/office/drawing/2014/main" id="{D1715322-9644-4E5C-ABE5-611DFB91F88A}"/>
                  </a:ext>
                </a:extLst>
              </p:cNvPr>
              <p:cNvGrpSpPr>
                <a:grpSpLocks/>
              </p:cNvGrpSpPr>
              <p:nvPr/>
            </p:nvGrpSpPr>
            <p:grpSpPr bwMode="auto">
              <a:xfrm>
                <a:off x="8555192" y="4071938"/>
                <a:ext cx="214313" cy="357187"/>
                <a:chOff x="5572132" y="4643446"/>
                <a:chExt cx="214314" cy="357190"/>
              </a:xfrm>
            </p:grpSpPr>
            <p:sp>
              <p:nvSpPr>
                <p:cNvPr id="34" name="Oval 17">
                  <a:extLst>
                    <a:ext uri="{FF2B5EF4-FFF2-40B4-BE49-F238E27FC236}">
                      <a16:creationId xmlns:a16="http://schemas.microsoft.com/office/drawing/2014/main" id="{A3EF4BCE-6810-4508-AE1D-9963E730F57A}"/>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35" name="Rectangle 18">
                  <a:extLst>
                    <a:ext uri="{FF2B5EF4-FFF2-40B4-BE49-F238E27FC236}">
                      <a16:creationId xmlns:a16="http://schemas.microsoft.com/office/drawing/2014/main" id="{08A9EC95-D691-425A-8534-5D3CB1DD9CAA}"/>
                    </a:ext>
                  </a:extLst>
                </p:cNvPr>
                <p:cNvSpPr/>
                <p:nvPr/>
              </p:nvSpPr>
              <p:spPr>
                <a:xfrm>
                  <a:off x="5572132" y="4786322"/>
                  <a:ext cx="214314" cy="46037"/>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19" name="Group 22">
                <a:extLst>
                  <a:ext uri="{FF2B5EF4-FFF2-40B4-BE49-F238E27FC236}">
                    <a16:creationId xmlns:a16="http://schemas.microsoft.com/office/drawing/2014/main" id="{DF488EE3-89CF-42BF-9944-B2F71CFDDE7F}"/>
                  </a:ext>
                </a:extLst>
              </p:cNvPr>
              <p:cNvGrpSpPr>
                <a:grpSpLocks/>
              </p:cNvGrpSpPr>
              <p:nvPr/>
            </p:nvGrpSpPr>
            <p:grpSpPr bwMode="auto">
              <a:xfrm>
                <a:off x="8257788" y="3071813"/>
                <a:ext cx="214313" cy="357187"/>
                <a:chOff x="5572132" y="4643446"/>
                <a:chExt cx="214314" cy="357190"/>
              </a:xfrm>
            </p:grpSpPr>
            <p:sp>
              <p:nvSpPr>
                <p:cNvPr id="32" name="Oval 23">
                  <a:extLst>
                    <a:ext uri="{FF2B5EF4-FFF2-40B4-BE49-F238E27FC236}">
                      <a16:creationId xmlns:a16="http://schemas.microsoft.com/office/drawing/2014/main" id="{9062A5CC-DEAD-443A-B899-FEC90AE71BA8}"/>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33" name="Rectangle 24">
                  <a:extLst>
                    <a:ext uri="{FF2B5EF4-FFF2-40B4-BE49-F238E27FC236}">
                      <a16:creationId xmlns:a16="http://schemas.microsoft.com/office/drawing/2014/main" id="{3088E655-1834-42C3-9DC9-05CFEFB7C5F9}"/>
                    </a:ext>
                  </a:extLst>
                </p:cNvPr>
                <p:cNvSpPr/>
                <p:nvPr/>
              </p:nvSpPr>
              <p:spPr>
                <a:xfrm>
                  <a:off x="5572132" y="4786322"/>
                  <a:ext cx="214314" cy="46037"/>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20" name="Group 28">
                <a:extLst>
                  <a:ext uri="{FF2B5EF4-FFF2-40B4-BE49-F238E27FC236}">
                    <a16:creationId xmlns:a16="http://schemas.microsoft.com/office/drawing/2014/main" id="{258AE5C4-9C69-49D3-A1EB-A8B1569B2F97}"/>
                  </a:ext>
                </a:extLst>
              </p:cNvPr>
              <p:cNvGrpSpPr>
                <a:grpSpLocks/>
              </p:cNvGrpSpPr>
              <p:nvPr/>
            </p:nvGrpSpPr>
            <p:grpSpPr bwMode="auto">
              <a:xfrm>
                <a:off x="7343264" y="3520754"/>
                <a:ext cx="214313" cy="357188"/>
                <a:chOff x="5572132" y="4643446"/>
                <a:chExt cx="214314" cy="357190"/>
              </a:xfrm>
            </p:grpSpPr>
            <p:sp>
              <p:nvSpPr>
                <p:cNvPr id="30" name="Oval 29">
                  <a:extLst>
                    <a:ext uri="{FF2B5EF4-FFF2-40B4-BE49-F238E27FC236}">
                      <a16:creationId xmlns:a16="http://schemas.microsoft.com/office/drawing/2014/main" id="{A9C4A23E-A607-4246-A4A0-8D8B0C0F78AF}"/>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31" name="Rectangle 30">
                  <a:extLst>
                    <a:ext uri="{FF2B5EF4-FFF2-40B4-BE49-F238E27FC236}">
                      <a16:creationId xmlns:a16="http://schemas.microsoft.com/office/drawing/2014/main" id="{325DF1B0-0F24-4A7B-9D2A-F2F8CFC032C9}"/>
                    </a:ext>
                  </a:extLst>
                </p:cNvPr>
                <p:cNvSpPr/>
                <p:nvPr/>
              </p:nvSpPr>
              <p:spPr>
                <a:xfrm>
                  <a:off x="5572132" y="4786322"/>
                  <a:ext cx="214314" cy="46038"/>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21" name="Group 28">
                <a:extLst>
                  <a:ext uri="{FF2B5EF4-FFF2-40B4-BE49-F238E27FC236}">
                    <a16:creationId xmlns:a16="http://schemas.microsoft.com/office/drawing/2014/main" id="{A09BABC5-4B01-4BEE-A63B-D86E0EAA075C}"/>
                  </a:ext>
                </a:extLst>
              </p:cNvPr>
              <p:cNvGrpSpPr>
                <a:grpSpLocks/>
              </p:cNvGrpSpPr>
              <p:nvPr/>
            </p:nvGrpSpPr>
            <p:grpSpPr bwMode="auto">
              <a:xfrm>
                <a:off x="7978294" y="3723076"/>
                <a:ext cx="214313" cy="357188"/>
                <a:chOff x="5572132" y="4643446"/>
                <a:chExt cx="214314" cy="357190"/>
              </a:xfrm>
            </p:grpSpPr>
            <p:sp>
              <p:nvSpPr>
                <p:cNvPr id="28" name="Oval 29">
                  <a:extLst>
                    <a:ext uri="{FF2B5EF4-FFF2-40B4-BE49-F238E27FC236}">
                      <a16:creationId xmlns:a16="http://schemas.microsoft.com/office/drawing/2014/main" id="{B30C362F-C916-44C6-A35C-782D26593FB9}"/>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29" name="Rectangle 30">
                  <a:extLst>
                    <a:ext uri="{FF2B5EF4-FFF2-40B4-BE49-F238E27FC236}">
                      <a16:creationId xmlns:a16="http://schemas.microsoft.com/office/drawing/2014/main" id="{9D07EDFD-421D-40C5-8DFB-2A6827A4108C}"/>
                    </a:ext>
                  </a:extLst>
                </p:cNvPr>
                <p:cNvSpPr/>
                <p:nvPr/>
              </p:nvSpPr>
              <p:spPr>
                <a:xfrm>
                  <a:off x="5572132" y="4786322"/>
                  <a:ext cx="214314" cy="46038"/>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22" name="Group 28">
                <a:extLst>
                  <a:ext uri="{FF2B5EF4-FFF2-40B4-BE49-F238E27FC236}">
                    <a16:creationId xmlns:a16="http://schemas.microsoft.com/office/drawing/2014/main" id="{26F81DBE-13E6-403A-A350-5A46E5C1F41F}"/>
                  </a:ext>
                </a:extLst>
              </p:cNvPr>
              <p:cNvGrpSpPr>
                <a:grpSpLocks/>
              </p:cNvGrpSpPr>
              <p:nvPr/>
            </p:nvGrpSpPr>
            <p:grpSpPr bwMode="auto">
              <a:xfrm>
                <a:off x="7553622" y="3998809"/>
                <a:ext cx="214313" cy="357188"/>
                <a:chOff x="5572132" y="4643446"/>
                <a:chExt cx="214314" cy="357190"/>
              </a:xfrm>
            </p:grpSpPr>
            <p:sp>
              <p:nvSpPr>
                <p:cNvPr id="26" name="Oval 29">
                  <a:extLst>
                    <a:ext uri="{FF2B5EF4-FFF2-40B4-BE49-F238E27FC236}">
                      <a16:creationId xmlns:a16="http://schemas.microsoft.com/office/drawing/2014/main" id="{C85FA61C-8510-44BA-8DDD-393F2FBA0824}"/>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27" name="Rectangle 30">
                  <a:extLst>
                    <a:ext uri="{FF2B5EF4-FFF2-40B4-BE49-F238E27FC236}">
                      <a16:creationId xmlns:a16="http://schemas.microsoft.com/office/drawing/2014/main" id="{F35007EA-C9FF-44A8-9EAE-F15BD5E75601}"/>
                    </a:ext>
                  </a:extLst>
                </p:cNvPr>
                <p:cNvSpPr/>
                <p:nvPr/>
              </p:nvSpPr>
              <p:spPr>
                <a:xfrm>
                  <a:off x="5572132" y="4786322"/>
                  <a:ext cx="214314" cy="46038"/>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sp>
            <p:nvSpPr>
              <p:cNvPr id="23" name="مستطيل 22">
                <a:extLst>
                  <a:ext uri="{FF2B5EF4-FFF2-40B4-BE49-F238E27FC236}">
                    <a16:creationId xmlns:a16="http://schemas.microsoft.com/office/drawing/2014/main" id="{AC657D41-AFEC-413E-B689-253113C79A16}"/>
                  </a:ext>
                </a:extLst>
              </p:cNvPr>
              <p:cNvSpPr/>
              <p:nvPr/>
            </p:nvSpPr>
            <p:spPr>
              <a:xfrm>
                <a:off x="7152222" y="5409600"/>
                <a:ext cx="1231427" cy="523220"/>
              </a:xfrm>
              <a:prstGeom prst="rect">
                <a:avLst/>
              </a:prstGeom>
              <a:noFill/>
            </p:spPr>
            <p:txBody>
              <a:bodyPr wrap="none" lIns="91440" tIns="45720" rIns="91440" bIns="45720">
                <a:spAutoFit/>
              </a:bodyPr>
              <a:lstStyle/>
              <a:p>
                <a:pPr algn="ctr"/>
                <a:r>
                  <a:rPr lang="ar-BH" sz="2800" b="1" dirty="0">
                    <a:ln w="0"/>
                    <a:solidFill>
                      <a:prstClr val="black"/>
                    </a:solidFill>
                    <a:latin typeface="Sakkal Majalla" panose="02000000000000000000" pitchFamily="2" charset="-78"/>
                    <a:cs typeface="Sakkal Majalla" panose="02000000000000000000" pitchFamily="2" charset="-78"/>
                  </a:rPr>
                  <a:t>إلكترونات</a:t>
                </a:r>
                <a:endParaRPr lang="ar-SA" sz="2800" b="1" dirty="0">
                  <a:ln w="0"/>
                  <a:solidFill>
                    <a:prstClr val="black"/>
                  </a:solidFill>
                  <a:latin typeface="Sakkal Majalla" panose="02000000000000000000" pitchFamily="2" charset="-78"/>
                  <a:cs typeface="Sakkal Majalla" panose="02000000000000000000" pitchFamily="2" charset="-78"/>
                </a:endParaRPr>
              </a:p>
            </p:txBody>
          </p:sp>
          <p:cxnSp>
            <p:nvCxnSpPr>
              <p:cNvPr id="24" name="رابط كسهم مستقيم 23">
                <a:extLst>
                  <a:ext uri="{FF2B5EF4-FFF2-40B4-BE49-F238E27FC236}">
                    <a16:creationId xmlns:a16="http://schemas.microsoft.com/office/drawing/2014/main" id="{5D05713B-4E86-472B-A864-E3EFE6045D6E}"/>
                  </a:ext>
                </a:extLst>
              </p:cNvPr>
              <p:cNvCxnSpPr>
                <a:cxnSpLocks/>
              </p:cNvCxnSpPr>
              <p:nvPr/>
            </p:nvCxnSpPr>
            <p:spPr>
              <a:xfrm>
                <a:off x="7140831" y="2464595"/>
                <a:ext cx="652613" cy="1044614"/>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25" name="مستطيل 24">
                <a:extLst>
                  <a:ext uri="{FF2B5EF4-FFF2-40B4-BE49-F238E27FC236}">
                    <a16:creationId xmlns:a16="http://schemas.microsoft.com/office/drawing/2014/main" id="{C790D80C-FE14-410E-8E26-A4B6298A5C6E}"/>
                  </a:ext>
                </a:extLst>
              </p:cNvPr>
              <p:cNvSpPr/>
              <p:nvPr/>
            </p:nvSpPr>
            <p:spPr>
              <a:xfrm>
                <a:off x="5898855" y="1805915"/>
                <a:ext cx="2422458" cy="830997"/>
              </a:xfrm>
              <a:prstGeom prst="rect">
                <a:avLst/>
              </a:prstGeom>
              <a:noFill/>
            </p:spPr>
            <p:txBody>
              <a:bodyPr wrap="none" lIns="91440" tIns="45720" rIns="91440" bIns="45720">
                <a:spAutoFit/>
              </a:bodyPr>
              <a:lstStyle/>
              <a:p>
                <a:pPr algn="ctr"/>
                <a:r>
                  <a:rPr lang="ar-BH" sz="2400" b="1" dirty="0">
                    <a:ln w="0"/>
                    <a:solidFill>
                      <a:prstClr val="black"/>
                    </a:solidFill>
                    <a:latin typeface="Sakkal Majalla" panose="02000000000000000000" pitchFamily="2" charset="-78"/>
                    <a:cs typeface="Sakkal Majalla" panose="02000000000000000000" pitchFamily="2" charset="-78"/>
                  </a:rPr>
                  <a:t>المادة تحتوي على شحنات</a:t>
                </a:r>
              </a:p>
              <a:p>
                <a:pPr algn="ctr"/>
                <a:r>
                  <a:rPr lang="ar-BH" sz="2400" b="1" dirty="0">
                    <a:ln w="0"/>
                    <a:solidFill>
                      <a:prstClr val="black"/>
                    </a:solidFill>
                    <a:latin typeface="Sakkal Majalla" panose="02000000000000000000" pitchFamily="2" charset="-78"/>
                    <a:cs typeface="Sakkal Majalla" panose="02000000000000000000" pitchFamily="2" charset="-78"/>
                  </a:rPr>
                  <a:t>موجبة موزعة بانتظام</a:t>
                </a:r>
                <a:endParaRPr lang="ar-SA" sz="2400" b="1" dirty="0">
                  <a:ln w="0"/>
                  <a:solidFill>
                    <a:prstClr val="black"/>
                  </a:solidFill>
                  <a:latin typeface="Sakkal Majalla" panose="02000000000000000000" pitchFamily="2" charset="-78"/>
                  <a:cs typeface="Sakkal Majalla" panose="02000000000000000000" pitchFamily="2" charset="-78"/>
                </a:endParaRPr>
              </a:p>
            </p:txBody>
          </p:sp>
        </p:grpSp>
        <p:grpSp>
          <p:nvGrpSpPr>
            <p:cNvPr id="4" name="Group 19">
              <a:extLst>
                <a:ext uri="{FF2B5EF4-FFF2-40B4-BE49-F238E27FC236}">
                  <a16:creationId xmlns:a16="http://schemas.microsoft.com/office/drawing/2014/main" id="{7498D9CD-47DA-44C8-BA64-9CF977EAF45C}"/>
                </a:ext>
              </a:extLst>
            </p:cNvPr>
            <p:cNvGrpSpPr>
              <a:grpSpLocks/>
            </p:cNvGrpSpPr>
            <p:nvPr/>
          </p:nvGrpSpPr>
          <p:grpSpPr bwMode="auto">
            <a:xfrm>
              <a:off x="6929796" y="3041106"/>
              <a:ext cx="214312" cy="357187"/>
              <a:chOff x="5572132" y="4643446"/>
              <a:chExt cx="214314" cy="357190"/>
            </a:xfrm>
          </p:grpSpPr>
          <p:sp>
            <p:nvSpPr>
              <p:cNvPr id="10" name="Oval 20">
                <a:extLst>
                  <a:ext uri="{FF2B5EF4-FFF2-40B4-BE49-F238E27FC236}">
                    <a16:creationId xmlns:a16="http://schemas.microsoft.com/office/drawing/2014/main" id="{9981BDAB-6347-4F71-8FCC-42402119457C}"/>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11" name="Rectangle 21">
                <a:extLst>
                  <a:ext uri="{FF2B5EF4-FFF2-40B4-BE49-F238E27FC236}">
                    <a16:creationId xmlns:a16="http://schemas.microsoft.com/office/drawing/2014/main" id="{AD5B3291-8982-4B08-8A4E-5BF11495F646}"/>
                  </a:ext>
                </a:extLst>
              </p:cNvPr>
              <p:cNvSpPr/>
              <p:nvPr/>
            </p:nvSpPr>
            <p:spPr>
              <a:xfrm>
                <a:off x="5572132" y="4786322"/>
                <a:ext cx="214314" cy="46037"/>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5" name="Group 28">
              <a:extLst>
                <a:ext uri="{FF2B5EF4-FFF2-40B4-BE49-F238E27FC236}">
                  <a16:creationId xmlns:a16="http://schemas.microsoft.com/office/drawing/2014/main" id="{77E68947-D466-4320-A731-94AEF4751775}"/>
                </a:ext>
              </a:extLst>
            </p:cNvPr>
            <p:cNvGrpSpPr>
              <a:grpSpLocks/>
            </p:cNvGrpSpPr>
            <p:nvPr/>
          </p:nvGrpSpPr>
          <p:grpSpPr bwMode="auto">
            <a:xfrm>
              <a:off x="7686288" y="2821782"/>
              <a:ext cx="214313" cy="357188"/>
              <a:chOff x="5572132" y="4643446"/>
              <a:chExt cx="214314" cy="357190"/>
            </a:xfrm>
          </p:grpSpPr>
          <p:sp>
            <p:nvSpPr>
              <p:cNvPr id="8" name="Oval 29">
                <a:extLst>
                  <a:ext uri="{FF2B5EF4-FFF2-40B4-BE49-F238E27FC236}">
                    <a16:creationId xmlns:a16="http://schemas.microsoft.com/office/drawing/2014/main" id="{8DE847A4-BEE1-4A46-8C06-1CE7E69ECF1A}"/>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9" name="Rectangle 30">
                <a:extLst>
                  <a:ext uri="{FF2B5EF4-FFF2-40B4-BE49-F238E27FC236}">
                    <a16:creationId xmlns:a16="http://schemas.microsoft.com/office/drawing/2014/main" id="{B07F5E62-11BA-4D69-9D7D-148CD81670C5}"/>
                  </a:ext>
                </a:extLst>
              </p:cNvPr>
              <p:cNvSpPr/>
              <p:nvPr/>
            </p:nvSpPr>
            <p:spPr>
              <a:xfrm>
                <a:off x="5572132" y="4786322"/>
                <a:ext cx="214314" cy="46038"/>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cxnSp>
          <p:nvCxnSpPr>
            <p:cNvPr id="6" name="رابط كسهم مستقيم 5">
              <a:extLst>
                <a:ext uri="{FF2B5EF4-FFF2-40B4-BE49-F238E27FC236}">
                  <a16:creationId xmlns:a16="http://schemas.microsoft.com/office/drawing/2014/main" id="{E4BEFA5F-2AEC-40FA-BBA2-E66E21824BFA}"/>
                </a:ext>
              </a:extLst>
            </p:cNvPr>
            <p:cNvCxnSpPr>
              <a:cxnSpLocks/>
            </p:cNvCxnSpPr>
            <p:nvPr/>
          </p:nvCxnSpPr>
          <p:spPr>
            <a:xfrm flipV="1">
              <a:off x="7633662" y="5025660"/>
              <a:ext cx="30386" cy="516163"/>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7" name="رابط كسهم مستقيم 6">
              <a:extLst>
                <a:ext uri="{FF2B5EF4-FFF2-40B4-BE49-F238E27FC236}">
                  <a16:creationId xmlns:a16="http://schemas.microsoft.com/office/drawing/2014/main" id="{E667E47A-9532-44AF-B2D0-76BA51B903C9}"/>
                </a:ext>
              </a:extLst>
            </p:cNvPr>
            <p:cNvCxnSpPr>
              <a:cxnSpLocks/>
            </p:cNvCxnSpPr>
            <p:nvPr/>
          </p:nvCxnSpPr>
          <p:spPr>
            <a:xfrm flipV="1">
              <a:off x="7536498" y="4910673"/>
              <a:ext cx="655418" cy="727301"/>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grpSp>
      <p:grpSp>
        <p:nvGrpSpPr>
          <p:cNvPr id="46" name="مجموعة 45">
            <a:extLst>
              <a:ext uri="{FF2B5EF4-FFF2-40B4-BE49-F238E27FC236}">
                <a16:creationId xmlns:a16="http://schemas.microsoft.com/office/drawing/2014/main" id="{3FED2A28-6D6E-42B7-B2AA-B734D596A954}"/>
              </a:ext>
            </a:extLst>
          </p:cNvPr>
          <p:cNvGrpSpPr/>
          <p:nvPr/>
        </p:nvGrpSpPr>
        <p:grpSpPr>
          <a:xfrm>
            <a:off x="3814813" y="2241118"/>
            <a:ext cx="4033620" cy="3479663"/>
            <a:chOff x="2295604" y="2524628"/>
            <a:chExt cx="4033620" cy="3479663"/>
          </a:xfrm>
        </p:grpSpPr>
        <p:grpSp>
          <p:nvGrpSpPr>
            <p:cNvPr id="47" name="Group 11">
              <a:extLst>
                <a:ext uri="{FF2B5EF4-FFF2-40B4-BE49-F238E27FC236}">
                  <a16:creationId xmlns:a16="http://schemas.microsoft.com/office/drawing/2014/main" id="{40DAE60E-8CFA-4C9D-8CF4-7DD5D2D1D151}"/>
                </a:ext>
              </a:extLst>
            </p:cNvPr>
            <p:cNvGrpSpPr>
              <a:grpSpLocks/>
            </p:cNvGrpSpPr>
            <p:nvPr/>
          </p:nvGrpSpPr>
          <p:grpSpPr bwMode="auto">
            <a:xfrm>
              <a:off x="3362895" y="2524628"/>
              <a:ext cx="2966329" cy="2779293"/>
              <a:chOff x="4143371" y="1074794"/>
              <a:chExt cx="2966350" cy="2779311"/>
            </a:xfrm>
          </p:grpSpPr>
          <p:sp>
            <p:nvSpPr>
              <p:cNvPr id="77" name="Oval 8">
                <a:extLst>
                  <a:ext uri="{FF2B5EF4-FFF2-40B4-BE49-F238E27FC236}">
                    <a16:creationId xmlns:a16="http://schemas.microsoft.com/office/drawing/2014/main" id="{ED6F344E-ED0A-451A-866A-7017F3EFAF10}"/>
                  </a:ext>
                </a:extLst>
              </p:cNvPr>
              <p:cNvSpPr/>
              <p:nvPr/>
            </p:nvSpPr>
            <p:spPr>
              <a:xfrm>
                <a:off x="4143371" y="1074794"/>
                <a:ext cx="2966350" cy="2779311"/>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78" name="Oval 9">
                <a:extLst>
                  <a:ext uri="{FF2B5EF4-FFF2-40B4-BE49-F238E27FC236}">
                    <a16:creationId xmlns:a16="http://schemas.microsoft.com/office/drawing/2014/main" id="{6D1866BB-98E3-497F-AF20-9AEAAA89CF58}"/>
                  </a:ext>
                </a:extLst>
              </p:cNvPr>
              <p:cNvSpPr/>
              <p:nvPr/>
            </p:nvSpPr>
            <p:spPr>
              <a:xfrm>
                <a:off x="5286379" y="2143117"/>
                <a:ext cx="500067" cy="500065"/>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79" name="Cross 10">
                <a:extLst>
                  <a:ext uri="{FF2B5EF4-FFF2-40B4-BE49-F238E27FC236}">
                    <a16:creationId xmlns:a16="http://schemas.microsoft.com/office/drawing/2014/main" id="{1531E65C-227A-45EB-A819-3E56A0547EB2}"/>
                  </a:ext>
                </a:extLst>
              </p:cNvPr>
              <p:cNvSpPr/>
              <p:nvPr/>
            </p:nvSpPr>
            <p:spPr>
              <a:xfrm>
                <a:off x="5286379" y="2143117"/>
                <a:ext cx="500067" cy="500065"/>
              </a:xfrm>
              <a:prstGeom prst="plus">
                <a:avLst>
                  <a:gd name="adj" fmla="val 47419"/>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48" name="Group 15">
              <a:extLst>
                <a:ext uri="{FF2B5EF4-FFF2-40B4-BE49-F238E27FC236}">
                  <a16:creationId xmlns:a16="http://schemas.microsoft.com/office/drawing/2014/main" id="{E4A2D3F1-5CBB-4AB3-8BE1-4175BB7B0F38}"/>
                </a:ext>
              </a:extLst>
            </p:cNvPr>
            <p:cNvGrpSpPr>
              <a:grpSpLocks/>
            </p:cNvGrpSpPr>
            <p:nvPr/>
          </p:nvGrpSpPr>
          <p:grpSpPr bwMode="auto">
            <a:xfrm>
              <a:off x="5197494" y="4392445"/>
              <a:ext cx="214313" cy="357187"/>
              <a:chOff x="5572132" y="4643446"/>
              <a:chExt cx="214314" cy="357190"/>
            </a:xfrm>
          </p:grpSpPr>
          <p:sp>
            <p:nvSpPr>
              <p:cNvPr id="75" name="Oval 13">
                <a:extLst>
                  <a:ext uri="{FF2B5EF4-FFF2-40B4-BE49-F238E27FC236}">
                    <a16:creationId xmlns:a16="http://schemas.microsoft.com/office/drawing/2014/main" id="{1881E7E6-883C-4F28-88C0-48CD7D67E95E}"/>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76" name="Rectangle 14">
                <a:extLst>
                  <a:ext uri="{FF2B5EF4-FFF2-40B4-BE49-F238E27FC236}">
                    <a16:creationId xmlns:a16="http://schemas.microsoft.com/office/drawing/2014/main" id="{5A3374B7-70EB-4873-808D-CB45411F8B83}"/>
                  </a:ext>
                </a:extLst>
              </p:cNvPr>
              <p:cNvSpPr/>
              <p:nvPr/>
            </p:nvSpPr>
            <p:spPr>
              <a:xfrm>
                <a:off x="5572132" y="4786322"/>
                <a:ext cx="214314" cy="46037"/>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49" name="Group 19">
              <a:extLst>
                <a:ext uri="{FF2B5EF4-FFF2-40B4-BE49-F238E27FC236}">
                  <a16:creationId xmlns:a16="http://schemas.microsoft.com/office/drawing/2014/main" id="{605E727E-56A1-458E-A50A-0A8FB50CBBDF}"/>
                </a:ext>
              </a:extLst>
            </p:cNvPr>
            <p:cNvGrpSpPr>
              <a:grpSpLocks/>
            </p:cNvGrpSpPr>
            <p:nvPr/>
          </p:nvGrpSpPr>
          <p:grpSpPr bwMode="auto">
            <a:xfrm>
              <a:off x="3967448" y="3072648"/>
              <a:ext cx="214312" cy="357187"/>
              <a:chOff x="5572132" y="4643446"/>
              <a:chExt cx="214314" cy="357190"/>
            </a:xfrm>
          </p:grpSpPr>
          <p:sp>
            <p:nvSpPr>
              <p:cNvPr id="73" name="Oval 20">
                <a:extLst>
                  <a:ext uri="{FF2B5EF4-FFF2-40B4-BE49-F238E27FC236}">
                    <a16:creationId xmlns:a16="http://schemas.microsoft.com/office/drawing/2014/main" id="{650AC0D1-4E86-4D38-A634-77515FBDFE02}"/>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74" name="Rectangle 21">
                <a:extLst>
                  <a:ext uri="{FF2B5EF4-FFF2-40B4-BE49-F238E27FC236}">
                    <a16:creationId xmlns:a16="http://schemas.microsoft.com/office/drawing/2014/main" id="{6998BEB8-F4AA-4CCC-AE49-5CE66E021930}"/>
                  </a:ext>
                </a:extLst>
              </p:cNvPr>
              <p:cNvSpPr/>
              <p:nvPr/>
            </p:nvSpPr>
            <p:spPr>
              <a:xfrm>
                <a:off x="5572132" y="4786322"/>
                <a:ext cx="214314" cy="46037"/>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50" name="Group 22">
              <a:extLst>
                <a:ext uri="{FF2B5EF4-FFF2-40B4-BE49-F238E27FC236}">
                  <a16:creationId xmlns:a16="http://schemas.microsoft.com/office/drawing/2014/main" id="{E8EC1DE8-8304-4B87-9061-9C0E8346A32E}"/>
                </a:ext>
              </a:extLst>
            </p:cNvPr>
            <p:cNvGrpSpPr>
              <a:grpSpLocks/>
            </p:cNvGrpSpPr>
            <p:nvPr/>
          </p:nvGrpSpPr>
          <p:grpSpPr bwMode="auto">
            <a:xfrm>
              <a:off x="4033140" y="4281363"/>
              <a:ext cx="214313" cy="357187"/>
              <a:chOff x="5572132" y="4643446"/>
              <a:chExt cx="214314" cy="357190"/>
            </a:xfrm>
          </p:grpSpPr>
          <p:sp>
            <p:nvSpPr>
              <p:cNvPr id="71" name="Oval 23">
                <a:extLst>
                  <a:ext uri="{FF2B5EF4-FFF2-40B4-BE49-F238E27FC236}">
                    <a16:creationId xmlns:a16="http://schemas.microsoft.com/office/drawing/2014/main" id="{2F2F3B57-235A-4DD5-9E44-D9D40AE2D586}"/>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72" name="Rectangle 24">
                <a:extLst>
                  <a:ext uri="{FF2B5EF4-FFF2-40B4-BE49-F238E27FC236}">
                    <a16:creationId xmlns:a16="http://schemas.microsoft.com/office/drawing/2014/main" id="{E045112C-CDF4-428E-A006-3CBA4F6168BE}"/>
                  </a:ext>
                </a:extLst>
              </p:cNvPr>
              <p:cNvSpPr/>
              <p:nvPr/>
            </p:nvSpPr>
            <p:spPr>
              <a:xfrm>
                <a:off x="5572132" y="4786322"/>
                <a:ext cx="214314" cy="46037"/>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51" name="Group 25">
              <a:extLst>
                <a:ext uri="{FF2B5EF4-FFF2-40B4-BE49-F238E27FC236}">
                  <a16:creationId xmlns:a16="http://schemas.microsoft.com/office/drawing/2014/main" id="{89B6F0B1-3305-4D01-BA09-242F5C02A932}"/>
                </a:ext>
              </a:extLst>
            </p:cNvPr>
            <p:cNvGrpSpPr>
              <a:grpSpLocks/>
            </p:cNvGrpSpPr>
            <p:nvPr/>
          </p:nvGrpSpPr>
          <p:grpSpPr bwMode="auto">
            <a:xfrm>
              <a:off x="4648770" y="4485355"/>
              <a:ext cx="214312" cy="357188"/>
              <a:chOff x="5572132" y="4643446"/>
              <a:chExt cx="214314" cy="357190"/>
            </a:xfrm>
          </p:grpSpPr>
          <p:sp>
            <p:nvSpPr>
              <p:cNvPr id="69" name="Oval 26">
                <a:extLst>
                  <a:ext uri="{FF2B5EF4-FFF2-40B4-BE49-F238E27FC236}">
                    <a16:creationId xmlns:a16="http://schemas.microsoft.com/office/drawing/2014/main" id="{78BCC1DA-888B-4C34-BE6D-81F3AE4A9EF1}"/>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70" name="Rectangle 27">
                <a:extLst>
                  <a:ext uri="{FF2B5EF4-FFF2-40B4-BE49-F238E27FC236}">
                    <a16:creationId xmlns:a16="http://schemas.microsoft.com/office/drawing/2014/main" id="{D9506CFD-949C-4BE9-8858-317D9987F22E}"/>
                  </a:ext>
                </a:extLst>
              </p:cNvPr>
              <p:cNvSpPr/>
              <p:nvPr/>
            </p:nvSpPr>
            <p:spPr>
              <a:xfrm>
                <a:off x="5572132" y="4786322"/>
                <a:ext cx="214314" cy="46038"/>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52" name="Group 28">
              <a:extLst>
                <a:ext uri="{FF2B5EF4-FFF2-40B4-BE49-F238E27FC236}">
                  <a16:creationId xmlns:a16="http://schemas.microsoft.com/office/drawing/2014/main" id="{F723A80B-4871-49F3-968C-B795919263A8}"/>
                </a:ext>
              </a:extLst>
            </p:cNvPr>
            <p:cNvGrpSpPr>
              <a:grpSpLocks/>
            </p:cNvGrpSpPr>
            <p:nvPr/>
          </p:nvGrpSpPr>
          <p:grpSpPr bwMode="auto">
            <a:xfrm>
              <a:off x="4679156" y="2754479"/>
              <a:ext cx="214313" cy="357188"/>
              <a:chOff x="5572132" y="4643446"/>
              <a:chExt cx="214314" cy="357190"/>
            </a:xfrm>
          </p:grpSpPr>
          <p:sp>
            <p:nvSpPr>
              <p:cNvPr id="67" name="Oval 29">
                <a:extLst>
                  <a:ext uri="{FF2B5EF4-FFF2-40B4-BE49-F238E27FC236}">
                    <a16:creationId xmlns:a16="http://schemas.microsoft.com/office/drawing/2014/main" id="{FE0C132C-E858-476E-9504-CF79D8F9762E}"/>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68" name="Rectangle 30">
                <a:extLst>
                  <a:ext uri="{FF2B5EF4-FFF2-40B4-BE49-F238E27FC236}">
                    <a16:creationId xmlns:a16="http://schemas.microsoft.com/office/drawing/2014/main" id="{D0A9456D-6762-4C92-B29F-5EE575B0C8AC}"/>
                  </a:ext>
                </a:extLst>
              </p:cNvPr>
              <p:cNvSpPr/>
              <p:nvPr/>
            </p:nvSpPr>
            <p:spPr>
              <a:xfrm>
                <a:off x="5572132" y="4786322"/>
                <a:ext cx="214314" cy="46038"/>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53" name="Group 22">
              <a:extLst>
                <a:ext uri="{FF2B5EF4-FFF2-40B4-BE49-F238E27FC236}">
                  <a16:creationId xmlns:a16="http://schemas.microsoft.com/office/drawing/2014/main" id="{112D7F3E-79E2-4E9A-BB2C-058C29C6C67E}"/>
                </a:ext>
              </a:extLst>
            </p:cNvPr>
            <p:cNvGrpSpPr>
              <a:grpSpLocks/>
            </p:cNvGrpSpPr>
            <p:nvPr/>
          </p:nvGrpSpPr>
          <p:grpSpPr bwMode="auto">
            <a:xfrm>
              <a:off x="3642324" y="3660705"/>
              <a:ext cx="214313" cy="357187"/>
              <a:chOff x="5572132" y="4643446"/>
              <a:chExt cx="214314" cy="357190"/>
            </a:xfrm>
          </p:grpSpPr>
          <p:sp>
            <p:nvSpPr>
              <p:cNvPr id="65" name="Oval 23">
                <a:extLst>
                  <a:ext uri="{FF2B5EF4-FFF2-40B4-BE49-F238E27FC236}">
                    <a16:creationId xmlns:a16="http://schemas.microsoft.com/office/drawing/2014/main" id="{BA749183-DADB-4E76-82C2-03F856C8D6CA}"/>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66" name="Rectangle 24">
                <a:extLst>
                  <a:ext uri="{FF2B5EF4-FFF2-40B4-BE49-F238E27FC236}">
                    <a16:creationId xmlns:a16="http://schemas.microsoft.com/office/drawing/2014/main" id="{CDC98AB1-BF83-442B-810E-F75450BBF509}"/>
                  </a:ext>
                </a:extLst>
              </p:cNvPr>
              <p:cNvSpPr/>
              <p:nvPr/>
            </p:nvSpPr>
            <p:spPr>
              <a:xfrm>
                <a:off x="5572132" y="4786322"/>
                <a:ext cx="214314" cy="46037"/>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54" name="Group 16">
              <a:extLst>
                <a:ext uri="{FF2B5EF4-FFF2-40B4-BE49-F238E27FC236}">
                  <a16:creationId xmlns:a16="http://schemas.microsoft.com/office/drawing/2014/main" id="{B3AEECEE-65C2-4DA1-8508-739FF69FC832}"/>
                </a:ext>
              </a:extLst>
            </p:cNvPr>
            <p:cNvGrpSpPr>
              <a:grpSpLocks/>
            </p:cNvGrpSpPr>
            <p:nvPr/>
          </p:nvGrpSpPr>
          <p:grpSpPr bwMode="auto">
            <a:xfrm>
              <a:off x="5655216" y="3712758"/>
              <a:ext cx="214313" cy="357187"/>
              <a:chOff x="5572132" y="4643446"/>
              <a:chExt cx="214314" cy="357190"/>
            </a:xfrm>
          </p:grpSpPr>
          <p:sp>
            <p:nvSpPr>
              <p:cNvPr id="63" name="Oval 17">
                <a:extLst>
                  <a:ext uri="{FF2B5EF4-FFF2-40B4-BE49-F238E27FC236}">
                    <a16:creationId xmlns:a16="http://schemas.microsoft.com/office/drawing/2014/main" id="{59ACBB0D-6C36-48D2-82FD-AF950FC36CF9}"/>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64" name="Rectangle 18">
                <a:extLst>
                  <a:ext uri="{FF2B5EF4-FFF2-40B4-BE49-F238E27FC236}">
                    <a16:creationId xmlns:a16="http://schemas.microsoft.com/office/drawing/2014/main" id="{A9F45137-5838-4969-AE59-26DF0B8BE4D3}"/>
                  </a:ext>
                </a:extLst>
              </p:cNvPr>
              <p:cNvSpPr/>
              <p:nvPr/>
            </p:nvSpPr>
            <p:spPr>
              <a:xfrm>
                <a:off x="5572132" y="4786322"/>
                <a:ext cx="214314" cy="46037"/>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grpSp>
          <p:nvGrpSpPr>
            <p:cNvPr id="55" name="Group 22">
              <a:extLst>
                <a:ext uri="{FF2B5EF4-FFF2-40B4-BE49-F238E27FC236}">
                  <a16:creationId xmlns:a16="http://schemas.microsoft.com/office/drawing/2014/main" id="{36993DDA-D852-4546-93F3-5546774BC50F}"/>
                </a:ext>
              </a:extLst>
            </p:cNvPr>
            <p:cNvGrpSpPr>
              <a:grpSpLocks/>
            </p:cNvGrpSpPr>
            <p:nvPr/>
          </p:nvGrpSpPr>
          <p:grpSpPr bwMode="auto">
            <a:xfrm>
              <a:off x="5311938" y="3071813"/>
              <a:ext cx="214313" cy="357187"/>
              <a:chOff x="5572132" y="4643446"/>
              <a:chExt cx="214314" cy="357190"/>
            </a:xfrm>
          </p:grpSpPr>
          <p:sp>
            <p:nvSpPr>
              <p:cNvPr id="61" name="Oval 23">
                <a:extLst>
                  <a:ext uri="{FF2B5EF4-FFF2-40B4-BE49-F238E27FC236}">
                    <a16:creationId xmlns:a16="http://schemas.microsoft.com/office/drawing/2014/main" id="{58C9BBE4-6BE8-4810-BA39-B579E2AEFAD6}"/>
                  </a:ext>
                </a:extLst>
              </p:cNvPr>
              <p:cNvSpPr/>
              <p:nvPr/>
            </p:nvSpPr>
            <p:spPr>
              <a:xfrm>
                <a:off x="5572132" y="4643446"/>
                <a:ext cx="214314" cy="357190"/>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endParaRPr lang="ar-BH" b="1">
                  <a:solidFill>
                    <a:prstClr val="black"/>
                  </a:solidFill>
                  <a:latin typeface="Sakkal Majalla" panose="02000000000000000000" pitchFamily="2" charset="-78"/>
                  <a:cs typeface="Sakkal Majalla" panose="02000000000000000000" pitchFamily="2" charset="-78"/>
                </a:endParaRPr>
              </a:p>
            </p:txBody>
          </p:sp>
          <p:sp>
            <p:nvSpPr>
              <p:cNvPr id="62" name="Rectangle 24">
                <a:extLst>
                  <a:ext uri="{FF2B5EF4-FFF2-40B4-BE49-F238E27FC236}">
                    <a16:creationId xmlns:a16="http://schemas.microsoft.com/office/drawing/2014/main" id="{47D6D2BB-5362-44B1-AB3A-0245AC723E2F}"/>
                  </a:ext>
                </a:extLst>
              </p:cNvPr>
              <p:cNvSpPr/>
              <p:nvPr/>
            </p:nvSpPr>
            <p:spPr>
              <a:xfrm>
                <a:off x="5572132" y="4786322"/>
                <a:ext cx="214314" cy="46037"/>
              </a:xfrm>
              <a:prstGeom prst="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BH" b="1">
                  <a:solidFill>
                    <a:prstClr val="white"/>
                  </a:solidFill>
                  <a:latin typeface="Sakkal Majalla" panose="02000000000000000000" pitchFamily="2" charset="-78"/>
                  <a:cs typeface="Sakkal Majalla" panose="02000000000000000000" pitchFamily="2" charset="-78"/>
                </a:endParaRPr>
              </a:p>
            </p:txBody>
          </p:sp>
        </p:grpSp>
        <p:sp>
          <p:nvSpPr>
            <p:cNvPr id="56" name="مستطيل 55">
              <a:extLst>
                <a:ext uri="{FF2B5EF4-FFF2-40B4-BE49-F238E27FC236}">
                  <a16:creationId xmlns:a16="http://schemas.microsoft.com/office/drawing/2014/main" id="{4A186D7D-10DF-42D8-B112-2F446C5665FD}"/>
                </a:ext>
              </a:extLst>
            </p:cNvPr>
            <p:cNvSpPr/>
            <p:nvPr/>
          </p:nvSpPr>
          <p:spPr>
            <a:xfrm>
              <a:off x="3896811" y="5481071"/>
              <a:ext cx="1231427" cy="523220"/>
            </a:xfrm>
            <a:prstGeom prst="rect">
              <a:avLst/>
            </a:prstGeom>
            <a:noFill/>
          </p:spPr>
          <p:txBody>
            <a:bodyPr wrap="none" lIns="91440" tIns="45720" rIns="91440" bIns="45720">
              <a:spAutoFit/>
            </a:bodyPr>
            <a:lstStyle/>
            <a:p>
              <a:pPr algn="ctr"/>
              <a:r>
                <a:rPr lang="ar-BH" sz="2800" b="1" dirty="0">
                  <a:ln w="0"/>
                  <a:solidFill>
                    <a:prstClr val="black"/>
                  </a:solidFill>
                  <a:latin typeface="Sakkal Majalla" panose="02000000000000000000" pitchFamily="2" charset="-78"/>
                  <a:cs typeface="Sakkal Majalla" panose="02000000000000000000" pitchFamily="2" charset="-78"/>
                </a:rPr>
                <a:t>إلكترونات</a:t>
              </a:r>
              <a:endParaRPr lang="ar-SA" sz="2800" b="1" dirty="0">
                <a:ln w="0"/>
                <a:solidFill>
                  <a:prstClr val="black"/>
                </a:solidFill>
                <a:latin typeface="Sakkal Majalla" panose="02000000000000000000" pitchFamily="2" charset="-78"/>
                <a:cs typeface="Sakkal Majalla" panose="02000000000000000000" pitchFamily="2" charset="-78"/>
              </a:endParaRPr>
            </a:p>
          </p:txBody>
        </p:sp>
        <p:cxnSp>
          <p:nvCxnSpPr>
            <p:cNvPr id="57" name="رابط كسهم مستقيم 56">
              <a:extLst>
                <a:ext uri="{FF2B5EF4-FFF2-40B4-BE49-F238E27FC236}">
                  <a16:creationId xmlns:a16="http://schemas.microsoft.com/office/drawing/2014/main" id="{85341AE1-D871-46A2-8873-66859F249F4A}"/>
                </a:ext>
              </a:extLst>
            </p:cNvPr>
            <p:cNvCxnSpPr>
              <a:cxnSpLocks/>
            </p:cNvCxnSpPr>
            <p:nvPr/>
          </p:nvCxnSpPr>
          <p:spPr>
            <a:xfrm flipV="1">
              <a:off x="4755926" y="4964908"/>
              <a:ext cx="30386" cy="516163"/>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58" name="رابط كسهم مستقيم 57">
              <a:extLst>
                <a:ext uri="{FF2B5EF4-FFF2-40B4-BE49-F238E27FC236}">
                  <a16:creationId xmlns:a16="http://schemas.microsoft.com/office/drawing/2014/main" id="{12AD7D53-D314-48F6-810A-9D2B9BCA4818}"/>
                </a:ext>
              </a:extLst>
            </p:cNvPr>
            <p:cNvCxnSpPr>
              <a:cxnSpLocks/>
            </p:cNvCxnSpPr>
            <p:nvPr/>
          </p:nvCxnSpPr>
          <p:spPr>
            <a:xfrm flipV="1">
              <a:off x="4641879" y="4843370"/>
              <a:ext cx="655418" cy="727301"/>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59" name="مستطيل 58">
              <a:extLst>
                <a:ext uri="{FF2B5EF4-FFF2-40B4-BE49-F238E27FC236}">
                  <a16:creationId xmlns:a16="http://schemas.microsoft.com/office/drawing/2014/main" id="{6138B863-1847-4C7A-B85E-C2B445910CD0}"/>
                </a:ext>
              </a:extLst>
            </p:cNvPr>
            <p:cNvSpPr/>
            <p:nvPr/>
          </p:nvSpPr>
          <p:spPr>
            <a:xfrm>
              <a:off x="2295604" y="4802379"/>
              <a:ext cx="1345241" cy="523220"/>
            </a:xfrm>
            <a:prstGeom prst="rect">
              <a:avLst/>
            </a:prstGeom>
            <a:noFill/>
          </p:spPr>
          <p:txBody>
            <a:bodyPr wrap="none" lIns="91440" tIns="45720" rIns="91440" bIns="45720">
              <a:spAutoFit/>
            </a:bodyPr>
            <a:lstStyle/>
            <a:p>
              <a:pPr algn="ctr"/>
              <a:r>
                <a:rPr lang="ar-BH" sz="2800" b="1" dirty="0">
                  <a:ln w="0"/>
                  <a:solidFill>
                    <a:prstClr val="black"/>
                  </a:solidFill>
                  <a:latin typeface="Sakkal Majalla" panose="02000000000000000000" pitchFamily="2" charset="-78"/>
                  <a:cs typeface="Sakkal Majalla" panose="02000000000000000000" pitchFamily="2" charset="-78"/>
                </a:rPr>
                <a:t>نواة موجبة</a:t>
              </a:r>
              <a:endParaRPr lang="ar-SA" sz="2800" b="1" dirty="0">
                <a:ln w="0"/>
                <a:solidFill>
                  <a:prstClr val="black"/>
                </a:solidFill>
                <a:latin typeface="Sakkal Majalla" panose="02000000000000000000" pitchFamily="2" charset="-78"/>
                <a:cs typeface="Sakkal Majalla" panose="02000000000000000000" pitchFamily="2" charset="-78"/>
              </a:endParaRPr>
            </a:p>
          </p:txBody>
        </p:sp>
        <p:cxnSp>
          <p:nvCxnSpPr>
            <p:cNvPr id="60" name="رابط كسهم مستقيم 59">
              <a:extLst>
                <a:ext uri="{FF2B5EF4-FFF2-40B4-BE49-F238E27FC236}">
                  <a16:creationId xmlns:a16="http://schemas.microsoft.com/office/drawing/2014/main" id="{911CC378-702F-47BF-9ADB-BC9972E5A165}"/>
                </a:ext>
              </a:extLst>
            </p:cNvPr>
            <p:cNvCxnSpPr>
              <a:cxnSpLocks/>
            </p:cNvCxnSpPr>
            <p:nvPr/>
          </p:nvCxnSpPr>
          <p:spPr>
            <a:xfrm flipV="1">
              <a:off x="3062261" y="3892973"/>
              <a:ext cx="1417695" cy="999818"/>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grpSp>
      <p:grpSp>
        <p:nvGrpSpPr>
          <p:cNvPr id="80" name="مجموعة 79">
            <a:extLst>
              <a:ext uri="{FF2B5EF4-FFF2-40B4-BE49-F238E27FC236}">
                <a16:creationId xmlns:a16="http://schemas.microsoft.com/office/drawing/2014/main" id="{0AEC54FE-1B8F-4DC8-9100-3E11D249BF48}"/>
              </a:ext>
            </a:extLst>
          </p:cNvPr>
          <p:cNvGrpSpPr/>
          <p:nvPr/>
        </p:nvGrpSpPr>
        <p:grpSpPr>
          <a:xfrm>
            <a:off x="469341" y="1704361"/>
            <a:ext cx="2726077" cy="4525730"/>
            <a:chOff x="-62159" y="1480296"/>
            <a:chExt cx="2726077" cy="5056828"/>
          </a:xfrm>
        </p:grpSpPr>
        <p:grpSp>
          <p:nvGrpSpPr>
            <p:cNvPr id="81" name="مجموعة 80">
              <a:extLst>
                <a:ext uri="{FF2B5EF4-FFF2-40B4-BE49-F238E27FC236}">
                  <a16:creationId xmlns:a16="http://schemas.microsoft.com/office/drawing/2014/main" id="{0881D33F-35A9-4FAB-8FB0-BBFB09F42C9D}"/>
                </a:ext>
              </a:extLst>
            </p:cNvPr>
            <p:cNvGrpSpPr/>
            <p:nvPr/>
          </p:nvGrpSpPr>
          <p:grpSpPr>
            <a:xfrm>
              <a:off x="-62159" y="1480296"/>
              <a:ext cx="2726077" cy="5056828"/>
              <a:chOff x="-62159" y="1480296"/>
              <a:chExt cx="2726077" cy="5056828"/>
            </a:xfrm>
          </p:grpSpPr>
          <p:sp>
            <p:nvSpPr>
              <p:cNvPr id="83" name="شكل بيضاوي 82">
                <a:extLst>
                  <a:ext uri="{FF2B5EF4-FFF2-40B4-BE49-F238E27FC236}">
                    <a16:creationId xmlns:a16="http://schemas.microsoft.com/office/drawing/2014/main" id="{0D9514E7-908F-4B7B-8B27-77AAFFD9C556}"/>
                  </a:ext>
                </a:extLst>
              </p:cNvPr>
              <p:cNvSpPr/>
              <p:nvPr/>
            </p:nvSpPr>
            <p:spPr>
              <a:xfrm>
                <a:off x="755576" y="4674268"/>
                <a:ext cx="1446230" cy="149103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prstClr val="white"/>
                  </a:solidFill>
                  <a:latin typeface="Sakkal Majalla" panose="02000000000000000000" pitchFamily="2" charset="-78"/>
                  <a:cs typeface="Sakkal Majalla" panose="02000000000000000000" pitchFamily="2" charset="-78"/>
                </a:endParaRPr>
              </a:p>
            </p:txBody>
          </p:sp>
          <p:sp>
            <p:nvSpPr>
              <p:cNvPr id="84" name="شكل بيضاوي 83">
                <a:extLst>
                  <a:ext uri="{FF2B5EF4-FFF2-40B4-BE49-F238E27FC236}">
                    <a16:creationId xmlns:a16="http://schemas.microsoft.com/office/drawing/2014/main" id="{7911CB3B-F204-45F6-947E-6CE8C2F2AB0B}"/>
                  </a:ext>
                </a:extLst>
              </p:cNvPr>
              <p:cNvSpPr/>
              <p:nvPr/>
            </p:nvSpPr>
            <p:spPr>
              <a:xfrm>
                <a:off x="539552" y="2054893"/>
                <a:ext cx="1900914" cy="166818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prstClr val="white"/>
                  </a:solidFill>
                  <a:latin typeface="Sakkal Majalla" panose="02000000000000000000" pitchFamily="2" charset="-78"/>
                  <a:cs typeface="Sakkal Majalla" panose="02000000000000000000" pitchFamily="2" charset="-78"/>
                </a:endParaRPr>
              </a:p>
            </p:txBody>
          </p:sp>
          <p:pic>
            <p:nvPicPr>
              <p:cNvPr id="85" name="Picture 2">
                <a:extLst>
                  <a:ext uri="{FF2B5EF4-FFF2-40B4-BE49-F238E27FC236}">
                    <a16:creationId xmlns:a16="http://schemas.microsoft.com/office/drawing/2014/main" id="{D0CAF582-C1A0-4EB2-8228-529B5D86D671}"/>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4844" t="32567" r="54368" b="43369"/>
              <a:stretch/>
            </p:blipFill>
            <p:spPr bwMode="auto">
              <a:xfrm>
                <a:off x="1143404" y="5052412"/>
                <a:ext cx="740557"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6" name="رابط مستقيم 85">
                <a:extLst>
                  <a:ext uri="{FF2B5EF4-FFF2-40B4-BE49-F238E27FC236}">
                    <a16:creationId xmlns:a16="http://schemas.microsoft.com/office/drawing/2014/main" id="{ABCE504C-C269-4180-B683-3075BB53B483}"/>
                  </a:ext>
                </a:extLst>
              </p:cNvPr>
              <p:cNvCxnSpPr/>
              <p:nvPr/>
            </p:nvCxnSpPr>
            <p:spPr>
              <a:xfrm flipH="1">
                <a:off x="806740" y="2868307"/>
                <a:ext cx="679708" cy="2297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رابط مستقيم 86">
                <a:extLst>
                  <a:ext uri="{FF2B5EF4-FFF2-40B4-BE49-F238E27FC236}">
                    <a16:creationId xmlns:a16="http://schemas.microsoft.com/office/drawing/2014/main" id="{2B2CBFF7-81C6-4742-8811-88E1E5E9AF0C}"/>
                  </a:ext>
                </a:extLst>
              </p:cNvPr>
              <p:cNvCxnSpPr>
                <a:cxnSpLocks/>
              </p:cNvCxnSpPr>
              <p:nvPr/>
            </p:nvCxnSpPr>
            <p:spPr>
              <a:xfrm>
                <a:off x="1565021" y="3035957"/>
                <a:ext cx="577732" cy="21148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8" name="مستطيل 87">
                <a:extLst>
                  <a:ext uri="{FF2B5EF4-FFF2-40B4-BE49-F238E27FC236}">
                    <a16:creationId xmlns:a16="http://schemas.microsoft.com/office/drawing/2014/main" id="{43959EDF-D880-4A3B-8639-322D7E363C84}"/>
                  </a:ext>
                </a:extLst>
              </p:cNvPr>
              <p:cNvSpPr/>
              <p:nvPr/>
            </p:nvSpPr>
            <p:spPr>
              <a:xfrm>
                <a:off x="-62159" y="1480296"/>
                <a:ext cx="1231427" cy="1066072"/>
              </a:xfrm>
              <a:prstGeom prst="rect">
                <a:avLst/>
              </a:prstGeom>
              <a:noFill/>
            </p:spPr>
            <p:txBody>
              <a:bodyPr wrap="none" lIns="91440" tIns="45720" rIns="91440" bIns="45720">
                <a:spAutoFit/>
              </a:bodyPr>
              <a:lstStyle/>
              <a:p>
                <a:pPr algn="ctr"/>
                <a:r>
                  <a:rPr lang="ar-BH" sz="2800" b="1" dirty="0">
                    <a:ln w="0"/>
                    <a:solidFill>
                      <a:prstClr val="black"/>
                    </a:solidFill>
                    <a:latin typeface="Sakkal Majalla" panose="02000000000000000000" pitchFamily="2" charset="-78"/>
                    <a:cs typeface="Sakkal Majalla" panose="02000000000000000000" pitchFamily="2" charset="-78"/>
                  </a:rPr>
                  <a:t>سحابة</a:t>
                </a:r>
              </a:p>
              <a:p>
                <a:pPr algn="ctr"/>
                <a:r>
                  <a:rPr lang="ar-BH" sz="2800" b="1" dirty="0">
                    <a:ln w="0"/>
                    <a:solidFill>
                      <a:prstClr val="black"/>
                    </a:solidFill>
                    <a:latin typeface="Sakkal Majalla" panose="02000000000000000000" pitchFamily="2" charset="-78"/>
                    <a:cs typeface="Sakkal Majalla" panose="02000000000000000000" pitchFamily="2" charset="-78"/>
                  </a:rPr>
                  <a:t>إلكترونات</a:t>
                </a:r>
                <a:endParaRPr lang="ar-SA" sz="2800" b="1" dirty="0">
                  <a:ln w="0"/>
                  <a:solidFill>
                    <a:prstClr val="black"/>
                  </a:solidFill>
                  <a:latin typeface="Sakkal Majalla" panose="02000000000000000000" pitchFamily="2" charset="-78"/>
                  <a:cs typeface="Sakkal Majalla" panose="02000000000000000000" pitchFamily="2" charset="-78"/>
                </a:endParaRPr>
              </a:p>
            </p:txBody>
          </p:sp>
          <p:sp>
            <p:nvSpPr>
              <p:cNvPr id="89" name="مستطيل 88">
                <a:extLst>
                  <a:ext uri="{FF2B5EF4-FFF2-40B4-BE49-F238E27FC236}">
                    <a16:creationId xmlns:a16="http://schemas.microsoft.com/office/drawing/2014/main" id="{2A6197DF-AE01-40C1-8DF0-3D4F168AADE7}"/>
                  </a:ext>
                </a:extLst>
              </p:cNvPr>
              <p:cNvSpPr/>
              <p:nvPr/>
            </p:nvSpPr>
            <p:spPr>
              <a:xfrm>
                <a:off x="1884537" y="2221413"/>
                <a:ext cx="779381" cy="584620"/>
              </a:xfrm>
              <a:prstGeom prst="rect">
                <a:avLst/>
              </a:prstGeom>
              <a:noFill/>
            </p:spPr>
            <p:txBody>
              <a:bodyPr wrap="none" lIns="91440" tIns="45720" rIns="91440" bIns="45720">
                <a:spAutoFit/>
              </a:bodyPr>
              <a:lstStyle/>
              <a:p>
                <a:pPr algn="ctr"/>
                <a:r>
                  <a:rPr lang="ar-BH" sz="2800" b="1" dirty="0">
                    <a:ln w="0"/>
                    <a:solidFill>
                      <a:prstClr val="black"/>
                    </a:solidFill>
                    <a:latin typeface="Sakkal Majalla" panose="02000000000000000000" pitchFamily="2" charset="-78"/>
                    <a:cs typeface="Sakkal Majalla" panose="02000000000000000000" pitchFamily="2" charset="-78"/>
                  </a:rPr>
                  <a:t>النواة</a:t>
                </a:r>
                <a:endParaRPr lang="ar-SA" sz="2800" b="1" dirty="0">
                  <a:ln w="0"/>
                  <a:solidFill>
                    <a:prstClr val="black"/>
                  </a:solidFill>
                  <a:latin typeface="Sakkal Majalla" panose="02000000000000000000" pitchFamily="2" charset="-78"/>
                  <a:cs typeface="Sakkal Majalla" panose="02000000000000000000" pitchFamily="2" charset="-78"/>
                </a:endParaRPr>
              </a:p>
            </p:txBody>
          </p:sp>
          <p:sp>
            <p:nvSpPr>
              <p:cNvPr id="90" name="مستطيل 89">
                <a:extLst>
                  <a:ext uri="{FF2B5EF4-FFF2-40B4-BE49-F238E27FC236}">
                    <a16:creationId xmlns:a16="http://schemas.microsoft.com/office/drawing/2014/main" id="{9F7AF323-1325-4FFD-9C97-BE0674892AA8}"/>
                  </a:ext>
                </a:extLst>
              </p:cNvPr>
              <p:cNvSpPr/>
              <p:nvPr/>
            </p:nvSpPr>
            <p:spPr>
              <a:xfrm>
                <a:off x="116473" y="5933545"/>
                <a:ext cx="912430" cy="584620"/>
              </a:xfrm>
              <a:prstGeom prst="rect">
                <a:avLst/>
              </a:prstGeom>
              <a:noFill/>
            </p:spPr>
            <p:txBody>
              <a:bodyPr wrap="none" lIns="91440" tIns="45720" rIns="91440" bIns="45720">
                <a:spAutoFit/>
              </a:bodyPr>
              <a:lstStyle/>
              <a:p>
                <a:pPr algn="ctr"/>
                <a:r>
                  <a:rPr lang="ar-BH" sz="2800" b="1" dirty="0">
                    <a:ln w="0"/>
                    <a:solidFill>
                      <a:prstClr val="black"/>
                    </a:solidFill>
                    <a:latin typeface="Sakkal Majalla" panose="02000000000000000000" pitchFamily="2" charset="-78"/>
                    <a:cs typeface="Sakkal Majalla" panose="02000000000000000000" pitchFamily="2" charset="-78"/>
                  </a:rPr>
                  <a:t>بروتون</a:t>
                </a:r>
                <a:endParaRPr lang="ar-SA" sz="2800" b="1" dirty="0">
                  <a:ln w="0"/>
                  <a:solidFill>
                    <a:prstClr val="black"/>
                  </a:solidFill>
                  <a:latin typeface="Sakkal Majalla" panose="02000000000000000000" pitchFamily="2" charset="-78"/>
                  <a:cs typeface="Sakkal Majalla" panose="02000000000000000000" pitchFamily="2" charset="-78"/>
                </a:endParaRPr>
              </a:p>
            </p:txBody>
          </p:sp>
          <p:sp>
            <p:nvSpPr>
              <p:cNvPr id="91" name="مستطيل 90">
                <a:extLst>
                  <a:ext uri="{FF2B5EF4-FFF2-40B4-BE49-F238E27FC236}">
                    <a16:creationId xmlns:a16="http://schemas.microsoft.com/office/drawing/2014/main" id="{A02D13CD-CAF4-46EE-A59D-1E29FE8189F3}"/>
                  </a:ext>
                </a:extLst>
              </p:cNvPr>
              <p:cNvSpPr/>
              <p:nvPr/>
            </p:nvSpPr>
            <p:spPr>
              <a:xfrm>
                <a:off x="1603769" y="5952504"/>
                <a:ext cx="1011815" cy="584620"/>
              </a:xfrm>
              <a:prstGeom prst="rect">
                <a:avLst/>
              </a:prstGeom>
              <a:noFill/>
            </p:spPr>
            <p:txBody>
              <a:bodyPr wrap="none" lIns="91440" tIns="45720" rIns="91440" bIns="45720">
                <a:spAutoFit/>
              </a:bodyPr>
              <a:lstStyle/>
              <a:p>
                <a:pPr algn="ctr"/>
                <a:r>
                  <a:rPr lang="ar-BH" sz="2800" b="1" dirty="0">
                    <a:ln w="0"/>
                    <a:solidFill>
                      <a:prstClr val="black"/>
                    </a:solidFill>
                    <a:latin typeface="Sakkal Majalla" panose="02000000000000000000" pitchFamily="2" charset="-78"/>
                    <a:cs typeface="Sakkal Majalla" panose="02000000000000000000" pitchFamily="2" charset="-78"/>
                  </a:rPr>
                  <a:t>نيوترون</a:t>
                </a:r>
                <a:endParaRPr lang="ar-SA" sz="2800" b="1" dirty="0">
                  <a:ln w="0"/>
                  <a:solidFill>
                    <a:prstClr val="black"/>
                  </a:solidFill>
                  <a:latin typeface="Sakkal Majalla" panose="02000000000000000000" pitchFamily="2" charset="-78"/>
                  <a:cs typeface="Sakkal Majalla" panose="02000000000000000000" pitchFamily="2" charset="-78"/>
                </a:endParaRPr>
              </a:p>
            </p:txBody>
          </p:sp>
          <p:cxnSp>
            <p:nvCxnSpPr>
              <p:cNvPr id="92" name="رابط كسهم مستقيم 91">
                <a:extLst>
                  <a:ext uri="{FF2B5EF4-FFF2-40B4-BE49-F238E27FC236}">
                    <a16:creationId xmlns:a16="http://schemas.microsoft.com/office/drawing/2014/main" id="{ECABBA53-D791-4AD4-BF13-374F362535AC}"/>
                  </a:ext>
                </a:extLst>
              </p:cNvPr>
              <p:cNvCxnSpPr>
                <a:cxnSpLocks/>
              </p:cNvCxnSpPr>
              <p:nvPr/>
            </p:nvCxnSpPr>
            <p:spPr>
              <a:xfrm>
                <a:off x="316339" y="2393667"/>
                <a:ext cx="524618" cy="331169"/>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93" name="رابط كسهم مستقيم 92">
                <a:extLst>
                  <a:ext uri="{FF2B5EF4-FFF2-40B4-BE49-F238E27FC236}">
                    <a16:creationId xmlns:a16="http://schemas.microsoft.com/office/drawing/2014/main" id="{54B42804-8F46-4759-8ECD-096048735738}"/>
                  </a:ext>
                </a:extLst>
              </p:cNvPr>
              <p:cNvCxnSpPr>
                <a:cxnSpLocks/>
              </p:cNvCxnSpPr>
              <p:nvPr/>
            </p:nvCxnSpPr>
            <p:spPr>
              <a:xfrm flipH="1">
                <a:off x="1602705" y="2647159"/>
                <a:ext cx="542772" cy="223213"/>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94" name="رابط كسهم مستقيم 93">
                <a:extLst>
                  <a:ext uri="{FF2B5EF4-FFF2-40B4-BE49-F238E27FC236}">
                    <a16:creationId xmlns:a16="http://schemas.microsoft.com/office/drawing/2014/main" id="{DB19C70C-F42E-405E-AE2B-891271A8F68A}"/>
                  </a:ext>
                </a:extLst>
              </p:cNvPr>
              <p:cNvCxnSpPr>
                <a:cxnSpLocks/>
              </p:cNvCxnSpPr>
              <p:nvPr/>
            </p:nvCxnSpPr>
            <p:spPr>
              <a:xfrm flipV="1">
                <a:off x="777523" y="5490410"/>
                <a:ext cx="736160" cy="608773"/>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95" name="رابط كسهم مستقيم 94">
                <a:extLst>
                  <a:ext uri="{FF2B5EF4-FFF2-40B4-BE49-F238E27FC236}">
                    <a16:creationId xmlns:a16="http://schemas.microsoft.com/office/drawing/2014/main" id="{14836921-C986-4459-876C-BAF14D8D8A05}"/>
                  </a:ext>
                </a:extLst>
              </p:cNvPr>
              <p:cNvCxnSpPr>
                <a:cxnSpLocks/>
                <a:endCxn id="85" idx="2"/>
              </p:cNvCxnSpPr>
              <p:nvPr/>
            </p:nvCxnSpPr>
            <p:spPr>
              <a:xfrm flipH="1" flipV="1">
                <a:off x="1513683" y="5766787"/>
                <a:ext cx="631794" cy="294148"/>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grpSp>
        <p:sp>
          <p:nvSpPr>
            <p:cNvPr id="82" name="شكل بيضاوي 81">
              <a:extLst>
                <a:ext uri="{FF2B5EF4-FFF2-40B4-BE49-F238E27FC236}">
                  <a16:creationId xmlns:a16="http://schemas.microsoft.com/office/drawing/2014/main" id="{4D8F0E59-B91F-4615-8037-8AB9CFFD003B}"/>
                </a:ext>
              </a:extLst>
            </p:cNvPr>
            <p:cNvSpPr/>
            <p:nvPr/>
          </p:nvSpPr>
          <p:spPr>
            <a:xfrm>
              <a:off x="1403648" y="2812744"/>
              <a:ext cx="216024" cy="2562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prstClr val="white"/>
                </a:solidFill>
                <a:latin typeface="Sakkal Majalla" panose="02000000000000000000" pitchFamily="2" charset="-78"/>
                <a:cs typeface="Sakkal Majalla" panose="02000000000000000000" pitchFamily="2" charset="-78"/>
              </a:endParaRPr>
            </a:p>
          </p:txBody>
        </p:sp>
      </p:grpSp>
      <p:sp>
        <p:nvSpPr>
          <p:cNvPr id="97" name="Rectangle 3">
            <a:extLst>
              <a:ext uri="{FF2B5EF4-FFF2-40B4-BE49-F238E27FC236}">
                <a16:creationId xmlns:a16="http://schemas.microsoft.com/office/drawing/2014/main" id="{D54E4D08-2093-45DD-804F-FC1A2155BCD5}"/>
              </a:ext>
            </a:extLst>
          </p:cNvPr>
          <p:cNvSpPr/>
          <p:nvPr/>
        </p:nvSpPr>
        <p:spPr>
          <a:xfrm>
            <a:off x="8778891" y="1113798"/>
            <a:ext cx="2149948" cy="584775"/>
          </a:xfrm>
          <a:prstGeom prst="rect">
            <a:avLst/>
          </a:prstGeom>
          <a:solidFill>
            <a:schemeClr val="accent6"/>
          </a:solidFill>
          <a:ln>
            <a:noFill/>
          </a:ln>
          <a:effectLst/>
          <a:scene3d>
            <a:camera prst="orthographicFront">
              <a:rot lat="0" lon="0" rev="0"/>
            </a:camera>
            <a:lightRig rig="chilly" dir="t">
              <a:rot lat="0" lon="0" rev="18480000"/>
            </a:lightRig>
          </a:scene3d>
          <a:sp3d prstMaterial="clear">
            <a:bevelT h="63500"/>
          </a:sp3d>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BH" sz="3200" b="1" dirty="0">
                <a:ln w="11430"/>
                <a:solidFill>
                  <a:srgbClr val="C00000"/>
                </a:solidFill>
                <a:latin typeface="Sakkal Majalla" panose="02000000000000000000" pitchFamily="2" charset="-78"/>
                <a:cs typeface="Sakkal Majalla" panose="02000000000000000000" pitchFamily="2" charset="-78"/>
              </a:rPr>
              <a:t>نموذج طومسون</a:t>
            </a:r>
            <a:endParaRPr lang="en-US" sz="3200" b="1" dirty="0">
              <a:ln w="11430"/>
              <a:solidFill>
                <a:srgbClr val="C00000"/>
              </a:solidFill>
              <a:latin typeface="Sakkal Majalla" panose="02000000000000000000" pitchFamily="2" charset="-78"/>
              <a:cs typeface="Sakkal Majalla" panose="02000000000000000000" pitchFamily="2" charset="-78"/>
            </a:endParaRPr>
          </a:p>
        </p:txBody>
      </p:sp>
      <p:sp>
        <p:nvSpPr>
          <p:cNvPr id="98" name="Rectangle 4">
            <a:extLst>
              <a:ext uri="{FF2B5EF4-FFF2-40B4-BE49-F238E27FC236}">
                <a16:creationId xmlns:a16="http://schemas.microsoft.com/office/drawing/2014/main" id="{CEA5A3F5-273F-453E-A954-6F4188314887}"/>
              </a:ext>
            </a:extLst>
          </p:cNvPr>
          <p:cNvSpPr/>
          <p:nvPr/>
        </p:nvSpPr>
        <p:spPr>
          <a:xfrm>
            <a:off x="5145904" y="1136256"/>
            <a:ext cx="2044149" cy="584775"/>
          </a:xfrm>
          <a:prstGeom prst="rect">
            <a:avLst/>
          </a:prstGeom>
          <a:solidFill>
            <a:schemeClr val="accent6"/>
          </a:solidFill>
          <a:ln>
            <a:noFill/>
          </a:ln>
          <a:effectLst/>
          <a:scene3d>
            <a:camera prst="orthographicFront">
              <a:rot lat="0" lon="0" rev="0"/>
            </a:camera>
            <a:lightRig rig="chilly" dir="t">
              <a:rot lat="0" lon="0" rev="18480000"/>
            </a:lightRig>
          </a:scene3d>
          <a:sp3d prstMaterial="clear">
            <a:bevelT h="63500"/>
          </a:sp3d>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BH" sz="3200" b="1" dirty="0">
                <a:ln w="11430"/>
                <a:solidFill>
                  <a:srgbClr val="C00000"/>
                </a:solidFill>
                <a:latin typeface="Sakkal Majalla" panose="02000000000000000000" pitchFamily="2" charset="-78"/>
                <a:cs typeface="Sakkal Majalla" panose="02000000000000000000" pitchFamily="2" charset="-78"/>
              </a:rPr>
              <a:t>نموذج راذرفورد</a:t>
            </a:r>
            <a:endParaRPr lang="en-US" sz="3200" b="1" dirty="0">
              <a:ln w="11430"/>
              <a:solidFill>
                <a:srgbClr val="C00000"/>
              </a:solidFill>
              <a:latin typeface="Sakkal Majalla" panose="02000000000000000000" pitchFamily="2" charset="-78"/>
              <a:cs typeface="Sakkal Majalla" panose="02000000000000000000" pitchFamily="2" charset="-78"/>
            </a:endParaRPr>
          </a:p>
        </p:txBody>
      </p:sp>
      <p:sp>
        <p:nvSpPr>
          <p:cNvPr id="99" name="Rectangle 5">
            <a:extLst>
              <a:ext uri="{FF2B5EF4-FFF2-40B4-BE49-F238E27FC236}">
                <a16:creationId xmlns:a16="http://schemas.microsoft.com/office/drawing/2014/main" id="{0782ABA9-A88F-4CAA-86E9-E2D149D2BBA2}"/>
              </a:ext>
            </a:extLst>
          </p:cNvPr>
          <p:cNvSpPr/>
          <p:nvPr/>
        </p:nvSpPr>
        <p:spPr>
          <a:xfrm>
            <a:off x="960350" y="1152968"/>
            <a:ext cx="2940228" cy="584775"/>
          </a:xfrm>
          <a:prstGeom prst="rect">
            <a:avLst/>
          </a:prstGeom>
          <a:solidFill>
            <a:schemeClr val="accent6"/>
          </a:solidFill>
          <a:ln>
            <a:noFill/>
          </a:ln>
          <a:effectLst/>
          <a:scene3d>
            <a:camera prst="orthographicFront">
              <a:rot lat="0" lon="0" rev="0"/>
            </a:camera>
            <a:lightRig rig="chilly" dir="t">
              <a:rot lat="0" lon="0" rev="18480000"/>
            </a:lightRig>
          </a:scene3d>
          <a:sp3d prstMaterial="clear">
            <a:bevelT h="63500"/>
          </a:sp3d>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BH" sz="3200" b="1" dirty="0">
                <a:ln w="11430"/>
                <a:solidFill>
                  <a:srgbClr val="C00000"/>
                </a:solidFill>
                <a:latin typeface="Sakkal Majalla" panose="02000000000000000000" pitchFamily="2" charset="-78"/>
                <a:cs typeface="Sakkal Majalla" panose="02000000000000000000" pitchFamily="2" charset="-78"/>
              </a:rPr>
              <a:t>النموذج الذري الحديث</a:t>
            </a:r>
            <a:endParaRPr lang="en-US" sz="3200" b="1" dirty="0">
              <a:ln w="11430"/>
              <a:solidFill>
                <a:srgbClr val="C00000"/>
              </a:solidFill>
              <a:latin typeface="Sakkal Majalla" panose="02000000000000000000" pitchFamily="2" charset="-78"/>
              <a:cs typeface="Sakkal Majalla" panose="02000000000000000000" pitchFamily="2" charset="-78"/>
            </a:endParaRPr>
          </a:p>
        </p:txBody>
      </p:sp>
      <p:sp>
        <p:nvSpPr>
          <p:cNvPr id="103" name="مستطيل 4">
            <a:extLst>
              <a:ext uri="{FF2B5EF4-FFF2-40B4-BE49-F238E27FC236}">
                <a16:creationId xmlns:a16="http://schemas.microsoft.com/office/drawing/2014/main" id="{FCF320EC-8DDE-423E-AACA-4BF62D61D13D}"/>
              </a:ext>
            </a:extLst>
          </p:cNvPr>
          <p:cNvSpPr/>
          <p:nvPr/>
        </p:nvSpPr>
        <p:spPr>
          <a:xfrm>
            <a:off x="1961779" y="120161"/>
            <a:ext cx="8626712" cy="707886"/>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r" rtl="1"/>
            <a:r>
              <a:rPr lang="ar-BH" sz="4000" b="1" dirty="0">
                <a:solidFill>
                  <a:srgbClr val="C00000"/>
                </a:solidFill>
                <a:latin typeface="Sakkal Majalla" panose="02000000000000000000" pitchFamily="2" charset="-78"/>
                <a:cs typeface="Sakkal Majalla" panose="02000000000000000000" pitchFamily="2" charset="-78"/>
              </a:rPr>
              <a:t>نشاط تقييمي-</a:t>
            </a:r>
            <a:r>
              <a:rPr lang="en-US" sz="4000" b="1" dirty="0">
                <a:solidFill>
                  <a:srgbClr val="C00000"/>
                </a:solidFill>
                <a:latin typeface="Sakkal Majalla" panose="02000000000000000000" pitchFamily="2" charset="-78"/>
                <a:cs typeface="Sakkal Majalla" panose="02000000000000000000" pitchFamily="2" charset="-78"/>
              </a:rPr>
              <a:t>4</a:t>
            </a:r>
            <a:r>
              <a:rPr lang="ar-BH" sz="4000" b="1" dirty="0">
                <a:solidFill>
                  <a:srgbClr val="C00000"/>
                </a:solidFill>
                <a:latin typeface="Sakkal Majalla" panose="02000000000000000000" pitchFamily="2" charset="-78"/>
                <a:cs typeface="Sakkal Majalla" panose="02000000000000000000" pitchFamily="2" charset="-78"/>
              </a:rPr>
              <a:t>-</a:t>
            </a:r>
            <a:r>
              <a:rPr lang="ar-BH" sz="3200" b="1" dirty="0">
                <a:solidFill>
                  <a:srgbClr val="C00000"/>
                </a:solidFill>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قارن بالرسم بين النماذج الذرية الثلاثة السابقة.</a:t>
            </a:r>
            <a:endParaRPr lang="ar-SA" sz="3200" b="1" dirty="0">
              <a:latin typeface="Sakkal Majalla" panose="02000000000000000000" pitchFamily="2" charset="-78"/>
              <a:cs typeface="Sakkal Majalla" panose="02000000000000000000" pitchFamily="2" charset="-78"/>
            </a:endParaRPr>
          </a:p>
        </p:txBody>
      </p:sp>
      <p:sp>
        <p:nvSpPr>
          <p:cNvPr id="101"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281577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000"/>
                                        <p:tgtEl>
                                          <p:spTgt spid="103"/>
                                        </p:tgtEl>
                                      </p:cBhvr>
                                    </p:animEffect>
                                    <p:anim calcmode="lin" valueType="num">
                                      <p:cBhvr>
                                        <p:cTn id="8" dur="1000" fill="hold"/>
                                        <p:tgtEl>
                                          <p:spTgt spid="103"/>
                                        </p:tgtEl>
                                        <p:attrNameLst>
                                          <p:attrName>ppt_x</p:attrName>
                                        </p:attrNameLst>
                                      </p:cBhvr>
                                      <p:tavLst>
                                        <p:tav tm="0">
                                          <p:val>
                                            <p:strVal val="#ppt_x"/>
                                          </p:val>
                                        </p:tav>
                                        <p:tav tm="100000">
                                          <p:val>
                                            <p:strVal val="#ppt_x"/>
                                          </p:val>
                                        </p:tav>
                                      </p:tavLst>
                                    </p:anim>
                                    <p:anim calcmode="lin" valueType="num">
                                      <p:cBhvr>
                                        <p:cTn id="9"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7"/>
                                        </p:tgtEl>
                                        <p:attrNameLst>
                                          <p:attrName>style.visibility</p:attrName>
                                        </p:attrNameLst>
                                      </p:cBhvr>
                                      <p:to>
                                        <p:strVal val="visible"/>
                                      </p:to>
                                    </p:set>
                                    <p:animEffect transition="in" filter="fade">
                                      <p:cBhvr>
                                        <p:cTn id="14" dur="500"/>
                                        <p:tgtEl>
                                          <p:spTgt spid="9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fade">
                                      <p:cBhvr>
                                        <p:cTn id="19" dur="1000"/>
                                        <p:tgtEl>
                                          <p:spTgt spid="98"/>
                                        </p:tgtEl>
                                      </p:cBhvr>
                                    </p:animEffect>
                                    <p:anim calcmode="lin" valueType="num">
                                      <p:cBhvr>
                                        <p:cTn id="20" dur="1000" fill="hold"/>
                                        <p:tgtEl>
                                          <p:spTgt spid="98"/>
                                        </p:tgtEl>
                                        <p:attrNameLst>
                                          <p:attrName>ppt_x</p:attrName>
                                        </p:attrNameLst>
                                      </p:cBhvr>
                                      <p:tavLst>
                                        <p:tav tm="0">
                                          <p:val>
                                            <p:strVal val="#ppt_x"/>
                                          </p:val>
                                        </p:tav>
                                        <p:tav tm="100000">
                                          <p:val>
                                            <p:strVal val="#ppt_x"/>
                                          </p:val>
                                        </p:tav>
                                      </p:tavLst>
                                    </p:anim>
                                    <p:anim calcmode="lin" valueType="num">
                                      <p:cBhvr>
                                        <p:cTn id="21" dur="100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99"/>
                                        </p:tgtEl>
                                        <p:attrNameLst>
                                          <p:attrName>style.visibility</p:attrName>
                                        </p:attrNameLst>
                                      </p:cBhvr>
                                      <p:to>
                                        <p:strVal val="visible"/>
                                      </p:to>
                                    </p:set>
                                    <p:animEffect transition="in" filter="barn(inVertical)">
                                      <p:cBhvr>
                                        <p:cTn id="26" dur="500"/>
                                        <p:tgtEl>
                                          <p:spTgt spid="99"/>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fade">
                                      <p:cBhvr>
                                        <p:cTn id="39"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0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مستطيل 4">
            <a:extLst>
              <a:ext uri="{FF2B5EF4-FFF2-40B4-BE49-F238E27FC236}">
                <a16:creationId xmlns:a16="http://schemas.microsoft.com/office/drawing/2014/main" id="{EA4435A2-D21A-4044-990F-A9EDD0198F42}"/>
              </a:ext>
            </a:extLst>
          </p:cNvPr>
          <p:cNvSpPr/>
          <p:nvPr/>
        </p:nvSpPr>
        <p:spPr>
          <a:xfrm>
            <a:off x="3952703" y="2419210"/>
            <a:ext cx="3758665" cy="830997"/>
          </a:xfrm>
          <a:prstGeom prst="rect">
            <a:avLst/>
          </a:prstGeom>
          <a:solidFill>
            <a:schemeClr val="accent6">
              <a:lumMod val="60000"/>
              <a:lumOff val="40000"/>
            </a:schemeClr>
          </a:solidFill>
          <a:ln w="12700">
            <a:solidFill>
              <a:srgbClr val="FF0000"/>
            </a:solidFill>
          </a:ln>
          <a:effectLst>
            <a:innerShdw blurRad="114300">
              <a:prstClr val="black"/>
            </a:innerShdw>
          </a:effectLst>
        </p:spPr>
        <p:txBody>
          <a:bodyPr wrap="square">
            <a:spAutoFit/>
          </a:bodyPr>
          <a:lstStyle/>
          <a:p>
            <a:pPr algn="ctr" rtl="1"/>
            <a:r>
              <a:rPr lang="ar-BH" sz="4800" b="1" dirty="0">
                <a:latin typeface="Sakkal Majalla" panose="02000000000000000000" pitchFamily="2" charset="-78"/>
                <a:cs typeface="Sakkal Majalla" panose="02000000000000000000" pitchFamily="2" charset="-78"/>
              </a:rPr>
              <a:t>انتهى الدرس</a:t>
            </a:r>
            <a:endParaRPr lang="ar-SA" sz="4800" b="1" dirty="0">
              <a:latin typeface="Sakkal Majalla" panose="02000000000000000000" pitchFamily="2" charset="-78"/>
              <a:cs typeface="Sakkal Majalla" panose="02000000000000000000" pitchFamily="2" charset="-78"/>
            </a:endParaRPr>
          </a:p>
        </p:txBody>
      </p:sp>
      <p:sp>
        <p:nvSpPr>
          <p:cNvPr id="5" name="مستطيل 4">
            <a:extLst>
              <a:ext uri="{FF2B5EF4-FFF2-40B4-BE49-F238E27FC236}">
                <a16:creationId xmlns:a16="http://schemas.microsoft.com/office/drawing/2014/main" id="{87D9EDD7-47C6-49FF-A1B5-F9D602AF3B98}"/>
              </a:ext>
            </a:extLst>
          </p:cNvPr>
          <p:cNvSpPr/>
          <p:nvPr/>
        </p:nvSpPr>
        <p:spPr>
          <a:xfrm>
            <a:off x="175984" y="129309"/>
            <a:ext cx="1693485" cy="707886"/>
          </a:xfrm>
          <a:prstGeom prst="rect">
            <a:avLst/>
          </a:prstGeom>
          <a:solidFill>
            <a:srgbClr val="FFFF00"/>
          </a:solidFill>
          <a:ln>
            <a:solidFill>
              <a:schemeClr val="tx1"/>
            </a:solidFill>
          </a:ln>
          <a:effectLst>
            <a:innerShdw blurRad="114300">
              <a:prstClr val="black"/>
            </a:innerShdw>
          </a:effectLst>
        </p:spPr>
        <p:txBody>
          <a:bodyPr wrap="square">
            <a:spAutoFit/>
          </a:bodyPr>
          <a:lstStyle/>
          <a:p>
            <a:pPr algn="ctr" rtl="1"/>
            <a:r>
              <a:rPr lang="ar-BH" sz="2000" b="1" dirty="0">
                <a:solidFill>
                  <a:srgbClr val="002060"/>
                </a:solidFill>
                <a:latin typeface="Sakkal Majalla" panose="02000000000000000000" pitchFamily="2" charset="-78"/>
                <a:cs typeface="Sakkal Majalla" panose="02000000000000000000" pitchFamily="2" charset="-78"/>
              </a:rPr>
              <a:t>مكوّنات الذرة</a:t>
            </a:r>
            <a:endParaRPr lang="en-US" sz="2000" b="1" dirty="0">
              <a:solidFill>
                <a:srgbClr val="002060"/>
              </a:solidFill>
              <a:latin typeface="Sakkal Majalla" panose="02000000000000000000" pitchFamily="2" charset="-78"/>
              <a:cs typeface="Sakkal Majalla" panose="02000000000000000000" pitchFamily="2" charset="-78"/>
            </a:endParaRPr>
          </a:p>
          <a:p>
            <a:pPr lvl="0" algn="ctr" rtl="1">
              <a:defRPr/>
            </a:pP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102</a:t>
            </a:r>
            <a:r>
              <a:rPr lang="ar-BH" sz="2000" b="1" dirty="0">
                <a:latin typeface="Sakkal Majalla" panose="02000000000000000000" pitchFamily="2" charset="-78"/>
                <a:cs typeface="Sakkal Majalla" panose="02000000000000000000" pitchFamily="2" charset="-78"/>
              </a:rPr>
              <a:t>-كيم</a:t>
            </a:r>
            <a:r>
              <a:rPr lang="en-US" sz="2000" b="1" dirty="0">
                <a:latin typeface="Sakkal Majalla" panose="02000000000000000000" pitchFamily="2" charset="-78"/>
                <a:cs typeface="Sakkal Majalla" panose="02000000000000000000" pitchFamily="2" charset="-78"/>
              </a:rPr>
              <a:t>802</a:t>
            </a:r>
          </a:p>
        </p:txBody>
      </p:sp>
    </p:spTree>
    <p:extLst>
      <p:ext uri="{BB962C8B-B14F-4D97-AF65-F5344CB8AC3E}">
        <p14:creationId xmlns:p14="http://schemas.microsoft.com/office/powerpoint/2010/main" val="341996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0.4|7.9|4.3|6.6|5.4"/>
</p:tagLst>
</file>

<file path=ppt/tags/tag2.xml><?xml version="1.0" encoding="utf-8"?>
<p:tagLst xmlns:a="http://schemas.openxmlformats.org/drawingml/2006/main" xmlns:r="http://schemas.openxmlformats.org/officeDocument/2006/relationships" xmlns:p="http://schemas.openxmlformats.org/presentationml/2006/main">
  <p:tag name="TIMING" val="|10.4|7.9|4.3|6.6|5.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0775657B761054885DE8D654FE8A1D4" ma:contentTypeVersion="3" ma:contentTypeDescription="Create a new document." ma:contentTypeScope="" ma:versionID="81b85ca3a50dc988bfe757ef650bf6e9">
  <xsd:schema xmlns:xsd="http://www.w3.org/2001/XMLSchema" xmlns:xs="http://www.w3.org/2001/XMLSchema" xmlns:p="http://schemas.microsoft.com/office/2006/metadata/properties" xmlns:ns2="587d81a8-7744-40e4-a70c-93ceb1647c6f" targetNamespace="http://schemas.microsoft.com/office/2006/metadata/properties" ma:root="true" ma:fieldsID="3b7c100ff90b336e0e577cd8ac10754b" ns2:_="">
    <xsd:import namespace="587d81a8-7744-40e4-a70c-93ceb1647c6f"/>
    <xsd:element name="properties">
      <xsd:complexType>
        <xsd:sequence>
          <xsd:element name="documentManagement">
            <xsd:complexType>
              <xsd:all>
                <xsd:element ref="ns2:MediaServiceMetadata" minOccurs="0"/>
                <xsd:element ref="ns2:MediaServiceFastMetadata"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7d81a8-7744-40e4-a70c-93ceb1647c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058DE1F-C963-49DF-8241-A432E4AF33FD}"/>
</file>

<file path=customXml/itemProps2.xml><?xml version="1.0" encoding="utf-8"?>
<ds:datastoreItem xmlns:ds="http://schemas.openxmlformats.org/officeDocument/2006/customXml" ds:itemID="{F9FF4289-61A6-4C25-A62F-90908EAFCEFC}"/>
</file>

<file path=customXml/itemProps3.xml><?xml version="1.0" encoding="utf-8"?>
<ds:datastoreItem xmlns:ds="http://schemas.openxmlformats.org/officeDocument/2006/customXml" ds:itemID="{379A4CE8-CEBB-4765-9DFB-D25B4250D021}"/>
</file>

<file path=docProps/app.xml><?xml version="1.0" encoding="utf-8"?>
<Properties xmlns="http://schemas.openxmlformats.org/officeDocument/2006/extended-properties" xmlns:vt="http://schemas.openxmlformats.org/officeDocument/2006/docPropsVTypes">
  <Template>Office Theme</Template>
  <TotalTime>202</TotalTime>
  <Words>1583</Words>
  <Application>Microsoft Office PowerPoint</Application>
  <PresentationFormat>شاشة عريضة</PresentationFormat>
  <Paragraphs>272</Paragraphs>
  <Slides>31</Slides>
  <Notes>2</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31</vt:i4>
      </vt:variant>
    </vt:vector>
  </HeadingPairs>
  <TitlesOfParts>
    <vt:vector size="37" baseType="lpstr">
      <vt:lpstr>Arial</vt:lpstr>
      <vt:lpstr>Calibri</vt:lpstr>
      <vt:lpstr>Calibri Light</vt:lpstr>
      <vt:lpstr>Cambria Math</vt:lpstr>
      <vt:lpstr>Sakkal Majalla</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Khaled Salah Aly Abd Elhalim</cp:lastModifiedBy>
  <cp:revision>24</cp:revision>
  <dcterms:created xsi:type="dcterms:W3CDTF">2021-01-18T16:59:05Z</dcterms:created>
  <dcterms:modified xsi:type="dcterms:W3CDTF">2021-02-07T14:02:38Z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0x01010030775657B761054885DE8D654FE8A1D4</vt:lpwstr>
  </property>
</Properties>
</file>