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9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2.png"/><Relationship Id="rId10" Type="http://schemas.openxmlformats.org/officeDocument/2006/relationships/image" Target="../media/image43.png"/><Relationship Id="rId4" Type="http://schemas.openxmlformats.org/officeDocument/2006/relationships/image" Target="../media/image41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6">
            <a:extLst>
              <a:ext uri="{FF2B5EF4-FFF2-40B4-BE49-F238E27FC236}">
                <a16:creationId xmlns:a16="http://schemas.microsoft.com/office/drawing/2014/main" id="{171067ED-4276-485D-8ED9-731FFD86E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3952945"/>
              </p:ext>
            </p:extLst>
          </p:nvPr>
        </p:nvGraphicFramePr>
        <p:xfrm>
          <a:off x="4681182" y="1774211"/>
          <a:ext cx="7233314" cy="3276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6638">
                  <a:extLst>
                    <a:ext uri="{9D8B030D-6E8A-4147-A177-3AD203B41FA5}">
                      <a16:colId xmlns:a16="http://schemas.microsoft.com/office/drawing/2014/main" val="147546282"/>
                    </a:ext>
                  </a:extLst>
                </a:gridCol>
                <a:gridCol w="2276676">
                  <a:extLst>
                    <a:ext uri="{9D8B030D-6E8A-4147-A177-3AD203B41FA5}">
                      <a16:colId xmlns:a16="http://schemas.microsoft.com/office/drawing/2014/main" val="1624011049"/>
                    </a:ext>
                  </a:extLst>
                </a:gridCol>
              </a:tblGrid>
              <a:tr h="725149">
                <a:tc>
                  <a:txBody>
                    <a:bodyPr/>
                    <a:lstStyle/>
                    <a:p>
                      <a:pPr algn="ctr" rtl="1" fontAlgn="base"/>
                      <a:r>
                        <a:rPr lang="ar-BH" sz="2800" b="1" kern="1200" dirty="0">
                          <a:solidFill>
                            <a:srgbClr val="FFFF00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الحركة بتسارع منتظم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b="1" kern="1200" dirty="0">
                          <a:solidFill>
                            <a:srgbClr val="FFFF00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عنوان </a:t>
                      </a:r>
                      <a:r>
                        <a:rPr lang="ar-JO" sz="3200" b="1" kern="1200" dirty="0">
                          <a:solidFill>
                            <a:srgbClr val="FFFF00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الدرس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4563893"/>
                  </a:ext>
                </a:extLst>
              </a:tr>
              <a:tr h="541361">
                <a:tc>
                  <a:txBody>
                    <a:bodyPr/>
                    <a:lstStyle/>
                    <a:p>
                      <a:pPr algn="ctr" rtl="1"/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الفيزياء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1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 (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فيز102)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المقرر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752946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الثاني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المستوى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51187"/>
                  </a:ext>
                </a:extLst>
              </a:tr>
              <a:tr h="67836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الثاني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الفصل</a:t>
                      </a:r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 الدراسي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05841"/>
                  </a:ext>
                </a:extLst>
              </a:tr>
              <a:tr h="715165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0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3</a:t>
                      </a:r>
                      <a:endParaRPr lang="en-US" sz="2800" b="0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رقم الفصل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5562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451" y="2273273"/>
            <a:ext cx="4000767" cy="27666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9E303E-AD85-4AAA-9717-411EFADE964B}"/>
              </a:ext>
            </a:extLst>
          </p:cNvPr>
          <p:cNvSpPr/>
          <p:nvPr/>
        </p:nvSpPr>
        <p:spPr>
          <a:xfrm>
            <a:off x="777923" y="1916902"/>
            <a:ext cx="10778790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 rt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ar-JO" sz="2800" dirty="0">
                <a:latin typeface="Sakkal Majalla" panose="02000000000000000000" pitchFamily="2" charset="-78"/>
                <a:cs typeface="Sultan normal" pitchFamily="2" charset="-78"/>
              </a:rPr>
              <a:t>يفسر منحنى (الموقع- الزمن) للحركة ذات التسارع المنتظم. </a:t>
            </a:r>
          </a:p>
          <a:p>
            <a:pPr marL="457200" indent="-457200" algn="just" rt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ar-JO" sz="2800" dirty="0">
                <a:latin typeface="Sakkal Majalla" panose="02000000000000000000" pitchFamily="2" charset="-78"/>
                <a:cs typeface="Sultan normal" pitchFamily="2" charset="-78"/>
              </a:rPr>
              <a:t>يحدد العلاقات الرياضية التي تربط بين كلٍ من الموقع، والسرعة، والتسارع، والزمن. </a:t>
            </a:r>
          </a:p>
          <a:p>
            <a:pPr marL="457200" indent="-457200" algn="just" rt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ar-JO" sz="2800" dirty="0">
                <a:latin typeface="Sakkal Majalla" panose="02000000000000000000" pitchFamily="2" charset="-78"/>
                <a:cs typeface="Sultan normal" pitchFamily="2" charset="-78"/>
              </a:rPr>
              <a:t>يطبق العلاقات البيانية والرياضية لحل المسائل التي تتعلق بالتسارع المنتظم.</a:t>
            </a:r>
          </a:p>
        </p:txBody>
      </p:sp>
      <p:sp>
        <p:nvSpPr>
          <p:cNvPr id="6" name="Rectangle 5"/>
          <p:cNvSpPr/>
          <p:nvPr/>
        </p:nvSpPr>
        <p:spPr>
          <a:xfrm>
            <a:off x="3733800" y="715755"/>
            <a:ext cx="4332953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BH" sz="3600" b="1" dirty="0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rPr>
              <a:t>الكفايات التعليمية</a:t>
            </a:r>
            <a:endParaRPr lang="en-US" sz="3600" dirty="0">
              <a:solidFill>
                <a:schemeClr val="bg1"/>
              </a:solidFill>
              <a:latin typeface="Traditional Arabic" panose="02020603050405020304" pitchFamily="18" charset="-78"/>
              <a:cs typeface="Sultan bold" pitchFamily="2" charset="-78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726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704413" y="182562"/>
            <a:ext cx="5122731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السرعة بدلالة التسارع المتوسط</a:t>
            </a:r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592504" y="5748620"/>
            <a:ext cx="1075443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في الحالات التي يكون فيها التسارع منتظمًا، يكون التسارع المتوسط هو التسارع اللحظي نفسه.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40559" y="3397935"/>
                <a:ext cx="2658327" cy="69384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559" y="3397935"/>
                <a:ext cx="2658327" cy="69384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33177" y="4416586"/>
                <a:ext cx="3073092" cy="40434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177" y="4416586"/>
                <a:ext cx="3073092" cy="404341"/>
              </a:xfrm>
              <a:prstGeom prst="rect">
                <a:avLst/>
              </a:prstGeom>
              <a:blipFill rotWithShape="0">
                <a:blip r:embed="rId3"/>
                <a:stretch>
                  <a:fillRect b="-196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53536" y="5037420"/>
                <a:ext cx="3432374" cy="40434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536" y="5037420"/>
                <a:ext cx="3432374" cy="404341"/>
              </a:xfrm>
              <a:prstGeom prst="rect">
                <a:avLst/>
              </a:prstGeom>
              <a:blipFill rotWithShape="0">
                <a:blip r:embed="rId4"/>
                <a:stretch>
                  <a:fillRect b="-1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68489" y="1574805"/>
            <a:ext cx="11537135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يمكن إيجاد السرعة المتجهة للجسم بعد مضي فترة زمنية من معرفة السرعة المتجهة الإبتدائية والتسارع المتوسط للجسم.</a:t>
            </a:r>
            <a:endParaRPr lang="ar-BH" sz="20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905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3" grpId="0" animBg="1"/>
      <p:bldP spid="18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0120" y="1699908"/>
            <a:ext cx="10823756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latin typeface="Sakkal Majalla" panose="02000000000000000000" pitchFamily="2" charset="-78"/>
                <a:cs typeface="Sultan normal" pitchFamily="2" charset="-78"/>
              </a:rPr>
              <a:t>تتحرك كرة إلى أعلى تل بسرعة </a:t>
            </a:r>
            <a:r>
              <a:rPr lang="en-US" sz="32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Sultan normal" pitchFamily="2" charset="-78"/>
              </a:rPr>
              <a:t>2 m/s</a:t>
            </a:r>
            <a:r>
              <a:rPr lang="ar-BH" sz="3200" dirty="0">
                <a:latin typeface="Sakkal Majalla" panose="02000000000000000000" pitchFamily="2" charset="-78"/>
                <a:cs typeface="Sultan normal" pitchFamily="2" charset="-78"/>
              </a:rPr>
              <a:t>، وتباطأت بمعدل منتظم </a:t>
            </a:r>
            <a:r>
              <a:rPr lang="en-US" sz="32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Sultan normal" pitchFamily="2" charset="-78"/>
              </a:rPr>
              <a:t>0.5 m/s</a:t>
            </a:r>
            <a:r>
              <a:rPr lang="en-US" sz="2800" baseline="30000" dirty="0">
                <a:latin typeface="Times New Roman" panose="02020603050405020304" pitchFamily="18" charset="0"/>
                <a:cs typeface="Sultan normal" pitchFamily="2" charset="-78"/>
              </a:rPr>
              <a:t>2</a:t>
            </a:r>
            <a:r>
              <a:rPr lang="ar-BH" sz="3200" dirty="0">
                <a:latin typeface="Sakkal Majalla" panose="02000000000000000000" pitchFamily="2" charset="-78"/>
                <a:cs typeface="Sultan normal" pitchFamily="2" charset="-78"/>
              </a:rPr>
              <a:t> ، فما سرعتها بعد مضي </a:t>
            </a:r>
            <a:r>
              <a:rPr lang="en-US" sz="32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Sultan normal" pitchFamily="2" charset="-78"/>
              </a:rPr>
              <a:t>2 s</a:t>
            </a:r>
            <a:r>
              <a:rPr lang="ar-BH" sz="2800" dirty="0">
                <a:latin typeface="Times New Roman" panose="02020603050405020304" pitchFamily="18" charset="0"/>
                <a:cs typeface="Sultan normal" pitchFamily="2" charset="-78"/>
              </a:rPr>
              <a:t>؟  </a:t>
            </a:r>
            <a:r>
              <a:rPr lang="ar-BH" sz="3200" dirty="0">
                <a:latin typeface="Sakkal Majalla" panose="02000000000000000000" pitchFamily="2" charset="-78"/>
                <a:cs typeface="Sultan normal" pitchFamily="2" charset="-78"/>
              </a:rPr>
              <a:t>افترض الاتجاه نحو أعلى التل هو الاتجاه الموجب.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4439134" y="220511"/>
            <a:ext cx="2783139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مسائل تدريبية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91707" y="3732268"/>
                <a:ext cx="2244974" cy="4653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8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707" y="3732268"/>
                <a:ext cx="2244974" cy="465384"/>
              </a:xfrm>
              <a:prstGeom prst="rect">
                <a:avLst/>
              </a:prstGeom>
              <a:blipFill rotWithShape="0">
                <a:blip r:embed="rId2"/>
                <a:stretch>
                  <a:fillRect l="-813" r="-2439" b="-19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11878" y="4366989"/>
                <a:ext cx="2610395" cy="4653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8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1878" y="4366989"/>
                <a:ext cx="2610395" cy="465384"/>
              </a:xfrm>
              <a:prstGeom prst="rect">
                <a:avLst/>
              </a:prstGeom>
              <a:blipFill rotWithShape="0">
                <a:blip r:embed="rId3"/>
                <a:stretch>
                  <a:fillRect l="-1402" r="-2570" b="-19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29327" y="5030718"/>
                <a:ext cx="1831976" cy="4653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8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9327" y="5030718"/>
                <a:ext cx="1831976" cy="465384"/>
              </a:xfrm>
              <a:prstGeom prst="rect">
                <a:avLst/>
              </a:prstGeom>
              <a:blipFill rotWithShape="0">
                <a:blip r:embed="rId4"/>
                <a:stretch>
                  <a:fillRect l="-2326" t="-3896" r="-1329" b="-19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32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91116" y="2786611"/>
            <a:ext cx="609276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كيف يتغير موقع الجسم المتحرك بتسارع منتظم؟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3644635" y="151226"/>
            <a:ext cx="5703760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الموقع بدلالة التسارع المنتظم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2106790"/>
            <a:ext cx="5153096" cy="4153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37160" y="1421168"/>
            <a:ext cx="1171780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 الجسـم الذي يتحرك بتسـارع منتظم يغير سرعته بمعدل منتظم.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95582" y="3491249"/>
            <a:ext cx="6188296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لاحظ: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BH" sz="2400" dirty="0" err="1">
                <a:latin typeface="Sakkal Majalla" panose="02000000000000000000" pitchFamily="2" charset="-78"/>
                <a:cs typeface="Sultan normal" pitchFamily="2" charset="-78"/>
              </a:rPr>
              <a:t>الإزاحات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خلال فترات زمنية متساوية تصبح أكبر فأكبر. 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ميل الخط يزداد كلما زاد الزمن. 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587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29701" y="1634708"/>
            <a:ext cx="632473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بعد حساب قيم الميل يمكن استخدامها لرسم منحنى (السرعة المتجهة -الزمن).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3943736" y="240219"/>
            <a:ext cx="5171498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الموقع بدلالة التسارع المنتظم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8259" y="1006879"/>
            <a:ext cx="1176617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يمكن معرفة قيم محددة للسرعة المتجهة للجسم من خلال حساب ميل الخطوط من منحنى (الموقع-الزمن)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95832" y="5535749"/>
            <a:ext cx="608589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400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لاحظ:</a:t>
            </a:r>
          </a:p>
          <a:p>
            <a:pPr algn="r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1. ميل منحنى (السرعة المتجهة -الزمن) يمثل تسارع الجسم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71" y="1664294"/>
            <a:ext cx="4260911" cy="3273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891" y="2541024"/>
            <a:ext cx="3982207" cy="2842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696036" y="5520158"/>
            <a:ext cx="4933665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 b="1">
                <a:latin typeface="Traditional Arabic" panose="02020603050405020304" pitchFamily="18" charset="-78"/>
                <a:cs typeface="Traditional Arabic" panose="02020603050405020304" pitchFamily="18" charset="-78"/>
              </a:defRPr>
            </a:lvl1pPr>
          </a:lstStyle>
          <a:p>
            <a:r>
              <a:rPr lang="ar-BH" sz="2000" b="0" dirty="0">
                <a:latin typeface="Sakkal Majalla" panose="02000000000000000000" pitchFamily="2" charset="-78"/>
                <a:cs typeface="Sultan normal" pitchFamily="2" charset="-78"/>
              </a:rPr>
              <a:t>2. المساحة المحصورة  تحت منحنى (السرعة المتجهة-الزمن) تساوي عدديًا إزاحة الجسم.</a:t>
            </a:r>
          </a:p>
        </p:txBody>
      </p:sp>
      <p:sp>
        <p:nvSpPr>
          <p:cNvPr id="2" name="Chevron 1"/>
          <p:cNvSpPr/>
          <p:nvPr/>
        </p:nvSpPr>
        <p:spPr>
          <a:xfrm>
            <a:off x="5281684" y="3343701"/>
            <a:ext cx="1146412" cy="128289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251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2" grpId="0" animBg="1"/>
      <p:bldP spid="13" grpId="0" animBg="1"/>
      <p:bldP spid="10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3322320" y="472780"/>
            <a:ext cx="5253384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الموقع بدلالة التسارع المنتظم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" y="1310136"/>
            <a:ext cx="1096574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أوجد إزاحة الجسم في منحنى (السرعة المتجهة-الزمن) خلال الفترة الزمنية من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t</a:t>
            </a:r>
            <a:r>
              <a:rPr lang="en-US" sz="2400" baseline="-25000" dirty="0">
                <a:latin typeface="Times New Roman" panose="02020603050405020304" pitchFamily="18" charset="0"/>
                <a:cs typeface="Sultan normal" pitchFamily="2" charset="-78"/>
              </a:rPr>
              <a:t>1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 =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1s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إلى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t</a:t>
            </a:r>
            <a:r>
              <a:rPr lang="en-US" sz="2400" baseline="-25000" dirty="0">
                <a:latin typeface="Times New Roman" panose="02020603050405020304" pitchFamily="18" charset="0"/>
                <a:cs typeface="Sultan normal" pitchFamily="2" charset="-78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 =2s</a:t>
            </a:r>
            <a:r>
              <a:rPr lang="ar-BH" sz="2400" dirty="0">
                <a:latin typeface="Times New Roman" panose="02020603050405020304" pitchFamily="18" charset="0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7321" y="2301892"/>
            <a:ext cx="637845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المساحة المحصورة  تحت منحنى (السرعة المتجهة-الزمن) تساوي عدديًا إزاحة الجسم وتساوي مساحة المستطيل المظلل بالاخضر.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1347" y="3943005"/>
            <a:ext cx="358150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=v×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71347" y="4681879"/>
            <a:ext cx="358150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err="1"/>
              <a:t>Δd</a:t>
            </a:r>
            <a:r>
              <a:rPr lang="en-US" dirty="0"/>
              <a:t>=75×1=75 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192" y="2024381"/>
            <a:ext cx="4133850" cy="3990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998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  <p:bldP spid="9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4694032" y="162056"/>
            <a:ext cx="3042447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مسائل تدريبية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29740" y="1118684"/>
            <a:ext cx="860257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استخدم الشكل للإجابة عن الأسئلة الآتية المتعلقة بالطائرتين 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A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 و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B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  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76" y="1882206"/>
            <a:ext cx="3926564" cy="3831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722139" y="2434790"/>
            <a:ext cx="650996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سرعة الطائرة </a:t>
            </a:r>
            <a:r>
              <a:rPr lang="en-US" sz="2000" dirty="0">
                <a:latin typeface="Sakkal Majalla" panose="02000000000000000000" pitchFamily="2" charset="-78"/>
                <a:cs typeface="Sultan normal" pitchFamily="2" charset="-78"/>
              </a:rPr>
              <a:t>B</a:t>
            </a:r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 منتظمة (ثابتة) عند جميع الأزمنة</a:t>
            </a:r>
            <a:r>
              <a:rPr lang="en-US" sz="20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 وتساوي </a:t>
            </a:r>
            <a:r>
              <a:rPr lang="en-US" dirty="0">
                <a:latin typeface="Times New Roman" panose="02020603050405020304" pitchFamily="18" charset="0"/>
                <a:cs typeface="Sultan normal" pitchFamily="2" charset="-78"/>
              </a:rPr>
              <a:t>75 m/s</a:t>
            </a:r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8140" y="4043843"/>
            <a:ext cx="648573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 b="1">
                <a:latin typeface="Traditional Arabic" panose="02020603050405020304" pitchFamily="18" charset="-78"/>
                <a:cs typeface="Traditional Arabic" panose="02020603050405020304" pitchFamily="18" charset="-78"/>
              </a:defRPr>
            </a:lvl1pPr>
          </a:lstStyle>
          <a:p>
            <a:r>
              <a:rPr lang="ar-BH" b="0" dirty="0">
                <a:latin typeface="Sakkal Majalla" panose="02000000000000000000" pitchFamily="2" charset="-78"/>
                <a:cs typeface="Sultan normal" pitchFamily="2" charset="-78"/>
              </a:rPr>
              <a:t>3. ما سرعة الطائرة </a:t>
            </a:r>
            <a:r>
              <a:rPr lang="en-US" sz="2000" b="0" dirty="0">
                <a:latin typeface="Times New Roman" panose="02020603050405020304" pitchFamily="18" charset="0"/>
                <a:cs typeface="Sultan normal" pitchFamily="2" charset="-78"/>
              </a:rPr>
              <a:t>A</a:t>
            </a:r>
            <a:r>
              <a:rPr lang="ar-BH" b="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b="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b="0" dirty="0">
                <a:latin typeface="Sakkal Majalla" panose="02000000000000000000" pitchFamily="2" charset="-78"/>
                <a:cs typeface="Sultan normal" pitchFamily="2" charset="-78"/>
              </a:rPr>
              <a:t>عند الزمن </a:t>
            </a:r>
            <a:r>
              <a:rPr lang="en-US" sz="2000" b="0" dirty="0">
                <a:latin typeface="Times New Roman" panose="02020603050405020304" pitchFamily="18" charset="0"/>
                <a:cs typeface="Sultan normal" pitchFamily="2" charset="-78"/>
              </a:rPr>
              <a:t>t=2 s</a:t>
            </a:r>
            <a:r>
              <a:rPr lang="ar-BH" b="0" dirty="0">
                <a:latin typeface="Sakkal Majalla" panose="02000000000000000000" pitchFamily="2" charset="-78"/>
                <a:cs typeface="Sultan normal" pitchFamily="2" charset="-78"/>
              </a:rPr>
              <a:t>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5256" y="4615350"/>
            <a:ext cx="482206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 b="1">
                <a:latin typeface="Traditional Arabic" panose="02020603050405020304" pitchFamily="18" charset="-78"/>
                <a:cs typeface="Traditional Arabic" panose="02020603050405020304" pitchFamily="18" charset="-78"/>
              </a:defRPr>
            </a:lvl1pPr>
          </a:lstStyle>
          <a:p>
            <a:pPr algn="ctr"/>
            <a:r>
              <a:rPr lang="en-US" sz="2000" b="0" i="1" dirty="0">
                <a:latin typeface="Times New Roman" panose="02020603050405020304" pitchFamily="18" charset="0"/>
                <a:cs typeface="Sultan normal" pitchFamily="2" charset="-78"/>
              </a:rPr>
              <a:t>v</a:t>
            </a:r>
            <a:r>
              <a:rPr lang="en-US" sz="2000" b="0" dirty="0">
                <a:latin typeface="Times New Roman" panose="02020603050405020304" pitchFamily="18" charset="0"/>
                <a:cs typeface="Sultan normal" pitchFamily="2" charset="-78"/>
              </a:rPr>
              <a:t>=78 m/s</a:t>
            </a:r>
            <a:endParaRPr lang="ar-BH" sz="2000" b="0" dirty="0">
              <a:latin typeface="Times New Roman" panose="02020603050405020304" pitchFamily="18" charset="0"/>
              <a:cs typeface="Sultan normal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98140" y="5154535"/>
            <a:ext cx="648573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 b="1">
                <a:latin typeface="Traditional Arabic" panose="02020603050405020304" pitchFamily="18" charset="-78"/>
                <a:cs typeface="Traditional Arabic" panose="02020603050405020304" pitchFamily="18" charset="-78"/>
              </a:defRPr>
            </a:lvl1pPr>
          </a:lstStyle>
          <a:p>
            <a:r>
              <a:rPr lang="ar-BH" b="0" dirty="0">
                <a:latin typeface="Sakkal Majalla" panose="02000000000000000000" pitchFamily="2" charset="-78"/>
                <a:cs typeface="Sultan normal" pitchFamily="2" charset="-78"/>
              </a:rPr>
              <a:t>4. احسب تسارع الطائرة </a:t>
            </a:r>
            <a:r>
              <a:rPr lang="en-US" sz="2000" b="0" dirty="0">
                <a:latin typeface="Times New Roman" panose="02020603050405020304" pitchFamily="18" charset="0"/>
                <a:cs typeface="Sultan normal" pitchFamily="2" charset="-78"/>
              </a:rPr>
              <a:t>A</a:t>
            </a:r>
            <a:r>
              <a:rPr lang="ar-BH" b="0" dirty="0">
                <a:latin typeface="Times New Roman" panose="02020603050405020304" pitchFamily="18" charset="0"/>
                <a:cs typeface="Sultan normal" pitchFamily="2" charset="-78"/>
              </a:rPr>
              <a:t> </a:t>
            </a:r>
            <a:r>
              <a:rPr lang="ar-BH" b="0" dirty="0">
                <a:latin typeface="Sakkal Majalla" panose="02000000000000000000" pitchFamily="2" charset="-78"/>
                <a:cs typeface="Sultan normal" pitchFamily="2" charset="-78"/>
              </a:rPr>
              <a:t>خلال حركتها.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15257" y="5746399"/>
                <a:ext cx="4822062" cy="57823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257" y="5746399"/>
                <a:ext cx="4822062" cy="5782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5298140" y="2945607"/>
            <a:ext cx="649796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 b="1">
                <a:latin typeface="Traditional Arabic" panose="02020603050405020304" pitchFamily="18" charset="-78"/>
                <a:cs typeface="Traditional Arabic" panose="02020603050405020304" pitchFamily="18" charset="-78"/>
              </a:defRPr>
            </a:lvl1pPr>
          </a:lstStyle>
          <a:p>
            <a:r>
              <a:rPr lang="ar-BH" b="0" dirty="0">
                <a:latin typeface="Sakkal Majalla" panose="02000000000000000000" pitchFamily="2" charset="-78"/>
                <a:cs typeface="Sultan normal" pitchFamily="2" charset="-78"/>
              </a:rPr>
              <a:t>2. ما تسارع الطائرة </a:t>
            </a:r>
            <a:r>
              <a:rPr lang="en-US" sz="2000" b="0" dirty="0">
                <a:latin typeface="Times New Roman" panose="02020603050405020304" pitchFamily="18" charset="0"/>
                <a:cs typeface="Sultan normal" pitchFamily="2" charset="-78"/>
              </a:rPr>
              <a:t>B</a:t>
            </a:r>
            <a:r>
              <a:rPr lang="ar-BH" b="0" dirty="0">
                <a:latin typeface="Sakkal Majalla" panose="02000000000000000000" pitchFamily="2" charset="-78"/>
                <a:cs typeface="Sultan normal" pitchFamily="2" charset="-78"/>
              </a:rPr>
              <a:t> خلال حركتها؟</a:t>
            </a:r>
          </a:p>
        </p:txBody>
      </p:sp>
      <p:sp>
        <p:nvSpPr>
          <p:cNvPr id="8" name="Rectangle 7"/>
          <p:cNvSpPr/>
          <p:nvPr/>
        </p:nvSpPr>
        <p:spPr>
          <a:xfrm>
            <a:off x="5298140" y="1879752"/>
            <a:ext cx="649796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1. ما سرعة الطائرة </a:t>
            </a:r>
            <a:r>
              <a:rPr lang="en-US" sz="2000" dirty="0">
                <a:latin typeface="Times New Roman" panose="02020603050405020304" pitchFamily="18" charset="0"/>
                <a:cs typeface="Sultan normal" pitchFamily="2" charset="-78"/>
              </a:rPr>
              <a:t>B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؟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15256" y="3521492"/>
            <a:ext cx="501685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سرعة منتظمة فالتسارع يساوي صفر.</a:t>
            </a:r>
          </a:p>
        </p:txBody>
      </p:sp>
      <p:sp>
        <p:nvSpPr>
          <p:cNvPr id="1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192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0" grpId="0" animBg="1"/>
      <p:bldP spid="11" grpId="0" animBg="1"/>
      <p:bldP spid="15" grpId="0" animBg="1"/>
      <p:bldP spid="16" grpId="0" animBg="1"/>
      <p:bldP spid="7" grpId="0" animBg="1"/>
      <p:bldP spid="17" grpId="0" animBg="1"/>
      <p:bldP spid="8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41040" y="2335691"/>
            <a:ext cx="631339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المساحة تحت المنحنى= مساحة المستطيل + مساحة المثلث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3207905" y="198474"/>
            <a:ext cx="5226089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الموقع بدلالة التسارع المنتظم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750" y="1485736"/>
            <a:ext cx="11488683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يمكن إيجاد الإزاحة من منحنى (السـرعة المتجهة- الزمن) وذلك بحسـاب المساحة تحت المنحنى.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50" y="2137887"/>
            <a:ext cx="4718091" cy="3426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41041" y="2993663"/>
                <a:ext cx="3841883" cy="6914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041" y="2993663"/>
                <a:ext cx="3841883" cy="69147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466230" y="3851065"/>
                <a:ext cx="2830605" cy="6914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230" y="3851065"/>
                <a:ext cx="2830605" cy="69147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183841" y="4656675"/>
                <a:ext cx="3841883" cy="6914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841" y="4656675"/>
                <a:ext cx="3841883" cy="69147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703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2" grpId="0" animBg="1"/>
      <p:bldP spid="7" grpId="0"/>
      <p:bldP spid="11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4843678"/>
                  </p:ext>
                </p:extLst>
              </p:nvPr>
            </p:nvGraphicFramePr>
            <p:xfrm>
              <a:off x="1001532" y="1316121"/>
              <a:ext cx="10325414" cy="4757132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3758747">
                      <a:extLst>
                        <a:ext uri="{9D8B030D-6E8A-4147-A177-3AD203B41FA5}">
                          <a16:colId xmlns:a16="http://schemas.microsoft.com/office/drawing/2014/main" val="495367459"/>
                        </a:ext>
                      </a:extLst>
                    </a:gridCol>
                    <a:gridCol w="3124862">
                      <a:extLst>
                        <a:ext uri="{9D8B030D-6E8A-4147-A177-3AD203B41FA5}">
                          <a16:colId xmlns:a16="http://schemas.microsoft.com/office/drawing/2014/main" val="3453879820"/>
                        </a:ext>
                      </a:extLst>
                    </a:gridCol>
                    <a:gridCol w="3441805">
                      <a:extLst>
                        <a:ext uri="{9D8B030D-6E8A-4147-A177-3AD203B41FA5}">
                          <a16:colId xmlns:a16="http://schemas.microsoft.com/office/drawing/2014/main" val="1710429178"/>
                        </a:ext>
                      </a:extLst>
                    </a:gridCol>
                  </a:tblGrid>
                  <a:tr h="1041292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معادلات الحركة في أثناء</a:t>
                          </a:r>
                          <a:r>
                            <a:rPr lang="ar-BH" sz="2800" b="0" baseline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 حركة الجسم ب</a:t>
                          </a:r>
                          <a:r>
                            <a:rPr lang="ar-BH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تسارع</a:t>
                          </a:r>
                          <a:r>
                            <a:rPr lang="ar-BH" sz="2800" b="0" baseline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 منتظم</a:t>
                          </a:r>
                          <a:endParaRPr lang="en-US" sz="2800" b="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ultan normal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0380034"/>
                      </a:ext>
                    </a:extLst>
                  </a:tr>
                  <a:tr h="91517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المعادلة</a:t>
                          </a:r>
                          <a:endParaRPr lang="en-US" sz="2800" b="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ultan normal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المتغيرات</a:t>
                          </a:r>
                          <a:endParaRPr lang="en-US" sz="2800" b="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ultan normal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الشروط الابتدائية</a:t>
                          </a:r>
                          <a:endParaRPr lang="en-US" sz="2800" b="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ultan normal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5484761"/>
                      </a:ext>
                    </a:extLst>
                  </a:tr>
                  <a:tr h="91517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80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acc>
                                  <m:accPr>
                                    <m:chr m:val="̅"/>
                                    <m:ctrlP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80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80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4367612"/>
                      </a:ext>
                    </a:extLst>
                  </a:tr>
                  <a:tr h="970312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8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akkal Majalla" panose="02000000000000000000" pitchFamily="2" charset="-78"/>
                            </a:rPr>
                            <a:t>+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80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b="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acc>
                                <m:accPr>
                                  <m:chr m:val="̅"/>
                                  <m:ctrlPr>
                                    <a:rPr lang="en-US" sz="280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  <m:sSubSup>
                                <m:sSubSupPr>
                                  <m:ctrlPr>
                                    <a:rPr lang="en-US" sz="280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800" b="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  <m:sup>
                                  <m:r>
                                    <a:rPr lang="en-US" sz="2800" b="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oMath>
                          </a14:m>
                          <a:endParaRPr lang="en-US" sz="280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acc>
                                  <m:accPr>
                                    <m:chr m:val="̅"/>
                                    <m:ctrlP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80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akkal Majalla" panose="02000000000000000000" pitchFamily="2" charset="-78"/>
                            </a:rPr>
                            <a:t>,</a:t>
                          </a:r>
                          <a:r>
                            <a:rPr lang="en-US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akkal Majalla" panose="02000000000000000000" pitchFamily="2" charset="-78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ar-BH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ا</m:t>
                                  </m:r>
                                </m:sub>
                              </m:sSub>
                            </m:oMath>
                          </a14:m>
                          <a:endParaRPr lang="en-US" sz="280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73432066"/>
                      </a:ext>
                    </a:extLst>
                  </a:tr>
                  <a:tr h="91517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  <m:sup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80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dirty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  <m:r>
                                <a:rPr lang="en-US" sz="280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akkal Majalla" panose="02000000000000000000" pitchFamily="2" charset="-78"/>
                            </a:rPr>
                            <a:t>-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akkal Majalla" panose="02000000000000000000" pitchFamily="2" charset="-78"/>
                            </a:rPr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acc>
                                  <m:accPr>
                                    <m:chr m:val="̅"/>
                                    <m:ctrlP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80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80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976861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4843678"/>
                  </p:ext>
                </p:extLst>
              </p:nvPr>
            </p:nvGraphicFramePr>
            <p:xfrm>
              <a:off x="1001532" y="1316121"/>
              <a:ext cx="10325414" cy="4757132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375874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495367459"/>
                        </a:ext>
                      </a:extLst>
                    </a:gridCol>
                    <a:gridCol w="312486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453879820"/>
                        </a:ext>
                      </a:extLst>
                    </a:gridCol>
                    <a:gridCol w="344180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710429178"/>
                        </a:ext>
                      </a:extLst>
                    </a:gridCol>
                  </a:tblGrid>
                  <a:tr h="1041292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معادلات الحركة في أثناء</a:t>
                          </a:r>
                          <a:r>
                            <a:rPr lang="ar-BH" sz="2800" b="0" baseline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 حركة الجسم ب</a:t>
                          </a:r>
                          <a:r>
                            <a:rPr lang="ar-BH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تسارع</a:t>
                          </a:r>
                          <a:r>
                            <a:rPr lang="ar-BH" sz="2800" b="0" baseline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 منتظم</a:t>
                          </a:r>
                          <a:endParaRPr lang="en-US" sz="2800" b="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ultan normal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60380034"/>
                      </a:ext>
                    </a:extLst>
                  </a:tr>
                  <a:tr h="91517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المعادلة</a:t>
                          </a:r>
                          <a:endParaRPr lang="en-US" sz="2800" b="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ultan normal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المتغيرات</a:t>
                          </a:r>
                          <a:endParaRPr lang="en-US" sz="2800" b="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ultan normal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0" dirty="0">
                              <a:solidFill>
                                <a:srgbClr val="002060"/>
                              </a:solidFill>
                              <a:latin typeface="Sakkal Majalla" panose="02000000000000000000" pitchFamily="2" charset="-78"/>
                              <a:cs typeface="Sultan normal" pitchFamily="2" charset="-78"/>
                            </a:rPr>
                            <a:t>الشروط الابتدائية</a:t>
                          </a:r>
                          <a:endParaRPr lang="en-US" sz="2800" b="0" dirty="0">
                            <a:solidFill>
                              <a:srgbClr val="002060"/>
                            </a:solidFill>
                            <a:latin typeface="Sakkal Majalla" panose="02000000000000000000" pitchFamily="2" charset="-78"/>
                            <a:cs typeface="Sultan normal" pitchFamily="2" charset="-78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715484761"/>
                      </a:ext>
                    </a:extLst>
                  </a:tr>
                  <a:tr h="9151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62" t="-215333" r="-175041" b="-2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20468" t="-215333" r="-110526" b="-2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0177" t="-215333" r="-354" b="-20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464367612"/>
                      </a:ext>
                    </a:extLst>
                  </a:tr>
                  <a:tr h="9703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62" t="-295625" r="-175041" b="-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20468" t="-295625" r="-110526" b="-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0177" t="-295625" r="-354" b="-9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4173432066"/>
                      </a:ext>
                    </a:extLst>
                  </a:tr>
                  <a:tr h="9151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62" t="-422000" r="-175041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20468" t="-422000" r="-110526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0177" t="-422000" r="-354" b="-1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9768616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1947535" y="157585"/>
            <a:ext cx="7423115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altLang="ar-BH" dirty="0"/>
              <a:t>معادلات الحركة في حال التسارع المنتظم</a:t>
            </a:r>
            <a:r>
              <a:rPr lang="ar-BH" dirty="0"/>
              <a:t> </a:t>
            </a:r>
            <a:endParaRPr lang="en-US" dirty="0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362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15032" y="2753138"/>
            <a:ext cx="2589529" cy="5213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السرعة الابتدائية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7160" y="1251983"/>
            <a:ext cx="11881757" cy="58350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JO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سؤال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1: صل ما بين الرموز من العمود (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A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) مع دلالاتها الفيزيائية المناسبة لها من العمود (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B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)</a:t>
            </a:r>
            <a:endParaRPr lang="en-US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35845" y="3946880"/>
            <a:ext cx="2562125" cy="3895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الموقع  الابتدائي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88905" y="4600182"/>
            <a:ext cx="2615656" cy="4251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الزمن الابتدائي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204931" y="3328669"/>
            <a:ext cx="2767053" cy="5245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السرعة النهائية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235845" y="5140494"/>
            <a:ext cx="2775305" cy="5310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الموقع  النهائي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248573" y="5786650"/>
            <a:ext cx="2679771" cy="4534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الزمن  النهائي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>
              <a:xfrm>
                <a:off x="2257552" y="5681069"/>
                <a:ext cx="888075" cy="73184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552" y="5681069"/>
                <a:ext cx="888075" cy="731847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>
              <a:xfrm>
                <a:off x="2257552" y="2467501"/>
                <a:ext cx="888075" cy="610532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552" y="2467501"/>
                <a:ext cx="888075" cy="61053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>
              <a:xfrm>
                <a:off x="2315549" y="3812011"/>
                <a:ext cx="772078" cy="59031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549" y="3812011"/>
                <a:ext cx="772078" cy="59031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>
              <a:xfrm>
                <a:off x="1926246" y="4587421"/>
                <a:ext cx="1550685" cy="42516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246" y="4587421"/>
                <a:ext cx="1550685" cy="425163"/>
              </a:xfrm>
              <a:prstGeom prst="roundRect">
                <a:avLst/>
              </a:prstGeom>
              <a:blipFill rotWithShape="0">
                <a:blip r:embed="rId5"/>
                <a:stretch>
                  <a:fillRect b="-72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>
              <a:xfrm>
                <a:off x="2277831" y="3007096"/>
                <a:ext cx="888075" cy="684004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831" y="3007096"/>
                <a:ext cx="888075" cy="68400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/>
              <p:cNvSpPr/>
              <p:nvPr/>
            </p:nvSpPr>
            <p:spPr>
              <a:xfrm>
                <a:off x="1860143" y="5025345"/>
                <a:ext cx="1600804" cy="684004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5" name="Rounded 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143" y="5025345"/>
                <a:ext cx="1600804" cy="684004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4240799" y="178639"/>
            <a:ext cx="3042447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مسائل تدريبية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>
              <a:xfrm>
                <a:off x="8432215" y="2010849"/>
                <a:ext cx="2329036" cy="610532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sz="28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2215" y="2010849"/>
                <a:ext cx="2329036" cy="610532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>
              <a:xfrm>
                <a:off x="1557350" y="1811777"/>
                <a:ext cx="2329036" cy="610532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sz="28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350" y="1811777"/>
                <a:ext cx="2329036" cy="610532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009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7" grpId="0"/>
      <p:bldP spid="23" grpId="0"/>
      <p:bldP spid="10" grpId="0"/>
      <p:bldP spid="11" grpId="0"/>
      <p:bldP spid="12" grpId="0"/>
      <p:bldP spid="13" grpId="0"/>
      <p:bldP spid="15" grpId="0"/>
      <p:bldP spid="18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15032" y="2753138"/>
            <a:ext cx="2589529" cy="5213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السرعة الابتدائية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7160" y="1208464"/>
            <a:ext cx="11881757" cy="58350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JO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سؤال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1: صل ما بين الرموز من العمود (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A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) مع دلالاتها الفيزيائية المناسبة لها من العمود (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B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)</a:t>
            </a:r>
            <a:endParaRPr lang="en-US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35845" y="3946880"/>
            <a:ext cx="2562125" cy="3895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الموقع  الابتدائي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88905" y="4600182"/>
            <a:ext cx="2615656" cy="4251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الزمن الابتدائي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204931" y="3328669"/>
            <a:ext cx="2767053" cy="5245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السرعة النهائية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235845" y="5140494"/>
            <a:ext cx="2775305" cy="5310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الموقع  النهائي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248573" y="5786650"/>
            <a:ext cx="2679771" cy="4534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  <a:latin typeface="Sakkal Majalla" panose="02000000000000000000" pitchFamily="2" charset="-78"/>
                <a:cs typeface="Sultan normal" pitchFamily="2" charset="-78"/>
              </a:rPr>
              <a:t>الزمن  النهائي</a:t>
            </a:r>
            <a:endParaRPr lang="en-US" sz="2400" dirty="0">
              <a:solidFill>
                <a:srgbClr val="00206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>
              <a:xfrm>
                <a:off x="2257552" y="5681069"/>
                <a:ext cx="888075" cy="73184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552" y="5681069"/>
                <a:ext cx="888075" cy="731847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>
              <a:xfrm>
                <a:off x="2257552" y="2448053"/>
                <a:ext cx="888075" cy="610532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552" y="2448053"/>
                <a:ext cx="888075" cy="61053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>
              <a:xfrm>
                <a:off x="2315549" y="3812011"/>
                <a:ext cx="772078" cy="59031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549" y="3812011"/>
                <a:ext cx="772078" cy="59031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>
              <a:xfrm>
                <a:off x="1926246" y="4587421"/>
                <a:ext cx="1550685" cy="42516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246" y="4587421"/>
                <a:ext cx="1550685" cy="425163"/>
              </a:xfrm>
              <a:prstGeom prst="roundRect">
                <a:avLst/>
              </a:prstGeom>
              <a:blipFill rotWithShape="0">
                <a:blip r:embed="rId5"/>
                <a:stretch>
                  <a:fillRect b="-72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>
              <a:xfrm>
                <a:off x="2277831" y="3007096"/>
                <a:ext cx="888075" cy="684004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831" y="3007096"/>
                <a:ext cx="888075" cy="68400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/>
              <p:cNvSpPr/>
              <p:nvPr/>
            </p:nvSpPr>
            <p:spPr>
              <a:xfrm>
                <a:off x="1860143" y="5025345"/>
                <a:ext cx="1600804" cy="684004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BH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5" name="Rounded 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143" y="5025345"/>
                <a:ext cx="1600804" cy="684004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4209105" y="44724"/>
            <a:ext cx="3042447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مسائل تدريبية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>
              <a:xfrm>
                <a:off x="8432215" y="2010849"/>
                <a:ext cx="2329036" cy="610532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sz="28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2215" y="2010849"/>
                <a:ext cx="2329036" cy="610532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>
              <a:xfrm>
                <a:off x="1557350" y="1811777"/>
                <a:ext cx="2329036" cy="610532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sz="28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350" y="1811777"/>
                <a:ext cx="2329036" cy="610532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>
            <a:stCxn id="2" idx="1"/>
            <a:endCxn id="10" idx="3"/>
          </p:cNvCxnSpPr>
          <p:nvPr/>
        </p:nvCxnSpPr>
        <p:spPr>
          <a:xfrm flipH="1">
            <a:off x="3145627" y="3013821"/>
            <a:ext cx="5169405" cy="3033172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1" idx="3"/>
          </p:cNvCxnSpPr>
          <p:nvPr/>
        </p:nvCxnSpPr>
        <p:spPr>
          <a:xfrm flipH="1" flipV="1">
            <a:off x="3145627" y="2753319"/>
            <a:ext cx="5405539" cy="755440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2961564" y="4107168"/>
            <a:ext cx="5589602" cy="44417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3046176" y="4803340"/>
            <a:ext cx="5572888" cy="44456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963323" y="3579770"/>
            <a:ext cx="5764385" cy="1848185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3032374" y="5427955"/>
            <a:ext cx="5808796" cy="633059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604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7" grpId="0"/>
      <p:bldP spid="8" grpId="0"/>
      <p:bldP spid="23" grpId="0"/>
      <p:bldP spid="24" grpId="0"/>
      <p:bldP spid="25" grpId="0"/>
      <p:bldP spid="10" grpId="0"/>
      <p:bldP spid="11" grpId="0"/>
      <p:bldP spid="12" grpId="0"/>
      <p:bldP spid="13" grpId="0"/>
      <p:bldP spid="14" grpId="0"/>
      <p:bldP spid="15" grpId="0"/>
      <p:bldP spid="18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560" y="1755472"/>
            <a:ext cx="11576110" cy="12723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تحركت سيارة من السكون وأصبحت سرعتها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40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km/h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في الفترة الزمنية نفسها التي زادت سيارة أخرى سرعتها من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80 km/h </a:t>
            </a:r>
            <a:r>
              <a:rPr lang="ar-BH" sz="2400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 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إلى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100 km/h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، أي السيارتين لها تسارع أكبر؟</a:t>
            </a:r>
            <a:endParaRPr lang="en-US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76322" y="4029472"/>
            <a:ext cx="3573380" cy="4999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(أ ) السيارة الأولى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4560" y="5212998"/>
            <a:ext cx="4594140" cy="4999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(د) التسارع لا يعتمد على تغير السرعة</a:t>
            </a:r>
            <a:endParaRPr lang="en-US" sz="24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4560" y="4029472"/>
            <a:ext cx="4594140" cy="4999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(ب ) السيارة الثانية </a:t>
            </a:r>
            <a:endParaRPr lang="en-US" sz="24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76321" y="5462952"/>
            <a:ext cx="3731551" cy="4999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(ج) لهما التسارع نفسه </a:t>
            </a:r>
            <a:endParaRPr lang="en-US" sz="24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09430" y="3822225"/>
            <a:ext cx="4594140" cy="9144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2880360" y="140816"/>
            <a:ext cx="5000787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مسائل تدريبية</a:t>
            </a: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236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3840" y="1159478"/>
            <a:ext cx="11804716" cy="8729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تتغير سرعة طائرة بمعدل منتظم  من 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145 m/s</a:t>
            </a:r>
            <a:r>
              <a:rPr lang="ar-BH" sz="2400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 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إلى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75 m/s</a:t>
            </a:r>
            <a:r>
              <a:rPr lang="ar-BH" sz="2400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 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خلال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15 s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، احسب تسارع الطائرة.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-67233" y="2145317"/>
            <a:ext cx="11736545" cy="4170185"/>
          </a:xfrm>
          <a:prstGeom prst="roundRect">
            <a:avLst>
              <a:gd name="adj" fmla="val 3348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  <a:p>
            <a:pPr algn="r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  <a:p>
            <a:pPr algn="r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              </a:t>
            </a:r>
          </a:p>
          <a:p>
            <a:pPr algn="r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  <a:p>
            <a:pPr algn="r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</a:t>
            </a:r>
          </a:p>
          <a:p>
            <a:pPr algn="ctr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</a:t>
            </a:r>
            <a:endParaRPr lang="en-US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  <a:p>
            <a:pPr algn="r" rtl="1"/>
            <a:endParaRPr lang="en-US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  <a:p>
            <a:pPr algn="ctr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78302" y="3193123"/>
                <a:ext cx="2377440" cy="86278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145 m/s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02" y="3193123"/>
                <a:ext cx="2377440" cy="86278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41606" y="4223445"/>
                <a:ext cx="2377440" cy="91440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75 m/s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06" y="4223445"/>
                <a:ext cx="2377440" cy="9144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41606" y="5298055"/>
                <a:ext cx="2377440" cy="91440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15 s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06" y="5298055"/>
                <a:ext cx="2377440" cy="9144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78302" y="2667510"/>
                <a:ext cx="2377440" cy="45720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BH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المعطيات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02" y="2667510"/>
                <a:ext cx="2377440" cy="457200"/>
              </a:xfrm>
              <a:prstGeom prst="rect">
                <a:avLst/>
              </a:prstGeom>
              <a:blipFill rotWithShape="0">
                <a:blip r:embed="rId5"/>
                <a:stretch>
                  <a:fillRect t="-14286" b="-23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107937" y="2667510"/>
                <a:ext cx="2377440" cy="50833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BH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المطلوب</m:t>
                      </m:r>
                      <m:r>
                        <a:rPr lang="ar-BH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937" y="2667510"/>
                <a:ext cx="2377440" cy="508331"/>
              </a:xfrm>
              <a:prstGeom prst="rect">
                <a:avLst/>
              </a:prstGeom>
              <a:blipFill rotWithShape="0">
                <a:blip r:embed="rId6"/>
                <a:stretch>
                  <a:fillRect t="-8235" b="-1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107937" y="3369697"/>
                <a:ext cx="2377440" cy="795518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??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937" y="3369697"/>
                <a:ext cx="2377440" cy="79551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609964" y="2682918"/>
                <a:ext cx="2093234" cy="523413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BH" sz="2400" b="1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القانون</a:t>
                </a:r>
                <a14:m>
                  <m:oMath xmlns:m="http://schemas.openxmlformats.org/officeDocument/2006/math">
                    <m:r>
                      <a:rPr lang="ar-BH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964" y="2682918"/>
                <a:ext cx="2093234" cy="523413"/>
              </a:xfrm>
              <a:prstGeom prst="rect">
                <a:avLst/>
              </a:prstGeom>
              <a:blipFill rotWithShape="0">
                <a:blip r:embed="rId8"/>
                <a:stretch>
                  <a:fillRect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5801040" y="4569591"/>
            <a:ext cx="2093234" cy="67663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التعويض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127839" y="3781766"/>
            <a:ext cx="2093234" cy="67663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النتيجة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5383431" y="5409807"/>
                <a:ext cx="2858787" cy="914399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75</m:t>
                          </m:r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145</m:t>
                          </m:r>
                        </m:num>
                        <m:den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431" y="5409807"/>
                <a:ext cx="2858787" cy="91439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609964" y="3375244"/>
                <a:ext cx="2858787" cy="676635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acc>
                      <m:sSub>
                        <m:sSubPr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/>
                      </m:sSub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964" y="3375244"/>
                <a:ext cx="2858787" cy="67663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9127839" y="4621420"/>
                <a:ext cx="2522554" cy="676635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=-4.67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7839" y="4621420"/>
                <a:ext cx="2522554" cy="676635"/>
              </a:xfrm>
              <a:prstGeom prst="rect">
                <a:avLst/>
              </a:prstGeom>
              <a:blipFill rotWithShape="0">
                <a:blip r:embed="rId11"/>
                <a:stretch>
                  <a:fillRect b="-3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3322320" y="173413"/>
            <a:ext cx="4489890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مسائل تدريبية</a:t>
            </a:r>
          </a:p>
        </p:txBody>
      </p:sp>
      <p:sp>
        <p:nvSpPr>
          <p:cNvPr id="2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991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12097" y="1129518"/>
            <a:ext cx="10281024" cy="990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تتغير سرعة طائرة بمعدل منتظم  من 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145 m/s</a:t>
            </a:r>
            <a:r>
              <a:rPr lang="ar-BH" sz="2400" b="1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إلى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75 m/s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خلال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Sultan normal" pitchFamily="2" charset="-78"/>
              </a:rPr>
              <a:t>15 s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، احسب المسافة التي </a:t>
            </a:r>
            <a:r>
              <a:rPr lang="ar-BH" sz="2800" b="1" dirty="0" err="1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تتحركها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الطائرة في أثناء التغير في السرعة.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10485" y="3090841"/>
                <a:ext cx="1875932" cy="415279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145 m/s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85" y="3090841"/>
                <a:ext cx="1875932" cy="415279"/>
              </a:xfrm>
              <a:prstGeom prst="rect">
                <a:avLst/>
              </a:prstGeom>
              <a:blipFill rotWithShape="0">
                <a:blip r:embed="rId2"/>
                <a:stretch>
                  <a:fillRect t="-14286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10571" y="3726430"/>
                <a:ext cx="1848840" cy="490823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75 m/s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71" y="3726430"/>
                <a:ext cx="1848840" cy="490823"/>
              </a:xfrm>
              <a:prstGeom prst="rect">
                <a:avLst/>
              </a:prstGeom>
              <a:blipFill rotWithShape="0">
                <a:blip r:embed="rId3"/>
                <a:stretch>
                  <a:fillRect t="-8434" b="-19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10687" y="4437563"/>
                <a:ext cx="1812999" cy="471702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15 s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87" y="4437563"/>
                <a:ext cx="1812999" cy="471702"/>
              </a:xfrm>
              <a:prstGeom prst="rect">
                <a:avLst/>
              </a:prstGeom>
              <a:blipFill rotWithShape="0">
                <a:blip r:embed="rId4"/>
                <a:stretch>
                  <a:fillRect t="-7595" b="-26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37576" y="2394230"/>
                <a:ext cx="1848840" cy="45720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BH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المعطيات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76" y="2394230"/>
                <a:ext cx="1848840" cy="457200"/>
              </a:xfrm>
              <a:prstGeom prst="rect">
                <a:avLst/>
              </a:prstGeom>
              <a:blipFill rotWithShape="0">
                <a:blip r:embed="rId5"/>
                <a:stretch>
                  <a:fillRect t="-14286" b="-23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021882" y="2466542"/>
                <a:ext cx="1829550" cy="50833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BH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المطلوب</m:t>
                      </m:r>
                      <m:r>
                        <a:rPr lang="ar-BH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882" y="2466542"/>
                <a:ext cx="1829550" cy="508331"/>
              </a:xfrm>
              <a:prstGeom prst="rect">
                <a:avLst/>
              </a:prstGeom>
              <a:blipFill rotWithShape="0">
                <a:blip r:embed="rId6"/>
                <a:stretch>
                  <a:fillRect t="-8235" b="-1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021658" y="3132110"/>
                <a:ext cx="1898360" cy="473125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= ?? m</a:t>
                </a: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658" y="3132110"/>
                <a:ext cx="1898360" cy="473125"/>
              </a:xfrm>
              <a:prstGeom prst="rect">
                <a:avLst/>
              </a:prstGeom>
              <a:blipFill rotWithShape="0">
                <a:blip r:embed="rId7"/>
                <a:stretch>
                  <a:fillRect t="-11392" b="-44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206448" y="2803671"/>
                <a:ext cx="2100017" cy="523413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BH" sz="2800" b="1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القانون</a:t>
                </a:r>
                <a14:m>
                  <m:oMath xmlns:m="http://schemas.openxmlformats.org/officeDocument/2006/math">
                    <m:r>
                      <a:rPr lang="ar-BH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448" y="2803671"/>
                <a:ext cx="2100017" cy="523413"/>
              </a:xfrm>
              <a:prstGeom prst="rect">
                <a:avLst/>
              </a:prstGeom>
              <a:blipFill rotWithShape="0">
                <a:blip r:embed="rId8"/>
                <a:stretch>
                  <a:fillRect t="-9091" b="-30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6287749" y="4641654"/>
            <a:ext cx="2100017" cy="40094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التعويض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936525" y="3266918"/>
            <a:ext cx="2100017" cy="67663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النتيجة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707684" y="3404318"/>
                <a:ext cx="3276296" cy="81206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/>
                      </m:sSub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sSub>
                        <m:sSubPr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/>
                      </m:sSub>
                      <m:r>
                        <m:rPr>
                          <m:nor/>
                        </m:rPr>
                        <a:rPr lang="en-US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m:t>+ </m:t>
                      </m:r>
                      <m:f>
                        <m:fPr>
                          <m:ctrlPr>
                            <a:rPr lang="en-US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acc>
                        <m:accPr>
                          <m:chr m:val="̅"/>
                          <m:ctrlPr>
                            <a:rPr lang="en-US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acc>
                      <m:sSubSup>
                        <m:sSubSupPr>
                          <m:ctrlPr>
                            <a:rPr lang="en-US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/>
                        <m:sup>
                          <m:r>
                            <a:rPr lang="en-US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684" y="3404318"/>
                <a:ext cx="3276296" cy="81206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333833" y="5144574"/>
                <a:ext cx="2263145" cy="40094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a=-4.67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33" y="5144574"/>
                <a:ext cx="2263145" cy="400941"/>
              </a:xfrm>
              <a:prstGeom prst="rect">
                <a:avLst/>
              </a:prstGeom>
              <a:blipFill rotWithShape="0">
                <a:blip r:embed="rId10"/>
                <a:stretch>
                  <a:fillRect t="-17647" b="-3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3043023" y="5187542"/>
                <a:ext cx="7042525" cy="676635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/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145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15</m:t>
                    </m:r>
                    <m:r>
                      <m:rPr>
                        <m:nor/>
                      </m:rPr>
                      <a:rPr lang="en-US" sz="2400" b="0" i="0" dirty="0" smtClean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rPr>
                      <m:t>−</m:t>
                    </m:r>
                    <m:r>
                      <m:rPr>
                        <m:nor/>
                      </m:rPr>
                      <a:rPr lang="en-US" sz="2400" b="0" i="0" dirty="0" smtClean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67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e>
                      <m:sub/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023" y="5187542"/>
                <a:ext cx="7042525" cy="676635"/>
              </a:xfrm>
              <a:prstGeom prst="rect">
                <a:avLst/>
              </a:prstGeom>
              <a:blipFill rotWithShape="0">
                <a:blip r:embed="rId11"/>
                <a:stretch>
                  <a:fillRect b="-8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9936482" y="4068027"/>
            <a:ext cx="2113278" cy="67663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d=1648.8 m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787164B-35CB-4116-ACF0-8D8EC8E8155C}"/>
              </a:ext>
            </a:extLst>
          </p:cNvPr>
          <p:cNvSpPr txBox="1">
            <a:spLocks/>
          </p:cNvSpPr>
          <p:nvPr/>
        </p:nvSpPr>
        <p:spPr>
          <a:xfrm>
            <a:off x="2697701" y="94093"/>
            <a:ext cx="5608764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 rtl="1">
              <a:defRPr sz="3600" b="1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defRPr>
            </a:lvl1pPr>
          </a:lstStyle>
          <a:p>
            <a:r>
              <a:rPr lang="ar-BH" dirty="0"/>
              <a:t>مسائل تدريبية</a:t>
            </a:r>
          </a:p>
        </p:txBody>
      </p:sp>
      <p:sp>
        <p:nvSpPr>
          <p:cNvPr id="2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838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706880"/>
            <a:ext cx="8884919" cy="544921"/>
          </a:xfrm>
        </p:spPr>
        <p:txBody>
          <a:bodyPr>
            <a:normAutofit/>
          </a:bodyPr>
          <a:lstStyle/>
          <a:p>
            <a:pPr algn="r" rtl="1"/>
            <a:r>
              <a:rPr lang="ar-BH" sz="32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لإجراء عمليات التقييم الذاتي يمكنك</a:t>
            </a:r>
            <a:r>
              <a:rPr lang="en-US" sz="32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BH" sz="32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تفعيل </a:t>
            </a:r>
            <a:r>
              <a:rPr lang="en-US" sz="32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 Code </a:t>
            </a:r>
            <a:r>
              <a:rPr lang="ar-BH" sz="32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التالي:</a:t>
            </a:r>
            <a:endParaRPr lang="en-US" sz="3200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09551" y="2354611"/>
            <a:ext cx="10716986" cy="783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endParaRPr lang="en-US" sz="3200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737" y="3239650"/>
            <a:ext cx="2327031" cy="23270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33008" y="531614"/>
            <a:ext cx="2170787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Traditional Arabic" panose="02020603050405020304" pitchFamily="18" charset="-78"/>
                <a:cs typeface="Sultan bold" pitchFamily="2" charset="-78"/>
              </a:rPr>
              <a:t>التقييم الذاتي </a:t>
            </a:r>
            <a:endParaRPr lang="en-US" sz="3600" b="1" dirty="0">
              <a:solidFill>
                <a:schemeClr val="bg1"/>
              </a:solidFill>
              <a:latin typeface="Traditional Arabic" panose="02020603050405020304" pitchFamily="18" charset="-78"/>
              <a:cs typeface="Sultan bold" pitchFamily="2" charset="-78"/>
            </a:endParaRP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7160" y="6462395"/>
            <a:ext cx="3185160" cy="395605"/>
          </a:xfrm>
          <a:noFill/>
        </p:spPr>
        <p:txBody>
          <a:bodyPr/>
          <a:lstStyle/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الحركة بتسارع منتظم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3813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8" y="40668"/>
            <a:ext cx="11641540" cy="6340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349" y="2265253"/>
            <a:ext cx="7876985" cy="7822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 rtl="1"/>
            <a:r>
              <a:rPr lang="ar-JO" sz="4000" b="1" dirty="0">
                <a:solidFill>
                  <a:schemeClr val="bg1"/>
                </a:solidFill>
                <a:cs typeface="+mn-cs"/>
              </a:rPr>
              <a:t>ا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نتهى مع أطيب الأمنيات بالت</a:t>
            </a:r>
            <a:r>
              <a:rPr lang="ar-BH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ّ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وفيق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 txBox="1">
            <a:spLocks/>
          </p:cNvSpPr>
          <p:nvPr/>
        </p:nvSpPr>
        <p:spPr>
          <a:xfrm>
            <a:off x="3191349" y="3541042"/>
            <a:ext cx="7876985" cy="782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>
                <a:solidFill>
                  <a:schemeClr val="bg1"/>
                </a:solidFill>
                <a:cs typeface="+mn-cs"/>
              </a:rPr>
              <a:t>لمزيد من المعلومات ارجع إلى كتاب الطالب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606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77</TotalTime>
  <Words>983</Words>
  <Application>Microsoft Office PowerPoint</Application>
  <PresentationFormat>Widescreen</PresentationFormat>
  <Paragraphs>164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Sakkal Majalla</vt:lpstr>
      <vt:lpstr>Times New Roman</vt:lpstr>
      <vt:lpstr>Traditional Arabic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لإجراء عمليات التقييم الذاتي يمكنك تفعيل QR Code  التالي:</vt:lpstr>
      <vt:lpstr>انتهى مع أطيب الأمنيات بالتّوفيق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Dr. Sameer Abed Salem Alkhraisat</cp:lastModifiedBy>
  <cp:revision>16</cp:revision>
  <cp:lastPrinted>2021-01-17T11:49:49Z</cp:lastPrinted>
  <dcterms:created xsi:type="dcterms:W3CDTF">2020-03-04T10:47:58Z</dcterms:created>
  <dcterms:modified xsi:type="dcterms:W3CDTF">2021-02-01T10:14:55Z</dcterms:modified>
</cp:coreProperties>
</file>