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70" r:id="rId4"/>
    <p:sldId id="271" r:id="rId5"/>
    <p:sldId id="272" r:id="rId6"/>
    <p:sldId id="273" r:id="rId7"/>
    <p:sldId id="274" r:id="rId8"/>
    <p:sldId id="275" r:id="rId9"/>
    <p:sldId id="276" r:id="rId10"/>
    <p:sldId id="277" r:id="rId11"/>
    <p:sldId id="278" r:id="rId12"/>
    <p:sldId id="279" r:id="rId13"/>
    <p:sldId id="281" r:id="rId14"/>
    <p:sldId id="282" r:id="rId15"/>
    <p:sldId id="283" r:id="rId16"/>
    <p:sldId id="284" r:id="rId17"/>
    <p:sldId id="285" r:id="rId18"/>
    <p:sldId id="286" r:id="rId19"/>
    <p:sldId id="287" r:id="rId20"/>
    <p:sldId id="288" r:id="rId21"/>
    <p:sldId id="289" r:id="rId22"/>
    <p:sldId id="290" r:id="rId23"/>
    <p:sldId id="291" r:id="rId24"/>
    <p:sldId id="293" r:id="rId25"/>
    <p:sldId id="294" r:id="rId26"/>
    <p:sldId id="296" r:id="rId27"/>
    <p:sldId id="298" r:id="rId28"/>
    <p:sldId id="299" r:id="rId2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4" d="100"/>
          <a:sy n="64" d="100"/>
        </p:scale>
        <p:origin x="900" y="7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2/3/2021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0.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0.png"/><Relationship Id="rId1" Type="http://schemas.openxmlformats.org/officeDocument/2006/relationships/slideLayout" Target="../slideLayouts/slideLayout7.xml"/><Relationship Id="rId5" Type="http://schemas.openxmlformats.org/officeDocument/2006/relationships/image" Target="../media/image180.png"/><Relationship Id="rId4" Type="http://schemas.openxmlformats.org/officeDocument/2006/relationships/image" Target="../media/image151.png"/></Relationships>
</file>

<file path=ppt/slides/_rels/slide20.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00.png"/><Relationship Id="rId1" Type="http://schemas.openxmlformats.org/officeDocument/2006/relationships/slideLayout" Target="../slideLayouts/slideLayout7.xml"/><Relationship Id="rId4" Type="http://schemas.openxmlformats.org/officeDocument/2006/relationships/image" Target="../media/image220.png"/></Relationships>
</file>

<file path=ppt/slides/_rels/slide21.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150.png"/><Relationship Id="rId1" Type="http://schemas.openxmlformats.org/officeDocument/2006/relationships/slideLayout" Target="../slideLayouts/slideLayout7.xml"/><Relationship Id="rId6" Type="http://schemas.openxmlformats.org/officeDocument/2006/relationships/image" Target="../media/image250.png"/><Relationship Id="rId5" Type="http://schemas.openxmlformats.org/officeDocument/2006/relationships/image" Target="../media/image260.png"/><Relationship Id="rId4" Type="http://schemas.openxmlformats.org/officeDocument/2006/relationships/image" Target="../media/image240.png"/></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le 6">
            <a:extLst>
              <a:ext uri="{FF2B5EF4-FFF2-40B4-BE49-F238E27FC236}">
                <a16:creationId xmlns:a16="http://schemas.microsoft.com/office/drawing/2014/main" id="{171067ED-4276-485D-8ED9-731FFD86E4C0}"/>
              </a:ext>
            </a:extLst>
          </p:cNvPr>
          <p:cNvGraphicFramePr>
            <a:graphicFrameLocks/>
          </p:cNvGraphicFramePr>
          <p:nvPr>
            <p:extLst>
              <p:ext uri="{D42A27DB-BD31-4B8C-83A1-F6EECF244321}">
                <p14:modId xmlns:p14="http://schemas.microsoft.com/office/powerpoint/2010/main" val="3759672002"/>
              </p:ext>
            </p:extLst>
          </p:nvPr>
        </p:nvGraphicFramePr>
        <p:xfrm>
          <a:off x="3810000" y="1768068"/>
          <a:ext cx="7525760" cy="3415888"/>
        </p:xfrm>
        <a:graphic>
          <a:graphicData uri="http://schemas.openxmlformats.org/drawingml/2006/table">
            <a:tbl>
              <a:tblPr firstRow="1" bandRow="1">
                <a:tableStyleId>{5C22544A-7EE6-4342-B048-85BDC9FD1C3A}</a:tableStyleId>
              </a:tblPr>
              <a:tblGrid>
                <a:gridCol w="4693920">
                  <a:extLst>
                    <a:ext uri="{9D8B030D-6E8A-4147-A177-3AD203B41FA5}">
                      <a16:colId xmlns:a16="http://schemas.microsoft.com/office/drawing/2014/main" val="147546282"/>
                    </a:ext>
                  </a:extLst>
                </a:gridCol>
                <a:gridCol w="2831840">
                  <a:extLst>
                    <a:ext uri="{9D8B030D-6E8A-4147-A177-3AD203B41FA5}">
                      <a16:colId xmlns:a16="http://schemas.microsoft.com/office/drawing/2014/main" val="1624011049"/>
                    </a:ext>
                  </a:extLst>
                </a:gridCol>
              </a:tblGrid>
              <a:tr h="792252">
                <a:tc>
                  <a:txBody>
                    <a:bodyPr/>
                    <a:lstStyle/>
                    <a:p>
                      <a:pPr algn="ctr" rtl="1" fontAlgn="base"/>
                      <a:r>
                        <a:rPr lang="ar-BH" sz="2800" b="0" i="0" kern="1200" dirty="0">
                          <a:solidFill>
                            <a:srgbClr val="FFFF00"/>
                          </a:solidFill>
                          <a:effectLst/>
                          <a:latin typeface="Sakkal Majalla" panose="02000000000000000000" pitchFamily="2" charset="-78"/>
                          <a:ea typeface="+mn-ea"/>
                          <a:cs typeface="Sultan bold" pitchFamily="2" charset="-78"/>
                        </a:rPr>
                        <a:t>القوة والحركة</a:t>
                      </a:r>
                    </a:p>
                  </a:txBody>
                  <a:tcPr anchor="ct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0" kern="1200" dirty="0">
                          <a:solidFill>
                            <a:srgbClr val="FFFF00"/>
                          </a:solidFill>
                          <a:latin typeface="Sakkal Majalla" panose="02000000000000000000" pitchFamily="2" charset="-78"/>
                          <a:ea typeface="+mn-ea"/>
                          <a:cs typeface="Sultan bold" pitchFamily="2" charset="-78"/>
                        </a:rPr>
                        <a:t>عنوان </a:t>
                      </a:r>
                      <a:r>
                        <a:rPr lang="ar-JO" sz="3200" b="0" kern="1200" dirty="0">
                          <a:solidFill>
                            <a:srgbClr val="FFFF00"/>
                          </a:solidFill>
                          <a:latin typeface="Sakkal Majalla" panose="02000000000000000000" pitchFamily="2" charset="-78"/>
                          <a:ea typeface="+mn-ea"/>
                          <a:cs typeface="Sultan bold" pitchFamily="2" charset="-78"/>
                        </a:rPr>
                        <a:t>الدرس</a:t>
                      </a:r>
                      <a:endParaRPr lang="en-US" sz="3200" b="0" kern="1200" dirty="0">
                        <a:solidFill>
                          <a:srgbClr val="FFFF00"/>
                        </a:solidFill>
                        <a:latin typeface="Sakkal Majalla" panose="02000000000000000000" pitchFamily="2" charset="-78"/>
                        <a:ea typeface="+mn-ea"/>
                        <a:cs typeface="Sultan bold" pitchFamily="2" charset="-78"/>
                      </a:endParaRPr>
                    </a:p>
                  </a:txBody>
                  <a:tcPr anchor="ctr"/>
                </a:tc>
                <a:extLst>
                  <a:ext uri="{0D108BD9-81ED-4DB2-BD59-A6C34878D82A}">
                    <a16:rowId xmlns:a16="http://schemas.microsoft.com/office/drawing/2014/main" val="2624563893"/>
                  </a:ext>
                </a:extLst>
              </a:tr>
              <a:tr h="561804">
                <a:tc>
                  <a:txBody>
                    <a:bodyPr/>
                    <a:lstStyle/>
                    <a:p>
                      <a:pPr algn="ctr" rtl="1"/>
                      <a:r>
                        <a:rPr lang="ar-JO" sz="2800" b="0" dirty="0">
                          <a:latin typeface="Sakkal Majalla" panose="02000000000000000000" pitchFamily="2" charset="-78"/>
                          <a:cs typeface="Sultan bold" pitchFamily="2" charset="-78"/>
                        </a:rPr>
                        <a:t>الفيزياء</a:t>
                      </a:r>
                      <a:r>
                        <a:rPr lang="ar-BH" sz="2800" b="0" dirty="0">
                          <a:latin typeface="Sakkal Majalla" panose="02000000000000000000" pitchFamily="2" charset="-78"/>
                          <a:cs typeface="Sultan bold" pitchFamily="2" charset="-78"/>
                        </a:rPr>
                        <a:t>1</a:t>
                      </a:r>
                      <a:r>
                        <a:rPr lang="ar-JO" sz="2800" b="0" dirty="0">
                          <a:latin typeface="Sakkal Majalla" panose="02000000000000000000" pitchFamily="2" charset="-78"/>
                          <a:cs typeface="Sultan bold" pitchFamily="2" charset="-78"/>
                        </a:rPr>
                        <a:t> (فيز</a:t>
                      </a:r>
                      <a:r>
                        <a:rPr lang="ar-BH" sz="2800" b="0" dirty="0">
                          <a:latin typeface="Sakkal Majalla" panose="02000000000000000000" pitchFamily="2" charset="-78"/>
                          <a:cs typeface="Sultan bold" pitchFamily="2" charset="-78"/>
                        </a:rPr>
                        <a:t>102</a:t>
                      </a:r>
                      <a:r>
                        <a:rPr lang="ar-JO" sz="2800" b="0" dirty="0">
                          <a:latin typeface="Sakkal Majalla" panose="02000000000000000000" pitchFamily="2" charset="-78"/>
                          <a:cs typeface="Sultan bold" pitchFamily="2" charset="-78"/>
                        </a:rPr>
                        <a:t>)</a:t>
                      </a:r>
                      <a:endParaRPr lang="en-US" sz="2800" b="0" dirty="0">
                        <a:latin typeface="Sakkal Majalla" panose="02000000000000000000" pitchFamily="2" charset="-78"/>
                        <a:cs typeface="Sultan bold" pitchFamily="2" charset="-78"/>
                      </a:endParaRPr>
                    </a:p>
                  </a:txBody>
                  <a:tcPr anchor="ctr"/>
                </a:tc>
                <a:tc>
                  <a:txBody>
                    <a:bodyPr/>
                    <a:lstStyle/>
                    <a:p>
                      <a:pPr algn="ctr" rtl="1"/>
                      <a:r>
                        <a:rPr lang="ar-BH" sz="3200" b="0" kern="1200" dirty="0">
                          <a:solidFill>
                            <a:schemeClr val="dk1"/>
                          </a:solidFill>
                          <a:latin typeface="Sakkal Majalla" panose="02000000000000000000" pitchFamily="2" charset="-78"/>
                          <a:ea typeface="+mn-ea"/>
                          <a:cs typeface="Sultan bold" pitchFamily="2" charset="-78"/>
                        </a:rPr>
                        <a:t>المقرر</a:t>
                      </a:r>
                      <a:endParaRPr lang="en-US" sz="3200" b="0" kern="1200" dirty="0">
                        <a:solidFill>
                          <a:schemeClr val="dk1"/>
                        </a:solidFill>
                        <a:latin typeface="Sakkal Majalla" panose="02000000000000000000" pitchFamily="2" charset="-78"/>
                        <a:ea typeface="+mn-ea"/>
                        <a:cs typeface="Sultan bold" pitchFamily="2" charset="-78"/>
                      </a:endParaRPr>
                    </a:p>
                  </a:txBody>
                  <a:tcPr anchor="ctr"/>
                </a:tc>
                <a:extLst>
                  <a:ext uri="{0D108BD9-81ED-4DB2-BD59-A6C34878D82A}">
                    <a16:rowId xmlns:a16="http://schemas.microsoft.com/office/drawing/2014/main" val="3347529466"/>
                  </a:ext>
                </a:extLst>
              </a:tr>
              <a:tr h="66666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2800" b="0" dirty="0">
                          <a:latin typeface="Sakkal Majalla" panose="02000000000000000000" pitchFamily="2" charset="-78"/>
                          <a:cs typeface="Sultan bold" pitchFamily="2" charset="-78"/>
                        </a:rPr>
                        <a:t>الأول</a:t>
                      </a:r>
                      <a:endParaRPr lang="en-US" sz="2800" b="0" dirty="0">
                        <a:latin typeface="Sakkal Majalla" panose="02000000000000000000" pitchFamily="2" charset="-78"/>
                        <a:cs typeface="Sultan bold" pitchFamily="2" charset="-78"/>
                      </a:endParaRPr>
                    </a:p>
                  </a:txBody>
                  <a:tcPr anchor="ctr"/>
                </a:tc>
                <a:tc>
                  <a:txBody>
                    <a:bodyPr/>
                    <a:lstStyle/>
                    <a:p>
                      <a:pPr algn="ctr" rtl="1"/>
                      <a:r>
                        <a:rPr lang="ar-BH" sz="3200" b="0" kern="1200" dirty="0">
                          <a:solidFill>
                            <a:schemeClr val="dk1"/>
                          </a:solidFill>
                          <a:latin typeface="Sakkal Majalla" panose="02000000000000000000" pitchFamily="2" charset="-78"/>
                          <a:ea typeface="+mn-ea"/>
                          <a:cs typeface="Sultan bold" pitchFamily="2" charset="-78"/>
                        </a:rPr>
                        <a:t>المستوى</a:t>
                      </a:r>
                      <a:endParaRPr lang="en-US" sz="3200" b="0" kern="1200" dirty="0">
                        <a:solidFill>
                          <a:schemeClr val="dk1"/>
                        </a:solidFill>
                        <a:latin typeface="Sakkal Majalla" panose="02000000000000000000" pitchFamily="2" charset="-78"/>
                        <a:ea typeface="+mn-ea"/>
                        <a:cs typeface="Sultan bold" pitchFamily="2" charset="-78"/>
                      </a:endParaRPr>
                    </a:p>
                  </a:txBody>
                  <a:tcPr/>
                </a:tc>
                <a:extLst>
                  <a:ext uri="{0D108BD9-81ED-4DB2-BD59-A6C34878D82A}">
                    <a16:rowId xmlns:a16="http://schemas.microsoft.com/office/drawing/2014/main" val="3210551187"/>
                  </a:ext>
                </a:extLst>
              </a:tr>
              <a:tr h="670730">
                <a:tc>
                  <a:txBody>
                    <a:bodyPr/>
                    <a:lstStyle/>
                    <a:p>
                      <a:pPr algn="ctr" rtl="1"/>
                      <a:r>
                        <a:rPr lang="ar-BH" sz="2800" b="0" dirty="0">
                          <a:latin typeface="Sakkal Majalla" panose="02000000000000000000" pitchFamily="2" charset="-78"/>
                          <a:cs typeface="Sultan bold" pitchFamily="2" charset="-78"/>
                        </a:rPr>
                        <a:t>الأول + الثاني</a:t>
                      </a:r>
                    </a:p>
                  </a:txBody>
                  <a:tcPr anchor="ctr"/>
                </a:tc>
                <a:tc>
                  <a:txBody>
                    <a:bodyPr/>
                    <a:lstStyle/>
                    <a:p>
                      <a:pPr algn="ctr" rtl="1"/>
                      <a:r>
                        <a:rPr lang="ar-JO" sz="3200" b="0" kern="1200" dirty="0">
                          <a:solidFill>
                            <a:schemeClr val="dk1"/>
                          </a:solidFill>
                          <a:latin typeface="Sakkal Majalla" panose="02000000000000000000" pitchFamily="2" charset="-78"/>
                          <a:ea typeface="+mn-ea"/>
                          <a:cs typeface="Sultan bold" pitchFamily="2" charset="-78"/>
                        </a:rPr>
                        <a:t>الفصل</a:t>
                      </a:r>
                      <a:r>
                        <a:rPr lang="ar-BH" sz="3200" b="0" kern="1200" dirty="0">
                          <a:solidFill>
                            <a:schemeClr val="dk1"/>
                          </a:solidFill>
                          <a:latin typeface="Sakkal Majalla" panose="02000000000000000000" pitchFamily="2" charset="-78"/>
                          <a:ea typeface="+mn-ea"/>
                          <a:cs typeface="Sultan bold" pitchFamily="2" charset="-78"/>
                        </a:rPr>
                        <a:t> الدراسي</a:t>
                      </a:r>
                      <a:endParaRPr lang="en-US" sz="3200" b="0" kern="1200" dirty="0">
                        <a:solidFill>
                          <a:schemeClr val="dk1"/>
                        </a:solidFill>
                        <a:latin typeface="Sakkal Majalla" panose="02000000000000000000" pitchFamily="2" charset="-78"/>
                        <a:ea typeface="+mn-ea"/>
                        <a:cs typeface="Sultan bold" pitchFamily="2" charset="-78"/>
                      </a:endParaRPr>
                    </a:p>
                  </a:txBody>
                  <a:tcPr/>
                </a:tc>
                <a:extLst>
                  <a:ext uri="{0D108BD9-81ED-4DB2-BD59-A6C34878D82A}">
                    <a16:rowId xmlns:a16="http://schemas.microsoft.com/office/drawing/2014/main" val="3655605841"/>
                  </a:ext>
                </a:extLst>
              </a:tr>
              <a:tr h="707119">
                <a:tc>
                  <a:txBody>
                    <a:bodyPr/>
                    <a:lstStyle/>
                    <a:p>
                      <a:pPr algn="ctr" rtl="1"/>
                      <a:r>
                        <a:rPr lang="en-US" sz="2800" b="0" kern="1200" dirty="0">
                          <a:solidFill>
                            <a:schemeClr val="dk1"/>
                          </a:solidFill>
                          <a:latin typeface="Sakkal Majalla" panose="02000000000000000000" pitchFamily="2" charset="-78"/>
                          <a:ea typeface="+mn-ea"/>
                          <a:cs typeface="Sultan bold" pitchFamily="2" charset="-78"/>
                        </a:rPr>
                        <a:t>4</a:t>
                      </a:r>
                    </a:p>
                  </a:txBody>
                  <a:tcPr anchor="ctr"/>
                </a:tc>
                <a:tc>
                  <a:txBody>
                    <a:bodyPr/>
                    <a:lstStyle/>
                    <a:p>
                      <a:pPr algn="ctr" rtl="1"/>
                      <a:r>
                        <a:rPr lang="ar-BH" sz="3200" b="0" kern="1200" dirty="0">
                          <a:solidFill>
                            <a:schemeClr val="dk1"/>
                          </a:solidFill>
                          <a:latin typeface="Sakkal Majalla" panose="02000000000000000000" pitchFamily="2" charset="-78"/>
                          <a:ea typeface="+mn-ea"/>
                          <a:cs typeface="Sultan bold" pitchFamily="2" charset="-78"/>
                        </a:rPr>
                        <a:t>رقم الفصل</a:t>
                      </a:r>
                      <a:endParaRPr lang="en-US" sz="3200" b="0" kern="1200" dirty="0">
                        <a:solidFill>
                          <a:schemeClr val="dk1"/>
                        </a:solidFill>
                        <a:latin typeface="Sakkal Majalla" panose="02000000000000000000" pitchFamily="2" charset="-78"/>
                        <a:ea typeface="+mn-ea"/>
                        <a:cs typeface="Sultan bold" pitchFamily="2" charset="-78"/>
                      </a:endParaRPr>
                    </a:p>
                  </a:txBody>
                  <a:tcPr/>
                </a:tc>
                <a:extLst>
                  <a:ext uri="{0D108BD9-81ED-4DB2-BD59-A6C34878D82A}">
                    <a16:rowId xmlns:a16="http://schemas.microsoft.com/office/drawing/2014/main" val="1869955625"/>
                  </a:ext>
                </a:extLst>
              </a:tr>
            </a:tbl>
          </a:graphicData>
        </a:graphic>
      </p:graphicFrame>
      <p:pic>
        <p:nvPicPr>
          <p:cNvPr id="3" name="Picture 3"/>
          <p:cNvPicPr>
            <a:picLocks noChangeAspect="1" noChangeArrowheads="1"/>
          </p:cNvPicPr>
          <p:nvPr/>
        </p:nvPicPr>
        <p:blipFill>
          <a:blip r:embed="rId3" cstate="print"/>
          <a:srcRect/>
          <a:stretch>
            <a:fillRect/>
          </a:stretch>
        </p:blipFill>
        <p:spPr bwMode="auto">
          <a:xfrm>
            <a:off x="367686" y="1911275"/>
            <a:ext cx="3733667" cy="287385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255457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39E303E-AD85-4AAA-9717-411EFADE964B}"/>
              </a:ext>
            </a:extLst>
          </p:cNvPr>
          <p:cNvSpPr/>
          <p:nvPr/>
        </p:nvSpPr>
        <p:spPr>
          <a:xfrm>
            <a:off x="1288576" y="1666052"/>
            <a:ext cx="10205584" cy="3323987"/>
          </a:xfrm>
          <a:prstGeom prst="rect">
            <a:avLst/>
          </a:prstGeom>
          <a:solidFill>
            <a:schemeClr val="accent1">
              <a:lumMod val="20000"/>
              <a:lumOff val="80000"/>
            </a:schemeClr>
          </a:solidFill>
        </p:spPr>
        <p:txBody>
          <a:bodyPr wrap="square">
            <a:spAutoFit/>
          </a:bodyPr>
          <a:lstStyle/>
          <a:p>
            <a:pPr marL="457200" lvl="0" indent="-457200" algn="just" rtl="1">
              <a:lnSpc>
                <a:spcPct val="150000"/>
              </a:lnSpc>
              <a:buFont typeface="Wingdings" panose="05000000000000000000" pitchFamily="2" charset="2"/>
              <a:buChar char="Ø"/>
            </a:pPr>
            <a:r>
              <a:rPr lang="ar-BH" sz="2800" dirty="0">
                <a:solidFill>
                  <a:prstClr val="black"/>
                </a:solidFill>
                <a:latin typeface="Sakkal Majalla" panose="02000000000000000000" pitchFamily="2" charset="-78"/>
                <a:cs typeface="Sultan normal" pitchFamily="2" charset="-78"/>
              </a:rPr>
              <a:t>ي</a:t>
            </a:r>
            <a:r>
              <a:rPr lang="ar-JO" sz="2800" dirty="0">
                <a:solidFill>
                  <a:prstClr val="black"/>
                </a:solidFill>
                <a:latin typeface="Sakkal Majalla" panose="02000000000000000000" pitchFamily="2" charset="-78"/>
                <a:cs typeface="Sultan normal" pitchFamily="2" charset="-78"/>
              </a:rPr>
              <a:t>وضح المفاهيم المرتبطة بالقوة والحركة</a:t>
            </a:r>
            <a:r>
              <a:rPr lang="ar-BH" sz="2800" dirty="0">
                <a:solidFill>
                  <a:prstClr val="black"/>
                </a:solidFill>
                <a:latin typeface="Sakkal Majalla" panose="02000000000000000000" pitchFamily="2" charset="-78"/>
                <a:cs typeface="Sultan normal" pitchFamily="2" charset="-78"/>
              </a:rPr>
              <a:t> </a:t>
            </a:r>
            <a:r>
              <a:rPr lang="ar-JO" sz="2800" dirty="0">
                <a:solidFill>
                  <a:prstClr val="black"/>
                </a:solidFill>
                <a:latin typeface="Sakkal Majalla" panose="02000000000000000000" pitchFamily="2" charset="-78"/>
                <a:cs typeface="Sultan normal" pitchFamily="2" charset="-78"/>
              </a:rPr>
              <a:t>( القوة، قوة التلامس، قوة المجال، مخطط الجسم الحر، القوة المحصلة، قانون نيوتن الثاني، قانون نيوتن الأول، القصور الذاتي، الاتزان).</a:t>
            </a:r>
          </a:p>
          <a:p>
            <a:pPr marL="457200" lvl="0" indent="-457200" algn="just" rtl="1">
              <a:lnSpc>
                <a:spcPct val="150000"/>
              </a:lnSpc>
              <a:buFont typeface="Wingdings" panose="05000000000000000000" pitchFamily="2" charset="2"/>
              <a:buChar char="Ø"/>
            </a:pPr>
            <a:r>
              <a:rPr lang="ar-JO" sz="2800" dirty="0">
                <a:solidFill>
                  <a:prstClr val="black"/>
                </a:solidFill>
                <a:latin typeface="Sakkal Majalla" panose="02000000000000000000" pitchFamily="2" charset="-78"/>
                <a:cs typeface="Sultan normal" pitchFamily="2" charset="-78"/>
              </a:rPr>
              <a:t>يطبق قانون نيوتن الثاني في حل المسائل. </a:t>
            </a:r>
          </a:p>
          <a:p>
            <a:pPr marL="457200" lvl="0" indent="-457200" algn="just" rtl="1">
              <a:lnSpc>
                <a:spcPct val="150000"/>
              </a:lnSpc>
              <a:buFont typeface="Wingdings" panose="05000000000000000000" pitchFamily="2" charset="2"/>
              <a:buChar char="Ø"/>
            </a:pPr>
            <a:r>
              <a:rPr lang="ar-JO" sz="2800" dirty="0">
                <a:solidFill>
                  <a:prstClr val="black"/>
                </a:solidFill>
                <a:latin typeface="Sakkal Majalla" panose="02000000000000000000" pitchFamily="2" charset="-78"/>
                <a:cs typeface="Sultan normal" pitchFamily="2" charset="-78"/>
              </a:rPr>
              <a:t>يشرح معنى قانون نيوتن الأول. </a:t>
            </a:r>
          </a:p>
        </p:txBody>
      </p:sp>
      <p:sp>
        <p:nvSpPr>
          <p:cNvPr id="6" name="Rectangle 5"/>
          <p:cNvSpPr/>
          <p:nvPr/>
        </p:nvSpPr>
        <p:spPr>
          <a:xfrm>
            <a:off x="3581400" y="469487"/>
            <a:ext cx="4665868" cy="547842"/>
          </a:xfrm>
          <a:prstGeom prst="rect">
            <a:avLst/>
          </a:prstGeom>
          <a:solidFill>
            <a:srgbClr val="002060"/>
          </a:solidFill>
        </p:spPr>
        <p:txBody>
          <a:bodyPr vert="horz" wrap="square" lIns="91440" tIns="45720" rIns="91440" bIns="45720" rtlCol="0" anchor="ctr">
            <a:spAutoFit/>
          </a:bodyPr>
          <a:lstStyle/>
          <a:p>
            <a:pPr algn="ctr" rtl="1">
              <a:lnSpc>
                <a:spcPct val="90000"/>
              </a:lnSpc>
              <a:spcBef>
                <a:spcPct val="0"/>
              </a:spcBef>
            </a:pPr>
            <a:r>
              <a:rPr lang="ar-BH" sz="3200" b="1" dirty="0">
                <a:solidFill>
                  <a:schemeClr val="bg1"/>
                </a:solidFill>
                <a:latin typeface="Sakkal Majalla" panose="02000000000000000000" pitchFamily="2" charset="-78"/>
                <a:cs typeface="Sultan bold" pitchFamily="2" charset="-78"/>
              </a:rPr>
              <a:t>الكفايات التعليمية</a:t>
            </a:r>
            <a:endParaRPr lang="en-US" sz="3200" b="1" dirty="0">
              <a:solidFill>
                <a:schemeClr val="bg1"/>
              </a:solidFill>
              <a:latin typeface="Sakkal Majalla" panose="02000000000000000000" pitchFamily="2" charset="-78"/>
              <a:cs typeface="Sultan bold" pitchFamily="2" charset="-78"/>
            </a:endParaRPr>
          </a:p>
        </p:txBody>
      </p:sp>
      <p:sp>
        <p:nvSpPr>
          <p:cNvPr id="8" name="Footer Placeholder 6"/>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dirty="0"/>
              <a:t>القوة والحركة -</a:t>
            </a:r>
            <a:r>
              <a:rPr lang="en-US" dirty="0"/>
              <a:t> </a:t>
            </a:r>
            <a:r>
              <a:rPr lang="ar-BH" dirty="0"/>
              <a:t>الفيزياء1 (فيز102)</a:t>
            </a:r>
            <a:endParaRPr lang="en-US" dirty="0"/>
          </a:p>
        </p:txBody>
      </p:sp>
    </p:spTree>
    <p:extLst>
      <p:ext uri="{BB962C8B-B14F-4D97-AF65-F5344CB8AC3E}">
        <p14:creationId xmlns:p14="http://schemas.microsoft.com/office/powerpoint/2010/main" val="1613568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4">
                                            <p:bg/>
                                          </p:spTgt>
                                        </p:tgtEl>
                                        <p:attrNameLst>
                                          <p:attrName>style.visibility</p:attrName>
                                        </p:attrNameLst>
                                      </p:cBhvr>
                                      <p:to>
                                        <p:strVal val="visible"/>
                                      </p:to>
                                    </p:set>
                                    <p:animEffect transition="in" filter="wipe(up)">
                                      <p:cBhvr>
                                        <p:cTn id="11" dur="500"/>
                                        <p:tgtEl>
                                          <p:spTgt spid="4">
                                            <p:bg/>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wipe(up)">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wipe(up)">
                                      <p:cBhvr>
                                        <p:cTn id="21" dur="500"/>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wipe(up)">
                                      <p:cBhvr>
                                        <p:cTn id="26"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8521" y="318752"/>
            <a:ext cx="3793964" cy="535531"/>
          </a:xfrm>
          <a:solidFill>
            <a:srgbClr val="002060"/>
          </a:solidFill>
        </p:spPr>
        <p:txBody>
          <a:bodyPr wrap="square" rtlCol="0">
            <a:spAutoFit/>
          </a:bodyPr>
          <a:lstStyle/>
          <a:p>
            <a:pPr algn="ctr" rtl="1"/>
            <a:r>
              <a:rPr lang="ar-BH" sz="3200" b="1" dirty="0">
                <a:solidFill>
                  <a:schemeClr val="bg1"/>
                </a:solidFill>
                <a:latin typeface="Sakkal Majalla" panose="02000000000000000000" pitchFamily="2" charset="-78"/>
                <a:ea typeface="+mn-ea"/>
                <a:cs typeface="Sultan bold" pitchFamily="2" charset="-78"/>
              </a:rPr>
              <a:t>القوة والحركة</a:t>
            </a:r>
            <a:endParaRPr lang="en-US" sz="3200" b="1" dirty="0">
              <a:solidFill>
                <a:schemeClr val="bg1"/>
              </a:solidFill>
              <a:latin typeface="Sakkal Majalla" panose="02000000000000000000" pitchFamily="2" charset="-78"/>
              <a:ea typeface="+mn-ea"/>
              <a:cs typeface="Sultan bold" pitchFamily="2" charset="-78"/>
            </a:endParaRPr>
          </a:p>
        </p:txBody>
      </p:sp>
      <p:sp>
        <p:nvSpPr>
          <p:cNvPr id="3" name="Content Placeholder 2"/>
          <p:cNvSpPr>
            <a:spLocks noGrp="1"/>
          </p:cNvSpPr>
          <p:nvPr>
            <p:ph idx="1"/>
          </p:nvPr>
        </p:nvSpPr>
        <p:spPr>
          <a:xfrm>
            <a:off x="1343281" y="2127020"/>
            <a:ext cx="10515600" cy="971384"/>
          </a:xfrm>
          <a:solidFill>
            <a:schemeClr val="accent2">
              <a:lumMod val="20000"/>
              <a:lumOff val="80000"/>
            </a:schemeClr>
          </a:solidFill>
        </p:spPr>
        <p:txBody>
          <a:bodyPr>
            <a:normAutofit/>
          </a:bodyPr>
          <a:lstStyle/>
          <a:p>
            <a:pPr algn="r" rtl="1">
              <a:buFont typeface="Wingdings" panose="05000000000000000000" pitchFamily="2" charset="2"/>
              <a:buChar char="q"/>
            </a:pPr>
            <a:r>
              <a:rPr lang="ar-BH" sz="2400" dirty="0">
                <a:latin typeface="Sakkal Majalla" panose="02000000000000000000" pitchFamily="2" charset="-78"/>
                <a:cs typeface="Sultan normal" pitchFamily="2" charset="-78"/>
              </a:rPr>
              <a:t> تؤثر القوة في الجسم بدفعه أو سحبه، فتزيد سرعته أو تبطئها أو تغيّر اتجاه حركته.</a:t>
            </a:r>
          </a:p>
          <a:p>
            <a:pPr algn="r" rtl="1">
              <a:buFont typeface="Wingdings" panose="05000000000000000000" pitchFamily="2" charset="2"/>
              <a:buChar char="q"/>
            </a:pPr>
            <a:r>
              <a:rPr lang="ar-BH" sz="2400" dirty="0">
                <a:latin typeface="Sakkal Majalla" panose="02000000000000000000" pitchFamily="2" charset="-78"/>
                <a:cs typeface="Sultan normal" pitchFamily="2" charset="-78"/>
              </a:rPr>
              <a:t> القوة المؤثرة في جسم ما تغيّر سرعته؛ أي أنها تكسبه تسارعًا.</a:t>
            </a:r>
          </a:p>
        </p:txBody>
      </p:sp>
      <p:pic>
        <p:nvPicPr>
          <p:cNvPr id="5" name="Picture 4"/>
          <p:cNvPicPr>
            <a:picLocks noChangeAspect="1"/>
          </p:cNvPicPr>
          <p:nvPr/>
        </p:nvPicPr>
        <p:blipFill>
          <a:blip r:embed="rId2"/>
          <a:stretch>
            <a:fillRect/>
          </a:stretch>
        </p:blipFill>
        <p:spPr>
          <a:xfrm>
            <a:off x="475665" y="3179309"/>
            <a:ext cx="3100236" cy="2845500"/>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5761630" y="3217248"/>
            <a:ext cx="6096000" cy="1636718"/>
          </a:xfrm>
          <a:prstGeom prst="rect">
            <a:avLst/>
          </a:prstGeom>
          <a:solidFill>
            <a:schemeClr val="accent1">
              <a:lumMod val="20000"/>
              <a:lumOff val="80000"/>
            </a:schemeClr>
          </a:solidFill>
        </p:spPr>
        <p:txBody>
          <a:bodyPr vert="horz" lIns="91440" tIns="45720" rIns="91440" bIns="45720" rtlCol="0">
            <a:noAutofit/>
          </a:bodyPr>
          <a:lstStyle/>
          <a:p>
            <a:pPr algn="r" rtl="1">
              <a:lnSpc>
                <a:spcPct val="90000"/>
              </a:lnSpc>
              <a:spcBef>
                <a:spcPts val="1000"/>
              </a:spcBef>
              <a:buFont typeface="Arial" panose="020B0604020202020204" pitchFamily="34" charset="0"/>
              <a:buNone/>
            </a:pPr>
            <a:r>
              <a:rPr lang="ar-BH" sz="2400" b="1" dirty="0">
                <a:latin typeface="Sakkal Majalla" panose="02000000000000000000" pitchFamily="2" charset="-78"/>
                <a:cs typeface="Sultan normal" pitchFamily="2" charset="-78"/>
              </a:rPr>
              <a:t>كيف يمكنك أن تجعل الكتاب يتحرك؟ </a:t>
            </a:r>
          </a:p>
          <a:p>
            <a:pPr algn="r" rtl="1">
              <a:lnSpc>
                <a:spcPct val="90000"/>
              </a:lnSpc>
              <a:spcBef>
                <a:spcPts val="1000"/>
              </a:spcBef>
              <a:buFont typeface="Arial" panose="020B0604020202020204" pitchFamily="34" charset="0"/>
              <a:buNone/>
            </a:pPr>
            <a:r>
              <a:rPr lang="ar-BH" sz="2000" dirty="0">
                <a:latin typeface="Sakkal Majalla" panose="02000000000000000000" pitchFamily="2" charset="-78"/>
                <a:cs typeface="Sultan normal" pitchFamily="2" charset="-78"/>
              </a:rPr>
              <a:t>هناك احتمالان: </a:t>
            </a:r>
          </a:p>
          <a:p>
            <a:pPr marL="457200" indent="-457200" algn="r" rtl="1">
              <a:lnSpc>
                <a:spcPct val="90000"/>
              </a:lnSpc>
              <a:spcBef>
                <a:spcPts val="1000"/>
              </a:spcBef>
              <a:buFont typeface="Wingdings" panose="05000000000000000000" pitchFamily="2" charset="2"/>
              <a:buChar char="ü"/>
            </a:pPr>
            <a:r>
              <a:rPr lang="ar-BH" sz="2000" dirty="0">
                <a:latin typeface="Sakkal Majalla" panose="02000000000000000000" pitchFamily="2" charset="-78"/>
                <a:cs typeface="Sultan normal" pitchFamily="2" charset="-78"/>
              </a:rPr>
              <a:t>تؤثر عليه بقوة دفع.</a:t>
            </a:r>
          </a:p>
          <a:p>
            <a:pPr marL="457200" indent="-457200" algn="r" rtl="1">
              <a:lnSpc>
                <a:spcPct val="90000"/>
              </a:lnSpc>
              <a:spcBef>
                <a:spcPts val="1000"/>
              </a:spcBef>
              <a:buFont typeface="Wingdings" panose="05000000000000000000" pitchFamily="2" charset="2"/>
              <a:buChar char="ü"/>
            </a:pPr>
            <a:r>
              <a:rPr lang="ar-BH" sz="2000" dirty="0">
                <a:latin typeface="Sakkal Majalla" panose="02000000000000000000" pitchFamily="2" charset="-78"/>
                <a:cs typeface="Sultan normal" pitchFamily="2" charset="-78"/>
              </a:rPr>
              <a:t> تؤثر عليه بقوة سحب .</a:t>
            </a:r>
          </a:p>
          <a:p>
            <a:pPr algn="r" rtl="1">
              <a:lnSpc>
                <a:spcPct val="90000"/>
              </a:lnSpc>
              <a:spcBef>
                <a:spcPts val="1000"/>
              </a:spcBef>
            </a:pPr>
            <a:endParaRPr lang="en-US" sz="2400" dirty="0">
              <a:latin typeface="Sakkal Majalla" panose="02000000000000000000" pitchFamily="2" charset="-78"/>
              <a:cs typeface="Sultan normal" pitchFamily="2" charset="-78"/>
            </a:endParaRPr>
          </a:p>
        </p:txBody>
      </p:sp>
      <p:sp>
        <p:nvSpPr>
          <p:cNvPr id="7" name="Rectangle 6"/>
          <p:cNvSpPr/>
          <p:nvPr/>
        </p:nvSpPr>
        <p:spPr>
          <a:xfrm>
            <a:off x="4024952" y="5006991"/>
            <a:ext cx="7832678" cy="1299953"/>
          </a:xfrm>
          <a:prstGeom prst="rect">
            <a:avLst/>
          </a:prstGeom>
          <a:solidFill>
            <a:schemeClr val="accent6">
              <a:lumMod val="20000"/>
              <a:lumOff val="80000"/>
            </a:schemeClr>
          </a:solidFill>
        </p:spPr>
        <p:txBody>
          <a:bodyPr vert="horz" lIns="91440" tIns="45720" rIns="91440" bIns="45720" rtlCol="0">
            <a:normAutofit/>
          </a:bodyPr>
          <a:lstStyle/>
          <a:p>
            <a:pPr algn="r" rtl="1">
              <a:lnSpc>
                <a:spcPct val="90000"/>
              </a:lnSpc>
              <a:spcBef>
                <a:spcPts val="1000"/>
              </a:spcBef>
              <a:buFont typeface="Arial" panose="020B0604020202020204" pitchFamily="34" charset="0"/>
              <a:buNone/>
            </a:pPr>
            <a:r>
              <a:rPr lang="ar-BH" sz="2400" dirty="0">
                <a:latin typeface="Sakkal Majalla" panose="02000000000000000000" pitchFamily="2" charset="-78"/>
                <a:cs typeface="Sultan normal" pitchFamily="2" charset="-78"/>
              </a:rPr>
              <a:t>عند دراسة تأثير القوة في الحركة يجب تحديد:</a:t>
            </a:r>
          </a:p>
          <a:p>
            <a:pPr marL="457200" indent="-457200" algn="r" rtl="1">
              <a:lnSpc>
                <a:spcPct val="90000"/>
              </a:lnSpc>
              <a:spcBef>
                <a:spcPts val="1000"/>
              </a:spcBef>
              <a:buFont typeface="Wingdings" panose="05000000000000000000" pitchFamily="2" charset="2"/>
              <a:buChar char="ü"/>
            </a:pPr>
            <a:r>
              <a:rPr lang="ar-BH" sz="2000" dirty="0">
                <a:latin typeface="Sakkal Majalla" panose="02000000000000000000" pitchFamily="2" charset="-78"/>
                <a:cs typeface="Sultan normal" pitchFamily="2" charset="-78"/>
              </a:rPr>
              <a:t>النظام: وهو الجسم الذي تؤثر فيه القوة .</a:t>
            </a:r>
          </a:p>
          <a:p>
            <a:pPr marL="457200" indent="-457200" algn="r" rtl="1">
              <a:lnSpc>
                <a:spcPct val="90000"/>
              </a:lnSpc>
              <a:spcBef>
                <a:spcPts val="1000"/>
              </a:spcBef>
              <a:buFont typeface="Wingdings" panose="05000000000000000000" pitchFamily="2" charset="2"/>
              <a:buChar char="ü"/>
            </a:pPr>
            <a:r>
              <a:rPr lang="ar-BH" sz="2000" dirty="0">
                <a:latin typeface="Sakkal Majalla" panose="02000000000000000000" pitchFamily="2" charset="-78"/>
                <a:cs typeface="Sultan normal" pitchFamily="2" charset="-78"/>
              </a:rPr>
              <a:t>المحيط الخارجي: وهو كل ما يحيط بالجسم ويؤثر فيه بقوة.</a:t>
            </a:r>
            <a:endParaRPr lang="en-US" sz="2000" dirty="0">
              <a:latin typeface="Sakkal Majalla" panose="02000000000000000000" pitchFamily="2" charset="-78"/>
              <a:cs typeface="Sultan normal" pitchFamily="2" charset="-78"/>
            </a:endParaRPr>
          </a:p>
        </p:txBody>
      </p:sp>
      <p:sp>
        <p:nvSpPr>
          <p:cNvPr id="9" name="TextBox 8"/>
          <p:cNvSpPr txBox="1"/>
          <p:nvPr/>
        </p:nvSpPr>
        <p:spPr>
          <a:xfrm>
            <a:off x="1343281" y="1073643"/>
            <a:ext cx="10415971" cy="954107"/>
          </a:xfrm>
          <a:prstGeom prst="rect">
            <a:avLst/>
          </a:prstGeom>
          <a:noFill/>
        </p:spPr>
        <p:txBody>
          <a:bodyPr wrap="square" rtlCol="0">
            <a:spAutoFit/>
          </a:bodyPr>
          <a:lstStyle/>
          <a:p>
            <a:pPr algn="just" rtl="1"/>
            <a:r>
              <a:rPr lang="ar-BH" sz="2800" b="1" dirty="0">
                <a:solidFill>
                  <a:srgbClr val="FF0000"/>
                </a:solidFill>
                <a:latin typeface="Sakkal Majalla" panose="02000000000000000000" pitchFamily="2" charset="-78"/>
                <a:cs typeface="Sultan normal" pitchFamily="2" charset="-78"/>
              </a:rPr>
              <a:t>القوة</a:t>
            </a:r>
            <a:r>
              <a:rPr lang="ar-BH" sz="2800" b="1" dirty="0">
                <a:latin typeface="Sakkal Majalla" panose="02000000000000000000" pitchFamily="2" charset="-78"/>
                <a:cs typeface="Sultan normal" pitchFamily="2" charset="-78"/>
              </a:rPr>
              <a:t>:</a:t>
            </a:r>
            <a:r>
              <a:rPr lang="ar-BH" sz="2800" b="1" dirty="0">
                <a:solidFill>
                  <a:srgbClr val="FF0000"/>
                </a:solidFill>
                <a:latin typeface="Sakkal Majalla" panose="02000000000000000000" pitchFamily="2" charset="-78"/>
                <a:cs typeface="Sultan normal" pitchFamily="2" charset="-78"/>
              </a:rPr>
              <a:t> </a:t>
            </a:r>
            <a:r>
              <a:rPr lang="ar-JO" sz="2800" b="1" dirty="0">
                <a:latin typeface="Sakkal Majalla" panose="02000000000000000000" pitchFamily="2" charset="-78"/>
                <a:cs typeface="Sultan normal" pitchFamily="2" charset="-78"/>
              </a:rPr>
              <a:t>هي </a:t>
            </a:r>
            <a:r>
              <a:rPr lang="ar-BH" sz="2800" b="1" dirty="0">
                <a:latin typeface="Sakkal Majalla" panose="02000000000000000000" pitchFamily="2" charset="-78"/>
                <a:cs typeface="Sultan normal" pitchFamily="2" charset="-78"/>
              </a:rPr>
              <a:t>مؤثر خارجي </a:t>
            </a:r>
            <a:r>
              <a:rPr lang="ar-JO" sz="2800" b="1" dirty="0">
                <a:latin typeface="Sakkal Majalla" panose="02000000000000000000" pitchFamily="2" charset="-78"/>
                <a:cs typeface="Sultan normal" pitchFamily="2" charset="-78"/>
              </a:rPr>
              <a:t>يؤثر </a:t>
            </a:r>
            <a:r>
              <a:rPr lang="ar-BH" sz="2800" b="1" dirty="0">
                <a:latin typeface="Sakkal Majalla" panose="02000000000000000000" pitchFamily="2" charset="-78"/>
                <a:cs typeface="Sultan normal" pitchFamily="2" charset="-78"/>
              </a:rPr>
              <a:t>على الجسم </a:t>
            </a:r>
            <a:r>
              <a:rPr lang="ar-JO" sz="2800" b="1" dirty="0">
                <a:latin typeface="Sakkal Majalla" panose="02000000000000000000" pitchFamily="2" charset="-78"/>
                <a:cs typeface="Sultan normal" pitchFamily="2" charset="-78"/>
              </a:rPr>
              <a:t>ف</a:t>
            </a:r>
            <a:r>
              <a:rPr lang="ar-BH" sz="2800" b="1" dirty="0">
                <a:latin typeface="Sakkal Majalla" panose="02000000000000000000" pitchFamily="2" charset="-78"/>
                <a:cs typeface="Sultan normal" pitchFamily="2" charset="-78"/>
              </a:rPr>
              <a:t>يغي</a:t>
            </a:r>
            <a:r>
              <a:rPr lang="ar-JO" sz="2800" b="1" dirty="0">
                <a:latin typeface="Sakkal Majalla" panose="02000000000000000000" pitchFamily="2" charset="-78"/>
                <a:cs typeface="Sultan normal" pitchFamily="2" charset="-78"/>
              </a:rPr>
              <a:t>ّ</a:t>
            </a:r>
            <a:r>
              <a:rPr lang="ar-BH" sz="2800" b="1" dirty="0">
                <a:latin typeface="Sakkal Majalla" panose="02000000000000000000" pitchFamily="2" charset="-78"/>
                <a:cs typeface="Sultan normal" pitchFamily="2" charset="-78"/>
              </a:rPr>
              <a:t>ر أو يحاول أن يغي</a:t>
            </a:r>
            <a:r>
              <a:rPr lang="ar-JO" sz="2800" b="1" dirty="0">
                <a:latin typeface="Sakkal Majalla" panose="02000000000000000000" pitchFamily="2" charset="-78"/>
                <a:cs typeface="Sultan normal" pitchFamily="2" charset="-78"/>
              </a:rPr>
              <a:t>ّ</a:t>
            </a:r>
            <a:r>
              <a:rPr lang="ar-BH" sz="2800" b="1" dirty="0">
                <a:latin typeface="Sakkal Majalla" panose="02000000000000000000" pitchFamily="2" charset="-78"/>
                <a:cs typeface="Sultan normal" pitchFamily="2" charset="-78"/>
              </a:rPr>
              <a:t>ر </a:t>
            </a:r>
            <a:r>
              <a:rPr lang="ar-JO" sz="2800" b="1" dirty="0">
                <a:latin typeface="Sakkal Majalla" panose="02000000000000000000" pitchFamily="2" charset="-78"/>
                <a:cs typeface="Sultan normal" pitchFamily="2" charset="-78"/>
              </a:rPr>
              <a:t>من</a:t>
            </a:r>
            <a:r>
              <a:rPr lang="ar-BH" sz="2800" b="1" dirty="0">
                <a:latin typeface="Sakkal Majalla" panose="02000000000000000000" pitchFamily="2" charset="-78"/>
                <a:cs typeface="Sultan normal" pitchFamily="2" charset="-78"/>
              </a:rPr>
              <a:t> حالته الحركية  مقدارًا واتجاهًا. </a:t>
            </a:r>
          </a:p>
        </p:txBody>
      </p:sp>
      <p:sp>
        <p:nvSpPr>
          <p:cNvPr id="10" name="Footer Placeholder 6"/>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dirty="0"/>
              <a:t>القوة والحركة -</a:t>
            </a:r>
            <a:r>
              <a:rPr lang="en-US" dirty="0"/>
              <a:t> </a:t>
            </a:r>
            <a:r>
              <a:rPr lang="ar-BH" dirty="0"/>
              <a:t>الفيزياء1 (فيز102)</a:t>
            </a:r>
            <a:endParaRPr lang="en-US" dirty="0"/>
          </a:p>
        </p:txBody>
      </p:sp>
    </p:spTree>
    <p:extLst>
      <p:ext uri="{BB962C8B-B14F-4D97-AF65-F5344CB8AC3E}">
        <p14:creationId xmlns:p14="http://schemas.microsoft.com/office/powerpoint/2010/main" val="927387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bg/>
                                          </p:spTgt>
                                        </p:tgtEl>
                                        <p:attrNameLst>
                                          <p:attrName>style.visibility</p:attrName>
                                        </p:attrNameLst>
                                      </p:cBhvr>
                                      <p:to>
                                        <p:strVal val="visible"/>
                                      </p:to>
                                    </p:set>
                                    <p:animEffect transition="in" filter="fade">
                                      <p:cBhvr>
                                        <p:cTn id="21" dur="1000"/>
                                        <p:tgtEl>
                                          <p:spTgt spid="3">
                                            <p:bg/>
                                          </p:spTgt>
                                        </p:tgtEl>
                                      </p:cBhvr>
                                    </p:animEffect>
                                    <p:anim calcmode="lin" valueType="num">
                                      <p:cBhvr>
                                        <p:cTn id="22" dur="1000" fill="hold"/>
                                        <p:tgtEl>
                                          <p:spTgt spid="3">
                                            <p:bg/>
                                          </p:spTgt>
                                        </p:tgtEl>
                                        <p:attrNameLst>
                                          <p:attrName>ppt_x</p:attrName>
                                        </p:attrNameLst>
                                      </p:cBhvr>
                                      <p:tavLst>
                                        <p:tav tm="0">
                                          <p:val>
                                            <p:strVal val="#ppt_x"/>
                                          </p:val>
                                        </p:tav>
                                        <p:tav tm="100000">
                                          <p:val>
                                            <p:strVal val="#ppt_x"/>
                                          </p:val>
                                        </p:tav>
                                      </p:tavLst>
                                    </p:anim>
                                    <p:anim calcmode="lin" valueType="num">
                                      <p:cBhvr>
                                        <p:cTn id="23"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fade">
                                      <p:cBhvr>
                                        <p:cTn id="28" dur="1000"/>
                                        <p:tgtEl>
                                          <p:spTgt spid="3">
                                            <p:txEl>
                                              <p:pRg st="0" end="0"/>
                                            </p:txEl>
                                          </p:spTgt>
                                        </p:tgtEl>
                                      </p:cBhvr>
                                    </p:animEffect>
                                    <p:anim calcmode="lin" valueType="num">
                                      <p:cBhvr>
                                        <p:cTn id="2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1" end="1"/>
                                            </p:txEl>
                                          </p:spTgt>
                                        </p:tgtEl>
                                        <p:attrNameLst>
                                          <p:attrName>style.visibility</p:attrName>
                                        </p:attrNameLst>
                                      </p:cBhvr>
                                      <p:to>
                                        <p:strVal val="visible"/>
                                      </p:to>
                                    </p:set>
                                    <p:animEffect transition="in" filter="fade">
                                      <p:cBhvr>
                                        <p:cTn id="35" dur="1000"/>
                                        <p:tgtEl>
                                          <p:spTgt spid="3">
                                            <p:txEl>
                                              <p:pRg st="1" end="1"/>
                                            </p:txEl>
                                          </p:spTgt>
                                        </p:tgtEl>
                                      </p:cBhvr>
                                    </p:animEffect>
                                    <p:anim calcmode="lin" valueType="num">
                                      <p:cBhvr>
                                        <p:cTn id="3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1000"/>
                                        <p:tgtEl>
                                          <p:spTgt spid="6"/>
                                        </p:tgtEl>
                                      </p:cBhvr>
                                    </p:animEffect>
                                    <p:anim calcmode="lin" valueType="num">
                                      <p:cBhvr>
                                        <p:cTn id="43" dur="1000" fill="hold"/>
                                        <p:tgtEl>
                                          <p:spTgt spid="6"/>
                                        </p:tgtEl>
                                        <p:attrNameLst>
                                          <p:attrName>ppt_x</p:attrName>
                                        </p:attrNameLst>
                                      </p:cBhvr>
                                      <p:tavLst>
                                        <p:tav tm="0">
                                          <p:val>
                                            <p:strVal val="#ppt_x"/>
                                          </p:val>
                                        </p:tav>
                                        <p:tav tm="100000">
                                          <p:val>
                                            <p:strVal val="#ppt_x"/>
                                          </p:val>
                                        </p:tav>
                                      </p:tavLst>
                                    </p:anim>
                                    <p:anim calcmode="lin" valueType="num">
                                      <p:cBhvr>
                                        <p:cTn id="4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barn(inVertical)">
                                      <p:cBhvr>
                                        <p:cTn id="49" dur="500"/>
                                        <p:tgtEl>
                                          <p:spTgt spid="5"/>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barn(inVertical)">
                                      <p:cBhvr>
                                        <p:cTn id="5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6" grpId="0" animBg="1"/>
      <p:bldP spid="7" grpId="0" animBg="1"/>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92204" y="1160234"/>
            <a:ext cx="9785103" cy="547842"/>
          </a:xfrm>
          <a:prstGeom prst="rect">
            <a:avLst/>
          </a:prstGeom>
          <a:solidFill>
            <a:schemeClr val="accent2">
              <a:lumMod val="20000"/>
              <a:lumOff val="80000"/>
            </a:schemeClr>
          </a:solidFill>
        </p:spPr>
        <p:txBody>
          <a:bodyPr vert="horz" lIns="91440" tIns="45720" rIns="91440" bIns="45720" rtlCol="0">
            <a:normAutofit/>
          </a:bodyPr>
          <a:lstStyle>
            <a:lvl1pPr indent="0" algn="r" rtl="1">
              <a:lnSpc>
                <a:spcPct val="90000"/>
              </a:lnSpc>
              <a:spcBef>
                <a:spcPts val="1000"/>
              </a:spcBef>
              <a:buFont typeface="Arial" panose="020B0604020202020204" pitchFamily="34" charset="0"/>
              <a:buNone/>
              <a:defRPr sz="3200" b="1">
                <a:latin typeface="Traditional Arabic" panose="02020603050405020304" pitchFamily="18" charset="-78"/>
                <a:cs typeface="Traditional Arabic" panose="02020603050405020304" pitchFamily="18"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latin typeface="Sakkal Majalla" panose="02000000000000000000" pitchFamily="2" charset="-78"/>
                <a:cs typeface="Sultan normal" pitchFamily="2" charset="-78"/>
              </a:rPr>
              <a:t>حدد نوع القوة المؤثرة التي تعب</a:t>
            </a:r>
            <a:r>
              <a:rPr lang="ar-JO" dirty="0">
                <a:latin typeface="Sakkal Majalla" panose="02000000000000000000" pitchFamily="2" charset="-78"/>
                <a:cs typeface="Sultan normal" pitchFamily="2" charset="-78"/>
              </a:rPr>
              <a:t>ّ</a:t>
            </a:r>
            <a:r>
              <a:rPr lang="ar-BH" dirty="0">
                <a:latin typeface="Sakkal Majalla" panose="02000000000000000000" pitchFamily="2" charset="-78"/>
                <a:cs typeface="Sultan normal" pitchFamily="2" charset="-78"/>
              </a:rPr>
              <a:t>ر عنها كل صورة من الصور الآتية: </a:t>
            </a:r>
            <a:endParaRPr lang="en-US" dirty="0">
              <a:latin typeface="Sakkal Majalla" panose="02000000000000000000" pitchFamily="2" charset="-78"/>
              <a:cs typeface="Sultan normal" pitchFamily="2" charset="-78"/>
            </a:endParaRPr>
          </a:p>
        </p:txBody>
      </p:sp>
      <p:pic>
        <p:nvPicPr>
          <p:cNvPr id="3" name="Picture 3"/>
          <p:cNvPicPr>
            <a:picLocks noChangeAspect="1" noChangeArrowheads="1"/>
          </p:cNvPicPr>
          <p:nvPr/>
        </p:nvPicPr>
        <p:blipFill>
          <a:blip r:embed="rId2" cstate="print"/>
          <a:srcRect/>
          <a:stretch>
            <a:fillRect/>
          </a:stretch>
        </p:blipFill>
        <p:spPr bwMode="auto">
          <a:xfrm>
            <a:off x="6414481" y="1933904"/>
            <a:ext cx="2697804" cy="1734303"/>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7338" y="1971933"/>
            <a:ext cx="3672016" cy="1832838"/>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2425752" y="4507740"/>
            <a:ext cx="9451555" cy="523220"/>
          </a:xfrm>
          <a:prstGeom prst="rect">
            <a:avLst/>
          </a:prstGeom>
          <a:solidFill>
            <a:schemeClr val="accent4">
              <a:lumMod val="20000"/>
              <a:lumOff val="80000"/>
            </a:schemeClr>
          </a:solidFill>
        </p:spPr>
        <p:txBody>
          <a:bodyPr wrap="square" rtlCol="0">
            <a:spAutoFit/>
          </a:bodyPr>
          <a:lstStyle/>
          <a:p>
            <a:pPr algn="r" rtl="1"/>
            <a:r>
              <a:rPr lang="ar-BH" sz="2800" b="1" dirty="0">
                <a:latin typeface="Sakkal Majalla" panose="02000000000000000000" pitchFamily="2" charset="-78"/>
                <a:cs typeface="Sultan normal" pitchFamily="2" charset="-78"/>
              </a:rPr>
              <a:t>تظهر</a:t>
            </a:r>
            <a:r>
              <a:rPr lang="en-US" sz="2800" b="1" dirty="0">
                <a:latin typeface="Sakkal Majalla" panose="02000000000000000000" pitchFamily="2" charset="-78"/>
                <a:cs typeface="Sultan normal" pitchFamily="2" charset="-78"/>
              </a:rPr>
              <a:t> </a:t>
            </a:r>
            <a:r>
              <a:rPr lang="ar-BH" sz="2800" b="1" dirty="0">
                <a:latin typeface="Sakkal Majalla" panose="02000000000000000000" pitchFamily="2" charset="-78"/>
                <a:cs typeface="Sultan normal" pitchFamily="2" charset="-78"/>
              </a:rPr>
              <a:t>القوة في عدة أنواع، وتقاس جميعها بوحدة النيوتن </a:t>
            </a:r>
            <a:r>
              <a:rPr lang="en-US" sz="2800" b="1" dirty="0">
                <a:latin typeface="Sakkal Majalla" panose="02000000000000000000" pitchFamily="2" charset="-78"/>
                <a:cs typeface="Sultan normal" pitchFamily="2" charset="-78"/>
              </a:rPr>
              <a:t>N</a:t>
            </a:r>
            <a:r>
              <a:rPr lang="ar-BH" sz="2800" b="1" dirty="0">
                <a:latin typeface="Sakkal Majalla" panose="02000000000000000000" pitchFamily="2" charset="-78"/>
                <a:cs typeface="Sultan normal" pitchFamily="2" charset="-78"/>
              </a:rPr>
              <a:t> </a:t>
            </a:r>
            <a:r>
              <a:rPr lang="ar-JO" sz="2800" b="1" dirty="0">
                <a:latin typeface="Sakkal Majalla" panose="02000000000000000000" pitchFamily="2" charset="-78"/>
                <a:cs typeface="Sultan normal" pitchFamily="2" charset="-78"/>
              </a:rPr>
              <a:t>، و</a:t>
            </a:r>
            <a:r>
              <a:rPr lang="ar-BH" sz="2800" b="1" dirty="0">
                <a:latin typeface="Sakkal Majalla" panose="02000000000000000000" pitchFamily="2" charset="-78"/>
                <a:cs typeface="Sultan normal" pitchFamily="2" charset="-78"/>
              </a:rPr>
              <a:t>منها: </a:t>
            </a:r>
            <a:endParaRPr lang="en-US" sz="2800" b="1" dirty="0">
              <a:latin typeface="Sakkal Majalla" panose="02000000000000000000" pitchFamily="2" charset="-78"/>
              <a:cs typeface="Sultan normal" pitchFamily="2" charset="-78"/>
            </a:endParaRPr>
          </a:p>
        </p:txBody>
      </p:sp>
      <p:grpSp>
        <p:nvGrpSpPr>
          <p:cNvPr id="4" name="Group 3"/>
          <p:cNvGrpSpPr/>
          <p:nvPr/>
        </p:nvGrpSpPr>
        <p:grpSpPr>
          <a:xfrm>
            <a:off x="568949" y="5323538"/>
            <a:ext cx="11373828" cy="502609"/>
            <a:chOff x="568949" y="5323538"/>
            <a:chExt cx="11373828" cy="502609"/>
          </a:xfrm>
        </p:grpSpPr>
        <p:sp>
          <p:nvSpPr>
            <p:cNvPr id="9" name="TextBox 8"/>
            <p:cNvSpPr txBox="1"/>
            <p:nvPr/>
          </p:nvSpPr>
          <p:spPr>
            <a:xfrm>
              <a:off x="10740438" y="5323538"/>
              <a:ext cx="1202339" cy="461665"/>
            </a:xfrm>
            <a:prstGeom prst="rect">
              <a:avLst/>
            </a:prstGeom>
            <a:solidFill>
              <a:schemeClr val="accent1">
                <a:lumMod val="20000"/>
                <a:lumOff val="80000"/>
              </a:schemeClr>
            </a:solidFill>
          </p:spPr>
          <p:txBody>
            <a:bodyPr wrap="square" rtlCol="0">
              <a:spAutoFit/>
            </a:bodyPr>
            <a:lstStyle/>
            <a:p>
              <a:pPr algn="r"/>
              <a:r>
                <a:rPr lang="ar-BH" sz="2400" dirty="0">
                  <a:solidFill>
                    <a:srgbClr val="002060"/>
                  </a:solidFill>
                  <a:latin typeface="Sakkal Majalla" panose="02000000000000000000" pitchFamily="2" charset="-78"/>
                  <a:cs typeface="Sultan normal" pitchFamily="2" charset="-78"/>
                </a:rPr>
                <a:t>السحب</a:t>
              </a:r>
              <a:endParaRPr lang="en-US" sz="2400" dirty="0">
                <a:solidFill>
                  <a:srgbClr val="002060"/>
                </a:solidFill>
                <a:latin typeface="Sakkal Majalla" panose="02000000000000000000" pitchFamily="2" charset="-78"/>
                <a:cs typeface="Sultan normal" pitchFamily="2" charset="-78"/>
              </a:endParaRPr>
            </a:p>
          </p:txBody>
        </p:sp>
        <p:sp>
          <p:nvSpPr>
            <p:cNvPr id="10" name="TextBox 9"/>
            <p:cNvSpPr txBox="1"/>
            <p:nvPr/>
          </p:nvSpPr>
          <p:spPr>
            <a:xfrm>
              <a:off x="3672155" y="5364482"/>
              <a:ext cx="1683710" cy="461665"/>
            </a:xfrm>
            <a:prstGeom prst="rect">
              <a:avLst/>
            </a:prstGeom>
            <a:solidFill>
              <a:schemeClr val="accent1">
                <a:lumMod val="20000"/>
                <a:lumOff val="80000"/>
              </a:schemeClr>
            </a:solidFill>
          </p:spPr>
          <p:txBody>
            <a:bodyPr wrap="square" rtlCol="0">
              <a:spAutoFit/>
            </a:bodyPr>
            <a:lstStyle/>
            <a:p>
              <a:pPr algn="r"/>
              <a:r>
                <a:rPr lang="ar-BH" sz="2400" dirty="0">
                  <a:solidFill>
                    <a:srgbClr val="002060"/>
                  </a:solidFill>
                  <a:latin typeface="Sakkal Majalla" panose="02000000000000000000" pitchFamily="2" charset="-78"/>
                  <a:cs typeface="Sultan normal" pitchFamily="2" charset="-78"/>
                </a:rPr>
                <a:t>المغناطيسية</a:t>
              </a:r>
              <a:endParaRPr lang="en-US" sz="2400" dirty="0">
                <a:solidFill>
                  <a:srgbClr val="002060"/>
                </a:solidFill>
                <a:latin typeface="Sakkal Majalla" panose="02000000000000000000" pitchFamily="2" charset="-78"/>
                <a:cs typeface="Sultan normal" pitchFamily="2" charset="-78"/>
              </a:endParaRPr>
            </a:p>
          </p:txBody>
        </p:sp>
        <p:sp>
          <p:nvSpPr>
            <p:cNvPr id="11" name="TextBox 10"/>
            <p:cNvSpPr txBox="1"/>
            <p:nvPr/>
          </p:nvSpPr>
          <p:spPr>
            <a:xfrm>
              <a:off x="9587444" y="5323538"/>
              <a:ext cx="996165" cy="461665"/>
            </a:xfrm>
            <a:prstGeom prst="rect">
              <a:avLst/>
            </a:prstGeom>
            <a:solidFill>
              <a:schemeClr val="accent1">
                <a:lumMod val="20000"/>
                <a:lumOff val="80000"/>
              </a:schemeClr>
            </a:solidFill>
          </p:spPr>
          <p:txBody>
            <a:bodyPr wrap="square" rtlCol="0">
              <a:spAutoFit/>
            </a:bodyPr>
            <a:lstStyle/>
            <a:p>
              <a:pPr algn="r"/>
              <a:r>
                <a:rPr lang="ar-BH" sz="2400" dirty="0">
                  <a:solidFill>
                    <a:srgbClr val="002060"/>
                  </a:solidFill>
                  <a:latin typeface="Sakkal Majalla" panose="02000000000000000000" pitchFamily="2" charset="-78"/>
                  <a:cs typeface="Sultan normal" pitchFamily="2" charset="-78"/>
                </a:rPr>
                <a:t>الدفع </a:t>
              </a:r>
              <a:endParaRPr lang="en-US" sz="2400" dirty="0">
                <a:solidFill>
                  <a:srgbClr val="002060"/>
                </a:solidFill>
                <a:latin typeface="Sakkal Majalla" panose="02000000000000000000" pitchFamily="2" charset="-78"/>
                <a:cs typeface="Sultan normal" pitchFamily="2" charset="-78"/>
              </a:endParaRPr>
            </a:p>
          </p:txBody>
        </p:sp>
        <p:sp>
          <p:nvSpPr>
            <p:cNvPr id="12" name="TextBox 11"/>
            <p:cNvSpPr txBox="1"/>
            <p:nvPr/>
          </p:nvSpPr>
          <p:spPr>
            <a:xfrm>
              <a:off x="5512694" y="5364482"/>
              <a:ext cx="1472061" cy="461665"/>
            </a:xfrm>
            <a:prstGeom prst="rect">
              <a:avLst/>
            </a:prstGeom>
            <a:solidFill>
              <a:schemeClr val="accent1">
                <a:lumMod val="20000"/>
                <a:lumOff val="80000"/>
              </a:schemeClr>
            </a:solidFill>
          </p:spPr>
          <p:txBody>
            <a:bodyPr wrap="square" rtlCol="0">
              <a:spAutoFit/>
            </a:bodyPr>
            <a:lstStyle/>
            <a:p>
              <a:pPr algn="r"/>
              <a:r>
                <a:rPr lang="ar-BH" sz="2400" dirty="0">
                  <a:solidFill>
                    <a:srgbClr val="002060"/>
                  </a:solidFill>
                  <a:latin typeface="Sakkal Majalla" panose="02000000000000000000" pitchFamily="2" charset="-78"/>
                  <a:cs typeface="Sultan normal" pitchFamily="2" charset="-78"/>
                </a:rPr>
                <a:t>الاحتكاك</a:t>
              </a:r>
              <a:endParaRPr lang="en-US" sz="2400" dirty="0">
                <a:solidFill>
                  <a:srgbClr val="002060"/>
                </a:solidFill>
                <a:latin typeface="Sakkal Majalla" panose="02000000000000000000" pitchFamily="2" charset="-78"/>
                <a:cs typeface="Sultan normal" pitchFamily="2" charset="-78"/>
              </a:endParaRPr>
            </a:p>
          </p:txBody>
        </p:sp>
        <p:sp>
          <p:nvSpPr>
            <p:cNvPr id="13" name="TextBox 12"/>
            <p:cNvSpPr txBox="1"/>
            <p:nvPr/>
          </p:nvSpPr>
          <p:spPr>
            <a:xfrm>
              <a:off x="7127936" y="5357985"/>
              <a:ext cx="1270895" cy="461665"/>
            </a:xfrm>
            <a:prstGeom prst="rect">
              <a:avLst/>
            </a:prstGeom>
            <a:solidFill>
              <a:schemeClr val="accent1">
                <a:lumMod val="20000"/>
                <a:lumOff val="80000"/>
              </a:schemeClr>
            </a:solidFill>
          </p:spPr>
          <p:txBody>
            <a:bodyPr wrap="square" rtlCol="0">
              <a:spAutoFit/>
            </a:bodyPr>
            <a:lstStyle/>
            <a:p>
              <a:pPr algn="r"/>
              <a:r>
                <a:rPr lang="ar-BH" sz="2400" dirty="0">
                  <a:solidFill>
                    <a:srgbClr val="002060"/>
                  </a:solidFill>
                  <a:latin typeface="Sakkal Majalla" panose="02000000000000000000" pitchFamily="2" charset="-78"/>
                  <a:cs typeface="Sultan normal" pitchFamily="2" charset="-78"/>
                </a:rPr>
                <a:t>الجاذبية</a:t>
              </a:r>
              <a:endParaRPr lang="en-US" sz="2400" dirty="0">
                <a:solidFill>
                  <a:srgbClr val="002060"/>
                </a:solidFill>
                <a:latin typeface="Sakkal Majalla" panose="02000000000000000000" pitchFamily="2" charset="-78"/>
                <a:cs typeface="Sultan normal" pitchFamily="2" charset="-78"/>
              </a:endParaRPr>
            </a:p>
          </p:txBody>
        </p:sp>
        <p:sp>
          <p:nvSpPr>
            <p:cNvPr id="14" name="TextBox 13"/>
            <p:cNvSpPr txBox="1"/>
            <p:nvPr/>
          </p:nvSpPr>
          <p:spPr>
            <a:xfrm>
              <a:off x="8476995" y="5350834"/>
              <a:ext cx="996165" cy="461665"/>
            </a:xfrm>
            <a:prstGeom prst="rect">
              <a:avLst/>
            </a:prstGeom>
            <a:solidFill>
              <a:schemeClr val="accent1">
                <a:lumMod val="20000"/>
                <a:lumOff val="80000"/>
              </a:schemeClr>
            </a:solidFill>
          </p:spPr>
          <p:txBody>
            <a:bodyPr wrap="square" rtlCol="0">
              <a:spAutoFit/>
            </a:bodyPr>
            <a:lstStyle/>
            <a:p>
              <a:pPr algn="r"/>
              <a:r>
                <a:rPr lang="ar-BH" sz="2400" dirty="0">
                  <a:solidFill>
                    <a:srgbClr val="002060"/>
                  </a:solidFill>
                  <a:latin typeface="Sakkal Majalla" panose="02000000000000000000" pitchFamily="2" charset="-78"/>
                  <a:cs typeface="Sultan normal" pitchFamily="2" charset="-78"/>
                </a:rPr>
                <a:t>الجر</a:t>
              </a:r>
              <a:endParaRPr lang="en-US" sz="2400" dirty="0">
                <a:solidFill>
                  <a:srgbClr val="002060"/>
                </a:solidFill>
                <a:latin typeface="Sakkal Majalla" panose="02000000000000000000" pitchFamily="2" charset="-78"/>
                <a:cs typeface="Sultan normal" pitchFamily="2" charset="-78"/>
              </a:endParaRPr>
            </a:p>
          </p:txBody>
        </p:sp>
        <p:sp>
          <p:nvSpPr>
            <p:cNvPr id="15" name="TextBox 14"/>
            <p:cNvSpPr txBox="1"/>
            <p:nvPr/>
          </p:nvSpPr>
          <p:spPr>
            <a:xfrm>
              <a:off x="2056687" y="5355757"/>
              <a:ext cx="1457774" cy="461665"/>
            </a:xfrm>
            <a:prstGeom prst="rect">
              <a:avLst/>
            </a:prstGeom>
            <a:solidFill>
              <a:schemeClr val="accent1">
                <a:lumMod val="20000"/>
                <a:lumOff val="80000"/>
              </a:schemeClr>
            </a:solidFill>
          </p:spPr>
          <p:txBody>
            <a:bodyPr wrap="square" rtlCol="0">
              <a:spAutoFit/>
            </a:bodyPr>
            <a:lstStyle/>
            <a:p>
              <a:pPr algn="r"/>
              <a:r>
                <a:rPr lang="ar-BH" sz="2400" dirty="0">
                  <a:solidFill>
                    <a:srgbClr val="002060"/>
                  </a:solidFill>
                  <a:latin typeface="Sakkal Majalla" panose="02000000000000000000" pitchFamily="2" charset="-78"/>
                  <a:cs typeface="Sultan normal" pitchFamily="2" charset="-78"/>
                </a:rPr>
                <a:t>الكهرب</a:t>
              </a:r>
              <a:r>
                <a:rPr lang="ar-JO" sz="2400" dirty="0">
                  <a:solidFill>
                    <a:srgbClr val="002060"/>
                  </a:solidFill>
                  <a:latin typeface="Sakkal Majalla" panose="02000000000000000000" pitchFamily="2" charset="-78"/>
                  <a:cs typeface="Sultan normal" pitchFamily="2" charset="-78"/>
                </a:rPr>
                <a:t>ائ</a:t>
              </a:r>
              <a:r>
                <a:rPr lang="ar-BH" sz="2400" dirty="0">
                  <a:solidFill>
                    <a:srgbClr val="002060"/>
                  </a:solidFill>
                  <a:latin typeface="Sakkal Majalla" panose="02000000000000000000" pitchFamily="2" charset="-78"/>
                  <a:cs typeface="Sultan normal" pitchFamily="2" charset="-78"/>
                </a:rPr>
                <a:t>ية</a:t>
              </a:r>
              <a:endParaRPr lang="en-US" sz="2400" dirty="0">
                <a:solidFill>
                  <a:srgbClr val="002060"/>
                </a:solidFill>
                <a:latin typeface="Sakkal Majalla" panose="02000000000000000000" pitchFamily="2" charset="-78"/>
                <a:cs typeface="Sultan normal" pitchFamily="2" charset="-78"/>
              </a:endParaRPr>
            </a:p>
          </p:txBody>
        </p:sp>
        <p:sp>
          <p:nvSpPr>
            <p:cNvPr id="16" name="TextBox 15"/>
            <p:cNvSpPr txBox="1"/>
            <p:nvPr/>
          </p:nvSpPr>
          <p:spPr>
            <a:xfrm>
              <a:off x="568949" y="5329778"/>
              <a:ext cx="1330270" cy="461665"/>
            </a:xfrm>
            <a:prstGeom prst="rect">
              <a:avLst/>
            </a:prstGeom>
            <a:solidFill>
              <a:schemeClr val="accent1">
                <a:lumMod val="20000"/>
                <a:lumOff val="80000"/>
              </a:schemeClr>
            </a:solidFill>
          </p:spPr>
          <p:txBody>
            <a:bodyPr wrap="square" rtlCol="0">
              <a:spAutoFit/>
            </a:bodyPr>
            <a:lstStyle/>
            <a:p>
              <a:pPr algn="r"/>
              <a:r>
                <a:rPr lang="ar-BH" sz="2400" dirty="0">
                  <a:solidFill>
                    <a:srgbClr val="002060"/>
                  </a:solidFill>
                  <a:latin typeface="Sakkal Majalla" panose="02000000000000000000" pitchFamily="2" charset="-78"/>
                  <a:cs typeface="Sultan normal" pitchFamily="2" charset="-78"/>
                </a:rPr>
                <a:t>العمودية</a:t>
              </a:r>
              <a:endParaRPr lang="en-US" sz="2400" dirty="0">
                <a:solidFill>
                  <a:srgbClr val="002060"/>
                </a:solidFill>
                <a:latin typeface="Sakkal Majalla" panose="02000000000000000000" pitchFamily="2" charset="-78"/>
                <a:cs typeface="Sultan normal" pitchFamily="2" charset="-78"/>
              </a:endParaRPr>
            </a:p>
          </p:txBody>
        </p:sp>
      </p:grpSp>
      <p:sp>
        <p:nvSpPr>
          <p:cNvPr id="17" name="TextBox 16"/>
          <p:cNvSpPr txBox="1"/>
          <p:nvPr/>
        </p:nvSpPr>
        <p:spPr>
          <a:xfrm>
            <a:off x="3514461" y="147026"/>
            <a:ext cx="4130990" cy="547842"/>
          </a:xfrm>
          <a:prstGeom prst="rect">
            <a:avLst/>
          </a:prstGeom>
          <a:solidFill>
            <a:srgbClr val="002060"/>
          </a:solidFill>
        </p:spPr>
        <p:txBody>
          <a:bodyPr vert="horz" wrap="square" lIns="91440" tIns="45720" rIns="91440" bIns="45720" rtlCol="0" anchor="ctr">
            <a:spAutoFit/>
          </a:bodyPr>
          <a:lstStyle>
            <a:lvl1pPr algn="ctr" rtl="1">
              <a:lnSpc>
                <a:spcPct val="90000"/>
              </a:lnSpc>
              <a:spcBef>
                <a:spcPct val="0"/>
              </a:spcBef>
              <a:buNone/>
              <a:defRPr sz="3200" b="1">
                <a:solidFill>
                  <a:schemeClr val="bg1"/>
                </a:solidFill>
                <a:latin typeface="Sakkal Majalla" panose="02000000000000000000" pitchFamily="2" charset="-78"/>
                <a:cs typeface="Sultan bold" pitchFamily="2" charset="-78"/>
              </a:defRPr>
            </a:lvl1pPr>
          </a:lstStyle>
          <a:p>
            <a:r>
              <a:rPr lang="ar-BH" dirty="0"/>
              <a:t>أنواع القوى</a:t>
            </a:r>
            <a:endParaRPr lang="en-US" dirty="0"/>
          </a:p>
        </p:txBody>
      </p:sp>
      <p:sp>
        <p:nvSpPr>
          <p:cNvPr id="18" name="Oval Callout 17"/>
          <p:cNvSpPr/>
          <p:nvPr/>
        </p:nvSpPr>
        <p:spPr>
          <a:xfrm>
            <a:off x="10085526" y="1933904"/>
            <a:ext cx="1610436" cy="1071551"/>
          </a:xfrm>
          <a:prstGeom prst="wedgeEllipseCallout">
            <a:avLst>
              <a:gd name="adj1" fmla="val -182698"/>
              <a:gd name="adj2" fmla="val -1572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2800" b="1" dirty="0">
                <a:solidFill>
                  <a:schemeClr val="tx1"/>
                </a:solidFill>
                <a:latin typeface="Sakkal Majalla" panose="02000000000000000000" pitchFamily="2" charset="-78"/>
                <a:cs typeface="Sultan normal" pitchFamily="2" charset="-78"/>
              </a:rPr>
              <a:t>قوة دفع</a:t>
            </a:r>
            <a:endParaRPr lang="en-US" sz="2800" b="1" dirty="0">
              <a:solidFill>
                <a:schemeClr val="tx1"/>
              </a:solidFill>
              <a:latin typeface="Sakkal Majalla" panose="02000000000000000000" pitchFamily="2" charset="-78"/>
              <a:cs typeface="Sultan normal" pitchFamily="2" charset="-78"/>
            </a:endParaRPr>
          </a:p>
        </p:txBody>
      </p:sp>
      <p:sp>
        <p:nvSpPr>
          <p:cNvPr id="20" name="Oval Callout 19"/>
          <p:cNvSpPr/>
          <p:nvPr/>
        </p:nvSpPr>
        <p:spPr>
          <a:xfrm>
            <a:off x="4207377" y="2343210"/>
            <a:ext cx="1610436" cy="867151"/>
          </a:xfrm>
          <a:prstGeom prst="wedgeEllipseCallout">
            <a:avLst>
              <a:gd name="adj1" fmla="val -168744"/>
              <a:gd name="adj2" fmla="val -3095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2800" b="1" dirty="0">
                <a:solidFill>
                  <a:schemeClr val="tx1"/>
                </a:solidFill>
                <a:latin typeface="Sakkal Majalla" panose="02000000000000000000" pitchFamily="2" charset="-78"/>
                <a:cs typeface="Sultan normal" pitchFamily="2" charset="-78"/>
              </a:rPr>
              <a:t>قوة شد</a:t>
            </a:r>
          </a:p>
        </p:txBody>
      </p:sp>
      <p:sp>
        <p:nvSpPr>
          <p:cNvPr id="21" name="Footer Placeholder 6"/>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dirty="0"/>
              <a:t>القوة والحركة -</a:t>
            </a:r>
            <a:r>
              <a:rPr lang="en-US" dirty="0"/>
              <a:t> </a:t>
            </a:r>
            <a:r>
              <a:rPr lang="ar-BH" dirty="0"/>
              <a:t>الفيزياء1 (فيز102)</a:t>
            </a:r>
            <a:endParaRPr lang="en-US" dirty="0"/>
          </a:p>
        </p:txBody>
      </p:sp>
    </p:spTree>
    <p:extLst>
      <p:ext uri="{BB962C8B-B14F-4D97-AF65-F5344CB8AC3E}">
        <p14:creationId xmlns:p14="http://schemas.microsoft.com/office/powerpoint/2010/main" val="545010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2"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right)">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2"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right)">
                                      <p:cBhvr>
                                        <p:cTn id="38" dur="500"/>
                                        <p:tgtEl>
                                          <p:spTgt spid="18"/>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7" grpId="0" animBg="1"/>
      <p:bldP spid="18"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8520" y="107863"/>
            <a:ext cx="4379794" cy="547842"/>
          </a:xfrm>
          <a:solidFill>
            <a:srgbClr val="002060"/>
          </a:solidFill>
        </p:spPr>
        <p:txBody>
          <a:bodyPr vert="horz" wrap="square" lIns="91440" tIns="45720" rIns="91440" bIns="45720" rtlCol="0" anchor="ctr">
            <a:spAutoFit/>
          </a:bodyPr>
          <a:lstStyle/>
          <a:p>
            <a:pPr algn="ctr" rtl="1"/>
            <a:r>
              <a:rPr lang="ar-BH" sz="3200" b="1" dirty="0">
                <a:solidFill>
                  <a:schemeClr val="bg1"/>
                </a:solidFill>
                <a:latin typeface="Sakkal Majalla" panose="02000000000000000000" pitchFamily="2" charset="-78"/>
                <a:ea typeface="+mn-ea"/>
                <a:cs typeface="Sultan bold" pitchFamily="2" charset="-78"/>
              </a:rPr>
              <a:t>قوى التلامس</a:t>
            </a:r>
            <a:endParaRPr lang="en-US" sz="3200" b="1" dirty="0">
              <a:solidFill>
                <a:schemeClr val="bg1"/>
              </a:solidFill>
              <a:latin typeface="Sakkal Majalla" panose="02000000000000000000" pitchFamily="2" charset="-78"/>
              <a:ea typeface="+mn-ea"/>
              <a:cs typeface="Sultan bold" pitchFamily="2" charset="-78"/>
            </a:endParaRPr>
          </a:p>
        </p:txBody>
      </p:sp>
      <p:sp>
        <p:nvSpPr>
          <p:cNvPr id="3" name="Content Placeholder 2"/>
          <p:cNvSpPr>
            <a:spLocks noGrp="1"/>
          </p:cNvSpPr>
          <p:nvPr>
            <p:ph idx="1"/>
          </p:nvPr>
        </p:nvSpPr>
        <p:spPr>
          <a:xfrm>
            <a:off x="1280160" y="1204125"/>
            <a:ext cx="10515600" cy="582782"/>
          </a:xfrm>
          <a:solidFill>
            <a:schemeClr val="accent2">
              <a:lumMod val="20000"/>
              <a:lumOff val="80000"/>
            </a:schemeClr>
          </a:solidFill>
        </p:spPr>
        <p:txBody>
          <a:bodyPr>
            <a:normAutofit fontScale="92500"/>
          </a:bodyPr>
          <a:lstStyle/>
          <a:p>
            <a:pPr marL="0" indent="0" algn="r" rtl="1">
              <a:buNone/>
            </a:pPr>
            <a:r>
              <a:rPr lang="ar-BH" sz="3200" b="1" dirty="0">
                <a:latin typeface="Sakkal Majalla" panose="02000000000000000000" pitchFamily="2" charset="-78"/>
                <a:cs typeface="Sultan normal" pitchFamily="2" charset="-78"/>
              </a:rPr>
              <a:t>تتولد قوة التلامس عندما يلامس جسم من المحيط الخارجي النظام ويؤثر فيه بقوة.</a:t>
            </a:r>
            <a:endParaRPr lang="en-US" sz="3200" b="1" dirty="0">
              <a:latin typeface="Sakkal Majalla" panose="02000000000000000000" pitchFamily="2" charset="-78"/>
              <a:cs typeface="Sultan normal" pitchFamily="2" charset="-78"/>
            </a:endParaRPr>
          </a:p>
        </p:txBody>
      </p:sp>
      <p:sp>
        <p:nvSpPr>
          <p:cNvPr id="6" name="Left Arrow Callout 5"/>
          <p:cNvSpPr/>
          <p:nvPr/>
        </p:nvSpPr>
        <p:spPr>
          <a:xfrm>
            <a:off x="3436962" y="2136282"/>
            <a:ext cx="5868084" cy="866492"/>
          </a:xfrm>
          <a:prstGeom prst="leftArrowCallout">
            <a:avLst>
              <a:gd name="adj1" fmla="val 28518"/>
              <a:gd name="adj2" fmla="val 49623"/>
              <a:gd name="adj3" fmla="val 25000"/>
              <a:gd name="adj4" fmla="val 64977"/>
            </a:avLst>
          </a:prstGeom>
          <a:solidFill>
            <a:schemeClr val="accent1"/>
          </a:solidFill>
        </p:spPr>
        <p:txBody>
          <a:bodyPr vert="horz" lIns="91440" tIns="45720" rIns="91440" bIns="45720" rtlCol="0" anchor="ctr">
            <a:normAutofit lnSpcReduction="10000"/>
          </a:bodyPr>
          <a:lstStyle/>
          <a:p>
            <a:pPr algn="r" rtl="1">
              <a:lnSpc>
                <a:spcPct val="90000"/>
              </a:lnSpc>
              <a:spcBef>
                <a:spcPts val="1000"/>
              </a:spcBef>
            </a:pPr>
            <a:r>
              <a:rPr lang="ar-BH" sz="2800" b="1" dirty="0">
                <a:solidFill>
                  <a:srgbClr val="FFFF00"/>
                </a:solidFill>
                <a:latin typeface="Sakkal Majalla" panose="02000000000000000000" pitchFamily="2" charset="-78"/>
                <a:cs typeface="Sultan normal" pitchFamily="2" charset="-78"/>
              </a:rPr>
              <a:t>تؤثر يدك بقوة تلامس في الكرة.</a:t>
            </a:r>
          </a:p>
        </p:txBody>
      </p:sp>
      <p:pic>
        <p:nvPicPr>
          <p:cNvPr id="9" name="Picture 8"/>
          <p:cNvPicPr>
            <a:picLocks noChangeAspect="1"/>
          </p:cNvPicPr>
          <p:nvPr/>
        </p:nvPicPr>
        <p:blipFill>
          <a:blip r:embed="rId2"/>
          <a:stretch>
            <a:fillRect/>
          </a:stretch>
        </p:blipFill>
        <p:spPr>
          <a:xfrm>
            <a:off x="4233898" y="3352149"/>
            <a:ext cx="1886554" cy="2806824"/>
          </a:xfrm>
          <a:prstGeom prst="rect">
            <a:avLst/>
          </a:prstGeom>
          <a:ln>
            <a:noFill/>
          </a:ln>
          <a:effectLst>
            <a:outerShdw blurRad="292100" dist="139700" dir="2700000" algn="tl" rotWithShape="0">
              <a:srgbClr val="333333">
                <a:alpha val="65000"/>
              </a:srgbClr>
            </a:outerShdw>
          </a:effectLst>
        </p:spPr>
      </p:pic>
      <p:sp>
        <p:nvSpPr>
          <p:cNvPr id="10" name="Left Arrow Callout 9"/>
          <p:cNvSpPr/>
          <p:nvPr/>
        </p:nvSpPr>
        <p:spPr>
          <a:xfrm>
            <a:off x="6537960" y="4013741"/>
            <a:ext cx="4654569" cy="863059"/>
          </a:xfrm>
          <a:prstGeom prst="leftArrowCallout">
            <a:avLst>
              <a:gd name="adj1" fmla="val 28532"/>
              <a:gd name="adj2" fmla="val 49721"/>
              <a:gd name="adj3" fmla="val 25000"/>
              <a:gd name="adj4" fmla="val 64977"/>
            </a:avLst>
          </a:prstGeom>
          <a:solidFill>
            <a:schemeClr val="accent1"/>
          </a:solidFill>
        </p:spPr>
        <p:txBody>
          <a:bodyPr vert="horz" lIns="91440" tIns="45720" rIns="91440" bIns="45720" rtlCol="0" anchor="ctr">
            <a:normAutofit lnSpcReduction="10000"/>
          </a:bodyPr>
          <a:lstStyle/>
          <a:p>
            <a:pPr algn="r" rtl="1">
              <a:lnSpc>
                <a:spcPct val="90000"/>
              </a:lnSpc>
              <a:spcBef>
                <a:spcPts val="1000"/>
              </a:spcBef>
            </a:pPr>
            <a:r>
              <a:rPr lang="ar-BH" sz="2800" b="1" dirty="0">
                <a:solidFill>
                  <a:srgbClr val="FFFF00"/>
                </a:solidFill>
                <a:latin typeface="Sakkal Majalla" panose="02000000000000000000" pitchFamily="2" charset="-78"/>
                <a:cs typeface="Sultan normal" pitchFamily="2" charset="-78"/>
              </a:rPr>
              <a:t>تؤثر الطاولة بقوة تلامس في الكتاب.</a:t>
            </a:r>
            <a:endParaRPr lang="en-US" sz="2800" b="1" dirty="0">
              <a:solidFill>
                <a:srgbClr val="FFFF00"/>
              </a:solidFill>
              <a:latin typeface="Sakkal Majalla" panose="02000000000000000000" pitchFamily="2" charset="-78"/>
              <a:cs typeface="Sultan normal" pitchFamily="2" charset="-78"/>
            </a:endParaRPr>
          </a:p>
        </p:txBody>
      </p:sp>
      <p:pic>
        <p:nvPicPr>
          <p:cNvPr id="11" name="Picture 10"/>
          <p:cNvPicPr>
            <a:picLocks noChangeAspect="1"/>
          </p:cNvPicPr>
          <p:nvPr/>
        </p:nvPicPr>
        <p:blipFill>
          <a:blip r:embed="rId3"/>
          <a:stretch>
            <a:fillRect/>
          </a:stretch>
        </p:blipFill>
        <p:spPr>
          <a:xfrm>
            <a:off x="1017271" y="1869914"/>
            <a:ext cx="2210937" cy="2265719"/>
          </a:xfrm>
          <a:prstGeom prst="rect">
            <a:avLst/>
          </a:prstGeom>
          <a:ln>
            <a:noFill/>
          </a:ln>
          <a:effectLst>
            <a:outerShdw blurRad="292100" dist="139700" dir="2700000" algn="tl" rotWithShape="0">
              <a:srgbClr val="333333">
                <a:alpha val="65000"/>
              </a:srgbClr>
            </a:outerShdw>
          </a:effectLst>
        </p:spPr>
      </p:pic>
      <p:sp>
        <p:nvSpPr>
          <p:cNvPr id="13" name="Footer Placeholder 6"/>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dirty="0"/>
              <a:t>القوة والحركة -</a:t>
            </a:r>
            <a:r>
              <a:rPr lang="en-US" dirty="0"/>
              <a:t> </a:t>
            </a:r>
            <a:r>
              <a:rPr lang="ar-BH" dirty="0"/>
              <a:t>الفيزياء1 (فيز102)</a:t>
            </a:r>
            <a:endParaRPr lang="en-US" dirty="0"/>
          </a:p>
        </p:txBody>
      </p:sp>
    </p:spTree>
    <p:extLst>
      <p:ext uri="{BB962C8B-B14F-4D97-AF65-F5344CB8AC3E}">
        <p14:creationId xmlns:p14="http://schemas.microsoft.com/office/powerpoint/2010/main" val="153966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000"/>
                                        <p:tgtEl>
                                          <p:spTgt spid="3">
                                            <p:bg/>
                                          </p:spTgt>
                                        </p:tgtEl>
                                      </p:cBhvr>
                                    </p:animEffect>
                                    <p:anim calcmode="lin" valueType="num">
                                      <p:cBhvr>
                                        <p:cTn id="15" dur="1000" fill="hold"/>
                                        <p:tgtEl>
                                          <p:spTgt spid="3">
                                            <p:bg/>
                                          </p:spTgt>
                                        </p:tgtEl>
                                        <p:attrNameLst>
                                          <p:attrName>ppt_x</p:attrName>
                                        </p:attrNameLst>
                                      </p:cBhvr>
                                      <p:tavLst>
                                        <p:tav tm="0">
                                          <p:val>
                                            <p:strVal val="#ppt_x"/>
                                          </p:val>
                                        </p:tav>
                                        <p:tav tm="100000">
                                          <p:val>
                                            <p:strVal val="#ppt_x"/>
                                          </p:val>
                                        </p:tav>
                                      </p:tavLst>
                                    </p:anim>
                                    <p:anim calcmode="lin" valueType="num">
                                      <p:cBhvr>
                                        <p:cTn id="16"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anim calcmode="lin" valueType="num">
                                      <p:cBhvr>
                                        <p:cTn id="41" dur="1000" fill="hold"/>
                                        <p:tgtEl>
                                          <p:spTgt spid="10"/>
                                        </p:tgtEl>
                                        <p:attrNameLst>
                                          <p:attrName>ppt_x</p:attrName>
                                        </p:attrNameLst>
                                      </p:cBhvr>
                                      <p:tavLst>
                                        <p:tav tm="0">
                                          <p:val>
                                            <p:strVal val="#ppt_x"/>
                                          </p:val>
                                        </p:tav>
                                        <p:tav tm="100000">
                                          <p:val>
                                            <p:strVal val="#ppt_x"/>
                                          </p:val>
                                        </p:tav>
                                      </p:tavLst>
                                    </p:anim>
                                    <p:anim calcmode="lin" valueType="num">
                                      <p:cBhvr>
                                        <p:cTn id="42" dur="1000" fill="hold"/>
                                        <p:tgtEl>
                                          <p:spTgt spid="10"/>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1000"/>
                                        <p:tgtEl>
                                          <p:spTgt spid="9"/>
                                        </p:tgtEl>
                                      </p:cBhvr>
                                    </p:animEffect>
                                    <p:anim calcmode="lin" valueType="num">
                                      <p:cBhvr>
                                        <p:cTn id="46" dur="1000" fill="hold"/>
                                        <p:tgtEl>
                                          <p:spTgt spid="9"/>
                                        </p:tgtEl>
                                        <p:attrNameLst>
                                          <p:attrName>ppt_x</p:attrName>
                                        </p:attrNameLst>
                                      </p:cBhvr>
                                      <p:tavLst>
                                        <p:tav tm="0">
                                          <p:val>
                                            <p:strVal val="#ppt_x"/>
                                          </p:val>
                                        </p:tav>
                                        <p:tav tm="100000">
                                          <p:val>
                                            <p:strVal val="#ppt_x"/>
                                          </p:val>
                                        </p:tav>
                                      </p:tavLst>
                                    </p:anim>
                                    <p:anim calcmode="lin" valueType="num">
                                      <p:cBhvr>
                                        <p:cTn id="4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6"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26564" y="117709"/>
            <a:ext cx="4819365" cy="547842"/>
          </a:xfrm>
          <a:solidFill>
            <a:srgbClr val="002060"/>
          </a:solidFill>
        </p:spPr>
        <p:txBody>
          <a:bodyPr vert="horz" wrap="square" lIns="91440" tIns="45720" rIns="91440" bIns="45720" rtlCol="0" anchor="ctr">
            <a:spAutoFit/>
          </a:bodyPr>
          <a:lstStyle/>
          <a:p>
            <a:pPr algn="ctr" rtl="1"/>
            <a:r>
              <a:rPr lang="ar-BH" sz="3200" b="1" dirty="0">
                <a:solidFill>
                  <a:schemeClr val="bg1"/>
                </a:solidFill>
                <a:latin typeface="Sakkal Majalla" panose="02000000000000000000" pitchFamily="2" charset="-78"/>
                <a:ea typeface="+mn-ea"/>
                <a:cs typeface="Sultan bold" pitchFamily="2" charset="-78"/>
              </a:rPr>
              <a:t>قوى المجال</a:t>
            </a:r>
            <a:endParaRPr lang="en-US" sz="3200" b="1" dirty="0">
              <a:solidFill>
                <a:schemeClr val="bg1"/>
              </a:solidFill>
              <a:latin typeface="Sakkal Majalla" panose="02000000000000000000" pitchFamily="2" charset="-78"/>
              <a:ea typeface="+mn-ea"/>
              <a:cs typeface="Sultan bold" pitchFamily="2" charset="-78"/>
            </a:endParaRPr>
          </a:p>
        </p:txBody>
      </p:sp>
      <p:sp>
        <p:nvSpPr>
          <p:cNvPr id="3" name="Content Placeholder 2"/>
          <p:cNvSpPr>
            <a:spLocks noGrp="1"/>
          </p:cNvSpPr>
          <p:nvPr>
            <p:ph idx="1"/>
          </p:nvPr>
        </p:nvSpPr>
        <p:spPr>
          <a:xfrm>
            <a:off x="283419" y="1219495"/>
            <a:ext cx="11681346" cy="564720"/>
          </a:xfrm>
          <a:solidFill>
            <a:schemeClr val="accent2">
              <a:lumMod val="20000"/>
              <a:lumOff val="80000"/>
            </a:schemeClr>
          </a:solidFill>
        </p:spPr>
        <p:txBody>
          <a:bodyPr>
            <a:normAutofit fontScale="85000" lnSpcReduction="10000"/>
          </a:bodyPr>
          <a:lstStyle/>
          <a:p>
            <a:pPr marL="0" indent="0" algn="r" rtl="1">
              <a:buNone/>
            </a:pPr>
            <a:r>
              <a:rPr lang="ar-BH" sz="3000" b="1" dirty="0">
                <a:latin typeface="Sakkal Majalla" panose="02000000000000000000" pitchFamily="2" charset="-78"/>
                <a:cs typeface="Sultan normal" pitchFamily="2" charset="-78"/>
              </a:rPr>
              <a:t>قوة تؤثر في الأجسام بغض النظر عن وجود تلامس فيما بينها أو  لا، كقوة الجاذبية والقوة المغناطيسية. </a:t>
            </a:r>
            <a:endParaRPr lang="en-US" sz="3000" b="1" dirty="0">
              <a:latin typeface="Sakkal Majalla" panose="02000000000000000000" pitchFamily="2" charset="-78"/>
              <a:cs typeface="Sultan normal" pitchFamily="2" charset="-78"/>
            </a:endParaRPr>
          </a:p>
        </p:txBody>
      </p:sp>
      <p:sp>
        <p:nvSpPr>
          <p:cNvPr id="7" name="Pentagon 6"/>
          <p:cNvSpPr/>
          <p:nvPr/>
        </p:nvSpPr>
        <p:spPr>
          <a:xfrm flipH="1">
            <a:off x="6237026" y="4620990"/>
            <a:ext cx="5605162" cy="996633"/>
          </a:xfrm>
          <a:prstGeom prst="homePlate">
            <a:avLst>
              <a:gd name="adj" fmla="val 112695"/>
            </a:avLst>
          </a:prstGeom>
          <a:solidFill>
            <a:schemeClr val="accent1">
              <a:lumMod val="40000"/>
              <a:lumOff val="60000"/>
            </a:schemeClr>
          </a:solidFill>
        </p:spPr>
        <p:txBody>
          <a:bodyPr vert="horz" lIns="91440" tIns="45720" rIns="91440" bIns="45720" rtlCol="0" anchor="ctr">
            <a:normAutofit fontScale="92500" lnSpcReduction="20000"/>
          </a:bodyPr>
          <a:lstStyle/>
          <a:p>
            <a:pPr algn="r" rtl="1">
              <a:lnSpc>
                <a:spcPct val="90000"/>
              </a:lnSpc>
              <a:spcBef>
                <a:spcPts val="1000"/>
              </a:spcBef>
              <a:buFont typeface="Arial" panose="020B0604020202020204" pitchFamily="34" charset="0"/>
              <a:buNone/>
            </a:pPr>
            <a:r>
              <a:rPr lang="ar-BH" sz="2800" b="1" dirty="0">
                <a:latin typeface="Sakkal Majalla" panose="02000000000000000000" pitchFamily="2" charset="-78"/>
                <a:cs typeface="Sultan normal" pitchFamily="2" charset="-78"/>
              </a:rPr>
              <a:t>تؤثر الأرض</a:t>
            </a:r>
            <a:r>
              <a:rPr lang="en-US" sz="2800" b="1" dirty="0">
                <a:latin typeface="Sakkal Majalla" panose="02000000000000000000" pitchFamily="2" charset="-78"/>
                <a:cs typeface="Sultan normal" pitchFamily="2" charset="-78"/>
              </a:rPr>
              <a:t> </a:t>
            </a:r>
            <a:r>
              <a:rPr lang="ar-BH" sz="2800" b="1" dirty="0">
                <a:latin typeface="Sakkal Majalla" panose="02000000000000000000" pitchFamily="2" charset="-78"/>
                <a:cs typeface="Sultan normal" pitchFamily="2" charset="-78"/>
              </a:rPr>
              <a:t>بقوى مجال في الكرة تجعلها تسقط نحو الأرض وتتسارع بسبب الجاذبية الأرضية.</a:t>
            </a:r>
            <a:endParaRPr lang="en-US" sz="2800" b="1" dirty="0">
              <a:latin typeface="Sakkal Majalla" panose="02000000000000000000" pitchFamily="2" charset="-78"/>
              <a:cs typeface="Sultan normal" pitchFamily="2" charset="-78"/>
            </a:endParaRPr>
          </a:p>
        </p:txBody>
      </p:sp>
      <p:sp>
        <p:nvSpPr>
          <p:cNvPr id="10" name="Pentagon 9"/>
          <p:cNvSpPr/>
          <p:nvPr/>
        </p:nvSpPr>
        <p:spPr>
          <a:xfrm rot="10800000" flipV="1">
            <a:off x="3462127" y="2387095"/>
            <a:ext cx="6074776" cy="800691"/>
          </a:xfrm>
          <a:prstGeom prst="homePlate">
            <a:avLst>
              <a:gd name="adj" fmla="val 219591"/>
            </a:avLst>
          </a:prstGeom>
          <a:solidFill>
            <a:schemeClr val="accent1">
              <a:lumMod val="40000"/>
              <a:lumOff val="60000"/>
            </a:schemeClr>
          </a:solidFill>
        </p:spPr>
        <p:txBody>
          <a:bodyPr vert="horz" lIns="91440" tIns="45720" rIns="91440" bIns="45720" rtlCol="0" anchor="ctr">
            <a:normAutofit/>
          </a:bodyPr>
          <a:lstStyle/>
          <a:p>
            <a:pPr algn="r" rtl="1">
              <a:lnSpc>
                <a:spcPct val="90000"/>
              </a:lnSpc>
              <a:spcBef>
                <a:spcPts val="1000"/>
              </a:spcBef>
              <a:buFont typeface="Arial" panose="020B0604020202020204" pitchFamily="34" charset="0"/>
              <a:buNone/>
            </a:pPr>
            <a:r>
              <a:rPr lang="ar-BH" sz="2800" b="1" dirty="0">
                <a:latin typeface="Sakkal Majalla" panose="02000000000000000000" pitchFamily="2" charset="-78"/>
                <a:cs typeface="Sultan normal" pitchFamily="2" charset="-78"/>
              </a:rPr>
              <a:t>يؤثر المغناطيس بقوة مجال في المسمار.</a:t>
            </a:r>
            <a:endParaRPr lang="en-US" sz="2800" b="1" dirty="0">
              <a:latin typeface="Sakkal Majalla" panose="02000000000000000000" pitchFamily="2" charset="-78"/>
              <a:cs typeface="Sultan normal" pitchFamily="2" charset="-78"/>
            </a:endParaRPr>
          </a:p>
        </p:txBody>
      </p:sp>
      <p:pic>
        <p:nvPicPr>
          <p:cNvPr id="5" name="Picture 4"/>
          <p:cNvPicPr>
            <a:picLocks noChangeAspect="1"/>
          </p:cNvPicPr>
          <p:nvPr/>
        </p:nvPicPr>
        <p:blipFill>
          <a:blip r:embed="rId2"/>
          <a:stretch>
            <a:fillRect/>
          </a:stretch>
        </p:blipFill>
        <p:spPr>
          <a:xfrm>
            <a:off x="3462127" y="3741731"/>
            <a:ext cx="2539336" cy="2541792"/>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3"/>
          <a:stretch>
            <a:fillRect/>
          </a:stretch>
        </p:blipFill>
        <p:spPr>
          <a:xfrm>
            <a:off x="525001" y="1924583"/>
            <a:ext cx="2701563" cy="2032916"/>
          </a:xfrm>
          <a:prstGeom prst="rect">
            <a:avLst/>
          </a:prstGeom>
          <a:ln>
            <a:noFill/>
          </a:ln>
          <a:effectLst>
            <a:outerShdw blurRad="292100" dist="139700" dir="2700000" algn="tl" rotWithShape="0">
              <a:srgbClr val="333333">
                <a:alpha val="65000"/>
              </a:srgbClr>
            </a:outerShdw>
          </a:effectLst>
        </p:spPr>
      </p:pic>
      <p:sp>
        <p:nvSpPr>
          <p:cNvPr id="9" name="Footer Placeholder 6"/>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dirty="0"/>
              <a:t>القوة والحركة -</a:t>
            </a:r>
            <a:r>
              <a:rPr lang="en-US" dirty="0"/>
              <a:t> </a:t>
            </a:r>
            <a:r>
              <a:rPr lang="ar-BH" dirty="0"/>
              <a:t>الفيزياء1 (فيز102)</a:t>
            </a:r>
            <a:endParaRPr lang="en-US" dirty="0"/>
          </a:p>
        </p:txBody>
      </p:sp>
    </p:spTree>
    <p:extLst>
      <p:ext uri="{BB962C8B-B14F-4D97-AF65-F5344CB8AC3E}">
        <p14:creationId xmlns:p14="http://schemas.microsoft.com/office/powerpoint/2010/main" val="3959633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000"/>
                                        <p:tgtEl>
                                          <p:spTgt spid="3">
                                            <p:bg/>
                                          </p:spTgt>
                                        </p:tgtEl>
                                      </p:cBhvr>
                                    </p:animEffect>
                                    <p:anim calcmode="lin" valueType="num">
                                      <p:cBhvr>
                                        <p:cTn id="15" dur="1000" fill="hold"/>
                                        <p:tgtEl>
                                          <p:spTgt spid="3">
                                            <p:bg/>
                                          </p:spTgt>
                                        </p:tgtEl>
                                        <p:attrNameLst>
                                          <p:attrName>ppt_x</p:attrName>
                                        </p:attrNameLst>
                                      </p:cBhvr>
                                      <p:tavLst>
                                        <p:tav tm="0">
                                          <p:val>
                                            <p:strVal val="#ppt_x"/>
                                          </p:val>
                                        </p:tav>
                                        <p:tav tm="100000">
                                          <p:val>
                                            <p:strVal val="#ppt_x"/>
                                          </p:val>
                                        </p:tav>
                                      </p:tavLst>
                                    </p:anim>
                                    <p:anim calcmode="lin" valueType="num">
                                      <p:cBhvr>
                                        <p:cTn id="16"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right)">
                                      <p:cBhvr>
                                        <p:cTn id="28" dur="500"/>
                                        <p:tgtEl>
                                          <p:spTgt spid="10"/>
                                        </p:tgtEl>
                                      </p:cBhvr>
                                    </p:animEffect>
                                  </p:childTnLst>
                                </p:cTn>
                              </p:par>
                              <p:par>
                                <p:cTn id="29" presetID="42"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right)">
                                      <p:cBhvr>
                                        <p:cTn id="4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7"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4830" y="146641"/>
            <a:ext cx="4109682" cy="547842"/>
          </a:xfrm>
          <a:solidFill>
            <a:srgbClr val="002060"/>
          </a:solidFill>
        </p:spPr>
        <p:txBody>
          <a:bodyPr vert="horz" wrap="square" lIns="91440" tIns="45720" rIns="91440" bIns="45720" rtlCol="0" anchor="ctr">
            <a:spAutoFit/>
          </a:bodyPr>
          <a:lstStyle/>
          <a:p>
            <a:pPr algn="ctr" rtl="1"/>
            <a:r>
              <a:rPr lang="ar-BH" sz="3200" b="1" dirty="0">
                <a:solidFill>
                  <a:schemeClr val="bg1"/>
                </a:solidFill>
                <a:latin typeface="Sakkal Majalla" panose="02000000000000000000" pitchFamily="2" charset="-78"/>
                <a:ea typeface="+mn-ea"/>
                <a:cs typeface="Sultan bold" pitchFamily="2" charset="-78"/>
              </a:rPr>
              <a:t>سبب القوة</a:t>
            </a:r>
            <a:endParaRPr lang="en-US" sz="3200" b="1" dirty="0">
              <a:solidFill>
                <a:schemeClr val="bg1"/>
              </a:solidFill>
              <a:latin typeface="Sakkal Majalla" panose="02000000000000000000" pitchFamily="2" charset="-78"/>
              <a:ea typeface="+mn-ea"/>
              <a:cs typeface="Sultan bold" pitchFamily="2" charset="-78"/>
            </a:endParaRPr>
          </a:p>
        </p:txBody>
      </p:sp>
      <p:sp>
        <p:nvSpPr>
          <p:cNvPr id="3" name="Content Placeholder 2"/>
          <p:cNvSpPr>
            <a:spLocks noGrp="1"/>
          </p:cNvSpPr>
          <p:nvPr>
            <p:ph idx="1"/>
          </p:nvPr>
        </p:nvSpPr>
        <p:spPr>
          <a:xfrm>
            <a:off x="335734" y="1092347"/>
            <a:ext cx="11749586" cy="1237697"/>
          </a:xfrm>
          <a:solidFill>
            <a:schemeClr val="accent2">
              <a:lumMod val="20000"/>
              <a:lumOff val="80000"/>
            </a:schemeClr>
          </a:solidFill>
        </p:spPr>
        <p:txBody>
          <a:bodyPr>
            <a:normAutofit/>
          </a:bodyPr>
          <a:lstStyle/>
          <a:p>
            <a:pPr algn="r" rtl="1">
              <a:buFont typeface="Wingdings" panose="05000000000000000000" pitchFamily="2" charset="2"/>
              <a:buChar char="q"/>
            </a:pPr>
            <a:r>
              <a:rPr lang="ar-BH" sz="3200" b="1" dirty="0">
                <a:latin typeface="Sakkal Majalla" panose="02000000000000000000" pitchFamily="2" charset="-78"/>
                <a:cs typeface="Sultan normal" pitchFamily="2" charset="-78"/>
              </a:rPr>
              <a:t>لكل قوة سبب معين يمكن تحديده يسمى المسبب. </a:t>
            </a:r>
          </a:p>
          <a:p>
            <a:pPr algn="r" rtl="1">
              <a:buFont typeface="Wingdings" panose="05000000000000000000" pitchFamily="2" charset="2"/>
              <a:buChar char="q"/>
            </a:pPr>
            <a:r>
              <a:rPr lang="ar-BH" sz="3200" b="1" dirty="0">
                <a:latin typeface="Sakkal Majalla" panose="02000000000000000000" pitchFamily="2" charset="-78"/>
                <a:cs typeface="Sultan normal" pitchFamily="2" charset="-78"/>
              </a:rPr>
              <a:t>لتحديد القوة يجب معرفة المسبب الذي يولدها، والنظام الذي تؤثر فيه هذه القوة.</a:t>
            </a:r>
            <a:endParaRPr lang="en-US" sz="3200" b="1" dirty="0">
              <a:latin typeface="Sakkal Majalla" panose="02000000000000000000" pitchFamily="2" charset="-78"/>
              <a:cs typeface="Sultan normal" pitchFamily="2" charset="-78"/>
            </a:endParaRPr>
          </a:p>
        </p:txBody>
      </p:sp>
      <p:sp>
        <p:nvSpPr>
          <p:cNvPr id="7" name="Left Arrow Callout 6"/>
          <p:cNvSpPr/>
          <p:nvPr/>
        </p:nvSpPr>
        <p:spPr>
          <a:xfrm>
            <a:off x="3870474" y="2512336"/>
            <a:ext cx="6020535" cy="1086145"/>
          </a:xfrm>
          <a:prstGeom prst="leftArrowCallout">
            <a:avLst>
              <a:gd name="adj1" fmla="val 33163"/>
              <a:gd name="adj2" fmla="val 40434"/>
              <a:gd name="adj3" fmla="val 25000"/>
              <a:gd name="adj4" fmla="val 76115"/>
            </a:avLst>
          </a:prstGeom>
          <a:solidFill>
            <a:schemeClr val="accent1">
              <a:lumMod val="60000"/>
              <a:lumOff val="40000"/>
            </a:schemeClr>
          </a:solidFill>
          <a:ln>
            <a:solidFill>
              <a:schemeClr val="accent5">
                <a:lumMod val="60000"/>
                <a:lumOff val="40000"/>
              </a:schemeClr>
            </a:solidFill>
          </a:ln>
        </p:spPr>
        <p:txBody>
          <a:bodyPr vert="horz" lIns="91440" tIns="45720" rIns="91440" bIns="45720" rtlCol="0" anchor="ctr">
            <a:noAutofit/>
          </a:bodyPr>
          <a:lstStyle/>
          <a:p>
            <a:pPr algn="r" rtl="1">
              <a:lnSpc>
                <a:spcPct val="90000"/>
              </a:lnSpc>
              <a:spcBef>
                <a:spcPts val="1000"/>
              </a:spcBef>
            </a:pPr>
            <a:r>
              <a:rPr lang="ar-BH" sz="2400" dirty="0">
                <a:latin typeface="Sakkal Majalla" panose="02000000000000000000" pitchFamily="2" charset="-78"/>
                <a:cs typeface="Sultan normal" pitchFamily="2" charset="-78"/>
              </a:rPr>
              <a:t>إذا دفعت الكتاب ليسقط من على الطاولة فإن المسبب هو كتلة الأرض التي تؤثر بقوة مجال في الكتاب.</a:t>
            </a:r>
            <a:endParaRPr lang="en-US" sz="2400" dirty="0">
              <a:latin typeface="Sakkal Majalla" panose="02000000000000000000" pitchFamily="2" charset="-78"/>
              <a:cs typeface="Sultan normal" pitchFamily="2" charset="-78"/>
            </a:endParaRPr>
          </a:p>
        </p:txBody>
      </p:sp>
      <p:pic>
        <p:nvPicPr>
          <p:cNvPr id="5" name="Picture 4"/>
          <p:cNvPicPr>
            <a:picLocks noChangeAspect="1"/>
          </p:cNvPicPr>
          <p:nvPr/>
        </p:nvPicPr>
        <p:blipFill>
          <a:blip r:embed="rId2"/>
          <a:stretch>
            <a:fillRect/>
          </a:stretch>
        </p:blipFill>
        <p:spPr>
          <a:xfrm>
            <a:off x="3870474" y="3767718"/>
            <a:ext cx="2539336" cy="2541792"/>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3"/>
          <a:stretch>
            <a:fillRect/>
          </a:stretch>
        </p:blipFill>
        <p:spPr>
          <a:xfrm>
            <a:off x="428314" y="2686033"/>
            <a:ext cx="3236753" cy="3082617"/>
          </a:xfrm>
          <a:prstGeom prst="rect">
            <a:avLst/>
          </a:prstGeom>
          <a:ln>
            <a:noFill/>
          </a:ln>
          <a:effectLst>
            <a:outerShdw blurRad="292100" dist="139700" dir="2700000" algn="tl" rotWithShape="0">
              <a:srgbClr val="333333">
                <a:alpha val="65000"/>
              </a:srgbClr>
            </a:outerShdw>
          </a:effectLst>
        </p:spPr>
      </p:pic>
      <p:sp>
        <p:nvSpPr>
          <p:cNvPr id="11" name="Left Arrow Callout 10"/>
          <p:cNvSpPr/>
          <p:nvPr/>
        </p:nvSpPr>
        <p:spPr>
          <a:xfrm>
            <a:off x="6409810" y="4503760"/>
            <a:ext cx="5470103" cy="1069707"/>
          </a:xfrm>
          <a:prstGeom prst="leftArrowCallout">
            <a:avLst>
              <a:gd name="adj1" fmla="val 36398"/>
              <a:gd name="adj2" fmla="val 39247"/>
              <a:gd name="adj3" fmla="val 20726"/>
              <a:gd name="adj4" fmla="val 77514"/>
            </a:avLst>
          </a:prstGeom>
          <a:solidFill>
            <a:schemeClr val="accent1">
              <a:lumMod val="40000"/>
              <a:lumOff val="60000"/>
            </a:schemeClr>
          </a:solidFill>
        </p:spPr>
        <p:txBody>
          <a:bodyPr vert="horz" lIns="91440" tIns="45720" rIns="91440" bIns="45720" rtlCol="0" anchor="ctr">
            <a:noAutofit/>
          </a:bodyPr>
          <a:lstStyle/>
          <a:p>
            <a:pPr algn="r" rtl="1">
              <a:lnSpc>
                <a:spcPct val="90000"/>
              </a:lnSpc>
              <a:spcBef>
                <a:spcPts val="1000"/>
              </a:spcBef>
            </a:pPr>
            <a:r>
              <a:rPr lang="ar-BH" sz="2400" dirty="0">
                <a:latin typeface="Sakkal Majalla" panose="02000000000000000000" pitchFamily="2" charset="-78"/>
                <a:cs typeface="Sultan normal" pitchFamily="2" charset="-78"/>
              </a:rPr>
              <a:t>إذا تركت الكرة تسقط من يدك فإن المسبب هو كتلة الأرض التي تؤثر بقوة مجال في الكرة.</a:t>
            </a:r>
            <a:endParaRPr lang="en-US" sz="2400" dirty="0">
              <a:latin typeface="Sakkal Majalla" panose="02000000000000000000" pitchFamily="2" charset="-78"/>
              <a:cs typeface="Sultan normal" pitchFamily="2" charset="-78"/>
            </a:endParaRPr>
          </a:p>
        </p:txBody>
      </p:sp>
      <p:sp>
        <p:nvSpPr>
          <p:cNvPr id="9" name="Footer Placeholder 6"/>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dirty="0"/>
              <a:t>القوة والحركة -</a:t>
            </a:r>
            <a:r>
              <a:rPr lang="en-US" dirty="0"/>
              <a:t> </a:t>
            </a:r>
            <a:r>
              <a:rPr lang="ar-BH" dirty="0"/>
              <a:t>الفيزياء1 (فيز102)</a:t>
            </a:r>
            <a:endParaRPr lang="en-US" dirty="0"/>
          </a:p>
        </p:txBody>
      </p:sp>
    </p:spTree>
    <p:extLst>
      <p:ext uri="{BB962C8B-B14F-4D97-AF65-F5344CB8AC3E}">
        <p14:creationId xmlns:p14="http://schemas.microsoft.com/office/powerpoint/2010/main" val="2334994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000"/>
                                        <p:tgtEl>
                                          <p:spTgt spid="3">
                                            <p:bg/>
                                          </p:spTgt>
                                        </p:tgtEl>
                                      </p:cBhvr>
                                    </p:animEffect>
                                    <p:anim calcmode="lin" valueType="num">
                                      <p:cBhvr>
                                        <p:cTn id="15" dur="1000" fill="hold"/>
                                        <p:tgtEl>
                                          <p:spTgt spid="3">
                                            <p:bg/>
                                          </p:spTgt>
                                        </p:tgtEl>
                                        <p:attrNameLst>
                                          <p:attrName>ppt_x</p:attrName>
                                        </p:attrNameLst>
                                      </p:cBhvr>
                                      <p:tavLst>
                                        <p:tav tm="0">
                                          <p:val>
                                            <p:strVal val="#ppt_x"/>
                                          </p:val>
                                        </p:tav>
                                        <p:tav tm="100000">
                                          <p:val>
                                            <p:strVal val="#ppt_x"/>
                                          </p:val>
                                        </p:tav>
                                      </p:tavLst>
                                    </p:anim>
                                    <p:anim calcmode="lin" valueType="num">
                                      <p:cBhvr>
                                        <p:cTn id="16"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1000"/>
                                        <p:tgtEl>
                                          <p:spTgt spid="6"/>
                                        </p:tgtEl>
                                      </p:cBhvr>
                                    </p:animEffect>
                                    <p:anim calcmode="lin" valueType="num">
                                      <p:cBhvr>
                                        <p:cTn id="41" dur="1000" fill="hold"/>
                                        <p:tgtEl>
                                          <p:spTgt spid="6"/>
                                        </p:tgtEl>
                                        <p:attrNameLst>
                                          <p:attrName>ppt_x</p:attrName>
                                        </p:attrNameLst>
                                      </p:cBhvr>
                                      <p:tavLst>
                                        <p:tav tm="0">
                                          <p:val>
                                            <p:strVal val="#ppt_x"/>
                                          </p:val>
                                        </p:tav>
                                        <p:tav tm="100000">
                                          <p:val>
                                            <p:strVal val="#ppt_x"/>
                                          </p:val>
                                        </p:tav>
                                      </p:tavLst>
                                    </p:anim>
                                    <p:anim calcmode="lin" valueType="num">
                                      <p:cBhvr>
                                        <p:cTn id="4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1000"/>
                                        <p:tgtEl>
                                          <p:spTgt spid="5"/>
                                        </p:tgtEl>
                                      </p:cBhvr>
                                    </p:animEffect>
                                    <p:anim calcmode="lin" valueType="num">
                                      <p:cBhvr>
                                        <p:cTn id="53" dur="1000" fill="hold"/>
                                        <p:tgtEl>
                                          <p:spTgt spid="5"/>
                                        </p:tgtEl>
                                        <p:attrNameLst>
                                          <p:attrName>ppt_x</p:attrName>
                                        </p:attrNameLst>
                                      </p:cBhvr>
                                      <p:tavLst>
                                        <p:tav tm="0">
                                          <p:val>
                                            <p:strVal val="#ppt_x"/>
                                          </p:val>
                                        </p:tav>
                                        <p:tav tm="100000">
                                          <p:val>
                                            <p:strVal val="#ppt_x"/>
                                          </p:val>
                                        </p:tav>
                                      </p:tavLst>
                                    </p:anim>
                                    <p:anim calcmode="lin" valueType="num">
                                      <p:cBhvr>
                                        <p:cTn id="5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7"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20807" y="159814"/>
            <a:ext cx="5242446" cy="547842"/>
          </a:xfrm>
          <a:solidFill>
            <a:srgbClr val="002060"/>
          </a:solidFill>
        </p:spPr>
        <p:txBody>
          <a:bodyPr vert="horz" wrap="square" lIns="91440" tIns="45720" rIns="91440" bIns="45720" rtlCol="0" anchor="ctr">
            <a:spAutoFit/>
          </a:bodyPr>
          <a:lstStyle/>
          <a:p>
            <a:pPr algn="ctr" rtl="1"/>
            <a:r>
              <a:rPr lang="ar-BH" sz="3200" dirty="0">
                <a:solidFill>
                  <a:schemeClr val="bg1"/>
                </a:solidFill>
                <a:latin typeface="Sakkal Majalla" panose="02000000000000000000" pitchFamily="2" charset="-78"/>
                <a:ea typeface="+mn-ea"/>
                <a:cs typeface="Sultan bold" pitchFamily="2" charset="-78"/>
              </a:rPr>
              <a:t>مخططات الجسم الحر</a:t>
            </a:r>
            <a:endParaRPr lang="en-US" sz="3200" dirty="0">
              <a:solidFill>
                <a:schemeClr val="bg1"/>
              </a:solidFill>
              <a:latin typeface="Sakkal Majalla" panose="02000000000000000000" pitchFamily="2" charset="-78"/>
              <a:ea typeface="+mn-ea"/>
              <a:cs typeface="Sultan bold" pitchFamily="2" charset="-78"/>
            </a:endParaRPr>
          </a:p>
        </p:txBody>
      </p:sp>
      <p:sp>
        <p:nvSpPr>
          <p:cNvPr id="3" name="Content Placeholder 2"/>
          <p:cNvSpPr>
            <a:spLocks noGrp="1"/>
          </p:cNvSpPr>
          <p:nvPr>
            <p:ph idx="1"/>
          </p:nvPr>
        </p:nvSpPr>
        <p:spPr>
          <a:xfrm>
            <a:off x="106680" y="1852748"/>
            <a:ext cx="12018563" cy="1321811"/>
          </a:xfrm>
          <a:solidFill>
            <a:schemeClr val="accent2">
              <a:lumMod val="20000"/>
              <a:lumOff val="80000"/>
            </a:schemeClr>
          </a:solidFill>
        </p:spPr>
        <p:txBody>
          <a:bodyPr>
            <a:normAutofit fontScale="85000" lnSpcReduction="10000"/>
          </a:bodyPr>
          <a:lstStyle/>
          <a:p>
            <a:pPr algn="r" rtl="1">
              <a:lnSpc>
                <a:spcPct val="110000"/>
              </a:lnSpc>
              <a:buFont typeface="Wingdings" panose="05000000000000000000" pitchFamily="2" charset="2"/>
              <a:buChar char="Ø"/>
            </a:pPr>
            <a:r>
              <a:rPr lang="ar-BH" dirty="0">
                <a:latin typeface="Sakkal Majalla" panose="02000000000000000000" pitchFamily="2" charset="-78"/>
                <a:cs typeface="Sultan normal" pitchFamily="2" charset="-78"/>
              </a:rPr>
              <a:t>الخطوة الأولى في حل المسائل المتعلقة بالقوة في حركة الأجسام هي استخدام النماذج التصويرية ومخططات الحركة. </a:t>
            </a:r>
          </a:p>
          <a:p>
            <a:pPr algn="r" rtl="1">
              <a:lnSpc>
                <a:spcPct val="110000"/>
              </a:lnSpc>
              <a:buFont typeface="Wingdings" panose="05000000000000000000" pitchFamily="2" charset="2"/>
              <a:buChar char="Ø"/>
            </a:pPr>
            <a:r>
              <a:rPr lang="ar-BH" dirty="0">
                <a:latin typeface="Sakkal Majalla" panose="02000000000000000000" pitchFamily="2" charset="-78"/>
                <a:cs typeface="Sultan normal" pitchFamily="2" charset="-78"/>
              </a:rPr>
              <a:t>لتمثيل القوى فيزيائيًا استخدم نموذج الجسيم النقطي: مثّّّّل الجسم بنقطة، ومن ثمّ مثّّل كل قوة بسهم يشير إلى الاتجاه الذي تؤثر فيه هذه القوة، مراعيًا أن يكون طول كل سهم متناسبًا مع مقدار القوة.</a:t>
            </a:r>
          </a:p>
        </p:txBody>
      </p:sp>
      <p:sp>
        <p:nvSpPr>
          <p:cNvPr id="8" name="Rectangle 7"/>
          <p:cNvSpPr/>
          <p:nvPr/>
        </p:nvSpPr>
        <p:spPr>
          <a:xfrm>
            <a:off x="1472533" y="6016495"/>
            <a:ext cx="3799438" cy="400110"/>
          </a:xfrm>
          <a:prstGeom prst="rect">
            <a:avLst/>
          </a:prstGeom>
          <a:solidFill>
            <a:schemeClr val="accent1">
              <a:lumMod val="20000"/>
              <a:lumOff val="80000"/>
            </a:schemeClr>
          </a:solidFill>
        </p:spPr>
        <p:txBody>
          <a:bodyPr wrap="none">
            <a:spAutoFit/>
          </a:bodyPr>
          <a:lstStyle/>
          <a:p>
            <a:pPr algn="r" rtl="1"/>
            <a:r>
              <a:rPr lang="ar-BH" sz="2000" dirty="0">
                <a:latin typeface="Sakkal Majalla" panose="02000000000000000000" pitchFamily="2" charset="-78"/>
                <a:cs typeface="Sultan normal" pitchFamily="2" charset="-78"/>
              </a:rPr>
              <a:t>تمثيل القوى المؤثرة في كرة مربوطة بخيط</a:t>
            </a:r>
            <a:endParaRPr lang="en-US" sz="2000" dirty="0">
              <a:latin typeface="Sakkal Majalla" panose="02000000000000000000" pitchFamily="2" charset="-78"/>
              <a:cs typeface="Sultan normal" pitchFamily="2" charset="-78"/>
            </a:endParaRPr>
          </a:p>
        </p:txBody>
      </p:sp>
      <p:sp>
        <p:nvSpPr>
          <p:cNvPr id="13" name="Rectangle 12"/>
          <p:cNvSpPr/>
          <p:nvPr/>
        </p:nvSpPr>
        <p:spPr>
          <a:xfrm>
            <a:off x="5642030" y="5968723"/>
            <a:ext cx="3570209" cy="400110"/>
          </a:xfrm>
          <a:prstGeom prst="rect">
            <a:avLst/>
          </a:prstGeom>
          <a:solidFill>
            <a:schemeClr val="accent1">
              <a:lumMod val="20000"/>
              <a:lumOff val="80000"/>
            </a:schemeClr>
          </a:solidFill>
        </p:spPr>
        <p:txBody>
          <a:bodyPr wrap="none">
            <a:spAutoFit/>
          </a:bodyPr>
          <a:lstStyle/>
          <a:p>
            <a:pPr algn="r" rtl="1"/>
            <a:r>
              <a:rPr lang="ar-BH" sz="2000" dirty="0">
                <a:latin typeface="Sakkal Majalla" panose="02000000000000000000" pitchFamily="2" charset="-78"/>
                <a:cs typeface="Sultan normal" pitchFamily="2" charset="-78"/>
              </a:rPr>
              <a:t>تمثيل القوى المؤثرة في كرة مرفعة باليد</a:t>
            </a:r>
            <a:endParaRPr lang="en-US" sz="2000" dirty="0">
              <a:latin typeface="Sakkal Majalla" panose="02000000000000000000" pitchFamily="2" charset="-78"/>
              <a:cs typeface="Sultan normal" pitchFamily="2" charset="-78"/>
            </a:endParaRPr>
          </a:p>
        </p:txBody>
      </p:sp>
      <p:pic>
        <p:nvPicPr>
          <p:cNvPr id="10" name="Picture 9"/>
          <p:cNvPicPr>
            <a:picLocks noChangeAspect="1"/>
          </p:cNvPicPr>
          <p:nvPr/>
        </p:nvPicPr>
        <p:blipFill>
          <a:blip r:embed="rId2"/>
          <a:stretch>
            <a:fillRect/>
          </a:stretch>
        </p:blipFill>
        <p:spPr>
          <a:xfrm>
            <a:off x="1844415" y="3295289"/>
            <a:ext cx="3096075" cy="2610002"/>
          </a:xfrm>
          <a:prstGeom prst="rect">
            <a:avLst/>
          </a:prstGeom>
          <a:ln>
            <a:noFill/>
          </a:ln>
          <a:effectLst>
            <a:outerShdw blurRad="292100" dist="139700" dir="2700000" algn="tl" rotWithShape="0">
              <a:srgbClr val="333333">
                <a:alpha val="65000"/>
              </a:srgbClr>
            </a:outerShdw>
          </a:effectLst>
        </p:spPr>
      </p:pic>
      <p:pic>
        <p:nvPicPr>
          <p:cNvPr id="14" name="Picture 13"/>
          <p:cNvPicPr>
            <a:picLocks noChangeAspect="1"/>
          </p:cNvPicPr>
          <p:nvPr/>
        </p:nvPicPr>
        <p:blipFill>
          <a:blip r:embed="rId3"/>
          <a:stretch>
            <a:fillRect/>
          </a:stretch>
        </p:blipFill>
        <p:spPr>
          <a:xfrm>
            <a:off x="5889353" y="3285763"/>
            <a:ext cx="3126532" cy="2619527"/>
          </a:xfrm>
          <a:prstGeom prst="rect">
            <a:avLst/>
          </a:prstGeom>
          <a:ln>
            <a:noFill/>
          </a:ln>
          <a:effectLst>
            <a:outerShdw blurRad="292100" dist="139700" dir="2700000" algn="tl" rotWithShape="0">
              <a:srgbClr val="333333">
                <a:alpha val="65000"/>
              </a:srgbClr>
            </a:outerShdw>
          </a:effectLst>
        </p:spPr>
      </p:pic>
      <p:sp>
        <p:nvSpPr>
          <p:cNvPr id="15" name="TextBox 14"/>
          <p:cNvSpPr txBox="1"/>
          <p:nvPr/>
        </p:nvSpPr>
        <p:spPr>
          <a:xfrm>
            <a:off x="366454" y="1251461"/>
            <a:ext cx="11499014" cy="58477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just" rtl="1">
              <a:defRPr sz="3200" b="1">
                <a:solidFill>
                  <a:srgbClr val="FF0000"/>
                </a:solidFill>
                <a:latin typeface="Traditional Arabic" panose="02020603050405020304" pitchFamily="18" charset="-78"/>
                <a:cs typeface="Traditional Arabic" panose="02020603050405020304" pitchFamily="18" charset="-7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BH" b="0" dirty="0">
                <a:solidFill>
                  <a:schemeClr val="tx1"/>
                </a:solidFill>
                <a:latin typeface="Sakkal Majalla" panose="02000000000000000000" pitchFamily="2" charset="-78"/>
                <a:cs typeface="Sultan normal" pitchFamily="2" charset="-78"/>
              </a:rPr>
              <a:t>مخطط الجسم الحر: نموذج فيزيائي لتمثيل جميع القوى المؤثرة في الجسم. </a:t>
            </a:r>
            <a:endParaRPr lang="en-US" b="0" dirty="0">
              <a:solidFill>
                <a:schemeClr val="tx1"/>
              </a:solidFill>
              <a:latin typeface="Sakkal Majalla" panose="02000000000000000000" pitchFamily="2" charset="-78"/>
              <a:cs typeface="Sultan normal" pitchFamily="2" charset="-78"/>
            </a:endParaRPr>
          </a:p>
        </p:txBody>
      </p:sp>
      <p:sp>
        <p:nvSpPr>
          <p:cNvPr id="16" name="Footer Placeholder 6"/>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b="0" dirty="0"/>
              <a:t>القوة والحركة -</a:t>
            </a:r>
            <a:r>
              <a:rPr lang="en-US" b="0" dirty="0"/>
              <a:t> </a:t>
            </a:r>
            <a:r>
              <a:rPr lang="ar-BH" b="0" dirty="0"/>
              <a:t>الفيزياء1 (فيز102)</a:t>
            </a:r>
            <a:endParaRPr lang="en-US" b="0" dirty="0"/>
          </a:p>
        </p:txBody>
      </p:sp>
      <p:sp>
        <p:nvSpPr>
          <p:cNvPr id="11" name="Line Callout 2 10"/>
          <p:cNvSpPr/>
          <p:nvPr/>
        </p:nvSpPr>
        <p:spPr>
          <a:xfrm>
            <a:off x="9349398" y="3630534"/>
            <a:ext cx="2361457" cy="1498488"/>
          </a:xfrm>
          <a:prstGeom prst="borderCallout2">
            <a:avLst>
              <a:gd name="adj1" fmla="val 50278"/>
              <a:gd name="adj2" fmla="val -1234"/>
              <a:gd name="adj3" fmla="val 51295"/>
              <a:gd name="adj4" fmla="val -21830"/>
              <a:gd name="adj5" fmla="val 67751"/>
              <a:gd name="adj6" fmla="val -39568"/>
            </a:avLst>
          </a:prstGeom>
          <a:solidFill>
            <a:schemeClr val="accent4">
              <a:lumMod val="20000"/>
              <a:lumOff val="80000"/>
            </a:schemeClr>
          </a:solidFill>
          <a:ln>
            <a:solidFill>
              <a:srgbClr val="FF0000"/>
            </a:solidFill>
          </a:ln>
        </p:spPr>
        <p:txBody>
          <a:bodyPr vert="horz" lIns="91440" tIns="45720" rIns="91440" bIns="45720" rtlCol="0" anchor="ctr">
            <a:normAutofit/>
          </a:bodyPr>
          <a:lstStyle/>
          <a:p>
            <a:pPr algn="r" rtl="1">
              <a:lnSpc>
                <a:spcPct val="90000"/>
              </a:lnSpc>
              <a:spcBef>
                <a:spcPts val="1000"/>
              </a:spcBef>
            </a:pPr>
            <a:r>
              <a:rPr lang="ar-BH" sz="2400" dirty="0">
                <a:latin typeface="Sakkal Majalla" panose="02000000000000000000" pitchFamily="2" charset="-78"/>
                <a:cs typeface="Sultan normal" pitchFamily="2" charset="-78"/>
              </a:rPr>
              <a:t>ارسم الأسهم دائمًا</a:t>
            </a:r>
            <a:r>
              <a:rPr lang="en-US" sz="2400" dirty="0">
                <a:latin typeface="Sakkal Majalla" panose="02000000000000000000" pitchFamily="2" charset="-78"/>
                <a:cs typeface="Sultan normal" pitchFamily="2" charset="-78"/>
              </a:rPr>
              <a:t> </a:t>
            </a:r>
            <a:r>
              <a:rPr lang="ar-BH" sz="2400" dirty="0">
                <a:latin typeface="Sakkal Majalla" panose="02000000000000000000" pitchFamily="2" charset="-78"/>
                <a:cs typeface="Sultan normal" pitchFamily="2" charset="-78"/>
              </a:rPr>
              <a:t>بحيث تشير اتجاهاتها بعيدًا عن</a:t>
            </a:r>
            <a:r>
              <a:rPr lang="en-US" sz="2400" dirty="0">
                <a:latin typeface="Sakkal Majalla" panose="02000000000000000000" pitchFamily="2" charset="-78"/>
                <a:cs typeface="Sultan normal" pitchFamily="2" charset="-78"/>
              </a:rPr>
              <a:t> </a:t>
            </a:r>
            <a:r>
              <a:rPr lang="ar-BH" sz="2400" dirty="0">
                <a:latin typeface="Sakkal Majalla" panose="02000000000000000000" pitchFamily="2" charset="-78"/>
                <a:cs typeface="Sultan normal" pitchFamily="2" charset="-78"/>
              </a:rPr>
              <a:t>الجسم</a:t>
            </a:r>
            <a:r>
              <a:rPr lang="en-US" sz="2400" dirty="0">
                <a:latin typeface="Sakkal Majalla" panose="02000000000000000000" pitchFamily="2" charset="-78"/>
                <a:cs typeface="Sultan normal" pitchFamily="2" charset="-78"/>
              </a:rPr>
              <a:t>  </a:t>
            </a:r>
          </a:p>
        </p:txBody>
      </p:sp>
    </p:spTree>
    <p:extLst>
      <p:ext uri="{BB962C8B-B14F-4D97-AF65-F5344CB8AC3E}">
        <p14:creationId xmlns:p14="http://schemas.microsoft.com/office/powerpoint/2010/main" val="3101115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bg/>
                                          </p:spTgt>
                                        </p:tgtEl>
                                        <p:attrNameLst>
                                          <p:attrName>style.visibility</p:attrName>
                                        </p:attrNameLst>
                                      </p:cBhvr>
                                      <p:to>
                                        <p:strVal val="visible"/>
                                      </p:to>
                                    </p:set>
                                    <p:animEffect transition="in" filter="fade">
                                      <p:cBhvr>
                                        <p:cTn id="21" dur="1000"/>
                                        <p:tgtEl>
                                          <p:spTgt spid="3">
                                            <p:bg/>
                                          </p:spTgt>
                                        </p:tgtEl>
                                      </p:cBhvr>
                                    </p:animEffect>
                                    <p:anim calcmode="lin" valueType="num">
                                      <p:cBhvr>
                                        <p:cTn id="22" dur="1000" fill="hold"/>
                                        <p:tgtEl>
                                          <p:spTgt spid="3">
                                            <p:bg/>
                                          </p:spTgt>
                                        </p:tgtEl>
                                        <p:attrNameLst>
                                          <p:attrName>ppt_x</p:attrName>
                                        </p:attrNameLst>
                                      </p:cBhvr>
                                      <p:tavLst>
                                        <p:tav tm="0">
                                          <p:val>
                                            <p:strVal val="#ppt_x"/>
                                          </p:val>
                                        </p:tav>
                                        <p:tav tm="100000">
                                          <p:val>
                                            <p:strVal val="#ppt_x"/>
                                          </p:val>
                                        </p:tav>
                                      </p:tavLst>
                                    </p:anim>
                                    <p:anim calcmode="lin" valueType="num">
                                      <p:cBhvr>
                                        <p:cTn id="23"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fade">
                                      <p:cBhvr>
                                        <p:cTn id="28" dur="1000"/>
                                        <p:tgtEl>
                                          <p:spTgt spid="3">
                                            <p:txEl>
                                              <p:pRg st="0" end="0"/>
                                            </p:txEl>
                                          </p:spTgt>
                                        </p:tgtEl>
                                      </p:cBhvr>
                                    </p:animEffect>
                                    <p:anim calcmode="lin" valueType="num">
                                      <p:cBhvr>
                                        <p:cTn id="2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1" end="1"/>
                                            </p:txEl>
                                          </p:spTgt>
                                        </p:tgtEl>
                                        <p:attrNameLst>
                                          <p:attrName>style.visibility</p:attrName>
                                        </p:attrNameLst>
                                      </p:cBhvr>
                                      <p:to>
                                        <p:strVal val="visible"/>
                                      </p:to>
                                    </p:set>
                                    <p:animEffect transition="in" filter="fade">
                                      <p:cBhvr>
                                        <p:cTn id="35" dur="1000"/>
                                        <p:tgtEl>
                                          <p:spTgt spid="3">
                                            <p:txEl>
                                              <p:pRg st="1" end="1"/>
                                            </p:txEl>
                                          </p:spTgt>
                                        </p:tgtEl>
                                      </p:cBhvr>
                                    </p:animEffect>
                                    <p:anim calcmode="lin" valueType="num">
                                      <p:cBhvr>
                                        <p:cTn id="3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1000"/>
                                        <p:tgtEl>
                                          <p:spTgt spid="8"/>
                                        </p:tgtEl>
                                      </p:cBhvr>
                                    </p:animEffect>
                                    <p:anim calcmode="lin" valueType="num">
                                      <p:cBhvr>
                                        <p:cTn id="58" dur="1000" fill="hold"/>
                                        <p:tgtEl>
                                          <p:spTgt spid="8"/>
                                        </p:tgtEl>
                                        <p:attrNameLst>
                                          <p:attrName>ppt_x</p:attrName>
                                        </p:attrNameLst>
                                      </p:cBhvr>
                                      <p:tavLst>
                                        <p:tav tm="0">
                                          <p:val>
                                            <p:strVal val="#ppt_x"/>
                                          </p:val>
                                        </p:tav>
                                        <p:tav tm="100000">
                                          <p:val>
                                            <p:strVal val="#ppt_x"/>
                                          </p:val>
                                        </p:tav>
                                      </p:tavLst>
                                    </p:anim>
                                    <p:anim calcmode="lin" valueType="num">
                                      <p:cBhvr>
                                        <p:cTn id="59" dur="1000" fill="hold"/>
                                        <p:tgtEl>
                                          <p:spTgt spid="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00"/>
                                        <p:tgtEl>
                                          <p:spTgt spid="13"/>
                                        </p:tgtEl>
                                      </p:cBhvr>
                                    </p:animEffect>
                                    <p:anim calcmode="lin" valueType="num">
                                      <p:cBhvr>
                                        <p:cTn id="63" dur="1000" fill="hold"/>
                                        <p:tgtEl>
                                          <p:spTgt spid="13"/>
                                        </p:tgtEl>
                                        <p:attrNameLst>
                                          <p:attrName>ppt_x</p:attrName>
                                        </p:attrNameLst>
                                      </p:cBhvr>
                                      <p:tavLst>
                                        <p:tav tm="0">
                                          <p:val>
                                            <p:strVal val="#ppt_x"/>
                                          </p:val>
                                        </p:tav>
                                        <p:tav tm="100000">
                                          <p:val>
                                            <p:strVal val="#ppt_x"/>
                                          </p:val>
                                        </p:tav>
                                      </p:tavLst>
                                    </p:anim>
                                    <p:anim calcmode="lin" valueType="num">
                                      <p:cBhvr>
                                        <p:cTn id="6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8" grpId="0" animBg="1"/>
      <p:bldP spid="13" grpId="0" animBg="1"/>
      <p:bldP spid="15"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p:cNvPicPr>
            <a:picLocks noChangeAspect="1" noChangeArrowheads="1"/>
          </p:cNvPicPr>
          <p:nvPr/>
        </p:nvPicPr>
        <p:blipFill>
          <a:blip r:embed="rId2" cstate="print"/>
          <a:srcRect/>
          <a:stretch>
            <a:fillRect/>
          </a:stretch>
        </p:blipFill>
        <p:spPr bwMode="auto">
          <a:xfrm>
            <a:off x="8367051" y="2184964"/>
            <a:ext cx="3633364" cy="3025514"/>
          </a:xfrm>
          <a:prstGeom prst="rect">
            <a:avLst/>
          </a:prstGeom>
          <a:ln>
            <a:noFill/>
          </a:ln>
          <a:effectLst>
            <a:outerShdw blurRad="292100" dist="139700" dir="2700000" algn="tl" rotWithShape="0">
              <a:srgbClr val="333333">
                <a:alpha val="65000"/>
              </a:srgbClr>
            </a:outerShdw>
          </a:effectLst>
        </p:spPr>
      </p:pic>
      <p:sp>
        <p:nvSpPr>
          <p:cNvPr id="14" name="Rectangle 13"/>
          <p:cNvSpPr/>
          <p:nvPr/>
        </p:nvSpPr>
        <p:spPr>
          <a:xfrm>
            <a:off x="651944" y="1197682"/>
            <a:ext cx="11348471" cy="57727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3200" b="1" dirty="0">
                <a:solidFill>
                  <a:schemeClr val="tx1"/>
                </a:solidFill>
                <a:latin typeface="Sakkal Majalla" panose="02000000000000000000" pitchFamily="2" charset="-78"/>
                <a:cs typeface="Sultan normal" pitchFamily="2" charset="-78"/>
              </a:rPr>
              <a:t>ارسم مخطط الجسم الحر لكتاب</a:t>
            </a:r>
            <a:r>
              <a:rPr lang="ar-JO" sz="3200" b="1" dirty="0">
                <a:solidFill>
                  <a:schemeClr val="tx1"/>
                </a:solidFill>
                <a:latin typeface="Sakkal Majalla" panose="02000000000000000000" pitchFamily="2" charset="-78"/>
                <a:cs typeface="Sultan normal" pitchFamily="2" charset="-78"/>
              </a:rPr>
              <a:t>ٍ</a:t>
            </a:r>
            <a:r>
              <a:rPr lang="ar-BH" sz="3200" b="1" dirty="0">
                <a:solidFill>
                  <a:schemeClr val="tx1"/>
                </a:solidFill>
                <a:latin typeface="Sakkal Majalla" panose="02000000000000000000" pitchFamily="2" charset="-78"/>
                <a:cs typeface="Sultan normal" pitchFamily="2" charset="-78"/>
              </a:rPr>
              <a:t> يتم دفعه أفقيًا نحو الشرق على طاولة خشنة.</a:t>
            </a:r>
            <a:endParaRPr lang="en-US" sz="3200" b="1" dirty="0">
              <a:solidFill>
                <a:schemeClr val="tx1"/>
              </a:solidFill>
              <a:latin typeface="Sakkal Majalla" panose="02000000000000000000" pitchFamily="2" charset="-78"/>
              <a:cs typeface="Sultan normal" pitchFamily="2" charset="-78"/>
            </a:endParaRPr>
          </a:p>
        </p:txBody>
      </p:sp>
      <p:sp>
        <p:nvSpPr>
          <p:cNvPr id="21" name="Rectangle 20"/>
          <p:cNvSpPr/>
          <p:nvPr/>
        </p:nvSpPr>
        <p:spPr>
          <a:xfrm>
            <a:off x="450268" y="1876001"/>
            <a:ext cx="7014370" cy="61782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400" b="1" dirty="0">
                <a:solidFill>
                  <a:schemeClr val="tx1"/>
                </a:solidFill>
                <a:latin typeface="Sakkal Majalla" panose="02000000000000000000" pitchFamily="2" charset="-78"/>
                <a:cs typeface="Sultan normal" pitchFamily="2" charset="-78"/>
              </a:rPr>
              <a:t>الجسم الحر هو الكتاب، وي</a:t>
            </a:r>
            <a:r>
              <a:rPr lang="ar-JO" sz="2400" b="1" dirty="0">
                <a:solidFill>
                  <a:schemeClr val="tx1"/>
                </a:solidFill>
                <a:latin typeface="Sakkal Majalla" panose="02000000000000000000" pitchFamily="2" charset="-78"/>
                <a:cs typeface="Sultan normal" pitchFamily="2" charset="-78"/>
              </a:rPr>
              <a:t>ؤ</a:t>
            </a:r>
            <a:r>
              <a:rPr lang="ar-BH" sz="2400" b="1" dirty="0">
                <a:solidFill>
                  <a:schemeClr val="tx1"/>
                </a:solidFill>
                <a:latin typeface="Sakkal Majalla" panose="02000000000000000000" pitchFamily="2" charset="-78"/>
                <a:cs typeface="Sultan normal" pitchFamily="2" charset="-78"/>
              </a:rPr>
              <a:t>ثر فيه 4 قوى يوضحها المخطط الآتي</a:t>
            </a:r>
            <a:r>
              <a:rPr lang="ar-JO" sz="2400" b="1" dirty="0">
                <a:solidFill>
                  <a:schemeClr val="tx1"/>
                </a:solidFill>
                <a:latin typeface="Sakkal Majalla" panose="02000000000000000000" pitchFamily="2" charset="-78"/>
                <a:cs typeface="Sultan normal" pitchFamily="2" charset="-78"/>
              </a:rPr>
              <a:t>:</a:t>
            </a:r>
            <a:endParaRPr lang="en-US" sz="2400" b="1" dirty="0">
              <a:solidFill>
                <a:schemeClr val="tx1"/>
              </a:solidFill>
              <a:latin typeface="Sakkal Majalla" panose="02000000000000000000" pitchFamily="2" charset="-78"/>
              <a:cs typeface="Sultan normal" pitchFamily="2" charset="-78"/>
            </a:endParaRPr>
          </a:p>
        </p:txBody>
      </p:sp>
      <p:sp>
        <p:nvSpPr>
          <p:cNvPr id="18" name="TextBox 17"/>
          <p:cNvSpPr txBox="1"/>
          <p:nvPr/>
        </p:nvSpPr>
        <p:spPr>
          <a:xfrm>
            <a:off x="4644427" y="177678"/>
            <a:ext cx="2474278" cy="547842"/>
          </a:xfrm>
          <a:prstGeom prst="rect">
            <a:avLst/>
          </a:prstGeom>
          <a:solidFill>
            <a:srgbClr val="002060"/>
          </a:solidFill>
        </p:spPr>
        <p:txBody>
          <a:bodyPr vert="horz" wrap="square" lIns="91440" tIns="45720" rIns="91440" bIns="45720" rtlCol="0" anchor="ctr">
            <a:spAutoFit/>
          </a:bodyPr>
          <a:lstStyle>
            <a:lvl1pPr algn="ctr" rtl="1">
              <a:lnSpc>
                <a:spcPct val="90000"/>
              </a:lnSpc>
              <a:spcBef>
                <a:spcPct val="0"/>
              </a:spcBef>
              <a:buNone/>
              <a:defRPr sz="3200" b="1">
                <a:solidFill>
                  <a:schemeClr val="bg1"/>
                </a:solidFill>
                <a:latin typeface="Sakkal Majalla" panose="02000000000000000000" pitchFamily="2" charset="-78"/>
                <a:cs typeface="Sultan bold" pitchFamily="2" charset="-78"/>
              </a:defRPr>
            </a:lvl1pPr>
          </a:lstStyle>
          <a:p>
            <a:r>
              <a:rPr lang="ar-BH" dirty="0"/>
              <a:t>مسائل تدريبية</a:t>
            </a:r>
          </a:p>
        </p:txBody>
      </p:sp>
      <p:grpSp>
        <p:nvGrpSpPr>
          <p:cNvPr id="17" name="Group 16"/>
          <p:cNvGrpSpPr/>
          <p:nvPr/>
        </p:nvGrpSpPr>
        <p:grpSpPr>
          <a:xfrm>
            <a:off x="343543" y="2597809"/>
            <a:ext cx="6218682" cy="3594536"/>
            <a:chOff x="343543" y="2597809"/>
            <a:chExt cx="6218682" cy="3594536"/>
          </a:xfrm>
        </p:grpSpPr>
        <p:grpSp>
          <p:nvGrpSpPr>
            <p:cNvPr id="10" name="Group 9"/>
            <p:cNvGrpSpPr/>
            <p:nvPr/>
          </p:nvGrpSpPr>
          <p:grpSpPr>
            <a:xfrm>
              <a:off x="343543" y="2597809"/>
              <a:ext cx="6218682" cy="3594536"/>
              <a:chOff x="351693" y="2412736"/>
              <a:chExt cx="6239596" cy="4646567"/>
            </a:xfrm>
          </p:grpSpPr>
          <p:sp>
            <p:nvSpPr>
              <p:cNvPr id="4" name="Up Arrow 3"/>
              <p:cNvSpPr/>
              <p:nvPr/>
            </p:nvSpPr>
            <p:spPr>
              <a:xfrm>
                <a:off x="3563324" y="3692791"/>
                <a:ext cx="140671" cy="911438"/>
              </a:xfrm>
              <a:prstGeom prst="upArrow">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endParaRPr lang="en-US" sz="3200" dirty="0">
                  <a:latin typeface="Sakkal Majalla" panose="02000000000000000000" pitchFamily="2" charset="-78"/>
                  <a:cs typeface="Sultan normal" pitchFamily="2" charset="-78"/>
                </a:endParaRPr>
              </a:p>
            </p:txBody>
          </p:sp>
          <p:sp>
            <p:nvSpPr>
              <p:cNvPr id="5" name="Down Arrow 4"/>
              <p:cNvSpPr/>
              <p:nvPr/>
            </p:nvSpPr>
            <p:spPr>
              <a:xfrm>
                <a:off x="3563325" y="4726666"/>
                <a:ext cx="140671" cy="827032"/>
              </a:xfrm>
              <a:prstGeom prst="downArrow">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endParaRPr lang="en-US" sz="3200" dirty="0">
                  <a:latin typeface="Sakkal Majalla" panose="02000000000000000000" pitchFamily="2" charset="-78"/>
                  <a:cs typeface="Sultan normal" pitchFamily="2" charset="-78"/>
                </a:endParaRPr>
              </a:p>
            </p:txBody>
          </p:sp>
          <p:sp>
            <p:nvSpPr>
              <p:cNvPr id="6" name="Right Arrow 5"/>
              <p:cNvSpPr/>
              <p:nvPr/>
            </p:nvSpPr>
            <p:spPr>
              <a:xfrm flipV="1">
                <a:off x="3681987" y="4544733"/>
                <a:ext cx="1003807" cy="296408"/>
              </a:xfrm>
              <a:prstGeom prst="rightArrow">
                <a:avLst/>
              </a:prstGeom>
            </p:spPr>
            <p:style>
              <a:lnRef idx="3">
                <a:schemeClr val="lt1"/>
              </a:lnRef>
              <a:fillRef idx="1">
                <a:schemeClr val="accent6"/>
              </a:fillRef>
              <a:effectRef idx="1">
                <a:schemeClr val="accent6"/>
              </a:effectRef>
              <a:fontRef idx="minor">
                <a:schemeClr val="lt1"/>
              </a:fontRef>
            </p:style>
            <p:txBody>
              <a:bodyPr rtlCol="0" anchor="ctr"/>
              <a:lstStyle/>
              <a:p>
                <a:pPr algn="just" rtl="1"/>
                <a:endParaRPr lang="en-US" sz="3200" dirty="0">
                  <a:latin typeface="Sakkal Majalla" panose="02000000000000000000" pitchFamily="2" charset="-78"/>
                  <a:cs typeface="Sultan normal" pitchFamily="2" charset="-78"/>
                </a:endParaRPr>
              </a:p>
            </p:txBody>
          </p:sp>
          <p:sp>
            <p:nvSpPr>
              <p:cNvPr id="7" name="Left Arrow 6"/>
              <p:cNvSpPr/>
              <p:nvPr/>
            </p:nvSpPr>
            <p:spPr>
              <a:xfrm>
                <a:off x="2650029" y="4579969"/>
                <a:ext cx="904718" cy="164340"/>
              </a:xfrm>
              <a:prstGeom prst="leftArrow">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endParaRPr lang="en-US" sz="3200" dirty="0">
                  <a:latin typeface="Sakkal Majalla" panose="02000000000000000000" pitchFamily="2" charset="-78"/>
                  <a:cs typeface="Sultan normal" pitchFamily="2" charset="-78"/>
                </a:endParaRPr>
              </a:p>
            </p:txBody>
          </p:sp>
          <mc:AlternateContent xmlns:mc="http://schemas.openxmlformats.org/markup-compatibility/2006" xmlns:a14="http://schemas.microsoft.com/office/drawing/2010/main">
            <mc:Choice Requires="a14">
              <p:sp>
                <p:nvSpPr>
                  <p:cNvPr id="8" name="Oval 7"/>
                  <p:cNvSpPr/>
                  <p:nvPr/>
                </p:nvSpPr>
                <p:spPr>
                  <a:xfrm>
                    <a:off x="4722258" y="4063118"/>
                    <a:ext cx="1869031" cy="1282893"/>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rtl="1"/>
                    <a:r>
                      <a:rPr lang="ar-BH" sz="2000" b="1" dirty="0">
                        <a:solidFill>
                          <a:srgbClr val="002060"/>
                        </a:solidFill>
                        <a:latin typeface="Sakkal Majalla" panose="02000000000000000000" pitchFamily="2" charset="-78"/>
                        <a:cs typeface="Sultan normal" pitchFamily="2" charset="-78"/>
                      </a:rPr>
                      <a:t>قوة الدفع</a:t>
                    </a:r>
                  </a:p>
                  <a:p>
                    <a:pPr algn="ctr" rtl="1"/>
                    <a14:m>
                      <m:oMathPara xmlns:m="http://schemas.openxmlformats.org/officeDocument/2006/math">
                        <m:oMathParaPr>
                          <m:jc m:val="centerGroup"/>
                        </m:oMathParaPr>
                        <m:oMath xmlns:m="http://schemas.openxmlformats.org/officeDocument/2006/math">
                          <m:sSub>
                            <m:sSubPr>
                              <m:ctrlPr>
                                <a:rPr lang="en-US" sz="2400" b="1" i="1">
                                  <a:solidFill>
                                    <a:srgbClr val="002060"/>
                                  </a:solidFill>
                                  <a:latin typeface="Cambria Math" panose="02040503050406030204" pitchFamily="18" charset="0"/>
                                  <a:cs typeface="Traditional Arabic" panose="02020603050405020304" pitchFamily="18" charset="-78"/>
                                </a:rPr>
                              </m:ctrlPr>
                            </m:sSubPr>
                            <m:e>
                              <m:r>
                                <a:rPr lang="en-US" sz="2400" b="1">
                                  <a:solidFill>
                                    <a:srgbClr val="002060"/>
                                  </a:solidFill>
                                  <a:latin typeface="Cambria Math" panose="02040503050406030204" pitchFamily="18" charset="0"/>
                                  <a:cs typeface="Traditional Arabic" panose="02020603050405020304" pitchFamily="18" charset="-78"/>
                                </a:rPr>
                                <m:t>𝑭</m:t>
                              </m:r>
                            </m:e>
                            <m:sub>
                              <m:r>
                                <a:rPr lang="en-US" sz="2400" b="1" i="1" smtClean="0">
                                  <a:solidFill>
                                    <a:srgbClr val="002060"/>
                                  </a:solidFill>
                                  <a:latin typeface="Cambria Math" panose="02040503050406030204" pitchFamily="18" charset="0"/>
                                  <a:cs typeface="Traditional Arabic" panose="02020603050405020304" pitchFamily="18" charset="-78"/>
                                </a:rPr>
                                <m:t>𝒑</m:t>
                              </m:r>
                            </m:sub>
                          </m:sSub>
                        </m:oMath>
                      </m:oMathPara>
                    </a14:m>
                    <a:endParaRPr lang="en-US" sz="2400" b="1" dirty="0">
                      <a:solidFill>
                        <a:srgbClr val="002060"/>
                      </a:solidFill>
                      <a:latin typeface="Sakkal Majalla" panose="02000000000000000000" pitchFamily="2" charset="-78"/>
                      <a:cs typeface="Sultan normal" pitchFamily="2" charset="-78"/>
                    </a:endParaRPr>
                  </a:p>
                </p:txBody>
              </p:sp>
            </mc:Choice>
            <mc:Fallback xmlns="">
              <p:sp>
                <p:nvSpPr>
                  <p:cNvPr id="8" name="Oval 7"/>
                  <p:cNvSpPr>
                    <a:spLocks noRot="1" noChangeAspect="1" noMove="1" noResize="1" noEditPoints="1" noAdjustHandles="1" noChangeArrowheads="1" noChangeShapeType="1" noTextEdit="1"/>
                  </p:cNvSpPr>
                  <p:nvPr/>
                </p:nvSpPr>
                <p:spPr>
                  <a:xfrm>
                    <a:off x="4722258" y="4063118"/>
                    <a:ext cx="1869031" cy="1282893"/>
                  </a:xfrm>
                  <a:prstGeom prst="ellipse">
                    <a:avLst/>
                  </a:prstGeom>
                  <a:blipFill rotWithShape="0">
                    <a:blip r:embed="rId3"/>
                    <a:stretch>
                      <a:fillRect/>
                    </a:stretch>
                  </a:blipFill>
                </p:spPr>
                <p:txBody>
                  <a:bodyPr/>
                  <a:lstStyle/>
                  <a:p>
                    <a:r>
                      <a:rPr lang="en-US">
                        <a:noFill/>
                      </a:rPr>
                      <a:t> </a:t>
                    </a:r>
                  </a:p>
                </p:txBody>
              </p:sp>
            </mc:Fallback>
          </mc:AlternateContent>
          <p:sp>
            <p:nvSpPr>
              <p:cNvPr id="9" name="Oval 8"/>
              <p:cNvSpPr/>
              <p:nvPr/>
            </p:nvSpPr>
            <p:spPr>
              <a:xfrm>
                <a:off x="3589589" y="4651348"/>
                <a:ext cx="70336" cy="53217"/>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endParaRPr lang="en-US" sz="3200" dirty="0">
                  <a:latin typeface="Sakkal Majalla" panose="02000000000000000000" pitchFamily="2" charset="-78"/>
                  <a:cs typeface="Sultan normal" pitchFamily="2" charset="-78"/>
                </a:endParaRPr>
              </a:p>
            </p:txBody>
          </p:sp>
          <mc:AlternateContent xmlns:mc="http://schemas.openxmlformats.org/markup-compatibility/2006" xmlns:a14="http://schemas.microsoft.com/office/drawing/2010/main">
            <mc:Choice Requires="a14">
              <p:sp>
                <p:nvSpPr>
                  <p:cNvPr id="16" name="Oval 15"/>
                  <p:cNvSpPr/>
                  <p:nvPr/>
                </p:nvSpPr>
                <p:spPr>
                  <a:xfrm>
                    <a:off x="2600276" y="2412736"/>
                    <a:ext cx="2066765" cy="12198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rtl="1"/>
                    <a:r>
                      <a:rPr lang="ar-BH" sz="2000" b="1" dirty="0">
                        <a:solidFill>
                          <a:srgbClr val="002060"/>
                        </a:solidFill>
                        <a:latin typeface="Sakkal Majalla" panose="02000000000000000000" pitchFamily="2" charset="-78"/>
                        <a:cs typeface="Sultan normal" pitchFamily="2" charset="-78"/>
                      </a:rPr>
                      <a:t>القوة العمودية</a:t>
                    </a:r>
                  </a:p>
                  <a:p>
                    <a:pPr algn="just" rtl="1"/>
                    <a14:m>
                      <m:oMathPara xmlns:m="http://schemas.openxmlformats.org/officeDocument/2006/math">
                        <m:oMathParaPr>
                          <m:jc m:val="centerGroup"/>
                        </m:oMathParaPr>
                        <m:oMath xmlns:m="http://schemas.openxmlformats.org/officeDocument/2006/math">
                          <m:sSub>
                            <m:sSubPr>
                              <m:ctrlPr>
                                <a:rPr lang="en-US" sz="2400" b="1" i="1" dirty="0" smtClean="0">
                                  <a:solidFill>
                                    <a:srgbClr val="002060"/>
                                  </a:solidFill>
                                  <a:latin typeface="Cambria Math" panose="02040503050406030204" pitchFamily="18" charset="0"/>
                                </a:rPr>
                              </m:ctrlPr>
                            </m:sSubPr>
                            <m:e>
                              <m:r>
                                <a:rPr lang="en-US" sz="2400" b="1" i="1" dirty="0" smtClean="0">
                                  <a:solidFill>
                                    <a:srgbClr val="002060"/>
                                  </a:solidFill>
                                  <a:latin typeface="Cambria Math" panose="02040503050406030204" pitchFamily="18" charset="0"/>
                                </a:rPr>
                                <m:t>𝑭</m:t>
                              </m:r>
                            </m:e>
                            <m:sub>
                              <m:r>
                                <a:rPr lang="en-US" sz="2400" b="1" i="1" dirty="0" smtClean="0">
                                  <a:solidFill>
                                    <a:srgbClr val="002060"/>
                                  </a:solidFill>
                                  <a:latin typeface="Cambria Math" panose="02040503050406030204" pitchFamily="18" charset="0"/>
                                </a:rPr>
                                <m:t>𝑵</m:t>
                              </m:r>
                            </m:sub>
                          </m:sSub>
                        </m:oMath>
                      </m:oMathPara>
                    </a14:m>
                    <a:endParaRPr lang="en-US" sz="2400" b="1" dirty="0">
                      <a:latin typeface="Sakkal Majalla" panose="02000000000000000000" pitchFamily="2" charset="-78"/>
                      <a:cs typeface="Sultan normal" pitchFamily="2" charset="-78"/>
                    </a:endParaRPr>
                  </a:p>
                </p:txBody>
              </p:sp>
            </mc:Choice>
            <mc:Fallback xmlns="">
              <p:sp>
                <p:nvSpPr>
                  <p:cNvPr id="16" name="Oval 15"/>
                  <p:cNvSpPr>
                    <a:spLocks noRot="1" noChangeAspect="1" noMove="1" noResize="1" noEditPoints="1" noAdjustHandles="1" noChangeArrowheads="1" noChangeShapeType="1" noTextEdit="1"/>
                  </p:cNvSpPr>
                  <p:nvPr/>
                </p:nvSpPr>
                <p:spPr>
                  <a:xfrm>
                    <a:off x="2600276" y="2412736"/>
                    <a:ext cx="2066765" cy="1219816"/>
                  </a:xfrm>
                  <a:prstGeom prst="ellipse">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Oval 18"/>
                  <p:cNvSpPr/>
                  <p:nvPr/>
                </p:nvSpPr>
                <p:spPr>
                  <a:xfrm>
                    <a:off x="2034476" y="5717987"/>
                    <a:ext cx="3248701" cy="13413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rtl="1"/>
                    <a:r>
                      <a:rPr lang="ar-BH" sz="2000" b="1" dirty="0">
                        <a:solidFill>
                          <a:srgbClr val="002060"/>
                        </a:solidFill>
                        <a:latin typeface="Sakkal Majalla" panose="02000000000000000000" pitchFamily="2" charset="-78"/>
                        <a:cs typeface="Sultan normal" pitchFamily="2" charset="-78"/>
                      </a:rPr>
                      <a:t>قوة الجاذبية الأرضية </a:t>
                    </a:r>
                    <a:r>
                      <a:rPr lang="ar-BH" sz="2400" b="1" dirty="0">
                        <a:solidFill>
                          <a:srgbClr val="002060"/>
                        </a:solidFill>
                        <a:latin typeface="Sakkal Majalla" panose="02000000000000000000" pitchFamily="2" charset="-78"/>
                        <a:cs typeface="Sultan normal" pitchFamily="2" charset="-78"/>
                      </a:rPr>
                      <a:t>(الوزن) </a:t>
                    </a:r>
                    <a14:m>
                      <m:oMath xmlns:m="http://schemas.openxmlformats.org/officeDocument/2006/math">
                        <m:sSub>
                          <m:sSubPr>
                            <m:ctrlPr>
                              <a:rPr lang="ar-BH" sz="2400" b="1" i="1">
                                <a:solidFill>
                                  <a:srgbClr val="002060"/>
                                </a:solidFill>
                                <a:latin typeface="Cambria Math" panose="02040503050406030204" pitchFamily="18" charset="0"/>
                                <a:cs typeface="Traditional Arabic" panose="02020603050405020304" pitchFamily="18" charset="-78"/>
                              </a:rPr>
                            </m:ctrlPr>
                          </m:sSubPr>
                          <m:e>
                            <m:r>
                              <a:rPr lang="en-US" sz="2400" b="1">
                                <a:solidFill>
                                  <a:srgbClr val="002060"/>
                                </a:solidFill>
                                <a:latin typeface="Cambria Math" panose="02040503050406030204" pitchFamily="18" charset="0"/>
                                <a:cs typeface="Traditional Arabic" panose="02020603050405020304" pitchFamily="18" charset="-78"/>
                              </a:rPr>
                              <m:t>𝑭</m:t>
                            </m:r>
                          </m:e>
                          <m:sub>
                            <m:r>
                              <a:rPr lang="en-US" sz="2400" b="1">
                                <a:solidFill>
                                  <a:srgbClr val="002060"/>
                                </a:solidFill>
                                <a:latin typeface="Cambria Math" panose="02040503050406030204" pitchFamily="18" charset="0"/>
                                <a:cs typeface="Traditional Arabic" panose="02020603050405020304" pitchFamily="18" charset="-78"/>
                              </a:rPr>
                              <m:t>𝒈</m:t>
                            </m:r>
                          </m:sub>
                        </m:sSub>
                      </m:oMath>
                    </a14:m>
                    <a:endParaRPr lang="ar-BH" sz="2400" b="1" dirty="0">
                      <a:solidFill>
                        <a:srgbClr val="002060"/>
                      </a:solidFill>
                      <a:latin typeface="Sakkal Majalla" panose="02000000000000000000" pitchFamily="2" charset="-78"/>
                      <a:cs typeface="Sultan normal" pitchFamily="2" charset="-78"/>
                    </a:endParaRPr>
                  </a:p>
                </p:txBody>
              </p:sp>
            </mc:Choice>
            <mc:Fallback xmlns="">
              <p:sp>
                <p:nvSpPr>
                  <p:cNvPr id="19" name="Oval 18"/>
                  <p:cNvSpPr>
                    <a:spLocks noRot="1" noChangeAspect="1" noMove="1" noResize="1" noEditPoints="1" noAdjustHandles="1" noChangeArrowheads="1" noChangeShapeType="1" noTextEdit="1"/>
                  </p:cNvSpPr>
                  <p:nvPr/>
                </p:nvSpPr>
                <p:spPr>
                  <a:xfrm>
                    <a:off x="2034476" y="5717987"/>
                    <a:ext cx="3248701" cy="1341316"/>
                  </a:xfrm>
                  <a:prstGeom prst="ellipse">
                    <a:avLst/>
                  </a:prstGeom>
                  <a:blipFill rotWithShape="0">
                    <a:blip r:embed="rId5"/>
                    <a:stretch>
                      <a:fillRect b="-11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Oval 19"/>
                  <p:cNvSpPr/>
                  <p:nvPr/>
                </p:nvSpPr>
                <p:spPr>
                  <a:xfrm>
                    <a:off x="351693" y="3819165"/>
                    <a:ext cx="1897318" cy="1380632"/>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rtl="1"/>
                    <a:r>
                      <a:rPr lang="ar-BH" sz="2000" b="1" dirty="0">
                        <a:solidFill>
                          <a:srgbClr val="002060"/>
                        </a:solidFill>
                        <a:latin typeface="Sakkal Majalla" panose="02000000000000000000" pitchFamily="2" charset="-78"/>
                        <a:cs typeface="Sultan normal" pitchFamily="2" charset="-78"/>
                      </a:rPr>
                      <a:t>قوة الإحتكاك </a:t>
                    </a:r>
                  </a:p>
                  <a:p>
                    <a:pPr algn="just" rtl="1"/>
                    <a14:m>
                      <m:oMathPara xmlns:m="http://schemas.openxmlformats.org/officeDocument/2006/math">
                        <m:oMathParaPr>
                          <m:jc m:val="centerGroup"/>
                        </m:oMathParaPr>
                        <m:oMath xmlns:m="http://schemas.openxmlformats.org/officeDocument/2006/math">
                          <m:sSub>
                            <m:sSubPr>
                              <m:ctrlPr>
                                <a:rPr lang="ar-BH" sz="2400" b="1" i="1" smtClean="0">
                                  <a:solidFill>
                                    <a:srgbClr val="002060"/>
                                  </a:solidFill>
                                  <a:latin typeface="Cambria Math" panose="02040503050406030204" pitchFamily="18" charset="0"/>
                                </a:rPr>
                              </m:ctrlPr>
                            </m:sSubPr>
                            <m:e>
                              <m:r>
                                <a:rPr lang="en-US" sz="2400" b="1" i="1" smtClean="0">
                                  <a:solidFill>
                                    <a:srgbClr val="002060"/>
                                  </a:solidFill>
                                  <a:latin typeface="Cambria Math" panose="02040503050406030204" pitchFamily="18" charset="0"/>
                                </a:rPr>
                                <m:t>𝑭</m:t>
                              </m:r>
                            </m:e>
                            <m:sub>
                              <m:r>
                                <a:rPr lang="en-US" sz="2400" b="1" i="1" smtClean="0">
                                  <a:solidFill>
                                    <a:srgbClr val="002060"/>
                                  </a:solidFill>
                                  <a:latin typeface="Cambria Math" panose="02040503050406030204" pitchFamily="18" charset="0"/>
                                </a:rPr>
                                <m:t>𝒇</m:t>
                              </m:r>
                            </m:sub>
                          </m:sSub>
                        </m:oMath>
                      </m:oMathPara>
                    </a14:m>
                    <a:endParaRPr lang="ar-BH" sz="2400" b="1" dirty="0">
                      <a:solidFill>
                        <a:srgbClr val="002060"/>
                      </a:solidFill>
                      <a:latin typeface="Sakkal Majalla" panose="02000000000000000000" pitchFamily="2" charset="-78"/>
                      <a:cs typeface="Sultan normal" pitchFamily="2" charset="-78"/>
                    </a:endParaRPr>
                  </a:p>
                </p:txBody>
              </p:sp>
            </mc:Choice>
            <mc:Fallback xmlns="">
              <p:sp>
                <p:nvSpPr>
                  <p:cNvPr id="20" name="Oval 19"/>
                  <p:cNvSpPr>
                    <a:spLocks noRot="1" noChangeAspect="1" noMove="1" noResize="1" noEditPoints="1" noAdjustHandles="1" noChangeArrowheads="1" noChangeShapeType="1" noTextEdit="1"/>
                  </p:cNvSpPr>
                  <p:nvPr/>
                </p:nvSpPr>
                <p:spPr>
                  <a:xfrm>
                    <a:off x="351693" y="3819165"/>
                    <a:ext cx="1897318" cy="1380632"/>
                  </a:xfrm>
                  <a:prstGeom prst="ellipse">
                    <a:avLst/>
                  </a:prstGeom>
                  <a:blipFill rotWithShape="0">
                    <a:blip r:embed="rId6"/>
                    <a:stretch>
                      <a:fillRect t="-5085" b="-5650"/>
                    </a:stretch>
                  </a:blipFill>
                </p:spPr>
                <p:txBody>
                  <a:bodyPr/>
                  <a:lstStyle/>
                  <a:p>
                    <a:r>
                      <a:rPr lang="en-US">
                        <a:noFill/>
                      </a:rPr>
                      <a:t> </a:t>
                    </a:r>
                  </a:p>
                </p:txBody>
              </p:sp>
            </mc:Fallback>
          </mc:AlternateContent>
        </p:grpSp>
        <p:sp>
          <p:nvSpPr>
            <p:cNvPr id="13" name="Oval 12"/>
            <p:cNvSpPr/>
            <p:nvPr/>
          </p:nvSpPr>
          <p:spPr>
            <a:xfrm>
              <a:off x="3452884" y="4203510"/>
              <a:ext cx="272955" cy="28660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Sakkal Majalla" panose="02000000000000000000" pitchFamily="2" charset="-78"/>
                <a:cs typeface="Sultan normal" pitchFamily="2" charset="-78"/>
              </a:endParaRPr>
            </a:p>
          </p:txBody>
        </p:sp>
      </p:grpSp>
      <p:sp>
        <p:nvSpPr>
          <p:cNvPr id="22" name="Footer Placeholder 6"/>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dirty="0"/>
              <a:t>القوة والحركة -</a:t>
            </a:r>
            <a:r>
              <a:rPr lang="en-US" dirty="0"/>
              <a:t> </a:t>
            </a:r>
            <a:r>
              <a:rPr lang="ar-BH" dirty="0"/>
              <a:t>الفيزياء1 (فيز102)</a:t>
            </a:r>
            <a:endParaRPr lang="en-US" dirty="0"/>
          </a:p>
        </p:txBody>
      </p:sp>
    </p:spTree>
    <p:extLst>
      <p:ext uri="{BB962C8B-B14F-4D97-AF65-F5344CB8AC3E}">
        <p14:creationId xmlns:p14="http://schemas.microsoft.com/office/powerpoint/2010/main" val="3353338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circle(in)">
                                      <p:cBhvr>
                                        <p:cTn id="33"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1"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293917" y="288750"/>
            <a:ext cx="4521442" cy="547842"/>
          </a:xfrm>
          <a:prstGeom prst="rect">
            <a:avLst/>
          </a:prstGeom>
          <a:solidFill>
            <a:srgbClr val="002060"/>
          </a:solidFill>
        </p:spPr>
        <p:txBody>
          <a:bodyPr vert="horz" wrap="square" lIns="91440" tIns="45720" rIns="91440" bIns="45720" rtlCol="0" anchor="ctr">
            <a:spAutoFit/>
          </a:bodyPr>
          <a:lstStyle>
            <a:lvl1pPr algn="ctr" rtl="1">
              <a:lnSpc>
                <a:spcPct val="90000"/>
              </a:lnSpc>
              <a:spcBef>
                <a:spcPct val="0"/>
              </a:spcBef>
              <a:buNone/>
              <a:defRPr sz="3200" b="1">
                <a:solidFill>
                  <a:schemeClr val="bg1"/>
                </a:solidFill>
                <a:latin typeface="Sakkal Majalla" panose="02000000000000000000" pitchFamily="2" charset="-78"/>
                <a:cs typeface="Sultan bold" pitchFamily="2" charset="-78"/>
              </a:defRPr>
            </a:lvl1pPr>
          </a:lstStyle>
          <a:p>
            <a:r>
              <a:rPr lang="ar-BH" dirty="0"/>
              <a:t>مسائل تدريبية</a:t>
            </a:r>
            <a:endParaRPr lang="en-US" dirty="0"/>
          </a:p>
        </p:txBody>
      </p:sp>
      <p:sp>
        <p:nvSpPr>
          <p:cNvPr id="3" name="Rectangle 2"/>
          <p:cNvSpPr/>
          <p:nvPr/>
        </p:nvSpPr>
        <p:spPr>
          <a:xfrm>
            <a:off x="349941" y="1363433"/>
            <a:ext cx="11501198" cy="1569660"/>
          </a:xfrm>
          <a:prstGeom prst="rect">
            <a:avLst/>
          </a:prstGeom>
          <a:solidFill>
            <a:schemeClr val="accent4">
              <a:lumMod val="20000"/>
              <a:lumOff val="80000"/>
            </a:schemeClr>
          </a:solidFill>
        </p:spPr>
        <p:txBody>
          <a:bodyPr wrap="square">
            <a:spAutoFit/>
          </a:bodyPr>
          <a:lstStyle/>
          <a:p>
            <a:pPr algn="r" rtl="1"/>
            <a:r>
              <a:rPr lang="ar-BH" sz="3200" dirty="0">
                <a:latin typeface="Sakkal Majalla" panose="02000000000000000000" pitchFamily="2" charset="-78"/>
                <a:cs typeface="Sultan normal" pitchFamily="2" charset="-78"/>
              </a:rPr>
              <a:t>في حالة هبوط مظلي خلال الهواء، وبسرعة متجهة منتظمة حدد النظام، وارسم مخطط الحركة، ومخطط الجسم الحر بتمثيل جميع القوى وعواملها وتعيين اتجاه التسارع، والقوة المحصلة، مراعيًا رسم المتجهات بأطوال مناسبة.</a:t>
            </a:r>
          </a:p>
        </p:txBody>
      </p:sp>
      <p:grpSp>
        <p:nvGrpSpPr>
          <p:cNvPr id="2" name="Group 1"/>
          <p:cNvGrpSpPr/>
          <p:nvPr/>
        </p:nvGrpSpPr>
        <p:grpSpPr>
          <a:xfrm>
            <a:off x="1731169" y="2952578"/>
            <a:ext cx="8834688" cy="3415395"/>
            <a:chOff x="1731169" y="2952578"/>
            <a:chExt cx="8834688" cy="3415395"/>
          </a:xfrm>
        </p:grpSpPr>
        <p:grpSp>
          <p:nvGrpSpPr>
            <p:cNvPr id="6" name="Group 5"/>
            <p:cNvGrpSpPr/>
            <p:nvPr/>
          </p:nvGrpSpPr>
          <p:grpSpPr>
            <a:xfrm>
              <a:off x="1731169" y="2952578"/>
              <a:ext cx="7277749" cy="3415395"/>
              <a:chOff x="1007838" y="1369438"/>
              <a:chExt cx="7277749" cy="3415395"/>
            </a:xfrm>
          </p:grpSpPr>
          <p:pic>
            <p:nvPicPr>
              <p:cNvPr id="7" name="Picture 6"/>
              <p:cNvPicPr>
                <a:picLocks noChangeAspect="1"/>
              </p:cNvPicPr>
              <p:nvPr/>
            </p:nvPicPr>
            <p:blipFill>
              <a:blip r:embed="rId2"/>
              <a:stretch>
                <a:fillRect/>
              </a:stretch>
            </p:blipFill>
            <p:spPr>
              <a:xfrm>
                <a:off x="1190340" y="2150715"/>
                <a:ext cx="3156471" cy="2010629"/>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1007838" y="3761234"/>
                <a:ext cx="777923" cy="400110"/>
              </a:xfrm>
              <a:prstGeom prst="rect">
                <a:avLst/>
              </a:prstGeom>
              <a:noFill/>
            </p:spPr>
            <p:txBody>
              <a:bodyPr wrap="square" rtlCol="0">
                <a:spAutoFit/>
              </a:bodyPr>
              <a:lstStyle/>
              <a:p>
                <a:r>
                  <a:rPr lang="ar-BH" sz="2000" b="1" dirty="0">
                    <a:latin typeface="Sakkal Majalla" panose="02000000000000000000" pitchFamily="2" charset="-78"/>
                    <a:cs typeface="Sultan normal" pitchFamily="2" charset="-78"/>
                  </a:rPr>
                  <a:t>النظام</a:t>
                </a:r>
                <a:endParaRPr lang="en-US" sz="2000" b="1" dirty="0">
                  <a:latin typeface="Sakkal Majalla" panose="02000000000000000000" pitchFamily="2" charset="-78"/>
                  <a:cs typeface="Sultan normal" pitchFamily="2" charset="-78"/>
                </a:endParaRPr>
              </a:p>
            </p:txBody>
          </p:sp>
          <p:cxnSp>
            <p:nvCxnSpPr>
              <p:cNvPr id="9" name="Straight Arrow Connector 8"/>
              <p:cNvCxnSpPr/>
              <p:nvPr/>
            </p:nvCxnSpPr>
            <p:spPr>
              <a:xfrm flipV="1">
                <a:off x="4831307" y="1569493"/>
                <a:ext cx="0" cy="309804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121623" y="1369438"/>
                <a:ext cx="450376" cy="400110"/>
              </a:xfrm>
              <a:prstGeom prst="rect">
                <a:avLst/>
              </a:prstGeom>
              <a:noFill/>
            </p:spPr>
            <p:txBody>
              <a:bodyPr wrap="square" rtlCol="0">
                <a:spAutoFit/>
              </a:bodyPr>
              <a:lstStyle/>
              <a:p>
                <a:r>
                  <a:rPr lang="en-US" sz="2000" b="1" dirty="0">
                    <a:latin typeface="Sakkal Majalla" panose="02000000000000000000" pitchFamily="2" charset="-78"/>
                    <a:cs typeface="Sultan normal" pitchFamily="2" charset="-78"/>
                  </a:rPr>
                  <a:t>+Y</a:t>
                </a:r>
              </a:p>
            </p:txBody>
          </p:sp>
          <p:grpSp>
            <p:nvGrpSpPr>
              <p:cNvPr id="12" name="Group 11"/>
              <p:cNvGrpSpPr/>
              <p:nvPr/>
            </p:nvGrpSpPr>
            <p:grpSpPr>
              <a:xfrm>
                <a:off x="5363570" y="1769548"/>
                <a:ext cx="95534" cy="741639"/>
                <a:chOff x="5363570" y="1769548"/>
                <a:chExt cx="95534" cy="741639"/>
              </a:xfrm>
            </p:grpSpPr>
            <p:sp>
              <p:nvSpPr>
                <p:cNvPr id="31" name="Oval 30"/>
                <p:cNvSpPr/>
                <p:nvPr/>
              </p:nvSpPr>
              <p:spPr>
                <a:xfrm>
                  <a:off x="5363570" y="1769548"/>
                  <a:ext cx="95534" cy="12749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Sakkal Majalla" panose="02000000000000000000" pitchFamily="2" charset="-78"/>
                    <a:cs typeface="Sultan normal" pitchFamily="2" charset="-78"/>
                  </a:endParaRPr>
                </a:p>
              </p:txBody>
            </p:sp>
            <p:cxnSp>
              <p:nvCxnSpPr>
                <p:cNvPr id="32" name="Straight Arrow Connector 31"/>
                <p:cNvCxnSpPr/>
                <p:nvPr/>
              </p:nvCxnSpPr>
              <p:spPr>
                <a:xfrm>
                  <a:off x="5418158" y="1828799"/>
                  <a:ext cx="0" cy="68238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grpSp>
            <p:nvGrpSpPr>
              <p:cNvPr id="13" name="Group 12"/>
              <p:cNvGrpSpPr/>
              <p:nvPr/>
            </p:nvGrpSpPr>
            <p:grpSpPr>
              <a:xfrm>
                <a:off x="5377209" y="2707162"/>
                <a:ext cx="95534" cy="741639"/>
                <a:chOff x="5363570" y="1769548"/>
                <a:chExt cx="95534" cy="741639"/>
              </a:xfrm>
            </p:grpSpPr>
            <p:sp>
              <p:nvSpPr>
                <p:cNvPr id="29" name="Oval 28"/>
                <p:cNvSpPr/>
                <p:nvPr/>
              </p:nvSpPr>
              <p:spPr>
                <a:xfrm>
                  <a:off x="5363570" y="1769548"/>
                  <a:ext cx="95534" cy="12749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Sakkal Majalla" panose="02000000000000000000" pitchFamily="2" charset="-78"/>
                    <a:cs typeface="Sultan normal" pitchFamily="2" charset="-78"/>
                  </a:endParaRPr>
                </a:p>
              </p:txBody>
            </p:sp>
            <p:cxnSp>
              <p:nvCxnSpPr>
                <p:cNvPr id="30" name="Straight Arrow Connector 29"/>
                <p:cNvCxnSpPr/>
                <p:nvPr/>
              </p:nvCxnSpPr>
              <p:spPr>
                <a:xfrm>
                  <a:off x="5418158" y="1828799"/>
                  <a:ext cx="0" cy="68238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grpSp>
            <p:nvGrpSpPr>
              <p:cNvPr id="14" name="Group 13"/>
              <p:cNvGrpSpPr/>
              <p:nvPr/>
            </p:nvGrpSpPr>
            <p:grpSpPr>
              <a:xfrm>
                <a:off x="5384030" y="3676502"/>
                <a:ext cx="95534" cy="741639"/>
                <a:chOff x="5363570" y="1769548"/>
                <a:chExt cx="95534" cy="741639"/>
              </a:xfrm>
            </p:grpSpPr>
            <p:sp>
              <p:nvSpPr>
                <p:cNvPr id="27" name="Oval 26"/>
                <p:cNvSpPr/>
                <p:nvPr/>
              </p:nvSpPr>
              <p:spPr>
                <a:xfrm>
                  <a:off x="5363570" y="1769548"/>
                  <a:ext cx="95534" cy="12749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Sakkal Majalla" panose="02000000000000000000" pitchFamily="2" charset="-78"/>
                    <a:cs typeface="Sultan normal" pitchFamily="2" charset="-78"/>
                  </a:endParaRPr>
                </a:p>
              </p:txBody>
            </p:sp>
            <p:cxnSp>
              <p:nvCxnSpPr>
                <p:cNvPr id="28" name="Straight Arrow Connector 27"/>
                <p:cNvCxnSpPr/>
                <p:nvPr/>
              </p:nvCxnSpPr>
              <p:spPr>
                <a:xfrm>
                  <a:off x="5418158" y="1828799"/>
                  <a:ext cx="0" cy="68238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sp>
            <p:nvSpPr>
              <p:cNvPr id="15" name="TextBox 14"/>
              <p:cNvSpPr txBox="1"/>
              <p:nvPr/>
            </p:nvSpPr>
            <p:spPr>
              <a:xfrm>
                <a:off x="5621121" y="2169993"/>
                <a:ext cx="450376" cy="400110"/>
              </a:xfrm>
              <a:prstGeom prst="rect">
                <a:avLst/>
              </a:prstGeom>
              <a:noFill/>
            </p:spPr>
            <p:txBody>
              <a:bodyPr wrap="square" rtlCol="0">
                <a:spAutoFit/>
              </a:bodyPr>
              <a:lstStyle/>
              <a:p>
                <a:r>
                  <a:rPr lang="en-US" sz="2000" b="1" dirty="0">
                    <a:latin typeface="Sakkal Majalla" panose="02000000000000000000" pitchFamily="2" charset="-78"/>
                    <a:cs typeface="Sultan normal" pitchFamily="2" charset="-78"/>
                  </a:rPr>
                  <a:t>V</a:t>
                </a:r>
              </a:p>
            </p:txBody>
          </p:sp>
          <p:sp>
            <p:nvSpPr>
              <p:cNvPr id="16" name="TextBox 15"/>
              <p:cNvSpPr txBox="1"/>
              <p:nvPr/>
            </p:nvSpPr>
            <p:spPr>
              <a:xfrm>
                <a:off x="5713857" y="3248746"/>
                <a:ext cx="450376" cy="400110"/>
              </a:xfrm>
              <a:prstGeom prst="rect">
                <a:avLst/>
              </a:prstGeom>
              <a:noFill/>
            </p:spPr>
            <p:txBody>
              <a:bodyPr wrap="square" rtlCol="0">
                <a:spAutoFit/>
              </a:bodyPr>
              <a:lstStyle/>
              <a:p>
                <a:r>
                  <a:rPr lang="en-US" sz="2000" b="1" dirty="0">
                    <a:latin typeface="Sakkal Majalla" panose="02000000000000000000" pitchFamily="2" charset="-78"/>
                    <a:cs typeface="Sultan normal" pitchFamily="2" charset="-78"/>
                  </a:rPr>
                  <a:t>V</a:t>
                </a:r>
              </a:p>
            </p:txBody>
          </p:sp>
          <p:sp>
            <p:nvSpPr>
              <p:cNvPr id="17" name="TextBox 16"/>
              <p:cNvSpPr txBox="1"/>
              <p:nvPr/>
            </p:nvSpPr>
            <p:spPr>
              <a:xfrm>
                <a:off x="5621121" y="4308257"/>
                <a:ext cx="450376" cy="400110"/>
              </a:xfrm>
              <a:prstGeom prst="rect">
                <a:avLst/>
              </a:prstGeom>
              <a:noFill/>
            </p:spPr>
            <p:txBody>
              <a:bodyPr wrap="square" rtlCol="0">
                <a:spAutoFit/>
              </a:bodyPr>
              <a:lstStyle/>
              <a:p>
                <a:r>
                  <a:rPr lang="en-US" sz="2000" b="1" dirty="0">
                    <a:latin typeface="Sakkal Majalla" panose="02000000000000000000" pitchFamily="2" charset="-78"/>
                    <a:cs typeface="Sultan normal" pitchFamily="2" charset="-78"/>
                  </a:rPr>
                  <a:t>V</a:t>
                </a:r>
              </a:p>
            </p:txBody>
          </p:sp>
          <p:grpSp>
            <p:nvGrpSpPr>
              <p:cNvPr id="19" name="Group 18"/>
              <p:cNvGrpSpPr/>
              <p:nvPr/>
            </p:nvGrpSpPr>
            <p:grpSpPr>
              <a:xfrm>
                <a:off x="7033133" y="3207802"/>
                <a:ext cx="186531" cy="1459732"/>
                <a:chOff x="5363570" y="1769548"/>
                <a:chExt cx="95534" cy="741639"/>
              </a:xfrm>
            </p:grpSpPr>
            <p:sp>
              <p:nvSpPr>
                <p:cNvPr id="25" name="Oval 24"/>
                <p:cNvSpPr/>
                <p:nvPr/>
              </p:nvSpPr>
              <p:spPr>
                <a:xfrm>
                  <a:off x="5363570" y="1769548"/>
                  <a:ext cx="95534" cy="12749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Sakkal Majalla" panose="02000000000000000000" pitchFamily="2" charset="-78"/>
                    <a:cs typeface="Sultan normal" pitchFamily="2" charset="-78"/>
                  </a:endParaRPr>
                </a:p>
              </p:txBody>
            </p:sp>
            <p:cxnSp>
              <p:nvCxnSpPr>
                <p:cNvPr id="26" name="Straight Arrow Connector 25"/>
                <p:cNvCxnSpPr/>
                <p:nvPr/>
              </p:nvCxnSpPr>
              <p:spPr>
                <a:xfrm>
                  <a:off x="5418158" y="1828799"/>
                  <a:ext cx="0" cy="68238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grpSp>
            <p:nvGrpSpPr>
              <p:cNvPr id="20" name="Group 19"/>
              <p:cNvGrpSpPr/>
              <p:nvPr/>
            </p:nvGrpSpPr>
            <p:grpSpPr>
              <a:xfrm flipH="1" flipV="1">
                <a:off x="7059915" y="2042236"/>
                <a:ext cx="160261" cy="1383423"/>
                <a:chOff x="5363570" y="1769548"/>
                <a:chExt cx="95534" cy="741639"/>
              </a:xfrm>
            </p:grpSpPr>
            <p:sp>
              <p:nvSpPr>
                <p:cNvPr id="23" name="Oval 22"/>
                <p:cNvSpPr/>
                <p:nvPr/>
              </p:nvSpPr>
              <p:spPr>
                <a:xfrm>
                  <a:off x="5363570" y="1769548"/>
                  <a:ext cx="95534" cy="12749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Sakkal Majalla" panose="02000000000000000000" pitchFamily="2" charset="-78"/>
                    <a:cs typeface="Sultan normal" pitchFamily="2" charset="-78"/>
                  </a:endParaRPr>
                </a:p>
              </p:txBody>
            </p:sp>
            <p:cxnSp>
              <p:nvCxnSpPr>
                <p:cNvPr id="24" name="Straight Arrow Connector 23"/>
                <p:cNvCxnSpPr/>
                <p:nvPr/>
              </p:nvCxnSpPr>
              <p:spPr>
                <a:xfrm>
                  <a:off x="5418158" y="1828799"/>
                  <a:ext cx="0" cy="68238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sp>
            <p:nvSpPr>
              <p:cNvPr id="21" name="TextBox 20"/>
              <p:cNvSpPr txBox="1"/>
              <p:nvPr/>
            </p:nvSpPr>
            <p:spPr>
              <a:xfrm>
                <a:off x="7424382" y="1969938"/>
                <a:ext cx="761328" cy="400110"/>
              </a:xfrm>
              <a:prstGeom prst="rect">
                <a:avLst/>
              </a:prstGeom>
              <a:noFill/>
            </p:spPr>
            <p:txBody>
              <a:bodyPr wrap="square" rtlCol="0">
                <a:spAutoFit/>
              </a:bodyPr>
              <a:lstStyle/>
              <a:p>
                <a:r>
                  <a:rPr lang="en-US" sz="2000" b="1" dirty="0">
                    <a:latin typeface="Sakkal Majalla" panose="02000000000000000000" pitchFamily="2" charset="-78"/>
                    <a:cs typeface="Sultan normal" pitchFamily="2" charset="-78"/>
                  </a:rPr>
                  <a:t>F</a:t>
                </a:r>
                <a:r>
                  <a:rPr lang="ar-BH" sz="2000" b="1" dirty="0">
                    <a:latin typeface="Sakkal Majalla" panose="02000000000000000000" pitchFamily="2" charset="-78"/>
                    <a:cs typeface="Sultan normal" pitchFamily="2" charset="-78"/>
                  </a:rPr>
                  <a:t> الهواء</a:t>
                </a:r>
                <a:endParaRPr lang="en-US" sz="2000" b="1" dirty="0">
                  <a:latin typeface="Sakkal Majalla" panose="02000000000000000000" pitchFamily="2" charset="-78"/>
                  <a:cs typeface="Sultan normal" pitchFamily="2" charset="-78"/>
                </a:endParaRPr>
              </a:p>
            </p:txBody>
          </p:sp>
          <p:sp>
            <p:nvSpPr>
              <p:cNvPr id="22" name="TextBox 21"/>
              <p:cNvSpPr txBox="1"/>
              <p:nvPr/>
            </p:nvSpPr>
            <p:spPr>
              <a:xfrm>
                <a:off x="7399774" y="4076947"/>
                <a:ext cx="885813" cy="707886"/>
              </a:xfrm>
              <a:prstGeom prst="rect">
                <a:avLst/>
              </a:prstGeom>
              <a:noFill/>
            </p:spPr>
            <p:txBody>
              <a:bodyPr wrap="square" rtlCol="0">
                <a:spAutoFit/>
              </a:bodyPr>
              <a:lstStyle/>
              <a:p>
                <a:r>
                  <a:rPr lang="en-US" sz="2000" b="1" dirty="0">
                    <a:latin typeface="Sakkal Majalla" panose="02000000000000000000" pitchFamily="2" charset="-78"/>
                    <a:cs typeface="Sultan normal" pitchFamily="2" charset="-78"/>
                  </a:rPr>
                  <a:t>F</a:t>
                </a:r>
                <a:r>
                  <a:rPr lang="ar-BH" sz="2000" b="1" dirty="0">
                    <a:latin typeface="Sakkal Majalla" panose="02000000000000000000" pitchFamily="2" charset="-78"/>
                    <a:cs typeface="Sultan normal" pitchFamily="2" charset="-78"/>
                  </a:rPr>
                  <a:t> </a:t>
                </a:r>
                <a:endParaRPr lang="en-US" sz="2000" b="1" dirty="0">
                  <a:latin typeface="Sakkal Majalla" panose="02000000000000000000" pitchFamily="2" charset="-78"/>
                  <a:cs typeface="Sultan normal" pitchFamily="2" charset="-78"/>
                </a:endParaRPr>
              </a:p>
              <a:p>
                <a:r>
                  <a:rPr lang="ar-BH" sz="2000" b="1" dirty="0">
                    <a:latin typeface="Sakkal Majalla" panose="02000000000000000000" pitchFamily="2" charset="-78"/>
                    <a:cs typeface="Sultan normal" pitchFamily="2" charset="-78"/>
                  </a:rPr>
                  <a:t>الجاذبية</a:t>
                </a:r>
                <a:endParaRPr lang="en-US" sz="2000" b="1" dirty="0">
                  <a:latin typeface="Sakkal Majalla" panose="02000000000000000000" pitchFamily="2" charset="-78"/>
                  <a:cs typeface="Sultan normal" pitchFamily="2" charset="-78"/>
                </a:endParaRPr>
              </a:p>
            </p:txBody>
          </p:sp>
        </p:grpSp>
        <p:grpSp>
          <p:nvGrpSpPr>
            <p:cNvPr id="33" name="Group 32"/>
            <p:cNvGrpSpPr/>
            <p:nvPr/>
          </p:nvGrpSpPr>
          <p:grpSpPr>
            <a:xfrm>
              <a:off x="8741020" y="4454702"/>
              <a:ext cx="1824837" cy="851679"/>
              <a:chOff x="5224698" y="2818580"/>
              <a:chExt cx="1824837" cy="851679"/>
            </a:xfrm>
          </p:grpSpPr>
          <p:sp>
            <p:nvSpPr>
              <p:cNvPr id="34" name="TextBox 33"/>
              <p:cNvSpPr txBox="1"/>
              <p:nvPr/>
            </p:nvSpPr>
            <p:spPr>
              <a:xfrm>
                <a:off x="5224698" y="2839262"/>
                <a:ext cx="939900" cy="830997"/>
              </a:xfrm>
              <a:prstGeom prst="rect">
                <a:avLst/>
              </a:prstGeom>
              <a:noFill/>
            </p:spPr>
            <p:txBody>
              <a:bodyPr wrap="square" rtlCol="0">
                <a:spAutoFit/>
              </a:bodyPr>
              <a:lstStyle/>
              <a:p>
                <a:r>
                  <a:rPr lang="en-US" sz="2800" b="1" dirty="0">
                    <a:latin typeface="Sakkal Majalla" panose="02000000000000000000" pitchFamily="2" charset="-78"/>
                    <a:cs typeface="Sultan normal" pitchFamily="2" charset="-78"/>
                  </a:rPr>
                  <a:t>F</a:t>
                </a:r>
                <a:r>
                  <a:rPr lang="en-US" sz="2000" b="1" dirty="0">
                    <a:latin typeface="Sakkal Majalla" panose="02000000000000000000" pitchFamily="2" charset="-78"/>
                    <a:cs typeface="Sultan normal" pitchFamily="2" charset="-78"/>
                  </a:rPr>
                  <a:t> </a:t>
                </a:r>
                <a:r>
                  <a:rPr lang="ar-BH" sz="2000" b="1" dirty="0">
                    <a:latin typeface="Sakkal Majalla" panose="02000000000000000000" pitchFamily="2" charset="-78"/>
                    <a:cs typeface="Sultan normal" pitchFamily="2" charset="-78"/>
                  </a:rPr>
                  <a:t>محصلة</a:t>
                </a:r>
                <a:endParaRPr lang="en-US" sz="2000" b="1" dirty="0">
                  <a:latin typeface="Sakkal Majalla" panose="02000000000000000000" pitchFamily="2" charset="-78"/>
                  <a:cs typeface="Sultan normal" pitchFamily="2" charset="-78"/>
                </a:endParaRPr>
              </a:p>
            </p:txBody>
          </p:sp>
          <p:sp>
            <p:nvSpPr>
              <p:cNvPr id="35" name="TextBox 34"/>
              <p:cNvSpPr txBox="1"/>
              <p:nvPr/>
            </p:nvSpPr>
            <p:spPr>
              <a:xfrm>
                <a:off x="5450489" y="2818580"/>
                <a:ext cx="794567" cy="523220"/>
              </a:xfrm>
              <a:prstGeom prst="rect">
                <a:avLst/>
              </a:prstGeom>
              <a:noFill/>
            </p:spPr>
            <p:txBody>
              <a:bodyPr wrap="square" rtlCol="0">
                <a:spAutoFit/>
              </a:bodyPr>
              <a:lstStyle/>
              <a:p>
                <a:r>
                  <a:rPr lang="en-US" sz="2800" b="1" dirty="0">
                    <a:latin typeface="Sakkal Majalla" panose="02000000000000000000" pitchFamily="2" charset="-78"/>
                    <a:cs typeface="Sultan normal" pitchFamily="2" charset="-78"/>
                  </a:rPr>
                  <a:t>= 0</a:t>
                </a:r>
              </a:p>
            </p:txBody>
          </p:sp>
          <p:sp>
            <p:nvSpPr>
              <p:cNvPr id="36" name="TextBox 35"/>
              <p:cNvSpPr txBox="1"/>
              <p:nvPr/>
            </p:nvSpPr>
            <p:spPr>
              <a:xfrm>
                <a:off x="6245056" y="2943435"/>
                <a:ext cx="804479" cy="523220"/>
              </a:xfrm>
              <a:prstGeom prst="rect">
                <a:avLst/>
              </a:prstGeom>
              <a:noFill/>
            </p:spPr>
            <p:txBody>
              <a:bodyPr wrap="square" rtlCol="0">
                <a:spAutoFit/>
              </a:bodyPr>
              <a:lstStyle/>
              <a:p>
                <a:r>
                  <a:rPr lang="en-US" sz="2800" b="1" dirty="0">
                    <a:latin typeface="Sakkal Majalla" panose="02000000000000000000" pitchFamily="2" charset="-78"/>
                    <a:cs typeface="Sultan normal" pitchFamily="2" charset="-78"/>
                  </a:rPr>
                  <a:t>a=0</a:t>
                </a:r>
              </a:p>
            </p:txBody>
          </p:sp>
        </p:grpSp>
      </p:grpSp>
      <p:sp>
        <p:nvSpPr>
          <p:cNvPr id="38" name="Footer Placeholder 6"/>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dirty="0"/>
              <a:t>القوة والحركة -</a:t>
            </a:r>
            <a:r>
              <a:rPr lang="en-US" dirty="0"/>
              <a:t> </a:t>
            </a:r>
            <a:r>
              <a:rPr lang="ar-BH" dirty="0"/>
              <a:t>الفيزياء1 (فيز102)</a:t>
            </a:r>
            <a:endParaRPr lang="en-US" dirty="0"/>
          </a:p>
        </p:txBody>
      </p:sp>
    </p:spTree>
    <p:extLst>
      <p:ext uri="{BB962C8B-B14F-4D97-AF65-F5344CB8AC3E}">
        <p14:creationId xmlns:p14="http://schemas.microsoft.com/office/powerpoint/2010/main" val="1424144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circle(in)">
                                      <p:cBhvr>
                                        <p:cTn id="2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527752" y="319366"/>
            <a:ext cx="4102447" cy="535531"/>
          </a:xfrm>
          <a:prstGeom prst="rect">
            <a:avLst/>
          </a:prstGeom>
          <a:solidFill>
            <a:srgbClr val="002060"/>
          </a:solidFill>
        </p:spPr>
        <p:txBody>
          <a:bodyPr vert="horz" wrap="square" lIns="91440" tIns="45720" rIns="91440" bIns="45720" rtlCol="0" anchor="ctr">
            <a:spAutoFit/>
          </a:bodyPr>
          <a:lstStyle>
            <a:lvl1pPr algn="ctr" rtl="1">
              <a:lnSpc>
                <a:spcPct val="90000"/>
              </a:lnSpc>
              <a:spcBef>
                <a:spcPct val="0"/>
              </a:spcBef>
              <a:buNone/>
              <a:defRPr sz="3200" b="1">
                <a:solidFill>
                  <a:schemeClr val="bg1"/>
                </a:solidFill>
                <a:latin typeface="Sakkal Majalla" panose="02000000000000000000" pitchFamily="2" charset="-78"/>
                <a:cs typeface="Sultan bold" pitchFamily="2" charset="-78"/>
              </a:defRPr>
            </a:lvl1pPr>
          </a:lstStyle>
          <a:p>
            <a:r>
              <a:rPr lang="ar-BH" dirty="0"/>
              <a:t>مسائل تدريبية</a:t>
            </a:r>
            <a:endParaRPr lang="en-US" dirty="0"/>
          </a:p>
        </p:txBody>
      </p:sp>
      <p:sp>
        <p:nvSpPr>
          <p:cNvPr id="3" name="Rectangle 2"/>
          <p:cNvSpPr/>
          <p:nvPr/>
        </p:nvSpPr>
        <p:spPr>
          <a:xfrm>
            <a:off x="313899" y="1032891"/>
            <a:ext cx="11501198" cy="1384995"/>
          </a:xfrm>
          <a:prstGeom prst="rect">
            <a:avLst/>
          </a:prstGeom>
          <a:solidFill>
            <a:schemeClr val="accent4">
              <a:lumMod val="20000"/>
              <a:lumOff val="80000"/>
            </a:schemeClr>
          </a:solidFill>
        </p:spPr>
        <p:txBody>
          <a:bodyPr wrap="square">
            <a:spAutoFit/>
          </a:bodyPr>
          <a:lstStyle/>
          <a:p>
            <a:pPr algn="justLow" rtl="1"/>
            <a:r>
              <a:rPr lang="ar-BH" sz="2800" dirty="0">
                <a:latin typeface="Lotus-Light"/>
                <a:cs typeface="Sultan normal" pitchFamily="2" charset="-78"/>
              </a:rPr>
              <a:t>في حالة سلك يسحب صندوقًا بسرعة منتظمة على سطح أفقي حدد النظام، وارسم مخطط الحركة، ومخطط الجسم الحر بتمثيل جميع القوى وعواملها وتعيين اتجاه التسارع، والقوة المحصلة، مراعيًا رسم المتجهات بأطوال مناسبة.</a:t>
            </a:r>
          </a:p>
        </p:txBody>
      </p:sp>
      <p:grpSp>
        <p:nvGrpSpPr>
          <p:cNvPr id="2" name="Group 1"/>
          <p:cNvGrpSpPr/>
          <p:nvPr/>
        </p:nvGrpSpPr>
        <p:grpSpPr>
          <a:xfrm>
            <a:off x="1988922" y="2417886"/>
            <a:ext cx="8656179" cy="3895368"/>
            <a:chOff x="2081863" y="2429197"/>
            <a:chExt cx="8188104" cy="3978548"/>
          </a:xfrm>
        </p:grpSpPr>
        <p:grpSp>
          <p:nvGrpSpPr>
            <p:cNvPr id="43" name="Group 42"/>
            <p:cNvGrpSpPr/>
            <p:nvPr/>
          </p:nvGrpSpPr>
          <p:grpSpPr>
            <a:xfrm>
              <a:off x="2081863" y="2429197"/>
              <a:ext cx="5896310" cy="3978548"/>
              <a:chOff x="-129074" y="2360958"/>
              <a:chExt cx="5896310" cy="3978548"/>
            </a:xfrm>
          </p:grpSpPr>
          <p:sp>
            <p:nvSpPr>
              <p:cNvPr id="8" name="TextBox 7"/>
              <p:cNvSpPr txBox="1"/>
              <p:nvPr/>
            </p:nvSpPr>
            <p:spPr>
              <a:xfrm>
                <a:off x="158228" y="2652494"/>
                <a:ext cx="777923" cy="400110"/>
              </a:xfrm>
              <a:prstGeom prst="rect">
                <a:avLst/>
              </a:prstGeom>
              <a:noFill/>
            </p:spPr>
            <p:txBody>
              <a:bodyPr wrap="square" rtlCol="0">
                <a:spAutoFit/>
              </a:bodyPr>
              <a:lstStyle/>
              <a:p>
                <a:r>
                  <a:rPr lang="ar-BH" sz="2000" b="1" dirty="0">
                    <a:latin typeface="Sakkal Majalla" panose="02000000000000000000" pitchFamily="2" charset="-78"/>
                    <a:cs typeface="Sultan normal" pitchFamily="2" charset="-78"/>
                  </a:rPr>
                  <a:t>النظام</a:t>
                </a:r>
                <a:endParaRPr lang="en-US" sz="2000" b="1" dirty="0">
                  <a:latin typeface="Sakkal Majalla" panose="02000000000000000000" pitchFamily="2" charset="-78"/>
                  <a:cs typeface="Sultan normal" pitchFamily="2" charset="-78"/>
                </a:endParaRPr>
              </a:p>
            </p:txBody>
          </p:sp>
          <p:cxnSp>
            <p:nvCxnSpPr>
              <p:cNvPr id="9" name="Straight Arrow Connector 8"/>
              <p:cNvCxnSpPr/>
              <p:nvPr/>
            </p:nvCxnSpPr>
            <p:spPr>
              <a:xfrm>
                <a:off x="953842" y="4225942"/>
                <a:ext cx="3723743" cy="1090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850423" y="3978447"/>
                <a:ext cx="485852" cy="523220"/>
              </a:xfrm>
              <a:prstGeom prst="rect">
                <a:avLst/>
              </a:prstGeom>
              <a:noFill/>
            </p:spPr>
            <p:txBody>
              <a:bodyPr wrap="square" rtlCol="0">
                <a:spAutoFit/>
              </a:bodyPr>
              <a:lstStyle/>
              <a:p>
                <a:r>
                  <a:rPr lang="en-US" sz="2800" b="1" dirty="0">
                    <a:latin typeface="Sakkal Majalla" panose="02000000000000000000" pitchFamily="2" charset="-78"/>
                    <a:cs typeface="Sultan normal" pitchFamily="2" charset="-78"/>
                  </a:rPr>
                  <a:t>+x</a:t>
                </a:r>
                <a:endParaRPr lang="en-US" sz="2000" b="1" dirty="0">
                  <a:latin typeface="Sakkal Majalla" panose="02000000000000000000" pitchFamily="2" charset="-78"/>
                  <a:cs typeface="Sultan normal" pitchFamily="2" charset="-78"/>
                </a:endParaRPr>
              </a:p>
            </p:txBody>
          </p:sp>
          <p:sp>
            <p:nvSpPr>
              <p:cNvPr id="14" name="TextBox 13"/>
              <p:cNvSpPr txBox="1"/>
              <p:nvPr/>
            </p:nvSpPr>
            <p:spPr>
              <a:xfrm>
                <a:off x="1213859" y="5161922"/>
                <a:ext cx="450376" cy="400110"/>
              </a:xfrm>
              <a:prstGeom prst="rect">
                <a:avLst/>
              </a:prstGeom>
              <a:noFill/>
            </p:spPr>
            <p:txBody>
              <a:bodyPr wrap="square" rtlCol="0">
                <a:spAutoFit/>
              </a:bodyPr>
              <a:lstStyle/>
              <a:p>
                <a:r>
                  <a:rPr lang="en-US" sz="2000" b="1" dirty="0">
                    <a:latin typeface="Sakkal Majalla" panose="02000000000000000000" pitchFamily="2" charset="-78"/>
                    <a:cs typeface="Sultan normal" pitchFamily="2" charset="-78"/>
                  </a:rPr>
                  <a:t>V</a:t>
                </a:r>
              </a:p>
            </p:txBody>
          </p:sp>
          <p:sp>
            <p:nvSpPr>
              <p:cNvPr id="15" name="TextBox 14"/>
              <p:cNvSpPr txBox="1"/>
              <p:nvPr/>
            </p:nvSpPr>
            <p:spPr>
              <a:xfrm>
                <a:off x="2263797" y="5121650"/>
                <a:ext cx="450376" cy="400110"/>
              </a:xfrm>
              <a:prstGeom prst="rect">
                <a:avLst/>
              </a:prstGeom>
              <a:noFill/>
            </p:spPr>
            <p:txBody>
              <a:bodyPr wrap="square" rtlCol="0">
                <a:spAutoFit/>
              </a:bodyPr>
              <a:lstStyle/>
              <a:p>
                <a:r>
                  <a:rPr lang="en-US" sz="2000" b="1" dirty="0">
                    <a:latin typeface="Sakkal Majalla" panose="02000000000000000000" pitchFamily="2" charset="-78"/>
                    <a:cs typeface="Sultan normal" pitchFamily="2" charset="-78"/>
                  </a:rPr>
                  <a:t>V</a:t>
                </a:r>
              </a:p>
            </p:txBody>
          </p:sp>
          <p:sp>
            <p:nvSpPr>
              <p:cNvPr id="16" name="TextBox 15"/>
              <p:cNvSpPr txBox="1"/>
              <p:nvPr/>
            </p:nvSpPr>
            <p:spPr>
              <a:xfrm>
                <a:off x="3140145" y="5129347"/>
                <a:ext cx="450376" cy="400110"/>
              </a:xfrm>
              <a:prstGeom prst="rect">
                <a:avLst/>
              </a:prstGeom>
              <a:noFill/>
            </p:spPr>
            <p:txBody>
              <a:bodyPr wrap="square" rtlCol="0">
                <a:spAutoFit/>
              </a:bodyPr>
              <a:lstStyle/>
              <a:p>
                <a:r>
                  <a:rPr lang="en-US" sz="2000" b="1" dirty="0">
                    <a:latin typeface="Sakkal Majalla" panose="02000000000000000000" pitchFamily="2" charset="-78"/>
                    <a:cs typeface="Sultan normal" pitchFamily="2" charset="-78"/>
                  </a:rPr>
                  <a:t>V</a:t>
                </a:r>
              </a:p>
            </p:txBody>
          </p:sp>
          <p:sp>
            <p:nvSpPr>
              <p:cNvPr id="20" name="TextBox 19"/>
              <p:cNvSpPr txBox="1"/>
              <p:nvPr/>
            </p:nvSpPr>
            <p:spPr>
              <a:xfrm>
                <a:off x="-129074" y="5720352"/>
                <a:ext cx="1474441" cy="400110"/>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F</a:t>
                </a:r>
                <a:r>
                  <a:rPr lang="ar-BH" sz="2000" b="1" dirty="0">
                    <a:latin typeface="Sakkal Majalla" panose="02000000000000000000" pitchFamily="2" charset="-78"/>
                    <a:cs typeface="Sultan normal" pitchFamily="2" charset="-78"/>
                  </a:rPr>
                  <a:t> الاحتكاك</a:t>
                </a:r>
                <a:endParaRPr lang="en-US" sz="2000" b="1" dirty="0">
                  <a:latin typeface="Sakkal Majalla" panose="02000000000000000000" pitchFamily="2" charset="-78"/>
                  <a:cs typeface="Sultan normal" pitchFamily="2" charset="-78"/>
                </a:endParaRPr>
              </a:p>
            </p:txBody>
          </p:sp>
          <p:sp>
            <p:nvSpPr>
              <p:cNvPr id="21" name="TextBox 20"/>
              <p:cNvSpPr txBox="1"/>
              <p:nvPr/>
            </p:nvSpPr>
            <p:spPr>
              <a:xfrm>
                <a:off x="4681722" y="5570065"/>
                <a:ext cx="1085514" cy="769441"/>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F</a:t>
                </a:r>
                <a:r>
                  <a:rPr lang="ar-BH" sz="2400" b="1" dirty="0">
                    <a:latin typeface="Sakkal Majalla" panose="02000000000000000000" pitchFamily="2" charset="-78"/>
                    <a:cs typeface="+mj-cs"/>
                  </a:rPr>
                  <a:t> </a:t>
                </a:r>
                <a:endParaRPr lang="en-US" sz="2400" b="1" dirty="0">
                  <a:latin typeface="Sakkal Majalla" panose="02000000000000000000" pitchFamily="2" charset="-78"/>
                  <a:cs typeface="+mj-cs"/>
                </a:endParaRPr>
              </a:p>
              <a:p>
                <a:r>
                  <a:rPr lang="ar-BH" sz="2000" b="1" dirty="0">
                    <a:latin typeface="Sakkal Majalla" panose="02000000000000000000" pitchFamily="2" charset="-78"/>
                    <a:cs typeface="Sultan normal" pitchFamily="2" charset="-78"/>
                  </a:rPr>
                  <a:t>السحب</a:t>
                </a:r>
                <a:endParaRPr lang="en-US" sz="2000" b="1" dirty="0">
                  <a:latin typeface="Sakkal Majalla" panose="02000000000000000000" pitchFamily="2" charset="-78"/>
                  <a:cs typeface="Sultan normal" pitchFamily="2" charset="-78"/>
                </a:endParaRPr>
              </a:p>
            </p:txBody>
          </p:sp>
          <p:pic>
            <p:nvPicPr>
              <p:cNvPr id="4" name="Picture 3"/>
              <p:cNvPicPr>
                <a:picLocks noChangeAspect="1"/>
              </p:cNvPicPr>
              <p:nvPr/>
            </p:nvPicPr>
            <p:blipFill>
              <a:blip r:embed="rId2"/>
              <a:stretch>
                <a:fillRect/>
              </a:stretch>
            </p:blipFill>
            <p:spPr>
              <a:xfrm>
                <a:off x="953842" y="2360958"/>
                <a:ext cx="3543300" cy="1419225"/>
              </a:xfrm>
              <a:prstGeom prst="rect">
                <a:avLst/>
              </a:prstGeom>
              <a:ln>
                <a:noFill/>
              </a:ln>
              <a:effectLst>
                <a:outerShdw blurRad="292100" dist="139700" dir="2700000" algn="tl" rotWithShape="0">
                  <a:srgbClr val="333333">
                    <a:alpha val="65000"/>
                  </a:srgbClr>
                </a:outerShdw>
              </a:effectLst>
            </p:spPr>
          </p:pic>
          <p:pic>
            <p:nvPicPr>
              <p:cNvPr id="35" name="Picture 34"/>
              <p:cNvPicPr>
                <a:picLocks noChangeAspect="1"/>
              </p:cNvPicPr>
              <p:nvPr/>
            </p:nvPicPr>
            <p:blipFill>
              <a:blip r:embed="rId3"/>
              <a:stretch>
                <a:fillRect/>
              </a:stretch>
            </p:blipFill>
            <p:spPr>
              <a:xfrm>
                <a:off x="936151" y="4842446"/>
                <a:ext cx="857250" cy="247650"/>
              </a:xfrm>
              <a:prstGeom prst="rect">
                <a:avLst/>
              </a:prstGeom>
            </p:spPr>
          </p:pic>
          <p:pic>
            <p:nvPicPr>
              <p:cNvPr id="36" name="Picture 35"/>
              <p:cNvPicPr>
                <a:picLocks noChangeAspect="1"/>
              </p:cNvPicPr>
              <p:nvPr/>
            </p:nvPicPr>
            <p:blipFill>
              <a:blip r:embed="rId3"/>
              <a:stretch>
                <a:fillRect/>
              </a:stretch>
            </p:blipFill>
            <p:spPr>
              <a:xfrm>
                <a:off x="2004371" y="4817354"/>
                <a:ext cx="857250" cy="297834"/>
              </a:xfrm>
              <a:prstGeom prst="rect">
                <a:avLst/>
              </a:prstGeom>
            </p:spPr>
          </p:pic>
          <p:pic>
            <p:nvPicPr>
              <p:cNvPr id="37" name="Picture 36"/>
              <p:cNvPicPr>
                <a:picLocks noChangeAspect="1"/>
              </p:cNvPicPr>
              <p:nvPr/>
            </p:nvPicPr>
            <p:blipFill>
              <a:blip r:embed="rId3"/>
              <a:stretch>
                <a:fillRect/>
              </a:stretch>
            </p:blipFill>
            <p:spPr>
              <a:xfrm>
                <a:off x="3020614" y="4852251"/>
                <a:ext cx="857250" cy="247650"/>
              </a:xfrm>
              <a:prstGeom prst="rect">
                <a:avLst/>
              </a:prstGeom>
            </p:spPr>
          </p:pic>
          <p:pic>
            <p:nvPicPr>
              <p:cNvPr id="38" name="Picture 37"/>
              <p:cNvPicPr>
                <a:picLocks noChangeAspect="1"/>
              </p:cNvPicPr>
              <p:nvPr/>
            </p:nvPicPr>
            <p:blipFill>
              <a:blip r:embed="rId3"/>
              <a:stretch>
                <a:fillRect/>
              </a:stretch>
            </p:blipFill>
            <p:spPr>
              <a:xfrm>
                <a:off x="4096380" y="4860600"/>
                <a:ext cx="857250" cy="247650"/>
              </a:xfrm>
              <a:prstGeom prst="rect">
                <a:avLst/>
              </a:prstGeom>
            </p:spPr>
          </p:pic>
          <p:sp>
            <p:nvSpPr>
              <p:cNvPr id="39" name="TextBox 38"/>
              <p:cNvSpPr txBox="1"/>
              <p:nvPr/>
            </p:nvSpPr>
            <p:spPr>
              <a:xfrm>
                <a:off x="4261737" y="5129347"/>
                <a:ext cx="450376" cy="400110"/>
              </a:xfrm>
              <a:prstGeom prst="rect">
                <a:avLst/>
              </a:prstGeom>
              <a:noFill/>
            </p:spPr>
            <p:txBody>
              <a:bodyPr wrap="square" rtlCol="0">
                <a:spAutoFit/>
              </a:bodyPr>
              <a:lstStyle/>
              <a:p>
                <a:r>
                  <a:rPr lang="en-US" sz="2000" b="1" dirty="0">
                    <a:latin typeface="Sakkal Majalla" panose="02000000000000000000" pitchFamily="2" charset="-78"/>
                    <a:cs typeface="Sultan normal" pitchFamily="2" charset="-78"/>
                  </a:rPr>
                  <a:t>V</a:t>
                </a:r>
              </a:p>
            </p:txBody>
          </p:sp>
          <p:pic>
            <p:nvPicPr>
              <p:cNvPr id="41" name="Picture 40"/>
              <p:cNvPicPr>
                <a:picLocks noChangeAspect="1"/>
              </p:cNvPicPr>
              <p:nvPr/>
            </p:nvPicPr>
            <p:blipFill>
              <a:blip r:embed="rId3"/>
              <a:stretch>
                <a:fillRect/>
              </a:stretch>
            </p:blipFill>
            <p:spPr>
              <a:xfrm>
                <a:off x="2915652" y="5633239"/>
                <a:ext cx="1834944" cy="530095"/>
              </a:xfrm>
              <a:prstGeom prst="rect">
                <a:avLst/>
              </a:prstGeom>
            </p:spPr>
          </p:pic>
          <p:pic>
            <p:nvPicPr>
              <p:cNvPr id="42" name="Picture 41"/>
              <p:cNvPicPr>
                <a:picLocks noChangeAspect="1"/>
              </p:cNvPicPr>
              <p:nvPr/>
            </p:nvPicPr>
            <p:blipFill>
              <a:blip r:embed="rId4"/>
              <a:stretch>
                <a:fillRect/>
              </a:stretch>
            </p:blipFill>
            <p:spPr>
              <a:xfrm>
                <a:off x="1308454" y="5648526"/>
                <a:ext cx="1907188" cy="550965"/>
              </a:xfrm>
              <a:prstGeom prst="rect">
                <a:avLst/>
              </a:prstGeom>
            </p:spPr>
          </p:pic>
        </p:grpSp>
        <p:grpSp>
          <p:nvGrpSpPr>
            <p:cNvPr id="44" name="Group 43"/>
            <p:cNvGrpSpPr/>
            <p:nvPr/>
          </p:nvGrpSpPr>
          <p:grpSpPr>
            <a:xfrm>
              <a:off x="8206267" y="5485959"/>
              <a:ext cx="2063700" cy="876811"/>
              <a:chOff x="5265641" y="2799982"/>
              <a:chExt cx="2063700" cy="876811"/>
            </a:xfrm>
          </p:grpSpPr>
          <p:sp>
            <p:nvSpPr>
              <p:cNvPr id="45" name="TextBox 44"/>
              <p:cNvSpPr txBox="1"/>
              <p:nvPr/>
            </p:nvSpPr>
            <p:spPr>
              <a:xfrm>
                <a:off x="5265641" y="2845796"/>
                <a:ext cx="1022663" cy="830997"/>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F</a:t>
                </a:r>
                <a:r>
                  <a:rPr lang="en-US" sz="2000" b="1" dirty="0">
                    <a:latin typeface="Sakkal Majalla" panose="02000000000000000000" pitchFamily="2" charset="-78"/>
                    <a:cs typeface="Sultan normal" pitchFamily="2" charset="-78"/>
                  </a:rPr>
                  <a:t> </a:t>
                </a:r>
                <a:r>
                  <a:rPr lang="ar-BH" sz="2000" b="1" dirty="0">
                    <a:latin typeface="Sakkal Majalla" panose="02000000000000000000" pitchFamily="2" charset="-78"/>
                    <a:cs typeface="Sultan normal" pitchFamily="2" charset="-78"/>
                  </a:rPr>
                  <a:t>محصلة</a:t>
                </a:r>
                <a:endParaRPr lang="en-US" sz="2000" b="1" dirty="0">
                  <a:latin typeface="Sakkal Majalla" panose="02000000000000000000" pitchFamily="2" charset="-78"/>
                  <a:cs typeface="Sultan normal" pitchFamily="2" charset="-78"/>
                </a:endParaRPr>
              </a:p>
            </p:txBody>
          </p:sp>
          <p:sp>
            <p:nvSpPr>
              <p:cNvPr id="46" name="TextBox 45"/>
              <p:cNvSpPr txBox="1"/>
              <p:nvPr/>
            </p:nvSpPr>
            <p:spPr>
              <a:xfrm>
                <a:off x="5628106" y="2818580"/>
                <a:ext cx="842351" cy="534393"/>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 0</a:t>
                </a:r>
              </a:p>
            </p:txBody>
          </p:sp>
          <p:sp>
            <p:nvSpPr>
              <p:cNvPr id="47" name="TextBox 46"/>
              <p:cNvSpPr txBox="1"/>
              <p:nvPr/>
            </p:nvSpPr>
            <p:spPr>
              <a:xfrm>
                <a:off x="6425716" y="2799982"/>
                <a:ext cx="903625" cy="523220"/>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a=0</a:t>
                </a:r>
              </a:p>
            </p:txBody>
          </p:sp>
        </p:grpSp>
      </p:grpSp>
      <p:sp>
        <p:nvSpPr>
          <p:cNvPr id="28" name="Footer Placeholder 6"/>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dirty="0"/>
              <a:t>القوة والحركة -</a:t>
            </a:r>
            <a:r>
              <a:rPr lang="en-US" dirty="0"/>
              <a:t> </a:t>
            </a:r>
            <a:r>
              <a:rPr lang="ar-BH" dirty="0"/>
              <a:t>الفيزياء1 (فيز102)</a:t>
            </a:r>
            <a:endParaRPr lang="en-US" dirty="0"/>
          </a:p>
        </p:txBody>
      </p:sp>
    </p:spTree>
    <p:extLst>
      <p:ext uri="{BB962C8B-B14F-4D97-AF65-F5344CB8AC3E}">
        <p14:creationId xmlns:p14="http://schemas.microsoft.com/office/powerpoint/2010/main" val="1133211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circle(in)">
                                      <p:cBhvr>
                                        <p:cTn id="2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2861847" y="295786"/>
            <a:ext cx="5218430" cy="535531"/>
          </a:xfrm>
          <a:prstGeom prst="rect">
            <a:avLst/>
          </a:prstGeom>
          <a:solidFill>
            <a:srgbClr val="002060"/>
          </a:solidFill>
        </p:spPr>
        <p:txBody>
          <a:bodyPr vert="horz" wrap="square" lIns="91440" tIns="45720" rIns="91440" bIns="45720" rtlCol="0" anchor="ctr">
            <a:spAutoFit/>
          </a:bodyPr>
          <a:lstStyle>
            <a:lvl1pPr algn="ctr" rtl="1">
              <a:lnSpc>
                <a:spcPct val="90000"/>
              </a:lnSpc>
              <a:spcBef>
                <a:spcPct val="0"/>
              </a:spcBef>
              <a:buNone/>
              <a:defRPr sz="3200" b="1">
                <a:solidFill>
                  <a:schemeClr val="bg1"/>
                </a:solidFill>
                <a:latin typeface="Sakkal Majalla" panose="02000000000000000000" pitchFamily="2" charset="-78"/>
                <a:cs typeface="Sultan bold" pitchFamily="2" charset="-78"/>
              </a:defRPr>
            </a:lvl1pPr>
          </a:lstStyle>
          <a:p>
            <a:r>
              <a:rPr lang="ar-BH" dirty="0"/>
              <a:t>مسائل تدريبية</a:t>
            </a:r>
            <a:endParaRPr lang="en-US" dirty="0"/>
          </a:p>
        </p:txBody>
      </p:sp>
      <p:sp>
        <p:nvSpPr>
          <p:cNvPr id="3" name="Rectangle 2"/>
          <p:cNvSpPr/>
          <p:nvPr/>
        </p:nvSpPr>
        <p:spPr>
          <a:xfrm>
            <a:off x="328820" y="1125990"/>
            <a:ext cx="11501198" cy="1384995"/>
          </a:xfrm>
          <a:prstGeom prst="rect">
            <a:avLst/>
          </a:prstGeom>
          <a:solidFill>
            <a:schemeClr val="accent4">
              <a:lumMod val="20000"/>
              <a:lumOff val="80000"/>
            </a:schemeClr>
          </a:solidFill>
        </p:spPr>
        <p:txBody>
          <a:bodyPr wrap="square">
            <a:spAutoFit/>
          </a:bodyPr>
          <a:lstStyle/>
          <a:p>
            <a:pPr algn="r" rtl="1"/>
            <a:r>
              <a:rPr lang="ar-BH" sz="2800" dirty="0">
                <a:latin typeface="Sakkal Majalla" panose="02000000000000000000" pitchFamily="2" charset="-78"/>
                <a:cs typeface="Sultan normal" pitchFamily="2" charset="-78"/>
              </a:rPr>
              <a:t>في حالة سحب دلو للأعلى بوساطة حبل بسرعة منتظمة (أهمل مقاومة الهواء) حدد النظام، وارسم مخطط الحركة، ومخطط الجسم الحر بتمثيل جميع القوى وعواملها وتعيين اتجاه التسارع، والقوة المحصلة، مراعيًا رسم المتجهات بأطوال مناسبة. </a:t>
            </a:r>
            <a:endParaRPr lang="en-US" sz="2800" dirty="0">
              <a:latin typeface="Sakkal Majalla" panose="02000000000000000000" pitchFamily="2" charset="-78"/>
              <a:cs typeface="Sultan normal" pitchFamily="2" charset="-78"/>
            </a:endParaRPr>
          </a:p>
        </p:txBody>
      </p:sp>
      <p:grpSp>
        <p:nvGrpSpPr>
          <p:cNvPr id="6" name="Group 5"/>
          <p:cNvGrpSpPr/>
          <p:nvPr/>
        </p:nvGrpSpPr>
        <p:grpSpPr>
          <a:xfrm>
            <a:off x="1752600" y="2510985"/>
            <a:ext cx="5474600" cy="3821459"/>
            <a:chOff x="1076324" y="833648"/>
            <a:chExt cx="5973211" cy="5184729"/>
          </a:xfrm>
        </p:grpSpPr>
        <p:pic>
          <p:nvPicPr>
            <p:cNvPr id="7" name="Picture 6"/>
            <p:cNvPicPr>
              <a:picLocks noChangeAspect="1"/>
            </p:cNvPicPr>
            <p:nvPr/>
          </p:nvPicPr>
          <p:blipFill>
            <a:blip r:embed="rId2"/>
            <a:stretch>
              <a:fillRect/>
            </a:stretch>
          </p:blipFill>
          <p:spPr>
            <a:xfrm>
              <a:off x="1076324" y="833648"/>
              <a:ext cx="2185491" cy="5184729"/>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1198907" y="3203713"/>
              <a:ext cx="777923" cy="517007"/>
            </a:xfrm>
            <a:prstGeom prst="rect">
              <a:avLst/>
            </a:prstGeom>
            <a:noFill/>
          </p:spPr>
          <p:txBody>
            <a:bodyPr wrap="square" rtlCol="0">
              <a:spAutoFit/>
            </a:bodyPr>
            <a:lstStyle/>
            <a:p>
              <a:r>
                <a:rPr lang="ar-BH" sz="2000" b="1" dirty="0">
                  <a:latin typeface="Sakkal Majalla" panose="02000000000000000000" pitchFamily="2" charset="-78"/>
                  <a:cs typeface="Sultan normal" pitchFamily="2" charset="-78"/>
                </a:rPr>
                <a:t>النظام</a:t>
              </a:r>
              <a:endParaRPr lang="en-US" sz="2000" b="1" dirty="0">
                <a:latin typeface="Sakkal Majalla" panose="02000000000000000000" pitchFamily="2" charset="-78"/>
                <a:cs typeface="Sultan normal" pitchFamily="2" charset="-78"/>
              </a:endParaRPr>
            </a:p>
          </p:txBody>
        </p:sp>
        <p:cxnSp>
          <p:nvCxnSpPr>
            <p:cNvPr id="9" name="Straight Arrow Connector 8"/>
            <p:cNvCxnSpPr/>
            <p:nvPr/>
          </p:nvCxnSpPr>
          <p:spPr>
            <a:xfrm flipV="1">
              <a:off x="3439235" y="1594470"/>
              <a:ext cx="0" cy="309804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61815" y="1236119"/>
              <a:ext cx="450376" cy="517007"/>
            </a:xfrm>
            <a:prstGeom prst="rect">
              <a:avLst/>
            </a:prstGeom>
            <a:noFill/>
          </p:spPr>
          <p:txBody>
            <a:bodyPr wrap="square" rtlCol="0">
              <a:spAutoFit/>
            </a:bodyPr>
            <a:lstStyle/>
            <a:p>
              <a:r>
                <a:rPr lang="en-US" sz="2000" b="1" dirty="0">
                  <a:latin typeface="Sakkal Majalla" panose="02000000000000000000" pitchFamily="2" charset="-78"/>
                  <a:cs typeface="Sultan normal" pitchFamily="2" charset="-78"/>
                </a:rPr>
                <a:t>+Y</a:t>
              </a:r>
            </a:p>
          </p:txBody>
        </p:sp>
        <p:grpSp>
          <p:nvGrpSpPr>
            <p:cNvPr id="11" name="Group 10"/>
            <p:cNvGrpSpPr/>
            <p:nvPr/>
          </p:nvGrpSpPr>
          <p:grpSpPr>
            <a:xfrm flipH="1" flipV="1">
              <a:off x="3992232" y="3793167"/>
              <a:ext cx="92736" cy="747359"/>
              <a:chOff x="5363570" y="1769548"/>
              <a:chExt cx="95534" cy="741639"/>
            </a:xfrm>
          </p:grpSpPr>
          <p:sp>
            <p:nvSpPr>
              <p:cNvPr id="36" name="Oval 35"/>
              <p:cNvSpPr/>
              <p:nvPr/>
            </p:nvSpPr>
            <p:spPr>
              <a:xfrm>
                <a:off x="5363570" y="1769548"/>
                <a:ext cx="95534" cy="12749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Sakkal Majalla" panose="02000000000000000000" pitchFamily="2" charset="-78"/>
                  <a:cs typeface="Sultan normal" pitchFamily="2" charset="-78"/>
                </a:endParaRPr>
              </a:p>
            </p:txBody>
          </p:sp>
          <p:cxnSp>
            <p:nvCxnSpPr>
              <p:cNvPr id="37" name="Straight Arrow Connector 36"/>
              <p:cNvCxnSpPr/>
              <p:nvPr/>
            </p:nvCxnSpPr>
            <p:spPr>
              <a:xfrm>
                <a:off x="5418158" y="1828799"/>
                <a:ext cx="0" cy="68238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sp>
          <p:nvSpPr>
            <p:cNvPr id="12" name="TextBox 11"/>
            <p:cNvSpPr txBox="1"/>
            <p:nvPr/>
          </p:nvSpPr>
          <p:spPr>
            <a:xfrm>
              <a:off x="4187259" y="2226868"/>
              <a:ext cx="450376" cy="517007"/>
            </a:xfrm>
            <a:prstGeom prst="rect">
              <a:avLst/>
            </a:prstGeom>
            <a:noFill/>
          </p:spPr>
          <p:txBody>
            <a:bodyPr wrap="square" rtlCol="0">
              <a:spAutoFit/>
            </a:bodyPr>
            <a:lstStyle/>
            <a:p>
              <a:r>
                <a:rPr lang="en-US" sz="2000" b="1" dirty="0">
                  <a:latin typeface="Sakkal Majalla" panose="02000000000000000000" pitchFamily="2" charset="-78"/>
                  <a:cs typeface="Sultan normal" pitchFamily="2" charset="-78"/>
                </a:rPr>
                <a:t>V</a:t>
              </a:r>
            </a:p>
          </p:txBody>
        </p:sp>
        <p:sp>
          <p:nvSpPr>
            <p:cNvPr id="13" name="TextBox 12"/>
            <p:cNvSpPr txBox="1"/>
            <p:nvPr/>
          </p:nvSpPr>
          <p:spPr>
            <a:xfrm>
              <a:off x="4144292" y="3157546"/>
              <a:ext cx="450376" cy="517007"/>
            </a:xfrm>
            <a:prstGeom prst="rect">
              <a:avLst/>
            </a:prstGeom>
            <a:noFill/>
          </p:spPr>
          <p:txBody>
            <a:bodyPr wrap="square" rtlCol="0">
              <a:spAutoFit/>
            </a:bodyPr>
            <a:lstStyle/>
            <a:p>
              <a:r>
                <a:rPr lang="en-US" sz="2000" b="1" dirty="0">
                  <a:latin typeface="Sakkal Majalla" panose="02000000000000000000" pitchFamily="2" charset="-78"/>
                  <a:cs typeface="Sultan normal" pitchFamily="2" charset="-78"/>
                </a:rPr>
                <a:t>V</a:t>
              </a:r>
            </a:p>
          </p:txBody>
        </p:sp>
        <p:sp>
          <p:nvSpPr>
            <p:cNvPr id="14" name="TextBox 13"/>
            <p:cNvSpPr txBox="1"/>
            <p:nvPr/>
          </p:nvSpPr>
          <p:spPr>
            <a:xfrm>
              <a:off x="4227335" y="4221563"/>
              <a:ext cx="450376" cy="517007"/>
            </a:xfrm>
            <a:prstGeom prst="rect">
              <a:avLst/>
            </a:prstGeom>
            <a:noFill/>
          </p:spPr>
          <p:txBody>
            <a:bodyPr wrap="square" rtlCol="0">
              <a:spAutoFit/>
            </a:bodyPr>
            <a:lstStyle/>
            <a:p>
              <a:r>
                <a:rPr lang="en-US" sz="2000" b="1" dirty="0">
                  <a:latin typeface="Sakkal Majalla" panose="02000000000000000000" pitchFamily="2" charset="-78"/>
                  <a:cs typeface="Sultan normal" pitchFamily="2" charset="-78"/>
                </a:rPr>
                <a:t>V</a:t>
              </a:r>
            </a:p>
          </p:txBody>
        </p:sp>
        <p:grpSp>
          <p:nvGrpSpPr>
            <p:cNvPr id="15" name="Group 14"/>
            <p:cNvGrpSpPr/>
            <p:nvPr/>
          </p:nvGrpSpPr>
          <p:grpSpPr>
            <a:xfrm>
              <a:off x="4672493" y="1704683"/>
              <a:ext cx="1572562" cy="3204878"/>
              <a:chOff x="9817276" y="3203713"/>
              <a:chExt cx="1572562" cy="3204878"/>
            </a:xfrm>
          </p:grpSpPr>
          <p:grpSp>
            <p:nvGrpSpPr>
              <p:cNvPr id="28" name="Group 27"/>
              <p:cNvGrpSpPr/>
              <p:nvPr/>
            </p:nvGrpSpPr>
            <p:grpSpPr>
              <a:xfrm>
                <a:off x="9817276" y="4441577"/>
                <a:ext cx="186531" cy="1459732"/>
                <a:chOff x="5363570" y="1769548"/>
                <a:chExt cx="95534" cy="741639"/>
              </a:xfrm>
            </p:grpSpPr>
            <p:sp>
              <p:nvSpPr>
                <p:cNvPr id="34" name="Oval 33"/>
                <p:cNvSpPr/>
                <p:nvPr/>
              </p:nvSpPr>
              <p:spPr>
                <a:xfrm>
                  <a:off x="5363570" y="1769548"/>
                  <a:ext cx="95534" cy="12749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Sakkal Majalla" panose="02000000000000000000" pitchFamily="2" charset="-78"/>
                    <a:cs typeface="Sultan normal" pitchFamily="2" charset="-78"/>
                  </a:endParaRPr>
                </a:p>
              </p:txBody>
            </p:sp>
            <p:cxnSp>
              <p:nvCxnSpPr>
                <p:cNvPr id="35" name="Straight Arrow Connector 34"/>
                <p:cNvCxnSpPr/>
                <p:nvPr/>
              </p:nvCxnSpPr>
              <p:spPr>
                <a:xfrm>
                  <a:off x="5418158" y="1828799"/>
                  <a:ext cx="0" cy="68238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grpSp>
            <p:nvGrpSpPr>
              <p:cNvPr id="29" name="Group 28"/>
              <p:cNvGrpSpPr/>
              <p:nvPr/>
            </p:nvGrpSpPr>
            <p:grpSpPr>
              <a:xfrm flipH="1" flipV="1">
                <a:off x="9844058" y="3276011"/>
                <a:ext cx="160261" cy="1383423"/>
                <a:chOff x="5363570" y="1769548"/>
                <a:chExt cx="95534" cy="741639"/>
              </a:xfrm>
            </p:grpSpPr>
            <p:sp>
              <p:nvSpPr>
                <p:cNvPr id="32" name="Oval 31"/>
                <p:cNvSpPr/>
                <p:nvPr/>
              </p:nvSpPr>
              <p:spPr>
                <a:xfrm>
                  <a:off x="5363570" y="1769548"/>
                  <a:ext cx="95534" cy="12749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Sakkal Majalla" panose="02000000000000000000" pitchFamily="2" charset="-78"/>
                    <a:cs typeface="Sultan normal" pitchFamily="2" charset="-78"/>
                  </a:endParaRPr>
                </a:p>
              </p:txBody>
            </p:sp>
            <p:cxnSp>
              <p:nvCxnSpPr>
                <p:cNvPr id="33" name="Straight Arrow Connector 32"/>
                <p:cNvCxnSpPr/>
                <p:nvPr/>
              </p:nvCxnSpPr>
              <p:spPr>
                <a:xfrm>
                  <a:off x="5418158" y="1828799"/>
                  <a:ext cx="0" cy="68238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sp>
            <p:nvSpPr>
              <p:cNvPr id="30" name="TextBox 29"/>
              <p:cNvSpPr txBox="1"/>
              <p:nvPr/>
            </p:nvSpPr>
            <p:spPr>
              <a:xfrm>
                <a:off x="10208524" y="3203713"/>
                <a:ext cx="902620" cy="914704"/>
              </a:xfrm>
              <a:prstGeom prst="rect">
                <a:avLst/>
              </a:prstGeom>
              <a:noFill/>
            </p:spPr>
            <p:txBody>
              <a:bodyPr wrap="square" rtlCol="0">
                <a:spAutoFit/>
              </a:bodyPr>
              <a:lstStyle/>
              <a:p>
                <a:r>
                  <a:rPr lang="en-US" sz="2000" dirty="0">
                    <a:latin typeface="Sakkal Majalla" panose="02000000000000000000" pitchFamily="2" charset="-78"/>
                    <a:cs typeface="Sultan normal" pitchFamily="2" charset="-78"/>
                  </a:rPr>
                  <a:t>F</a:t>
                </a:r>
                <a:r>
                  <a:rPr lang="ar-BH" sz="2000" dirty="0">
                    <a:latin typeface="Sakkal Majalla" panose="02000000000000000000" pitchFamily="2" charset="-78"/>
                    <a:cs typeface="Sultan normal" pitchFamily="2" charset="-78"/>
                  </a:rPr>
                  <a:t> السحب</a:t>
                </a:r>
                <a:endParaRPr lang="en-US" sz="2000" dirty="0">
                  <a:latin typeface="Sakkal Majalla" panose="02000000000000000000" pitchFamily="2" charset="-78"/>
                  <a:cs typeface="Sultan normal" pitchFamily="2" charset="-78"/>
                </a:endParaRPr>
              </a:p>
            </p:txBody>
          </p:sp>
          <p:sp>
            <p:nvSpPr>
              <p:cNvPr id="31" name="TextBox 30"/>
              <p:cNvSpPr txBox="1"/>
              <p:nvPr/>
            </p:nvSpPr>
            <p:spPr>
              <a:xfrm>
                <a:off x="10278236" y="5493887"/>
                <a:ext cx="1111602" cy="914704"/>
              </a:xfrm>
              <a:prstGeom prst="rect">
                <a:avLst/>
              </a:prstGeom>
              <a:noFill/>
            </p:spPr>
            <p:txBody>
              <a:bodyPr wrap="square" rtlCol="0">
                <a:spAutoFit/>
              </a:bodyPr>
              <a:lstStyle/>
              <a:p>
                <a:r>
                  <a:rPr lang="en-US" sz="2000" dirty="0">
                    <a:latin typeface="Sakkal Majalla" panose="02000000000000000000" pitchFamily="2" charset="-78"/>
                    <a:cs typeface="Sultan normal" pitchFamily="2" charset="-78"/>
                  </a:rPr>
                  <a:t>F</a:t>
                </a:r>
                <a:r>
                  <a:rPr lang="ar-BH" sz="2000" dirty="0">
                    <a:latin typeface="Sakkal Majalla" panose="02000000000000000000" pitchFamily="2" charset="-78"/>
                    <a:cs typeface="Sultan normal" pitchFamily="2" charset="-78"/>
                  </a:rPr>
                  <a:t> </a:t>
                </a:r>
                <a:endParaRPr lang="en-US" sz="2000" dirty="0">
                  <a:latin typeface="Sakkal Majalla" panose="02000000000000000000" pitchFamily="2" charset="-78"/>
                  <a:cs typeface="Sultan normal" pitchFamily="2" charset="-78"/>
                </a:endParaRPr>
              </a:p>
              <a:p>
                <a:r>
                  <a:rPr lang="ar-BH" sz="2000" dirty="0">
                    <a:latin typeface="Sakkal Majalla" panose="02000000000000000000" pitchFamily="2" charset="-78"/>
                    <a:cs typeface="Sultan normal" pitchFamily="2" charset="-78"/>
                  </a:rPr>
                  <a:t>الجاذبية</a:t>
                </a:r>
                <a:endParaRPr lang="en-US" sz="2000" dirty="0">
                  <a:latin typeface="Sakkal Majalla" panose="02000000000000000000" pitchFamily="2" charset="-78"/>
                  <a:cs typeface="Sultan normal" pitchFamily="2" charset="-78"/>
                </a:endParaRPr>
              </a:p>
            </p:txBody>
          </p:sp>
        </p:grpSp>
        <p:grpSp>
          <p:nvGrpSpPr>
            <p:cNvPr id="16" name="Group 15"/>
            <p:cNvGrpSpPr/>
            <p:nvPr/>
          </p:nvGrpSpPr>
          <p:grpSpPr>
            <a:xfrm flipH="1" flipV="1">
              <a:off x="3998725" y="2736365"/>
              <a:ext cx="92736" cy="747359"/>
              <a:chOff x="5363570" y="1769548"/>
              <a:chExt cx="95534" cy="741639"/>
            </a:xfrm>
          </p:grpSpPr>
          <p:sp>
            <p:nvSpPr>
              <p:cNvPr id="26" name="Oval 25"/>
              <p:cNvSpPr/>
              <p:nvPr/>
            </p:nvSpPr>
            <p:spPr>
              <a:xfrm>
                <a:off x="5363570" y="1769548"/>
                <a:ext cx="95534" cy="12749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Sakkal Majalla" panose="02000000000000000000" pitchFamily="2" charset="-78"/>
                  <a:cs typeface="Sultan normal" pitchFamily="2" charset="-78"/>
                </a:endParaRPr>
              </a:p>
            </p:txBody>
          </p:sp>
          <p:cxnSp>
            <p:nvCxnSpPr>
              <p:cNvPr id="27" name="Straight Arrow Connector 26"/>
              <p:cNvCxnSpPr/>
              <p:nvPr/>
            </p:nvCxnSpPr>
            <p:spPr>
              <a:xfrm>
                <a:off x="5418158" y="1828799"/>
                <a:ext cx="0" cy="68238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grpSp>
          <p:nvGrpSpPr>
            <p:cNvPr id="17" name="Group 16"/>
            <p:cNvGrpSpPr/>
            <p:nvPr/>
          </p:nvGrpSpPr>
          <p:grpSpPr>
            <a:xfrm flipH="1" flipV="1">
              <a:off x="4020268" y="1808037"/>
              <a:ext cx="92736" cy="747359"/>
              <a:chOff x="5363570" y="1769548"/>
              <a:chExt cx="95534" cy="741639"/>
            </a:xfrm>
          </p:grpSpPr>
          <p:sp>
            <p:nvSpPr>
              <p:cNvPr id="24" name="Oval 23"/>
              <p:cNvSpPr/>
              <p:nvPr/>
            </p:nvSpPr>
            <p:spPr>
              <a:xfrm>
                <a:off x="5363570" y="1769548"/>
                <a:ext cx="95534" cy="12749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Sakkal Majalla" panose="02000000000000000000" pitchFamily="2" charset="-78"/>
                  <a:cs typeface="Sultan normal" pitchFamily="2" charset="-78"/>
                </a:endParaRPr>
              </a:p>
            </p:txBody>
          </p:sp>
          <p:cxnSp>
            <p:nvCxnSpPr>
              <p:cNvPr id="25" name="Straight Arrow Connector 24"/>
              <p:cNvCxnSpPr/>
              <p:nvPr/>
            </p:nvCxnSpPr>
            <p:spPr>
              <a:xfrm>
                <a:off x="5418158" y="1828799"/>
                <a:ext cx="0" cy="68238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sp>
          <p:nvSpPr>
            <p:cNvPr id="19" name="Oval 18"/>
            <p:cNvSpPr/>
            <p:nvPr/>
          </p:nvSpPr>
          <p:spPr>
            <a:xfrm flipH="1" flipV="1">
              <a:off x="4144632" y="4564456"/>
              <a:ext cx="92736" cy="12847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Sakkal Majalla" panose="02000000000000000000" pitchFamily="2" charset="-78"/>
                <a:cs typeface="Sultan normal" pitchFamily="2" charset="-78"/>
              </a:endParaRPr>
            </a:p>
          </p:txBody>
        </p:sp>
        <p:grpSp>
          <p:nvGrpSpPr>
            <p:cNvPr id="20" name="Group 19"/>
            <p:cNvGrpSpPr/>
            <p:nvPr/>
          </p:nvGrpSpPr>
          <p:grpSpPr>
            <a:xfrm>
              <a:off x="5224698" y="2818580"/>
              <a:ext cx="1824837" cy="1094466"/>
              <a:chOff x="5224698" y="2818580"/>
              <a:chExt cx="1824837" cy="1094466"/>
            </a:xfrm>
          </p:grpSpPr>
          <p:sp>
            <p:nvSpPr>
              <p:cNvPr id="21" name="TextBox 20"/>
              <p:cNvSpPr txBox="1"/>
              <p:nvPr/>
            </p:nvSpPr>
            <p:spPr>
              <a:xfrm>
                <a:off x="5224698" y="2839262"/>
                <a:ext cx="963051" cy="1073784"/>
              </a:xfrm>
              <a:prstGeom prst="rect">
                <a:avLst/>
              </a:prstGeom>
              <a:noFill/>
            </p:spPr>
            <p:txBody>
              <a:bodyPr wrap="square" rtlCol="0">
                <a:spAutoFit/>
              </a:bodyPr>
              <a:lstStyle/>
              <a:p>
                <a:r>
                  <a:rPr lang="en-US" sz="2800" dirty="0">
                    <a:latin typeface="Sakkal Majalla" panose="02000000000000000000" pitchFamily="2" charset="-78"/>
                    <a:cs typeface="Sultan normal" pitchFamily="2" charset="-78"/>
                  </a:rPr>
                  <a:t>F</a:t>
                </a:r>
                <a:r>
                  <a:rPr lang="en-US" sz="2000" dirty="0">
                    <a:latin typeface="Sakkal Majalla" panose="02000000000000000000" pitchFamily="2" charset="-78"/>
                    <a:cs typeface="Sultan normal" pitchFamily="2" charset="-78"/>
                  </a:rPr>
                  <a:t> </a:t>
                </a:r>
                <a:r>
                  <a:rPr lang="ar-BH" sz="2000" dirty="0">
                    <a:latin typeface="Sakkal Majalla" panose="02000000000000000000" pitchFamily="2" charset="-78"/>
                    <a:cs typeface="Sultan normal" pitchFamily="2" charset="-78"/>
                  </a:rPr>
                  <a:t>محصلة</a:t>
                </a:r>
                <a:endParaRPr lang="en-US" sz="2000" dirty="0">
                  <a:latin typeface="Sakkal Majalla" panose="02000000000000000000" pitchFamily="2" charset="-78"/>
                  <a:cs typeface="Sultan normal" pitchFamily="2" charset="-78"/>
                </a:endParaRPr>
              </a:p>
            </p:txBody>
          </p:sp>
          <p:sp>
            <p:nvSpPr>
              <p:cNvPr id="22" name="TextBox 21"/>
              <p:cNvSpPr txBox="1"/>
              <p:nvPr/>
            </p:nvSpPr>
            <p:spPr>
              <a:xfrm>
                <a:off x="5450489" y="2818580"/>
                <a:ext cx="794567" cy="676086"/>
              </a:xfrm>
              <a:prstGeom prst="rect">
                <a:avLst/>
              </a:prstGeom>
              <a:noFill/>
            </p:spPr>
            <p:txBody>
              <a:bodyPr wrap="square" rtlCol="0">
                <a:spAutoFit/>
              </a:bodyPr>
              <a:lstStyle/>
              <a:p>
                <a:r>
                  <a:rPr lang="en-US" sz="2800" dirty="0">
                    <a:latin typeface="Sakkal Majalla" panose="02000000000000000000" pitchFamily="2" charset="-78"/>
                    <a:cs typeface="Sultan normal" pitchFamily="2" charset="-78"/>
                  </a:rPr>
                  <a:t>= 0</a:t>
                </a:r>
              </a:p>
            </p:txBody>
          </p:sp>
          <p:sp>
            <p:nvSpPr>
              <p:cNvPr id="23" name="TextBox 22"/>
              <p:cNvSpPr txBox="1"/>
              <p:nvPr/>
            </p:nvSpPr>
            <p:spPr>
              <a:xfrm>
                <a:off x="6245056" y="2943435"/>
                <a:ext cx="804479" cy="676086"/>
              </a:xfrm>
              <a:prstGeom prst="rect">
                <a:avLst/>
              </a:prstGeom>
              <a:noFill/>
            </p:spPr>
            <p:txBody>
              <a:bodyPr wrap="square" rtlCol="0">
                <a:spAutoFit/>
              </a:bodyPr>
              <a:lstStyle/>
              <a:p>
                <a:r>
                  <a:rPr lang="en-US" sz="2800" dirty="0">
                    <a:latin typeface="Sakkal Majalla" panose="02000000000000000000" pitchFamily="2" charset="-78"/>
                    <a:cs typeface="Sultan normal" pitchFamily="2" charset="-78"/>
                  </a:rPr>
                  <a:t>a=0</a:t>
                </a:r>
              </a:p>
            </p:txBody>
          </p:sp>
        </p:grpSp>
      </p:grpSp>
      <p:sp>
        <p:nvSpPr>
          <p:cNvPr id="39" name="Footer Placeholder 6"/>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dirty="0"/>
              <a:t>القوة والحركة -</a:t>
            </a:r>
            <a:r>
              <a:rPr lang="en-US" dirty="0"/>
              <a:t> </a:t>
            </a:r>
            <a:r>
              <a:rPr lang="ar-BH" dirty="0"/>
              <a:t>الفيزياء1 (فيز102)</a:t>
            </a:r>
            <a:endParaRPr lang="en-US" dirty="0"/>
          </a:p>
        </p:txBody>
      </p:sp>
    </p:spTree>
    <p:extLst>
      <p:ext uri="{BB962C8B-B14F-4D97-AF65-F5344CB8AC3E}">
        <p14:creationId xmlns:p14="http://schemas.microsoft.com/office/powerpoint/2010/main" val="3439451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circle(in)">
                                      <p:cBhvr>
                                        <p:cTn id="2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4321" y="1251596"/>
            <a:ext cx="11662575" cy="523220"/>
          </a:xfrm>
          <a:prstGeom prst="rect">
            <a:avLst/>
          </a:prstGeom>
          <a:solidFill>
            <a:schemeClr val="accent1">
              <a:lumMod val="20000"/>
              <a:lumOff val="80000"/>
            </a:schemeClr>
          </a:solidFill>
        </p:spPr>
        <p:txBody>
          <a:bodyPr wrap="square" rtlCol="0">
            <a:spAutoFit/>
          </a:bodyPr>
          <a:lstStyle/>
          <a:p>
            <a:pPr algn="r" rtl="1"/>
            <a:r>
              <a:rPr lang="ar-BH" sz="2800" b="1" dirty="0">
                <a:latin typeface="Sakkal Majalla" panose="02000000000000000000" pitchFamily="2" charset="-78"/>
                <a:cs typeface="Sultan normal" pitchFamily="2" charset="-78"/>
              </a:rPr>
              <a:t>يؤثر الرباط المطاطي بقوة سحب على العربة، وكلما شددته أكثر زادت القوة التي يؤثر بها.</a:t>
            </a:r>
            <a:endParaRPr lang="en-US" sz="2800" b="1" dirty="0">
              <a:latin typeface="Sakkal Majalla" panose="02000000000000000000" pitchFamily="2" charset="-78"/>
              <a:cs typeface="Sultan normal" pitchFamily="2" charset="-78"/>
            </a:endParaRPr>
          </a:p>
        </p:txBody>
      </p:sp>
      <p:sp>
        <p:nvSpPr>
          <p:cNvPr id="15" name="TextBox 14"/>
          <p:cNvSpPr txBox="1"/>
          <p:nvPr/>
        </p:nvSpPr>
        <p:spPr>
          <a:xfrm>
            <a:off x="6344730" y="2087251"/>
            <a:ext cx="5468747" cy="1384995"/>
          </a:xfrm>
          <a:prstGeom prst="borderCallout2">
            <a:avLst>
              <a:gd name="adj1" fmla="val 47360"/>
              <a:gd name="adj2" fmla="val -1645"/>
              <a:gd name="adj3" fmla="val 49561"/>
              <a:gd name="adj4" fmla="val -16110"/>
              <a:gd name="adj5" fmla="val 98196"/>
              <a:gd name="adj6" fmla="val -26323"/>
            </a:avLst>
          </a:prstGeom>
          <a:solidFill>
            <a:schemeClr val="accent4">
              <a:lumMod val="20000"/>
              <a:lumOff val="80000"/>
            </a:schemeClr>
          </a:solidFill>
          <a:ln w="28575">
            <a:solidFill>
              <a:srgbClr val="FF0000"/>
            </a:solidFill>
          </a:ln>
        </p:spPr>
        <p:txBody>
          <a:bodyPr wrap="square" rtlCol="0">
            <a:spAutoFit/>
          </a:bodyPr>
          <a:lstStyle/>
          <a:p>
            <a:pPr algn="r" rtl="1"/>
            <a:r>
              <a:rPr lang="ar-BH" sz="2800" b="1" dirty="0">
                <a:latin typeface="Sakkal Majalla" panose="02000000000000000000" pitchFamily="2" charset="-78"/>
                <a:cs typeface="Sultan normal" pitchFamily="2" charset="-78"/>
              </a:rPr>
              <a:t>عند تحديد السرعة المتجهة</a:t>
            </a:r>
            <a:r>
              <a:rPr lang="en-US" sz="2800" b="1" dirty="0">
                <a:latin typeface="Sakkal Majalla" panose="02000000000000000000" pitchFamily="2" charset="-78"/>
                <a:cs typeface="Sultan normal" pitchFamily="2" charset="-78"/>
              </a:rPr>
              <a:t> </a:t>
            </a:r>
            <a:r>
              <a:rPr lang="ar-BH" sz="2800" b="1" dirty="0">
                <a:latin typeface="Sakkal Majalla" panose="02000000000000000000" pitchFamily="2" charset="-78"/>
                <a:cs typeface="Sultan normal" pitchFamily="2" charset="-78"/>
              </a:rPr>
              <a:t>للعربة خلال فترة زمنية محددة، تستطيع عمل رسم بياني على النحو الآتي:</a:t>
            </a:r>
            <a:endParaRPr lang="en-US" sz="2800" b="1" dirty="0">
              <a:latin typeface="Sakkal Majalla" panose="02000000000000000000" pitchFamily="2" charset="-78"/>
              <a:cs typeface="Sultan normal" pitchFamily="2" charset="-78"/>
            </a:endParaRPr>
          </a:p>
        </p:txBody>
      </p:sp>
      <p:sp>
        <p:nvSpPr>
          <p:cNvPr id="19" name="TextBox 18"/>
          <p:cNvSpPr txBox="1"/>
          <p:nvPr/>
        </p:nvSpPr>
        <p:spPr>
          <a:xfrm>
            <a:off x="5688432" y="4074998"/>
            <a:ext cx="5850725" cy="1384995"/>
          </a:xfrm>
          <a:prstGeom prst="rect">
            <a:avLst/>
          </a:prstGeom>
          <a:solidFill>
            <a:schemeClr val="accent4">
              <a:lumMod val="20000"/>
              <a:lumOff val="80000"/>
            </a:schemeClr>
          </a:solidFill>
        </p:spPr>
        <p:txBody>
          <a:bodyPr wrap="square" rtlCol="0">
            <a:spAutoFit/>
          </a:bodyPr>
          <a:lstStyle/>
          <a:p>
            <a:pPr algn="r" rtl="1"/>
            <a:r>
              <a:rPr lang="ar-BH" sz="2800" b="1" dirty="0">
                <a:latin typeface="Sakkal Majalla" panose="02000000000000000000" pitchFamily="2" charset="-78"/>
                <a:cs typeface="Sultan normal" pitchFamily="2" charset="-78"/>
              </a:rPr>
              <a:t>يبين الرسم البياني أن الزيادة الثابتة في السرعة المتجهة هي نتيجة للتسارع المنتظم الذي منحه الرباط المطاطي المشدود للعربة.</a:t>
            </a:r>
            <a:endParaRPr lang="en-US" sz="2800" b="1" dirty="0">
              <a:latin typeface="Sakkal Majalla" panose="02000000000000000000" pitchFamily="2" charset="-78"/>
              <a:cs typeface="Sultan normal" pitchFamily="2" charset="-78"/>
            </a:endParaRPr>
          </a:p>
        </p:txBody>
      </p:sp>
      <p:sp>
        <p:nvSpPr>
          <p:cNvPr id="16" name="Rectangle 3"/>
          <p:cNvSpPr txBox="1">
            <a:spLocks noChangeArrowheads="1"/>
          </p:cNvSpPr>
          <p:nvPr/>
        </p:nvSpPr>
        <p:spPr>
          <a:xfrm>
            <a:off x="3727938" y="216874"/>
            <a:ext cx="3377877" cy="616971"/>
          </a:xfrm>
          <a:prstGeom prst="roundRect">
            <a:avLst/>
          </a:prstGeom>
          <a:solidFill>
            <a:srgbClr val="002060"/>
          </a:solidFill>
        </p:spPr>
        <p:txBody>
          <a:bodyPr vert="horz" lIns="91440" tIns="45720" rIns="91440" bIns="45720" rtlCol="0">
            <a:normAutofit fontScale="92500"/>
          </a:bodyPr>
          <a:lstStyle>
            <a:defPPr>
              <a:defRPr lang="en-US"/>
            </a:defPPr>
            <a:lvl1pPr indent="0" algn="ctr" rtl="1">
              <a:lnSpc>
                <a:spcPct val="90000"/>
              </a:lnSpc>
              <a:spcBef>
                <a:spcPts val="1000"/>
              </a:spcBef>
              <a:buFont typeface="Arial" panose="020B0604020202020204" pitchFamily="34" charset="0"/>
              <a:buNone/>
              <a:defRPr sz="3600" b="1">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 القوة والتسارع</a:t>
            </a:r>
          </a:p>
        </p:txBody>
      </p:sp>
      <p:pic>
        <p:nvPicPr>
          <p:cNvPr id="6" name="Picture 5"/>
          <p:cNvPicPr>
            <a:picLocks noChangeAspect="1"/>
          </p:cNvPicPr>
          <p:nvPr/>
        </p:nvPicPr>
        <p:blipFill>
          <a:blip r:embed="rId2"/>
          <a:stretch>
            <a:fillRect/>
          </a:stretch>
        </p:blipFill>
        <p:spPr>
          <a:xfrm>
            <a:off x="942604" y="1879899"/>
            <a:ext cx="3050275" cy="1592347"/>
          </a:xfrm>
          <a:prstGeom prst="rect">
            <a:avLst/>
          </a:prstGeom>
        </p:spPr>
      </p:pic>
      <p:pic>
        <p:nvPicPr>
          <p:cNvPr id="9" name="Picture 8"/>
          <p:cNvPicPr>
            <a:picLocks noChangeAspect="1"/>
          </p:cNvPicPr>
          <p:nvPr/>
        </p:nvPicPr>
        <p:blipFill>
          <a:blip r:embed="rId3"/>
          <a:stretch>
            <a:fillRect/>
          </a:stretch>
        </p:blipFill>
        <p:spPr>
          <a:xfrm>
            <a:off x="668284" y="3709917"/>
            <a:ext cx="4544232" cy="2381673"/>
          </a:xfrm>
          <a:prstGeom prst="rect">
            <a:avLst/>
          </a:prstGeom>
        </p:spPr>
      </p:pic>
      <p:sp>
        <p:nvSpPr>
          <p:cNvPr id="10" name="Footer Placeholder 6">
            <a:extLst>
              <a:ext uri="{FF2B5EF4-FFF2-40B4-BE49-F238E27FC236}">
                <a16:creationId xmlns:a16="http://schemas.microsoft.com/office/drawing/2014/main" id="{67F9A41A-1B48-4995-BACA-490F4EC3C44B}"/>
              </a:ext>
            </a:extLst>
          </p:cNvPr>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dirty="0"/>
              <a:t>القوة والحركة -</a:t>
            </a:r>
            <a:r>
              <a:rPr lang="en-US" dirty="0"/>
              <a:t> </a:t>
            </a:r>
            <a:r>
              <a:rPr lang="ar-BH" dirty="0"/>
              <a:t>الفيزياء1 (فيز102)</a:t>
            </a:r>
            <a:endParaRPr lang="en-US" dirty="0"/>
          </a:p>
        </p:txBody>
      </p:sp>
    </p:spTree>
    <p:extLst>
      <p:ext uri="{BB962C8B-B14F-4D97-AF65-F5344CB8AC3E}">
        <p14:creationId xmlns:p14="http://schemas.microsoft.com/office/powerpoint/2010/main" val="3511775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up)">
                                      <p:cBhvr>
                                        <p:cTn id="3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P spid="19"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5233277" y="3959824"/>
            <a:ext cx="6580202" cy="1815882"/>
          </a:xfrm>
          <a:prstGeom prst="rect">
            <a:avLst/>
          </a:prstGeom>
          <a:solidFill>
            <a:schemeClr val="accent1">
              <a:lumMod val="20000"/>
              <a:lumOff val="80000"/>
            </a:schemeClr>
          </a:solidFill>
        </p:spPr>
        <p:txBody>
          <a:bodyPr wrap="square" rtlCol="0">
            <a:spAutoFit/>
          </a:bodyPr>
          <a:lstStyle/>
          <a:p>
            <a:pPr marL="457200" indent="-457200" algn="r" rtl="1">
              <a:buFont typeface="Wingdings" panose="05000000000000000000" pitchFamily="2" charset="2"/>
              <a:buChar char="q"/>
            </a:pPr>
            <a:r>
              <a:rPr lang="ar-BH" sz="2800" b="1" dirty="0">
                <a:latin typeface="Sakkal Majalla" panose="02000000000000000000" pitchFamily="2" charset="-78"/>
                <a:cs typeface="Sultan normal" pitchFamily="2" charset="-78"/>
              </a:rPr>
              <a:t>العلاقة خطية؛ فكلما كانت القوة أكبر كان التسارع الناتج أكبر. </a:t>
            </a:r>
          </a:p>
          <a:p>
            <a:pPr marL="457200" indent="-457200" algn="r" rtl="1">
              <a:buFont typeface="Wingdings" panose="05000000000000000000" pitchFamily="2" charset="2"/>
              <a:buChar char="q"/>
            </a:pPr>
            <a:r>
              <a:rPr lang="ar-BH" sz="2800" b="1" dirty="0">
                <a:latin typeface="Sakkal Majalla" panose="02000000000000000000" pitchFamily="2" charset="-78"/>
                <a:cs typeface="Sultan normal" pitchFamily="2" charset="-78"/>
              </a:rPr>
              <a:t>يمكن التعبير عن هذه العلاقة باستخدام معادلة الخط المستقيم.</a:t>
            </a:r>
            <a:endParaRPr lang="en-US" sz="2800" b="1" dirty="0">
              <a:latin typeface="Sakkal Majalla" panose="02000000000000000000" pitchFamily="2" charset="-78"/>
              <a:cs typeface="Sultan normal" pitchFamily="2" charset="-78"/>
            </a:endParaRPr>
          </a:p>
        </p:txBody>
      </p:sp>
      <p:sp>
        <p:nvSpPr>
          <p:cNvPr id="16" name="Rectangle 3"/>
          <p:cNvSpPr txBox="1">
            <a:spLocks noChangeArrowheads="1"/>
          </p:cNvSpPr>
          <p:nvPr/>
        </p:nvSpPr>
        <p:spPr>
          <a:xfrm>
            <a:off x="2953669" y="177340"/>
            <a:ext cx="5753603" cy="616971"/>
          </a:xfrm>
          <a:prstGeom prst="rect">
            <a:avLst/>
          </a:prstGeom>
          <a:solidFill>
            <a:srgbClr val="002060"/>
          </a:solidFill>
        </p:spPr>
        <p:txBody>
          <a:bodyPr vert="horz" lIns="91440" tIns="45720" rIns="91440" bIns="45720" rtlCol="0">
            <a:normAutofit/>
          </a:bodyPr>
          <a:lstStyle>
            <a:defPPr>
              <a:defRPr lang="en-US"/>
            </a:defPPr>
            <a:lvl1pPr indent="0" algn="ctr" rtl="1">
              <a:lnSpc>
                <a:spcPct val="90000"/>
              </a:lnSpc>
              <a:spcBef>
                <a:spcPts val="1000"/>
              </a:spcBef>
              <a:buFont typeface="Arial" panose="020B0604020202020204" pitchFamily="34" charset="0"/>
              <a:buNone/>
              <a:defRPr sz="3600" b="1">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كيف يعتمد التسارع على القوة؟</a:t>
            </a:r>
          </a:p>
        </p:txBody>
      </p:sp>
      <p:pic>
        <p:nvPicPr>
          <p:cNvPr id="4" name="Picture 3"/>
          <p:cNvPicPr>
            <a:picLocks noChangeAspect="1"/>
          </p:cNvPicPr>
          <p:nvPr/>
        </p:nvPicPr>
        <p:blipFill>
          <a:blip r:embed="rId2"/>
          <a:stretch>
            <a:fillRect/>
          </a:stretch>
        </p:blipFill>
        <p:spPr>
          <a:xfrm>
            <a:off x="270387" y="1216682"/>
            <a:ext cx="4619414" cy="3831880"/>
          </a:xfrm>
          <a:prstGeom prst="rect">
            <a:avLst/>
          </a:prstGeom>
          <a:ln>
            <a:noFill/>
          </a:ln>
          <a:effectLst>
            <a:outerShdw blurRad="292100" dist="139700" dir="2700000" algn="tl" rotWithShape="0">
              <a:srgbClr val="333333">
                <a:alpha val="65000"/>
              </a:srgbClr>
            </a:outerShdw>
          </a:effectLst>
        </p:spPr>
      </p:pic>
      <p:sp>
        <p:nvSpPr>
          <p:cNvPr id="10" name="TextBox 9"/>
          <p:cNvSpPr txBox="1"/>
          <p:nvPr/>
        </p:nvSpPr>
        <p:spPr>
          <a:xfrm>
            <a:off x="5172501" y="1502574"/>
            <a:ext cx="6640978" cy="584775"/>
          </a:xfrm>
          <a:prstGeom prst="rect">
            <a:avLst/>
          </a:prstGeom>
          <a:solidFill>
            <a:schemeClr val="accent4">
              <a:lumMod val="20000"/>
              <a:lumOff val="80000"/>
            </a:schemeClr>
          </a:solidFill>
        </p:spPr>
        <p:txBody>
          <a:bodyPr wrap="square" rtlCol="0">
            <a:spAutoFit/>
          </a:bodyPr>
          <a:lstStyle/>
          <a:p>
            <a:pPr algn="r" rtl="1"/>
            <a:r>
              <a:rPr lang="ar-BH" sz="3200" b="1" dirty="0">
                <a:latin typeface="Sakkal Majalla" panose="02000000000000000000" pitchFamily="2" charset="-78"/>
                <a:cs typeface="Sultan normal" pitchFamily="2" charset="-78"/>
              </a:rPr>
              <a:t>ما العلاقة بين القوة والتسارع؟ </a:t>
            </a:r>
          </a:p>
        </p:txBody>
      </p:sp>
      <p:sp>
        <p:nvSpPr>
          <p:cNvPr id="11" name="TextBox 10"/>
          <p:cNvSpPr txBox="1"/>
          <p:nvPr/>
        </p:nvSpPr>
        <p:spPr>
          <a:xfrm>
            <a:off x="6892120" y="2609402"/>
            <a:ext cx="3630304" cy="523220"/>
          </a:xfrm>
          <a:prstGeom prst="rect">
            <a:avLst/>
          </a:prstGeom>
          <a:solidFill>
            <a:schemeClr val="accent4">
              <a:lumMod val="20000"/>
              <a:lumOff val="80000"/>
            </a:schemeClr>
          </a:solidFill>
        </p:spPr>
        <p:txBody>
          <a:bodyPr wrap="square" rtlCol="0">
            <a:spAutoFit/>
          </a:bodyPr>
          <a:lstStyle/>
          <a:p>
            <a:pPr algn="ctr" rtl="1"/>
            <a:r>
              <a:rPr lang="en-US" sz="2800" b="1" dirty="0">
                <a:latin typeface="Times New Roman" panose="02020603050405020304" pitchFamily="18" charset="0"/>
                <a:cs typeface="Times New Roman" panose="02020603050405020304" pitchFamily="18" charset="0"/>
              </a:rPr>
              <a:t>y = mx + b</a:t>
            </a:r>
          </a:p>
        </p:txBody>
      </p:sp>
      <p:sp>
        <p:nvSpPr>
          <p:cNvPr id="8" name="Footer Placeholder 6">
            <a:extLst>
              <a:ext uri="{FF2B5EF4-FFF2-40B4-BE49-F238E27FC236}">
                <a16:creationId xmlns:a16="http://schemas.microsoft.com/office/drawing/2014/main" id="{684028F3-28E8-4AB8-8252-DF0A712593AD}"/>
              </a:ext>
            </a:extLst>
          </p:cNvPr>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dirty="0"/>
              <a:t>القوة والحركة -</a:t>
            </a:r>
            <a:r>
              <a:rPr lang="en-US" dirty="0"/>
              <a:t> </a:t>
            </a:r>
            <a:r>
              <a:rPr lang="ar-BH" dirty="0"/>
              <a:t>الفيزياء1 (فيز102)</a:t>
            </a:r>
            <a:endParaRPr lang="en-US" dirty="0"/>
          </a:p>
        </p:txBody>
      </p:sp>
    </p:spTree>
    <p:extLst>
      <p:ext uri="{BB962C8B-B14F-4D97-AF65-F5344CB8AC3E}">
        <p14:creationId xmlns:p14="http://schemas.microsoft.com/office/powerpoint/2010/main" val="1712426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5482620" y="1686044"/>
            <a:ext cx="6354374" cy="830997"/>
          </a:xfrm>
          <a:prstGeom prst="rect">
            <a:avLst/>
          </a:prstGeom>
          <a:solidFill>
            <a:schemeClr val="accent4">
              <a:lumMod val="20000"/>
              <a:lumOff val="80000"/>
            </a:schemeClr>
          </a:solidFill>
        </p:spPr>
        <p:txBody>
          <a:bodyPr wrap="square" rtlCol="0">
            <a:spAutoFit/>
          </a:bodyPr>
          <a:lstStyle/>
          <a:p>
            <a:pPr algn="r" rtl="1"/>
            <a:r>
              <a:rPr lang="ar-BH" sz="2400" b="1" dirty="0">
                <a:latin typeface="Sakkal Majalla" panose="02000000000000000000" pitchFamily="2" charset="-78"/>
                <a:cs typeface="Sultan normal" pitchFamily="2" charset="-78"/>
              </a:rPr>
              <a:t>لاحظ الشكل عند مضاعفة الكتلة مرة واحدة ومرتين وثلاث مرات مع ثبوت القوة.</a:t>
            </a:r>
            <a:endParaRPr lang="en-US" sz="2400" b="1" dirty="0">
              <a:latin typeface="Sakkal Majalla" panose="02000000000000000000" pitchFamily="2" charset="-78"/>
              <a:cs typeface="Sultan normal" pitchFamily="2" charset="-78"/>
            </a:endParaRPr>
          </a:p>
        </p:txBody>
      </p:sp>
      <p:sp>
        <p:nvSpPr>
          <p:cNvPr id="16" name="Rectangle 3"/>
          <p:cNvSpPr txBox="1">
            <a:spLocks noChangeArrowheads="1"/>
          </p:cNvSpPr>
          <p:nvPr/>
        </p:nvSpPr>
        <p:spPr>
          <a:xfrm>
            <a:off x="3138216" y="205319"/>
            <a:ext cx="5521591" cy="616971"/>
          </a:xfrm>
          <a:prstGeom prst="rect">
            <a:avLst/>
          </a:prstGeom>
          <a:solidFill>
            <a:srgbClr val="002060"/>
          </a:solidFill>
        </p:spPr>
        <p:txBody>
          <a:bodyPr vert="horz" lIns="91440" tIns="45720" rIns="91440" bIns="45720" rtlCol="0">
            <a:normAutofit/>
          </a:bodyPr>
          <a:lstStyle>
            <a:defPPr>
              <a:defRPr lang="en-US"/>
            </a:defPPr>
            <a:lvl1pPr indent="0" algn="ctr" rtl="1">
              <a:lnSpc>
                <a:spcPct val="90000"/>
              </a:lnSpc>
              <a:spcBef>
                <a:spcPts val="1000"/>
              </a:spcBef>
              <a:buFont typeface="Arial" panose="020B0604020202020204" pitchFamily="34" charset="0"/>
              <a:buNone/>
              <a:defRPr sz="3600" b="1">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العلاقة البيانية بين التسارع والكتلة</a:t>
            </a:r>
          </a:p>
        </p:txBody>
      </p:sp>
      <p:sp>
        <p:nvSpPr>
          <p:cNvPr id="10" name="TextBox 9"/>
          <p:cNvSpPr txBox="1"/>
          <p:nvPr/>
        </p:nvSpPr>
        <p:spPr>
          <a:xfrm>
            <a:off x="4981433" y="1051591"/>
            <a:ext cx="6832046" cy="523220"/>
          </a:xfrm>
          <a:prstGeom prst="rect">
            <a:avLst/>
          </a:prstGeom>
          <a:solidFill>
            <a:schemeClr val="accent4">
              <a:lumMod val="20000"/>
              <a:lumOff val="80000"/>
            </a:schemeClr>
          </a:solidFill>
        </p:spPr>
        <p:txBody>
          <a:bodyPr wrap="square" rtlCol="0">
            <a:spAutoFit/>
          </a:bodyPr>
          <a:lstStyle/>
          <a:p>
            <a:pPr algn="r" rtl="1"/>
            <a:r>
              <a:rPr lang="ar-BH" sz="2800" b="1" dirty="0">
                <a:latin typeface="Sakkal Majalla" panose="02000000000000000000" pitchFamily="2" charset="-78"/>
                <a:cs typeface="Sultan normal" pitchFamily="2" charset="-78"/>
              </a:rPr>
              <a:t>ما العلاقة بين التسارع والكتلة؟ </a:t>
            </a:r>
          </a:p>
        </p:txBody>
      </p:sp>
      <p:pic>
        <p:nvPicPr>
          <p:cNvPr id="3" name="Picture 2"/>
          <p:cNvPicPr>
            <a:picLocks noChangeAspect="1"/>
          </p:cNvPicPr>
          <p:nvPr/>
        </p:nvPicPr>
        <p:blipFill>
          <a:blip r:embed="rId2"/>
          <a:stretch>
            <a:fillRect/>
          </a:stretch>
        </p:blipFill>
        <p:spPr>
          <a:xfrm>
            <a:off x="291799" y="1243439"/>
            <a:ext cx="4689634" cy="3859300"/>
          </a:xfrm>
          <a:prstGeom prst="rect">
            <a:avLst/>
          </a:prstGeom>
        </p:spPr>
      </p:pic>
      <p:sp>
        <p:nvSpPr>
          <p:cNvPr id="9" name="TextBox 8"/>
          <p:cNvSpPr txBox="1"/>
          <p:nvPr/>
        </p:nvSpPr>
        <p:spPr>
          <a:xfrm>
            <a:off x="5482620" y="2628274"/>
            <a:ext cx="6401404" cy="830997"/>
          </a:xfrm>
          <a:prstGeom prst="rect">
            <a:avLst/>
          </a:prstGeom>
          <a:solidFill>
            <a:schemeClr val="accent1">
              <a:lumMod val="50000"/>
            </a:schemeClr>
          </a:solidFill>
        </p:spPr>
        <p:txBody>
          <a:bodyPr wrap="square" rtlCol="0">
            <a:spAutoFit/>
          </a:bodyPr>
          <a:lstStyle/>
          <a:p>
            <a:pPr algn="r" rtl="1"/>
            <a:r>
              <a:rPr lang="ar-BH" sz="2400" b="1" dirty="0">
                <a:solidFill>
                  <a:srgbClr val="FFFF00"/>
                </a:solidFill>
                <a:latin typeface="Sakkal Majalla" panose="02000000000000000000" pitchFamily="2" charset="-78"/>
                <a:cs typeface="Sultan normal" pitchFamily="2" charset="-78"/>
              </a:rPr>
              <a:t>العلاقة عكسية؛ فكلما كانت الكتلة أكبر كان التسارع الناتج أقل. </a:t>
            </a:r>
          </a:p>
        </p:txBody>
      </p:sp>
      <mc:AlternateContent xmlns:mc="http://schemas.openxmlformats.org/markup-compatibility/2006" xmlns:a14="http://schemas.microsoft.com/office/drawing/2010/main">
        <mc:Choice Requires="a14">
          <p:sp>
            <p:nvSpPr>
              <p:cNvPr id="5" name="Rectangle 4"/>
              <p:cNvSpPr/>
              <p:nvPr/>
            </p:nvSpPr>
            <p:spPr>
              <a:xfrm>
                <a:off x="5482620" y="3614676"/>
                <a:ext cx="6354374" cy="615874"/>
              </a:xfrm>
              <a:prstGeom prst="rect">
                <a:avLst/>
              </a:prstGeom>
              <a:solidFill>
                <a:schemeClr val="accent4">
                  <a:lumMod val="20000"/>
                  <a:lumOff val="80000"/>
                </a:schemeClr>
              </a:solidFill>
            </p:spPr>
            <p:txBody>
              <a:bodyPr wrap="square">
                <a:spAutoFit/>
              </a:bodyPr>
              <a:lstStyle/>
              <a:p>
                <a:pPr algn="r" rtl="1"/>
                <a:r>
                  <a:rPr lang="ar-BH" sz="2400" dirty="0">
                    <a:latin typeface="Lotus-Light"/>
                  </a:rPr>
                  <a:t>فإذا عرِّف الميل </a:t>
                </a:r>
                <a:r>
                  <a:rPr lang="en-US" sz="2800" b="1" dirty="0">
                    <a:latin typeface="Times New Roman" panose="02020603050405020304" pitchFamily="18" charset="0"/>
                    <a:cs typeface="Times New Roman" panose="02020603050405020304" pitchFamily="18" charset="0"/>
                  </a:rPr>
                  <a:t>k</a:t>
                </a:r>
                <a:r>
                  <a:rPr lang="ar-BH" sz="1600" b="1" dirty="0">
                    <a:latin typeface="MinionPro-Bold"/>
                  </a:rPr>
                  <a:t> </a:t>
                </a:r>
                <a:r>
                  <a:rPr lang="en-US" sz="2400" dirty="0">
                    <a:latin typeface="Lotus-Light"/>
                  </a:rPr>
                  <a:t> </a:t>
                </a:r>
                <a:r>
                  <a:rPr lang="ar-BH" sz="2400" dirty="0">
                    <a:latin typeface="Lotus-Light"/>
                  </a:rPr>
                  <a:t>بأنه مقلوب الكتلة</a:t>
                </a:r>
                <a14:m>
                  <m:oMath xmlns:m="http://schemas.openxmlformats.org/officeDocument/2006/math">
                    <m:f>
                      <m:fPr>
                        <m:ctrlPr>
                          <a:rPr lang="ar-BH" sz="240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𝑚</m:t>
                        </m:r>
                      </m:den>
                    </m:f>
                  </m:oMath>
                </a14:m>
                <a:r>
                  <a:rPr lang="en-US" sz="2400" dirty="0">
                    <a:latin typeface="Century Gothic" panose="020B0502020202020204" pitchFamily="34" charset="0"/>
                  </a:rPr>
                  <a:t>  </a:t>
                </a:r>
                <a:r>
                  <a:rPr lang="ar-BH" sz="2400" dirty="0">
                    <a:latin typeface="Century Gothic" panose="020B0502020202020204" pitchFamily="34" charset="0"/>
                  </a:rPr>
                  <a:t> </a:t>
                </a:r>
                <a:r>
                  <a:rPr lang="ar-BH" sz="2400" dirty="0">
                    <a:latin typeface="Lotus-Light"/>
                  </a:rPr>
                  <a:t> فإن: </a:t>
                </a:r>
              </a:p>
            </p:txBody>
          </p:sp>
        </mc:Choice>
        <mc:Fallback xmlns="">
          <p:sp>
            <p:nvSpPr>
              <p:cNvPr id="5" name="Rectangle 4"/>
              <p:cNvSpPr>
                <a:spLocks noRot="1" noChangeAspect="1" noMove="1" noResize="1" noEditPoints="1" noAdjustHandles="1" noChangeArrowheads="1" noChangeShapeType="1" noTextEdit="1"/>
              </p:cNvSpPr>
              <p:nvPr/>
            </p:nvSpPr>
            <p:spPr>
              <a:xfrm>
                <a:off x="5482620" y="3614676"/>
                <a:ext cx="6354374" cy="615874"/>
              </a:xfrm>
              <a:prstGeom prst="rect">
                <a:avLst/>
              </a:prstGeom>
              <a:blipFill rotWithShape="0">
                <a:blip r:embed="rId3"/>
                <a:stretch>
                  <a:fillRect t="-6931" r="-1438" b="-1584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5385731" y="4438907"/>
                <a:ext cx="2220846" cy="369332"/>
              </a:xfrm>
              <a:prstGeom prst="rect">
                <a:avLst/>
              </a:prstGeom>
              <a:solidFill>
                <a:schemeClr val="accent1">
                  <a:lumMod val="20000"/>
                  <a:lumOff val="80000"/>
                </a:schemeClr>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𝑎</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𝐹</m:t>
                      </m:r>
                    </m:oMath>
                  </m:oMathPara>
                </a14:m>
                <a:endParaRPr lang="en-US" sz="2400" dirty="0"/>
              </a:p>
            </p:txBody>
          </p:sp>
        </mc:Choice>
        <mc:Fallback xmlns="">
          <p:sp>
            <p:nvSpPr>
              <p:cNvPr id="7" name="TextBox 6"/>
              <p:cNvSpPr txBox="1">
                <a:spLocks noRot="1" noChangeAspect="1" noMove="1" noResize="1" noEditPoints="1" noAdjustHandles="1" noChangeArrowheads="1" noChangeShapeType="1" noTextEdit="1"/>
              </p:cNvSpPr>
              <p:nvPr/>
            </p:nvSpPr>
            <p:spPr>
              <a:xfrm>
                <a:off x="5385731" y="4438907"/>
                <a:ext cx="2220846" cy="369332"/>
              </a:xfrm>
              <a:prstGeom prst="rect">
                <a:avLst/>
              </a:prstGeom>
              <a:blipFill rotWithShape="0">
                <a:blip r:embed="rId4"/>
                <a:stretch>
                  <a:fillRect b="-65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7710986" y="4385955"/>
                <a:ext cx="2487256" cy="369332"/>
              </a:xfrm>
              <a:prstGeom prst="rect">
                <a:avLst/>
              </a:prstGeom>
              <a:solidFill>
                <a:schemeClr val="accent1">
                  <a:lumMod val="20000"/>
                  <a:lumOff val="80000"/>
                </a:schemeClr>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𝑎</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𝑘𝐹</m:t>
                      </m:r>
                    </m:oMath>
                  </m:oMathPara>
                </a14:m>
                <a:endParaRPr lang="en-US" sz="2400" dirty="0"/>
              </a:p>
            </p:txBody>
          </p:sp>
        </mc:Choice>
        <mc:Fallback xmlns="">
          <p:sp>
            <p:nvSpPr>
              <p:cNvPr id="14" name="TextBox 13"/>
              <p:cNvSpPr txBox="1">
                <a:spLocks noRot="1" noChangeAspect="1" noMove="1" noResize="1" noEditPoints="1" noAdjustHandles="1" noChangeArrowheads="1" noChangeShapeType="1" noTextEdit="1"/>
              </p:cNvSpPr>
              <p:nvPr/>
            </p:nvSpPr>
            <p:spPr>
              <a:xfrm>
                <a:off x="7710986" y="4385955"/>
                <a:ext cx="2487256" cy="369332"/>
              </a:xfrm>
              <a:prstGeom prst="rect">
                <a:avLst/>
              </a:prstGeom>
              <a:blipFill rotWithShape="0">
                <a:blip r:embed="rId5"/>
                <a:stretch>
                  <a:fillRect b="-65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6317537" y="4963644"/>
                <a:ext cx="3002508" cy="693908"/>
              </a:xfrm>
              <a:prstGeom prst="rect">
                <a:avLst/>
              </a:prstGeom>
              <a:solidFill>
                <a:schemeClr val="accent1">
                  <a:lumMod val="20000"/>
                  <a:lumOff val="80000"/>
                </a:schemeClr>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𝑎</m:t>
                      </m:r>
                      <m:r>
                        <a:rPr lang="en-US" sz="2400" b="0" i="1" smtClean="0">
                          <a:latin typeface="Cambria Math" panose="02040503050406030204" pitchFamily="18" charset="0"/>
                          <a:ea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1</m:t>
                          </m:r>
                        </m:num>
                        <m:den>
                          <m:r>
                            <a:rPr lang="en-US" sz="2400" b="0" i="1" smtClean="0">
                              <a:latin typeface="Cambria Math" panose="02040503050406030204" pitchFamily="18" charset="0"/>
                              <a:ea typeface="Cambria Math" panose="02040503050406030204" pitchFamily="18" charset="0"/>
                            </a:rPr>
                            <m:t>𝑚</m:t>
                          </m:r>
                        </m:den>
                      </m:f>
                      <m:r>
                        <a:rPr lang="en-US" sz="2400" b="0" i="1" smtClean="0">
                          <a:latin typeface="Cambria Math" panose="02040503050406030204" pitchFamily="18" charset="0"/>
                          <a:ea typeface="Cambria Math" panose="02040503050406030204" pitchFamily="18" charset="0"/>
                        </a:rPr>
                        <m:t>𝐹</m:t>
                      </m:r>
                    </m:oMath>
                  </m:oMathPara>
                </a14:m>
                <a:endParaRPr lang="en-US" sz="2400" dirty="0"/>
              </a:p>
            </p:txBody>
          </p:sp>
        </mc:Choice>
        <mc:Fallback xmlns="">
          <p:sp>
            <p:nvSpPr>
              <p:cNvPr id="17" name="TextBox 16"/>
              <p:cNvSpPr txBox="1">
                <a:spLocks noRot="1" noChangeAspect="1" noMove="1" noResize="1" noEditPoints="1" noAdjustHandles="1" noChangeArrowheads="1" noChangeShapeType="1" noTextEdit="1"/>
              </p:cNvSpPr>
              <p:nvPr/>
            </p:nvSpPr>
            <p:spPr>
              <a:xfrm>
                <a:off x="6317537" y="4963644"/>
                <a:ext cx="3002508" cy="693908"/>
              </a:xfrm>
              <a:prstGeom prst="rect">
                <a:avLst/>
              </a:prstGeom>
              <a:blipFill rotWithShape="0">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6544775" y="5812957"/>
                <a:ext cx="2548032" cy="430887"/>
              </a:xfrm>
              <a:prstGeom prst="rect">
                <a:avLst/>
              </a:prstGeom>
              <a:solidFill>
                <a:schemeClr val="accent1">
                  <a:lumMod val="20000"/>
                  <a:lumOff val="80000"/>
                </a:schemeClr>
              </a:solidFill>
            </p:spPr>
            <p:txBody>
              <a:bodyPr wrap="square" lIns="0" tIns="0" rIns="0" bIns="0" rtlCol="0">
                <a:spAutoFit/>
              </a:bodyPr>
              <a:lstStyle/>
              <a:p>
                <a:pPr algn="ctr"/>
                <a14:m>
                  <m:oMath xmlns:m="http://schemas.openxmlformats.org/officeDocument/2006/math">
                    <m:r>
                      <a:rPr lang="en-US" sz="2800" b="0" i="1" smtClean="0">
                        <a:latin typeface="Cambria Math" panose="02040503050406030204" pitchFamily="18" charset="0"/>
                      </a:rPr>
                      <m:t>𝐹</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𝑚</m:t>
                    </m:r>
                  </m:oMath>
                </a14:m>
                <a:r>
                  <a:rPr lang="en-US" sz="2800" dirty="0"/>
                  <a:t>a</a:t>
                </a:r>
              </a:p>
            </p:txBody>
          </p:sp>
        </mc:Choice>
        <mc:Fallback xmlns="">
          <p:sp>
            <p:nvSpPr>
              <p:cNvPr id="18" name="TextBox 17"/>
              <p:cNvSpPr txBox="1">
                <a:spLocks noRot="1" noChangeAspect="1" noMove="1" noResize="1" noEditPoints="1" noAdjustHandles="1" noChangeArrowheads="1" noChangeShapeType="1" noTextEdit="1"/>
              </p:cNvSpPr>
              <p:nvPr/>
            </p:nvSpPr>
            <p:spPr>
              <a:xfrm>
                <a:off x="6544775" y="5812957"/>
                <a:ext cx="2548032" cy="430887"/>
              </a:xfrm>
              <a:prstGeom prst="rect">
                <a:avLst/>
              </a:prstGeom>
              <a:blipFill rotWithShape="0">
                <a:blip r:embed="rId7"/>
                <a:stretch>
                  <a:fillRect t="-24286" b="-51429"/>
                </a:stretch>
              </a:blipFill>
            </p:spPr>
            <p:txBody>
              <a:bodyPr/>
              <a:lstStyle/>
              <a:p>
                <a:r>
                  <a:rPr lang="en-US">
                    <a:noFill/>
                  </a:rPr>
                  <a:t> </a:t>
                </a:r>
              </a:p>
            </p:txBody>
          </p:sp>
        </mc:Fallback>
      </mc:AlternateContent>
      <p:sp>
        <p:nvSpPr>
          <p:cNvPr id="13" name="Footer Placeholder 6">
            <a:extLst>
              <a:ext uri="{FF2B5EF4-FFF2-40B4-BE49-F238E27FC236}">
                <a16:creationId xmlns:a16="http://schemas.microsoft.com/office/drawing/2014/main" id="{234F0BD2-17E2-4778-A011-62E48940671C}"/>
              </a:ext>
            </a:extLst>
          </p:cNvPr>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dirty="0"/>
              <a:t>القوة والحركة -</a:t>
            </a:r>
            <a:r>
              <a:rPr lang="en-US" dirty="0"/>
              <a:t> </a:t>
            </a:r>
            <a:r>
              <a:rPr lang="ar-BH" dirty="0"/>
              <a:t>الفيزياء1 (فيز102)</a:t>
            </a:r>
            <a:endParaRPr lang="en-US" dirty="0"/>
          </a:p>
        </p:txBody>
      </p:sp>
    </p:spTree>
    <p:extLst>
      <p:ext uri="{BB962C8B-B14F-4D97-AF65-F5344CB8AC3E}">
        <p14:creationId xmlns:p14="http://schemas.microsoft.com/office/powerpoint/2010/main" val="3640544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1000"/>
                                        <p:tgtEl>
                                          <p:spTgt spid="7"/>
                                        </p:tgtEl>
                                      </p:cBhvr>
                                    </p:animEffect>
                                    <p:anim calcmode="lin" valueType="num">
                                      <p:cBhvr>
                                        <p:cTn id="41" dur="1000" fill="hold"/>
                                        <p:tgtEl>
                                          <p:spTgt spid="7"/>
                                        </p:tgtEl>
                                        <p:attrNameLst>
                                          <p:attrName>ppt_x</p:attrName>
                                        </p:attrNameLst>
                                      </p:cBhvr>
                                      <p:tavLst>
                                        <p:tav tm="0">
                                          <p:val>
                                            <p:strVal val="#ppt_x"/>
                                          </p:val>
                                        </p:tav>
                                        <p:tav tm="100000">
                                          <p:val>
                                            <p:strVal val="#ppt_x"/>
                                          </p:val>
                                        </p:tav>
                                      </p:tavLst>
                                    </p:anim>
                                    <p:anim calcmode="lin" valueType="num">
                                      <p:cBhvr>
                                        <p:cTn id="42" dur="1000" fill="hold"/>
                                        <p:tgtEl>
                                          <p:spTgt spid="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1000"/>
                                        <p:tgtEl>
                                          <p:spTgt spid="14"/>
                                        </p:tgtEl>
                                      </p:cBhvr>
                                    </p:animEffect>
                                    <p:anim calcmode="lin" valueType="num">
                                      <p:cBhvr>
                                        <p:cTn id="46" dur="1000" fill="hold"/>
                                        <p:tgtEl>
                                          <p:spTgt spid="14"/>
                                        </p:tgtEl>
                                        <p:attrNameLst>
                                          <p:attrName>ppt_x</p:attrName>
                                        </p:attrNameLst>
                                      </p:cBhvr>
                                      <p:tavLst>
                                        <p:tav tm="0">
                                          <p:val>
                                            <p:strVal val="#ppt_x"/>
                                          </p:val>
                                        </p:tav>
                                        <p:tav tm="100000">
                                          <p:val>
                                            <p:strVal val="#ppt_x"/>
                                          </p:val>
                                        </p:tav>
                                      </p:tavLst>
                                    </p:anim>
                                    <p:anim calcmode="lin" valueType="num">
                                      <p:cBhvr>
                                        <p:cTn id="47" dur="1000" fill="hold"/>
                                        <p:tgtEl>
                                          <p:spTgt spid="14"/>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000"/>
                                        <p:tgtEl>
                                          <p:spTgt spid="17"/>
                                        </p:tgtEl>
                                      </p:cBhvr>
                                    </p:animEffect>
                                    <p:anim calcmode="lin" valueType="num">
                                      <p:cBhvr>
                                        <p:cTn id="51" dur="1000" fill="hold"/>
                                        <p:tgtEl>
                                          <p:spTgt spid="17"/>
                                        </p:tgtEl>
                                        <p:attrNameLst>
                                          <p:attrName>ppt_x</p:attrName>
                                        </p:attrNameLst>
                                      </p:cBhvr>
                                      <p:tavLst>
                                        <p:tav tm="0">
                                          <p:val>
                                            <p:strVal val="#ppt_x"/>
                                          </p:val>
                                        </p:tav>
                                        <p:tav tm="100000">
                                          <p:val>
                                            <p:strVal val="#ppt_x"/>
                                          </p:val>
                                        </p:tav>
                                      </p:tavLst>
                                    </p:anim>
                                    <p:anim calcmode="lin" valueType="num">
                                      <p:cBhvr>
                                        <p:cTn id="52" dur="1000" fill="hold"/>
                                        <p:tgtEl>
                                          <p:spTgt spid="17"/>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1000"/>
                                        <p:tgtEl>
                                          <p:spTgt spid="18"/>
                                        </p:tgtEl>
                                      </p:cBhvr>
                                    </p:animEffect>
                                    <p:anim calcmode="lin" valueType="num">
                                      <p:cBhvr>
                                        <p:cTn id="56" dur="1000" fill="hold"/>
                                        <p:tgtEl>
                                          <p:spTgt spid="18"/>
                                        </p:tgtEl>
                                        <p:attrNameLst>
                                          <p:attrName>ppt_x</p:attrName>
                                        </p:attrNameLst>
                                      </p:cBhvr>
                                      <p:tavLst>
                                        <p:tav tm="0">
                                          <p:val>
                                            <p:strVal val="#ppt_x"/>
                                          </p:val>
                                        </p:tav>
                                        <p:tav tm="100000">
                                          <p:val>
                                            <p:strVal val="#ppt_x"/>
                                          </p:val>
                                        </p:tav>
                                      </p:tavLst>
                                    </p:anim>
                                    <p:anim calcmode="lin" valueType="num">
                                      <p:cBhvr>
                                        <p:cTn id="57" dur="1000" fill="hold"/>
                                        <p:tgtEl>
                                          <p:spTgt spid="18"/>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fade">
                                      <p:cBhvr>
                                        <p:cTn id="60" dur="1000"/>
                                        <p:tgtEl>
                                          <p:spTgt spid="5"/>
                                        </p:tgtEl>
                                      </p:cBhvr>
                                    </p:animEffect>
                                    <p:anim calcmode="lin" valueType="num">
                                      <p:cBhvr>
                                        <p:cTn id="61" dur="1000" fill="hold"/>
                                        <p:tgtEl>
                                          <p:spTgt spid="5"/>
                                        </p:tgtEl>
                                        <p:attrNameLst>
                                          <p:attrName>ppt_x</p:attrName>
                                        </p:attrNameLst>
                                      </p:cBhvr>
                                      <p:tavLst>
                                        <p:tav tm="0">
                                          <p:val>
                                            <p:strVal val="#ppt_x"/>
                                          </p:val>
                                        </p:tav>
                                        <p:tav tm="100000">
                                          <p:val>
                                            <p:strVal val="#ppt_x"/>
                                          </p:val>
                                        </p:tav>
                                      </p:tavLst>
                                    </p:anim>
                                    <p:anim calcmode="lin" valueType="num">
                                      <p:cBhvr>
                                        <p:cTn id="6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0" grpId="0" animBg="1"/>
      <p:bldP spid="9" grpId="0" animBg="1"/>
      <p:bldP spid="5" grpId="0" animBg="1"/>
      <p:bldP spid="7" grpId="0" animBg="1"/>
      <p:bldP spid="14" grpId="0" animBg="1"/>
      <p:bldP spid="17"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14715" y="1332245"/>
            <a:ext cx="7056784" cy="584775"/>
          </a:xfrm>
          <a:prstGeom prst="rect">
            <a:avLst/>
          </a:prstGeom>
          <a:solidFill>
            <a:schemeClr val="accent4">
              <a:lumMod val="20000"/>
              <a:lumOff val="80000"/>
            </a:schemeClr>
          </a:solidFill>
        </p:spPr>
        <p:txBody>
          <a:bodyPr wrap="square" rtlCol="0">
            <a:spAutoFit/>
          </a:bodyPr>
          <a:lstStyle/>
          <a:p>
            <a:pPr algn="ctr" rtl="1"/>
            <a:r>
              <a:rPr lang="en-US" sz="3200" b="1" dirty="0">
                <a:latin typeface="Sakkal Majalla" panose="02000000000000000000" pitchFamily="2" charset="-78"/>
                <a:cs typeface="Sultan normal" pitchFamily="2" charset="-78"/>
              </a:rPr>
              <a:t> </a:t>
            </a:r>
            <a:r>
              <a:rPr lang="ar-BH" sz="3200" b="1" dirty="0">
                <a:latin typeface="Sakkal Majalla" panose="02000000000000000000" pitchFamily="2" charset="-78"/>
                <a:cs typeface="Sultan normal" pitchFamily="2" charset="-78"/>
              </a:rPr>
              <a:t>القوة </a:t>
            </a:r>
            <a:r>
              <a:rPr lang="en-US" sz="2800" b="1" dirty="0">
                <a:latin typeface="Times New Roman" panose="02020603050405020304" pitchFamily="18" charset="0"/>
                <a:cs typeface="Times New Roman" panose="02020603050405020304" pitchFamily="18" charset="0"/>
              </a:rPr>
              <a:t>F</a:t>
            </a:r>
            <a:r>
              <a:rPr lang="ar-BH" sz="3200" b="1" dirty="0">
                <a:latin typeface="Sakkal Majalla" panose="02000000000000000000" pitchFamily="2" charset="-78"/>
                <a:cs typeface="Sultan normal" pitchFamily="2" charset="-78"/>
              </a:rPr>
              <a:t> </a:t>
            </a:r>
            <a:r>
              <a:rPr lang="en-US" sz="3200" b="1" dirty="0">
                <a:latin typeface="Sakkal Majalla" panose="02000000000000000000" pitchFamily="2" charset="-78"/>
                <a:cs typeface="Sultan normal" pitchFamily="2" charset="-78"/>
              </a:rPr>
              <a:t> </a:t>
            </a:r>
            <a:r>
              <a:rPr lang="ar-BH" sz="3200" b="1" dirty="0">
                <a:latin typeface="Sakkal Majalla" panose="02000000000000000000" pitchFamily="2" charset="-78"/>
                <a:cs typeface="Sultan normal" pitchFamily="2" charset="-78"/>
              </a:rPr>
              <a:t>تتناسب طرديًّا مع التسارع </a:t>
            </a:r>
            <a:r>
              <a:rPr lang="en-US" sz="2800" b="1" dirty="0">
                <a:latin typeface="Times New Roman" panose="02020603050405020304" pitchFamily="18" charset="0"/>
                <a:cs typeface="Times New Roman" panose="02020603050405020304" pitchFamily="18" charset="0"/>
              </a:rPr>
              <a:t>a </a:t>
            </a:r>
          </a:p>
        </p:txBody>
      </p:sp>
      <p:sp>
        <p:nvSpPr>
          <p:cNvPr id="15" name="TextBox 14"/>
          <p:cNvSpPr txBox="1"/>
          <p:nvPr/>
        </p:nvSpPr>
        <p:spPr>
          <a:xfrm>
            <a:off x="7530967" y="2128657"/>
            <a:ext cx="1440160" cy="584775"/>
          </a:xfrm>
          <a:prstGeom prst="rect">
            <a:avLst/>
          </a:prstGeom>
          <a:solidFill>
            <a:schemeClr val="accent1">
              <a:lumMod val="20000"/>
              <a:lumOff val="80000"/>
            </a:schemeClr>
          </a:solidFill>
        </p:spPr>
        <p:txBody>
          <a:bodyPr wrap="square" rtlCol="0">
            <a:spAutoFit/>
          </a:bodyPr>
          <a:lstStyle/>
          <a:p>
            <a:r>
              <a:rPr lang="en-US" sz="3200" b="1" dirty="0">
                <a:latin typeface="Times New Roman" panose="02020603050405020304" pitchFamily="18" charset="0"/>
                <a:cs typeface="Times New Roman" panose="02020603050405020304" pitchFamily="18" charset="0"/>
              </a:rPr>
              <a:t>F </a:t>
            </a:r>
            <a:r>
              <a:rPr lang="el-GR" sz="3200" b="1" dirty="0">
                <a:latin typeface="Times New Roman" panose="02020603050405020304" pitchFamily="18" charset="0"/>
                <a:cs typeface="Times New Roman" panose="02020603050405020304" pitchFamily="18" charset="0"/>
              </a:rPr>
              <a:t>α</a:t>
            </a:r>
            <a:r>
              <a:rPr lang="en-US" sz="3200" b="1" dirty="0">
                <a:latin typeface="Times New Roman" panose="02020603050405020304" pitchFamily="18" charset="0"/>
                <a:cs typeface="Times New Roman" panose="02020603050405020304" pitchFamily="18" charset="0"/>
              </a:rPr>
              <a:t> a</a:t>
            </a:r>
          </a:p>
        </p:txBody>
      </p:sp>
      <p:sp>
        <p:nvSpPr>
          <p:cNvPr id="19" name="TextBox 18"/>
          <p:cNvSpPr txBox="1"/>
          <p:nvPr/>
        </p:nvSpPr>
        <p:spPr>
          <a:xfrm>
            <a:off x="5704923" y="3509844"/>
            <a:ext cx="5850725" cy="1077218"/>
          </a:xfrm>
          <a:prstGeom prst="rect">
            <a:avLst/>
          </a:prstGeom>
          <a:noFill/>
        </p:spPr>
        <p:txBody>
          <a:bodyPr wrap="square" rtlCol="0">
            <a:spAutoFit/>
          </a:bodyPr>
          <a:lstStyle/>
          <a:p>
            <a:pPr algn="r"/>
            <a:r>
              <a:rPr lang="ar-BH" sz="3200" b="1" dirty="0">
                <a:solidFill>
                  <a:srgbClr val="002060"/>
                </a:solidFill>
                <a:latin typeface="Sakkal Majalla" panose="02000000000000000000" pitchFamily="2" charset="-78"/>
                <a:cs typeface="Sultan normal" pitchFamily="2" charset="-78"/>
              </a:rPr>
              <a:t>يبين الرسم البياني المقابل</a:t>
            </a:r>
            <a:r>
              <a:rPr lang="ar-JO" sz="3200" b="1" dirty="0">
                <a:solidFill>
                  <a:srgbClr val="002060"/>
                </a:solidFill>
                <a:latin typeface="Sakkal Majalla" panose="02000000000000000000" pitchFamily="2" charset="-78"/>
                <a:cs typeface="Sultan normal" pitchFamily="2" charset="-78"/>
              </a:rPr>
              <a:t>،</a:t>
            </a:r>
            <a:r>
              <a:rPr lang="ar-BH" sz="3200" b="1" dirty="0">
                <a:solidFill>
                  <a:srgbClr val="002060"/>
                </a:solidFill>
                <a:latin typeface="Sakkal Majalla" panose="02000000000000000000" pitchFamily="2" charset="-78"/>
                <a:cs typeface="Sultan normal" pitchFamily="2" charset="-78"/>
              </a:rPr>
              <a:t> أنه كلما زادت القوة زاد التسارع. </a:t>
            </a:r>
            <a:endParaRPr lang="en-US" sz="3200" b="1" dirty="0">
              <a:solidFill>
                <a:srgbClr val="002060"/>
              </a:solidFill>
              <a:latin typeface="Sakkal Majalla" panose="02000000000000000000" pitchFamily="2" charset="-78"/>
              <a:cs typeface="Sultan normal" pitchFamily="2" charset="-78"/>
            </a:endParaRPr>
          </a:p>
        </p:txBody>
      </p:sp>
      <p:grpSp>
        <p:nvGrpSpPr>
          <p:cNvPr id="6" name="Group 5"/>
          <p:cNvGrpSpPr/>
          <p:nvPr/>
        </p:nvGrpSpPr>
        <p:grpSpPr>
          <a:xfrm>
            <a:off x="584429" y="2073771"/>
            <a:ext cx="4870296" cy="3315597"/>
            <a:chOff x="584429" y="2073771"/>
            <a:chExt cx="4870296" cy="3315597"/>
          </a:xfrm>
        </p:grpSpPr>
        <p:sp>
          <p:nvSpPr>
            <p:cNvPr id="28" name="TextBox 27"/>
            <p:cNvSpPr txBox="1"/>
            <p:nvPr/>
          </p:nvSpPr>
          <p:spPr>
            <a:xfrm>
              <a:off x="4434424" y="4325452"/>
              <a:ext cx="1020301" cy="523220"/>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F</a:t>
              </a:r>
              <a:r>
                <a:rPr lang="en-US" sz="2400" b="1" dirty="0">
                  <a:latin typeface="Sakkal Majalla" panose="02000000000000000000" pitchFamily="2" charset="-78"/>
                  <a:cs typeface="Sultan normal" pitchFamily="2" charset="-78"/>
                </a:rPr>
                <a:t> ( </a:t>
              </a:r>
              <a:r>
                <a:rPr lang="en-US" sz="2400" b="1" dirty="0">
                  <a:latin typeface="Times New Roman" panose="02020603050405020304" pitchFamily="18" charset="0"/>
                  <a:cs typeface="Times New Roman" panose="02020603050405020304" pitchFamily="18" charset="0"/>
                </a:rPr>
                <a:t>N</a:t>
              </a:r>
              <a:r>
                <a:rPr lang="en-US" sz="2400" b="1" dirty="0">
                  <a:latin typeface="Sakkal Majalla" panose="02000000000000000000" pitchFamily="2" charset="-78"/>
                  <a:cs typeface="Sultan normal" pitchFamily="2" charset="-78"/>
                </a:rPr>
                <a:t> )</a:t>
              </a:r>
            </a:p>
          </p:txBody>
        </p:sp>
        <p:grpSp>
          <p:nvGrpSpPr>
            <p:cNvPr id="3" name="Group 2"/>
            <p:cNvGrpSpPr/>
            <p:nvPr/>
          </p:nvGrpSpPr>
          <p:grpSpPr>
            <a:xfrm>
              <a:off x="584429" y="2073771"/>
              <a:ext cx="4610578" cy="3315597"/>
              <a:chOff x="872660" y="2018762"/>
              <a:chExt cx="4610578" cy="3315597"/>
            </a:xfrm>
          </p:grpSpPr>
          <p:grpSp>
            <p:nvGrpSpPr>
              <p:cNvPr id="7" name="Group 6"/>
              <p:cNvGrpSpPr/>
              <p:nvPr/>
            </p:nvGrpSpPr>
            <p:grpSpPr>
              <a:xfrm>
                <a:off x="2122887" y="2656415"/>
                <a:ext cx="2340050" cy="2016224"/>
                <a:chOff x="1511870" y="404664"/>
                <a:chExt cx="2340050" cy="2016224"/>
              </a:xfrm>
            </p:grpSpPr>
            <p:cxnSp>
              <p:nvCxnSpPr>
                <p:cNvPr id="4" name="Straight Arrow Connector 3"/>
                <p:cNvCxnSpPr/>
                <p:nvPr/>
              </p:nvCxnSpPr>
              <p:spPr>
                <a:xfrm>
                  <a:off x="1529767" y="2420888"/>
                  <a:ext cx="2322153" cy="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5" name="Straight Arrow Connector 4"/>
                <p:cNvCxnSpPr/>
                <p:nvPr/>
              </p:nvCxnSpPr>
              <p:spPr>
                <a:xfrm flipV="1">
                  <a:off x="1511870" y="404664"/>
                  <a:ext cx="35794" cy="2016224"/>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grpSp>
          <mc:AlternateContent xmlns:mc="http://schemas.openxmlformats.org/markup-compatibility/2006" xmlns:a14="http://schemas.microsoft.com/office/drawing/2010/main">
            <mc:Choice Requires="a14">
              <p:sp>
                <p:nvSpPr>
                  <p:cNvPr id="24" name="TextBox 23"/>
                  <p:cNvSpPr txBox="1"/>
                  <p:nvPr/>
                </p:nvSpPr>
                <p:spPr>
                  <a:xfrm>
                    <a:off x="998937" y="2018762"/>
                    <a:ext cx="1406091" cy="523220"/>
                  </a:xfrm>
                  <a:prstGeom prst="rect">
                    <a:avLst/>
                  </a:prstGeom>
                  <a:noFill/>
                </p:spPr>
                <p:txBody>
                  <a:bodyPr wrap="none" rtlCol="0">
                    <a:spAutoFit/>
                  </a:bodyPr>
                  <a:lstStyle/>
                  <a:p>
                    <a:r>
                      <a:rPr lang="en-US" sz="2800" b="1" dirty="0">
                        <a:latin typeface="Times New Roman" panose="02020603050405020304" pitchFamily="18" charset="0"/>
                        <a:cs typeface="Times New Roman" panose="02020603050405020304" pitchFamily="18" charset="0"/>
                      </a:rPr>
                      <a:t>a </a:t>
                    </a:r>
                    <a:r>
                      <a:rPr lang="en-US" sz="2400" dirty="0">
                        <a:latin typeface="Sakkal Majalla" panose="02000000000000000000" pitchFamily="2" charset="-78"/>
                        <a:cs typeface="Sultan normal" pitchFamily="2" charset="-78"/>
                      </a:rPr>
                      <a:t>(</a:t>
                    </a:r>
                    <a14:m>
                      <m:oMath xmlns:m="http://schemas.openxmlformats.org/officeDocument/2006/math">
                        <m:sSup>
                          <m:sSupPr>
                            <m:ctrlPr>
                              <a:rPr lang="en-US" sz="2400" b="1" i="1" dirty="0" smtClean="0">
                                <a:solidFill>
                                  <a:schemeClr val="tx1"/>
                                </a:solidFill>
                                <a:latin typeface="Cambria Math" panose="02040503050406030204" pitchFamily="18" charset="0"/>
                              </a:rPr>
                            </m:ctrlPr>
                          </m:sSupPr>
                          <m:e>
                            <m:r>
                              <a:rPr lang="en-US" sz="2400" b="1" i="1" dirty="0">
                                <a:solidFill>
                                  <a:schemeClr val="tx1"/>
                                </a:solidFill>
                                <a:latin typeface="Cambria Math" panose="02040503050406030204" pitchFamily="18" charset="0"/>
                              </a:rPr>
                              <m:t> </m:t>
                            </m:r>
                            <m:r>
                              <a:rPr lang="en-US" sz="2400" b="1" i="1" dirty="0" smtClean="0">
                                <a:solidFill>
                                  <a:schemeClr val="tx1"/>
                                </a:solidFill>
                                <a:latin typeface="Cambria Math" panose="02040503050406030204" pitchFamily="18" charset="0"/>
                              </a:rPr>
                              <m:t>𝒎</m:t>
                            </m:r>
                            <m:r>
                              <a:rPr lang="en-US" sz="2400" b="1" i="1" dirty="0" smtClean="0">
                                <a:solidFill>
                                  <a:schemeClr val="tx1"/>
                                </a:solidFill>
                                <a:latin typeface="Cambria Math" panose="02040503050406030204" pitchFamily="18" charset="0"/>
                              </a:rPr>
                              <m:t>/</m:t>
                            </m:r>
                            <m:r>
                              <a:rPr lang="en-US" sz="2400" b="1" i="1" dirty="0">
                                <a:solidFill>
                                  <a:schemeClr val="tx1"/>
                                </a:solidFill>
                                <a:latin typeface="Cambria Math" panose="02040503050406030204" pitchFamily="18" charset="0"/>
                              </a:rPr>
                              <m:t>𝒔</m:t>
                            </m:r>
                          </m:e>
                          <m:sup>
                            <m:r>
                              <a:rPr lang="en-US" sz="2400" b="1" i="1" dirty="0">
                                <a:solidFill>
                                  <a:schemeClr val="tx1"/>
                                </a:solidFill>
                                <a:latin typeface="Cambria Math" panose="02040503050406030204" pitchFamily="18" charset="0"/>
                              </a:rPr>
                              <m:t>𝟐</m:t>
                            </m:r>
                          </m:sup>
                        </m:sSup>
                      </m:oMath>
                    </a14:m>
                    <a:r>
                      <a:rPr lang="en-US" sz="2400" dirty="0">
                        <a:latin typeface="Sakkal Majalla" panose="02000000000000000000" pitchFamily="2" charset="-78"/>
                        <a:cs typeface="Sultan normal" pitchFamily="2" charset="-78"/>
                      </a:rPr>
                      <a:t>)</a:t>
                    </a:r>
                  </a:p>
                </p:txBody>
              </p:sp>
            </mc:Choice>
            <mc:Fallback xmlns="">
              <p:sp>
                <p:nvSpPr>
                  <p:cNvPr id="24" name="TextBox 23"/>
                  <p:cNvSpPr txBox="1">
                    <a:spLocks noRot="1" noChangeAspect="1" noMove="1" noResize="1" noEditPoints="1" noAdjustHandles="1" noChangeArrowheads="1" noChangeShapeType="1" noTextEdit="1"/>
                  </p:cNvSpPr>
                  <p:nvPr/>
                </p:nvSpPr>
                <p:spPr>
                  <a:xfrm>
                    <a:off x="998937" y="2018762"/>
                    <a:ext cx="1406091" cy="523220"/>
                  </a:xfrm>
                  <a:prstGeom prst="rect">
                    <a:avLst/>
                  </a:prstGeom>
                  <a:blipFill rotWithShape="0">
                    <a:blip r:embed="rId2"/>
                    <a:stretch>
                      <a:fillRect l="-9091" t="-18605" r="-5628" b="-27907"/>
                    </a:stretch>
                  </a:blipFill>
                </p:spPr>
                <p:txBody>
                  <a:bodyPr/>
                  <a:lstStyle/>
                  <a:p>
                    <a:r>
                      <a:rPr lang="en-US">
                        <a:noFill/>
                      </a:rPr>
                      <a:t> </a:t>
                    </a:r>
                  </a:p>
                </p:txBody>
              </p:sp>
            </mc:Fallback>
          </mc:AlternateContent>
          <p:cxnSp>
            <p:nvCxnSpPr>
              <p:cNvPr id="13" name="Straight Connector 12"/>
              <p:cNvCxnSpPr/>
              <p:nvPr/>
            </p:nvCxnSpPr>
            <p:spPr>
              <a:xfrm flipH="1">
                <a:off x="2202482" y="3234485"/>
                <a:ext cx="1494105" cy="1379401"/>
              </a:xfrm>
              <a:prstGeom prst="line">
                <a:avLst/>
              </a:prstGeom>
              <a:ln w="44450"/>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872660" y="2548277"/>
                <a:ext cx="1147209" cy="461665"/>
              </a:xfrm>
              <a:prstGeom prst="rect">
                <a:avLst/>
              </a:prstGeom>
              <a:noFill/>
            </p:spPr>
            <p:txBody>
              <a:bodyPr wrap="square" rtlCol="0">
                <a:spAutoFit/>
              </a:bodyPr>
              <a:lstStyle/>
              <a:p>
                <a:r>
                  <a:rPr lang="ar-BH" sz="2400" b="1" dirty="0">
                    <a:latin typeface="Sakkal Majalla" panose="02000000000000000000" pitchFamily="2" charset="-78"/>
                    <a:cs typeface="Sultan normal" pitchFamily="2" charset="-78"/>
                  </a:rPr>
                  <a:t>التسارع</a:t>
                </a:r>
                <a:endParaRPr lang="en-US" sz="2400" b="1" dirty="0">
                  <a:latin typeface="Sakkal Majalla" panose="02000000000000000000" pitchFamily="2" charset="-78"/>
                  <a:cs typeface="Sultan normal" pitchFamily="2" charset="-78"/>
                </a:endParaRPr>
              </a:p>
            </p:txBody>
          </p:sp>
          <p:sp>
            <p:nvSpPr>
              <p:cNvPr id="31" name="TextBox 30"/>
              <p:cNvSpPr txBox="1"/>
              <p:nvPr/>
            </p:nvSpPr>
            <p:spPr>
              <a:xfrm>
                <a:off x="4722655" y="4872694"/>
                <a:ext cx="760583" cy="461665"/>
              </a:xfrm>
              <a:prstGeom prst="rect">
                <a:avLst/>
              </a:prstGeom>
              <a:noFill/>
            </p:spPr>
            <p:txBody>
              <a:bodyPr wrap="square" rtlCol="0">
                <a:spAutoFit/>
              </a:bodyPr>
              <a:lstStyle/>
              <a:p>
                <a:r>
                  <a:rPr lang="ar-BH" sz="2400" b="1" dirty="0">
                    <a:latin typeface="Sakkal Majalla" panose="02000000000000000000" pitchFamily="2" charset="-78"/>
                    <a:cs typeface="Sultan normal" pitchFamily="2" charset="-78"/>
                  </a:rPr>
                  <a:t>القوة</a:t>
                </a:r>
                <a:endParaRPr lang="en-US" sz="2400" b="1" dirty="0">
                  <a:latin typeface="Sakkal Majalla" panose="02000000000000000000" pitchFamily="2" charset="-78"/>
                  <a:cs typeface="Sultan normal" pitchFamily="2" charset="-78"/>
                </a:endParaRPr>
              </a:p>
            </p:txBody>
          </p:sp>
        </p:grpSp>
      </p:grpSp>
      <p:sp>
        <p:nvSpPr>
          <p:cNvPr id="16" name="Rectangle 3"/>
          <p:cNvSpPr txBox="1">
            <a:spLocks noChangeArrowheads="1"/>
          </p:cNvSpPr>
          <p:nvPr/>
        </p:nvSpPr>
        <p:spPr>
          <a:xfrm>
            <a:off x="3696587" y="332578"/>
            <a:ext cx="4967785" cy="616971"/>
          </a:xfrm>
          <a:prstGeom prst="rect">
            <a:avLst/>
          </a:prstGeom>
          <a:solidFill>
            <a:srgbClr val="002060"/>
          </a:solidFill>
        </p:spPr>
        <p:txBody>
          <a:bodyPr vert="horz" lIns="91440" tIns="45720" rIns="91440" bIns="45720" rtlCol="0">
            <a:normAutofit/>
          </a:bodyPr>
          <a:lstStyle>
            <a:defPPr>
              <a:defRPr lang="en-US"/>
            </a:defPPr>
            <a:lvl1pPr indent="0" algn="ctr" rtl="1">
              <a:lnSpc>
                <a:spcPct val="90000"/>
              </a:lnSpc>
              <a:spcBef>
                <a:spcPts val="1000"/>
              </a:spcBef>
              <a:buFont typeface="Arial" panose="020B0604020202020204" pitchFamily="34" charset="0"/>
              <a:buNone/>
              <a:defRPr sz="3600" b="1">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 القوة والتسارع</a:t>
            </a:r>
          </a:p>
        </p:txBody>
      </p:sp>
      <p:sp>
        <p:nvSpPr>
          <p:cNvPr id="18" name="Footer Placeholder 6">
            <a:extLst>
              <a:ext uri="{FF2B5EF4-FFF2-40B4-BE49-F238E27FC236}">
                <a16:creationId xmlns:a16="http://schemas.microsoft.com/office/drawing/2014/main" id="{AFCA4733-B006-42CE-8D5B-3B09762EB3F3}"/>
              </a:ext>
            </a:extLst>
          </p:cNvPr>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dirty="0"/>
              <a:t>القوة والحركة -</a:t>
            </a:r>
            <a:r>
              <a:rPr lang="en-US" dirty="0"/>
              <a:t> </a:t>
            </a:r>
            <a:r>
              <a:rPr lang="ar-BH" dirty="0"/>
              <a:t>الفيزياء1 (فيز102)</a:t>
            </a:r>
            <a:endParaRPr lang="en-US" dirty="0"/>
          </a:p>
        </p:txBody>
      </p:sp>
    </p:spTree>
    <p:extLst>
      <p:ext uri="{BB962C8B-B14F-4D97-AF65-F5344CB8AC3E}">
        <p14:creationId xmlns:p14="http://schemas.microsoft.com/office/powerpoint/2010/main" val="2904710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P spid="19" grpId="0"/>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5928360" y="1292037"/>
            <a:ext cx="6012953" cy="584775"/>
          </a:xfrm>
          <a:prstGeom prst="rect">
            <a:avLst/>
          </a:prstGeom>
          <a:solidFill>
            <a:schemeClr val="accent4">
              <a:lumMod val="20000"/>
              <a:lumOff val="80000"/>
            </a:schemeClr>
          </a:solidFill>
        </p:spPr>
        <p:txBody>
          <a:bodyPr wrap="square" rtlCol="0">
            <a:spAutoFit/>
          </a:bodyPr>
          <a:lstStyle/>
          <a:p>
            <a:pPr algn="r"/>
            <a:r>
              <a:rPr lang="ar-BH" sz="3200" b="1" dirty="0">
                <a:latin typeface="Sakkal Majalla" panose="02000000000000000000" pitchFamily="2" charset="-78"/>
                <a:cs typeface="Sultan normal" pitchFamily="2" charset="-78"/>
              </a:rPr>
              <a:t>ماذا يمثل ميل الخط البياني في الشكل؟</a:t>
            </a:r>
          </a:p>
        </p:txBody>
      </p:sp>
      <p:sp>
        <p:nvSpPr>
          <p:cNvPr id="11" name="Rectangle 3"/>
          <p:cNvSpPr txBox="1">
            <a:spLocks noChangeArrowheads="1"/>
          </p:cNvSpPr>
          <p:nvPr/>
        </p:nvSpPr>
        <p:spPr>
          <a:xfrm>
            <a:off x="3855719" y="85750"/>
            <a:ext cx="3911221" cy="616971"/>
          </a:xfrm>
          <a:prstGeom prst="rect">
            <a:avLst/>
          </a:prstGeom>
          <a:solidFill>
            <a:srgbClr val="002060"/>
          </a:solidFill>
        </p:spPr>
        <p:txBody>
          <a:bodyPr vert="horz" lIns="91440" tIns="45720" rIns="91440" bIns="45720" rtlCol="0">
            <a:normAutofit/>
          </a:bodyPr>
          <a:lstStyle>
            <a:defPPr>
              <a:defRPr lang="en-US"/>
            </a:defPPr>
            <a:lvl1pPr indent="0" algn="ctr" rtl="1">
              <a:lnSpc>
                <a:spcPct val="90000"/>
              </a:lnSpc>
              <a:spcBef>
                <a:spcPts val="1000"/>
              </a:spcBef>
              <a:buFont typeface="Arial" panose="020B0604020202020204" pitchFamily="34" charset="0"/>
              <a:buNone/>
              <a:defRPr sz="3600" b="1">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مسائل تدريبية</a:t>
            </a:r>
          </a:p>
        </p:txBody>
      </p:sp>
      <p:sp>
        <p:nvSpPr>
          <p:cNvPr id="13" name="TextBox 12"/>
          <p:cNvSpPr txBox="1"/>
          <p:nvPr/>
        </p:nvSpPr>
        <p:spPr>
          <a:xfrm>
            <a:off x="6141493" y="2585865"/>
            <a:ext cx="5799820" cy="954107"/>
          </a:xfrm>
          <a:prstGeom prst="rect">
            <a:avLst/>
          </a:prstGeom>
          <a:solidFill>
            <a:schemeClr val="accent1">
              <a:lumMod val="20000"/>
              <a:lumOff val="80000"/>
            </a:schemeClr>
          </a:solidFill>
        </p:spPr>
        <p:txBody>
          <a:bodyPr wrap="square" rtlCol="0">
            <a:spAutoFit/>
          </a:bodyPr>
          <a:lstStyle/>
          <a:p>
            <a:pPr algn="r"/>
            <a:r>
              <a:rPr lang="ar-BH" sz="2800" b="1" dirty="0">
                <a:latin typeface="Sakkal Majalla" panose="02000000000000000000" pitchFamily="2" charset="-78"/>
                <a:cs typeface="Sultan normal" pitchFamily="2" charset="-78"/>
              </a:rPr>
              <a:t>(أ) مقلوب الكتلة.                  (ب) مقلوب القوة.</a:t>
            </a:r>
          </a:p>
          <a:p>
            <a:pPr algn="r"/>
            <a:r>
              <a:rPr lang="ar-BH" sz="2800" b="1" dirty="0">
                <a:latin typeface="Sakkal Majalla" panose="02000000000000000000" pitchFamily="2" charset="-78"/>
                <a:cs typeface="Sultan normal" pitchFamily="2" charset="-78"/>
              </a:rPr>
              <a:t>(ج) القوة.                                 (د) الكتلة. </a:t>
            </a:r>
          </a:p>
        </p:txBody>
      </p:sp>
      <p:sp>
        <p:nvSpPr>
          <p:cNvPr id="3" name="Rectangle 2"/>
          <p:cNvSpPr/>
          <p:nvPr/>
        </p:nvSpPr>
        <p:spPr>
          <a:xfrm>
            <a:off x="9372600" y="2526274"/>
            <a:ext cx="2568713" cy="596691"/>
          </a:xfrm>
          <a:prstGeom prst="rect">
            <a:avLst/>
          </a:prstGeom>
          <a:noFill/>
          <a:ln w="444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Sakkal Majalla" panose="02000000000000000000" pitchFamily="2" charset="-78"/>
              <a:cs typeface="Sultan normal" pitchFamily="2" charset="-78"/>
            </a:endParaRPr>
          </a:p>
        </p:txBody>
      </p:sp>
      <p:grpSp>
        <p:nvGrpSpPr>
          <p:cNvPr id="14" name="Group 13"/>
          <p:cNvGrpSpPr/>
          <p:nvPr/>
        </p:nvGrpSpPr>
        <p:grpSpPr>
          <a:xfrm>
            <a:off x="790774" y="1292037"/>
            <a:ext cx="4610578" cy="3315597"/>
            <a:chOff x="872660" y="2018762"/>
            <a:chExt cx="4610578" cy="3315597"/>
          </a:xfrm>
        </p:grpSpPr>
        <p:grpSp>
          <p:nvGrpSpPr>
            <p:cNvPr id="16" name="Group 15"/>
            <p:cNvGrpSpPr/>
            <p:nvPr/>
          </p:nvGrpSpPr>
          <p:grpSpPr>
            <a:xfrm>
              <a:off x="2122887" y="2656415"/>
              <a:ext cx="2340050" cy="2016224"/>
              <a:chOff x="1511870" y="404664"/>
              <a:chExt cx="2340050" cy="2016224"/>
            </a:xfrm>
          </p:grpSpPr>
          <p:cxnSp>
            <p:nvCxnSpPr>
              <p:cNvPr id="25" name="Straight Arrow Connector 24"/>
              <p:cNvCxnSpPr/>
              <p:nvPr/>
            </p:nvCxnSpPr>
            <p:spPr>
              <a:xfrm>
                <a:off x="1529767" y="2420888"/>
                <a:ext cx="2322153" cy="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26" name="Straight Arrow Connector 25"/>
              <p:cNvCxnSpPr/>
              <p:nvPr/>
            </p:nvCxnSpPr>
            <p:spPr>
              <a:xfrm flipV="1">
                <a:off x="1511870" y="404664"/>
                <a:ext cx="35794" cy="2016224"/>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grpSp>
        <mc:AlternateContent xmlns:mc="http://schemas.openxmlformats.org/markup-compatibility/2006" xmlns:a14="http://schemas.microsoft.com/office/drawing/2010/main">
          <mc:Choice Requires="a14">
            <p:sp>
              <p:nvSpPr>
                <p:cNvPr id="17" name="TextBox 16"/>
                <p:cNvSpPr txBox="1"/>
                <p:nvPr/>
              </p:nvSpPr>
              <p:spPr>
                <a:xfrm>
                  <a:off x="998937" y="2018762"/>
                  <a:ext cx="1406091" cy="523220"/>
                </a:xfrm>
                <a:prstGeom prst="rect">
                  <a:avLst/>
                </a:prstGeom>
                <a:noFill/>
              </p:spPr>
              <p:txBody>
                <a:bodyPr wrap="none" rtlCol="0">
                  <a:spAutoFit/>
                </a:bodyPr>
                <a:lstStyle/>
                <a:p>
                  <a:r>
                    <a:rPr lang="en-US" sz="2800" b="1" dirty="0">
                      <a:latin typeface="Times New Roman" panose="02020603050405020304" pitchFamily="18" charset="0"/>
                      <a:cs typeface="Times New Roman" panose="02020603050405020304" pitchFamily="18" charset="0"/>
                    </a:rPr>
                    <a:t>a </a:t>
                  </a:r>
                  <a:r>
                    <a:rPr lang="en-US" sz="2400" dirty="0">
                      <a:latin typeface="Sakkal Majalla" panose="02000000000000000000" pitchFamily="2" charset="-78"/>
                      <a:cs typeface="Sultan normal" pitchFamily="2" charset="-78"/>
                    </a:rPr>
                    <a:t>(</a:t>
                  </a:r>
                  <a14:m>
                    <m:oMath xmlns:m="http://schemas.openxmlformats.org/officeDocument/2006/math">
                      <m:sSup>
                        <m:sSupPr>
                          <m:ctrlPr>
                            <a:rPr lang="en-US" sz="2400" b="1" i="1" dirty="0" smtClean="0">
                              <a:solidFill>
                                <a:schemeClr val="tx1"/>
                              </a:solidFill>
                              <a:latin typeface="Cambria Math" panose="02040503050406030204" pitchFamily="18" charset="0"/>
                            </a:rPr>
                          </m:ctrlPr>
                        </m:sSupPr>
                        <m:e>
                          <m:r>
                            <a:rPr lang="en-US" sz="2400" b="1" i="1" dirty="0">
                              <a:solidFill>
                                <a:schemeClr val="tx1"/>
                              </a:solidFill>
                              <a:latin typeface="Cambria Math" panose="02040503050406030204" pitchFamily="18" charset="0"/>
                            </a:rPr>
                            <m:t> </m:t>
                          </m:r>
                          <m:r>
                            <a:rPr lang="en-US" sz="2400" b="1" i="1" dirty="0" smtClean="0">
                              <a:solidFill>
                                <a:schemeClr val="tx1"/>
                              </a:solidFill>
                              <a:latin typeface="Cambria Math" panose="02040503050406030204" pitchFamily="18" charset="0"/>
                            </a:rPr>
                            <m:t>𝒎</m:t>
                          </m:r>
                          <m:r>
                            <a:rPr lang="en-US" sz="2400" b="1" i="1" dirty="0" smtClean="0">
                              <a:solidFill>
                                <a:schemeClr val="tx1"/>
                              </a:solidFill>
                              <a:latin typeface="Cambria Math" panose="02040503050406030204" pitchFamily="18" charset="0"/>
                            </a:rPr>
                            <m:t>/</m:t>
                          </m:r>
                          <m:r>
                            <a:rPr lang="en-US" sz="2400" b="1" i="1" dirty="0">
                              <a:solidFill>
                                <a:schemeClr val="tx1"/>
                              </a:solidFill>
                              <a:latin typeface="Cambria Math" panose="02040503050406030204" pitchFamily="18" charset="0"/>
                            </a:rPr>
                            <m:t>𝒔</m:t>
                          </m:r>
                        </m:e>
                        <m:sup>
                          <m:r>
                            <a:rPr lang="en-US" sz="2400" b="1" i="1" dirty="0">
                              <a:solidFill>
                                <a:schemeClr val="tx1"/>
                              </a:solidFill>
                              <a:latin typeface="Cambria Math" panose="02040503050406030204" pitchFamily="18" charset="0"/>
                            </a:rPr>
                            <m:t>𝟐</m:t>
                          </m:r>
                        </m:sup>
                      </m:sSup>
                    </m:oMath>
                  </a14:m>
                  <a:r>
                    <a:rPr lang="en-US" sz="2400" dirty="0">
                      <a:latin typeface="Sakkal Majalla" panose="02000000000000000000" pitchFamily="2" charset="-78"/>
                      <a:cs typeface="Sultan normal" pitchFamily="2" charset="-78"/>
                    </a:rPr>
                    <a:t>)</a:t>
                  </a:r>
                </a:p>
              </p:txBody>
            </p:sp>
          </mc:Choice>
          <mc:Fallback xmlns="">
            <p:sp>
              <p:nvSpPr>
                <p:cNvPr id="17" name="TextBox 16"/>
                <p:cNvSpPr txBox="1">
                  <a:spLocks noRot="1" noChangeAspect="1" noMove="1" noResize="1" noEditPoints="1" noAdjustHandles="1" noChangeArrowheads="1" noChangeShapeType="1" noTextEdit="1"/>
                </p:cNvSpPr>
                <p:nvPr/>
              </p:nvSpPr>
              <p:spPr>
                <a:xfrm>
                  <a:off x="998937" y="2018762"/>
                  <a:ext cx="1406091" cy="523220"/>
                </a:xfrm>
                <a:prstGeom prst="rect">
                  <a:avLst/>
                </a:prstGeom>
                <a:blipFill rotWithShape="0">
                  <a:blip r:embed="rId2"/>
                  <a:stretch>
                    <a:fillRect l="-8658" t="-19767" r="-6061" b="-27907"/>
                  </a:stretch>
                </a:blipFill>
              </p:spPr>
              <p:txBody>
                <a:bodyPr/>
                <a:lstStyle/>
                <a:p>
                  <a:r>
                    <a:rPr lang="en-US">
                      <a:noFill/>
                    </a:rPr>
                    <a:t> </a:t>
                  </a:r>
                </a:p>
              </p:txBody>
            </p:sp>
          </mc:Fallback>
        </mc:AlternateContent>
        <p:cxnSp>
          <p:nvCxnSpPr>
            <p:cNvPr id="18" name="Straight Connector 17"/>
            <p:cNvCxnSpPr/>
            <p:nvPr/>
          </p:nvCxnSpPr>
          <p:spPr>
            <a:xfrm flipH="1">
              <a:off x="2202482" y="3234485"/>
              <a:ext cx="1494105" cy="1379401"/>
            </a:xfrm>
            <a:prstGeom prst="line">
              <a:avLst/>
            </a:prstGeom>
            <a:ln w="44450"/>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872660" y="2548277"/>
              <a:ext cx="1147209" cy="461665"/>
            </a:xfrm>
            <a:prstGeom prst="rect">
              <a:avLst/>
            </a:prstGeom>
            <a:noFill/>
          </p:spPr>
          <p:txBody>
            <a:bodyPr wrap="square" rtlCol="0">
              <a:spAutoFit/>
            </a:bodyPr>
            <a:lstStyle/>
            <a:p>
              <a:r>
                <a:rPr lang="ar-BH" sz="2400" b="1" dirty="0">
                  <a:latin typeface="Sakkal Majalla" panose="02000000000000000000" pitchFamily="2" charset="-78"/>
                  <a:cs typeface="Sultan normal" pitchFamily="2" charset="-78"/>
                </a:rPr>
                <a:t>التسارع</a:t>
              </a:r>
              <a:endParaRPr lang="en-US" sz="2400" b="1" dirty="0">
                <a:latin typeface="Sakkal Majalla" panose="02000000000000000000" pitchFamily="2" charset="-78"/>
                <a:cs typeface="Sultan normal" pitchFamily="2" charset="-78"/>
              </a:endParaRPr>
            </a:p>
          </p:txBody>
        </p:sp>
        <p:sp>
          <p:nvSpPr>
            <p:cNvPr id="24" name="TextBox 23"/>
            <p:cNvSpPr txBox="1"/>
            <p:nvPr/>
          </p:nvSpPr>
          <p:spPr>
            <a:xfrm>
              <a:off x="4722655" y="4872694"/>
              <a:ext cx="760583" cy="461665"/>
            </a:xfrm>
            <a:prstGeom prst="rect">
              <a:avLst/>
            </a:prstGeom>
            <a:noFill/>
          </p:spPr>
          <p:txBody>
            <a:bodyPr wrap="square" rtlCol="0">
              <a:spAutoFit/>
            </a:bodyPr>
            <a:lstStyle/>
            <a:p>
              <a:r>
                <a:rPr lang="ar-BH" sz="2400" b="1" dirty="0">
                  <a:latin typeface="Sakkal Majalla" panose="02000000000000000000" pitchFamily="2" charset="-78"/>
                  <a:cs typeface="Sultan normal" pitchFamily="2" charset="-78"/>
                </a:rPr>
                <a:t>القوة</a:t>
              </a:r>
              <a:endParaRPr lang="en-US" sz="2400" b="1" dirty="0">
                <a:latin typeface="Sakkal Majalla" panose="02000000000000000000" pitchFamily="2" charset="-78"/>
                <a:cs typeface="Sultan normal" pitchFamily="2" charset="-78"/>
              </a:endParaRPr>
            </a:p>
          </p:txBody>
        </p:sp>
      </p:grpSp>
      <p:sp>
        <p:nvSpPr>
          <p:cNvPr id="15" name="Footer Placeholder 6">
            <a:extLst>
              <a:ext uri="{FF2B5EF4-FFF2-40B4-BE49-F238E27FC236}">
                <a16:creationId xmlns:a16="http://schemas.microsoft.com/office/drawing/2014/main" id="{41341FA3-06ED-456C-A695-D960C051C279}"/>
              </a:ext>
            </a:extLst>
          </p:cNvPr>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dirty="0"/>
              <a:t>القوة والحركة -</a:t>
            </a:r>
            <a:r>
              <a:rPr lang="en-US" dirty="0"/>
              <a:t> </a:t>
            </a:r>
            <a:r>
              <a:rPr lang="ar-BH" dirty="0"/>
              <a:t>الفيزياء1 (فيز102)</a:t>
            </a:r>
            <a:endParaRPr lang="en-US" dirty="0"/>
          </a:p>
        </p:txBody>
      </p:sp>
    </p:spTree>
    <p:extLst>
      <p:ext uri="{BB962C8B-B14F-4D97-AF65-F5344CB8AC3E}">
        <p14:creationId xmlns:p14="http://schemas.microsoft.com/office/powerpoint/2010/main" val="2725309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barn(inVertical)">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circle(in)">
                                      <p:cBhvr>
                                        <p:cTn id="2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1" grpId="0" animBg="1"/>
      <p:bldP spid="13" grpId="0" animBg="1"/>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715609" y="1083173"/>
                <a:ext cx="11094027" cy="529102"/>
              </a:xfrm>
              <a:solidFill>
                <a:schemeClr val="accent4">
                  <a:lumMod val="20000"/>
                  <a:lumOff val="80000"/>
                </a:schemeClr>
              </a:solidFill>
            </p:spPr>
            <p:txBody>
              <a:bodyPr>
                <a:noAutofit/>
              </a:bodyPr>
              <a:lstStyle/>
              <a:p>
                <a:pPr algn="r" rtl="1"/>
                <a:r>
                  <a:rPr lang="ar-BH" sz="3200" b="1" dirty="0">
                    <a:latin typeface="Sakkal Majalla" panose="02000000000000000000" pitchFamily="2" charset="-78"/>
                    <a:cs typeface="Sultan normal" pitchFamily="2" charset="-78"/>
                  </a:rPr>
                  <a:t>القوة المحصلة (</a:t>
                </a:r>
                <a14:m>
                  <m:oMath xmlns:m="http://schemas.openxmlformats.org/officeDocument/2006/math">
                    <m:sSub>
                      <m:sSubPr>
                        <m:ctrlPr>
                          <a:rPr lang="ar-BH" sz="3200" b="1" i="1" smtClean="0">
                            <a:latin typeface="Cambria Math" panose="02040503050406030204" pitchFamily="18" charset="0"/>
                          </a:rPr>
                        </m:ctrlPr>
                      </m:sSubPr>
                      <m:e>
                        <m:r>
                          <a:rPr lang="en-US" sz="3200" b="1" i="1" smtClean="0">
                            <a:latin typeface="Cambria Math" panose="02040503050406030204" pitchFamily="18" charset="0"/>
                          </a:rPr>
                          <m:t>𝑭</m:t>
                        </m:r>
                      </m:e>
                      <m:sub>
                        <m:r>
                          <a:rPr lang="ar-BH" sz="3200" b="1" i="1" smtClean="0">
                            <a:latin typeface="Cambria Math" panose="02040503050406030204" pitchFamily="18" charset="0"/>
                          </a:rPr>
                          <m:t>محصلة</m:t>
                        </m:r>
                      </m:sub>
                    </m:sSub>
                  </m:oMath>
                </a14:m>
                <a:r>
                  <a:rPr lang="ar-BH" sz="3200" b="1" dirty="0">
                    <a:latin typeface="Sakkal Majalla" panose="02000000000000000000" pitchFamily="2" charset="-78"/>
                    <a:cs typeface="Sultan normal" pitchFamily="2" charset="-78"/>
                  </a:rPr>
                  <a:t>) هي المجموع الاتجاهي لجميع القوى التي تؤثر  في الجسم.</a:t>
                </a:r>
                <a:endParaRPr lang="en-US" sz="3200" b="1" dirty="0">
                  <a:latin typeface="Sakkal Majalla" panose="02000000000000000000" pitchFamily="2" charset="-78"/>
                  <a:cs typeface="Sultan normal" pitchFamily="2" charset="-78"/>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715609" y="1083173"/>
                <a:ext cx="11094027" cy="529102"/>
              </a:xfrm>
              <a:blipFill>
                <a:blip r:embed="rId2"/>
                <a:stretch>
                  <a:fillRect t="-22093" r="-1429" b="-41860"/>
                </a:stretch>
              </a:blipFill>
            </p:spPr>
            <p:txBody>
              <a:bodyPr/>
              <a:lstStyle/>
              <a:p>
                <a:r>
                  <a:rPr lang="en-US">
                    <a:noFill/>
                  </a:rPr>
                  <a:t> </a:t>
                </a:r>
              </a:p>
            </p:txBody>
          </p:sp>
        </mc:Fallback>
      </mc:AlternateContent>
      <p:pic>
        <p:nvPicPr>
          <p:cNvPr id="4" name="Picture 3"/>
          <p:cNvPicPr>
            <a:picLocks noChangeAspect="1"/>
          </p:cNvPicPr>
          <p:nvPr/>
        </p:nvPicPr>
        <p:blipFill>
          <a:blip r:embed="rId3"/>
          <a:stretch>
            <a:fillRect/>
          </a:stretch>
        </p:blipFill>
        <p:spPr>
          <a:xfrm>
            <a:off x="532729" y="1612275"/>
            <a:ext cx="11094027" cy="4681109"/>
          </a:xfrm>
          <a:prstGeom prst="rect">
            <a:avLst/>
          </a:prstGeom>
        </p:spPr>
      </p:pic>
      <p:sp>
        <p:nvSpPr>
          <p:cNvPr id="6" name="Rectangle 3"/>
          <p:cNvSpPr txBox="1">
            <a:spLocks noChangeArrowheads="1"/>
          </p:cNvSpPr>
          <p:nvPr/>
        </p:nvSpPr>
        <p:spPr>
          <a:xfrm>
            <a:off x="3410137" y="266711"/>
            <a:ext cx="4531057" cy="616971"/>
          </a:xfrm>
          <a:prstGeom prst="rect">
            <a:avLst/>
          </a:prstGeom>
          <a:solidFill>
            <a:srgbClr val="002060"/>
          </a:solidFill>
        </p:spPr>
        <p:txBody>
          <a:bodyPr vert="horz" lIns="91440" tIns="45720" rIns="91440" bIns="45720" rtlCol="0">
            <a:normAutofit/>
          </a:bodyPr>
          <a:lstStyle>
            <a:defPPr>
              <a:defRPr lang="en-US"/>
            </a:defPPr>
            <a:lvl1pPr indent="0" algn="ctr" rtl="1">
              <a:lnSpc>
                <a:spcPct val="90000"/>
              </a:lnSpc>
              <a:spcBef>
                <a:spcPts val="1000"/>
              </a:spcBef>
              <a:buFont typeface="Arial" panose="020B0604020202020204" pitchFamily="34" charset="0"/>
              <a:buNone/>
              <a:defRPr sz="3600" b="1">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جمع (تركيب) القوى</a:t>
            </a:r>
          </a:p>
        </p:txBody>
      </p:sp>
      <p:sp>
        <p:nvSpPr>
          <p:cNvPr id="7" name="Footer Placeholder 6">
            <a:extLst>
              <a:ext uri="{FF2B5EF4-FFF2-40B4-BE49-F238E27FC236}">
                <a16:creationId xmlns:a16="http://schemas.microsoft.com/office/drawing/2014/main" id="{17FAE8AC-F787-467B-B2BD-7843DD88FA07}"/>
              </a:ext>
            </a:extLst>
          </p:cNvPr>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dirty="0"/>
              <a:t>القوة والحركة -</a:t>
            </a:r>
            <a:r>
              <a:rPr lang="en-US" dirty="0"/>
              <a:t> </a:t>
            </a:r>
            <a:r>
              <a:rPr lang="ar-BH" dirty="0"/>
              <a:t>الفيزياء1 (فيز102)</a:t>
            </a:r>
            <a:endParaRPr lang="en-US" dirty="0"/>
          </a:p>
        </p:txBody>
      </p:sp>
    </p:spTree>
    <p:extLst>
      <p:ext uri="{BB962C8B-B14F-4D97-AF65-F5344CB8AC3E}">
        <p14:creationId xmlns:p14="http://schemas.microsoft.com/office/powerpoint/2010/main" val="1111470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55523" y="103431"/>
            <a:ext cx="3047064" cy="604781"/>
          </a:xfrm>
          <a:prstGeom prst="rect">
            <a:avLst/>
          </a:prstGeom>
          <a:solidFill>
            <a:srgbClr val="002060"/>
          </a:solidFill>
        </p:spPr>
        <p:txBody>
          <a:bodyPr vert="horz" lIns="91440" tIns="45720" rIns="91440" bIns="45720" rtlCol="0">
            <a:normAutofit/>
          </a:bodyPr>
          <a:lstStyle>
            <a:defPPr>
              <a:defRPr lang="en-US"/>
            </a:defPPr>
            <a:lvl1pPr indent="0" algn="ctr" rtl="1">
              <a:lnSpc>
                <a:spcPct val="90000"/>
              </a:lnSpc>
              <a:spcBef>
                <a:spcPts val="1000"/>
              </a:spcBef>
              <a:buFont typeface="Arial" panose="020B0604020202020204" pitchFamily="34" charset="0"/>
              <a:buNone/>
              <a:defRPr sz="3600" b="1">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قانون نيوتن الثاني</a:t>
            </a:r>
            <a:endParaRPr lang="en-US" dirty="0"/>
          </a:p>
        </p:txBody>
      </p:sp>
      <mc:AlternateContent xmlns:mc="http://schemas.openxmlformats.org/markup-compatibility/2006" xmlns:a14="http://schemas.microsoft.com/office/drawing/2010/main">
        <mc:Choice Requires="a14">
          <p:sp>
            <p:nvSpPr>
              <p:cNvPr id="3" name="TextBox 2"/>
              <p:cNvSpPr txBox="1"/>
              <p:nvPr/>
            </p:nvSpPr>
            <p:spPr>
              <a:xfrm>
                <a:off x="3577369" y="5314754"/>
                <a:ext cx="4203373" cy="758606"/>
              </a:xfrm>
              <a:prstGeom prst="rect">
                <a:avLst/>
              </a:prstGeom>
              <a:solidFill>
                <a:schemeClr val="accent1">
                  <a:lumMod val="20000"/>
                  <a:lumOff val="80000"/>
                </a:schemeClr>
              </a:solidFill>
            </p:spPr>
            <p:txBody>
              <a:bodyPr wrap="square" rtlCol="0">
                <a:spAutoFit/>
              </a:bodyPr>
              <a:lstStyle/>
              <a:p>
                <a:pPr algn="r" rtl="1"/>
                <a14:m>
                  <m:oMathPara xmlns:m="http://schemas.openxmlformats.org/officeDocument/2006/math">
                    <m:oMathParaPr>
                      <m:jc m:val="centerGroup"/>
                    </m:oMathParaPr>
                    <m:oMath xmlns:m="http://schemas.openxmlformats.org/officeDocument/2006/math">
                      <m:sSup>
                        <m:sSupPr>
                          <m:ctrlPr>
                            <a:rPr lang="en-US" sz="2000" b="1" i="1" dirty="0" smtClean="0">
                              <a:solidFill>
                                <a:schemeClr val="tx1"/>
                              </a:solidFill>
                              <a:latin typeface="Cambria Math" panose="02040503050406030204" pitchFamily="18" charset="0"/>
                              <a:cs typeface="Traditional Arabic" panose="02020603050405020304" pitchFamily="18" charset="-78"/>
                            </a:rPr>
                          </m:ctrlPr>
                        </m:sSupPr>
                        <m:e>
                          <m:r>
                            <a:rPr lang="en-US" sz="2000" b="1" dirty="0">
                              <a:solidFill>
                                <a:schemeClr val="tx1"/>
                              </a:solidFill>
                              <a:latin typeface="Cambria Math" panose="02040503050406030204" pitchFamily="18" charset="0"/>
                              <a:cs typeface="Traditional Arabic" panose="02020603050405020304" pitchFamily="18" charset="-78"/>
                            </a:rPr>
                            <m:t>𝟏</m:t>
                          </m:r>
                          <m:r>
                            <a:rPr lang="en-US" sz="2000" b="1" dirty="0">
                              <a:solidFill>
                                <a:schemeClr val="tx1"/>
                              </a:solidFill>
                              <a:latin typeface="Cambria Math" panose="02040503050406030204" pitchFamily="18" charset="0"/>
                              <a:cs typeface="Traditional Arabic" panose="02020603050405020304" pitchFamily="18" charset="-78"/>
                            </a:rPr>
                            <m:t> </m:t>
                          </m:r>
                          <m:r>
                            <a:rPr lang="en-US" sz="2000" b="1" dirty="0">
                              <a:solidFill>
                                <a:schemeClr val="tx1"/>
                              </a:solidFill>
                              <a:latin typeface="Cambria Math" panose="02040503050406030204" pitchFamily="18" charset="0"/>
                              <a:cs typeface="Traditional Arabic" panose="02020603050405020304" pitchFamily="18" charset="-78"/>
                            </a:rPr>
                            <m:t>𝑵</m:t>
                          </m:r>
                          <m:r>
                            <a:rPr lang="en-US" sz="2000" b="1" dirty="0">
                              <a:solidFill>
                                <a:schemeClr val="tx1"/>
                              </a:solidFill>
                              <a:latin typeface="Cambria Math" panose="02040503050406030204" pitchFamily="18" charset="0"/>
                              <a:cs typeface="Traditional Arabic" panose="02020603050405020304" pitchFamily="18" charset="-78"/>
                            </a:rPr>
                            <m:t>=</m:t>
                          </m:r>
                          <m:r>
                            <a:rPr lang="en-US" sz="2000" b="1" i="1" dirty="0">
                              <a:solidFill>
                                <a:schemeClr val="tx1"/>
                              </a:solidFill>
                              <a:latin typeface="Cambria Math" panose="02040503050406030204" pitchFamily="18" charset="0"/>
                              <a:cs typeface="Traditional Arabic" panose="02020603050405020304" pitchFamily="18" charset="-78"/>
                            </a:rPr>
                            <m:t>𝟏</m:t>
                          </m:r>
                          <m:r>
                            <a:rPr lang="en-US" sz="2000" b="1" i="1" dirty="0">
                              <a:solidFill>
                                <a:schemeClr val="tx1"/>
                              </a:solidFill>
                              <a:latin typeface="Cambria Math" panose="02040503050406030204" pitchFamily="18" charset="0"/>
                              <a:cs typeface="Traditional Arabic" panose="02020603050405020304" pitchFamily="18" charset="-78"/>
                            </a:rPr>
                            <m:t>𝒌𝒈</m:t>
                          </m:r>
                          <m:r>
                            <a:rPr lang="en-US" sz="2000" b="1" dirty="0">
                              <a:solidFill>
                                <a:schemeClr val="tx1"/>
                              </a:solidFill>
                              <a:latin typeface="Cambria Math" panose="02040503050406030204" pitchFamily="18" charset="0"/>
                              <a:cs typeface="Traditional Arabic" panose="02020603050405020304" pitchFamily="18" charset="-78"/>
                            </a:rPr>
                            <m:t>×(</m:t>
                          </m:r>
                          <m:f>
                            <m:fPr>
                              <m:ctrlPr>
                                <a:rPr lang="en-US" sz="2000" b="1" i="1" dirty="0">
                                  <a:solidFill>
                                    <a:schemeClr val="tx1"/>
                                  </a:solidFill>
                                  <a:latin typeface="Cambria Math" panose="02040503050406030204" pitchFamily="18" charset="0"/>
                                  <a:cs typeface="Traditional Arabic" panose="02020603050405020304" pitchFamily="18" charset="-78"/>
                                </a:rPr>
                              </m:ctrlPr>
                            </m:fPr>
                            <m:num>
                              <m:r>
                                <a:rPr lang="en-US" sz="2000" b="1" dirty="0">
                                  <a:solidFill>
                                    <a:schemeClr val="tx1"/>
                                  </a:solidFill>
                                  <a:latin typeface="Cambria Math" panose="02040503050406030204" pitchFamily="18" charset="0"/>
                                  <a:cs typeface="Traditional Arabic" panose="02020603050405020304" pitchFamily="18" charset="-78"/>
                                </a:rPr>
                                <m:t>𝟏</m:t>
                              </m:r>
                              <m:r>
                                <a:rPr lang="en-US" sz="2000" b="1" dirty="0">
                                  <a:solidFill>
                                    <a:schemeClr val="tx1"/>
                                  </a:solidFill>
                                  <a:latin typeface="Cambria Math" panose="02040503050406030204" pitchFamily="18" charset="0"/>
                                  <a:cs typeface="Traditional Arabic" panose="02020603050405020304" pitchFamily="18" charset="-78"/>
                                </a:rPr>
                                <m:t> </m:t>
                              </m:r>
                              <m:r>
                                <a:rPr lang="en-US" sz="2000" b="1" dirty="0">
                                  <a:solidFill>
                                    <a:schemeClr val="tx1"/>
                                  </a:solidFill>
                                  <a:latin typeface="Cambria Math" panose="02040503050406030204" pitchFamily="18" charset="0"/>
                                  <a:cs typeface="Traditional Arabic" panose="02020603050405020304" pitchFamily="18" charset="-78"/>
                                </a:rPr>
                                <m:t>𝒎</m:t>
                              </m:r>
                            </m:num>
                            <m:den>
                              <m:r>
                                <a:rPr lang="en-US" sz="2000" b="1" dirty="0">
                                  <a:solidFill>
                                    <a:schemeClr val="tx1"/>
                                  </a:solidFill>
                                  <a:latin typeface="Cambria Math" panose="02040503050406030204" pitchFamily="18" charset="0"/>
                                  <a:cs typeface="Traditional Arabic" panose="02020603050405020304" pitchFamily="18" charset="-78"/>
                                </a:rPr>
                                <m:t>𝟏</m:t>
                              </m:r>
                              <m:r>
                                <a:rPr lang="en-US" sz="2000" b="1" dirty="0">
                                  <a:solidFill>
                                    <a:schemeClr val="tx1"/>
                                  </a:solidFill>
                                  <a:latin typeface="Cambria Math" panose="02040503050406030204" pitchFamily="18" charset="0"/>
                                  <a:cs typeface="Traditional Arabic" panose="02020603050405020304" pitchFamily="18" charset="-78"/>
                                </a:rPr>
                                <m:t> </m:t>
                              </m:r>
                              <m:sSup>
                                <m:sSupPr>
                                  <m:ctrlPr>
                                    <a:rPr lang="en-US" sz="2000" b="1" i="1" dirty="0" smtClean="0">
                                      <a:solidFill>
                                        <a:schemeClr val="tx1"/>
                                      </a:solidFill>
                                      <a:latin typeface="Cambria Math" panose="02040503050406030204" pitchFamily="18" charset="0"/>
                                      <a:cs typeface="Traditional Arabic" panose="02020603050405020304" pitchFamily="18" charset="-78"/>
                                    </a:rPr>
                                  </m:ctrlPr>
                                </m:sSupPr>
                                <m:e>
                                  <m:r>
                                    <a:rPr lang="en-US" sz="2000" b="1" i="1" dirty="0" smtClean="0">
                                      <a:solidFill>
                                        <a:schemeClr val="tx1"/>
                                      </a:solidFill>
                                      <a:latin typeface="Cambria Math" panose="02040503050406030204" pitchFamily="18" charset="0"/>
                                      <a:cs typeface="Traditional Arabic" panose="02020603050405020304" pitchFamily="18" charset="-78"/>
                                    </a:rPr>
                                    <m:t>𝒔</m:t>
                                  </m:r>
                                </m:e>
                                <m:sup>
                                  <m:r>
                                    <a:rPr lang="en-US" sz="2000" b="1" i="1" dirty="0" smtClean="0">
                                      <a:solidFill>
                                        <a:schemeClr val="tx1"/>
                                      </a:solidFill>
                                      <a:latin typeface="Cambria Math" panose="02040503050406030204" pitchFamily="18" charset="0"/>
                                      <a:cs typeface="Traditional Arabic" panose="02020603050405020304" pitchFamily="18" charset="-78"/>
                                    </a:rPr>
                                    <m:t>𝟐</m:t>
                                  </m:r>
                                </m:sup>
                              </m:sSup>
                            </m:den>
                          </m:f>
                        </m:e>
                        <m:sup/>
                      </m:sSup>
                      <m:r>
                        <a:rPr lang="en-US" sz="2000" b="1" dirty="0">
                          <a:solidFill>
                            <a:schemeClr val="tx1"/>
                          </a:solidFill>
                          <a:latin typeface="Cambria Math" panose="02040503050406030204" pitchFamily="18" charset="0"/>
                          <a:cs typeface="Traditional Arabic" panose="02020603050405020304" pitchFamily="18" charset="-78"/>
                        </a:rPr>
                        <m:t>)</m:t>
                      </m:r>
                    </m:oMath>
                  </m:oMathPara>
                </a14:m>
                <a:endParaRPr lang="en-US" sz="2000" b="1" dirty="0">
                  <a:solidFill>
                    <a:schemeClr val="tx1"/>
                  </a:solidFill>
                  <a:latin typeface="Sakkal Majalla" panose="02000000000000000000" pitchFamily="2" charset="-78"/>
                  <a:cs typeface="Sultan normal" pitchFamily="2" charset="-78"/>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3577369" y="5314754"/>
                <a:ext cx="4203373" cy="758606"/>
              </a:xfrm>
              <a:prstGeom prst="rect">
                <a:avLst/>
              </a:prstGeom>
              <a:blipFill rotWithShape="0">
                <a:blip r:embed="rId2"/>
                <a:stretch>
                  <a:fillRect/>
                </a:stretch>
              </a:blipFill>
            </p:spPr>
            <p:txBody>
              <a:bodyPr/>
              <a:lstStyle/>
              <a:p>
                <a:r>
                  <a:rPr lang="en-US">
                    <a:noFill/>
                  </a:rPr>
                  <a:t> </a:t>
                </a:r>
              </a:p>
            </p:txBody>
          </p:sp>
        </mc:Fallback>
      </mc:AlternateContent>
      <p:sp>
        <p:nvSpPr>
          <p:cNvPr id="4" name="TextBox 3"/>
          <p:cNvSpPr txBox="1"/>
          <p:nvPr/>
        </p:nvSpPr>
        <p:spPr>
          <a:xfrm>
            <a:off x="2552131" y="1013151"/>
            <a:ext cx="8522808" cy="584775"/>
          </a:xfrm>
          <a:prstGeom prst="rect">
            <a:avLst/>
          </a:prstGeom>
          <a:solidFill>
            <a:schemeClr val="accent4">
              <a:lumMod val="20000"/>
              <a:lumOff val="80000"/>
            </a:schemeClr>
          </a:solidFill>
        </p:spPr>
        <p:txBody>
          <a:bodyPr wrap="square" rtlCol="0">
            <a:spAutoFit/>
          </a:bodyPr>
          <a:lstStyle/>
          <a:p>
            <a:pPr algn="r" rtl="1"/>
            <a:r>
              <a:rPr lang="ar-BH" sz="3200" b="1" dirty="0">
                <a:latin typeface="Sakkal Majalla" panose="02000000000000000000" pitchFamily="2" charset="-78"/>
                <a:cs typeface="Sultan normal" pitchFamily="2" charset="-78"/>
              </a:rPr>
              <a:t>تسارع الجسم = القوة المحصلة مقسوم</a:t>
            </a:r>
            <a:r>
              <a:rPr lang="ar-JO" sz="3200" b="1" dirty="0">
                <a:latin typeface="Sakkal Majalla" panose="02000000000000000000" pitchFamily="2" charset="-78"/>
                <a:cs typeface="Sultan normal" pitchFamily="2" charset="-78"/>
              </a:rPr>
              <a:t>ً</a:t>
            </a:r>
            <a:r>
              <a:rPr lang="ar-BH" sz="3200" b="1" dirty="0">
                <a:latin typeface="Sakkal Majalla" panose="02000000000000000000" pitchFamily="2" charset="-78"/>
                <a:cs typeface="Sultan normal" pitchFamily="2" charset="-78"/>
              </a:rPr>
              <a:t>ا على كتلة الجسم.</a:t>
            </a:r>
            <a:endParaRPr lang="en-US" b="1" dirty="0">
              <a:latin typeface="Sakkal Majalla" panose="02000000000000000000" pitchFamily="2" charset="-78"/>
              <a:cs typeface="Sultan normal" pitchFamily="2" charset="-78"/>
            </a:endParaRPr>
          </a:p>
        </p:txBody>
      </p:sp>
      <mc:AlternateContent xmlns:mc="http://schemas.openxmlformats.org/markup-compatibility/2006" xmlns:a14="http://schemas.microsoft.com/office/drawing/2010/main">
        <mc:Choice Requires="a14">
          <p:sp>
            <p:nvSpPr>
              <p:cNvPr id="5" name="TextBox 4"/>
              <p:cNvSpPr txBox="1"/>
              <p:nvPr/>
            </p:nvSpPr>
            <p:spPr>
              <a:xfrm>
                <a:off x="1362412" y="4505176"/>
                <a:ext cx="9588856" cy="470000"/>
              </a:xfrm>
              <a:prstGeom prst="rect">
                <a:avLst/>
              </a:prstGeom>
              <a:solidFill>
                <a:schemeClr val="accent1">
                  <a:lumMod val="20000"/>
                  <a:lumOff val="80000"/>
                </a:schemeClr>
              </a:solidFill>
            </p:spPr>
            <p:txBody>
              <a:bodyPr wrap="square" rtlCol="0">
                <a:spAutoFit/>
              </a:bodyPr>
              <a:lstStyle/>
              <a:p>
                <a:pPr algn="r" rtl="1"/>
                <a:r>
                  <a:rPr lang="ar-BH" sz="2400" b="1" dirty="0">
                    <a:solidFill>
                      <a:srgbClr val="FF0000"/>
                    </a:solidFill>
                    <a:latin typeface="Sakkal Majalla" panose="02000000000000000000" pitchFamily="2" charset="-78"/>
                    <a:cs typeface="Sultan normal" pitchFamily="2" charset="-78"/>
                  </a:rPr>
                  <a:t>النيوتن</a:t>
                </a:r>
                <a:r>
                  <a:rPr lang="ar-BH" sz="2400" b="1" dirty="0">
                    <a:latin typeface="Sakkal Majalla" panose="02000000000000000000" pitchFamily="2" charset="-78"/>
                    <a:cs typeface="Sultan normal" pitchFamily="2" charset="-78"/>
                  </a:rPr>
                  <a:t>:  قوة إذا أثرت على جسم كتلته </a:t>
                </a:r>
                <a:r>
                  <a:rPr lang="en-US" sz="2000" b="1" dirty="0">
                    <a:latin typeface="Times New Roman" panose="02020603050405020304" pitchFamily="18" charset="0"/>
                    <a:cs typeface="Times New Roman" panose="02020603050405020304" pitchFamily="18" charset="0"/>
                  </a:rPr>
                  <a:t>1 kg </a:t>
                </a:r>
                <a:r>
                  <a:rPr lang="ar-BH" sz="2000" b="1" dirty="0">
                    <a:latin typeface="Times New Roman" panose="02020603050405020304" pitchFamily="18" charset="0"/>
                    <a:cs typeface="Times New Roman" panose="02020603050405020304" pitchFamily="18" charset="0"/>
                  </a:rPr>
                  <a:t>  </a:t>
                </a:r>
                <a:r>
                  <a:rPr lang="ar-BH" sz="2400" b="1" dirty="0">
                    <a:latin typeface="Sakkal Majalla" panose="02000000000000000000" pitchFamily="2" charset="-78"/>
                    <a:cs typeface="Sultan normal" pitchFamily="2" charset="-78"/>
                  </a:rPr>
                  <a:t>تكسبه تسارعًا مقداره  </a:t>
                </a:r>
                <a:r>
                  <a:rPr lang="en-US" sz="2400" b="1" dirty="0">
                    <a:solidFill>
                      <a:schemeClr val="tx1"/>
                    </a:solidFill>
                    <a:latin typeface="Sakkal Majalla" panose="02000000000000000000" pitchFamily="2" charset="-78"/>
                    <a:cs typeface="Sultan normal" pitchFamily="2" charset="-78"/>
                  </a:rPr>
                  <a:t>1 </a:t>
                </a:r>
                <a14:m>
                  <m:oMath xmlns:m="http://schemas.openxmlformats.org/officeDocument/2006/math">
                    <m:sSup>
                      <m:sSupPr>
                        <m:ctrlPr>
                          <a:rPr lang="en-US" sz="2000" b="1" i="1" dirty="0">
                            <a:solidFill>
                              <a:schemeClr val="tx1"/>
                            </a:solidFill>
                            <a:latin typeface="Cambria Math" panose="02040503050406030204" pitchFamily="18" charset="0"/>
                          </a:rPr>
                        </m:ctrlPr>
                      </m:sSupPr>
                      <m:e>
                        <m:r>
                          <a:rPr lang="en-US" sz="2000" b="1" i="1" dirty="0">
                            <a:solidFill>
                              <a:schemeClr val="tx1"/>
                            </a:solidFill>
                            <a:latin typeface="Cambria Math" panose="02040503050406030204" pitchFamily="18" charset="0"/>
                          </a:rPr>
                          <m:t> </m:t>
                        </m:r>
                        <m:r>
                          <a:rPr lang="en-US" sz="2000" b="1" i="1" dirty="0" smtClean="0">
                            <a:solidFill>
                              <a:schemeClr val="tx1"/>
                            </a:solidFill>
                            <a:latin typeface="Cambria Math" panose="02040503050406030204" pitchFamily="18" charset="0"/>
                          </a:rPr>
                          <m:t>𝒎</m:t>
                        </m:r>
                        <m:r>
                          <a:rPr lang="en-US" sz="2000" b="1" i="1" dirty="0" smtClean="0">
                            <a:solidFill>
                              <a:schemeClr val="tx1"/>
                            </a:solidFill>
                            <a:latin typeface="Cambria Math" panose="02040503050406030204" pitchFamily="18" charset="0"/>
                          </a:rPr>
                          <m:t>/</m:t>
                        </m:r>
                        <m:r>
                          <a:rPr lang="en-US" sz="2000" b="1" i="1" dirty="0">
                            <a:solidFill>
                              <a:schemeClr val="tx1"/>
                            </a:solidFill>
                            <a:latin typeface="Cambria Math" panose="02040503050406030204" pitchFamily="18" charset="0"/>
                          </a:rPr>
                          <m:t>𝒔</m:t>
                        </m:r>
                      </m:e>
                      <m:sup>
                        <m:r>
                          <a:rPr lang="en-US" sz="2000" b="1" i="1" dirty="0">
                            <a:solidFill>
                              <a:schemeClr val="tx1"/>
                            </a:solidFill>
                            <a:latin typeface="Cambria Math" panose="02040503050406030204" pitchFamily="18" charset="0"/>
                          </a:rPr>
                          <m:t>𝟐</m:t>
                        </m:r>
                      </m:sup>
                    </m:sSup>
                  </m:oMath>
                </a14:m>
                <a:endParaRPr lang="en-US" sz="1400" b="1" dirty="0">
                  <a:latin typeface="Sakkal Majalla" panose="02000000000000000000" pitchFamily="2" charset="-78"/>
                  <a:cs typeface="Sultan normal" pitchFamily="2" charset="-78"/>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1362412" y="4505176"/>
                <a:ext cx="9588856" cy="470000"/>
              </a:xfrm>
              <a:prstGeom prst="rect">
                <a:avLst/>
              </a:prstGeom>
              <a:blipFill rotWithShape="0">
                <a:blip r:embed="rId3"/>
                <a:stretch>
                  <a:fillRect t="-11688" r="-1017" b="-2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3940453" y="1866569"/>
                <a:ext cx="3477204" cy="830997"/>
              </a:xfrm>
              <a:prstGeom prst="rect">
                <a:avLst/>
              </a:prstGeom>
              <a:solidFill>
                <a:schemeClr val="accent1">
                  <a:lumMod val="20000"/>
                  <a:lumOff val="80000"/>
                </a:schemeClr>
              </a:solidFill>
            </p:spPr>
            <p:txBody>
              <a:bodyPr wrap="square">
                <a:spAutoFit/>
              </a:bodyPr>
              <a:lstStyle/>
              <a:p>
                <a:pPr algn="ctr"/>
                <a:r>
                  <a:rPr lang="en-US" sz="4000" b="1" dirty="0">
                    <a:solidFill>
                      <a:schemeClr val="tx1"/>
                    </a:solidFill>
                    <a:latin typeface="Sakkal Majalla" panose="02000000000000000000" pitchFamily="2" charset="-78"/>
                    <a:cs typeface="Sultan normal" pitchFamily="2" charset="-78"/>
                  </a:rPr>
                  <a:t>a</a:t>
                </a:r>
                <a:r>
                  <a:rPr lang="en-US" sz="2400" b="1" dirty="0">
                    <a:solidFill>
                      <a:schemeClr val="tx1"/>
                    </a:solidFill>
                    <a:latin typeface="Sakkal Majalla" panose="02000000000000000000" pitchFamily="2" charset="-78"/>
                    <a:cs typeface="Sultan normal" pitchFamily="2" charset="-78"/>
                  </a:rPr>
                  <a:t> =</a:t>
                </a:r>
                <a14:m>
                  <m:oMath xmlns:m="http://schemas.openxmlformats.org/officeDocument/2006/math">
                    <m:f>
                      <m:fPr>
                        <m:ctrlPr>
                          <a:rPr lang="en-US" sz="3200" b="1" i="1">
                            <a:solidFill>
                              <a:schemeClr val="tx1"/>
                            </a:solidFill>
                            <a:latin typeface="Cambria Math" panose="02040503050406030204" pitchFamily="18" charset="0"/>
                            <a:cs typeface="Traditional Arabic" panose="02020603050405020304" pitchFamily="18" charset="-78"/>
                          </a:rPr>
                        </m:ctrlPr>
                      </m:fPr>
                      <m:num>
                        <m:nary>
                          <m:naryPr>
                            <m:chr m:val="∑"/>
                            <m:subHide m:val="on"/>
                            <m:supHide m:val="on"/>
                            <m:ctrlPr>
                              <a:rPr lang="en-US" sz="3200" b="1" i="1" smtClean="0">
                                <a:solidFill>
                                  <a:schemeClr val="tx1"/>
                                </a:solidFill>
                                <a:latin typeface="Cambria Math" panose="02040503050406030204" pitchFamily="18" charset="0"/>
                                <a:cs typeface="Traditional Arabic" panose="02020603050405020304" pitchFamily="18" charset="-78"/>
                              </a:rPr>
                            </m:ctrlPr>
                          </m:naryPr>
                          <m:sub/>
                          <m:sup/>
                          <m:e>
                            <m:r>
                              <a:rPr lang="en-US" sz="3200" b="1" i="1" smtClean="0">
                                <a:solidFill>
                                  <a:schemeClr val="tx1"/>
                                </a:solidFill>
                                <a:latin typeface="Cambria Math" panose="02040503050406030204" pitchFamily="18" charset="0"/>
                                <a:cs typeface="Traditional Arabic" panose="02020603050405020304" pitchFamily="18" charset="-78"/>
                              </a:rPr>
                              <m:t>𝑭</m:t>
                            </m:r>
                          </m:e>
                        </m:nary>
                      </m:num>
                      <m:den>
                        <m:r>
                          <a:rPr lang="en-US" sz="3200" b="1" i="1">
                            <a:solidFill>
                              <a:schemeClr val="tx1"/>
                            </a:solidFill>
                            <a:latin typeface="Cambria Math" panose="02040503050406030204" pitchFamily="18" charset="0"/>
                            <a:cs typeface="Traditional Arabic" panose="02020603050405020304" pitchFamily="18" charset="-78"/>
                          </a:rPr>
                          <m:t>𝒎</m:t>
                        </m:r>
                      </m:den>
                    </m:f>
                  </m:oMath>
                </a14:m>
                <a:endParaRPr lang="en-US" sz="2400" b="1" dirty="0">
                  <a:solidFill>
                    <a:schemeClr val="tx1"/>
                  </a:solidFill>
                  <a:latin typeface="Sakkal Majalla" panose="02000000000000000000" pitchFamily="2" charset="-78"/>
                  <a:cs typeface="Sultan normal" pitchFamily="2" charset="-78"/>
                </a:endParaRPr>
              </a:p>
            </p:txBody>
          </p:sp>
        </mc:Choice>
        <mc:Fallback xmlns="">
          <p:sp>
            <p:nvSpPr>
              <p:cNvPr id="6" name="Rectangle 5"/>
              <p:cNvSpPr>
                <a:spLocks noRot="1" noChangeAspect="1" noMove="1" noResize="1" noEditPoints="1" noAdjustHandles="1" noChangeArrowheads="1" noChangeShapeType="1" noTextEdit="1"/>
              </p:cNvSpPr>
              <p:nvPr/>
            </p:nvSpPr>
            <p:spPr>
              <a:xfrm>
                <a:off x="3940453" y="1866569"/>
                <a:ext cx="3477204" cy="830997"/>
              </a:xfrm>
              <a:prstGeom prst="rect">
                <a:avLst/>
              </a:prstGeom>
              <a:blipFill rotWithShape="0">
                <a:blip r:embed="rId4"/>
                <a:stretch>
                  <a:fillRect b="-299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1362412" y="2419621"/>
                <a:ext cx="9488187" cy="1938992"/>
              </a:xfrm>
              <a:prstGeom prst="rect">
                <a:avLst/>
              </a:prstGeom>
              <a:noFill/>
            </p:spPr>
            <p:txBody>
              <a:bodyPr wrap="square" rtlCol="0">
                <a:spAutoFit/>
              </a:bodyPr>
              <a:lstStyle/>
              <a:p>
                <a:pPr algn="r" rtl="1">
                  <a:lnSpc>
                    <a:spcPct val="150000"/>
                  </a:lnSpc>
                </a:pPr>
                <a:r>
                  <a:rPr lang="ar-BH" sz="3200" b="1" dirty="0">
                    <a:latin typeface="Sakkal Majalla" panose="02000000000000000000" pitchFamily="2" charset="-78"/>
                    <a:cs typeface="Sultan normal" pitchFamily="2" charset="-78"/>
                  </a:rPr>
                  <a:t>حيث:</a:t>
                </a:r>
              </a:p>
              <a:p>
                <a:pPr marL="457200" indent="-457200" algn="r" rtl="1">
                  <a:buFont typeface="Wingdings" panose="05000000000000000000" pitchFamily="2" charset="2"/>
                  <a:buChar char="ü"/>
                </a:pPr>
                <a:r>
                  <a:rPr lang="en-US" sz="2400" b="1" dirty="0">
                    <a:latin typeface="Calibri" panose="020F0502020204030204" pitchFamily="34" charset="0"/>
                    <a:cs typeface="Times New Roman" panose="02020603050405020304" pitchFamily="18" charset="0"/>
                  </a:rPr>
                  <a:t>∑</a:t>
                </a:r>
                <a:r>
                  <a:rPr lang="en-US" sz="2400" b="1" dirty="0">
                    <a:latin typeface="Times New Roman" panose="02020603050405020304" pitchFamily="18" charset="0"/>
                    <a:cs typeface="Times New Roman" panose="02020603050405020304" pitchFamily="18" charset="0"/>
                  </a:rPr>
                  <a:t>F)</a:t>
                </a:r>
                <a:r>
                  <a:rPr lang="ar-BH" sz="2400" b="1" dirty="0">
                    <a:latin typeface="Times New Roman" panose="02020603050405020304" pitchFamily="18" charset="0"/>
                    <a:cs typeface="Times New Roman" panose="02020603050405020304" pitchFamily="18" charset="0"/>
                  </a:rPr>
                  <a:t>)</a:t>
                </a:r>
                <a:r>
                  <a:rPr lang="en-US" sz="2400" b="1" dirty="0">
                    <a:latin typeface="Times New Roman" panose="02020603050405020304" pitchFamily="18" charset="0"/>
                    <a:cs typeface="Times New Roman" panose="02020603050405020304" pitchFamily="18" charset="0"/>
                  </a:rPr>
                  <a:t> </a:t>
                </a:r>
                <a:r>
                  <a:rPr lang="ar-BH" sz="2400" b="1" dirty="0">
                    <a:latin typeface="Times New Roman" panose="02020603050405020304" pitchFamily="18" charset="0"/>
                    <a:cs typeface="Times New Roman" panose="02020603050405020304" pitchFamily="18" charset="0"/>
                  </a:rPr>
                  <a:t>: </a:t>
                </a:r>
                <a:r>
                  <a:rPr lang="ar-BH" sz="2400" b="1" dirty="0">
                    <a:latin typeface="Sakkal Majalla" panose="02000000000000000000" pitchFamily="2" charset="-78"/>
                    <a:cs typeface="Sultan normal" pitchFamily="2" charset="-78"/>
                  </a:rPr>
                  <a:t>محصلة</a:t>
                </a:r>
                <a:r>
                  <a:rPr lang="ar-BH" sz="2400" b="1" dirty="0">
                    <a:latin typeface="Times New Roman" panose="02020603050405020304" pitchFamily="18" charset="0"/>
                    <a:cs typeface="Times New Roman" panose="02020603050405020304" pitchFamily="18" charset="0"/>
                  </a:rPr>
                  <a:t> </a:t>
                </a:r>
                <a:r>
                  <a:rPr lang="ar-BH" sz="2400" b="1" dirty="0">
                    <a:latin typeface="Sakkal Majalla" panose="02000000000000000000" pitchFamily="2" charset="-78"/>
                    <a:cs typeface="Sultan normal" pitchFamily="2" charset="-78"/>
                  </a:rPr>
                  <a:t>القوة المؤثرة على الجسم وتقاس بالنيوتن  </a:t>
                </a:r>
                <a:r>
                  <a:rPr lang="ar-BH" sz="2400" b="1" dirty="0">
                    <a:solidFill>
                      <a:srgbClr val="0070C0"/>
                    </a:solidFill>
                    <a:latin typeface="Sakkal Majalla" panose="02000000000000000000" pitchFamily="2" charset="-78"/>
                    <a:cs typeface="Sultan normal" pitchFamily="2" charset="-78"/>
                  </a:rPr>
                  <a:t> </a:t>
                </a:r>
                <a:r>
                  <a:rPr lang="en-US" sz="2000" b="1" dirty="0">
                    <a:solidFill>
                      <a:srgbClr val="0070C0"/>
                    </a:solidFill>
                    <a:latin typeface="Times New Roman" panose="02020603050405020304" pitchFamily="18" charset="0"/>
                    <a:cs typeface="Times New Roman" panose="02020603050405020304" pitchFamily="18" charset="0"/>
                  </a:rPr>
                  <a:t>N</a:t>
                </a:r>
                <a:r>
                  <a:rPr lang="ar-JO" sz="2400" b="1" dirty="0">
                    <a:solidFill>
                      <a:srgbClr val="0070C0"/>
                    </a:solidFill>
                    <a:latin typeface="Sakkal Majalla" panose="02000000000000000000" pitchFamily="2" charset="-78"/>
                    <a:cs typeface="Sultan normal" pitchFamily="2" charset="-78"/>
                  </a:rPr>
                  <a:t>.</a:t>
                </a:r>
                <a:endParaRPr lang="ar-BH" sz="2400" b="1" dirty="0">
                  <a:solidFill>
                    <a:srgbClr val="0070C0"/>
                  </a:solidFill>
                  <a:latin typeface="Sakkal Majalla" panose="02000000000000000000" pitchFamily="2" charset="-78"/>
                  <a:cs typeface="Sultan normal" pitchFamily="2" charset="-78"/>
                </a:endParaRPr>
              </a:p>
              <a:p>
                <a:pPr marL="457200" indent="-457200" algn="r" rtl="1">
                  <a:buFont typeface="Wingdings" panose="05000000000000000000" pitchFamily="2" charset="2"/>
                  <a:buChar char="ü"/>
                </a:pPr>
                <a:r>
                  <a:rPr lang="ar-BH" sz="2400" b="1" dirty="0">
                    <a:latin typeface="Times New Roman" panose="02020603050405020304" pitchFamily="18" charset="0"/>
                    <a:cs typeface="Times New Roman" panose="02020603050405020304" pitchFamily="18" charset="0"/>
                  </a:rPr>
                  <a:t>(</a:t>
                </a:r>
                <a:r>
                  <a:rPr lang="en-US" sz="2400" b="1" dirty="0">
                    <a:latin typeface="Times New Roman" panose="02020603050405020304" pitchFamily="18" charset="0"/>
                    <a:cs typeface="Times New Roman" panose="02020603050405020304" pitchFamily="18" charset="0"/>
                  </a:rPr>
                  <a:t>m</a:t>
                </a:r>
                <a:r>
                  <a:rPr lang="ar-BH" sz="2400" b="1" dirty="0">
                    <a:latin typeface="Times New Roman" panose="02020603050405020304" pitchFamily="18" charset="0"/>
                    <a:cs typeface="Times New Roman" panose="02020603050405020304" pitchFamily="18" charset="0"/>
                  </a:rPr>
                  <a:t>)</a:t>
                </a:r>
                <a:r>
                  <a:rPr lang="en-US" sz="2400" b="1" dirty="0">
                    <a:latin typeface="Times New Roman" panose="02020603050405020304" pitchFamily="18" charset="0"/>
                    <a:cs typeface="Times New Roman" panose="02020603050405020304" pitchFamily="18" charset="0"/>
                  </a:rPr>
                  <a:t> :</a:t>
                </a:r>
                <a:r>
                  <a:rPr lang="ar-BH" sz="2400" b="1" dirty="0">
                    <a:latin typeface="Sakkal Majalla" panose="02000000000000000000" pitchFamily="2" charset="-78"/>
                    <a:cs typeface="Sultan normal" pitchFamily="2" charset="-78"/>
                  </a:rPr>
                  <a:t>كتلة الجسم </a:t>
                </a:r>
                <a:r>
                  <a:rPr lang="ar-JO" sz="2400" b="1" dirty="0">
                    <a:latin typeface="Sakkal Majalla" panose="02000000000000000000" pitchFamily="2" charset="-78"/>
                    <a:cs typeface="Sultan normal" pitchFamily="2" charset="-78"/>
                  </a:rPr>
                  <a:t>و</a:t>
                </a:r>
                <a:r>
                  <a:rPr lang="ar-BH" sz="2400" b="1" dirty="0">
                    <a:latin typeface="Sakkal Majalla" panose="02000000000000000000" pitchFamily="2" charset="-78"/>
                    <a:cs typeface="Sultan normal" pitchFamily="2" charset="-78"/>
                  </a:rPr>
                  <a:t>تقاس بوحدة الكيلوجرام</a:t>
                </a:r>
                <a:r>
                  <a:rPr lang="ar-JO" sz="2400" b="1" dirty="0">
                    <a:latin typeface="Sakkal Majalla" panose="02000000000000000000" pitchFamily="2" charset="-78"/>
                    <a:cs typeface="Sultan normal" pitchFamily="2" charset="-78"/>
                  </a:rPr>
                  <a:t> </a:t>
                </a:r>
                <a:r>
                  <a:rPr lang="ar-BH" sz="2400" b="1" dirty="0">
                    <a:latin typeface="Sakkal Majalla" panose="02000000000000000000" pitchFamily="2" charset="-78"/>
                    <a:cs typeface="Sultan normal" pitchFamily="2" charset="-78"/>
                  </a:rPr>
                  <a:t> </a:t>
                </a:r>
                <a:r>
                  <a:rPr lang="en-US" sz="2000" b="1" dirty="0">
                    <a:solidFill>
                      <a:srgbClr val="0070C0"/>
                    </a:solidFill>
                    <a:latin typeface="Times New Roman" panose="02020603050405020304" pitchFamily="18" charset="0"/>
                    <a:cs typeface="Times New Roman" panose="02020603050405020304" pitchFamily="18" charset="0"/>
                  </a:rPr>
                  <a:t>kg</a:t>
                </a:r>
                <a:r>
                  <a:rPr lang="ar-JO" sz="2400" b="1" dirty="0">
                    <a:solidFill>
                      <a:schemeClr val="accent1"/>
                    </a:solidFill>
                    <a:latin typeface="Sakkal Majalla" panose="02000000000000000000" pitchFamily="2" charset="-78"/>
                    <a:cs typeface="Sultan normal" pitchFamily="2" charset="-78"/>
                  </a:rPr>
                  <a:t>.</a:t>
                </a:r>
                <a:endParaRPr lang="ar-BH" sz="2400" b="1" dirty="0">
                  <a:solidFill>
                    <a:schemeClr val="accent1"/>
                  </a:solidFill>
                  <a:latin typeface="Sakkal Majalla" panose="02000000000000000000" pitchFamily="2" charset="-78"/>
                  <a:cs typeface="Sultan normal" pitchFamily="2" charset="-78"/>
                </a:endParaRPr>
              </a:p>
              <a:p>
                <a:pPr marL="457200" indent="-457200" algn="r" rtl="1">
                  <a:buFont typeface="Wingdings" panose="05000000000000000000" pitchFamily="2" charset="2"/>
                  <a:buChar char="ü"/>
                </a:pPr>
                <a:r>
                  <a:rPr lang="ar-BH" sz="2400" b="1" dirty="0">
                    <a:latin typeface="Times New Roman" panose="02020603050405020304" pitchFamily="18" charset="0"/>
                    <a:cs typeface="Times New Roman" panose="02020603050405020304" pitchFamily="18" charset="0"/>
                  </a:rPr>
                  <a:t>(</a:t>
                </a:r>
                <a:r>
                  <a:rPr lang="en-US" sz="2400" b="1" dirty="0">
                    <a:latin typeface="Times New Roman" panose="02020603050405020304" pitchFamily="18" charset="0"/>
                    <a:cs typeface="Times New Roman" panose="02020603050405020304" pitchFamily="18" charset="0"/>
                  </a:rPr>
                  <a:t>a</a:t>
                </a:r>
                <a:r>
                  <a:rPr lang="ar-BH" sz="2400" b="1" dirty="0">
                    <a:latin typeface="Times New Roman" panose="02020603050405020304" pitchFamily="18" charset="0"/>
                    <a:cs typeface="Times New Roman" panose="02020603050405020304" pitchFamily="18" charset="0"/>
                  </a:rPr>
                  <a:t>)</a:t>
                </a:r>
                <a:r>
                  <a:rPr lang="en-US" sz="2400" b="1" dirty="0">
                    <a:latin typeface="Times New Roman" panose="02020603050405020304" pitchFamily="18" charset="0"/>
                    <a:cs typeface="Times New Roman" panose="02020603050405020304" pitchFamily="18" charset="0"/>
                  </a:rPr>
                  <a:t> : </a:t>
                </a:r>
                <a:r>
                  <a:rPr lang="ar-BH" sz="2400" b="1" dirty="0">
                    <a:latin typeface="Sakkal Majalla" panose="02000000000000000000" pitchFamily="2" charset="-78"/>
                    <a:cs typeface="Sultan normal" pitchFamily="2" charset="-78"/>
                  </a:rPr>
                  <a:t>تسارع الجسم </a:t>
                </a:r>
                <a:r>
                  <a:rPr lang="ar-JO" sz="2400" b="1" dirty="0">
                    <a:latin typeface="Sakkal Majalla" panose="02000000000000000000" pitchFamily="2" charset="-78"/>
                    <a:cs typeface="Sultan normal" pitchFamily="2" charset="-78"/>
                  </a:rPr>
                  <a:t>و</a:t>
                </a:r>
                <a:r>
                  <a:rPr lang="ar-BH" sz="2400" b="1" dirty="0">
                    <a:latin typeface="Sakkal Majalla" panose="02000000000000000000" pitchFamily="2" charset="-78"/>
                    <a:cs typeface="Sultan normal" pitchFamily="2" charset="-78"/>
                  </a:rPr>
                  <a:t>يقاس بوحدة </a:t>
                </a:r>
                <a:r>
                  <a:rPr lang="en-US" sz="2400" b="1" dirty="0">
                    <a:solidFill>
                      <a:schemeClr val="accent1"/>
                    </a:solidFill>
                    <a:latin typeface="Times New Roman" panose="02020603050405020304" pitchFamily="18" charset="0"/>
                    <a:cs typeface="Times New Roman" panose="02020603050405020304" pitchFamily="18" charset="0"/>
                  </a:rPr>
                  <a:t>m/</a:t>
                </a:r>
                <a14:m>
                  <m:oMath xmlns:m="http://schemas.openxmlformats.org/officeDocument/2006/math">
                    <m:sSup>
                      <m:sSupPr>
                        <m:ctrlPr>
                          <a:rPr lang="en-US" sz="2000" b="1" i="1" dirty="0">
                            <a:solidFill>
                              <a:schemeClr val="accent1"/>
                            </a:solidFill>
                            <a:latin typeface="Cambria Math" panose="02040503050406030204" pitchFamily="18" charset="0"/>
                          </a:rPr>
                        </m:ctrlPr>
                      </m:sSupPr>
                      <m:e>
                        <m:r>
                          <a:rPr lang="en-US" sz="2000" b="1" i="1" dirty="0">
                            <a:solidFill>
                              <a:schemeClr val="accent1"/>
                            </a:solidFill>
                            <a:latin typeface="Cambria Math" panose="02040503050406030204" pitchFamily="18" charset="0"/>
                          </a:rPr>
                          <m:t>𝒔</m:t>
                        </m:r>
                      </m:e>
                      <m:sup>
                        <m:r>
                          <a:rPr lang="en-US" sz="2000" b="1" i="1" dirty="0">
                            <a:solidFill>
                              <a:schemeClr val="accent1"/>
                            </a:solidFill>
                            <a:latin typeface="Cambria Math" panose="02040503050406030204" pitchFamily="18" charset="0"/>
                          </a:rPr>
                          <m:t>𝟐</m:t>
                        </m:r>
                      </m:sup>
                    </m:sSup>
                  </m:oMath>
                </a14:m>
                <a:r>
                  <a:rPr lang="ar-JO" sz="2400" b="1" dirty="0">
                    <a:latin typeface="Sakkal Majalla" panose="02000000000000000000" pitchFamily="2" charset="-78"/>
                    <a:cs typeface="Sultan normal" pitchFamily="2" charset="-78"/>
                  </a:rPr>
                  <a:t>.</a:t>
                </a:r>
                <a:endParaRPr lang="ar-BH" sz="2400" b="1" dirty="0">
                  <a:latin typeface="Sakkal Majalla" panose="02000000000000000000" pitchFamily="2" charset="-78"/>
                  <a:cs typeface="Sultan normal" pitchFamily="2" charset="-78"/>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1362412" y="2419621"/>
                <a:ext cx="9488187" cy="1938992"/>
              </a:xfrm>
              <a:prstGeom prst="rect">
                <a:avLst/>
              </a:prstGeom>
              <a:blipFill rotWithShape="0">
                <a:blip r:embed="rId5"/>
                <a:stretch>
                  <a:fillRect r="-1606" b="-7233"/>
                </a:stretch>
              </a:blipFill>
            </p:spPr>
            <p:txBody>
              <a:bodyPr/>
              <a:lstStyle/>
              <a:p>
                <a:r>
                  <a:rPr lang="en-US">
                    <a:noFill/>
                  </a:rPr>
                  <a:t> </a:t>
                </a:r>
              </a:p>
            </p:txBody>
          </p:sp>
        </mc:Fallback>
      </mc:AlternateContent>
      <p:sp>
        <p:nvSpPr>
          <p:cNvPr id="10" name="Footer Placeholder 6">
            <a:extLst>
              <a:ext uri="{FF2B5EF4-FFF2-40B4-BE49-F238E27FC236}">
                <a16:creationId xmlns:a16="http://schemas.microsoft.com/office/drawing/2014/main" id="{F1165624-C548-4638-BDB0-01D5150AA4CD}"/>
              </a:ext>
            </a:extLst>
          </p:cNvPr>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dirty="0"/>
              <a:t>القوة والحركة -</a:t>
            </a:r>
            <a:r>
              <a:rPr lang="en-US" dirty="0"/>
              <a:t> </a:t>
            </a:r>
            <a:r>
              <a:rPr lang="ar-BH" dirty="0"/>
              <a:t>الفيزياء1 (فيز102)</a:t>
            </a:r>
            <a:endParaRPr lang="en-US" dirty="0"/>
          </a:p>
        </p:txBody>
      </p:sp>
    </p:spTree>
    <p:extLst>
      <p:ext uri="{BB962C8B-B14F-4D97-AF65-F5344CB8AC3E}">
        <p14:creationId xmlns:p14="http://schemas.microsoft.com/office/powerpoint/2010/main" val="1493466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fade">
                                      <p:cBhvr>
                                        <p:cTn id="28" dur="1000"/>
                                        <p:tgtEl>
                                          <p:spTgt spid="7">
                                            <p:txEl>
                                              <p:pRg st="0" end="0"/>
                                            </p:txEl>
                                          </p:spTgt>
                                        </p:tgtEl>
                                      </p:cBhvr>
                                    </p:animEffect>
                                    <p:anim calcmode="lin" valueType="num">
                                      <p:cBhvr>
                                        <p:cTn id="29"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7">
                                            <p:txEl>
                                              <p:pRg st="1" end="1"/>
                                            </p:txEl>
                                          </p:spTgt>
                                        </p:tgtEl>
                                        <p:attrNameLst>
                                          <p:attrName>style.visibility</p:attrName>
                                        </p:attrNameLst>
                                      </p:cBhvr>
                                      <p:to>
                                        <p:strVal val="visible"/>
                                      </p:to>
                                    </p:set>
                                    <p:animEffect transition="in" filter="fade">
                                      <p:cBhvr>
                                        <p:cTn id="35" dur="1000"/>
                                        <p:tgtEl>
                                          <p:spTgt spid="7">
                                            <p:txEl>
                                              <p:pRg st="1" end="1"/>
                                            </p:txEl>
                                          </p:spTgt>
                                        </p:tgtEl>
                                      </p:cBhvr>
                                    </p:animEffect>
                                    <p:anim calcmode="lin" valueType="num">
                                      <p:cBhvr>
                                        <p:cTn id="36"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7">
                                            <p:txEl>
                                              <p:pRg st="2" end="2"/>
                                            </p:txEl>
                                          </p:spTgt>
                                        </p:tgtEl>
                                        <p:attrNameLst>
                                          <p:attrName>style.visibility</p:attrName>
                                        </p:attrNameLst>
                                      </p:cBhvr>
                                      <p:to>
                                        <p:strVal val="visible"/>
                                      </p:to>
                                    </p:set>
                                    <p:animEffect transition="in" filter="fade">
                                      <p:cBhvr>
                                        <p:cTn id="42" dur="1000"/>
                                        <p:tgtEl>
                                          <p:spTgt spid="7">
                                            <p:txEl>
                                              <p:pRg st="2" end="2"/>
                                            </p:txEl>
                                          </p:spTgt>
                                        </p:tgtEl>
                                      </p:cBhvr>
                                    </p:animEffect>
                                    <p:anim calcmode="lin" valueType="num">
                                      <p:cBhvr>
                                        <p:cTn id="43"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7">
                                            <p:txEl>
                                              <p:pRg st="3" end="3"/>
                                            </p:txEl>
                                          </p:spTgt>
                                        </p:tgtEl>
                                        <p:attrNameLst>
                                          <p:attrName>style.visibility</p:attrName>
                                        </p:attrNameLst>
                                      </p:cBhvr>
                                      <p:to>
                                        <p:strVal val="visible"/>
                                      </p:to>
                                    </p:set>
                                    <p:animEffect transition="in" filter="fade">
                                      <p:cBhvr>
                                        <p:cTn id="49" dur="1000"/>
                                        <p:tgtEl>
                                          <p:spTgt spid="7">
                                            <p:txEl>
                                              <p:pRg st="3" end="3"/>
                                            </p:txEl>
                                          </p:spTgt>
                                        </p:tgtEl>
                                      </p:cBhvr>
                                    </p:animEffect>
                                    <p:anim calcmode="lin" valueType="num">
                                      <p:cBhvr>
                                        <p:cTn id="50"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51"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1000"/>
                                        <p:tgtEl>
                                          <p:spTgt spid="5"/>
                                        </p:tgtEl>
                                      </p:cBhvr>
                                    </p:animEffect>
                                    <p:anim calcmode="lin" valueType="num">
                                      <p:cBhvr>
                                        <p:cTn id="57" dur="1000" fill="hold"/>
                                        <p:tgtEl>
                                          <p:spTgt spid="5"/>
                                        </p:tgtEl>
                                        <p:attrNameLst>
                                          <p:attrName>ppt_x</p:attrName>
                                        </p:attrNameLst>
                                      </p:cBhvr>
                                      <p:tavLst>
                                        <p:tav tm="0">
                                          <p:val>
                                            <p:strVal val="#ppt_x"/>
                                          </p:val>
                                        </p:tav>
                                        <p:tav tm="100000">
                                          <p:val>
                                            <p:strVal val="#ppt_x"/>
                                          </p:val>
                                        </p:tav>
                                      </p:tavLst>
                                    </p:anim>
                                    <p:anim calcmode="lin" valueType="num">
                                      <p:cBhvr>
                                        <p:cTn id="5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fade">
                                      <p:cBhvr>
                                        <p:cTn id="63" dur="1000"/>
                                        <p:tgtEl>
                                          <p:spTgt spid="3"/>
                                        </p:tgtEl>
                                      </p:cBhvr>
                                    </p:animEffect>
                                    <p:anim calcmode="lin" valueType="num">
                                      <p:cBhvr>
                                        <p:cTn id="64" dur="1000" fill="hold"/>
                                        <p:tgtEl>
                                          <p:spTgt spid="3"/>
                                        </p:tgtEl>
                                        <p:attrNameLst>
                                          <p:attrName>ppt_x</p:attrName>
                                        </p:attrNameLst>
                                      </p:cBhvr>
                                      <p:tavLst>
                                        <p:tav tm="0">
                                          <p:val>
                                            <p:strVal val="#ppt_x"/>
                                          </p:val>
                                        </p:tav>
                                        <p:tav tm="100000">
                                          <p:val>
                                            <p:strVal val="#ppt_x"/>
                                          </p:val>
                                        </p:tav>
                                      </p:tavLst>
                                    </p:anim>
                                    <p:anim calcmode="lin" valueType="num">
                                      <p:cBhvr>
                                        <p:cTn id="6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464706" y="1323575"/>
            <a:ext cx="11532358" cy="645378"/>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3200" b="1" dirty="0">
                <a:solidFill>
                  <a:schemeClr val="tx1"/>
                </a:solidFill>
                <a:latin typeface="Sakkal Majalla" panose="02000000000000000000" pitchFamily="2" charset="-78"/>
                <a:cs typeface="Sultan normal" pitchFamily="2" charset="-78"/>
              </a:rPr>
              <a:t>تؤثر قوتان أفقيتان محصلتهما </a:t>
            </a:r>
            <a:r>
              <a:rPr lang="en-US" sz="2400" b="1" dirty="0">
                <a:solidFill>
                  <a:schemeClr val="tx1"/>
                </a:solidFill>
                <a:latin typeface="Times New Roman" panose="02020603050405020304" pitchFamily="18" charset="0"/>
                <a:cs typeface="Times New Roman" panose="02020603050405020304" pitchFamily="18" charset="0"/>
              </a:rPr>
              <a:t>18 N</a:t>
            </a:r>
            <a:r>
              <a:rPr lang="en-US" sz="3200" b="1" dirty="0">
                <a:solidFill>
                  <a:schemeClr val="tx1"/>
                </a:solidFill>
                <a:latin typeface="Sakkal Majalla" panose="02000000000000000000" pitchFamily="2" charset="-78"/>
                <a:cs typeface="Sultan normal" pitchFamily="2" charset="-78"/>
              </a:rPr>
              <a:t> </a:t>
            </a:r>
            <a:r>
              <a:rPr lang="ar-BH" sz="3200" b="1" dirty="0">
                <a:solidFill>
                  <a:schemeClr val="tx1"/>
                </a:solidFill>
                <a:latin typeface="Sakkal Majalla" panose="02000000000000000000" pitchFamily="2" charset="-78"/>
                <a:cs typeface="Sultan normal" pitchFamily="2" charset="-78"/>
              </a:rPr>
              <a:t> على جسم كتلته </a:t>
            </a:r>
            <a:r>
              <a:rPr lang="en-US" sz="2400" b="1" dirty="0">
                <a:solidFill>
                  <a:schemeClr val="tx1"/>
                </a:solidFill>
                <a:latin typeface="Times New Roman" panose="02020603050405020304" pitchFamily="18" charset="0"/>
                <a:cs typeface="Times New Roman" panose="02020603050405020304" pitchFamily="18" charset="0"/>
              </a:rPr>
              <a:t>9 kg</a:t>
            </a:r>
            <a:r>
              <a:rPr lang="ar-BH" sz="3200" b="1" dirty="0">
                <a:solidFill>
                  <a:schemeClr val="tx1"/>
                </a:solidFill>
                <a:latin typeface="Sakkal Majalla" panose="02000000000000000000" pitchFamily="2" charset="-78"/>
                <a:cs typeface="Sultan normal" pitchFamily="2" charset="-78"/>
              </a:rPr>
              <a:t>، احسب تسارع الجسم. </a:t>
            </a:r>
            <a:endParaRPr lang="en-US" sz="3200" b="1" dirty="0">
              <a:solidFill>
                <a:schemeClr val="tx1"/>
              </a:solidFill>
              <a:latin typeface="Sakkal Majalla" panose="02000000000000000000" pitchFamily="2" charset="-78"/>
              <a:cs typeface="Sultan normal" pitchFamily="2" charset="-78"/>
            </a:endParaRPr>
          </a:p>
        </p:txBody>
      </p:sp>
      <mc:AlternateContent xmlns:mc="http://schemas.openxmlformats.org/markup-compatibility/2006" xmlns:a14="http://schemas.microsoft.com/office/drawing/2010/main">
        <mc:Choice Requires="a14">
          <p:sp>
            <p:nvSpPr>
              <p:cNvPr id="10" name="TextBox 9"/>
              <p:cNvSpPr txBox="1"/>
              <p:nvPr/>
            </p:nvSpPr>
            <p:spPr>
              <a:xfrm>
                <a:off x="3261815" y="3301008"/>
                <a:ext cx="4181429" cy="714683"/>
              </a:xfrm>
              <a:prstGeom prst="rect">
                <a:avLst/>
              </a:prstGeom>
              <a:solidFill>
                <a:schemeClr val="accent1">
                  <a:lumMod val="20000"/>
                  <a:lumOff val="80000"/>
                </a:schemeClr>
              </a:solidFill>
            </p:spPr>
            <p:txBody>
              <a:bodyPr wrap="square">
                <a:spAutoFit/>
              </a:bodyPr>
              <a:lstStyle>
                <a:defPPr>
                  <a:defRPr lang="en-US"/>
                </a:defPPr>
                <a:lvl1pPr algn="ctr" rtl="1">
                  <a:defRPr sz="2800" b="1">
                    <a:latin typeface="Sakkal Majalla" panose="02000000000000000000" pitchFamily="2" charset="-78"/>
                    <a:cs typeface="+mj-cs"/>
                  </a:defRPr>
                </a:lvl1pPr>
              </a:lstStyle>
              <a:p>
                <a:r>
                  <a:rPr lang="en-US" dirty="0"/>
                  <a:t>a= </a:t>
                </a:r>
                <a14:m>
                  <m:oMath xmlns:m="http://schemas.openxmlformats.org/officeDocument/2006/math">
                    <m:f>
                      <m:fPr>
                        <m:ctrlPr>
                          <a:rPr lang="en-US" i="1">
                            <a:latin typeface="Cambria Math" panose="02040503050406030204" pitchFamily="18" charset="0"/>
                          </a:rPr>
                        </m:ctrlPr>
                      </m:fPr>
                      <m:num>
                        <m:r>
                          <a:rPr lang="en-US">
                            <a:latin typeface="Cambria Math" panose="02040503050406030204" pitchFamily="18" charset="0"/>
                          </a:rPr>
                          <m:t>𝟏𝟖</m:t>
                        </m:r>
                      </m:num>
                      <m:den>
                        <m:r>
                          <a:rPr lang="ar-BH">
                            <a:latin typeface="Cambria Math" panose="02040503050406030204" pitchFamily="18" charset="0"/>
                          </a:rPr>
                          <m:t>𝟗</m:t>
                        </m:r>
                      </m:den>
                    </m:f>
                  </m:oMath>
                </a14:m>
                <a:endParaRPr 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3261815" y="3301008"/>
                <a:ext cx="4181429" cy="714683"/>
              </a:xfrm>
              <a:prstGeom prst="rect">
                <a:avLst/>
              </a:prstGeom>
              <a:blipFill rotWithShape="0">
                <a:blip r:embed="rId2"/>
                <a:stretch>
                  <a:fillRect b="-19658"/>
                </a:stretch>
              </a:blipFill>
            </p:spPr>
            <p:txBody>
              <a:bodyPr/>
              <a:lstStyle/>
              <a:p>
                <a:r>
                  <a:rPr lang="en-US">
                    <a:noFill/>
                  </a:rPr>
                  <a:t> </a:t>
                </a:r>
              </a:p>
            </p:txBody>
          </p:sp>
        </mc:Fallback>
      </mc:AlternateContent>
      <p:sp>
        <p:nvSpPr>
          <p:cNvPr id="8" name="Rectangle 3"/>
          <p:cNvSpPr txBox="1">
            <a:spLocks noChangeArrowheads="1"/>
          </p:cNvSpPr>
          <p:nvPr/>
        </p:nvSpPr>
        <p:spPr>
          <a:xfrm>
            <a:off x="4257359" y="113390"/>
            <a:ext cx="3070746" cy="616971"/>
          </a:xfrm>
          <a:prstGeom prst="rect">
            <a:avLst/>
          </a:prstGeom>
          <a:solidFill>
            <a:srgbClr val="002060"/>
          </a:solidFill>
        </p:spPr>
        <p:txBody>
          <a:bodyPr vert="horz" lIns="91440" tIns="45720" rIns="91440" bIns="45720" rtlCol="0">
            <a:normAutofit/>
          </a:bodyPr>
          <a:lstStyle>
            <a:defPPr>
              <a:defRPr lang="en-US"/>
            </a:defPPr>
            <a:lvl1pPr indent="0" algn="ctr" rtl="1">
              <a:lnSpc>
                <a:spcPct val="90000"/>
              </a:lnSpc>
              <a:spcBef>
                <a:spcPts val="1000"/>
              </a:spcBef>
              <a:buFont typeface="Arial" panose="020B0604020202020204" pitchFamily="34" charset="0"/>
              <a:buNone/>
              <a:defRPr sz="3600" b="1">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 تمارين حسابية</a:t>
            </a:r>
          </a:p>
        </p:txBody>
      </p:sp>
      <mc:AlternateContent xmlns:mc="http://schemas.openxmlformats.org/markup-compatibility/2006" xmlns:a14="http://schemas.microsoft.com/office/drawing/2010/main">
        <mc:Choice Requires="a14">
          <p:sp>
            <p:nvSpPr>
              <p:cNvPr id="11" name="TextBox 10"/>
              <p:cNvSpPr txBox="1"/>
              <p:nvPr/>
            </p:nvSpPr>
            <p:spPr>
              <a:xfrm>
                <a:off x="4257359" y="4326513"/>
                <a:ext cx="2699039" cy="523220"/>
              </a:xfrm>
              <a:prstGeom prst="rect">
                <a:avLst/>
              </a:prstGeom>
              <a:solidFill>
                <a:schemeClr val="accent1">
                  <a:lumMod val="20000"/>
                  <a:lumOff val="80000"/>
                </a:schemeClr>
              </a:solidFill>
            </p:spPr>
            <p:txBody>
              <a:bodyPr wrap="square" rtlCol="0">
                <a:spAutoFit/>
              </a:bodyPr>
              <a:lstStyle/>
              <a:p>
                <a:pPr algn="ctr"/>
                <a:r>
                  <a:rPr lang="en-US" sz="2800" dirty="0">
                    <a:solidFill>
                      <a:schemeClr val="tx1"/>
                    </a:solidFill>
                    <a:latin typeface="Times New Roman" panose="02020603050405020304" pitchFamily="18" charset="0"/>
                    <a:cs typeface="Times New Roman" panose="02020603050405020304" pitchFamily="18" charset="0"/>
                  </a:rPr>
                  <a:t>a= 2 m/</a:t>
                </a:r>
                <a14:m>
                  <m:oMath xmlns:m="http://schemas.openxmlformats.org/officeDocument/2006/math">
                    <m:sSup>
                      <m:sSupPr>
                        <m:ctrlPr>
                          <a:rPr lang="en-US" sz="2800" i="1" smtClean="0">
                            <a:solidFill>
                              <a:schemeClr val="tx1"/>
                            </a:solidFill>
                            <a:latin typeface="Cambria Math" panose="02040503050406030204" pitchFamily="18" charset="0"/>
                            <a:cs typeface="+mj-cs"/>
                          </a:rPr>
                        </m:ctrlPr>
                      </m:sSupPr>
                      <m:e>
                        <m:r>
                          <a:rPr lang="en-US" sz="2800" b="0" i="1" smtClean="0">
                            <a:solidFill>
                              <a:schemeClr val="tx1"/>
                            </a:solidFill>
                            <a:latin typeface="Cambria Math" panose="02040503050406030204" pitchFamily="18" charset="0"/>
                            <a:cs typeface="+mj-cs"/>
                          </a:rPr>
                          <m:t>𝑠</m:t>
                        </m:r>
                      </m:e>
                      <m:sup>
                        <m:r>
                          <a:rPr lang="en-US" sz="2800" b="0" i="1" smtClean="0">
                            <a:solidFill>
                              <a:schemeClr val="tx1"/>
                            </a:solidFill>
                            <a:latin typeface="Cambria Math" panose="02040503050406030204" pitchFamily="18" charset="0"/>
                            <a:cs typeface="+mj-cs"/>
                          </a:rPr>
                          <m:t>2</m:t>
                        </m:r>
                      </m:sup>
                    </m:sSup>
                  </m:oMath>
                </a14:m>
                <a:endParaRPr lang="en-US" sz="2800"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4257359" y="4326513"/>
                <a:ext cx="2699039" cy="523220"/>
              </a:xfrm>
              <a:prstGeom prst="rect">
                <a:avLst/>
              </a:prstGeom>
              <a:blipFill rotWithShape="0">
                <a:blip r:embed="rId3"/>
                <a:stretch>
                  <a:fillRect t="-12791" b="-313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3725839" y="2323049"/>
                <a:ext cx="3230559" cy="726930"/>
              </a:xfrm>
              <a:prstGeom prst="rect">
                <a:avLst/>
              </a:prstGeom>
              <a:solidFill>
                <a:schemeClr val="accent1">
                  <a:lumMod val="20000"/>
                  <a:lumOff val="80000"/>
                </a:schemeClr>
              </a:solidFill>
            </p:spPr>
            <p:txBody>
              <a:bodyPr wrap="square">
                <a:spAutoFit/>
              </a:bodyPr>
              <a:lstStyle/>
              <a:p>
                <a:pPr algn="ctr" rtl="1"/>
                <a:r>
                  <a:rPr lang="en-US" sz="2800" b="1" dirty="0">
                    <a:solidFill>
                      <a:schemeClr val="tx1"/>
                    </a:solidFill>
                    <a:latin typeface="Sakkal Majalla" panose="02000000000000000000" pitchFamily="2" charset="-78"/>
                    <a:cs typeface="+mj-cs"/>
                  </a:rPr>
                  <a:t>a = </a:t>
                </a:r>
                <a14:m>
                  <m:oMath xmlns:m="http://schemas.openxmlformats.org/officeDocument/2006/math">
                    <m:f>
                      <m:fPr>
                        <m:ctrlPr>
                          <a:rPr lang="en-US" sz="2800" b="1" i="1">
                            <a:solidFill>
                              <a:schemeClr val="tx1"/>
                            </a:solidFill>
                            <a:latin typeface="Cambria Math" panose="02040503050406030204" pitchFamily="18" charset="0"/>
                            <a:cs typeface="+mj-cs"/>
                          </a:rPr>
                        </m:ctrlPr>
                      </m:fPr>
                      <m:num>
                        <m:sSub>
                          <m:sSubPr>
                            <m:ctrlPr>
                              <a:rPr lang="ar-BH" sz="2800" b="1" i="1">
                                <a:solidFill>
                                  <a:schemeClr val="tx1"/>
                                </a:solidFill>
                                <a:latin typeface="Cambria Math" panose="02040503050406030204" pitchFamily="18" charset="0"/>
                                <a:cs typeface="+mj-cs"/>
                              </a:rPr>
                            </m:ctrlPr>
                          </m:sSubPr>
                          <m:e>
                            <m:r>
                              <a:rPr lang="en-US" sz="2800" b="1" i="1">
                                <a:solidFill>
                                  <a:schemeClr val="tx1"/>
                                </a:solidFill>
                                <a:latin typeface="Cambria Math" panose="02040503050406030204" pitchFamily="18" charset="0"/>
                                <a:cs typeface="+mj-cs"/>
                              </a:rPr>
                              <m:t>𝑭</m:t>
                            </m:r>
                          </m:e>
                          <m:sub>
                            <m:r>
                              <a:rPr lang="ar-BH" sz="2800" b="1" i="1" baseline="-25000">
                                <a:solidFill>
                                  <a:schemeClr val="tx1"/>
                                </a:solidFill>
                                <a:latin typeface="Cambria Math" panose="02040503050406030204" pitchFamily="18" charset="0"/>
                                <a:cs typeface="+mj-cs"/>
                              </a:rPr>
                              <m:t>محصلة</m:t>
                            </m:r>
                          </m:sub>
                        </m:sSub>
                      </m:num>
                      <m:den>
                        <m:r>
                          <a:rPr lang="en-US" sz="2800" b="1" i="1">
                            <a:solidFill>
                              <a:schemeClr val="tx1"/>
                            </a:solidFill>
                            <a:latin typeface="Cambria Math" panose="02040503050406030204" pitchFamily="18" charset="0"/>
                            <a:cs typeface="+mj-cs"/>
                          </a:rPr>
                          <m:t>𝒎</m:t>
                        </m:r>
                      </m:den>
                    </m:f>
                  </m:oMath>
                </a14:m>
                <a:r>
                  <a:rPr lang="en-US" sz="2800" b="1" dirty="0">
                    <a:solidFill>
                      <a:schemeClr val="tx1"/>
                    </a:solidFill>
                    <a:latin typeface="Sakkal Majalla" panose="02000000000000000000" pitchFamily="2" charset="-78"/>
                    <a:cs typeface="+mj-cs"/>
                  </a:rPr>
                  <a:t> </a:t>
                </a:r>
              </a:p>
            </p:txBody>
          </p:sp>
        </mc:Choice>
        <mc:Fallback xmlns="">
          <p:sp>
            <p:nvSpPr>
              <p:cNvPr id="4" name="Rectangle 3"/>
              <p:cNvSpPr>
                <a:spLocks noRot="1" noChangeAspect="1" noMove="1" noResize="1" noEditPoints="1" noAdjustHandles="1" noChangeArrowheads="1" noChangeShapeType="1" noTextEdit="1"/>
              </p:cNvSpPr>
              <p:nvPr/>
            </p:nvSpPr>
            <p:spPr>
              <a:xfrm>
                <a:off x="3725839" y="2323049"/>
                <a:ext cx="3230559" cy="726930"/>
              </a:xfrm>
              <a:prstGeom prst="rect">
                <a:avLst/>
              </a:prstGeom>
              <a:blipFill rotWithShape="0">
                <a:blip r:embed="rId4"/>
                <a:stretch>
                  <a:fillRect b="-19328"/>
                </a:stretch>
              </a:blipFill>
            </p:spPr>
            <p:txBody>
              <a:bodyPr/>
              <a:lstStyle/>
              <a:p>
                <a:r>
                  <a:rPr lang="en-US">
                    <a:noFill/>
                  </a:rPr>
                  <a:t> </a:t>
                </a:r>
              </a:p>
            </p:txBody>
          </p:sp>
        </mc:Fallback>
      </mc:AlternateContent>
      <p:sp>
        <p:nvSpPr>
          <p:cNvPr id="13" name="Footer Placeholder 6">
            <a:extLst>
              <a:ext uri="{FF2B5EF4-FFF2-40B4-BE49-F238E27FC236}">
                <a16:creationId xmlns:a16="http://schemas.microsoft.com/office/drawing/2014/main" id="{3570DDFE-1304-44D5-83D7-C900F035994B}"/>
              </a:ext>
            </a:extLst>
          </p:cNvPr>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dirty="0"/>
              <a:t>القوة والحركة -</a:t>
            </a:r>
            <a:r>
              <a:rPr lang="en-US" dirty="0"/>
              <a:t> </a:t>
            </a:r>
            <a:r>
              <a:rPr lang="ar-BH" dirty="0"/>
              <a:t>الفيزياء1 (فيز102)</a:t>
            </a:r>
            <a:endParaRPr lang="en-US" dirty="0"/>
          </a:p>
        </p:txBody>
      </p:sp>
    </p:spTree>
    <p:extLst>
      <p:ext uri="{BB962C8B-B14F-4D97-AF65-F5344CB8AC3E}">
        <p14:creationId xmlns:p14="http://schemas.microsoft.com/office/powerpoint/2010/main" val="4210852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8" grpId="0" animBg="1"/>
      <p:bldP spid="11" grpId="0" animBg="1"/>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p:cNvSpPr txBox="1"/>
              <p:nvPr/>
            </p:nvSpPr>
            <p:spPr>
              <a:xfrm>
                <a:off x="8177953" y="3514511"/>
                <a:ext cx="3294891" cy="2044021"/>
              </a:xfrm>
              <a:prstGeom prst="rect">
                <a:avLst/>
              </a:prstGeom>
              <a:noFill/>
            </p:spPr>
            <p:txBody>
              <a:bodyPr wrap="square" rtlCol="0">
                <a:spAutoFit/>
              </a:bodyPr>
              <a:lstStyle/>
              <a:p>
                <a14:m>
                  <m:oMath xmlns:m="http://schemas.openxmlformats.org/officeDocument/2006/math">
                    <m:sSub>
                      <m:sSubPr>
                        <m:ctrlPr>
                          <a:rPr lang="en-US" sz="2400" b="1" i="1" dirty="0" smtClean="0">
                            <a:solidFill>
                              <a:srgbClr val="002060"/>
                            </a:solidFill>
                            <a:latin typeface="Cambria Math" panose="02040503050406030204" pitchFamily="18" charset="0"/>
                            <a:cs typeface="+mj-cs"/>
                          </a:rPr>
                        </m:ctrlPr>
                      </m:sSubPr>
                      <m:e>
                        <m:r>
                          <a:rPr lang="en-US" sz="2400" b="1" i="1" dirty="0" smtClean="0">
                            <a:solidFill>
                              <a:srgbClr val="002060"/>
                            </a:solidFill>
                            <a:latin typeface="Cambria Math" panose="02040503050406030204" pitchFamily="18" charset="0"/>
                            <a:cs typeface="+mj-cs"/>
                          </a:rPr>
                          <m:t>𝒗</m:t>
                        </m:r>
                      </m:e>
                      <m:sub>
                        <m:r>
                          <a:rPr lang="en-US" sz="2400" b="1" i="1" dirty="0" smtClean="0">
                            <a:solidFill>
                              <a:srgbClr val="002060"/>
                            </a:solidFill>
                            <a:latin typeface="Cambria Math" panose="02040503050406030204" pitchFamily="18" charset="0"/>
                            <a:cs typeface="+mj-cs"/>
                          </a:rPr>
                          <m:t>𝒇</m:t>
                        </m:r>
                      </m:sub>
                    </m:sSub>
                  </m:oMath>
                </a14:m>
                <a:r>
                  <a:rPr lang="en-US" sz="2400" b="1" dirty="0">
                    <a:latin typeface="Sakkal Majalla" panose="02000000000000000000" pitchFamily="2" charset="-78"/>
                    <a:cs typeface="+mj-cs"/>
                  </a:rPr>
                  <a:t>= </a:t>
                </a:r>
                <a14:m>
                  <m:oMath xmlns:m="http://schemas.openxmlformats.org/officeDocument/2006/math">
                    <m:sSub>
                      <m:sSubPr>
                        <m:ctrlPr>
                          <a:rPr lang="en-US" sz="2400" b="1" i="1" dirty="0">
                            <a:solidFill>
                              <a:srgbClr val="002060"/>
                            </a:solidFill>
                            <a:latin typeface="Cambria Math" panose="02040503050406030204" pitchFamily="18" charset="0"/>
                            <a:cs typeface="+mj-cs"/>
                          </a:rPr>
                        </m:ctrlPr>
                      </m:sSubPr>
                      <m:e>
                        <m:r>
                          <a:rPr lang="en-US" sz="2400" b="1" i="1" dirty="0">
                            <a:solidFill>
                              <a:srgbClr val="002060"/>
                            </a:solidFill>
                            <a:latin typeface="Cambria Math" panose="02040503050406030204" pitchFamily="18" charset="0"/>
                            <a:cs typeface="+mj-cs"/>
                          </a:rPr>
                          <m:t>𝒗</m:t>
                        </m:r>
                      </m:e>
                      <m:sub>
                        <m:r>
                          <a:rPr lang="en-US" sz="2400" b="1" i="1" dirty="0" smtClean="0">
                            <a:solidFill>
                              <a:srgbClr val="002060"/>
                            </a:solidFill>
                            <a:latin typeface="Cambria Math" panose="02040503050406030204" pitchFamily="18" charset="0"/>
                            <a:cs typeface="+mj-cs"/>
                          </a:rPr>
                          <m:t>𝒊</m:t>
                        </m:r>
                      </m:sub>
                    </m:sSub>
                  </m:oMath>
                </a14:m>
                <a:r>
                  <a:rPr lang="en-US" sz="2400" b="1" dirty="0">
                    <a:latin typeface="Sakkal Majalla" panose="02000000000000000000" pitchFamily="2" charset="-78"/>
                    <a:cs typeface="+mj-cs"/>
                  </a:rPr>
                  <a:t> +</a:t>
                </a:r>
                <a:r>
                  <a:rPr lang="en-US" sz="2400" b="1" dirty="0">
                    <a:latin typeface="Times New Roman" panose="02020603050405020304" pitchFamily="18" charset="0"/>
                    <a:cs typeface="+mj-cs"/>
                  </a:rPr>
                  <a:t>a</a:t>
                </a:r>
                <a:r>
                  <a:rPr lang="en-US" sz="2400" b="1" dirty="0">
                    <a:latin typeface="Sakkal Majalla" panose="02000000000000000000" pitchFamily="2" charset="-78"/>
                    <a:cs typeface="+mj-cs"/>
                  </a:rPr>
                  <a:t> </a:t>
                </a:r>
                <a:r>
                  <a:rPr lang="ar-JO" sz="2400" b="1" dirty="0">
                    <a:latin typeface="Sakkal Majalla" panose="02000000000000000000" pitchFamily="2" charset="-78"/>
                    <a:cs typeface="+mj-cs"/>
                  </a:rPr>
                  <a:t>×</a:t>
                </a:r>
                <a:r>
                  <a:rPr lang="en-US" sz="2400" b="1" dirty="0">
                    <a:latin typeface="Sakkal Majalla" panose="02000000000000000000" pitchFamily="2" charset="-78"/>
                    <a:cs typeface="+mj-cs"/>
                  </a:rPr>
                  <a:t> </a:t>
                </a:r>
                <a:r>
                  <a:rPr lang="en-US" sz="2400" b="1" dirty="0">
                    <a:latin typeface="Times New Roman" panose="02020603050405020304" pitchFamily="18" charset="0"/>
                    <a:cs typeface="+mj-cs"/>
                  </a:rPr>
                  <a:t>t</a:t>
                </a:r>
              </a:p>
              <a:p>
                <a14:m>
                  <m:oMath xmlns:m="http://schemas.openxmlformats.org/officeDocument/2006/math">
                    <m:sSub>
                      <m:sSubPr>
                        <m:ctrlPr>
                          <a:rPr lang="en-US" sz="2400" b="1" i="1" dirty="0">
                            <a:solidFill>
                              <a:srgbClr val="002060"/>
                            </a:solidFill>
                            <a:latin typeface="Cambria Math" panose="02040503050406030204" pitchFamily="18" charset="0"/>
                            <a:cs typeface="+mj-cs"/>
                          </a:rPr>
                        </m:ctrlPr>
                      </m:sSubPr>
                      <m:e>
                        <m:r>
                          <a:rPr lang="en-US" sz="2400" b="1" i="1" dirty="0" smtClean="0">
                            <a:solidFill>
                              <a:srgbClr val="002060"/>
                            </a:solidFill>
                            <a:latin typeface="Cambria Math" panose="02040503050406030204" pitchFamily="18" charset="0"/>
                            <a:cs typeface="+mj-cs"/>
                          </a:rPr>
                          <m:t>𝒗</m:t>
                        </m:r>
                      </m:e>
                      <m:sub>
                        <m:r>
                          <a:rPr lang="en-US" sz="2400" b="1" i="1" dirty="0" smtClean="0">
                            <a:solidFill>
                              <a:srgbClr val="002060"/>
                            </a:solidFill>
                            <a:latin typeface="Cambria Math" panose="02040503050406030204" pitchFamily="18" charset="0"/>
                            <a:cs typeface="+mj-cs"/>
                          </a:rPr>
                          <m:t>𝒇</m:t>
                        </m:r>
                      </m:sub>
                    </m:sSub>
                  </m:oMath>
                </a14:m>
                <a:r>
                  <a:rPr lang="en-US" sz="2400" b="1" dirty="0">
                    <a:latin typeface="Sakkal Majalla" panose="02000000000000000000" pitchFamily="2" charset="-78"/>
                    <a:cs typeface="+mj-cs"/>
                  </a:rPr>
                  <a:t>= </a:t>
                </a:r>
                <a:r>
                  <a:rPr lang="en-US" sz="2400" b="1" dirty="0">
                    <a:latin typeface="Times New Roman" panose="02020603050405020304" pitchFamily="18" charset="0"/>
                    <a:cs typeface="+mj-cs"/>
                  </a:rPr>
                  <a:t>0 + 0.57 </a:t>
                </a:r>
                <a:r>
                  <a:rPr lang="ar-JO" sz="2400" b="1" dirty="0">
                    <a:latin typeface="Times New Roman" panose="02020603050405020304" pitchFamily="18" charset="0"/>
                    <a:cs typeface="+mj-cs"/>
                  </a:rPr>
                  <a:t>× </a:t>
                </a:r>
                <a:r>
                  <a:rPr lang="en-US" sz="2400" b="1" dirty="0">
                    <a:latin typeface="Times New Roman" panose="02020603050405020304" pitchFamily="18" charset="0"/>
                    <a:cs typeface="+mj-cs"/>
                  </a:rPr>
                  <a:t>20</a:t>
                </a:r>
              </a:p>
              <a:p>
                <a:pPr algn="r" rtl="1"/>
                <a:endParaRPr lang="en-US" sz="2400" b="1" dirty="0">
                  <a:latin typeface="Sakkal Majalla" panose="02000000000000000000" pitchFamily="2" charset="-78"/>
                  <a:cs typeface="+mj-cs"/>
                </a:endParaRPr>
              </a:p>
              <a:p>
                <a:pPr algn="r" rtl="1"/>
                <a:r>
                  <a:rPr lang="ar-BH" sz="2400" b="1" dirty="0">
                    <a:solidFill>
                      <a:srgbClr val="00B050"/>
                    </a:solidFill>
                    <a:latin typeface="Sakkal Majalla" panose="02000000000000000000" pitchFamily="2" charset="-78"/>
                    <a:cs typeface="+mj-cs"/>
                  </a:rPr>
                  <a:t>النتيجة:</a:t>
                </a:r>
              </a:p>
              <a:p>
                <a14:m>
                  <m:oMath xmlns:m="http://schemas.openxmlformats.org/officeDocument/2006/math">
                    <m:sSub>
                      <m:sSubPr>
                        <m:ctrlPr>
                          <a:rPr lang="en-US" sz="2400" b="1" i="1" dirty="0" smtClean="0">
                            <a:solidFill>
                              <a:srgbClr val="00B050"/>
                            </a:solidFill>
                            <a:latin typeface="Cambria Math" panose="02040503050406030204" pitchFamily="18" charset="0"/>
                            <a:cs typeface="+mj-cs"/>
                          </a:rPr>
                        </m:ctrlPr>
                      </m:sSubPr>
                      <m:e>
                        <m:r>
                          <a:rPr lang="en-US" sz="2400" b="1" i="1" dirty="0" smtClean="0">
                            <a:solidFill>
                              <a:srgbClr val="00B050"/>
                            </a:solidFill>
                            <a:latin typeface="Cambria Math" panose="02040503050406030204" pitchFamily="18" charset="0"/>
                            <a:cs typeface="+mj-cs"/>
                          </a:rPr>
                          <m:t>𝒗</m:t>
                        </m:r>
                      </m:e>
                      <m:sub>
                        <m:r>
                          <a:rPr lang="en-US" sz="2400" b="1" i="1" dirty="0" smtClean="0">
                            <a:solidFill>
                              <a:srgbClr val="00B050"/>
                            </a:solidFill>
                            <a:latin typeface="Cambria Math" panose="02040503050406030204" pitchFamily="18" charset="0"/>
                            <a:cs typeface="+mj-cs"/>
                          </a:rPr>
                          <m:t>𝒇</m:t>
                        </m:r>
                      </m:sub>
                    </m:sSub>
                  </m:oMath>
                </a14:m>
                <a:r>
                  <a:rPr lang="en-US" sz="2400" b="1" dirty="0">
                    <a:solidFill>
                      <a:srgbClr val="00B050"/>
                    </a:solidFill>
                    <a:latin typeface="Sakkal Majalla" panose="02000000000000000000" pitchFamily="2" charset="-78"/>
                    <a:cs typeface="+mj-cs"/>
                  </a:rPr>
                  <a:t> =</a:t>
                </a:r>
                <a:r>
                  <a:rPr lang="ar-BH" sz="2400" b="1" dirty="0">
                    <a:solidFill>
                      <a:srgbClr val="00B050"/>
                    </a:solidFill>
                    <a:latin typeface="Sakkal Majalla" panose="02000000000000000000" pitchFamily="2" charset="-78"/>
                    <a:cs typeface="+mj-cs"/>
                  </a:rPr>
                  <a:t>  </a:t>
                </a:r>
                <a:r>
                  <a:rPr lang="en-US" sz="2400" b="1" dirty="0">
                    <a:solidFill>
                      <a:srgbClr val="00B050"/>
                    </a:solidFill>
                    <a:latin typeface="Sakkal Majalla" panose="02000000000000000000" pitchFamily="2" charset="-78"/>
                    <a:cs typeface="+mj-cs"/>
                  </a:rPr>
                  <a:t> 11.4 m/s  </a:t>
                </a:r>
                <a:endParaRPr lang="en-US" sz="2400" b="1" dirty="0">
                  <a:latin typeface="Sakkal Majalla" panose="02000000000000000000" pitchFamily="2" charset="-78"/>
                  <a:cs typeface="+mj-cs"/>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8177953" y="3514511"/>
                <a:ext cx="3294891" cy="2044021"/>
              </a:xfrm>
              <a:prstGeom prst="rect">
                <a:avLst/>
              </a:prstGeom>
              <a:blipFill rotWithShape="0">
                <a:blip r:embed="rId2"/>
                <a:stretch>
                  <a:fillRect t="-3284" r="-2778" b="-626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3501587" y="3940835"/>
                <a:ext cx="3028934" cy="631263"/>
              </a:xfrm>
              <a:prstGeom prst="rect">
                <a:avLst/>
              </a:prstGeom>
            </p:spPr>
            <p:txBody>
              <a:bodyPr wrap="square">
                <a:spAutoFit/>
              </a:bodyPr>
              <a:lstStyle/>
              <a:p>
                <a:r>
                  <a:rPr lang="en-US" sz="2400" b="1" dirty="0">
                    <a:solidFill>
                      <a:srgbClr val="FF0000"/>
                    </a:solidFill>
                    <a:latin typeface="Times New Roman" panose="02020603050405020304" pitchFamily="18" charset="0"/>
                    <a:cs typeface="Times New Roman" panose="02020603050405020304" pitchFamily="18" charset="0"/>
                  </a:rPr>
                  <a:t>a</a:t>
                </a:r>
                <a:r>
                  <a:rPr lang="en-US" sz="2400" b="1" dirty="0">
                    <a:solidFill>
                      <a:srgbClr val="FF0000"/>
                    </a:solidFill>
                    <a:latin typeface="Sakkal Majalla" panose="02000000000000000000" pitchFamily="2" charset="-78"/>
                    <a:cs typeface="+mj-cs"/>
                  </a:rPr>
                  <a:t> = </a:t>
                </a:r>
                <a14:m>
                  <m:oMath xmlns:m="http://schemas.openxmlformats.org/officeDocument/2006/math">
                    <m:f>
                      <m:fPr>
                        <m:ctrlPr>
                          <a:rPr lang="en-US" sz="2400" b="1" i="1">
                            <a:latin typeface="Cambria Math" panose="02040503050406030204" pitchFamily="18" charset="0"/>
                            <a:cs typeface="+mj-cs"/>
                          </a:rPr>
                        </m:ctrlPr>
                      </m:fPr>
                      <m:num>
                        <m:r>
                          <a:rPr lang="ar-BH" sz="2400" b="1" i="1" smtClean="0">
                            <a:latin typeface="Cambria Math" panose="02040503050406030204" pitchFamily="18" charset="0"/>
                            <a:cs typeface="+mj-cs"/>
                          </a:rPr>
                          <m:t>𝟑𝟓𝟎</m:t>
                        </m:r>
                        <m:r>
                          <a:rPr lang="ar-BH" sz="2400" b="1" i="1" smtClean="0">
                            <a:latin typeface="Cambria Math" panose="02040503050406030204" pitchFamily="18" charset="0"/>
                            <a:cs typeface="+mj-cs"/>
                          </a:rPr>
                          <m:t>+</m:t>
                        </m:r>
                        <m:r>
                          <a:rPr lang="ar-BH" sz="2400" b="1" i="1" smtClean="0">
                            <a:latin typeface="Cambria Math" panose="02040503050406030204" pitchFamily="18" charset="0"/>
                            <a:cs typeface="+mj-cs"/>
                          </a:rPr>
                          <m:t>𝟐𝟐𝟎</m:t>
                        </m:r>
                      </m:num>
                      <m:den>
                        <m:r>
                          <a:rPr lang="ar-BH" sz="2400" b="1" i="1" smtClean="0">
                            <a:latin typeface="Cambria Math" panose="02040503050406030204" pitchFamily="18" charset="0"/>
                            <a:cs typeface="+mj-cs"/>
                          </a:rPr>
                          <m:t>𝟏𝟎𝟎𝟎</m:t>
                        </m:r>
                      </m:den>
                    </m:f>
                  </m:oMath>
                </a14:m>
                <a:endParaRPr lang="en-US" sz="2400" b="1" dirty="0">
                  <a:latin typeface="Sakkal Majalla" panose="02000000000000000000" pitchFamily="2" charset="-78"/>
                  <a:cs typeface="+mj-cs"/>
                </a:endParaRPr>
              </a:p>
            </p:txBody>
          </p:sp>
        </mc:Choice>
        <mc:Fallback xmlns="">
          <p:sp>
            <p:nvSpPr>
              <p:cNvPr id="8" name="Rectangle 7"/>
              <p:cNvSpPr>
                <a:spLocks noRot="1" noChangeAspect="1" noMove="1" noResize="1" noEditPoints="1" noAdjustHandles="1" noChangeArrowheads="1" noChangeShapeType="1" noTextEdit="1"/>
              </p:cNvSpPr>
              <p:nvPr/>
            </p:nvSpPr>
            <p:spPr>
              <a:xfrm>
                <a:off x="3501587" y="3940835"/>
                <a:ext cx="3028934" cy="631263"/>
              </a:xfrm>
              <a:prstGeom prst="rect">
                <a:avLst/>
              </a:prstGeom>
              <a:blipFill rotWithShape="0">
                <a:blip r:embed="rId3"/>
                <a:stretch>
                  <a:fillRect l="-3018" b="-173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3512695" y="4763347"/>
                <a:ext cx="2018438" cy="470000"/>
              </a:xfrm>
              <a:prstGeom prst="rect">
                <a:avLst/>
              </a:prstGeom>
            </p:spPr>
            <p:txBody>
              <a:bodyPr wrap="none">
                <a:spAutoFit/>
              </a:bodyPr>
              <a:lstStyle/>
              <a:p>
                <a:r>
                  <a:rPr lang="en-US" sz="2400" b="1" dirty="0">
                    <a:latin typeface="Times New Roman" panose="02020603050405020304" pitchFamily="18" charset="0"/>
                    <a:cs typeface="Times New Roman" panose="02020603050405020304" pitchFamily="18" charset="0"/>
                  </a:rPr>
                  <a:t>a = 0.57 m/</a:t>
                </a:r>
                <a14:m>
                  <m:oMath xmlns:m="http://schemas.openxmlformats.org/officeDocument/2006/math">
                    <m:sSup>
                      <m:sSupPr>
                        <m:ctrlPr>
                          <a:rPr lang="en-US" sz="2400" b="1" i="1">
                            <a:latin typeface="Cambria Math" panose="02040503050406030204" pitchFamily="18" charset="0"/>
                          </a:rPr>
                        </m:ctrlPr>
                      </m:sSupPr>
                      <m:e>
                        <m:r>
                          <a:rPr lang="en-US" sz="2400" b="1" i="1" smtClean="0">
                            <a:latin typeface="Cambria Math" panose="02040503050406030204" pitchFamily="18" charset="0"/>
                          </a:rPr>
                          <m:t>𝒔</m:t>
                        </m:r>
                      </m:e>
                      <m:sup>
                        <m:r>
                          <a:rPr lang="en-US" sz="2400" b="1" i="1" smtClean="0">
                            <a:latin typeface="Cambria Math" panose="02040503050406030204" pitchFamily="18" charset="0"/>
                          </a:rPr>
                          <m:t>𝟐</m:t>
                        </m:r>
                      </m:sup>
                    </m:sSup>
                  </m:oMath>
                </a14:m>
                <a:r>
                  <a:rPr lang="en-US" sz="2400" b="1" dirty="0">
                    <a:solidFill>
                      <a:srgbClr val="FF0000"/>
                    </a:solidFill>
                    <a:latin typeface="Sakkal Majalla" panose="02000000000000000000" pitchFamily="2" charset="-78"/>
                    <a:cs typeface="Sultan normal" pitchFamily="2" charset="-78"/>
                  </a:rPr>
                  <a:t>  </a:t>
                </a:r>
              </a:p>
            </p:txBody>
          </p:sp>
        </mc:Choice>
        <mc:Fallback xmlns="">
          <p:sp>
            <p:nvSpPr>
              <p:cNvPr id="9" name="Rectangle 8"/>
              <p:cNvSpPr>
                <a:spLocks noRot="1" noChangeAspect="1" noMove="1" noResize="1" noEditPoints="1" noAdjustHandles="1" noChangeArrowheads="1" noChangeShapeType="1" noTextEdit="1"/>
              </p:cNvSpPr>
              <p:nvPr/>
            </p:nvSpPr>
            <p:spPr>
              <a:xfrm>
                <a:off x="3512695" y="4763347"/>
                <a:ext cx="2018438" cy="470000"/>
              </a:xfrm>
              <a:prstGeom prst="rect">
                <a:avLst/>
              </a:prstGeom>
              <a:blipFill rotWithShape="0">
                <a:blip r:embed="rId4"/>
                <a:stretch>
                  <a:fillRect l="-4532" t="-16883" b="-207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418347" y="2995523"/>
                <a:ext cx="2219995" cy="3081998"/>
              </a:xfrm>
              <a:prstGeom prst="rect">
                <a:avLst/>
              </a:prstGeom>
              <a:noFill/>
            </p:spPr>
            <p:txBody>
              <a:bodyPr wrap="square" rtlCol="0">
                <a:spAutoFit/>
              </a:bodyPr>
              <a:lstStyle/>
              <a:p>
                <a:pPr algn="l"/>
                <a:r>
                  <a:rPr lang="ar-BH" sz="2400" b="1" dirty="0">
                    <a:solidFill>
                      <a:srgbClr val="FF0000"/>
                    </a:solidFill>
                    <a:latin typeface="Sakkal Majalla" panose="02000000000000000000" pitchFamily="2" charset="-78"/>
                    <a:cs typeface="+mj-cs"/>
                  </a:rPr>
                  <a:t>المعطيات</a:t>
                </a:r>
                <a:endParaRPr lang="en-US" sz="2400" b="1" dirty="0">
                  <a:solidFill>
                    <a:srgbClr val="FF0000"/>
                  </a:solidFill>
                  <a:latin typeface="Sakkal Majalla" panose="02000000000000000000" pitchFamily="2" charset="-78"/>
                  <a:cs typeface="+mj-cs"/>
                </a:endParaRPr>
              </a:p>
              <a:p>
                <a:pPr algn="l"/>
                <a:r>
                  <a:rPr lang="en-US" sz="2400" b="1" dirty="0">
                    <a:solidFill>
                      <a:srgbClr val="002060"/>
                    </a:solidFill>
                    <a:latin typeface="Times New Roman" panose="02020603050405020304" pitchFamily="18" charset="0"/>
                    <a:cs typeface="+mj-cs"/>
                  </a:rPr>
                  <a:t>m = 1000 kg </a:t>
                </a:r>
              </a:p>
              <a:p>
                <a:pPr algn="l"/>
                <a14:m>
                  <m:oMath xmlns:m="http://schemas.openxmlformats.org/officeDocument/2006/math">
                    <m:sSub>
                      <m:sSubPr>
                        <m:ctrlPr>
                          <a:rPr lang="en-US" sz="2400" b="1" i="1" dirty="0" smtClean="0">
                            <a:solidFill>
                              <a:srgbClr val="002060"/>
                            </a:solidFill>
                            <a:latin typeface="Cambria Math" panose="02040503050406030204" pitchFamily="18" charset="0"/>
                            <a:cs typeface="+mj-cs"/>
                          </a:rPr>
                        </m:ctrlPr>
                      </m:sSubPr>
                      <m:e>
                        <m:r>
                          <a:rPr lang="en-US" sz="2400" b="1" i="1" dirty="0" smtClean="0">
                            <a:solidFill>
                              <a:srgbClr val="002060"/>
                            </a:solidFill>
                            <a:latin typeface="Cambria Math" panose="02040503050406030204" pitchFamily="18" charset="0"/>
                            <a:cs typeface="+mj-cs"/>
                          </a:rPr>
                          <m:t>𝑭</m:t>
                        </m:r>
                      </m:e>
                      <m:sub>
                        <m:r>
                          <a:rPr lang="en-US" sz="2400" b="1" i="1" dirty="0" smtClean="0">
                            <a:solidFill>
                              <a:srgbClr val="002060"/>
                            </a:solidFill>
                            <a:latin typeface="Cambria Math" panose="02040503050406030204" pitchFamily="18" charset="0"/>
                            <a:cs typeface="+mj-cs"/>
                          </a:rPr>
                          <m:t>𝟏</m:t>
                        </m:r>
                      </m:sub>
                    </m:sSub>
                  </m:oMath>
                </a14:m>
                <a:r>
                  <a:rPr lang="en-US" sz="2400" b="1" dirty="0">
                    <a:solidFill>
                      <a:srgbClr val="002060"/>
                    </a:solidFill>
                    <a:latin typeface="Sakkal Majalla" panose="02000000000000000000" pitchFamily="2" charset="-78"/>
                    <a:cs typeface="+mj-cs"/>
                  </a:rPr>
                  <a:t>= </a:t>
                </a:r>
                <a:r>
                  <a:rPr lang="en-US" sz="2400" b="1" dirty="0">
                    <a:solidFill>
                      <a:srgbClr val="002060"/>
                    </a:solidFill>
                    <a:latin typeface="Times New Roman" panose="02020603050405020304" pitchFamily="18" charset="0"/>
                    <a:cs typeface="Times New Roman" panose="02020603050405020304" pitchFamily="18" charset="0"/>
                  </a:rPr>
                  <a:t>350 N</a:t>
                </a:r>
              </a:p>
              <a:p>
                <a14:m>
                  <m:oMath xmlns:m="http://schemas.openxmlformats.org/officeDocument/2006/math">
                    <m:sSub>
                      <m:sSubPr>
                        <m:ctrlPr>
                          <a:rPr lang="en-US" sz="2400" b="1" i="1" dirty="0">
                            <a:solidFill>
                              <a:srgbClr val="002060"/>
                            </a:solidFill>
                            <a:latin typeface="Cambria Math" panose="02040503050406030204" pitchFamily="18" charset="0"/>
                            <a:cs typeface="+mj-cs"/>
                          </a:rPr>
                        </m:ctrlPr>
                      </m:sSubPr>
                      <m:e>
                        <m:r>
                          <a:rPr lang="en-US" sz="2400" b="1" i="1" dirty="0" smtClean="0">
                            <a:solidFill>
                              <a:srgbClr val="002060"/>
                            </a:solidFill>
                            <a:latin typeface="Cambria Math" panose="02040503050406030204" pitchFamily="18" charset="0"/>
                            <a:cs typeface="+mj-cs"/>
                          </a:rPr>
                          <m:t>𝑭</m:t>
                        </m:r>
                      </m:e>
                      <m:sub>
                        <m:r>
                          <a:rPr lang="en-US" sz="2400" b="1" i="1" dirty="0" smtClean="0">
                            <a:solidFill>
                              <a:srgbClr val="002060"/>
                            </a:solidFill>
                            <a:latin typeface="Cambria Math" panose="02040503050406030204" pitchFamily="18" charset="0"/>
                            <a:cs typeface="+mj-cs"/>
                          </a:rPr>
                          <m:t>𝟐</m:t>
                        </m:r>
                      </m:sub>
                    </m:sSub>
                  </m:oMath>
                </a14:m>
                <a:r>
                  <a:rPr lang="en-US" sz="2400" b="1" dirty="0">
                    <a:solidFill>
                      <a:srgbClr val="002060"/>
                    </a:solidFill>
                    <a:latin typeface="Sakkal Majalla" panose="02000000000000000000" pitchFamily="2" charset="-78"/>
                    <a:cs typeface="+mj-cs"/>
                  </a:rPr>
                  <a:t>= </a:t>
                </a:r>
                <a:r>
                  <a:rPr lang="en-US" sz="2400" b="1" dirty="0">
                    <a:solidFill>
                      <a:srgbClr val="002060"/>
                    </a:solidFill>
                    <a:latin typeface="Times New Roman" panose="02020603050405020304" pitchFamily="18" charset="0"/>
                    <a:cs typeface="Times New Roman" panose="02020603050405020304" pitchFamily="18" charset="0"/>
                  </a:rPr>
                  <a:t>220 N</a:t>
                </a:r>
              </a:p>
              <a:p>
                <a:r>
                  <a:rPr lang="en-US" sz="2400" b="1" dirty="0">
                    <a:solidFill>
                      <a:srgbClr val="002060"/>
                    </a:solidFill>
                    <a:latin typeface="Times New Roman" panose="02020603050405020304" pitchFamily="18" charset="0"/>
                    <a:cs typeface="+mj-cs"/>
                  </a:rPr>
                  <a:t>t</a:t>
                </a:r>
                <a:r>
                  <a:rPr lang="en-US" sz="2400" b="1" dirty="0">
                    <a:solidFill>
                      <a:srgbClr val="002060"/>
                    </a:solidFill>
                    <a:latin typeface="Sakkal Majalla" panose="02000000000000000000" pitchFamily="2" charset="-78"/>
                    <a:cs typeface="+mj-cs"/>
                  </a:rPr>
                  <a:t> = </a:t>
                </a:r>
                <a:r>
                  <a:rPr lang="en-US" sz="2400" b="1" dirty="0">
                    <a:solidFill>
                      <a:srgbClr val="002060"/>
                    </a:solidFill>
                    <a:latin typeface="Times New Roman" panose="02020603050405020304" pitchFamily="18" charset="0"/>
                    <a:cs typeface="+mj-cs"/>
                  </a:rPr>
                  <a:t>20</a:t>
                </a:r>
                <a:r>
                  <a:rPr lang="en-US" sz="2400" b="1" dirty="0">
                    <a:solidFill>
                      <a:srgbClr val="002060"/>
                    </a:solidFill>
                    <a:latin typeface="Sakkal Majalla" panose="02000000000000000000" pitchFamily="2" charset="-78"/>
                    <a:cs typeface="+mj-cs"/>
                  </a:rPr>
                  <a:t> </a:t>
                </a:r>
                <a:r>
                  <a:rPr lang="en-US" sz="2400" b="1" dirty="0">
                    <a:solidFill>
                      <a:srgbClr val="002060"/>
                    </a:solidFill>
                    <a:latin typeface="Times New Roman" panose="02020603050405020304" pitchFamily="18" charset="0"/>
                    <a:cs typeface="+mj-cs"/>
                  </a:rPr>
                  <a:t>s</a:t>
                </a:r>
                <a:endParaRPr lang="ar-BH" sz="2400" b="1" dirty="0">
                  <a:solidFill>
                    <a:srgbClr val="002060"/>
                  </a:solidFill>
                  <a:latin typeface="Times New Roman" panose="02020603050405020304" pitchFamily="18" charset="0"/>
                  <a:cs typeface="+mj-cs"/>
                </a:endParaRPr>
              </a:p>
              <a:p>
                <a14:m>
                  <m:oMath xmlns:m="http://schemas.openxmlformats.org/officeDocument/2006/math">
                    <m:sSub>
                      <m:sSubPr>
                        <m:ctrlPr>
                          <a:rPr lang="en-US" sz="2400" b="1" i="1" dirty="0">
                            <a:solidFill>
                              <a:srgbClr val="002060"/>
                            </a:solidFill>
                            <a:latin typeface="Cambria Math" panose="02040503050406030204" pitchFamily="18" charset="0"/>
                            <a:cs typeface="+mj-cs"/>
                          </a:rPr>
                        </m:ctrlPr>
                      </m:sSubPr>
                      <m:e>
                        <m:r>
                          <a:rPr lang="en-US" sz="2400" b="1" i="1" dirty="0">
                            <a:solidFill>
                              <a:srgbClr val="002060"/>
                            </a:solidFill>
                            <a:latin typeface="Cambria Math" panose="02040503050406030204" pitchFamily="18" charset="0"/>
                            <a:cs typeface="+mj-cs"/>
                          </a:rPr>
                          <m:t>𝒗</m:t>
                        </m:r>
                      </m:e>
                      <m:sub>
                        <m:r>
                          <a:rPr lang="en-US" sz="2400" b="1" i="1" dirty="0" smtClean="0">
                            <a:solidFill>
                              <a:srgbClr val="002060"/>
                            </a:solidFill>
                            <a:latin typeface="Cambria Math" panose="02040503050406030204" pitchFamily="18" charset="0"/>
                            <a:cs typeface="+mj-cs"/>
                          </a:rPr>
                          <m:t>𝒊</m:t>
                        </m:r>
                      </m:sub>
                    </m:sSub>
                  </m:oMath>
                </a14:m>
                <a:r>
                  <a:rPr lang="en-US" sz="2400" b="1" dirty="0">
                    <a:solidFill>
                      <a:srgbClr val="002060"/>
                    </a:solidFill>
                    <a:latin typeface="Sakkal Majalla" panose="02000000000000000000" pitchFamily="2" charset="-78"/>
                    <a:cs typeface="+mj-cs"/>
                  </a:rPr>
                  <a:t> = </a:t>
                </a:r>
                <a:r>
                  <a:rPr lang="en-US" sz="2400" b="1" dirty="0">
                    <a:solidFill>
                      <a:srgbClr val="002060"/>
                    </a:solidFill>
                    <a:latin typeface="Times New Roman" panose="02020603050405020304" pitchFamily="18" charset="0"/>
                    <a:cs typeface="Times New Roman" panose="02020603050405020304" pitchFamily="18" charset="0"/>
                  </a:rPr>
                  <a:t>0</a:t>
                </a:r>
                <a:r>
                  <a:rPr lang="en-US" sz="2400" b="1" dirty="0">
                    <a:solidFill>
                      <a:srgbClr val="FF0000"/>
                    </a:solidFill>
                    <a:latin typeface="Times New Roman" panose="02020603050405020304" pitchFamily="18" charset="0"/>
                    <a:cs typeface="Times New Roman" panose="02020603050405020304" pitchFamily="18" charset="0"/>
                  </a:rPr>
                  <a:t> </a:t>
                </a:r>
              </a:p>
              <a:p>
                <a:r>
                  <a:rPr lang="ar-BH" sz="2400" b="1" dirty="0">
                    <a:solidFill>
                      <a:srgbClr val="FF0000"/>
                    </a:solidFill>
                    <a:latin typeface="Sakkal Majalla" panose="02000000000000000000" pitchFamily="2" charset="-78"/>
                    <a:cs typeface="+mj-cs"/>
                  </a:rPr>
                  <a:t>المطلوب</a:t>
                </a:r>
                <a:endParaRPr lang="en-US" sz="2400" b="1" dirty="0">
                  <a:solidFill>
                    <a:srgbClr val="FF0000"/>
                  </a:solidFill>
                  <a:latin typeface="Sakkal Majalla" panose="02000000000000000000" pitchFamily="2" charset="-78"/>
                  <a:cs typeface="+mj-cs"/>
                </a:endParaRPr>
              </a:p>
              <a:p>
                <a:pPr algn="l"/>
                <a14:m>
                  <m:oMath xmlns:m="http://schemas.openxmlformats.org/officeDocument/2006/math">
                    <m:sSub>
                      <m:sSubPr>
                        <m:ctrlPr>
                          <a:rPr lang="en-US" sz="2400" b="1" i="1" dirty="0" smtClean="0">
                            <a:solidFill>
                              <a:srgbClr val="002060"/>
                            </a:solidFill>
                            <a:latin typeface="Cambria Math" panose="02040503050406030204" pitchFamily="18" charset="0"/>
                            <a:cs typeface="+mj-cs"/>
                          </a:rPr>
                        </m:ctrlPr>
                      </m:sSubPr>
                      <m:e>
                        <m:r>
                          <a:rPr lang="en-US" sz="2400" b="1" i="1" dirty="0" smtClean="0">
                            <a:solidFill>
                              <a:srgbClr val="002060"/>
                            </a:solidFill>
                            <a:latin typeface="Cambria Math" panose="02040503050406030204" pitchFamily="18" charset="0"/>
                            <a:cs typeface="+mj-cs"/>
                          </a:rPr>
                          <m:t>𝒗</m:t>
                        </m:r>
                      </m:e>
                      <m:sub>
                        <m:r>
                          <a:rPr lang="en-US" sz="2400" b="1" i="1" dirty="0" smtClean="0">
                            <a:solidFill>
                              <a:srgbClr val="002060"/>
                            </a:solidFill>
                            <a:latin typeface="Cambria Math" panose="02040503050406030204" pitchFamily="18" charset="0"/>
                            <a:cs typeface="+mj-cs"/>
                          </a:rPr>
                          <m:t>𝒇</m:t>
                        </m:r>
                      </m:sub>
                    </m:sSub>
                  </m:oMath>
                </a14:m>
                <a:r>
                  <a:rPr lang="en-US" sz="2400" b="1" dirty="0">
                    <a:solidFill>
                      <a:srgbClr val="002060"/>
                    </a:solidFill>
                    <a:latin typeface="Sakkal Majalla" panose="02000000000000000000" pitchFamily="2" charset="-78"/>
                    <a:cs typeface="+mj-cs"/>
                  </a:rPr>
                  <a:t> =?</a:t>
                </a:r>
              </a:p>
            </p:txBody>
          </p:sp>
        </mc:Choice>
        <mc:Fallback xmlns="">
          <p:sp>
            <p:nvSpPr>
              <p:cNvPr id="3" name="TextBox 2"/>
              <p:cNvSpPr txBox="1">
                <a:spLocks noRot="1" noChangeAspect="1" noMove="1" noResize="1" noEditPoints="1" noAdjustHandles="1" noChangeArrowheads="1" noChangeShapeType="1" noTextEdit="1"/>
              </p:cNvSpPr>
              <p:nvPr/>
            </p:nvSpPr>
            <p:spPr>
              <a:xfrm>
                <a:off x="418347" y="2995523"/>
                <a:ext cx="2219995" cy="3081998"/>
              </a:xfrm>
              <a:prstGeom prst="rect">
                <a:avLst/>
              </a:prstGeom>
              <a:blipFill rotWithShape="0">
                <a:blip r:embed="rId5"/>
                <a:stretch>
                  <a:fillRect l="-4670" t="-2964" b="-37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1410840" y="2465620"/>
                <a:ext cx="5726248" cy="1247457"/>
              </a:xfrm>
              <a:prstGeom prst="rect">
                <a:avLst/>
              </a:prstGeom>
            </p:spPr>
            <p:txBody>
              <a:bodyPr wrap="none">
                <a:spAutoFit/>
              </a:bodyPr>
              <a:lstStyle/>
              <a:p>
                <a:r>
                  <a:rPr lang="ar-BH" sz="2800" b="1" dirty="0">
                    <a:solidFill>
                      <a:srgbClr val="FF0000"/>
                    </a:solidFill>
                    <a:latin typeface="Sakkal Majalla" panose="02000000000000000000" pitchFamily="2" charset="-78"/>
                    <a:cs typeface="Sultan normal" pitchFamily="2" charset="-78"/>
                  </a:rPr>
                  <a:t>أولًا: نحسب التسارع بتطبيق قانون نيوتن الثاني</a:t>
                </a:r>
              </a:p>
              <a:p>
                <a:pPr algn="ctr"/>
                <a:r>
                  <a:rPr lang="en-US" sz="3200" b="1" dirty="0">
                    <a:solidFill>
                      <a:srgbClr val="FF0000"/>
                    </a:solidFill>
                    <a:latin typeface="Times New Roman" panose="02020603050405020304" pitchFamily="18" charset="0"/>
                    <a:cs typeface="Times New Roman" panose="02020603050405020304" pitchFamily="18" charset="0"/>
                  </a:rPr>
                  <a:t>a</a:t>
                </a:r>
                <a:r>
                  <a:rPr lang="en-US" sz="3200" b="1" dirty="0">
                    <a:solidFill>
                      <a:srgbClr val="FF0000"/>
                    </a:solidFill>
                    <a:latin typeface="Sakkal Majalla" panose="02000000000000000000" pitchFamily="2" charset="-78"/>
                    <a:cs typeface="Sultan normal" pitchFamily="2" charset="-78"/>
                  </a:rPr>
                  <a:t> = </a:t>
                </a:r>
                <a14:m>
                  <m:oMath xmlns:m="http://schemas.openxmlformats.org/officeDocument/2006/math">
                    <m:f>
                      <m:fPr>
                        <m:ctrlPr>
                          <a:rPr lang="en-US" sz="3200" b="1" i="1">
                            <a:latin typeface="Cambria Math" panose="02040503050406030204" pitchFamily="18" charset="0"/>
                          </a:rPr>
                        </m:ctrlPr>
                      </m:fPr>
                      <m:num>
                        <m:sSub>
                          <m:sSubPr>
                            <m:ctrlPr>
                              <a:rPr lang="ar-BH" sz="3200" b="1" i="1">
                                <a:latin typeface="Cambria Math" panose="02040503050406030204" pitchFamily="18" charset="0"/>
                              </a:rPr>
                            </m:ctrlPr>
                          </m:sSubPr>
                          <m:e>
                            <m:r>
                              <a:rPr lang="en-US" sz="3200" b="1" i="1" smtClean="0">
                                <a:latin typeface="Cambria Math" panose="02040503050406030204" pitchFamily="18" charset="0"/>
                              </a:rPr>
                              <m:t>𝑭</m:t>
                            </m:r>
                          </m:e>
                          <m:sub>
                            <m:r>
                              <a:rPr lang="ar-BH" sz="3200" b="1" i="1" baseline="-25000" smtClean="0">
                                <a:latin typeface="Cambria Math" panose="02040503050406030204" pitchFamily="18" charset="0"/>
                              </a:rPr>
                              <m:t>محصلة</m:t>
                            </m:r>
                          </m:sub>
                        </m:sSub>
                      </m:num>
                      <m:den>
                        <m:r>
                          <a:rPr lang="en-US" sz="3200" b="1" i="1" smtClean="0">
                            <a:latin typeface="Cambria Math" panose="02040503050406030204" pitchFamily="18" charset="0"/>
                          </a:rPr>
                          <m:t>𝒎</m:t>
                        </m:r>
                      </m:den>
                    </m:f>
                  </m:oMath>
                </a14:m>
                <a:endParaRPr lang="en-US" sz="3200" b="1" dirty="0">
                  <a:latin typeface="Sakkal Majalla" panose="02000000000000000000" pitchFamily="2" charset="-78"/>
                  <a:cs typeface="Sultan normal" pitchFamily="2" charset="-78"/>
                </a:endParaRPr>
              </a:p>
            </p:txBody>
          </p:sp>
        </mc:Choice>
        <mc:Fallback xmlns="">
          <p:sp>
            <p:nvSpPr>
              <p:cNvPr id="7" name="Rectangle 6"/>
              <p:cNvSpPr>
                <a:spLocks noRot="1" noChangeAspect="1" noMove="1" noResize="1" noEditPoints="1" noAdjustHandles="1" noChangeArrowheads="1" noChangeShapeType="1" noTextEdit="1"/>
              </p:cNvSpPr>
              <p:nvPr/>
            </p:nvSpPr>
            <p:spPr>
              <a:xfrm>
                <a:off x="1410840" y="2465620"/>
                <a:ext cx="5726248" cy="1247457"/>
              </a:xfrm>
              <a:prstGeom prst="rect">
                <a:avLst/>
              </a:prstGeom>
              <a:blipFill rotWithShape="0">
                <a:blip r:embed="rId6"/>
                <a:stretch>
                  <a:fillRect l="-2234" t="-4878" r="-1383" b="-12683"/>
                </a:stretch>
              </a:blipFill>
            </p:spPr>
            <p:txBody>
              <a:bodyPr/>
              <a:lstStyle/>
              <a:p>
                <a:r>
                  <a:rPr lang="en-US">
                    <a:noFill/>
                  </a:rPr>
                  <a:t> </a:t>
                </a:r>
              </a:p>
            </p:txBody>
          </p:sp>
        </mc:Fallback>
      </mc:AlternateContent>
      <p:sp>
        <p:nvSpPr>
          <p:cNvPr id="10" name="TextBox 9"/>
          <p:cNvSpPr txBox="1"/>
          <p:nvPr/>
        </p:nvSpPr>
        <p:spPr>
          <a:xfrm>
            <a:off x="7743655" y="2174402"/>
            <a:ext cx="4163486" cy="954107"/>
          </a:xfrm>
          <a:prstGeom prst="rect">
            <a:avLst/>
          </a:prstGeom>
          <a:noFill/>
        </p:spPr>
        <p:txBody>
          <a:bodyPr wrap="square" rtlCol="0">
            <a:spAutoFit/>
          </a:bodyPr>
          <a:lstStyle/>
          <a:p>
            <a:pPr algn="r" rtl="1"/>
            <a:r>
              <a:rPr lang="ar-BH" sz="2800" b="1" dirty="0">
                <a:solidFill>
                  <a:srgbClr val="FF0000"/>
                </a:solidFill>
                <a:latin typeface="Sakkal Majalla" panose="02000000000000000000" pitchFamily="2" charset="-78"/>
                <a:cs typeface="Sultan normal" pitchFamily="2" charset="-78"/>
              </a:rPr>
              <a:t>ثانيًا: نحسب السرعة النهائية للسيارة </a:t>
            </a:r>
            <a:endParaRPr lang="en-US" sz="2800" b="1" dirty="0">
              <a:solidFill>
                <a:srgbClr val="FF0000"/>
              </a:solidFill>
              <a:latin typeface="Sakkal Majalla" panose="02000000000000000000" pitchFamily="2" charset="-78"/>
              <a:cs typeface="Sultan normal" pitchFamily="2" charset="-78"/>
            </a:endParaRPr>
          </a:p>
        </p:txBody>
      </p:sp>
      <p:sp>
        <p:nvSpPr>
          <p:cNvPr id="2" name="TextBox 1"/>
          <p:cNvSpPr txBox="1"/>
          <p:nvPr/>
        </p:nvSpPr>
        <p:spPr>
          <a:xfrm>
            <a:off x="292243" y="1160644"/>
            <a:ext cx="11614898" cy="1077218"/>
          </a:xfrm>
          <a:prstGeom prst="rect">
            <a:avLst/>
          </a:prstGeom>
          <a:solidFill>
            <a:schemeClr val="accent4">
              <a:lumMod val="20000"/>
              <a:lumOff val="80000"/>
            </a:schemeClr>
          </a:solidFill>
        </p:spPr>
        <p:txBody>
          <a:bodyPr wrap="square" rtlCol="0">
            <a:spAutoFit/>
          </a:bodyPr>
          <a:lstStyle/>
          <a:p>
            <a:pPr algn="just" rtl="1"/>
            <a:r>
              <a:rPr lang="ar-BH" sz="3200" b="1" dirty="0">
                <a:latin typeface="Sakkal Majalla" panose="02000000000000000000" pitchFamily="2" charset="-78"/>
                <a:cs typeface="Sultan normal" pitchFamily="2" charset="-78"/>
              </a:rPr>
              <a:t>يدفع طالبان بالاتجاه نفسه جسمًا كتلته </a:t>
            </a:r>
            <a:r>
              <a:rPr lang="en-US" sz="2400" b="1" dirty="0">
                <a:latin typeface="Times New Roman" panose="02020603050405020304" pitchFamily="18" charset="0"/>
                <a:cs typeface="Times New Roman" panose="02020603050405020304" pitchFamily="18" charset="0"/>
              </a:rPr>
              <a:t>1000 kg</a:t>
            </a:r>
            <a:r>
              <a:rPr lang="ar-BH" sz="2400" b="1" dirty="0">
                <a:latin typeface="Times New Roman" panose="02020603050405020304" pitchFamily="18" charset="0"/>
                <a:cs typeface="Times New Roman" panose="02020603050405020304" pitchFamily="18" charset="0"/>
              </a:rPr>
              <a:t> </a:t>
            </a:r>
            <a:r>
              <a:rPr lang="ar-BH" sz="3200" b="1" dirty="0">
                <a:latin typeface="Sakkal Majalla" panose="02000000000000000000" pitchFamily="2" charset="-78"/>
                <a:cs typeface="Sultan normal" pitchFamily="2" charset="-78"/>
              </a:rPr>
              <a:t>، ف</a:t>
            </a:r>
            <a:r>
              <a:rPr lang="ar-JO" sz="3200" b="1" dirty="0">
                <a:latin typeface="Sakkal Majalla" panose="02000000000000000000" pitchFamily="2" charset="-78"/>
                <a:cs typeface="Sultan normal" pitchFamily="2" charset="-78"/>
              </a:rPr>
              <a:t>إ</a:t>
            </a:r>
            <a:r>
              <a:rPr lang="ar-BH" sz="3200" b="1" dirty="0">
                <a:latin typeface="Sakkal Majalla" panose="02000000000000000000" pitchFamily="2" charset="-78"/>
                <a:cs typeface="Sultan normal" pitchFamily="2" charset="-78"/>
              </a:rPr>
              <a:t>ذا أثر أحدهما بقوة </a:t>
            </a:r>
            <a:r>
              <a:rPr lang="en-US" sz="2400" b="1" dirty="0">
                <a:latin typeface="Times New Roman" panose="02020603050405020304" pitchFamily="18" charset="0"/>
                <a:cs typeface="Times New Roman" panose="02020603050405020304" pitchFamily="18" charset="0"/>
              </a:rPr>
              <a:t>350 N </a:t>
            </a:r>
            <a:r>
              <a:rPr lang="ar-BH" sz="2400" b="1" dirty="0">
                <a:latin typeface="Times New Roman" panose="02020603050405020304" pitchFamily="18" charset="0"/>
                <a:cs typeface="Times New Roman" panose="02020603050405020304" pitchFamily="18" charset="0"/>
              </a:rPr>
              <a:t> </a:t>
            </a:r>
            <a:r>
              <a:rPr lang="ar-JO" sz="3200" b="1" dirty="0">
                <a:latin typeface="Sakkal Majalla" panose="02000000000000000000" pitchFamily="2" charset="-78"/>
                <a:cs typeface="Sultan normal" pitchFamily="2" charset="-78"/>
              </a:rPr>
              <a:t>، </a:t>
            </a:r>
            <a:r>
              <a:rPr lang="ar-BH" sz="3200" b="1" dirty="0">
                <a:latin typeface="Sakkal Majalla" panose="02000000000000000000" pitchFamily="2" charset="-78"/>
                <a:cs typeface="Sultan normal" pitchFamily="2" charset="-78"/>
              </a:rPr>
              <a:t>وأثر الآخر بقوة </a:t>
            </a:r>
            <a:r>
              <a:rPr lang="en-US" sz="2400" b="1" dirty="0">
                <a:latin typeface="Times New Roman" panose="02020603050405020304" pitchFamily="18" charset="0"/>
                <a:cs typeface="Times New Roman" panose="02020603050405020304" pitchFamily="18" charset="0"/>
              </a:rPr>
              <a:t>220 N</a:t>
            </a:r>
            <a:r>
              <a:rPr lang="ar-BH" sz="3200" b="1" dirty="0">
                <a:latin typeface="Sakkal Majalla" panose="02000000000000000000" pitchFamily="2" charset="-78"/>
                <a:cs typeface="Sultan normal" pitchFamily="2" charset="-78"/>
              </a:rPr>
              <a:t> ، احسب سرعة الجسم بعد </a:t>
            </a:r>
            <a:r>
              <a:rPr lang="en-US" sz="2400" b="1" dirty="0">
                <a:latin typeface="Times New Roman" panose="02020603050405020304" pitchFamily="18" charset="0"/>
                <a:cs typeface="Times New Roman" panose="02020603050405020304" pitchFamily="18" charset="0"/>
              </a:rPr>
              <a:t>20 s</a:t>
            </a:r>
            <a:r>
              <a:rPr lang="en-US" sz="3200" b="1" dirty="0">
                <a:latin typeface="Sakkal Majalla" panose="02000000000000000000" pitchFamily="2" charset="-78"/>
                <a:cs typeface="Sultan normal" pitchFamily="2" charset="-78"/>
              </a:rPr>
              <a:t> </a:t>
            </a:r>
            <a:r>
              <a:rPr lang="ar-BH" sz="3200" b="1" dirty="0">
                <a:latin typeface="Sakkal Majalla" panose="02000000000000000000" pitchFamily="2" charset="-78"/>
                <a:cs typeface="Sultan normal" pitchFamily="2" charset="-78"/>
              </a:rPr>
              <a:t> من بدء الحركة.</a:t>
            </a:r>
            <a:endParaRPr lang="en-US" sz="3200" b="1" dirty="0">
              <a:latin typeface="Sakkal Majalla" panose="02000000000000000000" pitchFamily="2" charset="-78"/>
              <a:cs typeface="Sultan normal" pitchFamily="2" charset="-78"/>
            </a:endParaRPr>
          </a:p>
        </p:txBody>
      </p:sp>
      <p:cxnSp>
        <p:nvCxnSpPr>
          <p:cNvPr id="11" name="Straight Connector 10">
            <a:extLst>
              <a:ext uri="{FF2B5EF4-FFF2-40B4-BE49-F238E27FC236}">
                <a16:creationId xmlns:a16="http://schemas.microsoft.com/office/drawing/2014/main" id="{5D57462D-F40D-490A-A7C4-6CBD8B6986E0}"/>
              </a:ext>
            </a:extLst>
          </p:cNvPr>
          <p:cNvCxnSpPr/>
          <p:nvPr/>
        </p:nvCxnSpPr>
        <p:spPr>
          <a:xfrm>
            <a:off x="7743655" y="2264898"/>
            <a:ext cx="0" cy="3727939"/>
          </a:xfrm>
          <a:prstGeom prst="line">
            <a:avLst/>
          </a:prstGeom>
          <a:ln/>
        </p:spPr>
        <p:style>
          <a:lnRef idx="1">
            <a:schemeClr val="dk1"/>
          </a:lnRef>
          <a:fillRef idx="0">
            <a:schemeClr val="dk1"/>
          </a:fillRef>
          <a:effectRef idx="0">
            <a:schemeClr val="dk1"/>
          </a:effectRef>
          <a:fontRef idx="minor">
            <a:schemeClr val="tx1"/>
          </a:fontRef>
        </p:style>
      </p:cxnSp>
      <p:sp>
        <p:nvSpPr>
          <p:cNvPr id="12" name="Rectangle 3"/>
          <p:cNvSpPr txBox="1">
            <a:spLocks noChangeArrowheads="1"/>
          </p:cNvSpPr>
          <p:nvPr/>
        </p:nvSpPr>
        <p:spPr>
          <a:xfrm>
            <a:off x="4002584" y="98283"/>
            <a:ext cx="3057099" cy="616971"/>
          </a:xfrm>
          <a:prstGeom prst="rect">
            <a:avLst/>
          </a:prstGeom>
          <a:solidFill>
            <a:srgbClr val="002060"/>
          </a:solidFill>
        </p:spPr>
        <p:txBody>
          <a:bodyPr vert="horz" lIns="91440" tIns="45720" rIns="91440" bIns="45720" rtlCol="0">
            <a:normAutofit/>
          </a:bodyPr>
          <a:lstStyle>
            <a:defPPr>
              <a:defRPr lang="en-US"/>
            </a:defPPr>
            <a:lvl1pPr indent="0" algn="ctr" rtl="1">
              <a:lnSpc>
                <a:spcPct val="90000"/>
              </a:lnSpc>
              <a:spcBef>
                <a:spcPts val="1000"/>
              </a:spcBef>
              <a:buFont typeface="Arial" panose="020B0604020202020204" pitchFamily="34" charset="0"/>
              <a:buNone/>
              <a:defRPr sz="3600" b="1">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 تمارين حسابية</a:t>
            </a:r>
          </a:p>
        </p:txBody>
      </p:sp>
      <p:sp>
        <p:nvSpPr>
          <p:cNvPr id="13" name="Footer Placeholder 6">
            <a:extLst>
              <a:ext uri="{FF2B5EF4-FFF2-40B4-BE49-F238E27FC236}">
                <a16:creationId xmlns:a16="http://schemas.microsoft.com/office/drawing/2014/main" id="{CA44E02E-9792-46EC-9974-0CB68767FD6F}"/>
              </a:ext>
            </a:extLst>
          </p:cNvPr>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dirty="0"/>
              <a:t>القوة والحركة -</a:t>
            </a:r>
            <a:r>
              <a:rPr lang="en-US" dirty="0"/>
              <a:t> </a:t>
            </a:r>
            <a:r>
              <a:rPr lang="ar-BH" dirty="0"/>
              <a:t>الفيزياء1 (فيز102)</a:t>
            </a:r>
            <a:endParaRPr lang="en-US" dirty="0"/>
          </a:p>
        </p:txBody>
      </p:sp>
    </p:spTree>
    <p:extLst>
      <p:ext uri="{BB962C8B-B14F-4D97-AF65-F5344CB8AC3E}">
        <p14:creationId xmlns:p14="http://schemas.microsoft.com/office/powerpoint/2010/main" val="2792424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additive="base">
                                        <p:cTn id="55" dur="500" fill="hold"/>
                                        <p:tgtEl>
                                          <p:spTgt spid="7"/>
                                        </p:tgtEl>
                                        <p:attrNameLst>
                                          <p:attrName>ppt_x</p:attrName>
                                        </p:attrNameLst>
                                      </p:cBhvr>
                                      <p:tavLst>
                                        <p:tav tm="0">
                                          <p:val>
                                            <p:strVal val="#ppt_x"/>
                                          </p:val>
                                        </p:tav>
                                        <p:tav tm="100000">
                                          <p:val>
                                            <p:strVal val="#ppt_x"/>
                                          </p:val>
                                        </p:tav>
                                      </p:tavLst>
                                    </p:anim>
                                    <p:anim calcmode="lin" valueType="num">
                                      <p:cBhvr additive="base">
                                        <p:cTn id="5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ppt_x"/>
                                          </p:val>
                                        </p:tav>
                                        <p:tav tm="100000">
                                          <p:val>
                                            <p:strVal val="#ppt_x"/>
                                          </p:val>
                                        </p:tav>
                                      </p:tavLst>
                                    </p:anim>
                                    <p:anim calcmode="lin" valueType="num">
                                      <p:cBhvr additive="base">
                                        <p:cTn id="6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fade">
                                      <p:cBhvr>
                                        <p:cTn id="67" dur="1000"/>
                                        <p:tgtEl>
                                          <p:spTgt spid="9"/>
                                        </p:tgtEl>
                                      </p:cBhvr>
                                    </p:animEffect>
                                    <p:anim calcmode="lin" valueType="num">
                                      <p:cBhvr>
                                        <p:cTn id="68" dur="1000" fill="hold"/>
                                        <p:tgtEl>
                                          <p:spTgt spid="9"/>
                                        </p:tgtEl>
                                        <p:attrNameLst>
                                          <p:attrName>ppt_x</p:attrName>
                                        </p:attrNameLst>
                                      </p:cBhvr>
                                      <p:tavLst>
                                        <p:tav tm="0">
                                          <p:val>
                                            <p:strVal val="#ppt_x"/>
                                          </p:val>
                                        </p:tav>
                                        <p:tav tm="100000">
                                          <p:val>
                                            <p:strVal val="#ppt_x"/>
                                          </p:val>
                                        </p:tav>
                                      </p:tavLst>
                                    </p:anim>
                                    <p:anim calcmode="lin" valueType="num">
                                      <p:cBhvr>
                                        <p:cTn id="6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11"/>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10"/>
                                        </p:tgtEl>
                                        <p:attrNameLst>
                                          <p:attrName>style.visibility</p:attrName>
                                        </p:attrNameLst>
                                      </p:cBhvr>
                                      <p:to>
                                        <p:strVal val="visible"/>
                                      </p:to>
                                    </p:set>
                                    <p:anim calcmode="lin" valueType="num">
                                      <p:cBhvr additive="base">
                                        <p:cTn id="78" dur="500" fill="hold"/>
                                        <p:tgtEl>
                                          <p:spTgt spid="10"/>
                                        </p:tgtEl>
                                        <p:attrNameLst>
                                          <p:attrName>ppt_x</p:attrName>
                                        </p:attrNameLst>
                                      </p:cBhvr>
                                      <p:tavLst>
                                        <p:tav tm="0">
                                          <p:val>
                                            <p:strVal val="#ppt_x"/>
                                          </p:val>
                                        </p:tav>
                                        <p:tav tm="100000">
                                          <p:val>
                                            <p:strVal val="#ppt_x"/>
                                          </p:val>
                                        </p:tav>
                                      </p:tavLst>
                                    </p:anim>
                                    <p:anim calcmode="lin" valueType="num">
                                      <p:cBhvr additive="base">
                                        <p:cTn id="7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4">
                                            <p:txEl>
                                              <p:pRg st="0" end="0"/>
                                            </p:txEl>
                                          </p:spTgt>
                                        </p:tgtEl>
                                        <p:attrNameLst>
                                          <p:attrName>style.visibility</p:attrName>
                                        </p:attrNameLst>
                                      </p:cBhvr>
                                      <p:to>
                                        <p:strVal val="visible"/>
                                      </p:to>
                                    </p:set>
                                    <p:anim calcmode="lin" valueType="num">
                                      <p:cBhvr additive="base">
                                        <p:cTn id="84"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nodeType="clickEffect">
                                  <p:stCondLst>
                                    <p:cond delay="0"/>
                                  </p:stCondLst>
                                  <p:childTnLst>
                                    <p:set>
                                      <p:cBhvr>
                                        <p:cTn id="89" dur="1" fill="hold">
                                          <p:stCondLst>
                                            <p:cond delay="0"/>
                                          </p:stCondLst>
                                        </p:cTn>
                                        <p:tgtEl>
                                          <p:spTgt spid="4">
                                            <p:txEl>
                                              <p:pRg st="1" end="1"/>
                                            </p:txEl>
                                          </p:spTgt>
                                        </p:tgtEl>
                                        <p:attrNameLst>
                                          <p:attrName>style.visibility</p:attrName>
                                        </p:attrNameLst>
                                      </p:cBhvr>
                                      <p:to>
                                        <p:strVal val="visible"/>
                                      </p:to>
                                    </p:set>
                                    <p:anim calcmode="lin" valueType="num">
                                      <p:cBhvr additive="base">
                                        <p:cTn id="90"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nodeType="clickEffect">
                                  <p:stCondLst>
                                    <p:cond delay="0"/>
                                  </p:stCondLst>
                                  <p:childTnLst>
                                    <p:set>
                                      <p:cBhvr>
                                        <p:cTn id="95" dur="1" fill="hold">
                                          <p:stCondLst>
                                            <p:cond delay="0"/>
                                          </p:stCondLst>
                                        </p:cTn>
                                        <p:tgtEl>
                                          <p:spTgt spid="4">
                                            <p:txEl>
                                              <p:pRg st="3" end="3"/>
                                            </p:txEl>
                                          </p:spTgt>
                                        </p:tgtEl>
                                        <p:attrNameLst>
                                          <p:attrName>style.visibility</p:attrName>
                                        </p:attrNameLst>
                                      </p:cBhvr>
                                      <p:to>
                                        <p:strVal val="visible"/>
                                      </p:to>
                                    </p:set>
                                    <p:anim calcmode="lin" valueType="num">
                                      <p:cBhvr additive="base">
                                        <p:cTn id="96"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97"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 presetClass="entr" presetSubtype="4" fill="hold" nodeType="clickEffect">
                                  <p:stCondLst>
                                    <p:cond delay="0"/>
                                  </p:stCondLst>
                                  <p:childTnLst>
                                    <p:set>
                                      <p:cBhvr>
                                        <p:cTn id="101" dur="1" fill="hold">
                                          <p:stCondLst>
                                            <p:cond delay="0"/>
                                          </p:stCondLst>
                                        </p:cTn>
                                        <p:tgtEl>
                                          <p:spTgt spid="4">
                                            <p:txEl>
                                              <p:pRg st="4" end="4"/>
                                            </p:txEl>
                                          </p:spTgt>
                                        </p:tgtEl>
                                        <p:attrNameLst>
                                          <p:attrName>style.visibility</p:attrName>
                                        </p:attrNameLst>
                                      </p:cBhvr>
                                      <p:to>
                                        <p:strVal val="visible"/>
                                      </p:to>
                                    </p:set>
                                    <p:anim calcmode="lin" valueType="num">
                                      <p:cBhvr additive="base">
                                        <p:cTn id="102"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03"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7835" y="1454511"/>
            <a:ext cx="11782083" cy="1077218"/>
          </a:xfrm>
          <a:prstGeom prst="rect">
            <a:avLst/>
          </a:prstGeom>
          <a:solidFill>
            <a:schemeClr val="accent4">
              <a:lumMod val="20000"/>
              <a:lumOff val="80000"/>
            </a:schemeClr>
          </a:solidFill>
          <a:ln w="28575">
            <a:solidFill>
              <a:schemeClr val="bg1"/>
            </a:solidFill>
          </a:ln>
        </p:spPr>
        <p:txBody>
          <a:bodyPr wrap="square">
            <a:spAutoFit/>
          </a:bodyPr>
          <a:lstStyle/>
          <a:p>
            <a:pPr algn="r"/>
            <a:r>
              <a:rPr lang="ar-BH" sz="3200" b="1" dirty="0">
                <a:solidFill>
                  <a:srgbClr val="FF0000"/>
                </a:solidFill>
                <a:latin typeface="Sakkal Majalla" panose="02000000000000000000" pitchFamily="2" charset="-78"/>
                <a:cs typeface="Sultan normal" pitchFamily="2" charset="-78"/>
              </a:rPr>
              <a:t>نص قانون نيوتن الأول </a:t>
            </a:r>
            <a:r>
              <a:rPr lang="ar-BH" sz="3200" b="1" dirty="0">
                <a:solidFill>
                  <a:srgbClr val="C00000"/>
                </a:solidFill>
                <a:latin typeface="Sakkal Majalla" panose="02000000000000000000" pitchFamily="2" charset="-78"/>
                <a:cs typeface="Sultan normal" pitchFamily="2" charset="-78"/>
              </a:rPr>
              <a:t>: </a:t>
            </a:r>
            <a:r>
              <a:rPr lang="ar-BH" sz="3200" b="1" dirty="0">
                <a:solidFill>
                  <a:srgbClr val="002060"/>
                </a:solidFill>
                <a:latin typeface="Sakkal Majalla" panose="02000000000000000000" pitchFamily="2" charset="-78"/>
                <a:cs typeface="Sultan normal" pitchFamily="2" charset="-78"/>
              </a:rPr>
              <a:t>يبقى الجسم على حالته من حيث السكون أو الحركة المنتظمة في خط مستقيم ما</a:t>
            </a:r>
            <a:r>
              <a:rPr lang="ar-JO" sz="3200" b="1" dirty="0">
                <a:solidFill>
                  <a:srgbClr val="002060"/>
                </a:solidFill>
                <a:latin typeface="Sakkal Majalla" panose="02000000000000000000" pitchFamily="2" charset="-78"/>
                <a:cs typeface="Sultan normal" pitchFamily="2" charset="-78"/>
              </a:rPr>
              <a:t> </a:t>
            </a:r>
            <a:r>
              <a:rPr lang="ar-BH" sz="3200" b="1" dirty="0">
                <a:solidFill>
                  <a:srgbClr val="002060"/>
                </a:solidFill>
                <a:latin typeface="Sakkal Majalla" panose="02000000000000000000" pitchFamily="2" charset="-78"/>
                <a:cs typeface="Sultan normal" pitchFamily="2" charset="-78"/>
              </a:rPr>
              <a:t>لم تؤثر عليه قوة محصلة تغيّر من حالته.</a:t>
            </a:r>
            <a:endParaRPr lang="en-US" sz="3200" b="1" dirty="0">
              <a:solidFill>
                <a:srgbClr val="002060"/>
              </a:solidFill>
              <a:latin typeface="Sakkal Majalla" panose="02000000000000000000" pitchFamily="2" charset="-78"/>
              <a:cs typeface="Sultan normal" pitchFamily="2" charset="-78"/>
            </a:endParaRPr>
          </a:p>
        </p:txBody>
      </p:sp>
      <p:pic>
        <p:nvPicPr>
          <p:cNvPr id="5" name="Picture 3"/>
          <p:cNvPicPr>
            <a:picLocks noChangeAspect="1" noChangeArrowheads="1"/>
          </p:cNvPicPr>
          <p:nvPr/>
        </p:nvPicPr>
        <p:blipFill>
          <a:blip r:embed="rId2" cstate="print"/>
          <a:srcRect/>
          <a:stretch>
            <a:fillRect/>
          </a:stretch>
        </p:blipFill>
        <p:spPr bwMode="auto">
          <a:xfrm>
            <a:off x="576025" y="2885867"/>
            <a:ext cx="2834112" cy="1821929"/>
          </a:xfrm>
          <a:prstGeom prst="rect">
            <a:avLst/>
          </a:prstGeom>
          <a:ln w="28575">
            <a:solidFill>
              <a:schemeClr val="accent1"/>
            </a:solidFill>
          </a:ln>
          <a:effectLst>
            <a:outerShdw blurRad="292100" dist="139700" dir="2700000" algn="tl" rotWithShape="0">
              <a:srgbClr val="333333">
                <a:alpha val="65000"/>
              </a:srgbClr>
            </a:outerShdw>
          </a:effectLst>
        </p:spPr>
      </p:pic>
      <p:sp>
        <p:nvSpPr>
          <p:cNvPr id="7" name="Rectangle 3"/>
          <p:cNvSpPr txBox="1">
            <a:spLocks noChangeArrowheads="1"/>
          </p:cNvSpPr>
          <p:nvPr/>
        </p:nvSpPr>
        <p:spPr>
          <a:xfrm>
            <a:off x="2744109" y="129679"/>
            <a:ext cx="5540991" cy="616971"/>
          </a:xfrm>
          <a:prstGeom prst="rect">
            <a:avLst/>
          </a:prstGeom>
          <a:solidFill>
            <a:srgbClr val="002060"/>
          </a:solidFill>
        </p:spPr>
        <p:txBody>
          <a:bodyPr vert="horz" lIns="91440" tIns="45720" rIns="91440" bIns="45720" rtlCol="0">
            <a:normAutofit fontScale="92500"/>
          </a:bodyPr>
          <a:lstStyle>
            <a:defPPr>
              <a:defRPr lang="en-US"/>
            </a:defPPr>
            <a:lvl1pPr indent="0" algn="ctr" rtl="1">
              <a:lnSpc>
                <a:spcPct val="90000"/>
              </a:lnSpc>
              <a:spcBef>
                <a:spcPts val="1000"/>
              </a:spcBef>
              <a:buFont typeface="Arial" panose="020B0604020202020204" pitchFamily="34" charset="0"/>
              <a:buNone/>
              <a:defRPr sz="3600" b="1">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قانون نيوتن الأول ( قانون القصور الذاتي)</a:t>
            </a:r>
          </a:p>
        </p:txBody>
      </p:sp>
      <p:sp>
        <p:nvSpPr>
          <p:cNvPr id="8" name="Rectangle 7"/>
          <p:cNvSpPr/>
          <p:nvPr/>
        </p:nvSpPr>
        <p:spPr>
          <a:xfrm>
            <a:off x="3889612" y="5394041"/>
            <a:ext cx="7615450" cy="461665"/>
          </a:xfrm>
          <a:prstGeom prst="rect">
            <a:avLst/>
          </a:prstGeom>
          <a:solidFill>
            <a:schemeClr val="accent1">
              <a:lumMod val="20000"/>
              <a:lumOff val="80000"/>
            </a:schemeClr>
          </a:solidFill>
        </p:spPr>
        <p:txBody>
          <a:bodyPr wrap="square">
            <a:spAutoFit/>
          </a:bodyPr>
          <a:lstStyle/>
          <a:p>
            <a:pPr algn="r" rtl="1"/>
            <a:r>
              <a:rPr lang="ar-BH" sz="2400" b="1" dirty="0">
                <a:latin typeface="Sakkal Majalla" panose="02000000000000000000" pitchFamily="2" charset="-78"/>
                <a:cs typeface="Sultan normal" pitchFamily="2" charset="-78"/>
              </a:rPr>
              <a:t>لأنه كلما قلت كتلة الجسم قل قصوره الذاتي فيسهل إيقاف العربة.</a:t>
            </a:r>
            <a:endParaRPr lang="en-US" sz="2400" dirty="0">
              <a:latin typeface="Sakkal Majalla" panose="02000000000000000000" pitchFamily="2" charset="-78"/>
              <a:cs typeface="Sultan normal" pitchFamily="2" charset="-78"/>
            </a:endParaRPr>
          </a:p>
        </p:txBody>
      </p:sp>
      <p:sp>
        <p:nvSpPr>
          <p:cNvPr id="9" name="Rectangle 8"/>
          <p:cNvSpPr/>
          <p:nvPr/>
        </p:nvSpPr>
        <p:spPr>
          <a:xfrm>
            <a:off x="3889612" y="4236585"/>
            <a:ext cx="7724632" cy="954107"/>
          </a:xfrm>
          <a:prstGeom prst="rect">
            <a:avLst/>
          </a:prstGeom>
          <a:solidFill>
            <a:schemeClr val="accent4">
              <a:lumMod val="20000"/>
              <a:lumOff val="80000"/>
            </a:schemeClr>
          </a:solidFill>
        </p:spPr>
        <p:txBody>
          <a:bodyPr wrap="square">
            <a:spAutoFit/>
          </a:bodyPr>
          <a:lstStyle/>
          <a:p>
            <a:pPr algn="r" rtl="1"/>
            <a:r>
              <a:rPr lang="ar-BH" sz="2800" b="1" dirty="0">
                <a:latin typeface="Sakkal Majalla" panose="02000000000000000000" pitchFamily="2" charset="-78"/>
                <a:cs typeface="Sultan normal" pitchFamily="2" charset="-78"/>
              </a:rPr>
              <a:t>علل: دفع عربة تسوق فارغة أسهل من دفع عربة تسوق مليئة بالأغراض.</a:t>
            </a:r>
            <a:endParaRPr lang="en-US" sz="2800" dirty="0">
              <a:latin typeface="Sakkal Majalla" panose="02000000000000000000" pitchFamily="2" charset="-78"/>
              <a:cs typeface="Sultan normal" pitchFamily="2" charset="-78"/>
            </a:endParaRPr>
          </a:p>
        </p:txBody>
      </p:sp>
      <p:sp>
        <p:nvSpPr>
          <p:cNvPr id="11" name="Footer Placeholder 6">
            <a:extLst>
              <a:ext uri="{FF2B5EF4-FFF2-40B4-BE49-F238E27FC236}">
                <a16:creationId xmlns:a16="http://schemas.microsoft.com/office/drawing/2014/main" id="{4EE32AB9-77C8-474A-BB96-869AB25D7C9E}"/>
              </a:ext>
            </a:extLst>
          </p:cNvPr>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dirty="0"/>
              <a:t>القوة والحركة -</a:t>
            </a:r>
            <a:r>
              <a:rPr lang="en-US" dirty="0"/>
              <a:t> </a:t>
            </a:r>
            <a:r>
              <a:rPr lang="ar-BH" dirty="0"/>
              <a:t>الفيزياء1 (فيز102)</a:t>
            </a:r>
            <a:endParaRPr lang="en-US" dirty="0"/>
          </a:p>
        </p:txBody>
      </p:sp>
    </p:spTree>
    <p:extLst>
      <p:ext uri="{BB962C8B-B14F-4D97-AF65-F5344CB8AC3E}">
        <p14:creationId xmlns:p14="http://schemas.microsoft.com/office/powerpoint/2010/main" val="173795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84223" y="1232147"/>
            <a:ext cx="10533908" cy="523220"/>
          </a:xfrm>
          <a:prstGeom prst="rect">
            <a:avLst/>
          </a:prstGeom>
          <a:solidFill>
            <a:schemeClr val="accent4">
              <a:lumMod val="20000"/>
              <a:lumOff val="80000"/>
            </a:schemeClr>
          </a:solidFill>
          <a:ln w="28575">
            <a:solidFill>
              <a:srgbClr val="002060"/>
            </a:solidFill>
          </a:ln>
        </p:spPr>
        <p:txBody>
          <a:bodyPr wrap="square" rtlCol="0">
            <a:spAutoFit/>
          </a:bodyPr>
          <a:lstStyle/>
          <a:p>
            <a:pPr algn="just" rtl="1"/>
            <a:r>
              <a:rPr lang="ar-BH" sz="2800" b="1" dirty="0">
                <a:solidFill>
                  <a:srgbClr val="FF0000"/>
                </a:solidFill>
                <a:highlight>
                  <a:srgbClr val="FFFF00"/>
                </a:highlight>
                <a:latin typeface="Sakkal Majalla" panose="02000000000000000000" pitchFamily="2" charset="-78"/>
                <a:cs typeface="Sultan normal" pitchFamily="2" charset="-78"/>
              </a:rPr>
              <a:t>القصور الذاتي</a:t>
            </a:r>
            <a:r>
              <a:rPr lang="ar-BH" sz="2800" b="1" dirty="0">
                <a:solidFill>
                  <a:srgbClr val="0070C0"/>
                </a:solidFill>
                <a:highlight>
                  <a:srgbClr val="FFFF00"/>
                </a:highlight>
                <a:latin typeface="Sakkal Majalla" panose="02000000000000000000" pitchFamily="2" charset="-78"/>
                <a:cs typeface="Sultan normal" pitchFamily="2" charset="-78"/>
              </a:rPr>
              <a:t>: </a:t>
            </a:r>
            <a:r>
              <a:rPr lang="ar-BH" sz="2800" b="1" dirty="0">
                <a:latin typeface="Sakkal Majalla" panose="02000000000000000000" pitchFamily="2" charset="-78"/>
                <a:cs typeface="Sultan normal" pitchFamily="2" charset="-78"/>
              </a:rPr>
              <a:t>هو ممانعة الجسم لأي تغي</a:t>
            </a:r>
            <a:r>
              <a:rPr lang="ar-JO" sz="2800" b="1" dirty="0">
                <a:latin typeface="Sakkal Majalla" panose="02000000000000000000" pitchFamily="2" charset="-78"/>
                <a:cs typeface="Sultan normal" pitchFamily="2" charset="-78"/>
              </a:rPr>
              <a:t>ّر</a:t>
            </a:r>
            <a:r>
              <a:rPr lang="ar-BH" sz="2800" b="1" dirty="0">
                <a:latin typeface="Sakkal Majalla" panose="02000000000000000000" pitchFamily="2" charset="-78"/>
                <a:cs typeface="Sultan normal" pitchFamily="2" charset="-78"/>
              </a:rPr>
              <a:t> في حالته من حيث السكون أو الحركة.</a:t>
            </a:r>
            <a:endParaRPr lang="en-US" sz="2800" b="1" dirty="0">
              <a:latin typeface="Sakkal Majalla" panose="02000000000000000000" pitchFamily="2" charset="-78"/>
              <a:cs typeface="Sultan normal" pitchFamily="2" charset="-78"/>
            </a:endParaRPr>
          </a:p>
        </p:txBody>
      </p:sp>
      <p:sp>
        <p:nvSpPr>
          <p:cNvPr id="9" name="TextBox 8"/>
          <p:cNvSpPr txBox="1"/>
          <p:nvPr/>
        </p:nvSpPr>
        <p:spPr>
          <a:xfrm>
            <a:off x="6231732" y="1854317"/>
            <a:ext cx="5486399" cy="523220"/>
          </a:xfrm>
          <a:prstGeom prst="rect">
            <a:avLst/>
          </a:prstGeom>
          <a:solidFill>
            <a:schemeClr val="accent1">
              <a:lumMod val="20000"/>
              <a:lumOff val="80000"/>
            </a:schemeClr>
          </a:solidFill>
        </p:spPr>
        <p:txBody>
          <a:bodyPr wrap="square" rtlCol="0">
            <a:spAutoFit/>
          </a:bodyPr>
          <a:lstStyle/>
          <a:p>
            <a:pPr algn="just" rtl="1"/>
            <a:r>
              <a:rPr lang="ar-BH" sz="2800" b="1" dirty="0">
                <a:latin typeface="Sakkal Majalla" panose="02000000000000000000" pitchFamily="2" charset="-78"/>
                <a:cs typeface="Sultan normal" pitchFamily="2" charset="-78"/>
              </a:rPr>
              <a:t>كلما زادت كتلة الجسم زاد قصوره الذاتي</a:t>
            </a:r>
            <a:r>
              <a:rPr lang="ar-JO" sz="2800" b="1" dirty="0">
                <a:latin typeface="Sakkal Majalla" panose="02000000000000000000" pitchFamily="2" charset="-78"/>
                <a:cs typeface="Sultan normal" pitchFamily="2" charset="-78"/>
              </a:rPr>
              <a:t>.</a:t>
            </a:r>
            <a:r>
              <a:rPr lang="ar-BH" sz="2800" b="1" dirty="0">
                <a:latin typeface="Sakkal Majalla" panose="02000000000000000000" pitchFamily="2" charset="-78"/>
                <a:cs typeface="Sultan normal" pitchFamily="2" charset="-78"/>
              </a:rPr>
              <a:t> </a:t>
            </a:r>
            <a:endParaRPr lang="en-US" sz="2800" b="1" dirty="0">
              <a:latin typeface="Sakkal Majalla" panose="02000000000000000000" pitchFamily="2" charset="-78"/>
              <a:cs typeface="Sultan normal" pitchFamily="2" charset="-78"/>
            </a:endParaRPr>
          </a:p>
        </p:txBody>
      </p:sp>
      <p:sp>
        <p:nvSpPr>
          <p:cNvPr id="10" name="TextBox 9"/>
          <p:cNvSpPr txBox="1"/>
          <p:nvPr/>
        </p:nvSpPr>
        <p:spPr>
          <a:xfrm>
            <a:off x="1184223" y="2505670"/>
            <a:ext cx="10533908" cy="1261884"/>
          </a:xfrm>
          <a:prstGeom prst="rect">
            <a:avLst/>
          </a:prstGeom>
          <a:solidFill>
            <a:schemeClr val="accent1">
              <a:lumMod val="20000"/>
              <a:lumOff val="80000"/>
            </a:schemeClr>
          </a:solidFill>
        </p:spPr>
        <p:txBody>
          <a:bodyPr wrap="square" rtlCol="0">
            <a:spAutoFit/>
          </a:bodyPr>
          <a:lstStyle/>
          <a:p>
            <a:pPr algn="just" rtl="1"/>
            <a:r>
              <a:rPr lang="ar-BH" sz="2800" b="1" dirty="0">
                <a:solidFill>
                  <a:srgbClr val="FF0000"/>
                </a:solidFill>
                <a:latin typeface="Sakkal Majalla" panose="02000000000000000000" pitchFamily="2" charset="-78"/>
                <a:cs typeface="Sultan normal" pitchFamily="2" charset="-78"/>
              </a:rPr>
              <a:t>ظواهر تحدث بسبب القصور الذاتي:</a:t>
            </a:r>
          </a:p>
          <a:p>
            <a:pPr marL="342900" indent="-342900" algn="just" rtl="1">
              <a:buFont typeface="Wingdings" panose="05000000000000000000" pitchFamily="2" charset="2"/>
              <a:buChar char="q"/>
            </a:pPr>
            <a:r>
              <a:rPr lang="ar-BH" sz="2400" b="1" dirty="0">
                <a:latin typeface="Sakkal Majalla" panose="02000000000000000000" pitchFamily="2" charset="-78"/>
                <a:cs typeface="Sultan normal" pitchFamily="2" charset="-78"/>
              </a:rPr>
              <a:t>اندفاع الركاب للأمام عند توقف السيارة فجأة. </a:t>
            </a:r>
          </a:p>
          <a:p>
            <a:pPr marL="342900" indent="-342900" algn="just" rtl="1">
              <a:buFont typeface="Wingdings" panose="05000000000000000000" pitchFamily="2" charset="2"/>
              <a:buChar char="q"/>
            </a:pPr>
            <a:r>
              <a:rPr lang="ar-BH" sz="2400" b="1" dirty="0">
                <a:latin typeface="Sakkal Majalla" panose="02000000000000000000" pitchFamily="2" charset="-78"/>
                <a:cs typeface="Sultan normal" pitchFamily="2" charset="-78"/>
              </a:rPr>
              <a:t>اندفاع الركاب للخلف عند تحرك السيارة  إلى الأمام فجأة. </a:t>
            </a:r>
          </a:p>
        </p:txBody>
      </p:sp>
      <p:sp>
        <p:nvSpPr>
          <p:cNvPr id="11" name="Footer Placeholder 6">
            <a:extLst>
              <a:ext uri="{FF2B5EF4-FFF2-40B4-BE49-F238E27FC236}">
                <a16:creationId xmlns:a16="http://schemas.microsoft.com/office/drawing/2014/main" id="{D8B5064B-93BD-4AD9-A06B-7ECC283B0EFA}"/>
              </a:ext>
            </a:extLst>
          </p:cNvPr>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dirty="0"/>
              <a:t>القوة والحركة -</a:t>
            </a:r>
            <a:r>
              <a:rPr lang="en-US" dirty="0"/>
              <a:t> </a:t>
            </a:r>
            <a:r>
              <a:rPr lang="ar-BH" dirty="0"/>
              <a:t>الفيزياء1 (فيز102)</a:t>
            </a:r>
            <a:endParaRPr lang="en-US" dirty="0"/>
          </a:p>
        </p:txBody>
      </p:sp>
      <p:sp>
        <p:nvSpPr>
          <p:cNvPr id="12" name="Rectangle 3">
            <a:extLst>
              <a:ext uri="{FF2B5EF4-FFF2-40B4-BE49-F238E27FC236}">
                <a16:creationId xmlns:a16="http://schemas.microsoft.com/office/drawing/2014/main" id="{D89FD2A1-0597-4F0E-8AEB-2C8B78B3A830}"/>
              </a:ext>
            </a:extLst>
          </p:cNvPr>
          <p:cNvSpPr txBox="1">
            <a:spLocks noChangeArrowheads="1"/>
          </p:cNvSpPr>
          <p:nvPr/>
        </p:nvSpPr>
        <p:spPr>
          <a:xfrm>
            <a:off x="2744109" y="129679"/>
            <a:ext cx="5540991" cy="616971"/>
          </a:xfrm>
          <a:prstGeom prst="rect">
            <a:avLst/>
          </a:prstGeom>
          <a:solidFill>
            <a:srgbClr val="002060"/>
          </a:solidFill>
        </p:spPr>
        <p:txBody>
          <a:bodyPr vert="horz" lIns="91440" tIns="45720" rIns="91440" bIns="45720" rtlCol="0">
            <a:normAutofit fontScale="92500"/>
          </a:bodyPr>
          <a:lstStyle>
            <a:defPPr>
              <a:defRPr lang="en-US"/>
            </a:defPPr>
            <a:lvl1pPr indent="0" algn="ctr" rtl="1">
              <a:lnSpc>
                <a:spcPct val="90000"/>
              </a:lnSpc>
              <a:spcBef>
                <a:spcPts val="1000"/>
              </a:spcBef>
              <a:buFont typeface="Arial" panose="020B0604020202020204" pitchFamily="34" charset="0"/>
              <a:buNone/>
              <a:defRPr sz="3600" b="1">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قانون نيوتن الأول ( قانون القصور الذاتي)</a:t>
            </a:r>
          </a:p>
        </p:txBody>
      </p:sp>
      <p:sp>
        <p:nvSpPr>
          <p:cNvPr id="13" name="Rectangle 12">
            <a:extLst>
              <a:ext uri="{FF2B5EF4-FFF2-40B4-BE49-F238E27FC236}">
                <a16:creationId xmlns:a16="http://schemas.microsoft.com/office/drawing/2014/main" id="{54E7E7F7-01EB-49AA-A870-2C4E63B0594D}"/>
              </a:ext>
            </a:extLst>
          </p:cNvPr>
          <p:cNvSpPr/>
          <p:nvPr/>
        </p:nvSpPr>
        <p:spPr>
          <a:xfrm>
            <a:off x="1184222" y="3895687"/>
            <a:ext cx="10533908" cy="523220"/>
          </a:xfrm>
          <a:prstGeom prst="rect">
            <a:avLst/>
          </a:prstGeom>
          <a:solidFill>
            <a:schemeClr val="accent4">
              <a:lumMod val="20000"/>
              <a:lumOff val="80000"/>
            </a:schemeClr>
          </a:solidFill>
        </p:spPr>
        <p:txBody>
          <a:bodyPr wrap="square" rtlCol="0">
            <a:spAutoFit/>
          </a:bodyPr>
          <a:lstStyle/>
          <a:p>
            <a:pPr algn="r"/>
            <a:r>
              <a:rPr lang="ar-BH" sz="2800" b="1" dirty="0">
                <a:solidFill>
                  <a:srgbClr val="FF0000"/>
                </a:solidFill>
                <a:highlight>
                  <a:srgbClr val="FFFF00"/>
                </a:highlight>
                <a:latin typeface="Sakkal Majalla" panose="02000000000000000000" pitchFamily="2" charset="-78"/>
                <a:cs typeface="Sultan normal" pitchFamily="2" charset="-78"/>
              </a:rPr>
              <a:t>الاتزان</a:t>
            </a:r>
            <a:r>
              <a:rPr lang="ar-BH" sz="2800" b="1" dirty="0">
                <a:latin typeface="Sakkal Majalla" panose="02000000000000000000" pitchFamily="2" charset="-78"/>
                <a:cs typeface="Sultan normal" pitchFamily="2" charset="-78"/>
              </a:rPr>
              <a:t>: هي حالة تكون فيها محصلة القوى المؤثرة في جسم ما تساوي صفرًا. </a:t>
            </a:r>
          </a:p>
        </p:txBody>
      </p:sp>
      <p:sp>
        <p:nvSpPr>
          <p:cNvPr id="14" name="TextBox 13">
            <a:extLst>
              <a:ext uri="{FF2B5EF4-FFF2-40B4-BE49-F238E27FC236}">
                <a16:creationId xmlns:a16="http://schemas.microsoft.com/office/drawing/2014/main" id="{3630E0A0-BFF9-4B58-9623-7264C7D1CCE1}"/>
              </a:ext>
            </a:extLst>
          </p:cNvPr>
          <p:cNvSpPr txBox="1"/>
          <p:nvPr/>
        </p:nvSpPr>
        <p:spPr>
          <a:xfrm>
            <a:off x="1184222" y="4709635"/>
            <a:ext cx="10533908" cy="1384995"/>
          </a:xfrm>
          <a:prstGeom prst="rect">
            <a:avLst/>
          </a:prstGeom>
          <a:solidFill>
            <a:schemeClr val="accent1">
              <a:lumMod val="20000"/>
              <a:lumOff val="80000"/>
            </a:schemeClr>
          </a:solidFill>
        </p:spPr>
        <p:txBody>
          <a:bodyPr wrap="square" rtlCol="0">
            <a:spAutoFit/>
          </a:bodyPr>
          <a:lstStyle/>
          <a:p>
            <a:pPr algn="r"/>
            <a:r>
              <a:rPr lang="ar-BH" sz="2800" b="1" dirty="0">
                <a:latin typeface="Sakkal Majalla" panose="02000000000000000000" pitchFamily="2" charset="-78"/>
                <a:cs typeface="Sultan normal" pitchFamily="2" charset="-78"/>
              </a:rPr>
              <a:t>يكون الجسم في حالة اتزان في حالتين هما:</a:t>
            </a:r>
          </a:p>
          <a:p>
            <a:pPr marL="914400" lvl="1" indent="-457200" algn="r" rtl="1">
              <a:buFont typeface="Arial" panose="020B0604020202020204" pitchFamily="34" charset="0"/>
              <a:buChar char="•"/>
            </a:pPr>
            <a:r>
              <a:rPr lang="ar-BH" sz="2800" b="1" dirty="0">
                <a:latin typeface="Sakkal Majalla" panose="02000000000000000000" pitchFamily="2" charset="-78"/>
                <a:cs typeface="Sultan normal" pitchFamily="2" charset="-78"/>
              </a:rPr>
              <a:t>السكون. </a:t>
            </a:r>
          </a:p>
          <a:p>
            <a:pPr marL="914400" lvl="1" indent="-457200" algn="r" rtl="1">
              <a:buFont typeface="Arial" panose="020B0604020202020204" pitchFamily="34" charset="0"/>
              <a:buChar char="•"/>
            </a:pPr>
            <a:r>
              <a:rPr lang="ar-BH" sz="2800" b="1" dirty="0">
                <a:latin typeface="Sakkal Majalla" panose="02000000000000000000" pitchFamily="2" charset="-78"/>
                <a:cs typeface="Sultan normal" pitchFamily="2" charset="-78"/>
              </a:rPr>
              <a:t>الحركة بسرعة منتظمة.</a:t>
            </a:r>
            <a:endParaRPr lang="en-US" sz="2800" b="1" dirty="0">
              <a:latin typeface="Sakkal Majalla" panose="02000000000000000000" pitchFamily="2" charset="-78"/>
              <a:cs typeface="Sultan normal" pitchFamily="2" charset="-78"/>
            </a:endParaRPr>
          </a:p>
        </p:txBody>
      </p:sp>
    </p:spTree>
    <p:extLst>
      <p:ext uri="{BB962C8B-B14F-4D97-AF65-F5344CB8AC3E}">
        <p14:creationId xmlns:p14="http://schemas.microsoft.com/office/powerpoint/2010/main" val="733249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0">
                                            <p:txEl>
                                              <p:pRg st="0" end="0"/>
                                            </p:txEl>
                                          </p:spTgt>
                                        </p:tgtEl>
                                        <p:attrNameLst>
                                          <p:attrName>style.visibility</p:attrName>
                                        </p:attrNameLst>
                                      </p:cBhvr>
                                      <p:to>
                                        <p:strVal val="visible"/>
                                      </p:to>
                                    </p:set>
                                    <p:animEffect transition="in" filter="fade">
                                      <p:cBhvr>
                                        <p:cTn id="33" dur="1000"/>
                                        <p:tgtEl>
                                          <p:spTgt spid="10">
                                            <p:txEl>
                                              <p:pRg st="0" end="0"/>
                                            </p:txEl>
                                          </p:spTgt>
                                        </p:tgtEl>
                                      </p:cBhvr>
                                    </p:animEffect>
                                    <p:anim calcmode="lin" valueType="num">
                                      <p:cBhvr>
                                        <p:cTn id="34"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10">
                                            <p:txEl>
                                              <p:pRg st="1" end="1"/>
                                            </p:txEl>
                                          </p:spTgt>
                                        </p:tgtEl>
                                        <p:attrNameLst>
                                          <p:attrName>style.visibility</p:attrName>
                                        </p:attrNameLst>
                                      </p:cBhvr>
                                      <p:to>
                                        <p:strVal val="visible"/>
                                      </p:to>
                                    </p:set>
                                    <p:animEffect transition="in" filter="fade">
                                      <p:cBhvr>
                                        <p:cTn id="40" dur="1000"/>
                                        <p:tgtEl>
                                          <p:spTgt spid="10">
                                            <p:txEl>
                                              <p:pRg st="1" end="1"/>
                                            </p:txEl>
                                          </p:spTgt>
                                        </p:tgtEl>
                                      </p:cBhvr>
                                    </p:animEffect>
                                    <p:anim calcmode="lin" valueType="num">
                                      <p:cBhvr>
                                        <p:cTn id="41"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42"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0">
                                            <p:txEl>
                                              <p:pRg st="2" end="2"/>
                                            </p:txEl>
                                          </p:spTgt>
                                        </p:tgtEl>
                                        <p:attrNameLst>
                                          <p:attrName>style.visibility</p:attrName>
                                        </p:attrNameLst>
                                      </p:cBhvr>
                                      <p:to>
                                        <p:strVal val="visible"/>
                                      </p:to>
                                    </p:set>
                                    <p:animEffect transition="in" filter="fade">
                                      <p:cBhvr>
                                        <p:cTn id="47" dur="1000"/>
                                        <p:tgtEl>
                                          <p:spTgt spid="10">
                                            <p:txEl>
                                              <p:pRg st="2" end="2"/>
                                            </p:txEl>
                                          </p:spTgt>
                                        </p:tgtEl>
                                      </p:cBhvr>
                                    </p:animEffect>
                                    <p:anim calcmode="lin" valueType="num">
                                      <p:cBhvr>
                                        <p:cTn id="48"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49"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1000"/>
                                        <p:tgtEl>
                                          <p:spTgt spid="14"/>
                                        </p:tgtEl>
                                      </p:cBhvr>
                                    </p:animEffect>
                                    <p:anim calcmode="lin" valueType="num">
                                      <p:cBhvr>
                                        <p:cTn id="62" dur="1000" fill="hold"/>
                                        <p:tgtEl>
                                          <p:spTgt spid="14"/>
                                        </p:tgtEl>
                                        <p:attrNameLst>
                                          <p:attrName>ppt_x</p:attrName>
                                        </p:attrNameLst>
                                      </p:cBhvr>
                                      <p:tavLst>
                                        <p:tav tm="0">
                                          <p:val>
                                            <p:strVal val="#ppt_x"/>
                                          </p:val>
                                        </p:tav>
                                        <p:tav tm="100000">
                                          <p:val>
                                            <p:strVal val="#ppt_x"/>
                                          </p:val>
                                        </p:tav>
                                      </p:tavLst>
                                    </p:anim>
                                    <p:anim calcmode="lin" valueType="num">
                                      <p:cBhvr>
                                        <p:cTn id="6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13"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p:cNvSpPr txBox="1">
            <a:spLocks noChangeArrowheads="1"/>
          </p:cNvSpPr>
          <p:nvPr/>
        </p:nvSpPr>
        <p:spPr>
          <a:xfrm>
            <a:off x="4496282" y="165510"/>
            <a:ext cx="2715905" cy="616971"/>
          </a:xfrm>
          <a:prstGeom prst="rect">
            <a:avLst/>
          </a:prstGeom>
          <a:solidFill>
            <a:srgbClr val="002060"/>
          </a:solidFill>
        </p:spPr>
        <p:txBody>
          <a:bodyPr vert="horz" lIns="91440" tIns="45720" rIns="91440" bIns="45720" rtlCol="0">
            <a:normAutofit/>
          </a:bodyPr>
          <a:lstStyle>
            <a:defPPr>
              <a:defRPr lang="en-US"/>
            </a:defPPr>
            <a:lvl1pPr indent="0" algn="ctr" rtl="1">
              <a:lnSpc>
                <a:spcPct val="90000"/>
              </a:lnSpc>
              <a:spcBef>
                <a:spcPts val="1000"/>
              </a:spcBef>
              <a:buFont typeface="Arial" panose="020B0604020202020204" pitchFamily="34" charset="0"/>
              <a:buNone/>
              <a:defRPr sz="3600" b="1">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 تمارين حسابية</a:t>
            </a:r>
          </a:p>
        </p:txBody>
      </p:sp>
      <p:sp>
        <p:nvSpPr>
          <p:cNvPr id="10" name="Rectangle 9"/>
          <p:cNvSpPr/>
          <p:nvPr/>
        </p:nvSpPr>
        <p:spPr>
          <a:xfrm>
            <a:off x="959308" y="1181305"/>
            <a:ext cx="10809027" cy="1077218"/>
          </a:xfrm>
          <a:prstGeom prst="rect">
            <a:avLst/>
          </a:prstGeom>
          <a:solidFill>
            <a:schemeClr val="accent4">
              <a:lumMod val="20000"/>
              <a:lumOff val="80000"/>
            </a:schemeClr>
          </a:solidFill>
        </p:spPr>
        <p:txBody>
          <a:bodyPr wrap="square" rtlCol="0">
            <a:spAutoFit/>
          </a:bodyPr>
          <a:lstStyle/>
          <a:p>
            <a:pPr algn="just" rtl="1"/>
            <a:r>
              <a:rPr lang="ar-BH" sz="3200" b="1" dirty="0">
                <a:latin typeface="Sakkal Majalla" panose="02000000000000000000" pitchFamily="2" charset="-78"/>
                <a:cs typeface="Sultan normal" pitchFamily="2" charset="-78"/>
              </a:rPr>
              <a:t>في الشكل يُمكن للعربة التي كتلتها </a:t>
            </a:r>
            <a:r>
              <a:rPr lang="en-US" sz="3200" b="1" dirty="0">
                <a:latin typeface="Sakkal Majalla" panose="02000000000000000000" pitchFamily="2" charset="-78"/>
                <a:cs typeface="Sultan normal" pitchFamily="2" charset="-78"/>
              </a:rPr>
              <a:t> </a:t>
            </a:r>
            <a:r>
              <a:rPr lang="en-US" sz="2400" b="1" dirty="0">
                <a:latin typeface="Times New Roman" panose="02020603050405020304" pitchFamily="18" charset="0"/>
                <a:cs typeface="Times New Roman" panose="02020603050405020304" pitchFamily="18" charset="0"/>
              </a:rPr>
              <a:t>2.5 kg</a:t>
            </a:r>
            <a:r>
              <a:rPr lang="ar-BH" sz="2400" b="1" dirty="0">
                <a:latin typeface="Times New Roman" panose="02020603050405020304" pitchFamily="18" charset="0"/>
                <a:cs typeface="Times New Roman" panose="02020603050405020304" pitchFamily="18" charset="0"/>
              </a:rPr>
              <a:t> </a:t>
            </a:r>
            <a:r>
              <a:rPr lang="ar-BH" sz="3200" b="1" dirty="0">
                <a:latin typeface="Sakkal Majalla" panose="02000000000000000000" pitchFamily="2" charset="-78"/>
                <a:cs typeface="Sultan normal" pitchFamily="2" charset="-78"/>
              </a:rPr>
              <a:t>أن تتحرك بسرعة منتظمة </a:t>
            </a:r>
            <a:r>
              <a:rPr lang="en-US" sz="2400" b="1" dirty="0">
                <a:latin typeface="Times New Roman" panose="02020603050405020304" pitchFamily="18" charset="0"/>
                <a:cs typeface="Times New Roman" panose="02020603050405020304" pitchFamily="18" charset="0"/>
              </a:rPr>
              <a:t>5 m/s</a:t>
            </a:r>
            <a:r>
              <a:rPr lang="ar-BH" sz="2400" b="1" dirty="0">
                <a:latin typeface="Times New Roman" panose="02020603050405020304" pitchFamily="18" charset="0"/>
                <a:cs typeface="Times New Roman" panose="02020603050405020304" pitchFamily="18" charset="0"/>
              </a:rPr>
              <a:t> </a:t>
            </a:r>
            <a:r>
              <a:rPr lang="ar-BH" sz="3200" b="1" dirty="0">
                <a:latin typeface="Sakkal Majalla" panose="02000000000000000000" pitchFamily="2" charset="-78"/>
                <a:cs typeface="Sultan normal" pitchFamily="2" charset="-78"/>
              </a:rPr>
              <a:t>عندما تكون القوة </a:t>
            </a:r>
            <a:r>
              <a:rPr lang="en-US" sz="3200" b="1" dirty="0">
                <a:latin typeface="Sakkal Majalla" panose="02000000000000000000" pitchFamily="2" charset="-78"/>
                <a:cs typeface="Sultan normal" pitchFamily="2" charset="-78"/>
              </a:rPr>
              <a:t> F</a:t>
            </a:r>
            <a:r>
              <a:rPr lang="ar-BH" sz="3200" b="1" dirty="0">
                <a:latin typeface="Sakkal Majalla" panose="02000000000000000000" pitchFamily="2" charset="-78"/>
                <a:cs typeface="Sultan normal" pitchFamily="2" charset="-78"/>
              </a:rPr>
              <a:t>مساوية لـِ:</a:t>
            </a:r>
          </a:p>
        </p:txBody>
      </p:sp>
      <p:sp>
        <p:nvSpPr>
          <p:cNvPr id="11" name="Rectangle 10"/>
          <p:cNvSpPr/>
          <p:nvPr/>
        </p:nvSpPr>
        <p:spPr>
          <a:xfrm>
            <a:off x="366193" y="4242719"/>
            <a:ext cx="11491909" cy="523220"/>
          </a:xfrm>
          <a:prstGeom prst="rect">
            <a:avLst/>
          </a:prstGeom>
          <a:solidFill>
            <a:schemeClr val="accent5">
              <a:lumMod val="20000"/>
              <a:lumOff val="80000"/>
            </a:schemeClr>
          </a:solidFill>
        </p:spPr>
        <p:txBody>
          <a:bodyPr wrap="square" rtlCol="0">
            <a:spAutoFit/>
          </a:bodyPr>
          <a:lstStyle/>
          <a:p>
            <a:pPr algn="just" rtl="1"/>
            <a:r>
              <a:rPr lang="ar-BH" sz="2800" b="1" dirty="0">
                <a:latin typeface="Sakkal Majalla" panose="02000000000000000000" pitchFamily="2" charset="-78"/>
                <a:cs typeface="Sultan normal" pitchFamily="2" charset="-78"/>
              </a:rPr>
              <a:t>(أ) صفر       </a:t>
            </a:r>
            <a:r>
              <a:rPr lang="en-US" sz="2800" b="1" dirty="0">
                <a:latin typeface="Sakkal Majalla" panose="02000000000000000000" pitchFamily="2" charset="-78"/>
                <a:cs typeface="Sultan normal" pitchFamily="2" charset="-78"/>
              </a:rPr>
              <a:t>    </a:t>
            </a:r>
            <a:r>
              <a:rPr lang="ar-BH" sz="2800" b="1" dirty="0">
                <a:latin typeface="Sakkal Majalla" panose="02000000000000000000" pitchFamily="2" charset="-78"/>
                <a:cs typeface="Sultan normal" pitchFamily="2" charset="-78"/>
              </a:rPr>
              <a:t>                 </a:t>
            </a:r>
            <a:r>
              <a:rPr lang="en-US" sz="2800" b="1" dirty="0">
                <a:latin typeface="Sakkal Majalla" panose="02000000000000000000" pitchFamily="2" charset="-78"/>
                <a:cs typeface="Sultan normal" pitchFamily="2" charset="-78"/>
              </a:rPr>
              <a:t>    </a:t>
            </a:r>
            <a:r>
              <a:rPr lang="ar-BH" sz="2800" b="1" dirty="0">
                <a:latin typeface="Sakkal Majalla" panose="02000000000000000000" pitchFamily="2" charset="-78"/>
                <a:cs typeface="Sultan normal" pitchFamily="2" charset="-78"/>
              </a:rPr>
              <a:t>  (ب) </a:t>
            </a:r>
            <a:r>
              <a:rPr lang="en-US" sz="2400" b="1" dirty="0">
                <a:latin typeface="Times New Roman" panose="02020603050405020304" pitchFamily="18" charset="0"/>
                <a:cs typeface="Times New Roman" panose="02020603050405020304" pitchFamily="18" charset="0"/>
              </a:rPr>
              <a:t>12.5 N</a:t>
            </a:r>
            <a:r>
              <a:rPr lang="ar-BH" sz="2800" b="1" dirty="0">
                <a:latin typeface="Sakkal Majalla" panose="02000000000000000000" pitchFamily="2" charset="-78"/>
                <a:cs typeface="Sultan normal" pitchFamily="2" charset="-78"/>
              </a:rPr>
              <a:t>   </a:t>
            </a:r>
            <a:r>
              <a:rPr lang="en-US" sz="2800" b="1" dirty="0">
                <a:latin typeface="Sakkal Majalla" panose="02000000000000000000" pitchFamily="2" charset="-78"/>
                <a:cs typeface="Sultan normal" pitchFamily="2" charset="-78"/>
              </a:rPr>
              <a:t> </a:t>
            </a:r>
            <a:r>
              <a:rPr lang="ar-BH" sz="2800" b="1" dirty="0">
                <a:latin typeface="Sakkal Majalla" panose="02000000000000000000" pitchFamily="2" charset="-78"/>
                <a:cs typeface="Sultan normal" pitchFamily="2" charset="-78"/>
              </a:rPr>
              <a:t>                 </a:t>
            </a:r>
            <a:r>
              <a:rPr lang="en-US" sz="2800" b="1" dirty="0">
                <a:latin typeface="Sakkal Majalla" panose="02000000000000000000" pitchFamily="2" charset="-78"/>
                <a:cs typeface="Sultan normal" pitchFamily="2" charset="-78"/>
              </a:rPr>
              <a:t> </a:t>
            </a:r>
            <a:r>
              <a:rPr lang="ar-BH" sz="2800" b="1" dirty="0">
                <a:latin typeface="Sakkal Majalla" panose="02000000000000000000" pitchFamily="2" charset="-78"/>
                <a:cs typeface="Sultan normal" pitchFamily="2" charset="-78"/>
              </a:rPr>
              <a:t>  </a:t>
            </a:r>
            <a:r>
              <a:rPr lang="en-US" sz="2800" b="1" dirty="0">
                <a:latin typeface="Sakkal Majalla" panose="02000000000000000000" pitchFamily="2" charset="-78"/>
                <a:cs typeface="Sultan normal" pitchFamily="2" charset="-78"/>
              </a:rPr>
              <a:t>  </a:t>
            </a:r>
            <a:r>
              <a:rPr lang="ar-BH" sz="2800" b="1" dirty="0">
                <a:latin typeface="Sakkal Majalla" panose="02000000000000000000" pitchFamily="2" charset="-78"/>
                <a:cs typeface="Sultan normal" pitchFamily="2" charset="-78"/>
              </a:rPr>
              <a:t>   (ج)</a:t>
            </a:r>
            <a:r>
              <a:rPr lang="en-US" sz="2800" b="1" dirty="0">
                <a:latin typeface="Sakkal Majalla" panose="02000000000000000000" pitchFamily="2" charset="-78"/>
                <a:cs typeface="Sultan normal" pitchFamily="2" charset="-78"/>
              </a:rPr>
              <a:t> </a:t>
            </a:r>
            <a:r>
              <a:rPr lang="en-US" sz="2400" b="1" dirty="0">
                <a:latin typeface="Times New Roman" panose="02020603050405020304" pitchFamily="18" charset="0"/>
                <a:cs typeface="Times New Roman" panose="02020603050405020304" pitchFamily="18" charset="0"/>
              </a:rPr>
              <a:t>5.6 N</a:t>
            </a:r>
            <a:r>
              <a:rPr lang="en-US" sz="2800" b="1" dirty="0">
                <a:latin typeface="Sakkal Majalla" panose="02000000000000000000" pitchFamily="2" charset="-78"/>
                <a:cs typeface="Sultan normal" pitchFamily="2" charset="-78"/>
              </a:rPr>
              <a:t> </a:t>
            </a:r>
            <a:r>
              <a:rPr lang="ar-BH" sz="2800" b="1" dirty="0">
                <a:latin typeface="Sakkal Majalla" panose="02000000000000000000" pitchFamily="2" charset="-78"/>
                <a:cs typeface="Sultan normal" pitchFamily="2" charset="-78"/>
              </a:rPr>
              <a:t>  </a:t>
            </a:r>
            <a:r>
              <a:rPr lang="en-US" sz="2800" b="1" dirty="0">
                <a:latin typeface="Sakkal Majalla" panose="02000000000000000000" pitchFamily="2" charset="-78"/>
                <a:cs typeface="Sultan normal" pitchFamily="2" charset="-78"/>
              </a:rPr>
              <a:t>  </a:t>
            </a:r>
            <a:r>
              <a:rPr lang="ar-BH" sz="2800" b="1" dirty="0">
                <a:latin typeface="Sakkal Majalla" panose="02000000000000000000" pitchFamily="2" charset="-78"/>
                <a:cs typeface="Sultan normal" pitchFamily="2" charset="-78"/>
              </a:rPr>
              <a:t>                                         </a:t>
            </a:r>
            <a:r>
              <a:rPr lang="en-US" sz="2800" b="1" dirty="0">
                <a:latin typeface="Sakkal Majalla" panose="02000000000000000000" pitchFamily="2" charset="-78"/>
                <a:cs typeface="Sultan normal" pitchFamily="2" charset="-78"/>
              </a:rPr>
              <a:t>      </a:t>
            </a:r>
            <a:r>
              <a:rPr lang="ar-BH" sz="2800" b="1" dirty="0">
                <a:latin typeface="Sakkal Majalla" panose="02000000000000000000" pitchFamily="2" charset="-78"/>
                <a:cs typeface="Sultan normal" pitchFamily="2" charset="-78"/>
              </a:rPr>
              <a:t>   (د) </a:t>
            </a:r>
            <a:r>
              <a:rPr lang="en-US" sz="2400" b="1" dirty="0">
                <a:latin typeface="Times New Roman" panose="02020603050405020304" pitchFamily="18" charset="0"/>
                <a:cs typeface="Times New Roman" panose="02020603050405020304" pitchFamily="18" charset="0"/>
              </a:rPr>
              <a:t>2.5 N</a:t>
            </a:r>
            <a:r>
              <a:rPr lang="ar-BH" sz="2800" b="1" dirty="0">
                <a:latin typeface="Sakkal Majalla" panose="02000000000000000000" pitchFamily="2" charset="-78"/>
                <a:cs typeface="Sultan normal" pitchFamily="2" charset="-78"/>
              </a:rPr>
              <a:t> </a:t>
            </a:r>
          </a:p>
        </p:txBody>
      </p:sp>
      <p:sp>
        <p:nvSpPr>
          <p:cNvPr id="5" name="Rectangle 4"/>
          <p:cNvSpPr/>
          <p:nvPr/>
        </p:nvSpPr>
        <p:spPr>
          <a:xfrm>
            <a:off x="4587174" y="4178250"/>
            <a:ext cx="1662546" cy="554182"/>
          </a:xfrm>
          <a:prstGeom prst="rect">
            <a:avLst/>
          </a:prstGeom>
          <a:noFill/>
          <a:ln w="444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latin typeface="Sakkal Majalla" panose="02000000000000000000" pitchFamily="2" charset="-78"/>
              <a:cs typeface="Sultan normal" pitchFamily="2" charset="-78"/>
            </a:endParaRPr>
          </a:p>
        </p:txBody>
      </p:sp>
      <p:grpSp>
        <p:nvGrpSpPr>
          <p:cNvPr id="21" name="Group 20"/>
          <p:cNvGrpSpPr/>
          <p:nvPr/>
        </p:nvGrpSpPr>
        <p:grpSpPr>
          <a:xfrm>
            <a:off x="2207165" y="2545712"/>
            <a:ext cx="6614594" cy="975980"/>
            <a:chOff x="-13646" y="2658113"/>
            <a:chExt cx="5790992" cy="975980"/>
          </a:xfrm>
        </p:grpSpPr>
        <p:sp>
          <p:nvSpPr>
            <p:cNvPr id="2" name="Rectangle 1"/>
            <p:cNvSpPr/>
            <p:nvPr/>
          </p:nvSpPr>
          <p:spPr>
            <a:xfrm>
              <a:off x="1501254" y="3493827"/>
              <a:ext cx="3807725" cy="1402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akkal Majalla" panose="02000000000000000000" pitchFamily="2" charset="-78"/>
                <a:cs typeface="Sultan normal" pitchFamily="2" charset="-78"/>
              </a:endParaRPr>
            </a:p>
          </p:txBody>
        </p:sp>
        <p:sp>
          <p:nvSpPr>
            <p:cNvPr id="4" name="Rounded Rectangle 3"/>
            <p:cNvSpPr/>
            <p:nvPr/>
          </p:nvSpPr>
          <p:spPr>
            <a:xfrm>
              <a:off x="2361063" y="2669401"/>
              <a:ext cx="1433015" cy="611182"/>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akkal Majalla" panose="02000000000000000000" pitchFamily="2" charset="-78"/>
                <a:cs typeface="Sultan normal" pitchFamily="2" charset="-78"/>
              </a:endParaRPr>
            </a:p>
          </p:txBody>
        </p:sp>
        <p:sp>
          <p:nvSpPr>
            <p:cNvPr id="12" name="Oval 11"/>
            <p:cNvSpPr/>
            <p:nvPr/>
          </p:nvSpPr>
          <p:spPr>
            <a:xfrm>
              <a:off x="2511187" y="3111690"/>
              <a:ext cx="286603" cy="382137"/>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Sakkal Majalla" panose="02000000000000000000" pitchFamily="2" charset="-78"/>
                <a:cs typeface="Sultan normal" pitchFamily="2" charset="-78"/>
              </a:endParaRPr>
            </a:p>
          </p:txBody>
        </p:sp>
        <p:sp>
          <p:nvSpPr>
            <p:cNvPr id="13" name="Oval 12"/>
            <p:cNvSpPr/>
            <p:nvPr/>
          </p:nvSpPr>
          <p:spPr>
            <a:xfrm>
              <a:off x="3152632" y="3130986"/>
              <a:ext cx="286603" cy="382137"/>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Sakkal Majalla" panose="02000000000000000000" pitchFamily="2" charset="-78"/>
                <a:cs typeface="Sultan normal" pitchFamily="2" charset="-78"/>
              </a:endParaRPr>
            </a:p>
          </p:txBody>
        </p:sp>
        <p:cxnSp>
          <p:nvCxnSpPr>
            <p:cNvPr id="15" name="Straight Arrow Connector 14"/>
            <p:cNvCxnSpPr>
              <a:stCxn id="4" idx="3"/>
            </p:cNvCxnSpPr>
            <p:nvPr/>
          </p:nvCxnSpPr>
          <p:spPr>
            <a:xfrm>
              <a:off x="3794078" y="2974992"/>
              <a:ext cx="1405719"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p:sp>
          <p:nvSpPr>
            <p:cNvPr id="16" name="TextBox 15"/>
            <p:cNvSpPr txBox="1"/>
            <p:nvPr/>
          </p:nvSpPr>
          <p:spPr>
            <a:xfrm>
              <a:off x="5308979" y="2669401"/>
              <a:ext cx="468367" cy="461665"/>
            </a:xfrm>
            <a:prstGeom prst="rect">
              <a:avLst/>
            </a:prstGeom>
            <a:noFill/>
          </p:spPr>
          <p:txBody>
            <a:bodyPr wrap="square" rtlCol="0">
              <a:spAutoFit/>
            </a:bodyPr>
            <a:lstStyle/>
            <a:p>
              <a:r>
                <a:rPr lang="en-US" sz="2400" b="1" dirty="0">
                  <a:latin typeface="Sakkal Majalla" panose="02000000000000000000" pitchFamily="2" charset="-78"/>
                  <a:cs typeface="Sultan normal" pitchFamily="2" charset="-78"/>
                </a:rPr>
                <a:t>F</a:t>
              </a:r>
            </a:p>
          </p:txBody>
        </p:sp>
        <p:sp>
          <p:nvSpPr>
            <p:cNvPr id="17" name="TextBox 16"/>
            <p:cNvSpPr txBox="1"/>
            <p:nvPr/>
          </p:nvSpPr>
          <p:spPr>
            <a:xfrm>
              <a:off x="-13646" y="2658113"/>
              <a:ext cx="827337" cy="461665"/>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5.6 N</a:t>
              </a:r>
            </a:p>
          </p:txBody>
        </p:sp>
        <p:cxnSp>
          <p:nvCxnSpPr>
            <p:cNvPr id="18" name="Straight Arrow Connector 17"/>
            <p:cNvCxnSpPr>
              <a:stCxn id="4" idx="1"/>
            </p:cNvCxnSpPr>
            <p:nvPr/>
          </p:nvCxnSpPr>
          <p:spPr>
            <a:xfrm flipH="1">
              <a:off x="829412" y="2974992"/>
              <a:ext cx="1531651"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p:grpSp>
      <p:sp>
        <p:nvSpPr>
          <p:cNvPr id="20" name="Footer Placeholder 6">
            <a:extLst>
              <a:ext uri="{FF2B5EF4-FFF2-40B4-BE49-F238E27FC236}">
                <a16:creationId xmlns:a16="http://schemas.microsoft.com/office/drawing/2014/main" id="{7760DFE9-89E7-4FAB-91E5-551289CA7699}"/>
              </a:ext>
            </a:extLst>
          </p:cNvPr>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dirty="0"/>
              <a:t>القوة والحركة -</a:t>
            </a:r>
            <a:r>
              <a:rPr lang="en-US" dirty="0"/>
              <a:t> </a:t>
            </a:r>
            <a:r>
              <a:rPr lang="ar-BH" dirty="0"/>
              <a:t>الفيزياء1 (فيز102)</a:t>
            </a:r>
            <a:endParaRPr lang="en-US" dirty="0"/>
          </a:p>
        </p:txBody>
      </p:sp>
    </p:spTree>
    <p:extLst>
      <p:ext uri="{BB962C8B-B14F-4D97-AF65-F5344CB8AC3E}">
        <p14:creationId xmlns:p14="http://schemas.microsoft.com/office/powerpoint/2010/main" val="4149213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arn(inVertical)">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p:cNvSpPr txBox="1">
            <a:spLocks noChangeArrowheads="1"/>
          </p:cNvSpPr>
          <p:nvPr/>
        </p:nvSpPr>
        <p:spPr>
          <a:xfrm>
            <a:off x="4932068" y="151852"/>
            <a:ext cx="2715905" cy="616971"/>
          </a:xfrm>
          <a:prstGeom prst="rect">
            <a:avLst/>
          </a:prstGeom>
          <a:solidFill>
            <a:srgbClr val="002060"/>
          </a:solidFill>
        </p:spPr>
        <p:txBody>
          <a:bodyPr vert="horz" lIns="91440" tIns="45720" rIns="91440" bIns="45720" rtlCol="0">
            <a:normAutofit/>
          </a:bodyPr>
          <a:lstStyle>
            <a:defPPr>
              <a:defRPr lang="en-US"/>
            </a:defPPr>
            <a:lvl1pPr indent="0" algn="ctr" rtl="1">
              <a:lnSpc>
                <a:spcPct val="90000"/>
              </a:lnSpc>
              <a:spcBef>
                <a:spcPts val="1000"/>
              </a:spcBef>
              <a:buFont typeface="Arial" panose="020B0604020202020204" pitchFamily="34" charset="0"/>
              <a:buNone/>
              <a:defRPr sz="3600" b="1">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بعض أنواع القوى</a:t>
            </a:r>
          </a:p>
        </p:txBody>
      </p:sp>
      <p:sp>
        <p:nvSpPr>
          <p:cNvPr id="10" name="Rectangle 9"/>
          <p:cNvSpPr/>
          <p:nvPr/>
        </p:nvSpPr>
        <p:spPr>
          <a:xfrm>
            <a:off x="4932068" y="1435467"/>
            <a:ext cx="6840684" cy="1384995"/>
          </a:xfrm>
          <a:prstGeom prst="rect">
            <a:avLst/>
          </a:prstGeom>
          <a:solidFill>
            <a:schemeClr val="accent4">
              <a:lumMod val="20000"/>
              <a:lumOff val="80000"/>
            </a:schemeClr>
          </a:solidFill>
        </p:spPr>
        <p:txBody>
          <a:bodyPr wrap="square" rtlCol="0">
            <a:spAutoFit/>
          </a:bodyPr>
          <a:lstStyle/>
          <a:p>
            <a:pPr algn="just" rtl="1"/>
            <a:r>
              <a:rPr lang="ar-BH" sz="2800" b="1" dirty="0">
                <a:solidFill>
                  <a:srgbClr val="C00000"/>
                </a:solidFill>
                <a:highlight>
                  <a:srgbClr val="FFFF00"/>
                </a:highlight>
                <a:latin typeface="Sakkal Majalla" panose="02000000000000000000" pitchFamily="2" charset="-78"/>
                <a:cs typeface="Sultan normal" pitchFamily="2" charset="-78"/>
              </a:rPr>
              <a:t>الاحتكاك( </a:t>
            </a:r>
            <a:r>
              <a:rPr lang="en-US" sz="2800" b="1" dirty="0">
                <a:solidFill>
                  <a:srgbClr val="C00000"/>
                </a:solidFill>
                <a:highlight>
                  <a:srgbClr val="FFFF00"/>
                </a:highlight>
                <a:latin typeface="Times New Roman" panose="02020603050405020304" pitchFamily="18" charset="0"/>
                <a:cs typeface="Times New Roman" panose="02020603050405020304" pitchFamily="18" charset="0"/>
              </a:rPr>
              <a:t>F</a:t>
            </a:r>
            <a:r>
              <a:rPr lang="en-US" sz="2800" b="1" baseline="-25000" dirty="0">
                <a:solidFill>
                  <a:srgbClr val="C00000"/>
                </a:solidFill>
                <a:highlight>
                  <a:srgbClr val="FFFF00"/>
                </a:highlight>
                <a:latin typeface="Times New Roman" panose="02020603050405020304" pitchFamily="18" charset="0"/>
                <a:cs typeface="Times New Roman" panose="02020603050405020304" pitchFamily="18" charset="0"/>
              </a:rPr>
              <a:t>f</a:t>
            </a:r>
            <a:r>
              <a:rPr lang="ar-BH" sz="2800" b="1" baseline="-25000" dirty="0">
                <a:solidFill>
                  <a:srgbClr val="C00000"/>
                </a:solidFill>
                <a:highlight>
                  <a:srgbClr val="FFFF00"/>
                </a:highlight>
                <a:latin typeface="Times New Roman" panose="02020603050405020304" pitchFamily="18" charset="0"/>
                <a:cs typeface="Times New Roman" panose="02020603050405020304" pitchFamily="18" charset="0"/>
              </a:rPr>
              <a:t>):</a:t>
            </a:r>
            <a:r>
              <a:rPr lang="ar-BH" sz="2800" b="1" baseline="-25000" dirty="0">
                <a:latin typeface="Times New Roman" panose="02020603050405020304" pitchFamily="18" charset="0"/>
                <a:cs typeface="Times New Roman" panose="02020603050405020304" pitchFamily="18" charset="0"/>
              </a:rPr>
              <a:t> </a:t>
            </a:r>
            <a:r>
              <a:rPr lang="ar-BH" sz="2800" b="1" dirty="0">
                <a:latin typeface="Sakkal Majalla" panose="02000000000000000000" pitchFamily="2" charset="-78"/>
                <a:cs typeface="Sultan normal" pitchFamily="2" charset="-78"/>
              </a:rPr>
              <a:t>قوة تلامس بين الأسطح تؤثر في اتجاه معاكس للحركة الانزلاقية، وهي قوة موازية للسطح في عكس</a:t>
            </a:r>
            <a:r>
              <a:rPr lang="en-US" sz="2800" b="1" dirty="0">
                <a:latin typeface="Sakkal Majalla" panose="02000000000000000000" pitchFamily="2" charset="-78"/>
                <a:cs typeface="Sultan normal" pitchFamily="2" charset="-78"/>
              </a:rPr>
              <a:t> </a:t>
            </a:r>
            <a:r>
              <a:rPr lang="ar-BH" sz="2800" b="1" dirty="0">
                <a:latin typeface="Sakkal Majalla" panose="02000000000000000000" pitchFamily="2" charset="-78"/>
                <a:cs typeface="Sultan normal" pitchFamily="2" charset="-78"/>
              </a:rPr>
              <a:t>اتجاه الحركة الانزلاقية.</a:t>
            </a:r>
          </a:p>
        </p:txBody>
      </p:sp>
      <p:grpSp>
        <p:nvGrpSpPr>
          <p:cNvPr id="21" name="Group 20"/>
          <p:cNvGrpSpPr/>
          <p:nvPr/>
        </p:nvGrpSpPr>
        <p:grpSpPr>
          <a:xfrm>
            <a:off x="240924" y="2020045"/>
            <a:ext cx="3836401" cy="772885"/>
            <a:chOff x="-13646" y="2658113"/>
            <a:chExt cx="5790992" cy="975980"/>
          </a:xfrm>
        </p:grpSpPr>
        <p:sp>
          <p:nvSpPr>
            <p:cNvPr id="2" name="Rectangle 1"/>
            <p:cNvSpPr/>
            <p:nvPr/>
          </p:nvSpPr>
          <p:spPr>
            <a:xfrm>
              <a:off x="1501254" y="3493827"/>
              <a:ext cx="3807725" cy="1402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akkal Majalla" panose="02000000000000000000" pitchFamily="2" charset="-78"/>
                <a:cs typeface="Sultan normal" pitchFamily="2" charset="-78"/>
              </a:endParaRPr>
            </a:p>
          </p:txBody>
        </p:sp>
        <p:sp>
          <p:nvSpPr>
            <p:cNvPr id="4" name="Rounded Rectangle 3"/>
            <p:cNvSpPr/>
            <p:nvPr/>
          </p:nvSpPr>
          <p:spPr>
            <a:xfrm>
              <a:off x="2361063" y="2669401"/>
              <a:ext cx="1433015" cy="611182"/>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akkal Majalla" panose="02000000000000000000" pitchFamily="2" charset="-78"/>
                <a:cs typeface="Sultan normal" pitchFamily="2" charset="-78"/>
              </a:endParaRPr>
            </a:p>
          </p:txBody>
        </p:sp>
        <p:sp>
          <p:nvSpPr>
            <p:cNvPr id="12" name="Oval 11"/>
            <p:cNvSpPr/>
            <p:nvPr/>
          </p:nvSpPr>
          <p:spPr>
            <a:xfrm>
              <a:off x="2511187" y="3111690"/>
              <a:ext cx="286603" cy="382137"/>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Sakkal Majalla" panose="02000000000000000000" pitchFamily="2" charset="-78"/>
                <a:cs typeface="Sultan normal" pitchFamily="2" charset="-78"/>
              </a:endParaRPr>
            </a:p>
          </p:txBody>
        </p:sp>
        <p:sp>
          <p:nvSpPr>
            <p:cNvPr id="13" name="Oval 12"/>
            <p:cNvSpPr/>
            <p:nvPr/>
          </p:nvSpPr>
          <p:spPr>
            <a:xfrm>
              <a:off x="3152632" y="3130986"/>
              <a:ext cx="286603" cy="382137"/>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Sakkal Majalla" panose="02000000000000000000" pitchFamily="2" charset="-78"/>
                <a:cs typeface="Sultan normal" pitchFamily="2" charset="-78"/>
              </a:endParaRPr>
            </a:p>
          </p:txBody>
        </p:sp>
        <p:cxnSp>
          <p:nvCxnSpPr>
            <p:cNvPr id="15" name="Straight Arrow Connector 14"/>
            <p:cNvCxnSpPr>
              <a:stCxn id="4" idx="3"/>
            </p:cNvCxnSpPr>
            <p:nvPr/>
          </p:nvCxnSpPr>
          <p:spPr>
            <a:xfrm>
              <a:off x="3794078" y="2974992"/>
              <a:ext cx="1405719"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p:sp>
          <p:nvSpPr>
            <p:cNvPr id="16" name="TextBox 15"/>
            <p:cNvSpPr txBox="1"/>
            <p:nvPr/>
          </p:nvSpPr>
          <p:spPr>
            <a:xfrm>
              <a:off x="5308979" y="2669401"/>
              <a:ext cx="468367" cy="523220"/>
            </a:xfrm>
            <a:prstGeom prst="rect">
              <a:avLst/>
            </a:prstGeom>
            <a:solidFill>
              <a:schemeClr val="accent4">
                <a:lumMod val="20000"/>
                <a:lumOff val="80000"/>
              </a:schemeClr>
            </a:solidFill>
          </p:spPr>
          <p:txBody>
            <a:bodyPr wrap="square" rtlCol="0">
              <a:spAutoFit/>
            </a:bodyPr>
            <a:lstStyle/>
            <a:p>
              <a:r>
                <a:rPr lang="en-US" sz="2800" b="1" dirty="0">
                  <a:latin typeface="Times New Roman" panose="02020603050405020304" pitchFamily="18" charset="0"/>
                  <a:cs typeface="Times New Roman" panose="02020603050405020304" pitchFamily="18" charset="0"/>
                </a:rPr>
                <a:t>F</a:t>
              </a:r>
            </a:p>
          </p:txBody>
        </p:sp>
        <p:sp>
          <p:nvSpPr>
            <p:cNvPr id="17" name="TextBox 16"/>
            <p:cNvSpPr txBox="1"/>
            <p:nvPr/>
          </p:nvSpPr>
          <p:spPr>
            <a:xfrm>
              <a:off x="-13646" y="2658113"/>
              <a:ext cx="827337" cy="461665"/>
            </a:xfrm>
            <a:prstGeom prst="rect">
              <a:avLst/>
            </a:prstGeom>
            <a:solidFill>
              <a:schemeClr val="accent4">
                <a:lumMod val="20000"/>
                <a:lumOff val="80000"/>
              </a:schemeClr>
            </a:solidFill>
          </p:spPr>
          <p:txBody>
            <a:bodyPr wrap="square" rtlCol="0">
              <a:spAutoFit/>
            </a:bodyPr>
            <a:lstStyle/>
            <a:p>
              <a:r>
                <a:rPr lang="en-US" sz="2400" b="1" dirty="0" err="1">
                  <a:latin typeface="Times New Roman" panose="02020603050405020304" pitchFamily="18" charset="0"/>
                  <a:cs typeface="Times New Roman" panose="02020603050405020304" pitchFamily="18" charset="0"/>
                </a:rPr>
                <a:t>F</a:t>
              </a:r>
              <a:r>
                <a:rPr lang="en-US" sz="2400" b="1" baseline="-25000" dirty="0" err="1">
                  <a:latin typeface="Times New Roman" panose="02020603050405020304" pitchFamily="18" charset="0"/>
                  <a:cs typeface="Times New Roman" panose="02020603050405020304" pitchFamily="18" charset="0"/>
                </a:rPr>
                <a:t>f</a:t>
              </a:r>
              <a:endParaRPr lang="en-US" sz="2400" b="1" baseline="-25000" dirty="0">
                <a:latin typeface="Times New Roman" panose="02020603050405020304" pitchFamily="18" charset="0"/>
                <a:cs typeface="Times New Roman" panose="02020603050405020304" pitchFamily="18" charset="0"/>
              </a:endParaRPr>
            </a:p>
          </p:txBody>
        </p:sp>
        <p:cxnSp>
          <p:nvCxnSpPr>
            <p:cNvPr id="18" name="Straight Arrow Connector 17"/>
            <p:cNvCxnSpPr>
              <a:stCxn id="4" idx="1"/>
            </p:cNvCxnSpPr>
            <p:nvPr/>
          </p:nvCxnSpPr>
          <p:spPr>
            <a:xfrm flipH="1">
              <a:off x="829412" y="2974992"/>
              <a:ext cx="1531651"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p:grpSp>
      <p:sp>
        <p:nvSpPr>
          <p:cNvPr id="3" name="Right Arrow 2"/>
          <p:cNvSpPr/>
          <p:nvPr/>
        </p:nvSpPr>
        <p:spPr>
          <a:xfrm>
            <a:off x="1556302" y="1513659"/>
            <a:ext cx="1094270" cy="206373"/>
          </a:xfrm>
          <a:prstGeom prst="right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514333" y="1048530"/>
            <a:ext cx="1546113" cy="369332"/>
          </a:xfrm>
          <a:prstGeom prst="rect">
            <a:avLst/>
          </a:prstGeom>
          <a:noFill/>
        </p:spPr>
        <p:txBody>
          <a:bodyPr wrap="square" rtlCol="0">
            <a:spAutoFit/>
          </a:bodyPr>
          <a:lstStyle/>
          <a:p>
            <a:r>
              <a:rPr lang="ar-BH" b="1" dirty="0"/>
              <a:t>اتجاه الحركة</a:t>
            </a:r>
            <a:endParaRPr lang="en-US" b="1" dirty="0"/>
          </a:p>
        </p:txBody>
      </p:sp>
      <p:sp>
        <p:nvSpPr>
          <p:cNvPr id="22" name="Footer Placeholder 6">
            <a:extLst>
              <a:ext uri="{FF2B5EF4-FFF2-40B4-BE49-F238E27FC236}">
                <a16:creationId xmlns:a16="http://schemas.microsoft.com/office/drawing/2014/main" id="{860DF704-3782-4628-A946-A3D71A1F7B58}"/>
              </a:ext>
            </a:extLst>
          </p:cNvPr>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dirty="0"/>
              <a:t>القوة والحركة -</a:t>
            </a:r>
            <a:r>
              <a:rPr lang="en-US" dirty="0"/>
              <a:t> </a:t>
            </a:r>
            <a:r>
              <a:rPr lang="ar-BH" dirty="0"/>
              <a:t>الفيزياء1 (فيز102)</a:t>
            </a:r>
            <a:endParaRPr lang="en-US" dirty="0"/>
          </a:p>
        </p:txBody>
      </p:sp>
      <p:sp>
        <p:nvSpPr>
          <p:cNvPr id="23" name="Rectangle 22">
            <a:extLst>
              <a:ext uri="{FF2B5EF4-FFF2-40B4-BE49-F238E27FC236}">
                <a16:creationId xmlns:a16="http://schemas.microsoft.com/office/drawing/2014/main" id="{0D94BBE7-1C6D-49A5-A242-7FA35C8A11DC}"/>
              </a:ext>
            </a:extLst>
          </p:cNvPr>
          <p:cNvSpPr/>
          <p:nvPr/>
        </p:nvSpPr>
        <p:spPr>
          <a:xfrm>
            <a:off x="4706911" y="3429000"/>
            <a:ext cx="7065841" cy="1897955"/>
          </a:xfrm>
          <a:prstGeom prst="rect">
            <a:avLst/>
          </a:prstGeom>
          <a:solidFill>
            <a:schemeClr val="accent4">
              <a:lumMod val="20000"/>
              <a:lumOff val="80000"/>
            </a:schemeClr>
          </a:solidFill>
        </p:spPr>
        <p:txBody>
          <a:bodyPr wrap="square" rtlCol="0">
            <a:spAutoFit/>
          </a:bodyPr>
          <a:lstStyle/>
          <a:p>
            <a:pPr algn="r" rtl="1"/>
            <a:r>
              <a:rPr lang="ar-BH" sz="3200" b="1" dirty="0">
                <a:solidFill>
                  <a:srgbClr val="C00000"/>
                </a:solidFill>
                <a:highlight>
                  <a:srgbClr val="FFFF00"/>
                </a:highlight>
                <a:latin typeface="Sakkal Majalla" panose="02000000000000000000" pitchFamily="2" charset="-78"/>
                <a:cs typeface="Sultan normal" pitchFamily="2" charset="-78"/>
              </a:rPr>
              <a:t>العمودية (</a:t>
            </a:r>
            <a:r>
              <a:rPr lang="en-US" sz="3200" b="1" dirty="0">
                <a:solidFill>
                  <a:srgbClr val="C00000"/>
                </a:solidFill>
                <a:highlight>
                  <a:srgbClr val="FFFF00"/>
                </a:highlight>
                <a:latin typeface="Sakkal Majalla" panose="02000000000000000000" pitchFamily="2" charset="-78"/>
                <a:cs typeface="Sultan normal" pitchFamily="2" charset="-78"/>
              </a:rPr>
              <a:t>  </a:t>
            </a:r>
            <a:r>
              <a:rPr lang="en-US" sz="2800" b="1" dirty="0">
                <a:solidFill>
                  <a:srgbClr val="C00000"/>
                </a:solidFill>
                <a:highlight>
                  <a:srgbClr val="FFFF00"/>
                </a:highlight>
                <a:latin typeface="Times New Roman" panose="02020603050405020304" pitchFamily="18" charset="0"/>
                <a:cs typeface="Times New Roman" panose="02020603050405020304" pitchFamily="18" charset="0"/>
              </a:rPr>
              <a:t>F</a:t>
            </a:r>
            <a:r>
              <a:rPr lang="en-US" sz="2800" b="1" baseline="-25000" dirty="0">
                <a:solidFill>
                  <a:srgbClr val="C00000"/>
                </a:solidFill>
                <a:highlight>
                  <a:srgbClr val="FFFF00"/>
                </a:highlight>
                <a:latin typeface="Times New Roman" panose="02020603050405020304" pitchFamily="18" charset="0"/>
                <a:cs typeface="Times New Roman" panose="02020603050405020304" pitchFamily="18" charset="0"/>
              </a:rPr>
              <a:t>N</a:t>
            </a:r>
            <a:r>
              <a:rPr lang="ar-BH" sz="2800" b="1" baseline="-25000" dirty="0">
                <a:solidFill>
                  <a:srgbClr val="C00000"/>
                </a:solidFill>
                <a:highlight>
                  <a:srgbClr val="FFFF00"/>
                </a:highlight>
                <a:latin typeface="Times New Roman" panose="02020603050405020304" pitchFamily="18" charset="0"/>
                <a:cs typeface="Times New Roman" panose="02020603050405020304" pitchFamily="18" charset="0"/>
              </a:rPr>
              <a:t>)</a:t>
            </a:r>
            <a:r>
              <a:rPr lang="ar-BH" sz="2800" b="1" dirty="0">
                <a:latin typeface="Times New Roman" panose="02020603050405020304" pitchFamily="18" charset="0"/>
                <a:cs typeface="Times New Roman" panose="02020603050405020304" pitchFamily="18" charset="0"/>
              </a:rPr>
              <a:t>: </a:t>
            </a:r>
            <a:r>
              <a:rPr lang="ar-BH" sz="3200" b="1" dirty="0">
                <a:latin typeface="Sakkal Majalla" panose="02000000000000000000" pitchFamily="2" charset="-78"/>
                <a:cs typeface="Sultan normal" pitchFamily="2" charset="-78"/>
              </a:rPr>
              <a:t>قوة تلامس يؤثر بها سطح عموديًّا</a:t>
            </a:r>
            <a:r>
              <a:rPr lang="en-US" sz="3200" b="1" dirty="0">
                <a:latin typeface="Sakkal Majalla" panose="02000000000000000000" pitchFamily="2" charset="-78"/>
                <a:cs typeface="Sultan normal" pitchFamily="2" charset="-78"/>
              </a:rPr>
              <a:t> </a:t>
            </a:r>
            <a:r>
              <a:rPr lang="ar-BH" sz="3200" b="1" dirty="0">
                <a:latin typeface="Sakkal Majalla" panose="02000000000000000000" pitchFamily="2" charset="-78"/>
                <a:cs typeface="Sultan normal" pitchFamily="2" charset="-78"/>
              </a:rPr>
              <a:t>على جسم ما وتكون عمودية على السطح.</a:t>
            </a:r>
          </a:p>
          <a:p>
            <a:pPr algn="just" rtl="1"/>
            <a:endParaRPr lang="en-US" sz="3200" b="1" dirty="0">
              <a:latin typeface="Sakkal Majalla" panose="02000000000000000000" pitchFamily="2" charset="-78"/>
              <a:cs typeface="Sultan normal" pitchFamily="2" charset="-78"/>
            </a:endParaRPr>
          </a:p>
          <a:p>
            <a:pPr algn="just" rtl="1"/>
            <a:endParaRPr lang="en-US" sz="3200" b="1" baseline="-25000" dirty="0">
              <a:latin typeface="Sakkal Majalla" panose="02000000000000000000" pitchFamily="2" charset="-78"/>
              <a:cs typeface="Sultan normal" pitchFamily="2" charset="-78"/>
            </a:endParaRPr>
          </a:p>
        </p:txBody>
      </p:sp>
      <p:sp>
        <p:nvSpPr>
          <p:cNvPr id="24" name="Rectangle 23">
            <a:extLst>
              <a:ext uri="{FF2B5EF4-FFF2-40B4-BE49-F238E27FC236}">
                <a16:creationId xmlns:a16="http://schemas.microsoft.com/office/drawing/2014/main" id="{6E3BB9E6-564C-4E30-9436-FA197341F998}"/>
              </a:ext>
            </a:extLst>
          </p:cNvPr>
          <p:cNvSpPr/>
          <p:nvPr/>
        </p:nvSpPr>
        <p:spPr>
          <a:xfrm>
            <a:off x="599606" y="4862894"/>
            <a:ext cx="2933953" cy="137346"/>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akkal Majalla" panose="02000000000000000000" pitchFamily="2" charset="-78"/>
              <a:cs typeface="Sultan normal" pitchFamily="2" charset="-78"/>
            </a:endParaRPr>
          </a:p>
        </p:txBody>
      </p:sp>
      <p:sp>
        <p:nvSpPr>
          <p:cNvPr id="25" name="Rounded Rectangle 3">
            <a:extLst>
              <a:ext uri="{FF2B5EF4-FFF2-40B4-BE49-F238E27FC236}">
                <a16:creationId xmlns:a16="http://schemas.microsoft.com/office/drawing/2014/main" id="{4D167448-7F31-4949-9407-862EC6759D59}"/>
              </a:ext>
            </a:extLst>
          </p:cNvPr>
          <p:cNvSpPr/>
          <p:nvPr/>
        </p:nvSpPr>
        <p:spPr>
          <a:xfrm>
            <a:off x="1244511" y="4340948"/>
            <a:ext cx="1636820" cy="523593"/>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akkal Majalla" panose="02000000000000000000" pitchFamily="2" charset="-78"/>
              <a:cs typeface="Sultan normal" pitchFamily="2" charset="-78"/>
            </a:endParaRPr>
          </a:p>
        </p:txBody>
      </p:sp>
      <p:sp>
        <p:nvSpPr>
          <p:cNvPr id="26" name="TextBox 25">
            <a:extLst>
              <a:ext uri="{FF2B5EF4-FFF2-40B4-BE49-F238E27FC236}">
                <a16:creationId xmlns:a16="http://schemas.microsoft.com/office/drawing/2014/main" id="{C7DCA2DE-517D-4FC8-8E1F-1E5ECC758806}"/>
              </a:ext>
            </a:extLst>
          </p:cNvPr>
          <p:cNvSpPr txBox="1"/>
          <p:nvPr/>
        </p:nvSpPr>
        <p:spPr>
          <a:xfrm>
            <a:off x="2117897" y="3361345"/>
            <a:ext cx="945002" cy="523220"/>
          </a:xfrm>
          <a:prstGeom prst="rect">
            <a:avLst/>
          </a:prstGeom>
          <a:solidFill>
            <a:schemeClr val="accent4">
              <a:lumMod val="20000"/>
              <a:lumOff val="80000"/>
            </a:schemeClr>
          </a:solidFill>
        </p:spPr>
        <p:txBody>
          <a:bodyPr wrap="square" rtlCol="0">
            <a:spAutoFit/>
          </a:bodyPr>
          <a:lstStyle/>
          <a:p>
            <a:r>
              <a:rPr lang="en-US" sz="2800" b="1" dirty="0">
                <a:latin typeface="Sakkal Majalla" panose="02000000000000000000" pitchFamily="2" charset="-78"/>
                <a:cs typeface="Sultan normal" pitchFamily="2" charset="-78"/>
              </a:rPr>
              <a:t>F</a:t>
            </a:r>
            <a:r>
              <a:rPr lang="en-US" sz="2800" b="1" baseline="-25000" dirty="0">
                <a:latin typeface="Sakkal Majalla" panose="02000000000000000000" pitchFamily="2" charset="-78"/>
                <a:cs typeface="Sultan normal" pitchFamily="2" charset="-78"/>
              </a:rPr>
              <a:t>N</a:t>
            </a:r>
          </a:p>
        </p:txBody>
      </p:sp>
      <p:cxnSp>
        <p:nvCxnSpPr>
          <p:cNvPr id="27" name="Straight Arrow Connector 26">
            <a:extLst>
              <a:ext uri="{FF2B5EF4-FFF2-40B4-BE49-F238E27FC236}">
                <a16:creationId xmlns:a16="http://schemas.microsoft.com/office/drawing/2014/main" id="{81668BAF-9D08-4B68-9C80-7EAFB0639777}"/>
              </a:ext>
            </a:extLst>
          </p:cNvPr>
          <p:cNvCxnSpPr>
            <a:cxnSpLocks/>
          </p:cNvCxnSpPr>
          <p:nvPr/>
        </p:nvCxnSpPr>
        <p:spPr>
          <a:xfrm flipH="1" flipV="1">
            <a:off x="2014799" y="3432621"/>
            <a:ext cx="41399" cy="1444375"/>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23744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000"/>
                                        <p:tgtEl>
                                          <p:spTgt spid="21"/>
                                        </p:tgtEl>
                                      </p:cBhvr>
                                    </p:animEffect>
                                    <p:anim calcmode="lin" valueType="num">
                                      <p:cBhvr>
                                        <p:cTn id="32" dur="1000" fill="hold"/>
                                        <p:tgtEl>
                                          <p:spTgt spid="21"/>
                                        </p:tgtEl>
                                        <p:attrNameLst>
                                          <p:attrName>ppt_x</p:attrName>
                                        </p:attrNameLst>
                                      </p:cBhvr>
                                      <p:tavLst>
                                        <p:tav tm="0">
                                          <p:val>
                                            <p:strVal val="#ppt_x"/>
                                          </p:val>
                                        </p:tav>
                                        <p:tav tm="100000">
                                          <p:val>
                                            <p:strVal val="#ppt_x"/>
                                          </p:val>
                                        </p:tav>
                                      </p:tavLst>
                                    </p:anim>
                                    <p:anim calcmode="lin" valueType="num">
                                      <p:cBhvr>
                                        <p:cTn id="3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1000"/>
                                        <p:tgtEl>
                                          <p:spTgt spid="23"/>
                                        </p:tgtEl>
                                      </p:cBhvr>
                                    </p:animEffect>
                                    <p:anim calcmode="lin" valueType="num">
                                      <p:cBhvr>
                                        <p:cTn id="39" dur="1000" fill="hold"/>
                                        <p:tgtEl>
                                          <p:spTgt spid="23"/>
                                        </p:tgtEl>
                                        <p:attrNameLst>
                                          <p:attrName>ppt_x</p:attrName>
                                        </p:attrNameLst>
                                      </p:cBhvr>
                                      <p:tavLst>
                                        <p:tav tm="0">
                                          <p:val>
                                            <p:strVal val="#ppt_x"/>
                                          </p:val>
                                        </p:tav>
                                        <p:tav tm="100000">
                                          <p:val>
                                            <p:strVal val="#ppt_x"/>
                                          </p:val>
                                        </p:tav>
                                      </p:tavLst>
                                    </p:anim>
                                    <p:anim calcmode="lin" valueType="num">
                                      <p:cBhvr>
                                        <p:cTn id="4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barn(inVertical)">
                                      <p:cBhvr>
                                        <p:cTn id="45" dur="500"/>
                                        <p:tgtEl>
                                          <p:spTgt spid="24"/>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barn(inVertical)">
                                      <p:cBhvr>
                                        <p:cTn id="48" dur="500"/>
                                        <p:tgtEl>
                                          <p:spTgt spid="25"/>
                                        </p:tgtEl>
                                      </p:cBhvr>
                                    </p:animEffect>
                                  </p:childTnLst>
                                </p:cTn>
                              </p:par>
                              <p:par>
                                <p:cTn id="49" presetID="16" presetClass="entr" presetSubtype="21"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barn(inVertical)">
                                      <p:cBhvr>
                                        <p:cTn id="51" dur="500"/>
                                        <p:tgtEl>
                                          <p:spTgt spid="26"/>
                                        </p:tgtEl>
                                      </p:cBhvr>
                                    </p:animEffect>
                                  </p:childTnLst>
                                </p:cTn>
                              </p:par>
                              <p:par>
                                <p:cTn id="52" presetID="16" presetClass="entr" presetSubtype="21" fill="hold"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barn(inVertical)">
                                      <p:cBhvr>
                                        <p:cTn id="5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3" grpId="0" animBg="1"/>
      <p:bldP spid="6" grpId="0"/>
      <p:bldP spid="23" grpId="0" animBg="1"/>
      <p:bldP spid="24" grpId="0" animBg="1"/>
      <p:bldP spid="25" grpId="0" animBg="1"/>
      <p:bldP spid="2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p:cNvSpPr txBox="1">
            <a:spLocks noChangeArrowheads="1"/>
          </p:cNvSpPr>
          <p:nvPr/>
        </p:nvSpPr>
        <p:spPr>
          <a:xfrm>
            <a:off x="4599296" y="313517"/>
            <a:ext cx="2715905" cy="616971"/>
          </a:xfrm>
          <a:prstGeom prst="rect">
            <a:avLst/>
          </a:prstGeom>
          <a:solidFill>
            <a:srgbClr val="002060"/>
          </a:solidFill>
        </p:spPr>
        <p:txBody>
          <a:bodyPr vert="horz" lIns="91440" tIns="45720" rIns="91440" bIns="45720" rtlCol="0">
            <a:normAutofit/>
          </a:bodyPr>
          <a:lstStyle>
            <a:defPPr>
              <a:defRPr lang="en-US"/>
            </a:defPPr>
            <a:lvl1pPr indent="0" algn="ctr" rtl="1">
              <a:lnSpc>
                <a:spcPct val="90000"/>
              </a:lnSpc>
              <a:spcBef>
                <a:spcPts val="1000"/>
              </a:spcBef>
              <a:buFont typeface="Arial" panose="020B0604020202020204" pitchFamily="34" charset="0"/>
              <a:buNone/>
              <a:defRPr sz="3600" b="1">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بعض أنواع القوى</a:t>
            </a:r>
          </a:p>
        </p:txBody>
      </p:sp>
      <p:sp>
        <p:nvSpPr>
          <p:cNvPr id="10" name="Rectangle 9"/>
          <p:cNvSpPr/>
          <p:nvPr/>
        </p:nvSpPr>
        <p:spPr>
          <a:xfrm>
            <a:off x="4412820" y="1446877"/>
            <a:ext cx="7217302" cy="954107"/>
          </a:xfrm>
          <a:prstGeom prst="rect">
            <a:avLst/>
          </a:prstGeom>
          <a:solidFill>
            <a:schemeClr val="accent4">
              <a:lumMod val="20000"/>
              <a:lumOff val="80000"/>
            </a:schemeClr>
          </a:solidFill>
        </p:spPr>
        <p:txBody>
          <a:bodyPr wrap="square" rtlCol="0">
            <a:spAutoFit/>
          </a:bodyPr>
          <a:lstStyle/>
          <a:p>
            <a:pPr algn="just" rtl="1"/>
            <a:r>
              <a:rPr lang="ar-BH" sz="2800" b="1" dirty="0">
                <a:solidFill>
                  <a:srgbClr val="C00000"/>
                </a:solidFill>
                <a:highlight>
                  <a:srgbClr val="FFFF00"/>
                </a:highlight>
                <a:latin typeface="Sakkal Majalla" panose="02000000000000000000" pitchFamily="2" charset="-78"/>
                <a:cs typeface="Sultan normal" pitchFamily="2" charset="-78"/>
              </a:rPr>
              <a:t>النابض (</a:t>
            </a:r>
            <a:r>
              <a:rPr lang="en-US" sz="2800" b="1" dirty="0" err="1">
                <a:solidFill>
                  <a:srgbClr val="C00000"/>
                </a:solidFill>
                <a:highlight>
                  <a:srgbClr val="FFFF00"/>
                </a:highlight>
                <a:latin typeface="Times New Roman" panose="02020603050405020304" pitchFamily="18" charset="0"/>
                <a:cs typeface="Times New Roman" panose="02020603050405020304" pitchFamily="18" charset="0"/>
              </a:rPr>
              <a:t>F</a:t>
            </a:r>
            <a:r>
              <a:rPr lang="en-US" sz="2800" b="1" baseline="-25000" dirty="0" err="1">
                <a:solidFill>
                  <a:srgbClr val="C00000"/>
                </a:solidFill>
                <a:highlight>
                  <a:srgbClr val="FFFF00"/>
                </a:highlight>
                <a:latin typeface="Times New Roman" panose="02020603050405020304" pitchFamily="18" charset="0"/>
                <a:cs typeface="Times New Roman" panose="02020603050405020304" pitchFamily="18" charset="0"/>
              </a:rPr>
              <a:t>sp</a:t>
            </a:r>
            <a:r>
              <a:rPr lang="ar-BH" sz="2800" b="1" baseline="-25000" dirty="0">
                <a:solidFill>
                  <a:srgbClr val="C00000"/>
                </a:solidFill>
                <a:highlight>
                  <a:srgbClr val="FFFF00"/>
                </a:highlight>
                <a:latin typeface="Times New Roman" panose="02020603050405020304" pitchFamily="18" charset="0"/>
                <a:cs typeface="Times New Roman" panose="02020603050405020304" pitchFamily="18" charset="0"/>
              </a:rPr>
              <a:t>)</a:t>
            </a:r>
            <a:r>
              <a:rPr lang="ar-BH" sz="2800" b="1" dirty="0">
                <a:solidFill>
                  <a:srgbClr val="C00000"/>
                </a:solidFill>
                <a:highlight>
                  <a:srgbClr val="FFFF00"/>
                </a:highlight>
                <a:latin typeface="Times New Roman" panose="02020603050405020304" pitchFamily="18" charset="0"/>
                <a:cs typeface="Times New Roman" panose="02020603050405020304" pitchFamily="18" charset="0"/>
              </a:rPr>
              <a:t>( </a:t>
            </a:r>
            <a:r>
              <a:rPr lang="ar-BH" sz="2800" b="1" dirty="0">
                <a:solidFill>
                  <a:srgbClr val="C00000"/>
                </a:solidFill>
                <a:highlight>
                  <a:srgbClr val="FFFF00"/>
                </a:highlight>
                <a:latin typeface="Sakkal Majalla" panose="02000000000000000000" pitchFamily="2" charset="-78"/>
                <a:cs typeface="Sultan normal" pitchFamily="2" charset="-78"/>
              </a:rPr>
              <a:t>قوة الاسترداد): </a:t>
            </a:r>
            <a:r>
              <a:rPr lang="ar-BH" sz="2800" b="1" dirty="0">
                <a:latin typeface="Sakkal Majalla" panose="02000000000000000000" pitchFamily="2" charset="-78"/>
                <a:cs typeface="Sultan normal" pitchFamily="2" charset="-78"/>
              </a:rPr>
              <a:t>قوة الدفع أو السحب التي يؤثر بها نابض في جسم ما في عكس اتجاه إزاحة الجسم.</a:t>
            </a:r>
          </a:p>
        </p:txBody>
      </p:sp>
      <p:grpSp>
        <p:nvGrpSpPr>
          <p:cNvPr id="27" name="Group 26"/>
          <p:cNvGrpSpPr/>
          <p:nvPr/>
        </p:nvGrpSpPr>
        <p:grpSpPr>
          <a:xfrm>
            <a:off x="1044290" y="1298816"/>
            <a:ext cx="2148614" cy="2808489"/>
            <a:chOff x="1157500" y="2086676"/>
            <a:chExt cx="2619654" cy="3536200"/>
          </a:xfrm>
        </p:grpSpPr>
        <p:pic>
          <p:nvPicPr>
            <p:cNvPr id="8" name="Picture 7"/>
            <p:cNvPicPr>
              <a:picLocks noChangeAspect="1"/>
            </p:cNvPicPr>
            <p:nvPr/>
          </p:nvPicPr>
          <p:blipFill>
            <a:blip r:embed="rId2"/>
            <a:stretch>
              <a:fillRect/>
            </a:stretch>
          </p:blipFill>
          <p:spPr>
            <a:xfrm>
              <a:off x="1157500" y="2086676"/>
              <a:ext cx="1790553" cy="2826517"/>
            </a:xfrm>
            <a:prstGeom prst="rect">
              <a:avLst/>
            </a:prstGeom>
          </p:spPr>
        </p:pic>
        <p:sp>
          <p:nvSpPr>
            <p:cNvPr id="11" name="Oval 10"/>
            <p:cNvSpPr/>
            <p:nvPr/>
          </p:nvSpPr>
          <p:spPr>
            <a:xfrm>
              <a:off x="2825087" y="4299045"/>
              <a:ext cx="232012" cy="2047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22" name="Straight Arrow Connector 21"/>
            <p:cNvCxnSpPr>
              <a:stCxn id="11" idx="4"/>
            </p:cNvCxnSpPr>
            <p:nvPr/>
          </p:nvCxnSpPr>
          <p:spPr>
            <a:xfrm flipV="1">
              <a:off x="2941093" y="3043451"/>
              <a:ext cx="6960" cy="146031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3" name="TextBox 22"/>
            <p:cNvSpPr txBox="1"/>
            <p:nvPr/>
          </p:nvSpPr>
          <p:spPr>
            <a:xfrm>
              <a:off x="3064059" y="2827336"/>
              <a:ext cx="713095" cy="461665"/>
            </a:xfrm>
            <a:prstGeom prst="rect">
              <a:avLst/>
            </a:prstGeom>
            <a:noFill/>
          </p:spPr>
          <p:txBody>
            <a:bodyPr wrap="square" rtlCol="0">
              <a:spAutoFit/>
            </a:bodyPr>
            <a:lstStyle/>
            <a:p>
              <a:r>
                <a:rPr lang="en-US" sz="2400" b="1" dirty="0" err="1"/>
                <a:t>F</a:t>
              </a:r>
              <a:r>
                <a:rPr lang="en-US" sz="2400" b="1" baseline="-25000" dirty="0" err="1"/>
                <a:t>sp</a:t>
              </a:r>
              <a:endParaRPr lang="en-US" sz="2400" b="1" baseline="-25000" dirty="0"/>
            </a:p>
          </p:txBody>
        </p:sp>
        <p:sp>
          <p:nvSpPr>
            <p:cNvPr id="24" name="TextBox 23"/>
            <p:cNvSpPr txBox="1"/>
            <p:nvPr/>
          </p:nvSpPr>
          <p:spPr>
            <a:xfrm>
              <a:off x="3064059" y="5161211"/>
              <a:ext cx="713095" cy="461665"/>
            </a:xfrm>
            <a:prstGeom prst="rect">
              <a:avLst/>
            </a:prstGeom>
            <a:noFill/>
          </p:spPr>
          <p:txBody>
            <a:bodyPr wrap="square" rtlCol="0">
              <a:spAutoFit/>
            </a:bodyPr>
            <a:lstStyle/>
            <a:p>
              <a:r>
                <a:rPr lang="en-US" sz="2400" b="1" dirty="0"/>
                <a:t>F</a:t>
              </a:r>
              <a:r>
                <a:rPr lang="en-US" sz="2400" b="1" baseline="-25000" dirty="0"/>
                <a:t>g</a:t>
              </a:r>
            </a:p>
          </p:txBody>
        </p:sp>
        <p:cxnSp>
          <p:nvCxnSpPr>
            <p:cNvPr id="25" name="Straight Arrow Connector 24"/>
            <p:cNvCxnSpPr/>
            <p:nvPr/>
          </p:nvCxnSpPr>
          <p:spPr>
            <a:xfrm>
              <a:off x="2930722" y="4421873"/>
              <a:ext cx="10371" cy="752987"/>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sp>
        <p:nvSpPr>
          <p:cNvPr id="13" name="Footer Placeholder 6">
            <a:extLst>
              <a:ext uri="{FF2B5EF4-FFF2-40B4-BE49-F238E27FC236}">
                <a16:creationId xmlns:a16="http://schemas.microsoft.com/office/drawing/2014/main" id="{EACED7F7-CF8F-4DFD-B08C-DF6B73EB0834}"/>
              </a:ext>
            </a:extLst>
          </p:cNvPr>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dirty="0"/>
              <a:t>القوة والحركة -</a:t>
            </a:r>
            <a:r>
              <a:rPr lang="en-US" dirty="0"/>
              <a:t> </a:t>
            </a:r>
            <a:r>
              <a:rPr lang="ar-BH" dirty="0"/>
              <a:t>الفيزياء1 (فيز102)</a:t>
            </a:r>
            <a:endParaRPr lang="en-US" dirty="0"/>
          </a:p>
        </p:txBody>
      </p:sp>
      <p:sp>
        <p:nvSpPr>
          <p:cNvPr id="15" name="Rectangle 14">
            <a:extLst>
              <a:ext uri="{FF2B5EF4-FFF2-40B4-BE49-F238E27FC236}">
                <a16:creationId xmlns:a16="http://schemas.microsoft.com/office/drawing/2014/main" id="{7FCB8405-5A54-4DCC-83CF-39F28DD1F36F}"/>
              </a:ext>
            </a:extLst>
          </p:cNvPr>
          <p:cNvSpPr/>
          <p:nvPr/>
        </p:nvSpPr>
        <p:spPr>
          <a:xfrm>
            <a:off x="4412820" y="4272917"/>
            <a:ext cx="7217302" cy="1384995"/>
          </a:xfrm>
          <a:prstGeom prst="rect">
            <a:avLst/>
          </a:prstGeom>
          <a:solidFill>
            <a:schemeClr val="accent4">
              <a:lumMod val="20000"/>
              <a:lumOff val="80000"/>
            </a:schemeClr>
          </a:solidFill>
        </p:spPr>
        <p:txBody>
          <a:bodyPr wrap="square" rtlCol="0">
            <a:spAutoFit/>
          </a:bodyPr>
          <a:lstStyle/>
          <a:p>
            <a:pPr algn="just" rtl="1"/>
            <a:r>
              <a:rPr lang="ar-BH" sz="2800" b="1" dirty="0">
                <a:solidFill>
                  <a:srgbClr val="C00000"/>
                </a:solidFill>
                <a:highlight>
                  <a:srgbClr val="FFFF00"/>
                </a:highlight>
                <a:latin typeface="Sakkal Majalla" panose="02000000000000000000" pitchFamily="2" charset="-78"/>
                <a:cs typeface="Sultan normal" pitchFamily="2" charset="-78"/>
              </a:rPr>
              <a:t>الشد(</a:t>
            </a:r>
            <a:r>
              <a:rPr lang="en-US" sz="2800" b="1" dirty="0">
                <a:solidFill>
                  <a:srgbClr val="C00000"/>
                </a:solidFill>
                <a:highlight>
                  <a:srgbClr val="FFFF00"/>
                </a:highlight>
                <a:latin typeface="Times New Roman" panose="02020603050405020304" pitchFamily="18" charset="0"/>
                <a:cs typeface="Times New Roman" panose="02020603050405020304" pitchFamily="18" charset="0"/>
              </a:rPr>
              <a:t>F</a:t>
            </a:r>
            <a:r>
              <a:rPr lang="en-US" sz="2800" b="1" baseline="-25000" dirty="0">
                <a:solidFill>
                  <a:srgbClr val="C00000"/>
                </a:solidFill>
                <a:highlight>
                  <a:srgbClr val="FFFF00"/>
                </a:highlight>
                <a:latin typeface="Times New Roman" panose="02020603050405020304" pitchFamily="18" charset="0"/>
                <a:cs typeface="Times New Roman" panose="02020603050405020304" pitchFamily="18" charset="0"/>
              </a:rPr>
              <a:t>T</a:t>
            </a:r>
            <a:r>
              <a:rPr lang="ar-BH" sz="2800" b="1" baseline="-25000" dirty="0">
                <a:solidFill>
                  <a:srgbClr val="C00000"/>
                </a:solidFill>
                <a:highlight>
                  <a:srgbClr val="FFFF00"/>
                </a:highlight>
                <a:latin typeface="Times New Roman" panose="02020603050405020304" pitchFamily="18" charset="0"/>
                <a:cs typeface="Times New Roman" panose="02020603050405020304" pitchFamily="18" charset="0"/>
              </a:rPr>
              <a:t>):</a:t>
            </a:r>
            <a:r>
              <a:rPr lang="ar-BH" sz="2800" b="1" baseline="-25000" dirty="0">
                <a:solidFill>
                  <a:srgbClr val="C00000"/>
                </a:solidFill>
                <a:latin typeface="Times New Roman" panose="02020603050405020304" pitchFamily="18" charset="0"/>
                <a:cs typeface="Times New Roman" panose="02020603050405020304" pitchFamily="18" charset="0"/>
              </a:rPr>
              <a:t> </a:t>
            </a:r>
            <a:r>
              <a:rPr lang="ar-BH" sz="2800" b="1" dirty="0">
                <a:latin typeface="Sakkal Majalla" panose="02000000000000000000" pitchFamily="2" charset="-78"/>
                <a:cs typeface="Sultan normal" pitchFamily="2" charset="-78"/>
              </a:rPr>
              <a:t>القوة التي يؤثر بها خيط أو حبل أو سلك في جسم متصل به، وتؤدي إلى سحبه، وتؤثر عند نقطة الاتصال باتجاه موازٍ للخيط أو الحبل أو السلك ومبتعدة عن الجسم.</a:t>
            </a:r>
          </a:p>
        </p:txBody>
      </p:sp>
      <p:grpSp>
        <p:nvGrpSpPr>
          <p:cNvPr id="16" name="Group 15">
            <a:extLst>
              <a:ext uri="{FF2B5EF4-FFF2-40B4-BE49-F238E27FC236}">
                <a16:creationId xmlns:a16="http://schemas.microsoft.com/office/drawing/2014/main" id="{BFCA8663-B1A8-4758-A81B-BF13A12F7110}"/>
              </a:ext>
            </a:extLst>
          </p:cNvPr>
          <p:cNvGrpSpPr/>
          <p:nvPr/>
        </p:nvGrpSpPr>
        <p:grpSpPr>
          <a:xfrm>
            <a:off x="876588" y="4908901"/>
            <a:ext cx="2316316" cy="785050"/>
            <a:chOff x="3889612" y="3906871"/>
            <a:chExt cx="5554639" cy="1040442"/>
          </a:xfrm>
        </p:grpSpPr>
        <p:sp>
          <p:nvSpPr>
            <p:cNvPr id="17" name="Flowchart: Manual Input 16">
              <a:extLst>
                <a:ext uri="{FF2B5EF4-FFF2-40B4-BE49-F238E27FC236}">
                  <a16:creationId xmlns:a16="http://schemas.microsoft.com/office/drawing/2014/main" id="{34DE116A-8BC1-4BC5-87D2-98822D5470F2}"/>
                </a:ext>
              </a:extLst>
            </p:cNvPr>
            <p:cNvSpPr/>
            <p:nvPr/>
          </p:nvSpPr>
          <p:spPr>
            <a:xfrm>
              <a:off x="4735773" y="4118284"/>
              <a:ext cx="1105468" cy="641445"/>
            </a:xfrm>
            <a:prstGeom prst="flowChartManualIn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CCD59A6-30F0-43AE-889E-209220520909}"/>
                </a:ext>
              </a:extLst>
            </p:cNvPr>
            <p:cNvSpPr/>
            <p:nvPr/>
          </p:nvSpPr>
          <p:spPr>
            <a:xfrm>
              <a:off x="3889612" y="4759729"/>
              <a:ext cx="5554639" cy="187584"/>
            </a:xfrm>
            <a:prstGeom prst="rect">
              <a:avLst/>
            </a:prstGeom>
            <a:solidFill>
              <a:schemeClr val="bg1">
                <a:lumMod val="7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9" name="Straight Arrow Connector 18">
              <a:extLst>
                <a:ext uri="{FF2B5EF4-FFF2-40B4-BE49-F238E27FC236}">
                  <a16:creationId xmlns:a16="http://schemas.microsoft.com/office/drawing/2014/main" id="{24721BAA-6F2A-451A-8FD5-58E1B0CC59FE}"/>
                </a:ext>
              </a:extLst>
            </p:cNvPr>
            <p:cNvCxnSpPr>
              <a:stCxn id="17" idx="3"/>
            </p:cNvCxnSpPr>
            <p:nvPr/>
          </p:nvCxnSpPr>
          <p:spPr>
            <a:xfrm flipV="1">
              <a:off x="5841241" y="4439006"/>
              <a:ext cx="2538484" cy="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1" name="TextBox 20">
              <a:extLst>
                <a:ext uri="{FF2B5EF4-FFF2-40B4-BE49-F238E27FC236}">
                  <a16:creationId xmlns:a16="http://schemas.microsoft.com/office/drawing/2014/main" id="{CA8DCBF1-26E1-4500-B59A-3FD25D466F39}"/>
                </a:ext>
              </a:extLst>
            </p:cNvPr>
            <p:cNvSpPr txBox="1"/>
            <p:nvPr/>
          </p:nvSpPr>
          <p:spPr>
            <a:xfrm>
              <a:off x="8204872" y="3906871"/>
              <a:ext cx="1239379" cy="611854"/>
            </a:xfrm>
            <a:prstGeom prst="rect">
              <a:avLst/>
            </a:prstGeom>
            <a:noFill/>
          </p:spPr>
          <p:txBody>
            <a:bodyPr wrap="square" rtlCol="0">
              <a:spAutoFit/>
            </a:bodyPr>
            <a:lstStyle/>
            <a:p>
              <a:r>
                <a:rPr lang="en-US" sz="2400" b="1" dirty="0"/>
                <a:t>F</a:t>
              </a:r>
              <a:r>
                <a:rPr lang="en-US" sz="2400" b="1" baseline="-25000" dirty="0"/>
                <a:t>T</a:t>
              </a:r>
            </a:p>
          </p:txBody>
        </p:sp>
      </p:grpSp>
    </p:spTree>
    <p:extLst>
      <p:ext uri="{BB962C8B-B14F-4D97-AF65-F5344CB8AC3E}">
        <p14:creationId xmlns:p14="http://schemas.microsoft.com/office/powerpoint/2010/main" val="1111095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anim calcmode="lin" valueType="num">
                                      <p:cBhvr>
                                        <p:cTn id="20" dur="1000" fill="hold"/>
                                        <p:tgtEl>
                                          <p:spTgt spid="27"/>
                                        </p:tgtEl>
                                        <p:attrNameLst>
                                          <p:attrName>ppt_x</p:attrName>
                                        </p:attrNameLst>
                                      </p:cBhvr>
                                      <p:tavLst>
                                        <p:tav tm="0">
                                          <p:val>
                                            <p:strVal val="#ppt_x"/>
                                          </p:val>
                                        </p:tav>
                                        <p:tav tm="100000">
                                          <p:val>
                                            <p:strVal val="#ppt_x"/>
                                          </p:val>
                                        </p:tav>
                                      </p:tavLst>
                                    </p:anim>
                                    <p:anim calcmode="lin" valueType="num">
                                      <p:cBhvr>
                                        <p:cTn id="21"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p:cNvSpPr txBox="1">
            <a:spLocks noChangeArrowheads="1"/>
          </p:cNvSpPr>
          <p:nvPr/>
        </p:nvSpPr>
        <p:spPr>
          <a:xfrm>
            <a:off x="4685275" y="268672"/>
            <a:ext cx="2715905" cy="616971"/>
          </a:xfrm>
          <a:prstGeom prst="rect">
            <a:avLst/>
          </a:prstGeom>
          <a:solidFill>
            <a:srgbClr val="002060"/>
          </a:solidFill>
        </p:spPr>
        <p:txBody>
          <a:bodyPr vert="horz" lIns="91440" tIns="45720" rIns="91440" bIns="45720" rtlCol="0">
            <a:normAutofit/>
          </a:bodyPr>
          <a:lstStyle>
            <a:defPPr>
              <a:defRPr lang="en-US"/>
            </a:defPPr>
            <a:lvl1pPr indent="0" algn="ctr" rtl="1">
              <a:lnSpc>
                <a:spcPct val="90000"/>
              </a:lnSpc>
              <a:spcBef>
                <a:spcPts val="1000"/>
              </a:spcBef>
              <a:buFont typeface="Arial" panose="020B0604020202020204" pitchFamily="34" charset="0"/>
              <a:buNone/>
              <a:defRPr sz="3600" b="1">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بعض أنواع القوى</a:t>
            </a:r>
          </a:p>
        </p:txBody>
      </p:sp>
      <p:sp>
        <p:nvSpPr>
          <p:cNvPr id="10" name="Rectangle 9"/>
          <p:cNvSpPr/>
          <p:nvPr/>
        </p:nvSpPr>
        <p:spPr>
          <a:xfrm>
            <a:off x="4572000" y="1401445"/>
            <a:ext cx="7200754" cy="1815882"/>
          </a:xfrm>
          <a:prstGeom prst="rect">
            <a:avLst/>
          </a:prstGeom>
          <a:solidFill>
            <a:schemeClr val="accent4">
              <a:lumMod val="20000"/>
              <a:lumOff val="80000"/>
            </a:schemeClr>
          </a:solidFill>
        </p:spPr>
        <p:txBody>
          <a:bodyPr wrap="square" rtlCol="0">
            <a:spAutoFit/>
          </a:bodyPr>
          <a:lstStyle/>
          <a:p>
            <a:pPr algn="just" rtl="1"/>
            <a:r>
              <a:rPr lang="ar-BH" sz="2800" b="1" dirty="0">
                <a:solidFill>
                  <a:srgbClr val="C00000"/>
                </a:solidFill>
                <a:highlight>
                  <a:srgbClr val="FFFF00"/>
                </a:highlight>
                <a:latin typeface="Sakkal Majalla" panose="02000000000000000000" pitchFamily="2" charset="-78"/>
                <a:cs typeface="Sultan normal" pitchFamily="2" charset="-78"/>
              </a:rPr>
              <a:t>الدفع(</a:t>
            </a:r>
            <a:r>
              <a:rPr lang="en-US" sz="2800" b="1" dirty="0" err="1">
                <a:solidFill>
                  <a:srgbClr val="C00000"/>
                </a:solidFill>
                <a:highlight>
                  <a:srgbClr val="FFFF00"/>
                </a:highlight>
                <a:latin typeface="Times New Roman" panose="02020603050405020304" pitchFamily="18" charset="0"/>
                <a:cs typeface="Times New Roman" panose="02020603050405020304" pitchFamily="18" charset="0"/>
              </a:rPr>
              <a:t>F</a:t>
            </a:r>
            <a:r>
              <a:rPr lang="en-US" sz="2800" b="1" baseline="-25000" dirty="0" err="1">
                <a:solidFill>
                  <a:srgbClr val="C00000"/>
                </a:solidFill>
                <a:highlight>
                  <a:srgbClr val="FFFF00"/>
                </a:highlight>
                <a:latin typeface="Times New Roman" panose="02020603050405020304" pitchFamily="18" charset="0"/>
                <a:cs typeface="Times New Roman" panose="02020603050405020304" pitchFamily="18" charset="0"/>
              </a:rPr>
              <a:t>thrust</a:t>
            </a:r>
            <a:r>
              <a:rPr lang="ar-BH" sz="2800" b="1" baseline="-25000" dirty="0">
                <a:solidFill>
                  <a:srgbClr val="C00000"/>
                </a:solidFill>
                <a:highlight>
                  <a:srgbClr val="FFFF00"/>
                </a:highlight>
                <a:latin typeface="Times New Roman" panose="02020603050405020304" pitchFamily="18" charset="0"/>
                <a:cs typeface="Times New Roman" panose="02020603050405020304" pitchFamily="18" charset="0"/>
              </a:rPr>
              <a:t>)</a:t>
            </a:r>
            <a:r>
              <a:rPr lang="ar-BH" sz="2800" b="1" dirty="0">
                <a:solidFill>
                  <a:srgbClr val="C00000"/>
                </a:solidFill>
                <a:highlight>
                  <a:srgbClr val="FFFF00"/>
                </a:highlight>
                <a:latin typeface="Times New Roman" panose="02020603050405020304" pitchFamily="18" charset="0"/>
                <a:cs typeface="Times New Roman" panose="02020603050405020304" pitchFamily="18" charset="0"/>
              </a:rPr>
              <a:t>:</a:t>
            </a:r>
            <a:r>
              <a:rPr lang="ar-BH" sz="2800" b="1" dirty="0">
                <a:solidFill>
                  <a:srgbClr val="C00000"/>
                </a:solidFill>
                <a:latin typeface="Times New Roman" panose="02020603050405020304" pitchFamily="18" charset="0"/>
                <a:cs typeface="Times New Roman" panose="02020603050405020304" pitchFamily="18" charset="0"/>
              </a:rPr>
              <a:t> </a:t>
            </a:r>
            <a:r>
              <a:rPr lang="ar-BH" sz="2800" b="1" dirty="0">
                <a:latin typeface="Sakkal Majalla" panose="02000000000000000000" pitchFamily="2" charset="-78"/>
                <a:cs typeface="Sultan normal" pitchFamily="2" charset="-78"/>
              </a:rPr>
              <a:t>القوى التي تحرك أجسامًا مثل</a:t>
            </a:r>
            <a:r>
              <a:rPr lang="en-US" sz="2800" b="1" dirty="0">
                <a:latin typeface="Sakkal Majalla" panose="02000000000000000000" pitchFamily="2" charset="-78"/>
                <a:cs typeface="Sultan normal" pitchFamily="2" charset="-78"/>
              </a:rPr>
              <a:t> </a:t>
            </a:r>
            <a:r>
              <a:rPr lang="ar-BH" sz="2800" b="1" dirty="0">
                <a:latin typeface="Sakkal Majalla" panose="02000000000000000000" pitchFamily="2" charset="-78"/>
                <a:cs typeface="Sultan normal" pitchFamily="2" charset="-78"/>
              </a:rPr>
              <a:t>الصاروخ والطائرة والسيارة</a:t>
            </a:r>
            <a:r>
              <a:rPr lang="en-US" sz="2800" b="1" dirty="0">
                <a:latin typeface="Sakkal Majalla" panose="02000000000000000000" pitchFamily="2" charset="-78"/>
                <a:cs typeface="Sultan normal" pitchFamily="2" charset="-78"/>
              </a:rPr>
              <a:t> </a:t>
            </a:r>
            <a:r>
              <a:rPr lang="ar-BH" sz="2800" b="1" dirty="0">
                <a:latin typeface="Sakkal Majalla" panose="02000000000000000000" pitchFamily="2" charset="-78"/>
                <a:cs typeface="Sultan normal" pitchFamily="2" charset="-78"/>
              </a:rPr>
              <a:t>والأشخاص</a:t>
            </a:r>
            <a:r>
              <a:rPr lang="en-US" sz="2800" b="1" dirty="0">
                <a:latin typeface="Sakkal Majalla" panose="02000000000000000000" pitchFamily="2" charset="-78"/>
                <a:cs typeface="Sultan normal" pitchFamily="2" charset="-78"/>
              </a:rPr>
              <a:t> </a:t>
            </a:r>
            <a:r>
              <a:rPr lang="ar-BH" sz="2800" b="1" dirty="0">
                <a:latin typeface="Sakkal Majalla" panose="02000000000000000000" pitchFamily="2" charset="-78"/>
                <a:cs typeface="Sultan normal" pitchFamily="2" charset="-78"/>
              </a:rPr>
              <a:t>في اتجاه تسارع الجسم</a:t>
            </a:r>
            <a:r>
              <a:rPr lang="en-US" sz="2800" b="1" dirty="0">
                <a:latin typeface="Sakkal Majalla" panose="02000000000000000000" pitchFamily="2" charset="-78"/>
                <a:cs typeface="Sultan normal" pitchFamily="2" charset="-78"/>
              </a:rPr>
              <a:t> </a:t>
            </a:r>
            <a:r>
              <a:rPr lang="ar-BH" sz="2800" b="1" dirty="0">
                <a:latin typeface="Sakkal Majalla" panose="02000000000000000000" pitchFamily="2" charset="-78"/>
                <a:cs typeface="Sultan normal" pitchFamily="2" charset="-78"/>
              </a:rPr>
              <a:t>عند إهمال المقاومة.</a:t>
            </a:r>
          </a:p>
          <a:p>
            <a:pPr algn="just" rtl="1"/>
            <a:endParaRPr lang="en-US" sz="2800" b="1"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stretch>
            <a:fillRect/>
          </a:stretch>
        </p:blipFill>
        <p:spPr>
          <a:xfrm>
            <a:off x="708909" y="1341838"/>
            <a:ext cx="1489218" cy="2087162"/>
          </a:xfrm>
          <a:prstGeom prst="rect">
            <a:avLst/>
          </a:prstGeom>
        </p:spPr>
      </p:pic>
      <p:sp>
        <p:nvSpPr>
          <p:cNvPr id="7" name="Footer Placeholder 6">
            <a:extLst>
              <a:ext uri="{FF2B5EF4-FFF2-40B4-BE49-F238E27FC236}">
                <a16:creationId xmlns:a16="http://schemas.microsoft.com/office/drawing/2014/main" id="{B62F0C44-DA8C-4603-92B2-A92954473C43}"/>
              </a:ext>
            </a:extLst>
          </p:cNvPr>
          <p:cNvSpPr txBox="1">
            <a:spLocks/>
          </p:cNvSpPr>
          <p:nvPr/>
        </p:nvSpPr>
        <p:spPr>
          <a:xfrm>
            <a:off x="106680" y="6492875"/>
            <a:ext cx="3291840" cy="365125"/>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algn="ctr" rtl="1">
              <a:defRPr sz="1400" b="1">
                <a:latin typeface="Sakkal Majalla" panose="02000000000000000000" pitchFamily="2" charset="-78"/>
                <a:cs typeface="Sakkal Majalla" panose="02000000000000000000" pitchFamily="2" charset="-78"/>
              </a:defRPr>
            </a:lvl1pPr>
          </a:lstStyle>
          <a:p>
            <a:r>
              <a:rPr lang="ar-BH" dirty="0"/>
              <a:t>القوة والحركة -</a:t>
            </a:r>
            <a:r>
              <a:rPr lang="en-US" dirty="0"/>
              <a:t> </a:t>
            </a:r>
            <a:r>
              <a:rPr lang="ar-BH" dirty="0"/>
              <a:t>الفيزياء1 (فيز102)</a:t>
            </a:r>
            <a:endParaRPr lang="en-US" dirty="0"/>
          </a:p>
        </p:txBody>
      </p:sp>
      <p:sp>
        <p:nvSpPr>
          <p:cNvPr id="8" name="Rectangle 7">
            <a:extLst>
              <a:ext uri="{FF2B5EF4-FFF2-40B4-BE49-F238E27FC236}">
                <a16:creationId xmlns:a16="http://schemas.microsoft.com/office/drawing/2014/main" id="{D9B4D3A4-23B2-496F-948E-AAF1B30F39C1}"/>
              </a:ext>
            </a:extLst>
          </p:cNvPr>
          <p:cNvSpPr/>
          <p:nvPr/>
        </p:nvSpPr>
        <p:spPr>
          <a:xfrm>
            <a:off x="4572000" y="3726656"/>
            <a:ext cx="7200754" cy="1815882"/>
          </a:xfrm>
          <a:prstGeom prst="rect">
            <a:avLst/>
          </a:prstGeom>
          <a:solidFill>
            <a:schemeClr val="accent4">
              <a:lumMod val="20000"/>
              <a:lumOff val="80000"/>
            </a:schemeClr>
          </a:solidFill>
        </p:spPr>
        <p:txBody>
          <a:bodyPr wrap="square" rtlCol="0">
            <a:spAutoFit/>
          </a:bodyPr>
          <a:lstStyle/>
          <a:p>
            <a:pPr algn="just" rtl="1"/>
            <a:r>
              <a:rPr lang="ar-BH" sz="2800" b="1" dirty="0">
                <a:solidFill>
                  <a:srgbClr val="C00000"/>
                </a:solidFill>
                <a:highlight>
                  <a:srgbClr val="FFFF00"/>
                </a:highlight>
                <a:latin typeface="Sakkal Majalla" panose="02000000000000000000" pitchFamily="2" charset="-78"/>
                <a:cs typeface="Sultan normal" pitchFamily="2" charset="-78"/>
              </a:rPr>
              <a:t>الوزن(</a:t>
            </a:r>
            <a:r>
              <a:rPr lang="en-US" sz="2800" b="1" dirty="0" err="1">
                <a:solidFill>
                  <a:srgbClr val="C00000"/>
                </a:solidFill>
                <a:highlight>
                  <a:srgbClr val="FFFF00"/>
                </a:highlight>
                <a:latin typeface="Sakkal Majalla" panose="02000000000000000000" pitchFamily="2" charset="-78"/>
                <a:cs typeface="Sultan normal" pitchFamily="2" charset="-78"/>
              </a:rPr>
              <a:t>Fg</a:t>
            </a:r>
            <a:r>
              <a:rPr lang="ar-BH" sz="2800" b="1" dirty="0">
                <a:solidFill>
                  <a:srgbClr val="C00000"/>
                </a:solidFill>
                <a:highlight>
                  <a:srgbClr val="FFFF00"/>
                </a:highlight>
                <a:latin typeface="Sakkal Majalla" panose="02000000000000000000" pitchFamily="2" charset="-78"/>
                <a:cs typeface="Sultan normal" pitchFamily="2" charset="-78"/>
              </a:rPr>
              <a:t>):</a:t>
            </a:r>
            <a:r>
              <a:rPr lang="ar-BH" sz="2800" b="1" dirty="0">
                <a:solidFill>
                  <a:srgbClr val="C00000"/>
                </a:solidFill>
                <a:latin typeface="Sakkal Majalla" panose="02000000000000000000" pitchFamily="2" charset="-78"/>
                <a:cs typeface="Sultan normal" pitchFamily="2" charset="-78"/>
              </a:rPr>
              <a:t> </a:t>
            </a:r>
            <a:r>
              <a:rPr lang="ar-BH" sz="2800" b="1" dirty="0">
                <a:latin typeface="Sakkal Majalla" panose="02000000000000000000" pitchFamily="2" charset="-78"/>
                <a:cs typeface="Sultan normal" pitchFamily="2" charset="-78"/>
              </a:rPr>
              <a:t>قوة مجال تنتج عن جاذبية الكوكب للجسم مثلاً الأرض والجسم، ويكون اتجاهها نحو الأسفل باتجاه مركز الكوكب.</a:t>
            </a:r>
          </a:p>
          <a:p>
            <a:pPr algn="just" rtl="1"/>
            <a:r>
              <a:rPr lang="en-US" sz="2800" b="1" dirty="0">
                <a:latin typeface="Sakkal Majalla" panose="02000000000000000000" pitchFamily="2" charset="-78"/>
                <a:cs typeface="Sultan normal" pitchFamily="2" charset="-78"/>
              </a:rPr>
              <a:t> </a:t>
            </a:r>
          </a:p>
        </p:txBody>
      </p:sp>
      <p:pic>
        <p:nvPicPr>
          <p:cNvPr id="11" name="Picture 10">
            <a:extLst>
              <a:ext uri="{FF2B5EF4-FFF2-40B4-BE49-F238E27FC236}">
                <a16:creationId xmlns:a16="http://schemas.microsoft.com/office/drawing/2014/main" id="{F8FA3848-D053-4436-932C-E5ACCDD52468}"/>
              </a:ext>
            </a:extLst>
          </p:cNvPr>
          <p:cNvPicPr>
            <a:picLocks noChangeAspect="1"/>
          </p:cNvPicPr>
          <p:nvPr/>
        </p:nvPicPr>
        <p:blipFill>
          <a:blip r:embed="rId3"/>
          <a:stretch>
            <a:fillRect/>
          </a:stretch>
        </p:blipFill>
        <p:spPr>
          <a:xfrm>
            <a:off x="419246" y="3726656"/>
            <a:ext cx="2909492" cy="20621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37104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59308" y="40668"/>
            <a:ext cx="11641540" cy="6340563"/>
          </a:xfrm>
          <a:prstGeom prst="rect">
            <a:avLst/>
          </a:prstGeom>
        </p:spPr>
      </p:pic>
      <p:sp>
        <p:nvSpPr>
          <p:cNvPr id="2" name="Title 1">
            <a:extLst>
              <a:ext uri="{FF2B5EF4-FFF2-40B4-BE49-F238E27FC236}">
                <a16:creationId xmlns:a16="http://schemas.microsoft.com/office/drawing/2014/main" id="{00095FFF-D544-4B9E-AA47-9611868670BD}"/>
              </a:ext>
            </a:extLst>
          </p:cNvPr>
          <p:cNvSpPr>
            <a:spLocks noGrp="1"/>
          </p:cNvSpPr>
          <p:nvPr>
            <p:ph type="title"/>
          </p:nvPr>
        </p:nvSpPr>
        <p:spPr>
          <a:xfrm>
            <a:off x="3191349" y="2265253"/>
            <a:ext cx="7876985" cy="782200"/>
          </a:xfrm>
          <a:solidFill>
            <a:schemeClr val="accent2"/>
          </a:solidFill>
        </p:spPr>
        <p:txBody>
          <a:bodyPr>
            <a:normAutofit/>
          </a:bodyPr>
          <a:lstStyle/>
          <a:p>
            <a:pPr algn="ctr" rtl="1"/>
            <a:r>
              <a:rPr lang="ar-JO" sz="4000" b="1" dirty="0">
                <a:solidFill>
                  <a:schemeClr val="bg1"/>
                </a:solidFill>
                <a:cs typeface="+mn-cs"/>
              </a:rPr>
              <a:t>ا</a:t>
            </a:r>
            <a:r>
              <a:rPr lang="ar-JO" sz="4000" b="1" dirty="0">
                <a:solidFill>
                  <a:schemeClr val="bg1"/>
                </a:solidFill>
                <a:latin typeface="Traditional Arabic" panose="02020603050405020304" pitchFamily="18" charset="-78"/>
                <a:cs typeface="+mn-cs"/>
              </a:rPr>
              <a:t>نتهى مع أطيب الأمنيات بالت</a:t>
            </a:r>
            <a:r>
              <a:rPr lang="ar-BH" sz="4000" b="1" dirty="0">
                <a:solidFill>
                  <a:schemeClr val="bg1"/>
                </a:solidFill>
                <a:latin typeface="Traditional Arabic" panose="02020603050405020304" pitchFamily="18" charset="-78"/>
                <a:cs typeface="+mn-cs"/>
              </a:rPr>
              <a:t>ّ</a:t>
            </a:r>
            <a:r>
              <a:rPr lang="ar-JO" sz="4000" b="1" dirty="0">
                <a:solidFill>
                  <a:schemeClr val="bg1"/>
                </a:solidFill>
                <a:latin typeface="Traditional Arabic" panose="02020603050405020304" pitchFamily="18" charset="-78"/>
                <a:cs typeface="+mn-cs"/>
              </a:rPr>
              <a:t>وفيق</a:t>
            </a:r>
            <a:endParaRPr lang="en-US" sz="4000" b="1" dirty="0">
              <a:solidFill>
                <a:schemeClr val="bg1"/>
              </a:solidFill>
              <a:latin typeface="Traditional Arabic" panose="02020603050405020304" pitchFamily="18" charset="-78"/>
              <a:cs typeface="+mn-cs"/>
            </a:endParaRPr>
          </a:p>
        </p:txBody>
      </p:sp>
      <p:sp>
        <p:nvSpPr>
          <p:cNvPr id="5" name="Title 1">
            <a:extLst>
              <a:ext uri="{FF2B5EF4-FFF2-40B4-BE49-F238E27FC236}">
                <a16:creationId xmlns:a16="http://schemas.microsoft.com/office/drawing/2014/main" id="{00095FFF-D544-4B9E-AA47-9611868670BD}"/>
              </a:ext>
            </a:extLst>
          </p:cNvPr>
          <p:cNvSpPr txBox="1">
            <a:spLocks/>
          </p:cNvSpPr>
          <p:nvPr/>
        </p:nvSpPr>
        <p:spPr>
          <a:xfrm>
            <a:off x="3191349" y="3541042"/>
            <a:ext cx="7876985" cy="782200"/>
          </a:xfrm>
          <a:prstGeom prst="rect">
            <a:avLst/>
          </a:prstGeom>
          <a:solidFill>
            <a:schemeClr val="accent2"/>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BH" sz="4000" b="1" dirty="0">
                <a:solidFill>
                  <a:schemeClr val="bg1"/>
                </a:solidFill>
                <a:cs typeface="+mn-cs"/>
              </a:rPr>
              <a:t>لمزيد من المعلومات ارجع </a:t>
            </a:r>
            <a:r>
              <a:rPr lang="ar-BH" sz="4000" b="1" dirty="0">
                <a:solidFill>
                  <a:schemeClr val="bg1"/>
                </a:solidFill>
              </a:rPr>
              <a:t>إلى كتاب</a:t>
            </a:r>
            <a:r>
              <a:rPr lang="ar-BH" sz="4000" b="1" dirty="0">
                <a:solidFill>
                  <a:schemeClr val="bg1"/>
                </a:solidFill>
                <a:cs typeface="+mn-cs"/>
              </a:rPr>
              <a:t> الطالب</a:t>
            </a:r>
            <a:endParaRPr lang="en-US" sz="4000" b="1" dirty="0">
              <a:solidFill>
                <a:schemeClr val="bg1"/>
              </a:solidFill>
              <a:latin typeface="Traditional Arabic" panose="02020603050405020304" pitchFamily="18" charset="-78"/>
              <a:cs typeface="+mn-cs"/>
            </a:endParaRPr>
          </a:p>
        </p:txBody>
      </p:sp>
    </p:spTree>
    <p:extLst>
      <p:ext uri="{BB962C8B-B14F-4D97-AF65-F5344CB8AC3E}">
        <p14:creationId xmlns:p14="http://schemas.microsoft.com/office/powerpoint/2010/main" val="18258747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docProps/app.xml><?xml version="1.0" encoding="utf-8"?>
<Properties xmlns="http://schemas.openxmlformats.org/officeDocument/2006/extended-properties" xmlns:vt="http://schemas.openxmlformats.org/officeDocument/2006/docPropsVTypes">
  <Template>PPT TMPLT.potx</Template>
  <TotalTime>229</TotalTime>
  <Words>1704</Words>
  <Application>Microsoft Office PowerPoint</Application>
  <PresentationFormat>Widescreen</PresentationFormat>
  <Paragraphs>241</Paragraphs>
  <Slides>28</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28</vt:i4>
      </vt:variant>
    </vt:vector>
  </HeadingPairs>
  <TitlesOfParts>
    <vt:vector size="40" baseType="lpstr">
      <vt:lpstr>Arial</vt:lpstr>
      <vt:lpstr>Calibri</vt:lpstr>
      <vt:lpstr>Calibri Light</vt:lpstr>
      <vt:lpstr>Cambria Math</vt:lpstr>
      <vt:lpstr>Century Gothic</vt:lpstr>
      <vt:lpstr>Lotus-Light</vt:lpstr>
      <vt:lpstr>MinionPro-Bold</vt:lpstr>
      <vt:lpstr>Sakkal Majalla</vt:lpstr>
      <vt:lpstr>Times New Roman</vt:lpstr>
      <vt:lpstr>Traditional Arabic</vt:lpstr>
      <vt:lpstr>Wingdings</vt:lpstr>
      <vt:lpstr>Office Theme</vt:lpstr>
      <vt:lpstr>PowerPoint Presentation</vt:lpstr>
      <vt:lpstr>PowerPoint Presentation</vt:lpstr>
      <vt:lpstr>القوة والحركة</vt:lpstr>
      <vt:lpstr>PowerPoint Presentation</vt:lpstr>
      <vt:lpstr>قوى التلامس</vt:lpstr>
      <vt:lpstr>قوى المجال</vt:lpstr>
      <vt:lpstr>سبب القوة</vt:lpstr>
      <vt:lpstr>مخططات الجسم الحر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القوة المحصلة (F_محصلة) هي المجموع الاتجاهي لجميع القوى التي تؤثر  في الجسم.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انتهى مع أطيب الأمنيات بالتّوفيق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AYSHA ALTHABET</dc:creator>
  <cp:lastModifiedBy>Dr. Sameer Abed Salem Alkhraisat</cp:lastModifiedBy>
  <cp:revision>24</cp:revision>
  <cp:lastPrinted>2021-01-17T11:49:49Z</cp:lastPrinted>
  <dcterms:created xsi:type="dcterms:W3CDTF">2020-03-04T10:47:58Z</dcterms:created>
  <dcterms:modified xsi:type="dcterms:W3CDTF">2021-02-03T10:08:20Z</dcterms:modified>
</cp:coreProperties>
</file>