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6">
            <a:extLst>
              <a:ext uri="{FF2B5EF4-FFF2-40B4-BE49-F238E27FC236}">
                <a16:creationId xmlns:a16="http://schemas.microsoft.com/office/drawing/2014/main" id="{171067ED-4276-485D-8ED9-731FFD86E4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7389067"/>
              </p:ext>
            </p:extLst>
          </p:nvPr>
        </p:nvGraphicFramePr>
        <p:xfrm>
          <a:off x="4277032" y="1960905"/>
          <a:ext cx="7359872" cy="3594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3362">
                  <a:extLst>
                    <a:ext uri="{9D8B030D-6E8A-4147-A177-3AD203B41FA5}">
                      <a16:colId xmlns:a16="http://schemas.microsoft.com/office/drawing/2014/main" val="147546282"/>
                    </a:ext>
                  </a:extLst>
                </a:gridCol>
                <a:gridCol w="2316510">
                  <a:extLst>
                    <a:ext uri="{9D8B030D-6E8A-4147-A177-3AD203B41FA5}">
                      <a16:colId xmlns:a16="http://schemas.microsoft.com/office/drawing/2014/main" val="1624011049"/>
                    </a:ext>
                  </a:extLst>
                </a:gridCol>
              </a:tblGrid>
              <a:tr h="704097">
                <a:tc>
                  <a:txBody>
                    <a:bodyPr/>
                    <a:lstStyle/>
                    <a:p>
                      <a:pPr algn="ctr" rtl="1" fontAlgn="base"/>
                      <a:r>
                        <a:rPr lang="ar-BH" sz="2800" b="1" i="0" kern="1200" dirty="0">
                          <a:solidFill>
                            <a:srgbClr val="FFFF00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منحنى الموقع -الزمن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200" b="1" kern="1200" dirty="0">
                          <a:solidFill>
                            <a:srgbClr val="FFFF00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عنوان </a:t>
                      </a:r>
                      <a:r>
                        <a:rPr lang="ar-JO" sz="3200" b="1" kern="1200" dirty="0">
                          <a:solidFill>
                            <a:srgbClr val="FFFF00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الدرس</a:t>
                      </a:r>
                      <a:endParaRPr lang="en-US" sz="3200" b="1" kern="1200" dirty="0">
                        <a:solidFill>
                          <a:srgbClr val="FFFF00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63893"/>
                  </a:ext>
                </a:extLst>
              </a:tr>
              <a:tr h="731341">
                <a:tc>
                  <a:txBody>
                    <a:bodyPr/>
                    <a:lstStyle/>
                    <a:p>
                      <a:pPr algn="ctr" rtl="1"/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الفيزياء</a:t>
                      </a: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1</a:t>
                      </a:r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 (فيز</a:t>
                      </a: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102</a:t>
                      </a:r>
                      <a:r>
                        <a:rPr lang="ar-JO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)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المقرر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7529466"/>
                  </a:ext>
                </a:extLst>
              </a:tr>
              <a:tr h="70409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الأول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المستوى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551187"/>
                  </a:ext>
                </a:extLst>
              </a:tr>
              <a:tr h="708388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0" dirty="0">
                          <a:latin typeface="Sakkal Majalla" panose="02000000000000000000" pitchFamily="2" charset="-78"/>
                          <a:cs typeface="Sultan bold" pitchFamily="2" charset="-78"/>
                        </a:rPr>
                        <a:t>الأول+الثاني</a:t>
                      </a:r>
                      <a:endParaRPr lang="en-US" sz="2800" b="0" dirty="0">
                        <a:latin typeface="Sakkal Majalla" panose="02000000000000000000" pitchFamily="2" charset="-78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الفصل</a:t>
                      </a:r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 الدراسي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605841"/>
                  </a:ext>
                </a:extLst>
              </a:tr>
              <a:tr h="74682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0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2</a:t>
                      </a:r>
                      <a:endParaRPr lang="en-US" sz="2800" b="0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ultan bold" pitchFamily="2" charset="-78"/>
                        </a:rPr>
                        <a:t>رقم الفصل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ultan bol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55625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16" y="2437369"/>
            <a:ext cx="3967316" cy="32952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9E303E-AD85-4AAA-9717-411EFADE964B}"/>
              </a:ext>
            </a:extLst>
          </p:cNvPr>
          <p:cNvSpPr/>
          <p:nvPr/>
        </p:nvSpPr>
        <p:spPr>
          <a:xfrm>
            <a:off x="3286522" y="529228"/>
            <a:ext cx="5026925" cy="604781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الكفايات التعليمية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1E5EA9-CC7D-4A9D-B76D-DF923F592142}"/>
              </a:ext>
            </a:extLst>
          </p:cNvPr>
          <p:cNvSpPr/>
          <p:nvPr/>
        </p:nvSpPr>
        <p:spPr>
          <a:xfrm>
            <a:off x="1028727" y="1579883"/>
            <a:ext cx="10515600" cy="35864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ea typeface="+mj-ea"/>
                <a:cs typeface="Sultan normal" pitchFamily="2" charset="-78"/>
              </a:rPr>
              <a:t>يوضح المفاهيم المرتبطة بمنحنى موقع والزمن(منحنى الموقع- الزمن، الموقع اللحظي) .</a:t>
            </a: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ea typeface="+mj-ea"/>
                <a:cs typeface="Sultan normal" pitchFamily="2" charset="-78"/>
              </a:rPr>
              <a:t>يطور منحنيات (الموقع-الزمن) لأجسام متحركة، ويستخدمها لتحديد مواقع الأجسام أو إزاحتها. </a:t>
            </a: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ea typeface="+mj-ea"/>
                <a:cs typeface="Sultan normal" pitchFamily="2" charset="-78"/>
              </a:rPr>
              <a:t>يصف حركة الأجسام باستخدام التمثيلات المتكافئة ومنها مخططات الحركة أو الصور أو منحنيات الموقع- الزمن.</a:t>
            </a: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2853E53B-5DB0-40A0-9E97-DFF7B6FECDD1}"/>
              </a:ext>
            </a:extLst>
          </p:cNvPr>
          <p:cNvSpPr txBox="1">
            <a:spLocks/>
          </p:cNvSpPr>
          <p:nvPr/>
        </p:nvSpPr>
        <p:spPr>
          <a:xfrm>
            <a:off x="152400" y="6492875"/>
            <a:ext cx="3429000" cy="3651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منحنى الموقع –الزمن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707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38274" y="58410"/>
            <a:ext cx="4025574" cy="604781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منحنى الموقع -الزمن</a:t>
            </a:r>
          </a:p>
        </p:txBody>
      </p:sp>
      <p:sp>
        <p:nvSpPr>
          <p:cNvPr id="4" name="Rectangle 3"/>
          <p:cNvSpPr/>
          <p:nvPr/>
        </p:nvSpPr>
        <p:spPr>
          <a:xfrm>
            <a:off x="6334317" y="823424"/>
            <a:ext cx="5637556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يمكن استخدام مخطط حركة العدَّاء لتحديد موقع العدَّاء في كل لحظة من حركته، وتجسيدها في جدول.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147"/>
            <a:ext cx="5781368" cy="24253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23054" y="4463303"/>
            <a:ext cx="4278328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Low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  وأيضًا يمكن عرض البيانات في منحنى (الموقع-الزمن)، بتحديد إحداثيات الزمن على المحور الأفقي 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X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وإحداثيات الموقع على المحور الرأسي 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Y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.</a:t>
            </a:r>
            <a:endParaRPr lang="en-US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26" y="3102350"/>
            <a:ext cx="3761748" cy="31158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095" y="2450557"/>
            <a:ext cx="2642824" cy="3493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Striped Right Arrow 11"/>
          <p:cNvSpPr/>
          <p:nvPr/>
        </p:nvSpPr>
        <p:spPr>
          <a:xfrm rot="931641" flipV="1">
            <a:off x="5772917" y="3158259"/>
            <a:ext cx="3388629" cy="485277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riped Right Arrow 12"/>
          <p:cNvSpPr/>
          <p:nvPr/>
        </p:nvSpPr>
        <p:spPr>
          <a:xfrm rot="10800000">
            <a:off x="3938274" y="3906579"/>
            <a:ext cx="5030041" cy="467429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2853E53B-5DB0-40A0-9E97-DFF7B6FECDD1}"/>
              </a:ext>
            </a:extLst>
          </p:cNvPr>
          <p:cNvSpPr txBox="1">
            <a:spLocks/>
          </p:cNvSpPr>
          <p:nvPr/>
        </p:nvSpPr>
        <p:spPr>
          <a:xfrm>
            <a:off x="152400" y="6492875"/>
            <a:ext cx="3429000" cy="3651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منحنى الموقع –الزمن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44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23361" y="43151"/>
            <a:ext cx="2782197" cy="604781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مسائل تدريبية</a:t>
            </a:r>
          </a:p>
        </p:txBody>
      </p:sp>
      <p:sp>
        <p:nvSpPr>
          <p:cNvPr id="4" name="Rectangle 3"/>
          <p:cNvSpPr/>
          <p:nvPr/>
        </p:nvSpPr>
        <p:spPr>
          <a:xfrm>
            <a:off x="5183006" y="1405450"/>
            <a:ext cx="6827518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3200" dirty="0">
                <a:latin typeface="Sakkal Majalla" panose="02000000000000000000" pitchFamily="2" charset="-78"/>
                <a:cs typeface="Sultan normal" pitchFamily="2" charset="-78"/>
              </a:rPr>
              <a:t>يوضح الرسم البياني حركة عدَّاء، أجب عن الأسئلة التالية: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56112"/>
            <a:ext cx="4628684" cy="3833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5058695" y="2649881"/>
            <a:ext cx="698090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1.متى يصل العدَّاء إلى بعد 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20 m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عن نقطة البداية؟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58696" y="4025816"/>
            <a:ext cx="698090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2. أين يكون العدَّاء بعد مضي 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 6 s</a:t>
            </a:r>
            <a:r>
              <a:rPr lang="ar-BH" sz="2000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عن نقطة البداية؟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95716" y="5306554"/>
            <a:ext cx="944388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3.ما مقدار الازاحة التي تحركها العدَّاء من الثانية الثالثة إلى الثانية السادسة؟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97611" y="3312982"/>
            <a:ext cx="639830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بعد مضي زمن مقداره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4 s</a:t>
            </a:r>
            <a:endParaRPr lang="ar-BH" sz="2400" dirty="0">
              <a:latin typeface="Times New Roman" panose="02020603050405020304" pitchFamily="18" charset="0"/>
              <a:cs typeface="Sultan normal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97611" y="4617445"/>
            <a:ext cx="639830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على بعد 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30 m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عن نقطة البداية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97611" y="5880428"/>
            <a:ext cx="639830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d=</a:t>
            </a:r>
            <a:r>
              <a:rPr lang="en-US" sz="2400" dirty="0" err="1">
                <a:latin typeface="Times New Roman" panose="02020603050405020304" pitchFamily="18" charset="0"/>
                <a:cs typeface="Sultan normal" pitchFamily="2" charset="-78"/>
              </a:rPr>
              <a:t>d</a:t>
            </a:r>
            <a:r>
              <a:rPr lang="en-US" sz="2400" baseline="-25000" dirty="0" err="1">
                <a:latin typeface="Times New Roman" panose="02020603050405020304" pitchFamily="18" charset="0"/>
                <a:cs typeface="Sultan normal" pitchFamily="2" charset="-78"/>
              </a:rPr>
              <a:t>f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-d</a:t>
            </a:r>
            <a:r>
              <a:rPr lang="en-US" sz="2400" baseline="-25000" dirty="0">
                <a:latin typeface="Times New Roman" panose="02020603050405020304" pitchFamily="18" charset="0"/>
                <a:cs typeface="Sultan normal" pitchFamily="2" charset="-78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=30-15=15 m</a:t>
            </a:r>
            <a:r>
              <a:rPr lang="ar-BH" sz="2400" dirty="0">
                <a:latin typeface="Times New Roman" panose="02020603050405020304" pitchFamily="18" charset="0"/>
                <a:cs typeface="Sultan normal" pitchFamily="2" charset="-78"/>
              </a:rPr>
              <a:t>∆</a:t>
            </a:r>
          </a:p>
        </p:txBody>
      </p:sp>
      <p:sp>
        <p:nvSpPr>
          <p:cNvPr id="18" name="Footer Placeholder 6">
            <a:extLst>
              <a:ext uri="{FF2B5EF4-FFF2-40B4-BE49-F238E27FC236}">
                <a16:creationId xmlns:a16="http://schemas.microsoft.com/office/drawing/2014/main" id="{2853E53B-5DB0-40A0-9E97-DFF7B6FECDD1}"/>
              </a:ext>
            </a:extLst>
          </p:cNvPr>
          <p:cNvSpPr txBox="1">
            <a:spLocks/>
          </p:cNvSpPr>
          <p:nvPr/>
        </p:nvSpPr>
        <p:spPr>
          <a:xfrm>
            <a:off x="152400" y="6492875"/>
            <a:ext cx="3429000" cy="3651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منحنى الموقع –الزمن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566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27128" y="93205"/>
            <a:ext cx="2921322" cy="604781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مسائل تدريبية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73445" y="2404473"/>
            <a:ext cx="679025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1.متى كانت السيارة على بعد 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50 m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شرق نقطة الأصل؟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07335" y="3586287"/>
            <a:ext cx="668858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2. أين كانت السيارة عند 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1 s</a:t>
            </a:r>
            <a:r>
              <a:rPr lang="en-US" sz="2000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؟ </a:t>
            </a:r>
            <a:endParaRPr lang="ar-BH" sz="28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07335" y="4760614"/>
            <a:ext cx="675636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3. صف حركة السيارة الممثلة في الرسم البياني.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74981" y="2994056"/>
            <a:ext cx="639830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عند الزمن 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 3 s 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.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endParaRPr lang="ar-BH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52351" y="4266418"/>
            <a:ext cx="639830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على بعد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100 m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 عن نقطة البداية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. </a:t>
            </a:r>
            <a:r>
              <a:rPr lang="en-US" sz="24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endParaRPr lang="ar-BH" sz="24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27138" y="5343554"/>
            <a:ext cx="11416262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انطلقت السيارة من نقطة تبعد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125 m</a:t>
            </a:r>
            <a:r>
              <a:rPr lang="en-US" sz="2400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r>
              <a:rPr lang="ar-BH" sz="2400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شرقُا، وتحركت باتجاه نقطة الاصل (الغرب) ووصلتها بعد زمن </a:t>
            </a:r>
            <a:r>
              <a:rPr lang="en-US" sz="2800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5 s</a:t>
            </a:r>
            <a:r>
              <a:rPr lang="en-US" sz="2400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r>
              <a:rPr lang="ar-BH" sz="2400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ثم تابعت سيرها باتجاه الغرب.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545002"/>
            <a:ext cx="4542503" cy="3475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 17"/>
          <p:cNvSpPr/>
          <p:nvPr/>
        </p:nvSpPr>
        <p:spPr>
          <a:xfrm>
            <a:off x="5107335" y="1265564"/>
            <a:ext cx="6722475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3200" dirty="0">
                <a:latin typeface="Sakkal Majalla" panose="02000000000000000000" pitchFamily="2" charset="-78"/>
                <a:cs typeface="Sultan normal" pitchFamily="2" charset="-78"/>
              </a:rPr>
              <a:t>يوضح الرسم البياني حركة عدَّاء، أجب عن الأسئلة التالية:</a:t>
            </a:r>
          </a:p>
        </p:txBody>
      </p:sp>
      <p:sp>
        <p:nvSpPr>
          <p:cNvPr id="12" name="Footer Placeholder 6">
            <a:extLst>
              <a:ext uri="{FF2B5EF4-FFF2-40B4-BE49-F238E27FC236}">
                <a16:creationId xmlns:a16="http://schemas.microsoft.com/office/drawing/2014/main" id="{2853E53B-5DB0-40A0-9E97-DFF7B6FECDD1}"/>
              </a:ext>
            </a:extLst>
          </p:cNvPr>
          <p:cNvSpPr txBox="1">
            <a:spLocks/>
          </p:cNvSpPr>
          <p:nvPr/>
        </p:nvSpPr>
        <p:spPr>
          <a:xfrm>
            <a:off x="152400" y="6492875"/>
            <a:ext cx="3429000" cy="3651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منحنى الموقع –الزمن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454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314838" y="1681316"/>
            <a:ext cx="11481081" cy="4087953"/>
            <a:chOff x="98852" y="2146522"/>
            <a:chExt cx="11481081" cy="2776833"/>
          </a:xfrm>
        </p:grpSpPr>
        <p:sp>
          <p:nvSpPr>
            <p:cNvPr id="4" name="Rectangle 3"/>
            <p:cNvSpPr/>
            <p:nvPr/>
          </p:nvSpPr>
          <p:spPr>
            <a:xfrm>
              <a:off x="3356637" y="2146522"/>
              <a:ext cx="3757760" cy="564473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>
              <a:spAutoFit/>
            </a:bodyPr>
            <a:lstStyle/>
            <a:p>
              <a:pPr algn="r" rtl="1"/>
              <a:r>
                <a:rPr lang="ar-BH" sz="48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lang="ar-BH" sz="48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التمثيلات المتكافئة </a:t>
              </a:r>
              <a:endParaRPr lang="en-US" sz="48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0319652" y="4133890"/>
              <a:ext cx="1260281" cy="4390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ar-BH" sz="3600" b="1" dirty="0">
                  <a:latin typeface="Sakkal Majalla" panose="02000000000000000000" pitchFamily="2" charset="-78"/>
                  <a:ea typeface="+mj-ea"/>
                  <a:cs typeface="Sakkal Majalla" panose="02000000000000000000" pitchFamily="2" charset="-78"/>
                </a:rPr>
                <a:t>الكلمات</a:t>
              </a:r>
              <a:endParaRPr lang="en-US" sz="3600" b="1" dirty="0"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705206" y="4115556"/>
              <a:ext cx="2242922" cy="4390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ar-BH" sz="3600" b="1" dirty="0">
                  <a:latin typeface="Sakkal Majalla" panose="02000000000000000000" pitchFamily="2" charset="-78"/>
                  <a:ea typeface="+mj-ea"/>
                  <a:cs typeface="Sakkal Majalla" panose="02000000000000000000" pitchFamily="2" charset="-78"/>
                </a:rPr>
                <a:t>مخطط الحركة</a:t>
              </a:r>
              <a:endParaRPr lang="en-US" sz="3600" b="1" dirty="0"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8852" y="4141962"/>
              <a:ext cx="2292615" cy="4390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ar-BH" sz="3600" b="1" dirty="0">
                  <a:latin typeface="Sakkal Majalla" panose="02000000000000000000" pitchFamily="2" charset="-78"/>
                  <a:ea typeface="+mj-ea"/>
                  <a:cs typeface="Sakkal Majalla" panose="02000000000000000000" pitchFamily="2" charset="-78"/>
                </a:rPr>
                <a:t>جداول البيانات</a:t>
              </a:r>
              <a:endParaRPr lang="en-US" sz="3600" b="1" dirty="0"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777204" y="4108005"/>
              <a:ext cx="2319867" cy="815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ar-BH" sz="3600" b="1" dirty="0">
                  <a:latin typeface="Sakkal Majalla" panose="02000000000000000000" pitchFamily="2" charset="-78"/>
                  <a:ea typeface="+mj-ea"/>
                  <a:cs typeface="Sakkal Majalla" panose="02000000000000000000" pitchFamily="2" charset="-78"/>
                </a:rPr>
                <a:t>نموذج الجسيم </a:t>
              </a:r>
            </a:p>
            <a:p>
              <a:pPr algn="ctr"/>
              <a:r>
                <a:rPr lang="ar-BH" sz="3600" b="1" dirty="0">
                  <a:latin typeface="Sakkal Majalla" panose="02000000000000000000" pitchFamily="2" charset="-78"/>
                  <a:ea typeface="+mj-ea"/>
                  <a:cs typeface="Sakkal Majalla" panose="02000000000000000000" pitchFamily="2" charset="-78"/>
                </a:rPr>
                <a:t>النقطي</a:t>
              </a:r>
              <a:endParaRPr lang="en-US" sz="3600" b="1" dirty="0"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73963" y="4098627"/>
              <a:ext cx="2116285" cy="815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ar-BH" sz="3600" b="1" dirty="0">
                  <a:latin typeface="Sakkal Majalla" panose="02000000000000000000" pitchFamily="2" charset="-78"/>
                  <a:ea typeface="+mj-ea"/>
                  <a:cs typeface="Sakkal Majalla" panose="02000000000000000000" pitchFamily="2" charset="-78"/>
                </a:rPr>
                <a:t>منحنيات </a:t>
              </a:r>
            </a:p>
            <a:p>
              <a:pPr algn="ctr"/>
              <a:r>
                <a:rPr lang="ar-BH" sz="3600" b="1" dirty="0">
                  <a:latin typeface="Sakkal Majalla" panose="02000000000000000000" pitchFamily="2" charset="-78"/>
                  <a:ea typeface="+mj-ea"/>
                  <a:cs typeface="Sakkal Majalla" panose="02000000000000000000" pitchFamily="2" charset="-78"/>
                </a:rPr>
                <a:t>(الموقع-الزمن)</a:t>
              </a:r>
              <a:endParaRPr lang="en-US" sz="3600" b="1" dirty="0"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endParaRPr>
            </a:p>
          </p:txBody>
        </p:sp>
        <p:cxnSp>
          <p:nvCxnSpPr>
            <p:cNvPr id="13" name="Straight Arrow Connector 12"/>
            <p:cNvCxnSpPr>
              <a:stCxn id="4" idx="2"/>
              <a:endCxn id="8" idx="0"/>
            </p:cNvCxnSpPr>
            <p:nvPr/>
          </p:nvCxnSpPr>
          <p:spPr>
            <a:xfrm flipH="1">
              <a:off x="1245160" y="2710995"/>
              <a:ext cx="3990357" cy="143096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4" idx="2"/>
              <a:endCxn id="9" idx="0"/>
            </p:cNvCxnSpPr>
            <p:nvPr/>
          </p:nvCxnSpPr>
          <p:spPr>
            <a:xfrm flipH="1">
              <a:off x="3937138" y="2710995"/>
              <a:ext cx="1298379" cy="139701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4" idx="2"/>
              <a:endCxn id="10" idx="0"/>
            </p:cNvCxnSpPr>
            <p:nvPr/>
          </p:nvCxnSpPr>
          <p:spPr>
            <a:xfrm>
              <a:off x="5235517" y="2710995"/>
              <a:ext cx="1196589" cy="1387632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4" idx="2"/>
            </p:cNvCxnSpPr>
            <p:nvPr/>
          </p:nvCxnSpPr>
          <p:spPr>
            <a:xfrm>
              <a:off x="5235517" y="2710995"/>
              <a:ext cx="3652329" cy="141431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4" idx="2"/>
              <a:endCxn id="6" idx="0"/>
            </p:cNvCxnSpPr>
            <p:nvPr/>
          </p:nvCxnSpPr>
          <p:spPr>
            <a:xfrm>
              <a:off x="5235517" y="2710995"/>
              <a:ext cx="5714276" cy="142289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3121685" y="530978"/>
            <a:ext cx="5186956" cy="604781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مراجعة</a:t>
            </a:r>
          </a:p>
        </p:txBody>
      </p:sp>
      <p:sp>
        <p:nvSpPr>
          <p:cNvPr id="18" name="Footer Placeholder 6">
            <a:extLst>
              <a:ext uri="{FF2B5EF4-FFF2-40B4-BE49-F238E27FC236}">
                <a16:creationId xmlns:a16="http://schemas.microsoft.com/office/drawing/2014/main" id="{2853E53B-5DB0-40A0-9E97-DFF7B6FECDD1}"/>
              </a:ext>
            </a:extLst>
          </p:cNvPr>
          <p:cNvSpPr txBox="1">
            <a:spLocks/>
          </p:cNvSpPr>
          <p:nvPr/>
        </p:nvSpPr>
        <p:spPr>
          <a:xfrm>
            <a:off x="152400" y="6492875"/>
            <a:ext cx="3429000" cy="3651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منحنى الموقع –الزمن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292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81400" y="188295"/>
            <a:ext cx="4316365" cy="74994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الفترة الزمنية والإزاحة</a:t>
            </a:r>
          </a:p>
        </p:txBody>
      </p:sp>
      <p:sp>
        <p:nvSpPr>
          <p:cNvPr id="4" name="Rectangle 3"/>
          <p:cNvSpPr/>
          <p:nvPr/>
        </p:nvSpPr>
        <p:spPr>
          <a:xfrm>
            <a:off x="206478" y="1199393"/>
            <a:ext cx="11833122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just" rtl="1"/>
            <a:r>
              <a:rPr lang="ar-BH" sz="3200" dirty="0">
                <a:latin typeface="Sakkal Majalla" panose="02000000000000000000" pitchFamily="2" charset="-78"/>
                <a:cs typeface="Sultan normal" pitchFamily="2" charset="-78"/>
              </a:rPr>
              <a:t>يمكنك تمثيل حركة أكثر من جسم في منحنى واحد للموقع-الزمن</a:t>
            </a:r>
            <a:r>
              <a:rPr lang="ar-JO" sz="3200" dirty="0">
                <a:latin typeface="Sakkal Majalla" panose="02000000000000000000" pitchFamily="2" charset="-78"/>
                <a:cs typeface="Sultan normal" pitchFamily="2" charset="-78"/>
              </a:rPr>
              <a:t>،</a:t>
            </a:r>
            <a:r>
              <a:rPr lang="ar-BH" sz="3200" dirty="0">
                <a:latin typeface="Sakkal Majalla" panose="02000000000000000000" pitchFamily="2" charset="-78"/>
                <a:cs typeface="Sultan normal" pitchFamily="2" charset="-78"/>
              </a:rPr>
              <a:t> ونقطة تقاطع الخطين البيانيين تخبرك متى يكون الجسمان في الموقع نفسه.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34168" y="4535095"/>
            <a:ext cx="688359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spAutoFit/>
          </a:bodyPr>
          <a:lstStyle/>
          <a:p>
            <a:pPr algn="just" rtl="1"/>
            <a:r>
              <a:rPr lang="ar-BH" sz="2400" dirty="0">
                <a:latin typeface="Sakkal Majalla" panose="02000000000000000000" pitchFamily="2" charset="-78"/>
                <a:cs typeface="Sultan normal" pitchFamily="2" charset="-78"/>
              </a:rPr>
              <a:t>ليس بالضرورة، إذا كان هذان الجسمان عداءين، ولكل منهما ممر خاص به، فإنهما لن يتصادما.</a:t>
            </a:r>
            <a:endParaRPr lang="ar-BH" sz="28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6" y="2450709"/>
            <a:ext cx="4685099" cy="3550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5034168" y="3421340"/>
            <a:ext cx="70054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just" rtl="1"/>
            <a:r>
              <a:rPr lang="ar-BH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ultan normal" pitchFamily="2" charset="-78"/>
              </a:rPr>
              <a:t>سؤال: </a:t>
            </a:r>
            <a:r>
              <a:rPr lang="ar-BH" sz="2800" dirty="0">
                <a:latin typeface="Sakkal Majalla" panose="02000000000000000000" pitchFamily="2" charset="-78"/>
                <a:cs typeface="Sultan normal" pitchFamily="2" charset="-78"/>
              </a:rPr>
              <a:t>هل هذا يعني أن الجسمين في الشكل سيتصادمان؟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2853E53B-5DB0-40A0-9E97-DFF7B6FECDD1}"/>
              </a:ext>
            </a:extLst>
          </p:cNvPr>
          <p:cNvSpPr txBox="1">
            <a:spLocks/>
          </p:cNvSpPr>
          <p:nvPr/>
        </p:nvSpPr>
        <p:spPr>
          <a:xfrm>
            <a:off x="152400" y="6492875"/>
            <a:ext cx="3429000" cy="3651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منحنى الموقع –الزمن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413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737721" y="132012"/>
            <a:ext cx="3957485" cy="72692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مسائل تدريبية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7585" y="1494239"/>
            <a:ext cx="11749223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يمثل النموذج الجسيمي النقطي لجسم يتحرك بخط مستقيم. مثِّلْ حركته باستخدام منحنى (الموقع-الزمن)، علمًا بأن الفترة الزمنية بين كل نقطتين متتاليتين تساوي </a:t>
            </a:r>
            <a:r>
              <a:rPr lang="en-US" sz="28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8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1 s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85" y="2918661"/>
            <a:ext cx="3580689" cy="3302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824" y="3037323"/>
            <a:ext cx="6002763" cy="1532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2853E53B-5DB0-40A0-9E97-DFF7B6FECDD1}"/>
              </a:ext>
            </a:extLst>
          </p:cNvPr>
          <p:cNvSpPr txBox="1">
            <a:spLocks/>
          </p:cNvSpPr>
          <p:nvPr/>
        </p:nvSpPr>
        <p:spPr>
          <a:xfrm>
            <a:off x="152400" y="6492875"/>
            <a:ext cx="3429000" cy="3651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منحنى الموقع –الزمن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64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427957" y="61229"/>
            <a:ext cx="3777598" cy="604781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مسائل تدريبية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78959" y="1436315"/>
            <a:ext cx="680351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ultan normal" pitchFamily="2" charset="-78"/>
              </a:rPr>
              <a:t>يبين الشكل منحنى (الموقع-الزمن) لحركة جسم.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0075"/>
            <a:ext cx="4952494" cy="3087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5243518" y="2190368"/>
            <a:ext cx="653895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1. متى كان الجسم على بعد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10 m</a:t>
            </a:r>
            <a:r>
              <a:rPr lang="ar-BH" b="1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r>
              <a:rPr lang="en-US" b="1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عن نقطة الأصل؟</a:t>
            </a:r>
          </a:p>
        </p:txBody>
      </p:sp>
      <p:sp>
        <p:nvSpPr>
          <p:cNvPr id="8" name="Rectangle 7"/>
          <p:cNvSpPr/>
          <p:nvPr/>
        </p:nvSpPr>
        <p:spPr>
          <a:xfrm>
            <a:off x="5223823" y="3208169"/>
            <a:ext cx="655929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2. حدد المسافة التي قطعها الجسم بين اللحظتين</a:t>
            </a:r>
            <a:r>
              <a:rPr lang="ar-BH" sz="2400" dirty="0">
                <a:latin typeface="Times New Roman" panose="02020603050405020304" pitchFamily="18" charset="0"/>
                <a:cs typeface="Sultan normal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s</a:t>
            </a:r>
            <a:r>
              <a:rPr lang="ar-BH" sz="2400" dirty="0">
                <a:latin typeface="Times New Roman" panose="02020603050405020304" pitchFamily="18" charset="0"/>
                <a:cs typeface="Sultan normal" pitchFamily="2" charset="-78"/>
              </a:rPr>
              <a:t> 0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و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s</a:t>
            </a:r>
            <a:r>
              <a:rPr lang="ar-BH" sz="2400" dirty="0">
                <a:latin typeface="Times New Roman" panose="02020603050405020304" pitchFamily="18" charset="0"/>
                <a:cs typeface="Sultan normal" pitchFamily="2" charset="-78"/>
              </a:rPr>
              <a:t>5</a:t>
            </a:r>
            <a:r>
              <a:rPr lang="en-US" b="1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r>
              <a:rPr lang="ar-BH" b="1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r>
              <a:rPr lang="en-US" b="1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endParaRPr lang="ar-BH" b="1" dirty="0">
              <a:latin typeface="Century Gothic" panose="020B0502020202020204" pitchFamily="34" charset="0"/>
              <a:cs typeface="Sultan normal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23823" y="4291455"/>
            <a:ext cx="6532651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3. حدد الزمن الذي استغرقه الجسم ليتحرك من موقع يبعد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40 m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   عن نقطة الأصل إلى  موقع يبعد  </a:t>
            </a:r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80 m</a:t>
            </a:r>
            <a:r>
              <a:rPr lang="ar-BH" sz="2000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r>
              <a:rPr lang="en-US" sz="2000" dirty="0">
                <a:latin typeface="Century Gothic" panose="020B0502020202020204" pitchFamily="34" charset="0"/>
                <a:cs typeface="Sultan normal" pitchFamily="2" charset="-78"/>
              </a:rPr>
              <a:t> 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عنها.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r>
              <a:rPr lang="en-US" sz="2400" b="1" dirty="0">
                <a:latin typeface="Sakkal Majalla" panose="02000000000000000000" pitchFamily="2" charset="-78"/>
                <a:cs typeface="Sultan normal" pitchFamily="2" charset="-78"/>
              </a:rPr>
              <a:t> </a:t>
            </a:r>
            <a:endParaRPr lang="ar-BH" sz="24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70525" y="5834425"/>
            <a:ext cx="608548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ultan normal" pitchFamily="2" charset="-78"/>
              </a:rPr>
              <a:t>4. ارسم النموذج الجسيمي النقطي لحركة الجسم</a:t>
            </a:r>
            <a:r>
              <a:rPr lang="ar-JO" sz="2400" b="1" dirty="0">
                <a:latin typeface="Sakkal Majalla" panose="02000000000000000000" pitchFamily="2" charset="-78"/>
                <a:cs typeface="Sultan normal" pitchFamily="2" charset="-78"/>
              </a:rPr>
              <a:t>.</a:t>
            </a:r>
            <a:endParaRPr lang="ar-BH" sz="2400" b="1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55" y="5099722"/>
            <a:ext cx="4763068" cy="1239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5494270" y="2662312"/>
            <a:ext cx="626220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1"/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0.5 s</a:t>
            </a:r>
            <a:endParaRPr lang="ar-BH" sz="2400" dirty="0">
              <a:latin typeface="Times New Roman" panose="02020603050405020304" pitchFamily="18" charset="0"/>
              <a:cs typeface="Sultan normal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94270" y="3774323"/>
            <a:ext cx="626220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1"/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100 m</a:t>
            </a:r>
            <a:endParaRPr lang="ar-BH" sz="2400" dirty="0">
              <a:latin typeface="Times New Roman" panose="02020603050405020304" pitchFamily="18" charset="0"/>
              <a:cs typeface="Sultan normal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25114" y="5372760"/>
            <a:ext cx="6358001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1"/>
            <a:r>
              <a:rPr lang="en-US" sz="2400" dirty="0">
                <a:latin typeface="Times New Roman" panose="02020603050405020304" pitchFamily="18" charset="0"/>
                <a:cs typeface="Sultan normal" pitchFamily="2" charset="-78"/>
              </a:rPr>
              <a:t>2.0 s</a:t>
            </a:r>
            <a:endParaRPr lang="ar-BH" sz="2400" dirty="0">
              <a:latin typeface="Times New Roman" panose="02020603050405020304" pitchFamily="18" charset="0"/>
              <a:cs typeface="Sultan normal" pitchFamily="2" charset="-78"/>
            </a:endParaRPr>
          </a:p>
        </p:txBody>
      </p:sp>
      <p:sp>
        <p:nvSpPr>
          <p:cNvPr id="17" name="Footer Placeholder 6">
            <a:extLst>
              <a:ext uri="{FF2B5EF4-FFF2-40B4-BE49-F238E27FC236}">
                <a16:creationId xmlns:a16="http://schemas.microsoft.com/office/drawing/2014/main" id="{2853E53B-5DB0-40A0-9E97-DFF7B6FECDD1}"/>
              </a:ext>
            </a:extLst>
          </p:cNvPr>
          <p:cNvSpPr txBox="1">
            <a:spLocks/>
          </p:cNvSpPr>
          <p:nvPr/>
        </p:nvSpPr>
        <p:spPr>
          <a:xfrm>
            <a:off x="152400" y="6492875"/>
            <a:ext cx="3429000" cy="3651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منحنى الموقع –الزمن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29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7" grpId="0" animBg="1"/>
      <p:bldP spid="8" grpId="0" animBg="1"/>
      <p:bldP spid="10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12079" y="1260303"/>
            <a:ext cx="6648995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Low" rtl="1"/>
            <a:r>
              <a:rPr lang="ar-BH" sz="3200" dirty="0">
                <a:latin typeface="Sakkal Majalla" panose="02000000000000000000" pitchFamily="2" charset="-78"/>
                <a:cs typeface="Sultan normal" pitchFamily="2" charset="-78"/>
              </a:rPr>
              <a:t>رتب الخطوط البيانية بحسب الموقع الابتدائي للجسم (بدءًا بأكبر قيمة موجبة وانتهاء بأكبر قيمة سالبة).</a:t>
            </a:r>
            <a:endParaRPr lang="en-US" sz="3200" dirty="0">
              <a:latin typeface="Sakkal Majalla" panose="02000000000000000000" pitchFamily="2" charset="-78"/>
              <a:cs typeface="Sultan normal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1377401"/>
            <a:ext cx="4358639" cy="3925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4206451" y="117988"/>
            <a:ext cx="3692013" cy="670368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ultan bold" pitchFamily="2" charset="-78"/>
              </a:rPr>
              <a:t>مسائل تدريبية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32783" y="3886686"/>
            <a:ext cx="565017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الجسم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، الجسم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، الجسم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، </a:t>
            </a:r>
            <a:r>
              <a:rPr lang="ar-BH" sz="2800" b="1" dirty="0">
                <a:latin typeface="Sakkal Majalla" panose="02000000000000000000" pitchFamily="2" charset="-78"/>
                <a:cs typeface="Sultan normal" pitchFamily="2" charset="-78"/>
              </a:rPr>
              <a:t>الجسم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2853E53B-5DB0-40A0-9E97-DFF7B6FECDD1}"/>
              </a:ext>
            </a:extLst>
          </p:cNvPr>
          <p:cNvSpPr txBox="1">
            <a:spLocks/>
          </p:cNvSpPr>
          <p:nvPr/>
        </p:nvSpPr>
        <p:spPr>
          <a:xfrm>
            <a:off x="152400" y="6492875"/>
            <a:ext cx="3429000" cy="3651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منحنى الموقع –الزمن</a:t>
            </a:r>
            <a:r>
              <a:rPr lang="en-US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الفيزياء1 (فيز102)</a:t>
            </a:r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471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8" y="40668"/>
            <a:ext cx="11641540" cy="6340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095FFF-D544-4B9E-AA47-96118686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349" y="2265253"/>
            <a:ext cx="7876985" cy="7822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 rtl="1"/>
            <a:r>
              <a:rPr lang="ar-JO" sz="4000" b="1" dirty="0">
                <a:solidFill>
                  <a:schemeClr val="bg1"/>
                </a:solidFill>
                <a:cs typeface="+mn-cs"/>
              </a:rPr>
              <a:t>ا</a:t>
            </a:r>
            <a:r>
              <a:rPr lang="ar-JO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نتهى مع أطيب الأمنيات بالت</a:t>
            </a:r>
            <a:r>
              <a:rPr lang="ar-BH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ّ</a:t>
            </a:r>
            <a:r>
              <a:rPr lang="ar-JO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وفيق</a:t>
            </a:r>
            <a:endParaRPr lang="en-US" sz="4000" b="1" dirty="0">
              <a:solidFill>
                <a:schemeClr val="bg1"/>
              </a:solidFill>
              <a:latin typeface="Traditional Arabic" panose="02020603050405020304" pitchFamily="18" charset="-78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095FFF-D544-4B9E-AA47-9611868670BD}"/>
              </a:ext>
            </a:extLst>
          </p:cNvPr>
          <p:cNvSpPr txBox="1">
            <a:spLocks/>
          </p:cNvSpPr>
          <p:nvPr/>
        </p:nvSpPr>
        <p:spPr>
          <a:xfrm>
            <a:off x="3191349" y="3541042"/>
            <a:ext cx="7876985" cy="7822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4000" b="1" dirty="0">
                <a:solidFill>
                  <a:schemeClr val="bg1"/>
                </a:solidFill>
                <a:cs typeface="+mn-cs"/>
              </a:rPr>
              <a:t>لمزيد من المعلومات </a:t>
            </a:r>
            <a:r>
              <a:rPr lang="ar-BH" sz="4000" b="1">
                <a:solidFill>
                  <a:schemeClr val="bg1"/>
                </a:solidFill>
                <a:cs typeface="+mn-cs"/>
              </a:rPr>
              <a:t>ارجع </a:t>
            </a:r>
            <a:r>
              <a:rPr lang="ar-BH" sz="4000" b="1">
                <a:solidFill>
                  <a:schemeClr val="bg1"/>
                </a:solidFill>
              </a:rPr>
              <a:t>إلى كتاب</a:t>
            </a:r>
            <a:r>
              <a:rPr lang="ar-BH" sz="4000" b="1">
                <a:solidFill>
                  <a:schemeClr val="bg1"/>
                </a:solidFill>
                <a:cs typeface="+mn-cs"/>
              </a:rPr>
              <a:t> </a:t>
            </a:r>
            <a:r>
              <a:rPr lang="ar-BH" sz="4000" b="1" dirty="0">
                <a:solidFill>
                  <a:schemeClr val="bg1"/>
                </a:solidFill>
                <a:cs typeface="+mn-cs"/>
              </a:rPr>
              <a:t>الطالب</a:t>
            </a:r>
            <a:endParaRPr lang="en-US" sz="4000" b="1" dirty="0">
              <a:solidFill>
                <a:schemeClr val="bg1"/>
              </a:solidFill>
              <a:latin typeface="Traditional Arabic" panose="02020603050405020304" pitchFamily="18" charset="-7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8074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9|1.3|4.2|11.2|8|7.3|6.8|1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|12.9|4.2|7.3|7.5|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|3.6|18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3|6.4|4.2|10.2|12|8.2|3.6|13.1|5.4|7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9|12.7|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68</TotalTime>
  <Words>572</Words>
  <Application>Microsoft Office PowerPoint</Application>
  <PresentationFormat>Widescreen</PresentationFormat>
  <Paragraphs>71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Sakkal Majalla</vt:lpstr>
      <vt:lpstr>Times New Roman</vt:lpstr>
      <vt:lpstr>Traditional Arabic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انتهى مع أطيب الأمنيات بالتّوفيق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Dr. Sameer Abed Salem Alkhraisat</cp:lastModifiedBy>
  <cp:revision>10</cp:revision>
  <cp:lastPrinted>2021-01-17T11:49:49Z</cp:lastPrinted>
  <dcterms:created xsi:type="dcterms:W3CDTF">2020-03-04T10:47:58Z</dcterms:created>
  <dcterms:modified xsi:type="dcterms:W3CDTF">2021-02-01T08:20:27Z</dcterms:modified>
</cp:coreProperties>
</file>