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63" r:id="rId3"/>
    <p:sldId id="267" r:id="rId4"/>
    <p:sldId id="269" r:id="rId5"/>
    <p:sldId id="283" r:id="rId6"/>
    <p:sldId id="285" r:id="rId7"/>
    <p:sldId id="293" r:id="rId8"/>
    <p:sldId id="294" r:id="rId9"/>
    <p:sldId id="29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D16A7-CAC5-4364-BD18-22F8BABEA08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8AEB-C861-4249-A018-BB44CEAE2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11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E480-14AE-42B2-B720-F0141CBC6699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CFDA-F9E8-44B9-8830-34A0F36E4E72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B51D6-D13E-492B-AF2C-58BF6118739F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8EEF6-36AD-4967-935D-06974D71CA8D}" type="datetime1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2B04F-CCF7-4989-955D-0E308737712B}" type="datetime1">
              <a:rPr lang="en-US" smtClean="0"/>
              <a:t>2/28/2022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3976-33CE-4692-AFC4-1DDF577C5274}" type="datetime1">
              <a:rPr lang="en-US" smtClean="0"/>
              <a:t>2/28/2022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5083-6A13-40F6-9D2B-C16673170F89}" type="datetime1">
              <a:rPr lang="en-US" smtClean="0"/>
              <a:t>2/28/2022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0BEF-A090-4A02-A37A-D0E55C531FD3}" type="datetime1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183C9-B444-4AF8-9437-AC7F7B008B31}" type="datetime1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3981-5B7D-438D-B605-8E1821BDBA52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449B5-0D82-44AB-A02F-494694B29D60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DB5DA-ADEF-4C69-A253-D69ACFE23173}" type="datetime1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BH"/>
              <a:t>الفيزياء1 (فيز102) قوى التأثير المتبادل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5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 /><Relationship Id="rId7" Type="http://schemas.openxmlformats.org/officeDocument/2006/relationships/image" Target="../media/image21.png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3.emf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171067ED-4276-485D-8ED9-731FFD86E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625260"/>
              </p:ext>
            </p:extLst>
          </p:nvPr>
        </p:nvGraphicFramePr>
        <p:xfrm>
          <a:off x="4148919" y="1979835"/>
          <a:ext cx="7311944" cy="395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628">
                  <a:extLst>
                    <a:ext uri="{9D8B030D-6E8A-4147-A177-3AD203B41FA5}">
                      <a16:colId xmlns:a16="http://schemas.microsoft.com/office/drawing/2014/main" val="147546282"/>
                    </a:ext>
                  </a:extLst>
                </a:gridCol>
                <a:gridCol w="2533892">
                  <a:extLst>
                    <a:ext uri="{9D8B030D-6E8A-4147-A177-3AD203B41FA5}">
                      <a16:colId xmlns:a16="http://schemas.microsoft.com/office/drawing/2014/main" val="3290003114"/>
                    </a:ext>
                  </a:extLst>
                </a:gridCol>
                <a:gridCol w="2301424">
                  <a:extLst>
                    <a:ext uri="{9D8B030D-6E8A-4147-A177-3AD203B41FA5}">
                      <a16:colId xmlns:a16="http://schemas.microsoft.com/office/drawing/2014/main" val="1624011049"/>
                    </a:ext>
                  </a:extLst>
                </a:gridCol>
              </a:tblGrid>
              <a:tr h="858899">
                <a:tc gridSpan="2">
                  <a:txBody>
                    <a:bodyPr/>
                    <a:lstStyle/>
                    <a:p>
                      <a:pPr algn="ctr" rtl="1" fontAlgn="base"/>
                      <a:r>
                        <a:rPr lang="ar-BH" sz="3200" b="1" i="0" kern="1200" dirty="0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قوى التأثير المتبادل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عنوان </a:t>
                      </a:r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الدرس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3893"/>
                  </a:ext>
                </a:extLst>
              </a:tr>
              <a:tr h="10743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الفيزياء</a:t>
                      </a:r>
                      <a:r>
                        <a:rPr lang="ar-BH" sz="2800" b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1فيز(812)</a:t>
                      </a:r>
                      <a:endParaRPr lang="en-US" sz="2800" b="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التعليم الفني والمهني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الفيزياء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(فيز</a:t>
                      </a:r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102</a:t>
                      </a:r>
                      <a:r>
                        <a:rPr lang="ar-JO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en-US" sz="2800" b="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التعليم الثانوي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المقرر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7529466"/>
                  </a:ext>
                </a:extLst>
              </a:tr>
              <a:tr h="658476">
                <a:tc>
                  <a:txBody>
                    <a:bodyPr/>
                    <a:lstStyle/>
                    <a:p>
                      <a:pPr algn="ctr" rtl="1"/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</a:t>
                      </a:r>
                      <a:endParaRPr lang="en-US" sz="2800" b="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</a:t>
                      </a:r>
                      <a:endParaRPr lang="en-US" sz="2800" b="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المستوى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1187"/>
                  </a:ext>
                </a:extLst>
              </a:tr>
              <a:tr h="662488">
                <a:tc gridSpan="2">
                  <a:txBody>
                    <a:bodyPr/>
                    <a:lstStyle/>
                    <a:p>
                      <a:pPr algn="ctr" rtl="1"/>
                      <a:r>
                        <a:rPr lang="ar-BH" sz="2800" b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الأول+الثاني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الفصل</a:t>
                      </a: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الدراسي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05841"/>
                  </a:ext>
                </a:extLst>
              </a:tr>
              <a:tr h="69843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2800" b="0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رقم الفصل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5562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74" y="2207421"/>
            <a:ext cx="3543073" cy="31466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722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5212" y="1222097"/>
            <a:ext cx="1016417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الرئيسة :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تعر</a:t>
            </a:r>
            <a:r>
              <a:rPr lang="ar-JO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 قانون نيوتن الثالث.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تُعر</a:t>
            </a:r>
            <a:r>
              <a:rPr lang="ar-JO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 القوة الرأسية (العمودية).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تُحد</a:t>
            </a:r>
            <a:r>
              <a:rPr lang="ar-JO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ّ</a:t>
            </a:r>
            <a:r>
              <a:rPr lang="ar-BH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 القوة العمودية من خلال تطبيق قانون نيوتن الثاني.</a:t>
            </a:r>
          </a:p>
          <a:p>
            <a:pPr algn="r" rtl="1"/>
            <a:endParaRPr lang="ar-BH" sz="4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المفردات</a:t>
            </a:r>
            <a:r>
              <a:rPr lang="ar-BH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BH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ازواج التأثير المتبادل.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BH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BH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القوة العمودية.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Footer Placeholder 6"/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10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05767" y="30399"/>
            <a:ext cx="5152543" cy="646331"/>
          </a:xfrm>
          <a:solidFill>
            <a:srgbClr val="7030A0"/>
          </a:solidFill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endParaRPr lang="en-US" altLang="en-US" sz="40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2375" y="892610"/>
            <a:ext cx="677784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حين تدفع صديقك تتلامس معه، وتؤثر فيه بقوة تجعله يتحرك إلى الأمام، ونظرًا إلى أنه في حالة تلامس معك</a:t>
            </a:r>
            <a:r>
              <a:rPr lang="ar-JO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فإنه يؤثر فيك بقوة تؤدي إلى تغير في حركتك.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16" y="1045791"/>
            <a:ext cx="3181345" cy="2825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343" y="2641645"/>
            <a:ext cx="3411737" cy="119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6644" y="4331670"/>
                <a:ext cx="10608791" cy="19075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 rtl="1"/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ستلاحظ أن كل نظام يتلقى من النظام الآخر قوة تؤثر فيه</a:t>
                </a:r>
                <a:r>
                  <a:rPr lang="ar-JO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،</a:t>
                </a:r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وهما عبارة عن القوتين:</a:t>
                </a:r>
              </a:p>
              <a:p>
                <a:pPr algn="ct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𝑭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𝑩</m:t>
                        </m:r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28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      و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𝑭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𝑨</m:t>
                        </m:r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ar-BH" sz="2800" b="1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</a:p>
              <a:p>
                <a:pPr algn="just" rtl="1"/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ونسميهما زوجي الـتأثير المتبادل، وهما قوت</a:t>
                </a:r>
                <a:r>
                  <a:rPr lang="ar-JO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ان</a:t>
                </a:r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متساويت</a:t>
                </a:r>
                <a:r>
                  <a:rPr lang="ar-JO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</a:t>
                </a:r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ن في المقدار ومتعاكست</a:t>
                </a:r>
                <a:r>
                  <a:rPr lang="ar-JO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ان</a:t>
                </a:r>
                <a:r>
                  <a:rPr lang="ar-BH" sz="28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في الاتجاه، ويطلق عليهما «قوتا الفعل ورد الفعل».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44" y="4331670"/>
                <a:ext cx="10608791" cy="1907510"/>
              </a:xfrm>
              <a:prstGeom prst="rect">
                <a:avLst/>
              </a:prstGeom>
              <a:blipFill rotWithShape="0">
                <a:blip r:embed="rId4"/>
                <a:stretch>
                  <a:fillRect l="-1608" t="-3526" r="-1149" b="-8333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914224" y="2922757"/>
            <a:ext cx="390844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تأمل 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خطط الجسم الحر للنظامين: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1AD534B9-5B6C-4D4F-B5AD-3519A0434592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73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  <p:bldP spid="6" grpId="0" animBg="1"/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56143" y="164153"/>
            <a:ext cx="4640238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قانون نيوتن الثالث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477" y="1040066"/>
            <a:ext cx="11859903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ينص على أن جميع القوى تظهر على شكل أزواج، وتؤثر قوتا كل زوج في جسمين مختلفين، وهما متساويتان في المقدار، ومتضادتان في الاتجاه.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873023" y="2651166"/>
                <a:ext cx="2710037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𝐵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𝐴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𝐵</m:t>
                        </m:r>
                      </m:sub>
                    </m:sSub>
                  </m:oMath>
                </a14:m>
                <a:endParaRPr lang="en-US" sz="2800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023" y="2651166"/>
                <a:ext cx="2710037" cy="614848"/>
              </a:xfrm>
              <a:prstGeom prst="rect">
                <a:avLst/>
              </a:prstGeom>
              <a:blipFill>
                <a:blip r:embed="rId2"/>
                <a:stretch>
                  <a:fillRect b="-22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59" y="2574353"/>
            <a:ext cx="2492351" cy="294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600993" y="3628872"/>
            <a:ext cx="748099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عندما تمسك كتابا بيدك، وترسم مخطط الجسم الحر الخاص بك، ومخططًا آخر للكتاب، س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جد أن كلا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منهما يؤثر في جسم</a:t>
            </a:r>
            <a:r>
              <a:rPr lang="en-US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مختلف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58373" y="4870272"/>
                <a:ext cx="4039183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اليد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الكتاب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2800" dirty="0">
                    <a:solidFill>
                      <a:srgbClr val="FF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الكتاب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على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اليد</m:t>
                        </m:r>
                        <m:r>
                          <a:rPr lang="ar-BH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800" dirty="0">
                  <a:solidFill>
                    <a:srgbClr val="FF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373" y="4870272"/>
                <a:ext cx="4039183" cy="614848"/>
              </a:xfrm>
              <a:prstGeom prst="rect">
                <a:avLst/>
              </a:prstGeom>
              <a:blipFill>
                <a:blip r:embed="rId4"/>
                <a:stretch>
                  <a:fillRect b="-22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A445D69A-3AD3-47C2-9C56-7F2FEF2EE202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38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459" y="138612"/>
            <a:ext cx="5336151" cy="646331"/>
          </a:xfrm>
          <a:solidFill>
            <a:srgbClr val="7030A0"/>
          </a:solidFill>
        </p:spPr>
        <p:txBody>
          <a:bodyPr wrap="square">
            <a:spAutoFit/>
          </a:bodyPr>
          <a:lstStyle/>
          <a:p>
            <a:pPr algn="r" rtl="1"/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أزواج قوى ذات تأثير متبادل</a:t>
            </a:r>
            <a:endParaRPr lang="en-US" sz="4000" b="1" dirty="0">
              <a:solidFill>
                <a:schemeClr val="bg1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121" y="5711097"/>
            <a:ext cx="8461857" cy="51293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Low" rtl="1">
              <a:buNone/>
            </a:pPr>
            <a:r>
              <a:rPr lang="ar-B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لا،</a:t>
            </a: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على الرغم من أنهما متعاكستان في الاتجاه إلا إنهما تؤثران في الجسم نفسه.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20" y="2124719"/>
            <a:ext cx="2480097" cy="250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926208" y="1661194"/>
                <a:ext cx="4396203" cy="6894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3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الطاولة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32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3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الطاولة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</m:sub>
                    </m:sSub>
                  </m:oMath>
                </a14:m>
                <a:endParaRPr lang="en-US" sz="3200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208" y="1661194"/>
                <a:ext cx="4396203" cy="689484"/>
              </a:xfrm>
              <a:prstGeom prst="rect">
                <a:avLst/>
              </a:prstGeom>
              <a:blipFill>
                <a:blip r:embed="rId3"/>
                <a:stretch>
                  <a:fillRect t="-885" b="-23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53659" y="3440772"/>
                <a:ext cx="3721788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الأرض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</m:t>
                        </m:r>
                        <m:r>
                          <a:rPr lang="ar-JO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أ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رض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659" y="3440772"/>
                <a:ext cx="3721788" cy="614848"/>
              </a:xfrm>
              <a:prstGeom prst="rect">
                <a:avLst/>
              </a:prstGeom>
              <a:blipFill>
                <a:blip r:embed="rId4"/>
                <a:stretch>
                  <a:fillRect b="-22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68490" y="948843"/>
            <a:ext cx="1124652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تؤثر الطاولة في الكرة بقوة نحو الأعلى؛ </a:t>
            </a:r>
            <a:r>
              <a:rPr lang="ar-JO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لذا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فإن الكرة تؤثر في الطاولة بقوة نحو الأسفل.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69844" y="2786708"/>
            <a:ext cx="470513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تشكل الكرة والأرض زوجي تأثير متبادل.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6813" y="4974395"/>
            <a:ext cx="1156579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Low" rtl="1"/>
            <a:r>
              <a:rPr lang="ar-BH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سؤال: 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هل القوة التي تؤثر بها الطاولة في الكرة إلى الأعلى والقوة التي تؤثر بها ال</a:t>
            </a:r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</a:t>
            </a:r>
            <a:r>
              <a:rPr lang="ar-BH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رض في الكرة زوجي تأثير متبادل؟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CAD9364B-BE4C-4994-9317-8497181BE19D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388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4024" y="855154"/>
            <a:ext cx="1155433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كرة كتلتها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kg</a:t>
            </a:r>
            <a:r>
              <a:rPr lang="ar-BH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تسقط سقوطًا حرًا نحو الأرض</a:t>
            </a:r>
            <a:r>
              <a:rPr lang="ar-JO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ما مقدار القوة التي تؤثر بها الكرة في الأرض؟ وما مقدار القوة التي تؤثر بها الأرض في الكرة؟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14" y="2451999"/>
            <a:ext cx="3710118" cy="2629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052179" y="53440"/>
            <a:ext cx="3966184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bg1"/>
                </a:solidFill>
                <a:latin typeface="Lotus-Bold"/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مسائل تدريبية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58218" y="2996921"/>
                <a:ext cx="3721788" cy="614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الأرض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</a:t>
                </a:r>
                <a:r>
                  <a:rPr lang="ar-BH" sz="2800" dirty="0">
                    <a:solidFill>
                      <a:schemeClr val="tx1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 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𝐹</m:t>
                        </m:r>
                      </m:e>
                      <m:sub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الارض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في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الكرة</m:t>
                        </m:r>
                        <m:r>
                          <a:rPr lang="ar-BH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raditional Arabic" panose="02020603050405020304" pitchFamily="18" charset="-78"/>
                          </a:rPr>
                          <m:t> 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218" y="2996921"/>
                <a:ext cx="3721788" cy="614848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22125" y="3953186"/>
                <a:ext cx="6114197" cy="44788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الكرة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في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ال</m:t>
                          </m:r>
                          <m:r>
                            <a:rPr lang="ar-JO" sz="2400" b="0" i="1" smtClean="0">
                              <a:latin typeface="Cambria Math" panose="02040503050406030204" pitchFamily="18" charset="0"/>
                            </a:rPr>
                            <m:t>أ</m:t>
                          </m:r>
                          <m:r>
                            <a:rPr lang="ar-BH" sz="2400" b="0" i="1" smtClean="0">
                              <a:latin typeface="Cambria Math" panose="02040503050406030204" pitchFamily="18" charset="0"/>
                            </a:rPr>
                            <m:t>رض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=2×9.8=19.6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125" y="3953186"/>
                <a:ext cx="6114197" cy="447880"/>
              </a:xfrm>
              <a:prstGeom prst="rect">
                <a:avLst/>
              </a:prstGeom>
              <a:blipFill>
                <a:blip r:embed="rId4"/>
                <a:stretch>
                  <a:fillRect b="-3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900311" y="5638243"/>
            <a:ext cx="890500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وهي تساوي مقدار القوة التي تؤثر بها الكرة في الأرض وتعاكسها في الاتجاه</a:t>
            </a:r>
            <a:r>
              <a:rPr lang="ar-JO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لانهما قوتا تأثير متبادل.</a:t>
            </a:r>
            <a:endParaRPr lang="en-US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4E9F31DF-2E39-4AEB-92AC-23D2DA61800A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66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069" y="877424"/>
            <a:ext cx="1188128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 قوة تلامس يؤثر بها سطح في جسم آخر، وتكون دائم</a:t>
            </a: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 عمودية على مستوى التلامس بين الجسمين</a:t>
            </a: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ويظهر الشكل 3 حالات لوضع القوة العمودية في حالة اتزان الجسم.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70293" y="119932"/>
            <a:ext cx="4102063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bg1"/>
                </a:solidFill>
                <a:latin typeface="Lotus-Bold"/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القوة العمودية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432" y="2877030"/>
            <a:ext cx="2210824" cy="348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717" y="2927843"/>
            <a:ext cx="2160000" cy="3429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775" y="2902437"/>
            <a:ext cx="2134588" cy="348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24139" y="2245364"/>
                <a:ext cx="1865474" cy="46589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139" y="2245364"/>
                <a:ext cx="1865474" cy="465897"/>
              </a:xfrm>
              <a:prstGeom prst="rect">
                <a:avLst/>
              </a:prstGeom>
              <a:blipFill>
                <a:blip r:embed="rId5"/>
                <a:stretch>
                  <a:fillRect b="-1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33474" y="2245364"/>
                <a:ext cx="2827385" cy="46589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74" y="2245364"/>
                <a:ext cx="2827385" cy="465897"/>
              </a:xfrm>
              <a:prstGeom prst="rect">
                <a:avLst/>
              </a:prstGeom>
              <a:blipFill>
                <a:blip r:embed="rId6"/>
                <a:stretch>
                  <a:fillRect b="-1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47439" y="2175016"/>
                <a:ext cx="2827385" cy="46589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8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439" y="2175016"/>
                <a:ext cx="2827385" cy="465897"/>
              </a:xfrm>
              <a:prstGeom prst="rect">
                <a:avLst/>
              </a:prstGeom>
              <a:blipFill>
                <a:blip r:embed="rId7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40DC2779-CCE8-495C-B6A9-35704146551C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501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38734" y="2768889"/>
                <a:ext cx="7109346" cy="1939590"/>
              </a:xfr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 algn="just" rtl="1">
                  <a:buNone/>
                </a:pPr>
                <a:endParaRPr lang="en-US" i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raditional Arabic" panose="02020603050405020304" pitchFamily="18" charset="-78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𝑔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raditional Arabic" panose="02020603050405020304" pitchFamily="18" charset="-78"/>
                            </a:rPr>
                            <m:t>13+61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marL="0" indent="0" algn="just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=725.2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raditional Arabic" panose="02020603050405020304" pitchFamily="18" charset="-78"/>
                        </a:rPr>
                        <m:t>𝑁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marL="0" indent="0" algn="just" rtl="1">
                  <a:buNone/>
                </a:pPr>
                <a:endParaRPr lang="en-US" dirty="0">
                  <a:solidFill>
                    <a:schemeClr val="tx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8734" y="2768889"/>
                <a:ext cx="7109346" cy="193959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034818" y="0"/>
            <a:ext cx="3157182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bg1"/>
                </a:solidFill>
                <a:latin typeface="Lotus-Bold"/>
              </a:defRPr>
            </a:lvl1pPr>
          </a:lstStyle>
          <a:p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مسائل تدريبية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0326" y="921001"/>
            <a:ext cx="9699008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يسلم صالح صندوق</a:t>
            </a:r>
            <a:r>
              <a:rPr lang="ar-JO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ً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 كتلته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إلى شخص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كتلته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en-US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+mj-cs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يقف على منصة</a:t>
            </a:r>
            <a:r>
              <a:rPr lang="ar-JO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ما القوة العمودية التي تؤثر بها المنصة في هذا الشخص؟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2E86D039-C24F-46DD-B077-76AD4499C4E0}"/>
              </a:ext>
            </a:extLst>
          </p:cNvPr>
          <p:cNvSpPr txBox="1">
            <a:spLocks/>
          </p:cNvSpPr>
          <p:nvPr/>
        </p:nvSpPr>
        <p:spPr>
          <a:xfrm>
            <a:off x="-14068" y="-2"/>
            <a:ext cx="3250476" cy="4642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قوى التأثير المتبادل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الفيز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ياء1 (فيز102</a:t>
            </a:r>
            <a:r>
              <a:rPr lang="en-US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/</a:t>
            </a:r>
            <a:r>
              <a:rPr lang="ar-BH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812)</a:t>
            </a:r>
            <a:endParaRPr lang="en-US" sz="18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796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" y="40668"/>
            <a:ext cx="11641540" cy="6340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349" y="2265253"/>
            <a:ext cx="7876985" cy="7822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 rtl="1"/>
            <a:r>
              <a:rPr lang="ar-JO" sz="4000" b="1" dirty="0">
                <a:solidFill>
                  <a:schemeClr val="bg1"/>
                </a:solidFill>
                <a:cs typeface="+mn-cs"/>
              </a:rPr>
              <a:t>ا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نتهى مع أطيب الأمنيات بالت</a:t>
            </a:r>
            <a:r>
              <a:rPr lang="ar-BH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ّ</a:t>
            </a:r>
            <a:r>
              <a:rPr lang="ar-JO" sz="4000" b="1" dirty="0">
                <a:solidFill>
                  <a:schemeClr val="bg1"/>
                </a:solidFill>
                <a:latin typeface="Traditional Arabic" panose="02020603050405020304" pitchFamily="18" charset="-78"/>
                <a:cs typeface="+mn-cs"/>
              </a:rPr>
              <a:t>وفيق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095FFF-D544-4B9E-AA47-9611868670BD}"/>
              </a:ext>
            </a:extLst>
          </p:cNvPr>
          <p:cNvSpPr txBox="1">
            <a:spLocks/>
          </p:cNvSpPr>
          <p:nvPr/>
        </p:nvSpPr>
        <p:spPr>
          <a:xfrm>
            <a:off x="3191349" y="3541042"/>
            <a:ext cx="7876985" cy="782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4000" b="1" dirty="0">
                <a:solidFill>
                  <a:schemeClr val="bg1"/>
                </a:solidFill>
                <a:cs typeface="+mn-cs"/>
              </a:rPr>
              <a:t>لمزيد من المعلومات </a:t>
            </a:r>
            <a:r>
              <a:rPr lang="ar-BH" sz="4000" b="1">
                <a:solidFill>
                  <a:schemeClr val="bg1"/>
                </a:solidFill>
                <a:cs typeface="+mn-cs"/>
              </a:rPr>
              <a:t>ارجع إلى كتاب </a:t>
            </a:r>
            <a:r>
              <a:rPr lang="ar-BH" sz="4000" b="1" dirty="0">
                <a:solidFill>
                  <a:schemeClr val="bg1"/>
                </a:solidFill>
                <a:cs typeface="+mn-cs"/>
              </a:rPr>
              <a:t>الطالب</a:t>
            </a:r>
            <a:endParaRPr lang="en-US" sz="4000" b="1" dirty="0">
              <a:solidFill>
                <a:schemeClr val="bg1"/>
              </a:solidFill>
              <a:latin typeface="Traditional Arabic" panose="02020603050405020304" pitchFamily="18" charset="-7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528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2827</TotalTime>
  <Words>466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أزواج قوى ذات تأثير متبادل</vt:lpstr>
      <vt:lpstr>PowerPoint Presentation</vt:lpstr>
      <vt:lpstr>PowerPoint Presentation</vt:lpstr>
      <vt:lpstr>PowerPoint Presentation</vt:lpstr>
      <vt:lpstr>انتهى مع أطيب الأمنيات بالتّوفيق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dr.Raed Al-madanat</dc:creator>
  <cp:lastModifiedBy>Unknown User</cp:lastModifiedBy>
  <cp:revision>167</cp:revision>
  <dcterms:created xsi:type="dcterms:W3CDTF">2020-03-04T10:47:58Z</dcterms:created>
  <dcterms:modified xsi:type="dcterms:W3CDTF">2022-02-28T12:50:28Z</dcterms:modified>
</cp:coreProperties>
</file>