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79" r:id="rId3"/>
    <p:sldId id="257" r:id="rId4"/>
    <p:sldId id="316" r:id="rId5"/>
    <p:sldId id="292" r:id="rId6"/>
    <p:sldId id="321" r:id="rId7"/>
    <p:sldId id="288" r:id="rId8"/>
    <p:sldId id="318" r:id="rId9"/>
    <p:sldId id="322" r:id="rId10"/>
    <p:sldId id="297" r:id="rId11"/>
    <p:sldId id="299" r:id="rId12"/>
    <p:sldId id="301" r:id="rId13"/>
    <p:sldId id="323" r:id="rId14"/>
    <p:sldId id="303" r:id="rId15"/>
    <p:sldId id="319" r:id="rId16"/>
    <p:sldId id="327" r:id="rId17"/>
    <p:sldId id="324" r:id="rId18"/>
    <p:sldId id="305" r:id="rId19"/>
    <p:sldId id="308" r:id="rId20"/>
    <p:sldId id="325" r:id="rId21"/>
    <p:sldId id="310" r:id="rId22"/>
    <p:sldId id="311" r:id="rId23"/>
    <p:sldId id="320" r:id="rId24"/>
    <p:sldId id="326" r:id="rId25"/>
    <p:sldId id="313" r:id="rId26"/>
    <p:sldId id="31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6600CC"/>
    <a:srgbClr val="00FF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AEC75-965B-44B9-882C-1E66C0566582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50AB7-3A30-4B67-8F7F-91CCA4857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32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ED7F93-4794-4756-9555-1F125F6CD67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61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ED7F93-4794-4756-9555-1F125F6CD67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75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04F0BE-26CA-411D-964D-60DCFF20E4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37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6BA6B6-AD3F-46EE-9BEC-9CF9278FA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3145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869CEE-F70C-467B-89C9-C1E3B24E4FC3}"/>
              </a:ext>
            </a:extLst>
          </p:cNvPr>
          <p:cNvCxnSpPr>
            <a:cxnSpLocks/>
          </p:cNvCxnSpPr>
          <p:nvPr/>
        </p:nvCxnSpPr>
        <p:spPr>
          <a:xfrm flipH="1">
            <a:off x="1164000" y="6270171"/>
            <a:ext cx="986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E599989-F86F-49C2-8347-93CBE3CF44F9}"/>
              </a:ext>
            </a:extLst>
          </p:cNvPr>
          <p:cNvSpPr txBox="1"/>
          <p:nvPr/>
        </p:nvSpPr>
        <p:spPr>
          <a:xfrm>
            <a:off x="7434468" y="6343057"/>
            <a:ext cx="3578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b="1" dirty="0">
                <a:cs typeface="AL-Mohanad" pitchFamily="2" charset="-78"/>
              </a:rPr>
              <a:t>وزارة التربية والتعليم – </a:t>
            </a:r>
            <a:r>
              <a:rPr lang="en-US" b="1" dirty="0">
                <a:cs typeface="AL-Mohanad" pitchFamily="2" charset="-78"/>
              </a:rPr>
              <a:t>2020</a:t>
            </a:r>
            <a:r>
              <a:rPr lang="ar-BH" b="1" dirty="0">
                <a:cs typeface="AL-Mohanad" pitchFamily="2" charset="-78"/>
              </a:rPr>
              <a:t>م</a:t>
            </a:r>
            <a:endParaRPr lang="en-US" b="1" dirty="0">
              <a:cs typeface="AL-Mohana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6229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7B9F2-F328-4D06-8D61-5ACC5510CD6B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0E74-C5C1-42A1-BDBB-377F4D3AB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31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7B9F2-F328-4D06-8D61-5ACC5510CD6B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F0E74-C5C1-42A1-BDBB-377F4D3AB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image" Target="../media/image4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tmp"/><Relationship Id="rId4" Type="http://schemas.openxmlformats.org/officeDocument/2006/relationships/image" Target="../media/image11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22.png"/><Relationship Id="rId4" Type="http://schemas.openxmlformats.org/officeDocument/2006/relationships/image" Target="../media/image20.tm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24.png"/><Relationship Id="rId5" Type="http://schemas.openxmlformats.org/officeDocument/2006/relationships/image" Target="../media/image23.tmp"/><Relationship Id="rId4" Type="http://schemas.openxmlformats.org/officeDocument/2006/relationships/image" Target="../media/image22.tm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/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.tm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m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tmp"/><Relationship Id="rId3" Type="http://schemas.openxmlformats.org/officeDocument/2006/relationships/image" Target="../media/image32.tmp"/><Relationship Id="rId7" Type="http://schemas.openxmlformats.org/officeDocument/2006/relationships/image" Target="../media/image36.tmp"/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tmp"/><Relationship Id="rId5" Type="http://schemas.openxmlformats.org/officeDocument/2006/relationships/image" Target="../media/image34.tmp"/><Relationship Id="rId4" Type="http://schemas.openxmlformats.org/officeDocument/2006/relationships/image" Target="../media/image33.tmp"/><Relationship Id="rId9" Type="http://schemas.openxmlformats.org/officeDocument/2006/relationships/image" Target="../media/image38.tm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tm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mp"/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tm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mp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mp"/><Relationship Id="rId2" Type="http://schemas.openxmlformats.org/officeDocument/2006/relationships/image" Target="../media/image46.tmp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tm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m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8.tmp"/><Relationship Id="rId4" Type="http://schemas.openxmlformats.org/officeDocument/2006/relationships/image" Target="../media/image47.tmp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2B7E20A-257B-4FC2-9207-1F8E2619F2A3}"/>
              </a:ext>
            </a:extLst>
          </p:cNvPr>
          <p:cNvSpPr/>
          <p:nvPr/>
        </p:nvSpPr>
        <p:spPr>
          <a:xfrm>
            <a:off x="1690377" y="2915484"/>
            <a:ext cx="8226355" cy="12722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BH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5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4" name="جدول 8">
            <a:extLst>
              <a:ext uri="{FF2B5EF4-FFF2-40B4-BE49-F238E27FC236}">
                <a16:creationId xmlns:a16="http://schemas.microsoft.com/office/drawing/2014/main" id="{8871D3A4-7462-4CB6-9B88-A72E6C84F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356964"/>
              </p:ext>
            </p:extLst>
          </p:nvPr>
        </p:nvGraphicFramePr>
        <p:xfrm>
          <a:off x="625285" y="1503402"/>
          <a:ext cx="11007908" cy="139921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51977">
                  <a:extLst>
                    <a:ext uri="{9D8B030D-6E8A-4147-A177-3AD203B41FA5}">
                      <a16:colId xmlns:a16="http://schemas.microsoft.com/office/drawing/2014/main" val="462638503"/>
                    </a:ext>
                  </a:extLst>
                </a:gridCol>
                <a:gridCol w="2751977">
                  <a:extLst>
                    <a:ext uri="{9D8B030D-6E8A-4147-A177-3AD203B41FA5}">
                      <a16:colId xmlns:a16="http://schemas.microsoft.com/office/drawing/2014/main" val="2240577562"/>
                    </a:ext>
                  </a:extLst>
                </a:gridCol>
                <a:gridCol w="2751977">
                  <a:extLst>
                    <a:ext uri="{9D8B030D-6E8A-4147-A177-3AD203B41FA5}">
                      <a16:colId xmlns:a16="http://schemas.microsoft.com/office/drawing/2014/main" val="1350888536"/>
                    </a:ext>
                  </a:extLst>
                </a:gridCol>
                <a:gridCol w="2751977">
                  <a:extLst>
                    <a:ext uri="{9D8B030D-6E8A-4147-A177-3AD203B41FA5}">
                      <a16:colId xmlns:a16="http://schemas.microsoft.com/office/drawing/2014/main" val="1459128854"/>
                    </a:ext>
                  </a:extLst>
                </a:gridCol>
              </a:tblGrid>
              <a:tr h="785356">
                <a:tc>
                  <a:txBody>
                    <a:bodyPr/>
                    <a:lstStyle/>
                    <a:p>
                      <a:pPr algn="ctr" rtl="1"/>
                      <a:r>
                        <a:rPr lang="ar-BH" sz="3000" dirty="0"/>
                        <a:t>المقرر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000" dirty="0"/>
                        <a:t>الفصل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000" dirty="0"/>
                        <a:t>الدرس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000" dirty="0"/>
                        <a:t>الصفحات في الكتاب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5494002"/>
                  </a:ext>
                </a:extLst>
              </a:tr>
              <a:tr h="613859">
                <a:tc>
                  <a:txBody>
                    <a:bodyPr/>
                    <a:lstStyle/>
                    <a:p>
                      <a:pPr algn="ctr" rtl="1"/>
                      <a:r>
                        <a:rPr lang="ar-BH" sz="3000" b="1" dirty="0"/>
                        <a:t>ريض 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000" b="1" dirty="0"/>
                        <a:t>الثاني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000" b="1" dirty="0"/>
                        <a:t>الأول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000" b="1" dirty="0"/>
                        <a:t>86 - 94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962693"/>
                  </a:ext>
                </a:extLst>
              </a:tr>
            </a:tbl>
          </a:graphicData>
        </a:graphic>
      </p:graphicFrame>
      <p:pic>
        <p:nvPicPr>
          <p:cNvPr id="6" name="Picture 5" descr="A picture containing outdoor, bicycle, sitting, water&#10;&#10;Description automatically generated">
            <a:extLst>
              <a:ext uri="{FF2B5EF4-FFF2-40B4-BE49-F238E27FC236}">
                <a16:creationId xmlns:a16="http://schemas.microsoft.com/office/drawing/2014/main" id="{65EF47F4-9FFE-4974-BB4F-D20189849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473" y="4240538"/>
            <a:ext cx="2402866" cy="25045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0352575">
            <a:off x="9619758" y="4419504"/>
            <a:ext cx="199088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الرياضيات</a:t>
            </a:r>
            <a:r>
              <a:rPr lang="ar-BH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29378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">
            <a:extLst>
              <a:ext uri="{FF2B5EF4-FFF2-40B4-BE49-F238E27FC236}">
                <a16:creationId xmlns:a16="http://schemas.microsoft.com/office/drawing/2014/main" id="{0390F03C-41D1-407A-918D-BDCB43C51968}"/>
              </a:ext>
            </a:extLst>
          </p:cNvPr>
          <p:cNvSpPr/>
          <p:nvPr/>
        </p:nvSpPr>
        <p:spPr>
          <a:xfrm>
            <a:off x="1465090" y="316682"/>
            <a:ext cx="8226355" cy="7610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BH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</a:p>
        </p:txBody>
      </p:sp>
      <p:sp>
        <p:nvSpPr>
          <p:cNvPr id="4" name="Speech Bubble: Rectangle with Corners Rounded 7">
            <a:extLst>
              <a:ext uri="{FF2B5EF4-FFF2-40B4-BE49-F238E27FC236}">
                <a16:creationId xmlns:a16="http://schemas.microsoft.com/office/drawing/2014/main" id="{A298DF5E-31EE-4C7C-8286-3D34B72D7D7D}"/>
              </a:ext>
            </a:extLst>
          </p:cNvPr>
          <p:cNvSpPr/>
          <p:nvPr/>
        </p:nvSpPr>
        <p:spPr>
          <a:xfrm>
            <a:off x="7976382" y="1937822"/>
            <a:ext cx="2353995" cy="1248508"/>
          </a:xfrm>
          <a:prstGeom prst="wedgeRoundRectCallout">
            <a:avLst>
              <a:gd name="adj1" fmla="val 42147"/>
              <a:gd name="adj2" fmla="val 9394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أهداف الدرس: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: Rounded Corners 14">
            <a:extLst>
              <a:ext uri="{FF2B5EF4-FFF2-40B4-BE49-F238E27FC236}">
                <a16:creationId xmlns:a16="http://schemas.microsoft.com/office/drawing/2014/main" id="{B2EFED1D-27B1-45EA-93A6-0FC12F4A1746}"/>
              </a:ext>
            </a:extLst>
          </p:cNvPr>
          <p:cNvSpPr/>
          <p:nvPr/>
        </p:nvSpPr>
        <p:spPr>
          <a:xfrm>
            <a:off x="852074" y="3920074"/>
            <a:ext cx="10693914" cy="24807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يتوقع منك عزيزي الطالب بعد نهاية هذا الدرس أن تكون قادرا على</a:t>
            </a:r>
          </a:p>
          <a:p>
            <a:pPr marL="571500" indent="-571500" algn="r" rtl="1">
              <a:buFont typeface="+mj-lt"/>
              <a:buAutoNum type="arabicPeriod"/>
            </a:pPr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عناصر الدائرة.</a:t>
            </a:r>
          </a:p>
          <a:p>
            <a:pPr marL="571500" indent="-571500" algn="r" rtl="1">
              <a:buFont typeface="+mj-lt"/>
              <a:buAutoNum type="arabicPeriod"/>
            </a:pPr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عناصر الدائرة في ايجاد قيمة مجهول.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15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2">
            <a:extLst>
              <a:ext uri="{FF2B5EF4-FFF2-40B4-BE49-F238E27FC236}">
                <a16:creationId xmlns:a16="http://schemas.microsoft.com/office/drawing/2014/main" id="{0390F03C-41D1-407A-918D-BDCB43C51968}"/>
              </a:ext>
            </a:extLst>
          </p:cNvPr>
          <p:cNvSpPr/>
          <p:nvPr/>
        </p:nvSpPr>
        <p:spPr>
          <a:xfrm>
            <a:off x="1690377" y="80327"/>
            <a:ext cx="8640000" cy="875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58709" y="3319041"/>
            <a:ext cx="1269419" cy="16663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bird&#10;&#10;Description automatically generated">
            <a:extLst>
              <a:ext uri="{FF2B5EF4-FFF2-40B4-BE49-F238E27FC236}">
                <a16:creationId xmlns:a16="http://schemas.microsoft.com/office/drawing/2014/main" id="{A3BB7146-7019-4D67-9FFF-BCEE337FB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14" y="2193890"/>
            <a:ext cx="11413126" cy="22503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2F45EF-CA31-431A-A2A0-A128595C576A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272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65"/>
    </mc:Choice>
    <mc:Fallback xmlns="">
      <p:transition spd="slow" advTm="3446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8A4BB4E-C95B-48C5-A5DA-01713B645675}"/>
              </a:ext>
            </a:extLst>
          </p:cNvPr>
          <p:cNvSpPr/>
          <p:nvPr/>
        </p:nvSpPr>
        <p:spPr>
          <a:xfrm>
            <a:off x="1982822" y="353273"/>
            <a:ext cx="8226355" cy="7610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013E56-9D08-4C75-804C-FCC5EB038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1238235"/>
            <a:ext cx="9520237" cy="1724025"/>
          </a:xfrm>
          <a:prstGeom prst="rect">
            <a:avLst/>
          </a:prstGeom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0C6BAF-ABD0-4332-85CA-BCB4F882A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76" y="3167068"/>
            <a:ext cx="9453562" cy="8667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5904A4-F87A-4942-A63B-DF1E237E7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75" y="4176728"/>
            <a:ext cx="9439275" cy="1504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1613B9-7E73-4691-A001-427B59D3B4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7652" y="2386028"/>
            <a:ext cx="2095500" cy="17907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03AEA4-4BA7-4C25-858B-EB074AF8A2BD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6999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01AAF8-D78E-4AB9-8334-370E3C61ABC3}"/>
              </a:ext>
            </a:extLst>
          </p:cNvPr>
          <p:cNvSpPr txBox="1"/>
          <p:nvPr/>
        </p:nvSpPr>
        <p:spPr>
          <a:xfrm>
            <a:off x="10230679" y="1491408"/>
            <a:ext cx="1261025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</a:t>
            </a:r>
            <a:r>
              <a:rPr lang="en-US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EDE9E-5028-4417-9898-7138549C4345}"/>
              </a:ext>
            </a:extLst>
          </p:cNvPr>
          <p:cNvSpPr txBox="1"/>
          <p:nvPr/>
        </p:nvSpPr>
        <p:spPr>
          <a:xfrm>
            <a:off x="5430365" y="1642914"/>
            <a:ext cx="1145278" cy="523220"/>
          </a:xfrm>
          <a:prstGeom prst="flowChartOnlineStorage">
            <a:avLst/>
          </a:prstGeom>
          <a:solidFill>
            <a:srgbClr val="00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2800" b="1">
                <a:solidFill>
                  <a:srgbClr val="FF0000"/>
                </a:solidFill>
              </a:defRPr>
            </a:lvl1pPr>
          </a:lstStyle>
          <a:p>
            <a:r>
              <a:rPr lang="ar-BH" dirty="0"/>
              <a:t>الحل</a:t>
            </a:r>
            <a:endParaRPr lang="en-US" dirty="0"/>
          </a:p>
        </p:txBody>
      </p:sp>
      <p:sp>
        <p:nvSpPr>
          <p:cNvPr id="10" name="Rectangle: Rounded Corners 2">
            <a:extLst>
              <a:ext uri="{FF2B5EF4-FFF2-40B4-BE49-F238E27FC236}">
                <a16:creationId xmlns:a16="http://schemas.microsoft.com/office/drawing/2014/main" id="{36B22C64-9C7B-477D-84AE-0171628F2876}"/>
              </a:ext>
            </a:extLst>
          </p:cNvPr>
          <p:cNvSpPr/>
          <p:nvPr/>
        </p:nvSpPr>
        <p:spPr>
          <a:xfrm>
            <a:off x="1690377" y="80327"/>
            <a:ext cx="8640000" cy="875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Picture 5" descr="A picture containing clock&#10;&#10;Description automatically generated">
            <a:extLst>
              <a:ext uri="{FF2B5EF4-FFF2-40B4-BE49-F238E27FC236}">
                <a16:creationId xmlns:a16="http://schemas.microsoft.com/office/drawing/2014/main" id="{BDB7C28F-2F97-4B47-9CA9-25F976D33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642" y="1300018"/>
            <a:ext cx="3105583" cy="1857634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1C1EE857-F59D-46E3-B9BE-A5C4B9B1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47" y="1420897"/>
            <a:ext cx="3922306" cy="136516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895FA9D-E145-47AA-97CB-3632F56D9E55}"/>
              </a:ext>
            </a:extLst>
          </p:cNvPr>
          <p:cNvSpPr txBox="1"/>
          <p:nvPr/>
        </p:nvSpPr>
        <p:spPr>
          <a:xfrm>
            <a:off x="10383079" y="4072698"/>
            <a:ext cx="1261025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</a:rPr>
              <a:t>مثال2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EDEAB7-B3ED-4AFA-B4BE-1993AF54CCA0}"/>
              </a:ext>
            </a:extLst>
          </p:cNvPr>
          <p:cNvSpPr txBox="1"/>
          <p:nvPr/>
        </p:nvSpPr>
        <p:spPr>
          <a:xfrm>
            <a:off x="5582765" y="4167047"/>
            <a:ext cx="1145278" cy="523220"/>
          </a:xfrm>
          <a:prstGeom prst="flowChartOnlineStorage">
            <a:avLst/>
          </a:prstGeom>
          <a:solidFill>
            <a:srgbClr val="00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2800" b="1">
                <a:solidFill>
                  <a:srgbClr val="FF0000"/>
                </a:solidFill>
              </a:defRPr>
            </a:lvl1pPr>
          </a:lstStyle>
          <a:p>
            <a:r>
              <a:rPr lang="ar-BH" dirty="0"/>
              <a:t>الحل</a:t>
            </a:r>
            <a:endParaRPr lang="en-US" dirty="0"/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10BEE9E5-0D0E-4D90-8E1F-BDB5A05EC5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537" y="3684250"/>
            <a:ext cx="2781688" cy="1991003"/>
          </a:xfrm>
          <a:prstGeom prst="rect">
            <a:avLst/>
          </a:prstGeom>
        </p:spPr>
      </p:pic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326B8E1D-FDA3-4A6F-9A33-AA70928B07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805" y="3960602"/>
            <a:ext cx="3461248" cy="8801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D76F02C-9A33-44D2-BE31-DC7767DD82FF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5395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894097" y="2746713"/>
            <a:ext cx="1978989" cy="64918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</a:t>
            </a:r>
            <a:r>
              <a:rPr lang="en-US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78231D5E-21ED-40CB-8622-4B9F39784311}"/>
              </a:ext>
            </a:extLst>
          </p:cNvPr>
          <p:cNvSpPr/>
          <p:nvPr/>
        </p:nvSpPr>
        <p:spPr>
          <a:xfrm>
            <a:off x="2222648" y="1549777"/>
            <a:ext cx="9650438" cy="52322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C00000"/>
                </a:solidFill>
              </a:rPr>
              <a:t>ملاحظة: حل التدريب على ورقة خارجية، وللتأكد من إجابتك انتقل للشريحة التالية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306C79-588A-4FE7-B417-A82AA7E83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468" y="2657481"/>
            <a:ext cx="6632148" cy="747742"/>
          </a:xfrm>
          <a:prstGeom prst="rect">
            <a:avLst/>
          </a:prstGeom>
        </p:spPr>
      </p:pic>
      <p:pic>
        <p:nvPicPr>
          <p:cNvPr id="12" name="Picture 11" descr="A close up of a clock&#10;&#10;Description automatically generated">
            <a:extLst>
              <a:ext uri="{FF2B5EF4-FFF2-40B4-BE49-F238E27FC236}">
                <a16:creationId xmlns:a16="http://schemas.microsoft.com/office/drawing/2014/main" id="{79432D99-5ED8-40BA-B344-626D61C49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80" y="2600006"/>
            <a:ext cx="1893347" cy="16104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C346AF-A0F5-405E-BC9D-8C081D5C6B63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  <p:sp>
        <p:nvSpPr>
          <p:cNvPr id="10" name="Rectangle: Rounded Corners 2">
            <a:extLst>
              <a:ext uri="{FF2B5EF4-FFF2-40B4-BE49-F238E27FC236}">
                <a16:creationId xmlns:a16="http://schemas.microsoft.com/office/drawing/2014/main" id="{445DBAC5-20D3-4E74-A098-B05DF25CC842}"/>
              </a:ext>
            </a:extLst>
          </p:cNvPr>
          <p:cNvSpPr/>
          <p:nvPr/>
        </p:nvSpPr>
        <p:spPr>
          <a:xfrm>
            <a:off x="1180908" y="227991"/>
            <a:ext cx="8640000" cy="875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نجمة مكونة من 12 نقطة 6">
            <a:extLst>
              <a:ext uri="{FF2B5EF4-FFF2-40B4-BE49-F238E27FC236}">
                <a16:creationId xmlns:a16="http://schemas.microsoft.com/office/drawing/2014/main" id="{CA151E7C-7A6E-491D-91F4-87F325E0CCC2}"/>
              </a:ext>
            </a:extLst>
          </p:cNvPr>
          <p:cNvSpPr/>
          <p:nvPr/>
        </p:nvSpPr>
        <p:spPr>
          <a:xfrm>
            <a:off x="517981" y="1211002"/>
            <a:ext cx="1919298" cy="112549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2000" b="1" dirty="0"/>
              <a:t>3</a:t>
            </a:r>
            <a:r>
              <a:rPr lang="ar-SA" sz="2000" b="1" dirty="0"/>
              <a:t> دقائق</a:t>
            </a:r>
          </a:p>
        </p:txBody>
      </p:sp>
    </p:spTree>
    <p:extLst>
      <p:ext uri="{BB962C8B-B14F-4D97-AF65-F5344CB8AC3E}">
        <p14:creationId xmlns:p14="http://schemas.microsoft.com/office/powerpoint/2010/main" val="419200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894097" y="1389385"/>
            <a:ext cx="1978989" cy="64918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</a:t>
            </a:r>
            <a:r>
              <a:rPr lang="en-US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02C102F-DF51-4CE9-90E1-A178788D9889}"/>
              </a:ext>
            </a:extLst>
          </p:cNvPr>
          <p:cNvSpPr/>
          <p:nvPr/>
        </p:nvSpPr>
        <p:spPr>
          <a:xfrm>
            <a:off x="9705777" y="2605029"/>
            <a:ext cx="1789044" cy="523220"/>
          </a:xfrm>
          <a:prstGeom prst="roundRect">
            <a:avLst/>
          </a:prstGeom>
          <a:solidFill>
            <a:srgbClr val="0099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dirty="0"/>
              <a:t>الحلّ:</a:t>
            </a:r>
            <a:endParaRPr lang="en-US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306C79-588A-4FE7-B417-A82AA7E83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468" y="1300153"/>
            <a:ext cx="6632148" cy="747742"/>
          </a:xfrm>
          <a:prstGeom prst="rect">
            <a:avLst/>
          </a:prstGeom>
        </p:spPr>
      </p:pic>
      <p:pic>
        <p:nvPicPr>
          <p:cNvPr id="12" name="Picture 11" descr="A close up of a clock&#10;&#10;Description automatically generated">
            <a:extLst>
              <a:ext uri="{FF2B5EF4-FFF2-40B4-BE49-F238E27FC236}">
                <a16:creationId xmlns:a16="http://schemas.microsoft.com/office/drawing/2014/main" id="{79432D99-5ED8-40BA-B344-626D61C49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80" y="1242678"/>
            <a:ext cx="1893347" cy="16104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2">
                <a:extLst>
                  <a:ext uri="{FF2B5EF4-FFF2-40B4-BE49-F238E27FC236}">
                    <a16:creationId xmlns:a16="http://schemas.microsoft.com/office/drawing/2014/main" id="{37E1C1D9-3BD2-4323-A4E8-6463E4C03168}"/>
                  </a:ext>
                </a:extLst>
              </p:cNvPr>
              <p:cNvSpPr/>
              <p:nvPr/>
            </p:nvSpPr>
            <p:spPr>
              <a:xfrm>
                <a:off x="3708644" y="3429000"/>
                <a:ext cx="6185453" cy="2325908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BH" sz="2400" b="1" dirty="0">
                    <a:solidFill>
                      <a:schemeClr val="tx1"/>
                    </a:solidFill>
                  </a:rPr>
                  <a:t>اسم الدائرة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X</a:t>
                </a:r>
                <a:r>
                  <a:rPr lang="ar-BH" sz="2400" b="1" dirty="0">
                    <a:solidFill>
                      <a:schemeClr val="tx1"/>
                    </a:solidFill>
                  </a:rPr>
                  <a:t> </a:t>
                </a:r>
              </a:p>
              <a:p>
                <a:pPr algn="r" rtl="1"/>
                <a:r>
                  <a:rPr lang="ar-BH" sz="2400" b="1" dirty="0">
                    <a:solidFill>
                      <a:schemeClr val="tx1"/>
                    </a:solidFill>
                  </a:rPr>
                  <a:t>يظهر من الرسم نصف القطر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ar-BH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𝑿𝑽</m:t>
                        </m:r>
                      </m:e>
                    </m:acc>
                  </m:oMath>
                </a14:m>
                <a:r>
                  <a:rPr lang="ar-BH" sz="2400" b="1" dirty="0">
                    <a:solidFill>
                      <a:schemeClr val="tx1"/>
                    </a:solidFill>
                  </a:rPr>
                  <a:t>   ،</a:t>
                </a:r>
                <a14:m>
                  <m:oMath xmlns:m="http://schemas.openxmlformats.org/officeDocument/2006/math">
                    <m:r>
                      <a:rPr lang="ar-BH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ar-BH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𝑿𝑼</m:t>
                        </m:r>
                      </m:e>
                    </m:acc>
                  </m:oMath>
                </a14:m>
                <a:endParaRPr lang="ar-BH" sz="2400" b="1" dirty="0">
                  <a:solidFill>
                    <a:schemeClr val="tx1"/>
                  </a:solidFill>
                </a:endParaRPr>
              </a:p>
              <a:p>
                <a:pPr algn="r" rtl="1"/>
                <a:r>
                  <a:rPr lang="ar-BH" sz="2400" b="1" dirty="0">
                    <a:solidFill>
                      <a:schemeClr val="tx1"/>
                    </a:solidFill>
                  </a:rPr>
                  <a:t>يظهر من الرسم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BH" sz="2400" b="1" dirty="0">
                    <a:solidFill>
                      <a:schemeClr val="tx1"/>
                    </a:solidFill>
                  </a:rPr>
                  <a:t> الاوتار،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ar-BH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𝑹𝑺</m:t>
                        </m:r>
                      </m:e>
                    </m:acc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,</m:t>
                    </m:r>
                    <m:acc>
                      <m:accPr>
                        <m:chr m:val="̅"/>
                        <m:ctrlPr>
                          <a:rPr lang="ar-BH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𝒁𝑻</m:t>
                        </m:r>
                      </m:e>
                    </m:acc>
                  </m:oMath>
                </a14:m>
                <a:endParaRPr lang="en-US" sz="2400" b="1" dirty="0">
                  <a:solidFill>
                    <a:schemeClr val="tx1"/>
                  </a:solidFill>
                </a:endParaRPr>
              </a:p>
              <a:p>
                <a:pPr algn="r" rtl="1"/>
                <a:r>
                  <a:rPr lang="ar-BH" sz="2400" b="1" dirty="0">
                    <a:solidFill>
                      <a:schemeClr val="tx1"/>
                    </a:solidFill>
                  </a:rPr>
                  <a:t>يظهر من الرسم القطر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ar-BH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𝒁𝑻</m:t>
                        </m:r>
                      </m:e>
                    </m:acc>
                  </m:oMath>
                </a14:m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: Rounded Corners 2">
                <a:extLst>
                  <a:ext uri="{FF2B5EF4-FFF2-40B4-BE49-F238E27FC236}">
                    <a16:creationId xmlns:a16="http://schemas.microsoft.com/office/drawing/2014/main" id="{37E1C1D9-3BD2-4323-A4E8-6463E4C031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644" y="3429000"/>
                <a:ext cx="6185453" cy="232590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E5C346AF-A0F5-405E-BC9D-8C081D5C6B63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  <p:sp>
        <p:nvSpPr>
          <p:cNvPr id="11" name="Rectangle: Rounded Corners 2">
            <a:extLst>
              <a:ext uri="{FF2B5EF4-FFF2-40B4-BE49-F238E27FC236}">
                <a16:creationId xmlns:a16="http://schemas.microsoft.com/office/drawing/2014/main" id="{23371619-9C1B-4E88-A36A-0080C45BCFEC}"/>
              </a:ext>
            </a:extLst>
          </p:cNvPr>
          <p:cNvSpPr/>
          <p:nvPr/>
        </p:nvSpPr>
        <p:spPr>
          <a:xfrm>
            <a:off x="1180908" y="227991"/>
            <a:ext cx="8640000" cy="875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3275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">
            <a:extLst>
              <a:ext uri="{FF2B5EF4-FFF2-40B4-BE49-F238E27FC236}">
                <a16:creationId xmlns:a16="http://schemas.microsoft.com/office/drawing/2014/main" id="{D2083AEC-E784-488C-ADF9-6CC7D669FCE4}"/>
              </a:ext>
            </a:extLst>
          </p:cNvPr>
          <p:cNvSpPr/>
          <p:nvPr/>
        </p:nvSpPr>
        <p:spPr>
          <a:xfrm>
            <a:off x="1690377" y="80328"/>
            <a:ext cx="8640000" cy="862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A721EDB-1219-40E9-B6DD-07870D925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991" y="1238133"/>
            <a:ext cx="9758017" cy="18765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76A763-D24F-4EF3-9BBE-08F2FD057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175" y="3571752"/>
            <a:ext cx="2076450" cy="22002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31D8A2-A38D-4BCF-BFE2-EA324141B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612" y="3429000"/>
            <a:ext cx="3067050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273FEF-25AE-483E-9C31-C6F8F75A5C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6075" y="4529137"/>
            <a:ext cx="3333750" cy="1409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49CBFC-A4D7-4CEB-9550-C266DC0D5559}"/>
              </a:ext>
            </a:extLst>
          </p:cNvPr>
          <p:cNvSpPr txBox="1"/>
          <p:nvPr/>
        </p:nvSpPr>
        <p:spPr>
          <a:xfrm>
            <a:off x="10230680" y="3248784"/>
            <a:ext cx="1338468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</a:t>
            </a:r>
            <a:r>
              <a:rPr lang="en-US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E25F7C-4ADD-4801-839B-B7BB081E8B54}"/>
              </a:ext>
            </a:extLst>
          </p:cNvPr>
          <p:cNvSpPr txBox="1"/>
          <p:nvPr/>
        </p:nvSpPr>
        <p:spPr>
          <a:xfrm>
            <a:off x="10431018" y="4671890"/>
            <a:ext cx="1145278" cy="523220"/>
          </a:xfrm>
          <a:prstGeom prst="flowChartOnlineStorage">
            <a:avLst/>
          </a:prstGeom>
          <a:solidFill>
            <a:srgbClr val="00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2800" b="1">
                <a:solidFill>
                  <a:srgbClr val="FF0000"/>
                </a:solidFill>
              </a:defRPr>
            </a:lvl1pPr>
          </a:lstStyle>
          <a:p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188B92-ED4C-4CEA-A6C1-15C971E7A590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9419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992749" y="2156377"/>
            <a:ext cx="1789043" cy="56263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chemeClr val="tx1"/>
                </a:solidFill>
              </a:rPr>
              <a:t>تأكد من فهمك2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B71E89-1281-483E-AC78-428BE9E5F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643" y="2156377"/>
            <a:ext cx="5688339" cy="523220"/>
          </a:xfrm>
          <a:prstGeom prst="rect">
            <a:avLst/>
          </a:prstGeom>
        </p:spPr>
      </p:pic>
      <p:pic>
        <p:nvPicPr>
          <p:cNvPr id="11" name="Picture 10" descr="A picture containing clock&#10;&#10;Description automatically generated">
            <a:extLst>
              <a:ext uri="{FF2B5EF4-FFF2-40B4-BE49-F238E27FC236}">
                <a16:creationId xmlns:a16="http://schemas.microsoft.com/office/drawing/2014/main" id="{FE52C3AD-9C52-48B3-A2C7-5B664B7CD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577" y="2599681"/>
            <a:ext cx="4693871" cy="7482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8D2565-4A70-4C5F-86D1-47484BC33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06" y="2043120"/>
            <a:ext cx="2076450" cy="22002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8B8C710-12F8-4881-9CA0-6996B181593A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  <p:sp>
        <p:nvSpPr>
          <p:cNvPr id="16" name="Rectangle: Diagonal Corners Rounded 15">
            <a:extLst>
              <a:ext uri="{FF2B5EF4-FFF2-40B4-BE49-F238E27FC236}">
                <a16:creationId xmlns:a16="http://schemas.microsoft.com/office/drawing/2014/main" id="{0E9558AC-18A8-4769-A0DA-DA12CF93A945}"/>
              </a:ext>
            </a:extLst>
          </p:cNvPr>
          <p:cNvSpPr/>
          <p:nvPr/>
        </p:nvSpPr>
        <p:spPr>
          <a:xfrm>
            <a:off x="2224122" y="1258290"/>
            <a:ext cx="9650438" cy="52322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C00000"/>
                </a:solidFill>
              </a:rPr>
              <a:t>ملاحظة: حل التدريب على ورقة خارجية، وللتأكد من إجابتك انتقل للشريحة التالية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7" name="Rectangle: Rounded Corners 2">
            <a:extLst>
              <a:ext uri="{FF2B5EF4-FFF2-40B4-BE49-F238E27FC236}">
                <a16:creationId xmlns:a16="http://schemas.microsoft.com/office/drawing/2014/main" id="{7CD8E029-E856-4EAE-BAAE-E4F651D1570B}"/>
              </a:ext>
            </a:extLst>
          </p:cNvPr>
          <p:cNvSpPr/>
          <p:nvPr/>
        </p:nvSpPr>
        <p:spPr>
          <a:xfrm>
            <a:off x="1657551" y="123201"/>
            <a:ext cx="8640000" cy="862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/>
              <a:t>الدائرة ومحيطها</a:t>
            </a:r>
            <a:endParaRPr lang="en-US" sz="4000" b="1" dirty="0"/>
          </a:p>
        </p:txBody>
      </p:sp>
      <p:sp>
        <p:nvSpPr>
          <p:cNvPr id="9" name="نجمة مكونة من 12 نقطة 6">
            <a:extLst>
              <a:ext uri="{FF2B5EF4-FFF2-40B4-BE49-F238E27FC236}">
                <a16:creationId xmlns:a16="http://schemas.microsoft.com/office/drawing/2014/main" id="{6183D3E4-E0FB-48F0-A9CA-B640F926E435}"/>
              </a:ext>
            </a:extLst>
          </p:cNvPr>
          <p:cNvSpPr/>
          <p:nvPr/>
        </p:nvSpPr>
        <p:spPr>
          <a:xfrm>
            <a:off x="189021" y="917621"/>
            <a:ext cx="1919298" cy="112549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2000" b="1" dirty="0"/>
              <a:t>4</a:t>
            </a:r>
            <a:r>
              <a:rPr lang="ar-SA" sz="2000" b="1" dirty="0"/>
              <a:t> دقائق</a:t>
            </a:r>
          </a:p>
        </p:txBody>
      </p:sp>
    </p:spTree>
    <p:extLst>
      <p:ext uri="{BB962C8B-B14F-4D97-AF65-F5344CB8AC3E}">
        <p14:creationId xmlns:p14="http://schemas.microsoft.com/office/powerpoint/2010/main" val="280365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788269" y="1341982"/>
            <a:ext cx="1993523" cy="64918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فهمك2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B5661AA-59D8-4F36-8ADB-4B3B0CAC8CFC}"/>
                  </a:ext>
                </a:extLst>
              </p:cNvPr>
              <p:cNvSpPr txBox="1"/>
              <p:nvPr/>
            </p:nvSpPr>
            <p:spPr>
              <a:xfrm>
                <a:off x="2583356" y="3349830"/>
                <a:ext cx="6517787" cy="775248"/>
              </a:xfrm>
              <a:prstGeom prst="flowChartAlternateProcess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2800" dirty="0">
                    <a:solidFill>
                      <a:schemeClr val="tx1"/>
                    </a:solidFill>
                  </a:rPr>
                  <a:t>(2A</a:t>
                </a:r>
                <a:r>
                  <a:rPr lang="ar-EG" sz="2800" dirty="0">
                    <a:solidFill>
                      <a:schemeClr val="tx1"/>
                    </a:solidFill>
                  </a:rPr>
                  <a:t>  </a:t>
                </a:r>
                <a:r>
                  <a:rPr lang="ar-BH" sz="2800" dirty="0">
                    <a:solidFill>
                      <a:srgbClr val="FF0000"/>
                    </a:solidFill>
                  </a:rPr>
                  <a:t>نصف القطر يساوي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BH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en-US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=7</m:t>
                    </m:r>
                    <m:r>
                      <a:rPr lang="en-US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𝑓𝑡</m:t>
                    </m:r>
                  </m:oMath>
                </a14:m>
                <a:endParaRPr lang="ar-BH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B5661AA-59D8-4F36-8ADB-4B3B0CAC8C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356" y="3349830"/>
                <a:ext cx="6517787" cy="775248"/>
              </a:xfrm>
              <a:prstGeom prst="flowChartAlternateProcess">
                <a:avLst/>
              </a:prstGeom>
              <a:blipFill>
                <a:blip r:embed="rId2"/>
                <a:stretch>
                  <a:fillRect b="-465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3CB71E89-1281-483E-AC78-428BE9E5F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643" y="1341982"/>
            <a:ext cx="5688339" cy="523220"/>
          </a:xfrm>
          <a:prstGeom prst="rect">
            <a:avLst/>
          </a:prstGeom>
        </p:spPr>
      </p:pic>
      <p:pic>
        <p:nvPicPr>
          <p:cNvPr id="11" name="Picture 10" descr="A picture containing clock&#10;&#10;Description automatically generated">
            <a:extLst>
              <a:ext uri="{FF2B5EF4-FFF2-40B4-BE49-F238E27FC236}">
                <a16:creationId xmlns:a16="http://schemas.microsoft.com/office/drawing/2014/main" id="{FE52C3AD-9C52-48B3-A2C7-5B664B7CD7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577" y="1785286"/>
            <a:ext cx="4693871" cy="7482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D75B089-A1F3-4464-A8DE-004716E017DD}"/>
                  </a:ext>
                </a:extLst>
              </p:cNvPr>
              <p:cNvSpPr txBox="1"/>
              <p:nvPr/>
            </p:nvSpPr>
            <p:spPr>
              <a:xfrm>
                <a:off x="2735756" y="4830974"/>
                <a:ext cx="6517787" cy="578882"/>
              </a:xfrm>
              <a:prstGeom prst="flowChartAlternateProcess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2800" dirty="0">
                    <a:solidFill>
                      <a:srgbClr val="FF0000"/>
                    </a:solidFill>
                  </a:rPr>
                  <a:t>QU</a:t>
                </a:r>
                <a:r>
                  <a:rPr lang="en-US" sz="2800" dirty="0">
                    <a:solidFill>
                      <a:schemeClr val="tx1"/>
                    </a:solidFill>
                  </a:rPr>
                  <a:t> (2B</a:t>
                </a:r>
                <a:r>
                  <a:rPr lang="ar-BH" sz="2800" dirty="0">
                    <a:solidFill>
                      <a:srgbClr val="FF0000"/>
                    </a:solidFill>
                  </a:rPr>
                  <a:t> </a:t>
                </a:r>
                <a:r>
                  <a:rPr lang="en-US" sz="2800" dirty="0">
                    <a:solidFill>
                      <a:srgbClr val="FF0000"/>
                    </a:solidFill>
                  </a:rPr>
                  <a:t>=</a:t>
                </a:r>
                <a:r>
                  <a:rPr lang="ar-BH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</m:t>
                    </m:r>
                    <m:r>
                      <a:rPr lang="en-US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ar-BH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D75B089-A1F3-4464-A8DE-004716E01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5756" y="4830974"/>
                <a:ext cx="6517787" cy="578882"/>
              </a:xfrm>
              <a:prstGeom prst="flowChartAlternateProcess">
                <a:avLst/>
              </a:prstGeom>
              <a:blipFill>
                <a:blip r:embed="rId5"/>
                <a:stretch>
                  <a:fillRect t="-7292" b="-23958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A68D2565-4A70-4C5F-86D1-47484BC33C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906" y="1228725"/>
            <a:ext cx="2076450" cy="22002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8B8C710-12F8-4881-9CA0-6996B181593A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  <p:sp>
        <p:nvSpPr>
          <p:cNvPr id="17" name="Rectangle: Rounded Corners 2">
            <a:extLst>
              <a:ext uri="{FF2B5EF4-FFF2-40B4-BE49-F238E27FC236}">
                <a16:creationId xmlns:a16="http://schemas.microsoft.com/office/drawing/2014/main" id="{022D5EAC-D3DC-4EF3-A282-E74661F6D404}"/>
              </a:ext>
            </a:extLst>
          </p:cNvPr>
          <p:cNvSpPr/>
          <p:nvPr/>
        </p:nvSpPr>
        <p:spPr>
          <a:xfrm>
            <a:off x="1522249" y="168344"/>
            <a:ext cx="8640000" cy="862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715AF5F-A0E0-4680-A71C-C5ED8A331B66}"/>
              </a:ext>
            </a:extLst>
          </p:cNvPr>
          <p:cNvSpPr/>
          <p:nvPr/>
        </p:nvSpPr>
        <p:spPr>
          <a:xfrm>
            <a:off x="9962961" y="2605029"/>
            <a:ext cx="1789044" cy="523220"/>
          </a:xfrm>
          <a:prstGeom prst="roundRect">
            <a:avLst/>
          </a:prstGeom>
          <a:solidFill>
            <a:srgbClr val="0099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dirty="0"/>
              <a:t>الحلّ: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8754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65135845-1CA7-4249-B75D-F11D9FC2CA3D}"/>
              </a:ext>
            </a:extLst>
          </p:cNvPr>
          <p:cNvSpPr/>
          <p:nvPr/>
        </p:nvSpPr>
        <p:spPr>
          <a:xfrm>
            <a:off x="3740544" y="134758"/>
            <a:ext cx="3481883" cy="7446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A100D30-1A2C-417E-B481-6AA4825E6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283" y="1208004"/>
            <a:ext cx="8659433" cy="42487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503631-1C76-465F-A24D-8F73740CF1AF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70045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949151" y="171567"/>
            <a:ext cx="4255734" cy="50227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5FB6F5-34BB-44C9-B67C-E0314478A0F0}"/>
              </a:ext>
            </a:extLst>
          </p:cNvPr>
          <p:cNvSpPr txBox="1"/>
          <p:nvPr/>
        </p:nvSpPr>
        <p:spPr>
          <a:xfrm>
            <a:off x="10614991" y="1042016"/>
            <a:ext cx="1305749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مثال4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6182A3-1C15-4C57-A532-F5BFDD8F687A}"/>
              </a:ext>
            </a:extLst>
          </p:cNvPr>
          <p:cNvSpPr txBox="1"/>
          <p:nvPr/>
        </p:nvSpPr>
        <p:spPr>
          <a:xfrm>
            <a:off x="10722055" y="2090260"/>
            <a:ext cx="1178667" cy="523220"/>
          </a:xfrm>
          <a:prstGeom prst="flowChartOnlineStorage">
            <a:avLst/>
          </a:prstGeom>
          <a:solidFill>
            <a:srgbClr val="00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2800" b="1">
                <a:solidFill>
                  <a:srgbClr val="FF0000"/>
                </a:solidFill>
              </a:defRPr>
            </a:lvl1pPr>
          </a:lstStyle>
          <a:p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BFF0D9-CCEA-49DE-9ED9-060587EA5F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390" y="1127741"/>
            <a:ext cx="9018148" cy="502276"/>
          </a:xfrm>
          <a:prstGeom prst="rect">
            <a:avLst/>
          </a:prstGeom>
        </p:spPr>
      </p:pic>
      <p:pic>
        <p:nvPicPr>
          <p:cNvPr id="7" name="Picture 6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7FA04BDC-D237-4A1F-9505-BF70E929A4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60" y="1609471"/>
            <a:ext cx="2667372" cy="18195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AF3744-71BA-46EE-B4D5-9A36A2D22B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7167" y="2925977"/>
            <a:ext cx="9303994" cy="25794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DDA509-E6AF-42FF-9F65-6AE8DBEFE749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336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13"/>
    </mc:Choice>
    <mc:Fallback xmlns="">
      <p:transition spd="slow" advTm="27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10086975" y="2095476"/>
            <a:ext cx="1971985" cy="64918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فهمك3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Picture 10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DC8ECD64-67FA-42A8-81FB-3B36E9D8E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89" y="2157729"/>
            <a:ext cx="2457793" cy="187668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85B5D72-D9BF-44E4-B788-873F3B122CE9}"/>
              </a:ext>
            </a:extLst>
          </p:cNvPr>
          <p:cNvSpPr txBox="1"/>
          <p:nvPr/>
        </p:nvSpPr>
        <p:spPr>
          <a:xfrm>
            <a:off x="2915478" y="2040465"/>
            <a:ext cx="6847501" cy="1055608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dirty="0">
                <a:solidFill>
                  <a:srgbClr val="FF0000"/>
                </a:solidFill>
              </a:rPr>
              <a:t>إذا كان قطر</a:t>
            </a:r>
            <a:r>
              <a:rPr lang="ar-EG" sz="2800" dirty="0">
                <a:solidFill>
                  <a:srgbClr val="FF0000"/>
                </a:solidFill>
              </a:rPr>
              <a:t> الدائرة </a:t>
            </a:r>
            <a:r>
              <a:rPr lang="ar-BH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 S </a:t>
            </a:r>
            <a:r>
              <a:rPr lang="ar-BH" sz="2800" dirty="0">
                <a:solidFill>
                  <a:srgbClr val="FF0000"/>
                </a:solidFill>
              </a:rPr>
              <a:t> يساوي </a:t>
            </a:r>
            <a:r>
              <a:rPr lang="en-US" sz="2800" dirty="0">
                <a:solidFill>
                  <a:srgbClr val="FF0000"/>
                </a:solidFill>
              </a:rPr>
              <a:t> 30</a:t>
            </a:r>
            <a:r>
              <a:rPr lang="ar-BH" sz="2800" dirty="0">
                <a:solidFill>
                  <a:srgbClr val="FF0000"/>
                </a:solidFill>
              </a:rPr>
              <a:t>وحدة، وقطر</a:t>
            </a:r>
            <a:r>
              <a:rPr lang="ar-EG" sz="2800" dirty="0">
                <a:solidFill>
                  <a:srgbClr val="FF0000"/>
                </a:solidFill>
              </a:rPr>
              <a:t> الدائرة</a:t>
            </a:r>
            <a:r>
              <a:rPr lang="ar-BH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R</a:t>
            </a:r>
            <a:r>
              <a:rPr lang="ar-BH" sz="2800" dirty="0">
                <a:solidFill>
                  <a:srgbClr val="FF0000"/>
                </a:solidFill>
              </a:rPr>
              <a:t> يساوي 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ar-BH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 20</a:t>
            </a:r>
            <a:r>
              <a:rPr lang="ar-BH" sz="2800" dirty="0">
                <a:solidFill>
                  <a:srgbClr val="FF0000"/>
                </a:solidFill>
              </a:rPr>
              <a:t>وحدة، و </a:t>
            </a:r>
            <a:r>
              <a:rPr lang="en-US" sz="2800" dirty="0">
                <a:solidFill>
                  <a:srgbClr val="FF0000"/>
                </a:solidFill>
              </a:rPr>
              <a:t>DS</a:t>
            </a:r>
            <a:r>
              <a:rPr lang="ar-BH" sz="2800" dirty="0">
                <a:solidFill>
                  <a:srgbClr val="FF0000"/>
                </a:solidFill>
              </a:rPr>
              <a:t> </a:t>
            </a:r>
            <a:r>
              <a:rPr lang="ar-EG" sz="2800" dirty="0">
                <a:solidFill>
                  <a:srgbClr val="FF0000"/>
                </a:solidFill>
              </a:rPr>
              <a:t>يساوي 9 </a:t>
            </a:r>
            <a:r>
              <a:rPr lang="ar-BH" sz="2800" dirty="0">
                <a:solidFill>
                  <a:srgbClr val="FF0000"/>
                </a:solidFill>
              </a:rPr>
              <a:t>وحدات ، </a:t>
            </a:r>
            <a:r>
              <a:rPr lang="ar-EG" sz="2800" dirty="0">
                <a:solidFill>
                  <a:srgbClr val="FF0000"/>
                </a:solidFill>
              </a:rPr>
              <a:t>أو</a:t>
            </a:r>
            <a:r>
              <a:rPr lang="ar-BH" sz="2800" dirty="0">
                <a:solidFill>
                  <a:srgbClr val="FF0000"/>
                </a:solidFill>
              </a:rPr>
              <a:t>جد </a:t>
            </a:r>
            <a:r>
              <a:rPr lang="en-US" sz="2800" dirty="0">
                <a:solidFill>
                  <a:srgbClr val="FF0000"/>
                </a:solidFill>
              </a:rPr>
              <a:t>RC</a:t>
            </a:r>
            <a:endParaRPr lang="ar-BH" sz="28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A66765-E2BE-4A16-B42D-2B776703B17D}"/>
              </a:ext>
            </a:extLst>
          </p:cNvPr>
          <p:cNvSpPr txBox="1"/>
          <p:nvPr/>
        </p:nvSpPr>
        <p:spPr>
          <a:xfrm>
            <a:off x="342314" y="6372226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4BE5E8EE-F9EC-4852-9F41-86360CD846CA}"/>
              </a:ext>
            </a:extLst>
          </p:cNvPr>
          <p:cNvSpPr/>
          <p:nvPr/>
        </p:nvSpPr>
        <p:spPr>
          <a:xfrm>
            <a:off x="2237374" y="1095544"/>
            <a:ext cx="9650438" cy="52322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C00000"/>
                </a:solidFill>
              </a:rPr>
              <a:t>ملاحظة: حل التدريب على ورقة خارجية، وللتأكد من إجابتك انتقل للشريحة التالية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C23B54E6-CF0A-459D-8F86-4DAE18E65275}"/>
              </a:ext>
            </a:extLst>
          </p:cNvPr>
          <p:cNvSpPr/>
          <p:nvPr/>
        </p:nvSpPr>
        <p:spPr>
          <a:xfrm>
            <a:off x="3949151" y="171567"/>
            <a:ext cx="4255734" cy="50227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نجمة مكونة من 12 نقطة 6">
            <a:extLst>
              <a:ext uri="{FF2B5EF4-FFF2-40B4-BE49-F238E27FC236}">
                <a16:creationId xmlns:a16="http://schemas.microsoft.com/office/drawing/2014/main" id="{F766B6CB-D2B2-4C39-B7D2-32E38131685C}"/>
              </a:ext>
            </a:extLst>
          </p:cNvPr>
          <p:cNvSpPr/>
          <p:nvPr/>
        </p:nvSpPr>
        <p:spPr>
          <a:xfrm>
            <a:off x="304188" y="794404"/>
            <a:ext cx="1919298" cy="112549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2000" b="1" dirty="0"/>
              <a:t>3</a:t>
            </a:r>
            <a:r>
              <a:rPr lang="ar-SA" sz="2000" b="1" dirty="0"/>
              <a:t> دقائق</a:t>
            </a:r>
          </a:p>
        </p:txBody>
      </p:sp>
    </p:spTree>
    <p:extLst>
      <p:ext uri="{BB962C8B-B14F-4D97-AF65-F5344CB8AC3E}">
        <p14:creationId xmlns:p14="http://schemas.microsoft.com/office/powerpoint/2010/main" val="166923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10086975" y="1238221"/>
            <a:ext cx="1971985" cy="64918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فهمك3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02C102F-DF51-4CE9-90E1-A178788D9889}"/>
              </a:ext>
            </a:extLst>
          </p:cNvPr>
          <p:cNvSpPr/>
          <p:nvPr/>
        </p:nvSpPr>
        <p:spPr>
          <a:xfrm>
            <a:off x="10174558" y="2607385"/>
            <a:ext cx="1789044" cy="523220"/>
          </a:xfrm>
          <a:prstGeom prst="roundRect">
            <a:avLst/>
          </a:prstGeom>
          <a:solidFill>
            <a:srgbClr val="0099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dirty="0"/>
              <a:t>الحلّ:</a:t>
            </a:r>
            <a:endParaRPr lang="en-US" sz="3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20D4BA-377D-4707-B47F-94576C7036D3}"/>
              </a:ext>
            </a:extLst>
          </p:cNvPr>
          <p:cNvSpPr txBox="1"/>
          <p:nvPr/>
        </p:nvSpPr>
        <p:spPr>
          <a:xfrm>
            <a:off x="4037997" y="3654480"/>
            <a:ext cx="4698040" cy="57888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en-US" sz="2800" b="1" dirty="0">
                <a:solidFill>
                  <a:srgbClr val="FF0000"/>
                </a:solidFill>
              </a:rPr>
              <a:t> RC</a:t>
            </a:r>
            <a:r>
              <a:rPr lang="ar-BH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ar-EG" sz="2800" b="1" dirty="0">
                <a:solidFill>
                  <a:srgbClr val="FF0000"/>
                </a:solidFill>
              </a:rPr>
              <a:t>يساوي  4 وحدات</a:t>
            </a:r>
            <a:endParaRPr lang="ar-BH" sz="2800" b="1" dirty="0">
              <a:solidFill>
                <a:srgbClr val="FF0000"/>
              </a:solidFill>
            </a:endParaRPr>
          </a:p>
        </p:txBody>
      </p:sp>
      <p:pic>
        <p:nvPicPr>
          <p:cNvPr id="11" name="Picture 10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DC8ECD64-67FA-42A8-81FB-3B36E9D8E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14" y="1191738"/>
            <a:ext cx="2457793" cy="18766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A66765-E2BE-4A16-B42D-2B776703B17D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BD144409-7E04-437C-826E-D8873ED39AFA}"/>
              </a:ext>
            </a:extLst>
          </p:cNvPr>
          <p:cNvSpPr/>
          <p:nvPr/>
        </p:nvSpPr>
        <p:spPr>
          <a:xfrm>
            <a:off x="3949151" y="171566"/>
            <a:ext cx="4437612" cy="699971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08B9FD-361B-403B-BB58-646F70782F1D}"/>
              </a:ext>
            </a:extLst>
          </p:cNvPr>
          <p:cNvSpPr txBox="1"/>
          <p:nvPr/>
        </p:nvSpPr>
        <p:spPr>
          <a:xfrm>
            <a:off x="3063582" y="1238221"/>
            <a:ext cx="6847501" cy="1055608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dirty="0">
                <a:solidFill>
                  <a:srgbClr val="FF0000"/>
                </a:solidFill>
              </a:rPr>
              <a:t>إذا كان قطر</a:t>
            </a:r>
            <a:r>
              <a:rPr lang="ar-EG" sz="2800" dirty="0">
                <a:solidFill>
                  <a:srgbClr val="FF0000"/>
                </a:solidFill>
              </a:rPr>
              <a:t> الدائرة </a:t>
            </a:r>
            <a:r>
              <a:rPr lang="ar-BH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 S </a:t>
            </a:r>
            <a:r>
              <a:rPr lang="ar-BH" sz="2800" dirty="0">
                <a:solidFill>
                  <a:srgbClr val="FF0000"/>
                </a:solidFill>
              </a:rPr>
              <a:t> يساوي </a:t>
            </a:r>
            <a:r>
              <a:rPr lang="en-US" sz="2800" dirty="0">
                <a:solidFill>
                  <a:srgbClr val="FF0000"/>
                </a:solidFill>
              </a:rPr>
              <a:t> 30</a:t>
            </a:r>
            <a:r>
              <a:rPr lang="ar-BH" sz="2800" dirty="0">
                <a:solidFill>
                  <a:srgbClr val="FF0000"/>
                </a:solidFill>
              </a:rPr>
              <a:t>وحدة، وقطر</a:t>
            </a:r>
            <a:r>
              <a:rPr lang="ar-EG" sz="2800" dirty="0">
                <a:solidFill>
                  <a:srgbClr val="FF0000"/>
                </a:solidFill>
              </a:rPr>
              <a:t> الدائرة</a:t>
            </a:r>
            <a:r>
              <a:rPr lang="ar-BH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R</a:t>
            </a:r>
            <a:r>
              <a:rPr lang="ar-BH" sz="2800" dirty="0">
                <a:solidFill>
                  <a:srgbClr val="FF0000"/>
                </a:solidFill>
              </a:rPr>
              <a:t> يساوي 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ar-BH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 20</a:t>
            </a:r>
            <a:r>
              <a:rPr lang="ar-BH" sz="2800" dirty="0">
                <a:solidFill>
                  <a:srgbClr val="FF0000"/>
                </a:solidFill>
              </a:rPr>
              <a:t>وحدة، و </a:t>
            </a:r>
            <a:r>
              <a:rPr lang="en-US" sz="2800" dirty="0">
                <a:solidFill>
                  <a:srgbClr val="FF0000"/>
                </a:solidFill>
              </a:rPr>
              <a:t>DS</a:t>
            </a:r>
            <a:r>
              <a:rPr lang="ar-BH" sz="2800" dirty="0">
                <a:solidFill>
                  <a:srgbClr val="FF0000"/>
                </a:solidFill>
              </a:rPr>
              <a:t> </a:t>
            </a:r>
            <a:r>
              <a:rPr lang="ar-EG" sz="2800" dirty="0">
                <a:solidFill>
                  <a:srgbClr val="FF0000"/>
                </a:solidFill>
              </a:rPr>
              <a:t>يساوي 9 </a:t>
            </a:r>
            <a:r>
              <a:rPr lang="ar-BH" sz="2800" dirty="0">
                <a:solidFill>
                  <a:srgbClr val="FF0000"/>
                </a:solidFill>
              </a:rPr>
              <a:t>وحدات ، </a:t>
            </a:r>
            <a:r>
              <a:rPr lang="ar-EG" sz="2800" dirty="0">
                <a:solidFill>
                  <a:srgbClr val="FF0000"/>
                </a:solidFill>
              </a:rPr>
              <a:t>أو</a:t>
            </a:r>
            <a:r>
              <a:rPr lang="ar-BH" sz="2800" dirty="0">
                <a:solidFill>
                  <a:srgbClr val="FF0000"/>
                </a:solidFill>
              </a:rPr>
              <a:t>جد </a:t>
            </a:r>
            <a:r>
              <a:rPr lang="en-US" sz="2800" dirty="0">
                <a:solidFill>
                  <a:srgbClr val="FF0000"/>
                </a:solidFill>
              </a:rPr>
              <a:t>RC</a:t>
            </a:r>
            <a:endParaRPr lang="ar-BH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21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DED85959-FDD1-4D45-9C72-2D01AF9A7BB8}"/>
              </a:ext>
            </a:extLst>
          </p:cNvPr>
          <p:cNvSpPr/>
          <p:nvPr/>
        </p:nvSpPr>
        <p:spPr>
          <a:xfrm>
            <a:off x="3949151" y="171567"/>
            <a:ext cx="4255734" cy="50227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5" name="Picture 14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C4CFEED5-2593-4B5A-9958-9224D09F5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348" y="898726"/>
            <a:ext cx="8991340" cy="1181195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</p:pic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2F517590-15B4-42F7-B075-B3F859086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473" y="2485876"/>
            <a:ext cx="4777053" cy="2671911"/>
          </a:xfrm>
          <a:prstGeom prst="rect">
            <a:avLst/>
          </a:prstGeom>
          <a:effectLst>
            <a:glow rad="127000">
              <a:srgbClr val="00B0F0"/>
            </a:glow>
            <a:outerShdw blurRad="50800" dist="50800" dir="5400000" algn="ctr" rotWithShape="0">
              <a:schemeClr val="accent1">
                <a:lumMod val="40000"/>
                <a:lumOff val="60000"/>
              </a:schemeClr>
            </a:outerShdw>
            <a:softEdge rad="127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9BB0E2E4-87E7-4496-8670-DB1171E8D6B0}"/>
              </a:ext>
            </a:extLst>
          </p:cNvPr>
          <p:cNvSpPr/>
          <p:nvPr/>
        </p:nvSpPr>
        <p:spPr>
          <a:xfrm>
            <a:off x="8586788" y="3429000"/>
            <a:ext cx="3000375" cy="13490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/>
              <a:t>يمكن استنتاج صيغة محيط الدائرة </a:t>
            </a:r>
            <a:endParaRPr lang="en-US" sz="2400" dirty="0"/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3C184563-B8A6-493A-9D77-BD4E9BC7C903}"/>
              </a:ext>
            </a:extLst>
          </p:cNvPr>
          <p:cNvSpPr/>
          <p:nvPr/>
        </p:nvSpPr>
        <p:spPr>
          <a:xfrm>
            <a:off x="3707473" y="4643438"/>
            <a:ext cx="1650340" cy="514349"/>
          </a:xfrm>
          <a:prstGeom prst="flowChartProcess">
            <a:avLst/>
          </a:prstGeom>
          <a:solidFill>
            <a:schemeClr val="accent1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8646A61F-3CCC-473B-A296-E49E300543C1}"/>
              </a:ext>
            </a:extLst>
          </p:cNvPr>
          <p:cNvSpPr/>
          <p:nvPr/>
        </p:nvSpPr>
        <p:spPr>
          <a:xfrm>
            <a:off x="2700338" y="5500688"/>
            <a:ext cx="7586662" cy="45858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/>
              <a:t>ويمكن استعمال هذه الصيغة في ايجاد محيط الدائرة إذا علم نصف قطرها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681832-BF20-4A74-A89A-B6E58333145E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2995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1BD225-F0DE-41F5-A3F6-D489AF1E6EB7}"/>
              </a:ext>
            </a:extLst>
          </p:cNvPr>
          <p:cNvSpPr txBox="1"/>
          <p:nvPr/>
        </p:nvSpPr>
        <p:spPr>
          <a:xfrm>
            <a:off x="10557183" y="3210044"/>
            <a:ext cx="1377845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</a:t>
            </a:r>
            <a:r>
              <a:rPr lang="en-US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5BAF98-63E1-4E8A-A35C-9CA50F92F1FE}"/>
              </a:ext>
            </a:extLst>
          </p:cNvPr>
          <p:cNvSpPr txBox="1"/>
          <p:nvPr/>
        </p:nvSpPr>
        <p:spPr>
          <a:xfrm>
            <a:off x="10557183" y="4878417"/>
            <a:ext cx="1377845" cy="523220"/>
          </a:xfrm>
          <a:prstGeom prst="flowChartOnlineStorage">
            <a:avLst/>
          </a:prstGeom>
          <a:solidFill>
            <a:srgbClr val="00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2800" b="1">
                <a:solidFill>
                  <a:srgbClr val="FF0000"/>
                </a:solidFill>
              </a:defRPr>
            </a:lvl1pPr>
          </a:lstStyle>
          <a:p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DED85959-FDD1-4D45-9C72-2D01AF9A7BB8}"/>
              </a:ext>
            </a:extLst>
          </p:cNvPr>
          <p:cNvSpPr/>
          <p:nvPr/>
        </p:nvSpPr>
        <p:spPr>
          <a:xfrm>
            <a:off x="3949151" y="171567"/>
            <a:ext cx="4255734" cy="50227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 descr="A picture containing knife, bird&#10;&#10;Description automatically generated">
            <a:extLst>
              <a:ext uri="{FF2B5EF4-FFF2-40B4-BE49-F238E27FC236}">
                <a16:creationId xmlns:a16="http://schemas.microsoft.com/office/drawing/2014/main" id="{ED7872BD-77DD-45EC-AE4B-53E7DF1D3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567" y="3076423"/>
            <a:ext cx="8083448" cy="1495502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3C1CD0CC-307D-4A47-B7D1-58B68B8AA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994" y="795171"/>
            <a:ext cx="8688012" cy="2181529"/>
          </a:xfrm>
          <a:prstGeom prst="rect">
            <a:avLst/>
          </a:prstGeom>
        </p:spPr>
      </p:pic>
      <p:sp>
        <p:nvSpPr>
          <p:cNvPr id="18" name="Arrow: Left 17">
            <a:extLst>
              <a:ext uri="{FF2B5EF4-FFF2-40B4-BE49-F238E27FC236}">
                <a16:creationId xmlns:a16="http://schemas.microsoft.com/office/drawing/2014/main" id="{6BC0BAE6-5B9F-4FB7-B43B-449EB724A1D1}"/>
              </a:ext>
            </a:extLst>
          </p:cNvPr>
          <p:cNvSpPr/>
          <p:nvPr/>
        </p:nvSpPr>
        <p:spPr>
          <a:xfrm>
            <a:off x="6273611" y="5251607"/>
            <a:ext cx="515439" cy="27122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A picture containing outdoor, bicycle, sitting, water&#10;&#10;Description automatically generated">
            <a:extLst>
              <a:ext uri="{FF2B5EF4-FFF2-40B4-BE49-F238E27FC236}">
                <a16:creationId xmlns:a16="http://schemas.microsoft.com/office/drawing/2014/main" id="{6F125375-5A5A-42B8-AA14-7159F2F020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88" y="2952076"/>
            <a:ext cx="1738910" cy="181247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02B9E9E-60DE-49C7-9EDA-66AFBA6B7E73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5A8A83D-301F-460F-92EE-52ED16D7CC01}"/>
                  </a:ext>
                </a:extLst>
              </p:cNvPr>
              <p:cNvSpPr/>
              <p:nvPr/>
            </p:nvSpPr>
            <p:spPr>
              <a:xfrm>
                <a:off x="6347637" y="4679570"/>
                <a:ext cx="4092369" cy="16986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r" rtl="1"/>
                <a:r>
                  <a:rPr lang="ar-BH" sz="2800" dirty="0">
                    <a:solidFill>
                      <a:schemeClr val="accent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صيغة محيط الدائرة </a:t>
                </a:r>
                <a:r>
                  <a:rPr lang="ar-BH" sz="2400" dirty="0">
                    <a:solidFill>
                      <a:schemeClr val="accent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+mj-cs"/>
                      </a:rPr>
                      <m:t>𝐶</m:t>
                    </m:r>
                    <m:r>
                      <a:rPr lang="en-US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+mj-cs"/>
                      </a:rPr>
                      <m:t>=2</m:t>
                    </m:r>
                    <m:r>
                      <a:rPr lang="en-US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</a:rPr>
                      <m:t>𝜋</m:t>
                    </m:r>
                    <m:r>
                      <a:rPr lang="en-US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</a:rPr>
                      <m:t>𝑟</m:t>
                    </m:r>
                    <m:r>
                      <a:rPr lang="ar-BH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</a:rPr>
                      <m:t> </m:t>
                    </m:r>
                  </m:oMath>
                </a14:m>
                <a:endParaRPr lang="ar-BH" sz="2400" b="0" dirty="0">
                  <a:solidFill>
                    <a:schemeClr val="accent2">
                      <a:lumMod val="75000"/>
                    </a:schemeClr>
                  </a:solidFill>
                  <a:latin typeface="Microsoft Uighur" panose="02000000000000000000" pitchFamily="2" charset="-78"/>
                  <a:ea typeface="Cambria Math" panose="02040503050406030204" pitchFamily="18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BH" sz="2800" dirty="0">
                    <a:solidFill>
                      <a:schemeClr val="accent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بالتعويض</a:t>
                </a:r>
                <a:r>
                  <a:rPr lang="ar-BH" sz="2400" dirty="0">
                    <a:solidFill>
                      <a:schemeClr val="accent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            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(44) </m:t>
                    </m:r>
                  </m:oMath>
                </a14:m>
                <a:endParaRPr lang="ar-BH" sz="2400" dirty="0">
                  <a:solidFill>
                    <a:schemeClr val="accent2">
                      <a:lumMod val="75000"/>
                    </a:schemeClr>
                  </a:solidFill>
                  <a:latin typeface="Microsoft Uighur" panose="02000000000000000000" pitchFamily="2" charset="-78"/>
                  <a:ea typeface="Cambria Math" panose="02040503050406030204" pitchFamily="18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BH" sz="2800" dirty="0">
                    <a:solidFill>
                      <a:schemeClr val="accent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بالتبسيط</a:t>
                </a:r>
                <a:r>
                  <a:rPr lang="ar-BH" sz="2400" dirty="0">
                    <a:solidFill>
                      <a:schemeClr val="accent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                     </a:t>
                </a:r>
                <a:r>
                  <a:rPr lang="en-US" sz="2400" dirty="0">
                    <a:solidFill>
                      <a:schemeClr val="accent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</a:t>
                </a:r>
                <a:r>
                  <a:rPr lang="ar-BH" sz="2400" dirty="0">
                    <a:solidFill>
                      <a:schemeClr val="accent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88</m:t>
                    </m:r>
                    <m:r>
                      <a:rPr lang="en-US" sz="240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ar-BH" sz="2400" dirty="0">
                  <a:solidFill>
                    <a:schemeClr val="accent2">
                      <a:lumMod val="75000"/>
                    </a:schemeClr>
                  </a:solidFill>
                  <a:latin typeface="Microsoft Uighur" panose="02000000000000000000" pitchFamily="2" charset="-78"/>
                  <a:ea typeface="Cambria Math" panose="02040503050406030204" pitchFamily="18" charset="0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5A8A83D-301F-460F-92EE-52ED16D7CC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637" y="4679570"/>
                <a:ext cx="4092369" cy="1698654"/>
              </a:xfrm>
              <a:prstGeom prst="rect">
                <a:avLst/>
              </a:prstGeom>
              <a:blipFill>
                <a:blip r:embed="rId5"/>
                <a:stretch>
                  <a:fillRect r="-2976" b="-3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848757D-2A34-4B9A-9D05-2A3434543D69}"/>
                  </a:ext>
                </a:extLst>
              </p:cNvPr>
              <p:cNvSpPr/>
              <p:nvPr/>
            </p:nvSpPr>
            <p:spPr>
              <a:xfrm>
                <a:off x="1634817" y="4601011"/>
                <a:ext cx="4595643" cy="16986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/>
                <a:r>
                  <a:rPr lang="ar-BH" sz="2800" dirty="0">
                    <a:solidFill>
                      <a:schemeClr val="accent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باستعمال الآلة الحاسبة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+mj-cs"/>
                      </a:rPr>
                      <m:t>𝐶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</a:rPr>
                      <m:t>≈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</a:rPr>
                      <m:t>276.46</m:t>
                    </m:r>
                    <m:r>
                      <a:rPr lang="ar-BH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</a:rPr>
                      <m:t> </m:t>
                    </m:r>
                  </m:oMath>
                </a14:m>
                <a:endParaRPr lang="ar-BH" sz="2800" b="0" dirty="0">
                  <a:solidFill>
                    <a:schemeClr val="tx1"/>
                  </a:solidFill>
                  <a:latin typeface="Microsoft Uighur" panose="02000000000000000000" pitchFamily="2" charset="-78"/>
                  <a:ea typeface="Cambria Math" panose="02040503050406030204" pitchFamily="18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EG" sz="2800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mbria Math" panose="02040503050406030204" pitchFamily="18" charset="0"/>
                    <a:cs typeface="Microsoft Uighur" panose="02000000000000000000" pitchFamily="2" charset="-78"/>
                  </a:rPr>
                  <a:t>المسافة التي تقطعها في الدورة الواحدة ت</a:t>
                </a:r>
                <a:r>
                  <a:rPr lang="ar-BH" sz="2800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mbria Math" panose="02040503050406030204" pitchFamily="18" charset="0"/>
                    <a:cs typeface="Microsoft Uighur" panose="02000000000000000000" pitchFamily="2" charset="-78"/>
                  </a:rPr>
                  <a:t>ساوي</a:t>
                </a:r>
                <a:endParaRPr lang="ar-EG" sz="2800" dirty="0">
                  <a:solidFill>
                    <a:schemeClr val="tx1"/>
                  </a:solidFill>
                  <a:latin typeface="Microsoft Uighur" panose="02000000000000000000" pitchFamily="2" charset="-78"/>
                  <a:ea typeface="Cambria Math" panose="02040503050406030204" pitchFamily="18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BH" sz="2800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mbria Math" panose="02040503050406030204" pitchFamily="18" charset="0"/>
                    <a:cs typeface="Microsoft Uighur" panose="02000000000000000000" pitchFamily="2" charset="-78"/>
                  </a:rPr>
                  <a:t> </a:t>
                </a:r>
                <a14:m>
                  <m:oMath xmlns:m="http://schemas.openxmlformats.org/officeDocument/2006/math">
                    <m:r>
                      <a:rPr lang="ar-BH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B Badr" panose="00000700000000000000" pitchFamily="2" charset="-78"/>
                      </a:rPr>
                      <m:t>88</m:t>
                    </m:r>
                    <m:r>
                      <a:rPr lang="ar-BH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B Badr" panose="00000700000000000000" pitchFamily="2" charset="-78"/>
                      </a:rPr>
                      <m:t>𝜋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B Badr" panose="00000700000000000000" pitchFamily="2" charset="-78"/>
                      </a:rPr>
                      <m:t>𝑓𝑡</m:t>
                    </m:r>
                  </m:oMath>
                </a14:m>
                <a:r>
                  <a:rPr lang="ar-BH" sz="2400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mbria Math" panose="02040503050406030204" pitchFamily="18" charset="0"/>
                    <a:cs typeface="Microsoft Uighur" panose="02000000000000000000" pitchFamily="2" charset="-78"/>
                  </a:rPr>
                  <a:t>، أو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276.46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𝑓𝑡</m:t>
                    </m:r>
                  </m:oMath>
                </a14:m>
                <a:r>
                  <a:rPr lang="ar-BH" sz="2400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mbria Math" panose="02040503050406030204" pitchFamily="18" charset="0"/>
                    <a:cs typeface="Microsoft Uighur" panose="02000000000000000000" pitchFamily="2" charset="-78"/>
                  </a:rPr>
                  <a:t> </a:t>
                </a:r>
                <a:r>
                  <a:rPr lang="ar-BH" sz="2800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mbria Math" panose="02040503050406030204" pitchFamily="18" charset="0"/>
                    <a:cs typeface="Microsoft Uighur" panose="02000000000000000000" pitchFamily="2" charset="-78"/>
                  </a:rPr>
                  <a:t>تقريبًا</a:t>
                </a:r>
                <a:r>
                  <a:rPr lang="ar-BH" sz="280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mbria Math" panose="02040503050406030204" pitchFamily="18" charset="0"/>
                    <a:cs typeface="Microsoft Uighur" panose="02000000000000000000" pitchFamily="2" charset="-78"/>
                  </a:rPr>
                  <a:t>. 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848757D-2A34-4B9A-9D05-2A3434543D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817" y="4601011"/>
                <a:ext cx="4595643" cy="1698654"/>
              </a:xfrm>
              <a:prstGeom prst="rect">
                <a:avLst/>
              </a:prstGeom>
              <a:blipFill>
                <a:blip r:embed="rId6"/>
                <a:stretch>
                  <a:fillRect b="-71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719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8" grpId="0" animBg="1"/>
      <p:bldP spid="6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729977" y="2259677"/>
            <a:ext cx="2427552" cy="64918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 4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Picture 5" descr="A picture containing bird, knife&#10;&#10;Description automatically generated">
            <a:extLst>
              <a:ext uri="{FF2B5EF4-FFF2-40B4-BE49-F238E27FC236}">
                <a16:creationId xmlns:a16="http://schemas.microsoft.com/office/drawing/2014/main" id="{F512547D-4160-4C0B-8B2D-6F7F7B9D7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91" y="2230631"/>
            <a:ext cx="9326277" cy="23148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AFEBF6-8244-4C48-BDDA-DF87995367B6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  <p:sp>
        <p:nvSpPr>
          <p:cNvPr id="11" name="Rectangle: Diagonal Corners Rounded 10">
            <a:extLst>
              <a:ext uri="{FF2B5EF4-FFF2-40B4-BE49-F238E27FC236}">
                <a16:creationId xmlns:a16="http://schemas.microsoft.com/office/drawing/2014/main" id="{A0845812-66A7-4B7A-99F2-1734B99C22BE}"/>
              </a:ext>
            </a:extLst>
          </p:cNvPr>
          <p:cNvSpPr/>
          <p:nvPr/>
        </p:nvSpPr>
        <p:spPr>
          <a:xfrm>
            <a:off x="2437279" y="1378163"/>
            <a:ext cx="9650438" cy="52322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C00000"/>
                </a:solidFill>
              </a:rPr>
              <a:t>ملاحظة: حل التدريب على ورقة خارجية، وللتأكد من إجابتك انتقل للشريحة التالية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AA5623-C5BB-4E5F-B483-6DF2614FFF05}"/>
              </a:ext>
            </a:extLst>
          </p:cNvPr>
          <p:cNvSpPr txBox="1"/>
          <p:nvPr/>
        </p:nvSpPr>
        <p:spPr>
          <a:xfrm>
            <a:off x="4543324" y="259797"/>
            <a:ext cx="3105352" cy="817424"/>
          </a:xfrm>
          <a:prstGeom prst="roundRect">
            <a:avLst>
              <a:gd name="adj" fmla="val 23964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3600" b="1"/>
            </a:lvl1pPr>
          </a:lstStyle>
          <a:p>
            <a:pPr algn="ctr"/>
            <a:r>
              <a:rPr lang="ar-BH" sz="4000" dirty="0">
                <a:solidFill>
                  <a:schemeClr val="l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dirty="0">
              <a:solidFill>
                <a:schemeClr val="l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نجمة مكونة من 12 نقطة 6">
            <a:extLst>
              <a:ext uri="{FF2B5EF4-FFF2-40B4-BE49-F238E27FC236}">
                <a16:creationId xmlns:a16="http://schemas.microsoft.com/office/drawing/2014/main" id="{2DD7D14D-82C3-4953-AAB3-36F4A292C667}"/>
              </a:ext>
            </a:extLst>
          </p:cNvPr>
          <p:cNvSpPr/>
          <p:nvPr/>
        </p:nvSpPr>
        <p:spPr>
          <a:xfrm>
            <a:off x="342314" y="940508"/>
            <a:ext cx="1919298" cy="112549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2000" b="1" dirty="0"/>
              <a:t>4</a:t>
            </a:r>
            <a:r>
              <a:rPr lang="ar-SA" sz="2000" b="1" dirty="0"/>
              <a:t> دقائق</a:t>
            </a:r>
          </a:p>
        </p:txBody>
      </p:sp>
    </p:spTree>
    <p:extLst>
      <p:ext uri="{BB962C8B-B14F-4D97-AF65-F5344CB8AC3E}">
        <p14:creationId xmlns:p14="http://schemas.microsoft.com/office/powerpoint/2010/main" val="332280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729977" y="1245259"/>
            <a:ext cx="2427552" cy="64918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 4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62E7B31-EAF7-4FF3-BBF4-07335BDF315E}"/>
              </a:ext>
            </a:extLst>
          </p:cNvPr>
          <p:cNvSpPr/>
          <p:nvPr/>
        </p:nvSpPr>
        <p:spPr>
          <a:xfrm>
            <a:off x="9912468" y="3956039"/>
            <a:ext cx="1789044" cy="523220"/>
          </a:xfrm>
          <a:prstGeom prst="roundRect">
            <a:avLst/>
          </a:prstGeom>
          <a:solidFill>
            <a:srgbClr val="0099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dirty="0"/>
              <a:t>الحلّ:</a:t>
            </a:r>
            <a:r>
              <a:rPr lang="en-US" sz="3200" dirty="0"/>
              <a:t>4A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00CBE2-C83D-44D9-B513-DB46FD317ADD}"/>
                  </a:ext>
                </a:extLst>
              </p:cNvPr>
              <p:cNvSpPr txBox="1"/>
              <p:nvPr/>
            </p:nvSpPr>
            <p:spPr>
              <a:xfrm>
                <a:off x="909034" y="3900377"/>
                <a:ext cx="7804162" cy="578882"/>
              </a:xfrm>
              <a:prstGeom prst="flowChartAlternateProcess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×2.5=15.71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8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00CBE2-C83D-44D9-B513-DB46FD317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034" y="3900377"/>
                <a:ext cx="7804162" cy="578882"/>
              </a:xfrm>
              <a:prstGeom prst="flowChartAlternateProcess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picture containing bird, knife&#10;&#10;Description automatically generated">
            <a:extLst>
              <a:ext uri="{FF2B5EF4-FFF2-40B4-BE49-F238E27FC236}">
                <a16:creationId xmlns:a16="http://schemas.microsoft.com/office/drawing/2014/main" id="{F512547D-4160-4C0B-8B2D-6F7F7B9D7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91" y="1216213"/>
            <a:ext cx="9326277" cy="231489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9D1E19F-5A71-485F-A928-CD4D7213C3F5}"/>
              </a:ext>
            </a:extLst>
          </p:cNvPr>
          <p:cNvSpPr/>
          <p:nvPr/>
        </p:nvSpPr>
        <p:spPr>
          <a:xfrm>
            <a:off x="9912468" y="5251449"/>
            <a:ext cx="1789044" cy="523220"/>
          </a:xfrm>
          <a:prstGeom prst="roundRect">
            <a:avLst/>
          </a:prstGeom>
          <a:solidFill>
            <a:srgbClr val="0099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dirty="0"/>
              <a:t>الحلّ:</a:t>
            </a:r>
            <a:r>
              <a:rPr lang="en-US" sz="3200" dirty="0"/>
              <a:t>4B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0FDC564-B79C-4DB4-BB51-5B32B2649BD3}"/>
                  </a:ext>
                </a:extLst>
              </p:cNvPr>
              <p:cNvSpPr txBox="1"/>
              <p:nvPr/>
            </p:nvSpPr>
            <p:spPr>
              <a:xfrm>
                <a:off x="1061434" y="5195787"/>
                <a:ext cx="7804162" cy="578882"/>
              </a:xfrm>
              <a:prstGeom prst="flowChartAlternateProcess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×16=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50.27 ft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0FDC564-B79C-4DB4-BB51-5B32B2649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434" y="5195787"/>
                <a:ext cx="7804162" cy="578882"/>
              </a:xfrm>
              <a:prstGeom prst="flowChartAlternateProcess">
                <a:avLst/>
              </a:prstGeom>
              <a:blipFill>
                <a:blip r:embed="rId4"/>
                <a:stretch>
                  <a:fillRect t="-6250" b="-22917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74AFEBF6-8244-4C48-BDDA-DF87995367B6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5C63AE-6970-4BB8-B9EF-0AA0DD1D4387}"/>
              </a:ext>
            </a:extLst>
          </p:cNvPr>
          <p:cNvSpPr txBox="1"/>
          <p:nvPr/>
        </p:nvSpPr>
        <p:spPr>
          <a:xfrm>
            <a:off x="4543324" y="259797"/>
            <a:ext cx="3105352" cy="817424"/>
          </a:xfrm>
          <a:prstGeom prst="roundRect">
            <a:avLst>
              <a:gd name="adj" fmla="val 23964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3600" b="1"/>
            </a:lvl1pPr>
          </a:lstStyle>
          <a:p>
            <a:pPr algn="ctr"/>
            <a:r>
              <a:rPr lang="ar-BH" sz="4000" dirty="0">
                <a:solidFill>
                  <a:schemeClr val="l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dirty="0">
              <a:solidFill>
                <a:schemeClr val="l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954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1BD225-F0DE-41F5-A3F6-D489AF1E6EB7}"/>
              </a:ext>
            </a:extLst>
          </p:cNvPr>
          <p:cNvSpPr txBox="1"/>
          <p:nvPr/>
        </p:nvSpPr>
        <p:spPr>
          <a:xfrm>
            <a:off x="10542895" y="1740041"/>
            <a:ext cx="1377845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</a:t>
            </a:r>
            <a:r>
              <a:rPr lang="en-US" sz="28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5BAF98-63E1-4E8A-A35C-9CA50F92F1FE}"/>
              </a:ext>
            </a:extLst>
          </p:cNvPr>
          <p:cNvSpPr txBox="1"/>
          <p:nvPr/>
        </p:nvSpPr>
        <p:spPr>
          <a:xfrm>
            <a:off x="10542895" y="2792436"/>
            <a:ext cx="1377845" cy="523220"/>
          </a:xfrm>
          <a:prstGeom prst="flowChartOnlineStorage">
            <a:avLst/>
          </a:prstGeom>
          <a:solidFill>
            <a:srgbClr val="00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2800" b="1">
                <a:solidFill>
                  <a:srgbClr val="FF0000"/>
                </a:solidFill>
              </a:defRPr>
            </a:lvl1pPr>
          </a:lstStyle>
          <a:p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4296DF-9ABB-404A-9059-1AE327C14DCD}"/>
              </a:ext>
            </a:extLst>
          </p:cNvPr>
          <p:cNvSpPr txBox="1"/>
          <p:nvPr/>
        </p:nvSpPr>
        <p:spPr>
          <a:xfrm>
            <a:off x="4543324" y="88341"/>
            <a:ext cx="3105352" cy="817424"/>
          </a:xfrm>
          <a:prstGeom prst="roundRect">
            <a:avLst>
              <a:gd name="adj" fmla="val 23964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3600" b="1"/>
            </a:lvl1pPr>
          </a:lstStyle>
          <a:p>
            <a:pPr algn="ctr"/>
            <a:r>
              <a:rPr lang="ar-BH" sz="4000" dirty="0">
                <a:solidFill>
                  <a:schemeClr val="l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dirty="0">
              <a:solidFill>
                <a:schemeClr val="l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32E5CE52-31E6-4422-8C06-FB1873F29D86}"/>
              </a:ext>
            </a:extLst>
          </p:cNvPr>
          <p:cNvSpPr/>
          <p:nvPr/>
        </p:nvSpPr>
        <p:spPr>
          <a:xfrm>
            <a:off x="3255207" y="978704"/>
            <a:ext cx="5681586" cy="50227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/>
              <a:t>إيجاد </a:t>
            </a:r>
            <a:r>
              <a:rPr lang="ar-BH" sz="3200" b="1" dirty="0"/>
              <a:t>القطر ونصف القطر</a:t>
            </a:r>
            <a:endParaRPr lang="en-US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C4774F-D680-4228-BC91-71BE895B7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72" y="1740041"/>
            <a:ext cx="10055773" cy="502276"/>
          </a:xfrm>
          <a:prstGeom prst="rect">
            <a:avLst/>
          </a:prstGeom>
          <a:ln>
            <a:solidFill>
              <a:srgbClr val="00B0F0">
                <a:alpha val="64000"/>
              </a:srgbClr>
            </a:solidFill>
          </a:ln>
          <a:effectLst>
            <a:outerShdw blurRad="50800" dist="50800" dir="5400000" algn="ctr" rotWithShape="0">
              <a:schemeClr val="accent1">
                <a:lumMod val="60000"/>
                <a:lumOff val="40000"/>
              </a:schemeClr>
            </a:outerShdw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68DE6E-CAA2-429D-B30C-70F139A09081}"/>
              </a:ext>
            </a:extLst>
          </p:cNvPr>
          <p:cNvCxnSpPr/>
          <p:nvPr/>
        </p:nvCxnSpPr>
        <p:spPr>
          <a:xfrm>
            <a:off x="5329238" y="2475788"/>
            <a:ext cx="0" cy="3196350"/>
          </a:xfrm>
          <a:prstGeom prst="line">
            <a:avLst/>
          </a:prstGeom>
          <a:ln>
            <a:headEnd type="stealth"/>
            <a:tailEnd type="diamond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7704FC6-A106-4AF6-A55A-23DC820E5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643" y="2868282"/>
            <a:ext cx="4286848" cy="371527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8030E007-B046-4EA2-988C-4F26F5AF01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58" y="3239809"/>
            <a:ext cx="4820323" cy="609685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73124391-A643-45C3-B788-601FB0033B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611" y="3865774"/>
            <a:ext cx="4620270" cy="5048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17A581-8F0F-487B-98B0-244EAA473A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58" y="4389722"/>
            <a:ext cx="5306165" cy="457264"/>
          </a:xfrm>
          <a:prstGeom prst="rect">
            <a:avLst/>
          </a:prstGeom>
        </p:spPr>
      </p:pic>
      <p:pic>
        <p:nvPicPr>
          <p:cNvPr id="23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3209D731-807E-46EB-B0A9-7EA612F6CB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62" y="2801234"/>
            <a:ext cx="4937030" cy="514422"/>
          </a:xfrm>
          <a:prstGeom prst="rect">
            <a:avLst/>
          </a:prstGeom>
        </p:spPr>
      </p:pic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50B11FC2-EB54-4301-9370-F7F199C36A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28" y="3535125"/>
            <a:ext cx="4791744" cy="628738"/>
          </a:xfrm>
          <a:prstGeom prst="rect">
            <a:avLst/>
          </a:prstGeom>
        </p:spPr>
      </p:pic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FC79B56E-280C-499B-8284-0ED7EFEAA0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6" y="4169586"/>
            <a:ext cx="4763165" cy="5430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C5AB024-A668-4E32-BDC3-2C83226D737F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6030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863353" y="1536116"/>
            <a:ext cx="1932221" cy="64918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فهمك5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CF3D78-F8CF-40B1-B629-B8BED0ACD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30" y="2304096"/>
            <a:ext cx="11069595" cy="676369"/>
          </a:xfrm>
          <a:prstGeom prst="rect">
            <a:avLst/>
          </a:prstGeom>
          <a:gradFill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38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>
            <a:solidFill>
              <a:srgbClr val="00B0F0"/>
            </a:solidFill>
          </a:ln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D40F6F-1E92-41EA-A42F-9761A61D38B5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DD402BFC-B1AC-4CB3-8C8B-F305164B4C5E}"/>
              </a:ext>
            </a:extLst>
          </p:cNvPr>
          <p:cNvSpPr/>
          <p:nvPr/>
        </p:nvSpPr>
        <p:spPr>
          <a:xfrm>
            <a:off x="2145136" y="953500"/>
            <a:ext cx="9650438" cy="52322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C00000"/>
                </a:solidFill>
              </a:rPr>
              <a:t>ملاحظة: حل التدريب على ورقة خارجية، وللتأكد من إجابتك انتقل للشريحة التالية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17D795-12C7-457E-8944-362357055E90}"/>
              </a:ext>
            </a:extLst>
          </p:cNvPr>
          <p:cNvSpPr txBox="1"/>
          <p:nvPr/>
        </p:nvSpPr>
        <p:spPr>
          <a:xfrm>
            <a:off x="4543324" y="45485"/>
            <a:ext cx="3105352" cy="817424"/>
          </a:xfrm>
          <a:prstGeom prst="roundRect">
            <a:avLst>
              <a:gd name="adj" fmla="val 23964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3600" b="1"/>
            </a:lvl1pPr>
          </a:lstStyle>
          <a:p>
            <a:pPr algn="ctr"/>
            <a:r>
              <a:rPr lang="ar-BH" sz="4000" dirty="0">
                <a:solidFill>
                  <a:schemeClr val="l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dirty="0">
              <a:solidFill>
                <a:schemeClr val="l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نجمة مكونة من 12 نقطة 6">
            <a:extLst>
              <a:ext uri="{FF2B5EF4-FFF2-40B4-BE49-F238E27FC236}">
                <a16:creationId xmlns:a16="http://schemas.microsoft.com/office/drawing/2014/main" id="{44D2F5D4-5CA6-4099-90AD-A987710CC5F1}"/>
              </a:ext>
            </a:extLst>
          </p:cNvPr>
          <p:cNvSpPr/>
          <p:nvPr/>
        </p:nvSpPr>
        <p:spPr>
          <a:xfrm>
            <a:off x="225838" y="862909"/>
            <a:ext cx="1919298" cy="112549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2000" b="1" dirty="0"/>
              <a:t>3</a:t>
            </a:r>
            <a:r>
              <a:rPr lang="ar-SA" sz="2000" b="1" dirty="0"/>
              <a:t> دقائق</a:t>
            </a:r>
          </a:p>
        </p:txBody>
      </p:sp>
    </p:spTree>
    <p:extLst>
      <p:ext uri="{BB962C8B-B14F-4D97-AF65-F5344CB8AC3E}">
        <p14:creationId xmlns:p14="http://schemas.microsoft.com/office/powerpoint/2010/main" val="341849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863353" y="964606"/>
            <a:ext cx="1932221" cy="64918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فهمك5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62E7B31-EAF7-4FF3-BBF4-07335BDF315E}"/>
              </a:ext>
            </a:extLst>
          </p:cNvPr>
          <p:cNvSpPr/>
          <p:nvPr/>
        </p:nvSpPr>
        <p:spPr>
          <a:xfrm>
            <a:off x="10023878" y="2863782"/>
            <a:ext cx="1828848" cy="523220"/>
          </a:xfrm>
          <a:prstGeom prst="roundRect">
            <a:avLst/>
          </a:prstGeom>
          <a:solidFill>
            <a:srgbClr val="0099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dirty="0"/>
              <a:t>الحلّ: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654407-8DB4-4E6E-AC75-FF46972F46F7}"/>
                  </a:ext>
                </a:extLst>
              </p:cNvPr>
              <p:cNvSpPr txBox="1"/>
              <p:nvPr/>
            </p:nvSpPr>
            <p:spPr>
              <a:xfrm>
                <a:off x="2157413" y="4460746"/>
                <a:ext cx="7866465" cy="869884"/>
              </a:xfrm>
              <a:prstGeom prst="flowChartAlternateProcess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𝟕𝟕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𝟕𝟕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den>
                      </m:f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𝟑𝟖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654407-8DB4-4E6E-AC75-FF46972F4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7413" y="4460746"/>
                <a:ext cx="7866465" cy="869884"/>
              </a:xfrm>
              <a:prstGeom prst="flowChartAlternateProcess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BFC4733-EB80-4A60-B789-BA5122DD2B0F}"/>
                  </a:ext>
                </a:extLst>
              </p:cNvPr>
              <p:cNvSpPr txBox="1"/>
              <p:nvPr/>
            </p:nvSpPr>
            <p:spPr>
              <a:xfrm>
                <a:off x="2157413" y="3407027"/>
                <a:ext cx="7866466" cy="907903"/>
              </a:xfrm>
              <a:prstGeom prst="roundRect">
                <a:avLst>
                  <a:gd name="adj" fmla="val 23964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just" rtl="1">
                  <a:defRPr sz="3600" b="1"/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𝟕𝟕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𝟕𝟕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den>
                      </m:f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𝟕𝟔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BFC4733-EB80-4A60-B789-BA5122DD2B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7413" y="3407027"/>
                <a:ext cx="7866466" cy="907903"/>
              </a:xfrm>
              <a:prstGeom prst="roundRect">
                <a:avLst>
                  <a:gd name="adj" fmla="val 23964"/>
                </a:avLst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CCF3D78-F8CF-40B1-B629-B8BED0ACD3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30" y="1732586"/>
            <a:ext cx="11069595" cy="676369"/>
          </a:xfrm>
          <a:prstGeom prst="rect">
            <a:avLst/>
          </a:prstGeom>
          <a:gradFill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38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>
            <a:solidFill>
              <a:srgbClr val="00B0F0"/>
            </a:solidFill>
          </a:ln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D40F6F-1E92-41EA-A42F-9761A61D38B5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182047-3540-4651-8DFD-0608373D5935}"/>
              </a:ext>
            </a:extLst>
          </p:cNvPr>
          <p:cNvSpPr txBox="1"/>
          <p:nvPr/>
        </p:nvSpPr>
        <p:spPr>
          <a:xfrm>
            <a:off x="4543324" y="45485"/>
            <a:ext cx="3105352" cy="817424"/>
          </a:xfrm>
          <a:prstGeom prst="roundRect">
            <a:avLst>
              <a:gd name="adj" fmla="val 23964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3600" b="1"/>
            </a:lvl1pPr>
          </a:lstStyle>
          <a:p>
            <a:pPr algn="ctr"/>
            <a:r>
              <a:rPr lang="ar-BH" sz="4000" dirty="0">
                <a:solidFill>
                  <a:schemeClr val="l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dirty="0">
              <a:solidFill>
                <a:schemeClr val="lt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7041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1BD225-F0DE-41F5-A3F6-D489AF1E6EB7}"/>
              </a:ext>
            </a:extLst>
          </p:cNvPr>
          <p:cNvSpPr txBox="1"/>
          <p:nvPr/>
        </p:nvSpPr>
        <p:spPr>
          <a:xfrm>
            <a:off x="10557183" y="2211533"/>
            <a:ext cx="1377845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</a:t>
            </a:r>
            <a:r>
              <a:rPr lang="en-US" sz="28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5BAF98-63E1-4E8A-A35C-9CA50F92F1FE}"/>
              </a:ext>
            </a:extLst>
          </p:cNvPr>
          <p:cNvSpPr txBox="1"/>
          <p:nvPr/>
        </p:nvSpPr>
        <p:spPr>
          <a:xfrm>
            <a:off x="10557182" y="3247128"/>
            <a:ext cx="1377845" cy="523220"/>
          </a:xfrm>
          <a:prstGeom prst="flowChartOnlineStorage">
            <a:avLst/>
          </a:prstGeom>
          <a:solidFill>
            <a:srgbClr val="00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2800" b="1">
                <a:solidFill>
                  <a:srgbClr val="FF0000"/>
                </a:solidFill>
              </a:defRPr>
            </a:lvl1pPr>
          </a:lstStyle>
          <a:p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32E5CE52-31E6-4422-8C06-FB1873F29D86}"/>
              </a:ext>
            </a:extLst>
          </p:cNvPr>
          <p:cNvSpPr/>
          <p:nvPr/>
        </p:nvSpPr>
        <p:spPr>
          <a:xfrm>
            <a:off x="3672983" y="221467"/>
            <a:ext cx="5681586" cy="50227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398EB8-4FA5-4DA4-BD8E-EBECC9470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796" y="939999"/>
            <a:ext cx="8487960" cy="971686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50800" dist="50800" dir="5400000" algn="ctr" rotWithShape="0">
              <a:schemeClr val="accent1">
                <a:lumMod val="40000"/>
                <a:lumOff val="60000"/>
              </a:schemeClr>
            </a:outerShdw>
          </a:effectLst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0DE0EE6B-781B-44AA-B081-A462596B58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7" t="12078" r="28427" b="44284"/>
          <a:stretch/>
        </p:blipFill>
        <p:spPr>
          <a:xfrm>
            <a:off x="6096000" y="2264867"/>
            <a:ext cx="4021631" cy="612000"/>
          </a:xfrm>
          <a:prstGeom prst="rect">
            <a:avLst/>
          </a:prstGeom>
          <a:ln cmpd="dbl">
            <a:solidFill>
              <a:srgbClr val="00B0F0"/>
            </a:solidFill>
          </a:ln>
          <a:effectLst>
            <a:glow rad="63500">
              <a:schemeClr val="accent1">
                <a:lumMod val="40000"/>
                <a:lumOff val="60000"/>
                <a:alpha val="40000"/>
              </a:schemeClr>
            </a:glow>
          </a:effectLst>
        </p:spPr>
      </p:pic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54EC8221-66DA-4635-9645-AAFD6B3FAC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68" y="1775277"/>
            <a:ext cx="2019705" cy="192516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E27216C-8248-4D82-A03D-9688A513E0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1019" y="3632001"/>
            <a:ext cx="3886200" cy="2286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42AB037-7602-4A5F-ADDB-57D896CA48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5231" y="3981134"/>
            <a:ext cx="4638675" cy="13144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2784D1C-F10C-4F98-ACE8-7C15B9890386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898EFFF-68A5-4403-8749-3E0F6D9079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63" t="45019" r="2229" b="12532"/>
          <a:stretch/>
        </p:blipFill>
        <p:spPr>
          <a:xfrm>
            <a:off x="2745110" y="2264867"/>
            <a:ext cx="3311134" cy="612000"/>
          </a:xfrm>
          <a:prstGeom prst="rect">
            <a:avLst/>
          </a:prstGeom>
          <a:ln cmpd="dbl">
            <a:solidFill>
              <a:srgbClr val="00B0F0"/>
            </a:solidFill>
          </a:ln>
          <a:effectLst>
            <a:glow rad="63500">
              <a:schemeClr val="accent1">
                <a:lumMod val="40000"/>
                <a:lumOff val="60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67683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knife&#10;&#10;Description automatically generated">
            <a:extLst>
              <a:ext uri="{FF2B5EF4-FFF2-40B4-BE49-F238E27FC236}">
                <a16:creationId xmlns:a16="http://schemas.microsoft.com/office/drawing/2014/main" id="{4D2A10FC-7D33-49E3-A73E-F6166A708B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6" y="2266788"/>
            <a:ext cx="11479227" cy="232442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A8D2DFA-762A-4134-B1BD-3315024BE554}"/>
              </a:ext>
            </a:extLst>
          </p:cNvPr>
          <p:cNvSpPr/>
          <p:nvPr/>
        </p:nvSpPr>
        <p:spPr>
          <a:xfrm>
            <a:off x="8158163" y="771525"/>
            <a:ext cx="2471737" cy="6143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/>
              <a:t>تابع الحل</a:t>
            </a:r>
            <a:endParaRPr lang="en-US" sz="3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EB0694-9D56-42EE-BB03-09628B6B995E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5538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10077443" y="1626960"/>
            <a:ext cx="1919298" cy="64918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 6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Picture 5" descr="A picture containing table, clock&#10;&#10;Description automatically generated">
            <a:extLst>
              <a:ext uri="{FF2B5EF4-FFF2-40B4-BE49-F238E27FC236}">
                <a16:creationId xmlns:a16="http://schemas.microsoft.com/office/drawing/2014/main" id="{EEC984B6-5888-4B23-AE82-2380D4382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093" y="1641462"/>
            <a:ext cx="5601482" cy="638264"/>
          </a:xfrm>
          <a:prstGeom prst="rect">
            <a:avLst/>
          </a:prstGeom>
          <a:ln cmpd="dbl">
            <a:noFill/>
          </a:ln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3B7CD7-C1FC-449D-9236-0F157C0EE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74" y="2360053"/>
            <a:ext cx="7887801" cy="43821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557D40-0CE0-474F-90AC-32F6F46C8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358" y="2881549"/>
            <a:ext cx="4782217" cy="419158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EFA2B70-243F-4E89-AA5A-4DE392ADDD8C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  <p:sp>
        <p:nvSpPr>
          <p:cNvPr id="13" name="Rectangle: Diagonal Corners Rounded 12">
            <a:extLst>
              <a:ext uri="{FF2B5EF4-FFF2-40B4-BE49-F238E27FC236}">
                <a16:creationId xmlns:a16="http://schemas.microsoft.com/office/drawing/2014/main" id="{4256537E-26B5-4B05-B289-468D053265C1}"/>
              </a:ext>
            </a:extLst>
          </p:cNvPr>
          <p:cNvSpPr/>
          <p:nvPr/>
        </p:nvSpPr>
        <p:spPr>
          <a:xfrm>
            <a:off x="2346303" y="906491"/>
            <a:ext cx="9650438" cy="52322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C00000"/>
                </a:solidFill>
              </a:rPr>
              <a:t>ملاحظة: حل التدريب على ورقة خارجية، وللتأكد من إجابتك انتقل للشريحة التالية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F1C5FD35-7A0A-4198-B7B9-98FD23E36DA5}"/>
              </a:ext>
            </a:extLst>
          </p:cNvPr>
          <p:cNvSpPr/>
          <p:nvPr/>
        </p:nvSpPr>
        <p:spPr>
          <a:xfrm>
            <a:off x="3672983" y="221467"/>
            <a:ext cx="5681586" cy="50227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الدائرة ومحيطها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نجمة مكونة من 12 نقطة 6">
            <a:extLst>
              <a:ext uri="{FF2B5EF4-FFF2-40B4-BE49-F238E27FC236}">
                <a16:creationId xmlns:a16="http://schemas.microsoft.com/office/drawing/2014/main" id="{A9557D8C-342B-4026-ADF5-FE0773BEDFE8}"/>
              </a:ext>
            </a:extLst>
          </p:cNvPr>
          <p:cNvSpPr/>
          <p:nvPr/>
        </p:nvSpPr>
        <p:spPr>
          <a:xfrm>
            <a:off x="189021" y="917621"/>
            <a:ext cx="1919298" cy="112549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2000" b="1" dirty="0"/>
              <a:t>6</a:t>
            </a:r>
            <a:r>
              <a:rPr lang="ar-SA" sz="2000" b="1" dirty="0"/>
              <a:t> دقائق</a:t>
            </a:r>
          </a:p>
        </p:txBody>
      </p:sp>
    </p:spTree>
    <p:extLst>
      <p:ext uri="{BB962C8B-B14F-4D97-AF65-F5344CB8AC3E}">
        <p14:creationId xmlns:p14="http://schemas.microsoft.com/office/powerpoint/2010/main" val="114120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10077443" y="794843"/>
            <a:ext cx="1919298" cy="64918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 6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62E7B31-EAF7-4FF3-BBF4-07335BDF315E}"/>
              </a:ext>
            </a:extLst>
          </p:cNvPr>
          <p:cNvSpPr/>
          <p:nvPr/>
        </p:nvSpPr>
        <p:spPr>
          <a:xfrm>
            <a:off x="10023878" y="2852016"/>
            <a:ext cx="1828848" cy="523220"/>
          </a:xfrm>
          <a:prstGeom prst="roundRect">
            <a:avLst/>
          </a:prstGeom>
          <a:solidFill>
            <a:srgbClr val="0099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dirty="0"/>
              <a:t>الحلّ</a:t>
            </a:r>
            <a:r>
              <a:rPr lang="en-US" sz="3200" dirty="0"/>
              <a:t>6A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4D914CC-DFFA-43C4-97C2-FDC346377A11}"/>
                  </a:ext>
                </a:extLst>
              </p:cNvPr>
              <p:cNvSpPr txBox="1"/>
              <p:nvPr/>
            </p:nvSpPr>
            <p:spPr>
              <a:xfrm>
                <a:off x="1206539" y="2824363"/>
                <a:ext cx="8586795" cy="1650915"/>
              </a:xfrm>
              <a:prstGeom prst="roundRect">
                <a:avLst>
                  <a:gd name="adj" fmla="val 23964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just" rtl="1">
                  <a:defRPr sz="3600" b="1"/>
                </a:lvl1pPr>
              </a:lstStyle>
              <a:p>
                <a:r>
                  <a:rPr lang="ar-BH" sz="2000" dirty="0"/>
                  <a:t>الوتر قطر في الدائرة:نجد طول الوتر(نظرية فيثاغورس)،</a:t>
                </a:r>
              </a:p>
              <a:p>
                <a:r>
                  <a:rPr lang="ar-BH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BH" sz="2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ar-BH" sz="2000" b="1" i="0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ar-BH" sz="2000" dirty="0">
                            <a:latin typeface="Cambria Math" panose="02040503050406030204" pitchFamily="18" charset="0"/>
                          </a:rPr>
                          <m:t>الوتر</m:t>
                        </m:r>
                        <m:r>
                          <m:rPr>
                            <m:nor/>
                          </m:rPr>
                          <a:rPr lang="ar-BH" sz="2000" b="1" i="0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ar-BH" sz="20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ar-BH" sz="2000" b="1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BH" sz="20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BH" sz="2000" b="1" i="1" dirty="0" smtClean="0">
                            <a:latin typeface="Cambria Math" panose="02040503050406030204" pitchFamily="18" charset="0"/>
                          </a:rPr>
                          <m:t>𝟕</m:t>
                        </m:r>
                      </m:e>
                      <m:sup>
                        <m:r>
                          <a:rPr lang="ar-BH" sz="20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ar-BH" sz="2000" b="1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ar-BH" sz="20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BH" sz="2000" b="1" i="1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  <m:sup>
                        <m:r>
                          <a:rPr lang="ar-BH" sz="20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ar-BH" sz="2000" b="1" dirty="0"/>
              </a:p>
              <a:p>
                <a:r>
                  <a:rPr lang="ar-BH" sz="2000" dirty="0"/>
                  <a:t>طول الوتر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BH" sz="20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𝟓𝟖</m:t>
                        </m:r>
                      </m:e>
                    </m:rad>
                    <m:r>
                      <a:rPr lang="ar-BH" sz="20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ar-BH" sz="2000" b="1" i="0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US" sz="2000" b="1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0" smtClean="0">
                        <a:latin typeface="Cambria Math" panose="02040503050406030204" pitchFamily="18" charset="0"/>
                      </a:rPr>
                      <m:t>𝟔𝟏</m:t>
                    </m:r>
                  </m:oMath>
                </a14:m>
                <a:endParaRPr lang="en-US" sz="2000" dirty="0"/>
              </a:p>
              <a:p>
                <a:r>
                  <a:rPr lang="ar-BH" sz="2000" dirty="0"/>
                  <a:t>المحيط </a:t>
                </a:r>
                <a:r>
                  <a:rPr lang="en-US" sz="2000" dirty="0"/>
                  <a:t>C</a:t>
                </a:r>
                <a:r>
                  <a:rPr lang="ar-BH" sz="2000" dirty="0"/>
                  <a:t> ،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𝑪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𝟔𝟏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𝟐𝟑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𝟗𝟑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4D914CC-DFFA-43C4-97C2-FDC346377A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39" y="2824363"/>
                <a:ext cx="8586795" cy="1650915"/>
              </a:xfrm>
              <a:prstGeom prst="roundRect">
                <a:avLst>
                  <a:gd name="adj" fmla="val 23964"/>
                </a:avLst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4F7FC0B-16FE-434C-B2D0-2DB60F3FC6F5}"/>
              </a:ext>
            </a:extLst>
          </p:cNvPr>
          <p:cNvSpPr/>
          <p:nvPr/>
        </p:nvSpPr>
        <p:spPr>
          <a:xfrm>
            <a:off x="10176278" y="4690348"/>
            <a:ext cx="1828848" cy="523220"/>
          </a:xfrm>
          <a:prstGeom prst="roundRect">
            <a:avLst/>
          </a:prstGeom>
          <a:solidFill>
            <a:srgbClr val="0099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dirty="0"/>
              <a:t>الحلّ</a:t>
            </a:r>
            <a:r>
              <a:rPr lang="en-US" sz="3200" dirty="0"/>
              <a:t>6B</a:t>
            </a:r>
          </a:p>
        </p:txBody>
      </p:sp>
      <p:pic>
        <p:nvPicPr>
          <p:cNvPr id="6" name="Picture 5" descr="A picture containing table, clock&#10;&#10;Description automatically generated">
            <a:extLst>
              <a:ext uri="{FF2B5EF4-FFF2-40B4-BE49-F238E27FC236}">
                <a16:creationId xmlns:a16="http://schemas.microsoft.com/office/drawing/2014/main" id="{EEC984B6-5888-4B23-AE82-2380D4382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093" y="855640"/>
            <a:ext cx="5601482" cy="638264"/>
          </a:xfrm>
          <a:prstGeom prst="rect">
            <a:avLst/>
          </a:prstGeom>
          <a:ln cmpd="dbl">
            <a:noFill/>
          </a:ln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3B7CD7-C1FC-449D-9236-0F157C0EE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74" y="1595497"/>
            <a:ext cx="7887801" cy="438211"/>
          </a:xfrm>
          <a:prstGeom prst="rect">
            <a:avLst/>
          </a:prstGeom>
          <a:effectLst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557D40-0CE0-474F-90AC-32F6F46C8B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358" y="2127626"/>
            <a:ext cx="4782217" cy="419158"/>
          </a:xfrm>
          <a:prstGeom prst="rect">
            <a:avLst/>
          </a:prstGeom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A467B1-2257-4752-A0F7-DC4F2817CAAE}"/>
                  </a:ext>
                </a:extLst>
              </p:cNvPr>
              <p:cNvSpPr txBox="1"/>
              <p:nvPr/>
            </p:nvSpPr>
            <p:spPr>
              <a:xfrm>
                <a:off x="1235115" y="4595432"/>
                <a:ext cx="8586795" cy="1650915"/>
              </a:xfrm>
              <a:prstGeom prst="roundRect">
                <a:avLst>
                  <a:gd name="adj" fmla="val 23964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just" rtl="1">
                  <a:defRPr sz="3600" b="1"/>
                </a:lvl1pPr>
              </a:lstStyle>
              <a:p>
                <a:r>
                  <a:rPr lang="ar-BH" sz="2000" dirty="0"/>
                  <a:t>قطر المربع هو قطر بالدائرة:نجد طول القطر(نظرية فيثاغورس)،</a:t>
                </a:r>
              </a:p>
              <a:p>
                <a:r>
                  <a:rPr lang="ar-BH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BH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ar-BH" sz="2000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ar-BH" sz="2000" b="1" i="0" dirty="0" smtClean="0">
                            <a:latin typeface="Cambria Math" panose="02040503050406030204" pitchFamily="18" charset="0"/>
                          </a:rPr>
                          <m:t>القطر</m:t>
                        </m:r>
                        <m:r>
                          <m:rPr>
                            <m:nor/>
                          </m:rPr>
                          <a:rPr lang="ar-BH" sz="2000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ar-BH" sz="2000" i="1" dirty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ar-BH" sz="20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BH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BH" sz="2000" b="1" i="1" dirty="0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ar-BH" sz="2000" i="1" dirty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ar-BH" sz="2000" i="1" dirty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ar-BH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BH" sz="2000" b="1" i="1" dirty="0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ar-BH" sz="2000" i="1" dirty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ar-BH" sz="2000" dirty="0"/>
              </a:p>
              <a:p>
                <a:r>
                  <a:rPr lang="ar-BH" sz="2000" dirty="0"/>
                  <a:t>طول القطر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BH" sz="20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𝟐𝟎𝟎</m:t>
                        </m:r>
                      </m:e>
                    </m:rad>
                    <m:r>
                      <a:rPr lang="ar-BH" sz="20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0" smtClean="0"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en-US" sz="2000" b="1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0" smtClean="0">
                        <a:latin typeface="Cambria Math" panose="02040503050406030204" pitchFamily="18" charset="0"/>
                      </a:rPr>
                      <m:t>𝟏𝟒𝐟𝐭</m:t>
                    </m:r>
                  </m:oMath>
                </a14:m>
                <a:endParaRPr lang="en-US" sz="2000" dirty="0"/>
              </a:p>
              <a:p>
                <a:r>
                  <a:rPr lang="ar-BH" sz="2000" dirty="0"/>
                  <a:t>المحيط </a:t>
                </a:r>
                <a:r>
                  <a:rPr lang="en-US" sz="2000" dirty="0"/>
                  <a:t>C</a:t>
                </a:r>
                <a:r>
                  <a:rPr lang="ar-BH" sz="2000" dirty="0"/>
                  <a:t> ،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𝑪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𝟏𝟒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𝟏𝟒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𝟒𝟒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𝟒𝟑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𝒇𝒕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A467B1-2257-4752-A0F7-DC4F2817CA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115" y="4595432"/>
                <a:ext cx="8586795" cy="1650915"/>
              </a:xfrm>
              <a:prstGeom prst="roundRect">
                <a:avLst>
                  <a:gd name="adj" fmla="val 23964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DEFA2B70-243F-4E89-AA5A-4DE392ADDD8C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3611C2DE-3AC2-4560-B369-981F6D6063D6}"/>
              </a:ext>
            </a:extLst>
          </p:cNvPr>
          <p:cNvSpPr/>
          <p:nvPr/>
        </p:nvSpPr>
        <p:spPr>
          <a:xfrm>
            <a:off x="3672983" y="221467"/>
            <a:ext cx="5681586" cy="50227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/>
              <a:t>الدائرة ومحيطها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1799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6" grpId="0" animBg="1"/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8FFCDE-F784-4B77-80D6-68C2EF4F92D7}"/>
              </a:ext>
            </a:extLst>
          </p:cNvPr>
          <p:cNvSpPr txBox="1"/>
          <p:nvPr/>
        </p:nvSpPr>
        <p:spPr>
          <a:xfrm>
            <a:off x="1352282" y="503483"/>
            <a:ext cx="87264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9600" dirty="0">
                <a:solidFill>
                  <a:srgbClr val="FF0000"/>
                </a:solidFill>
                <a:effectLst>
                  <a:innerShdw blurRad="63500" dist="50800" dir="13500000">
                    <a:srgbClr val="FF0000">
                      <a:alpha val="50000"/>
                    </a:srgbClr>
                  </a:innerShdw>
                </a:effectLst>
              </a:rPr>
              <a:t>انتهى الدرس </a:t>
            </a:r>
            <a:r>
              <a:rPr lang="ar-BH" sz="9600">
                <a:solidFill>
                  <a:srgbClr val="FF0000"/>
                </a:solidFill>
                <a:effectLst>
                  <a:innerShdw blurRad="63500" dist="50800" dir="13500000">
                    <a:srgbClr val="FF0000">
                      <a:alpha val="50000"/>
                    </a:srgbClr>
                  </a:innerShdw>
                </a:effectLst>
              </a:rPr>
              <a:t>مع تمنياتنا </a:t>
            </a:r>
            <a:r>
              <a:rPr lang="ar-BH" sz="9600" dirty="0">
                <a:solidFill>
                  <a:srgbClr val="FF0000"/>
                </a:solidFill>
                <a:effectLst>
                  <a:innerShdw blurRad="63500" dist="50800" dir="13500000">
                    <a:srgbClr val="FF0000">
                      <a:alpha val="50000"/>
                    </a:srgbClr>
                  </a:innerShdw>
                </a:effectLst>
              </a:rPr>
              <a:t>لكم بالتوفيق والنجاح </a:t>
            </a:r>
            <a:endParaRPr lang="en-US" sz="9600" dirty="0">
              <a:solidFill>
                <a:srgbClr val="FF0000"/>
              </a:solidFill>
              <a:effectLst>
                <a:innerShdw blurRad="63500" dist="50800" dir="13500000">
                  <a:srgbClr val="FF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D8EAAE-9470-483B-9EE8-C9B6129C1AA8}"/>
              </a:ext>
            </a:extLst>
          </p:cNvPr>
          <p:cNvSpPr txBox="1"/>
          <p:nvPr/>
        </p:nvSpPr>
        <p:spPr>
          <a:xfrm>
            <a:off x="342314" y="6357938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الدائرة ومحيطها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807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2|1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6|10.4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7">
      <a:majorFont>
        <a:latin typeface="Calibri Light"/>
        <a:ea typeface=""/>
        <a:cs typeface="Sakkal Majalla"/>
      </a:majorFont>
      <a:minorFont>
        <a:latin typeface="Calibri"/>
        <a:ea typeface=""/>
        <a:cs typeface="Sakkal Majall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E82E8B9F-72C7-43BD-BDAF-C5F116B8ABC0}" vid="{587BDA69-CD3F-4D0F-820E-F6AF68EE0B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2882</TotalTime>
  <Words>676</Words>
  <Application>Microsoft Office PowerPoint</Application>
  <PresentationFormat>Widescreen</PresentationFormat>
  <Paragraphs>141</Paragraphs>
  <Slides>26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MOE</dc:creator>
  <cp:lastModifiedBy>Mohamed Meajeb Abdulla Salem</cp:lastModifiedBy>
  <cp:revision>252</cp:revision>
  <dcterms:created xsi:type="dcterms:W3CDTF">2020-03-15T09:02:01Z</dcterms:created>
  <dcterms:modified xsi:type="dcterms:W3CDTF">2021-11-21T17:37:12Z</dcterms:modified>
</cp:coreProperties>
</file>