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0" r:id="rId4"/>
    <p:sldId id="281" r:id="rId5"/>
    <p:sldId id="282" r:id="rId6"/>
    <p:sldId id="284" r:id="rId7"/>
    <p:sldId id="285" r:id="rId8"/>
    <p:sldId id="286" r:id="rId9"/>
    <p:sldId id="269" r:id="rId10"/>
    <p:sldId id="270" r:id="rId11"/>
    <p:sldId id="271" r:id="rId12"/>
    <p:sldId id="278" r:id="rId13"/>
    <p:sldId id="276" r:id="rId14"/>
    <p:sldId id="273" r:id="rId15"/>
    <p:sldId id="287" r:id="rId16"/>
    <p:sldId id="277" r:id="rId17"/>
    <p:sldId id="283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7" Type="http://schemas.openxmlformats.org/officeDocument/2006/relationships/image" Target="../media/image18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wxkCJO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6">
            <a:extLst>
              <a:ext uri="{FF2B5EF4-FFF2-40B4-BE49-F238E27FC236}">
                <a16:creationId xmlns:a16="http://schemas.microsoft.com/office/drawing/2014/main" id="{7249F71D-3948-47AD-A379-2398E3DA16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5721118"/>
              </p:ext>
            </p:extLst>
          </p:nvPr>
        </p:nvGraphicFramePr>
        <p:xfrm>
          <a:off x="3437422" y="1829749"/>
          <a:ext cx="6591763" cy="35171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7015">
                  <a:extLst>
                    <a:ext uri="{9D8B030D-6E8A-4147-A177-3AD203B41FA5}">
                      <a16:colId xmlns:a16="http://schemas.microsoft.com/office/drawing/2014/main" val="147546282"/>
                    </a:ext>
                  </a:extLst>
                </a:gridCol>
                <a:gridCol w="2074748">
                  <a:extLst>
                    <a:ext uri="{9D8B030D-6E8A-4147-A177-3AD203B41FA5}">
                      <a16:colId xmlns:a16="http://schemas.microsoft.com/office/drawing/2014/main" val="1624011049"/>
                    </a:ext>
                  </a:extLst>
                </a:gridCol>
              </a:tblGrid>
              <a:tr h="753706">
                <a:tc>
                  <a:txBody>
                    <a:bodyPr/>
                    <a:lstStyle/>
                    <a:p>
                      <a:pPr algn="ctr" rtl="1" fontAlgn="base"/>
                      <a:r>
                        <a:rPr lang="ar-BH" sz="2800" b="1" i="0" kern="1200" dirty="0">
                          <a:solidFill>
                            <a:schemeClr val="bg1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السقوط الحر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عنوان </a:t>
                      </a:r>
                      <a:r>
                        <a:rPr lang="ar-JO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الدرس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4563893"/>
                  </a:ext>
                </a:extLst>
              </a:tr>
              <a:tr h="784012">
                <a:tc>
                  <a:txBody>
                    <a:bodyPr/>
                    <a:lstStyle/>
                    <a:p>
                      <a:pPr algn="ctr" rtl="1"/>
                      <a:r>
                        <a:rPr lang="ar-JO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الفيزياء</a:t>
                      </a:r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1</a:t>
                      </a:r>
                      <a:r>
                        <a:rPr lang="ar-JO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 (فيز</a:t>
                      </a:r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102</a:t>
                      </a:r>
                      <a:r>
                        <a:rPr lang="ar-JO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)</a:t>
                      </a:r>
                      <a:endParaRPr lang="en-US" sz="2800" b="0" dirty="0">
                        <a:latin typeface="Sakkal Majalla" panose="02000000000000000000" pitchFamily="2" charset="-78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المقرر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7529466"/>
                  </a:ext>
                </a:extLst>
              </a:tr>
              <a:tr h="55241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الثاني</a:t>
                      </a:r>
                      <a:endParaRPr lang="en-US" sz="2800" b="0" dirty="0">
                        <a:latin typeface="Sakkal Majalla" panose="02000000000000000000" pitchFamily="2" charset="-78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المستوى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551187"/>
                  </a:ext>
                </a:extLst>
              </a:tr>
              <a:tr h="681659"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الثاني</a:t>
                      </a:r>
                      <a:endParaRPr lang="en-US" sz="2800" b="0" dirty="0">
                        <a:latin typeface="Sakkal Majalla" panose="02000000000000000000" pitchFamily="2" charset="-78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الفصل</a:t>
                      </a:r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 الدراسي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605841"/>
                  </a:ext>
                </a:extLst>
              </a:tr>
              <a:tr h="718641"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0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3</a:t>
                      </a:r>
                      <a:endParaRPr lang="en-US" sz="2800" b="0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رقم الفصل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95562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BEF38CB-330A-473C-94C9-255849FB7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63" y="1346216"/>
            <a:ext cx="2287059" cy="44842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39E303E-AD85-4AAA-9717-411EFADE964B}"/>
              </a:ext>
            </a:extLst>
          </p:cNvPr>
          <p:cNvSpPr/>
          <p:nvPr/>
        </p:nvSpPr>
        <p:spPr>
          <a:xfrm>
            <a:off x="1603392" y="2237659"/>
            <a:ext cx="9755208" cy="3046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lvl="0" indent="-457200" algn="just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BH" sz="3200" dirty="0">
                <a:solidFill>
                  <a:prstClr val="black"/>
                </a:solidFill>
                <a:latin typeface="Sakkal Majalla" panose="02000000000000000000" pitchFamily="2" charset="-78"/>
                <a:cs typeface="Sultan normal" pitchFamily="2" charset="-78"/>
              </a:rPr>
              <a:t>يوضح المفاهيم المرتبطة بالسقوط الحر( السقوط الحر، التسارع الناتج عن الجاذبية الأرضية، زمن التحليق). </a:t>
            </a:r>
          </a:p>
          <a:p>
            <a:pPr marL="457200" lvl="0" indent="-457200" algn="just" rt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ar-BH" sz="3200" dirty="0">
              <a:solidFill>
                <a:prstClr val="black"/>
              </a:solidFill>
              <a:latin typeface="Sakkal Majalla" panose="02000000000000000000" pitchFamily="2" charset="-78"/>
              <a:cs typeface="Sultan normal" pitchFamily="2" charset="-78"/>
            </a:endParaRPr>
          </a:p>
          <a:p>
            <a:pPr marL="457200" lvl="0" indent="-457200" algn="just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BH" sz="3200" dirty="0">
                <a:solidFill>
                  <a:prstClr val="black"/>
                </a:solidFill>
                <a:latin typeface="Sakkal Majalla" panose="02000000000000000000" pitchFamily="2" charset="-78"/>
                <a:cs typeface="Sultan normal" pitchFamily="2" charset="-78"/>
              </a:rPr>
              <a:t>يحل مسائل تتضمن أجسامًا تسقط سقوطًا حرًا. </a:t>
            </a:r>
          </a:p>
        </p:txBody>
      </p:sp>
      <p:sp>
        <p:nvSpPr>
          <p:cNvPr id="6" name="Rectangle 5"/>
          <p:cNvSpPr/>
          <p:nvPr/>
        </p:nvSpPr>
        <p:spPr>
          <a:xfrm>
            <a:off x="4373562" y="707255"/>
            <a:ext cx="3879588" cy="58477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الكفايات التعليمية</a:t>
            </a:r>
            <a:endParaRPr lang="en-US" sz="3200" b="1" dirty="0">
              <a:solidFill>
                <a:schemeClr val="bg1"/>
              </a:solidFill>
              <a:latin typeface="Sakkal Majalla" panose="02000000000000000000" pitchFamily="2" charset="-78"/>
              <a:cs typeface="Sultan bold" pitchFamily="2" charset="-78"/>
            </a:endParaRPr>
          </a:p>
        </p:txBody>
      </p:sp>
      <p:sp>
        <p:nvSpPr>
          <p:cNvPr id="7" name="Footer Placeholder 6"/>
          <p:cNvSpPr txBox="1">
            <a:spLocks/>
          </p:cNvSpPr>
          <p:nvPr/>
        </p:nvSpPr>
        <p:spPr>
          <a:xfrm>
            <a:off x="470943" y="6492875"/>
            <a:ext cx="226489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السقوط الحر 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20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604" y="978268"/>
            <a:ext cx="11462982" cy="60386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ultan normal" pitchFamily="2" charset="-78"/>
              </a:rPr>
              <a:t>السقوط الحر: هو حركة جسم تحت تأثير الجاذبية الأرضية فقط، وبإهمال تأثير مقاومة الهواء</a:t>
            </a:r>
            <a:endParaRPr lang="en-US" sz="32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24134" y="187769"/>
            <a:ext cx="4938179" cy="58477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التسارع الناتج عن الجاذبية الأرضية </a:t>
            </a:r>
            <a:endParaRPr lang="en-US" sz="3200" b="1" dirty="0">
              <a:solidFill>
                <a:schemeClr val="bg1"/>
              </a:solidFill>
              <a:latin typeface="Sakkal Majalla" panose="02000000000000000000" pitchFamily="2" charset="-78"/>
              <a:cs typeface="Sultan bold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38970" y="5215516"/>
            <a:ext cx="10915081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تعتمد إشارة</a:t>
            </a:r>
            <a:r>
              <a:rPr lang="en-US" sz="28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8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 على النظام الاحداثي المستخدم إذا اعتبر الاتجاه إلى الأسفل هو الاتجاه الموجب، فإن التسارع الناتج عن الجاذبية يساوي</a:t>
            </a:r>
            <a:r>
              <a:rPr lang="en-US" sz="2800" dirty="0">
                <a:latin typeface="Sakkal Majalla" panose="02000000000000000000" pitchFamily="2" charset="-78"/>
                <a:cs typeface="Sultan normal" pitchFamily="2" charset="-78"/>
              </a:rPr>
              <a:t>(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+g</a:t>
            </a:r>
            <a:r>
              <a:rPr lang="en-US" sz="2800" dirty="0">
                <a:latin typeface="Sakkal Majalla" panose="02000000000000000000" pitchFamily="2" charset="-78"/>
                <a:cs typeface="Sultan normal" pitchFamily="2" charset="-78"/>
              </a:rPr>
              <a:t>) 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.</a:t>
            </a:r>
            <a:endParaRPr lang="en-US" sz="28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1069" y="1787857"/>
            <a:ext cx="11462982" cy="1631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استنتج جاليليو أن:</a:t>
            </a: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 جميع الأجسام التي تسقط سقوطا حرًا يكون لها التسارع نفسه، بإهمال تأثير مقاومة الهواء.</a:t>
            </a: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تسارع الجاذبية الأرضية لا يتأثر بأي من: نوع مادة الجسم الساقط، أو وزن هذا الجسم، أو الارتفاع الذي أسقط منه، أو كون الجسم قد أسقط أو قذف.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788" y="3624797"/>
            <a:ext cx="10915081" cy="13849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يرمز لتسارع الأجسام الساقطة بالرمز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ar-BH" sz="2800" i="1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والقيمة المتوسطة لها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9.80 m/s</a:t>
            </a:r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ar-BH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، 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فعند إسقاط حجر  تزداد سرعته بمعدل </a:t>
            </a:r>
            <a:r>
              <a:rPr lang="en-US" sz="2800" dirty="0">
                <a:latin typeface="Sakkal Majalla" panose="02000000000000000000" pitchFamily="2" charset="-78"/>
                <a:cs typeface="Sultan normal" pitchFamily="2" charset="-78"/>
              </a:rPr>
              <a:t> m/s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9.80</a:t>
            </a:r>
            <a:r>
              <a:rPr lang="en-US" sz="28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كل </a:t>
            </a:r>
            <a:r>
              <a:rPr lang="en-US" sz="2800" dirty="0">
                <a:latin typeface="Sakkal Majalla" panose="02000000000000000000" pitchFamily="2" charset="-78"/>
                <a:cs typeface="Sultan normal" pitchFamily="2" charset="-78"/>
              </a:rPr>
              <a:t>   1s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 .</a:t>
            </a:r>
            <a:endParaRPr lang="en-US" sz="2800" dirty="0">
              <a:latin typeface="Sakkal Majalla" panose="02000000000000000000" pitchFamily="2" charset="-78"/>
              <a:cs typeface="Sultan normal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تتغير قيمة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تغيرات طفيفة في أماكن مختلفة على الأرض.</a:t>
            </a:r>
          </a:p>
        </p:txBody>
      </p:sp>
      <p:sp>
        <p:nvSpPr>
          <p:cNvPr id="8" name="Footer Placeholder 6"/>
          <p:cNvSpPr txBox="1">
            <a:spLocks/>
          </p:cNvSpPr>
          <p:nvPr/>
        </p:nvSpPr>
        <p:spPr>
          <a:xfrm>
            <a:off x="470943" y="6492875"/>
            <a:ext cx="226489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السقوط الحر 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1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 animBg="1"/>
      <p:bldP spid="6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97881" y="1948707"/>
            <a:ext cx="5760628" cy="20742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تأمل الشكل ثم قرر ما إذا كان المنديل  يسقط  سقوطًا حرًا أم لا؟  ولماذا؟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30036" y="5740182"/>
            <a:ext cx="8906424" cy="4638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ultan normal" pitchFamily="2" charset="-78"/>
              </a:rPr>
              <a:t>لا يسقط المنديل سقوطًا حُرًا بسبب وجود مقاومة للهواء.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71749" y="231456"/>
            <a:ext cx="3648501" cy="58477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السقوط الحر</a:t>
            </a:r>
            <a:endParaRPr lang="en-US" sz="3200" b="1" dirty="0">
              <a:solidFill>
                <a:schemeClr val="bg1"/>
              </a:solidFill>
              <a:latin typeface="Sakkal Majalla" panose="02000000000000000000" pitchFamily="2" charset="-78"/>
              <a:cs typeface="Sultan bold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517" y="1097015"/>
            <a:ext cx="2083914" cy="4043621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483086" y="1618658"/>
            <a:ext cx="1364776" cy="8734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6"/>
          <p:cNvSpPr txBox="1">
            <a:spLocks/>
          </p:cNvSpPr>
          <p:nvPr/>
        </p:nvSpPr>
        <p:spPr>
          <a:xfrm>
            <a:off x="470943" y="6492875"/>
            <a:ext cx="226489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السقوط الحر 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4038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2982141" y="4815163"/>
            <a:ext cx="8888654" cy="5783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ts val="1000"/>
              </a:spcAft>
            </a:pPr>
            <a:r>
              <a:rPr lang="ar-BH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2- ما القوة المؤثرة في الجسم؟</a:t>
            </a:r>
            <a:endParaRPr lang="en-US" sz="28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47680" y="3603377"/>
            <a:ext cx="3844378" cy="5889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يتحرك الجسم بتسارع منتظم</a:t>
            </a:r>
            <a:endParaRPr lang="en-US" sz="28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47680" y="5490161"/>
            <a:ext cx="3697192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الجاذبية الأرضية </a:t>
            </a:r>
            <a:endParaRPr lang="en-US" sz="28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091" t="2650" r="9999" b="8696"/>
          <a:stretch>
            <a:fillRect/>
          </a:stretch>
        </p:blipFill>
        <p:spPr bwMode="auto">
          <a:xfrm>
            <a:off x="794938" y="988142"/>
            <a:ext cx="1705004" cy="4754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954215" y="1334952"/>
            <a:ext cx="8888654" cy="9721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ts val="1000"/>
              </a:spcAft>
            </a:pPr>
            <a:r>
              <a:rPr lang="ar-BH" sz="32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تأمل الشكل المقابل الذي يمثل بيضة تسقط نحو الأرض، وأجب عن الأسئلة التالية:</a:t>
            </a: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954216" y="2478911"/>
            <a:ext cx="8916580" cy="9158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ts val="1000"/>
              </a:spcAft>
            </a:pPr>
            <a:r>
              <a:rPr lang="ar-BH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1- صف حركة الجسم في الشكل المقابل، هل هي سرعة منتظمة أم تسارع منتظم؟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2F5E42-88B7-4205-8863-E0E86CB9CFB9}"/>
              </a:ext>
            </a:extLst>
          </p:cNvPr>
          <p:cNvSpPr/>
          <p:nvPr/>
        </p:nvSpPr>
        <p:spPr>
          <a:xfrm>
            <a:off x="3795757" y="72737"/>
            <a:ext cx="3880513" cy="58477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السقوط للأسفل</a:t>
            </a:r>
            <a:endParaRPr lang="en-US" sz="3200" b="1" dirty="0">
              <a:solidFill>
                <a:schemeClr val="bg1"/>
              </a:solidFill>
              <a:latin typeface="Sakkal Majalla" panose="02000000000000000000" pitchFamily="2" charset="-78"/>
              <a:cs typeface="Sultan bold" pitchFamily="2" charset="-78"/>
            </a:endParaRPr>
          </a:p>
        </p:txBody>
      </p:sp>
      <p:sp>
        <p:nvSpPr>
          <p:cNvPr id="13" name="Footer Placeholder 6"/>
          <p:cNvSpPr txBox="1">
            <a:spLocks/>
          </p:cNvSpPr>
          <p:nvPr/>
        </p:nvSpPr>
        <p:spPr>
          <a:xfrm>
            <a:off x="470943" y="6492875"/>
            <a:ext cx="226489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السقوط الحر 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7465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 animBg="1"/>
      <p:bldP spid="2" grpId="0" animBg="1"/>
      <p:bldP spid="6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2682240" y="1293700"/>
            <a:ext cx="9086679" cy="10272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ts val="1000"/>
              </a:spcAft>
            </a:pPr>
            <a:r>
              <a:rPr lang="ar-BH" sz="32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هل يمكن لهذه الصورة أن تعبر عن حركة كرة مقذوفة رأسيا إلى الأعلى؟</a:t>
            </a:r>
          </a:p>
        </p:txBody>
      </p:sp>
      <p:sp>
        <p:nvSpPr>
          <p:cNvPr id="6" name="Rectangle 5"/>
          <p:cNvSpPr/>
          <p:nvPr/>
        </p:nvSpPr>
        <p:spPr>
          <a:xfrm>
            <a:off x="3795757" y="245588"/>
            <a:ext cx="3880513" cy="58477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قذف كرة إلى أعلى</a:t>
            </a:r>
            <a:endParaRPr lang="en-US" sz="3200" b="1" dirty="0">
              <a:solidFill>
                <a:schemeClr val="bg1"/>
              </a:solidFill>
              <a:latin typeface="Sakkal Majalla" panose="02000000000000000000" pitchFamily="2" charset="-78"/>
              <a:cs typeface="Sultan bold" pitchFamily="2" charset="-78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6A24391-2325-4252-9E2C-D83B6D475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091" t="2650" r="9999" b="8696"/>
          <a:stretch>
            <a:fillRect/>
          </a:stretch>
        </p:blipFill>
        <p:spPr bwMode="auto">
          <a:xfrm>
            <a:off x="555787" y="537976"/>
            <a:ext cx="1705004" cy="4754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207431" y="2784336"/>
            <a:ext cx="7836998" cy="24164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ts val="1000"/>
              </a:spcAft>
            </a:pPr>
            <a:r>
              <a:rPr lang="ar-BH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إذا اختير الاتجاه إلى الأعلى على أنه الموجب، فإن الكرة تغادر اليد بسرعة موجبة</a:t>
            </a:r>
            <a:r>
              <a:rPr lang="en-US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،</a:t>
            </a:r>
            <a:r>
              <a:rPr lang="ar-BH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 أما التسارع فيكون إلى الأسفل، أي أن التسارع يكون سالبا، وهو يساوي</a:t>
            </a:r>
            <a:r>
              <a:rPr lang="en-US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a = (-g) =(-9.80 m/s</a:t>
            </a:r>
            <a:r>
              <a:rPr lang="en-US" sz="2800" b="1" baseline="30000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2</a:t>
            </a:r>
            <a:r>
              <a:rPr lang="en-US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) ، </a:t>
            </a:r>
            <a:r>
              <a:rPr lang="ar-BH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ولأن السرعة والتسارع في اتجاهين متعاكسين، فإن سرعة الكرة تتناقص، وهذا يتفق مع الصورة.</a:t>
            </a:r>
            <a:endParaRPr lang="en-US" sz="28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0" name="Footer Placeholder 6"/>
          <p:cNvSpPr txBox="1">
            <a:spLocks/>
          </p:cNvSpPr>
          <p:nvPr/>
        </p:nvSpPr>
        <p:spPr>
          <a:xfrm>
            <a:off x="470943" y="6492875"/>
            <a:ext cx="226489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السقوط الحر 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174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 animBg="1"/>
      <p:bldP spid="6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3795757" y="1253069"/>
            <a:ext cx="7499550" cy="30310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 algn="r" rtl="1" fontAlgn="base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ar-BH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يبين منحنى (السرعة المتجهة - الزمن) كرة قذفت للأعلى بسرعة </a:t>
            </a:r>
            <a:r>
              <a:rPr lang="en-US" sz="2400" dirty="0">
                <a:latin typeface="Times New Roman" panose="02020603050405020304" pitchFamily="18" charset="0"/>
                <a:ea typeface="Arial" pitchFamily="34" charset="0"/>
                <a:cs typeface="Times New Roman" panose="02020603050405020304" pitchFamily="18" charset="0"/>
              </a:rPr>
              <a:t>20 m/s</a:t>
            </a:r>
            <a:r>
              <a:rPr lang="en-US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 و وصولها أقصى ارتفاع وسكونها لحظيًا ثم عودتها إلى المستوى الذي قذفت منه بالسرعة نفسها.</a:t>
            </a:r>
          </a:p>
          <a:p>
            <a:pPr marL="457200" indent="-457200" algn="r" rtl="1" fontAlgn="base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ar-BH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تتناقص سرعة الكرة بمعدل</a:t>
            </a:r>
            <a:r>
              <a:rPr lang="en-US" sz="2400" dirty="0">
                <a:latin typeface="Times New Roman" panose="02020603050405020304" pitchFamily="18" charset="0"/>
                <a:ea typeface="Arial" pitchFamily="34" charset="0"/>
                <a:cs typeface="Times New Roman" panose="02020603050405020304" pitchFamily="18" charset="0"/>
              </a:rPr>
              <a:t>9.8 m/s </a:t>
            </a:r>
            <a:r>
              <a:rPr lang="ar-BH" sz="2400" dirty="0">
                <a:latin typeface="Times New Roman" panose="02020603050405020304" pitchFamily="18" charset="0"/>
                <a:ea typeface="Arial" pitchFamily="34" charset="0"/>
                <a:cs typeface="Times New Roman" panose="02020603050405020304" pitchFamily="18" charset="0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كل </a:t>
            </a:r>
            <a:r>
              <a:rPr lang="en-US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Arial" pitchFamily="34" charset="0"/>
                <a:cs typeface="Times New Roman" panose="02020603050405020304" pitchFamily="18" charset="0"/>
              </a:rPr>
              <a:t>1s</a:t>
            </a:r>
            <a:r>
              <a:rPr lang="en-US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 ، </a:t>
            </a:r>
            <a:r>
              <a:rPr lang="ar-BH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حتى تصل إلى الصفر عند </a:t>
            </a:r>
            <a:r>
              <a:rPr lang="en-US" sz="2400" dirty="0">
                <a:latin typeface="Times New Roman" panose="02020603050405020304" pitchFamily="18" charset="0"/>
                <a:ea typeface="Arial" pitchFamily="34" charset="0"/>
                <a:cs typeface="Times New Roman" panose="02020603050405020304" pitchFamily="18" charset="0"/>
              </a:rPr>
              <a:t>2.04 s</a:t>
            </a:r>
            <a:r>
              <a:rPr lang="en-US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 ، </a:t>
            </a:r>
            <a:r>
              <a:rPr lang="ar-BH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ثم يتحول اتجاه حركة</a:t>
            </a:r>
            <a:r>
              <a:rPr lang="en-US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الكرة إلى الأسفل، وتزداد سرعتها تدريجيا في الاتجاه السالب.</a:t>
            </a:r>
            <a:endParaRPr lang="en-US" sz="28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95757" y="245588"/>
            <a:ext cx="5517055" cy="58477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قذف كرة إلى أعلى ثم عودتها إلى الأرض</a:t>
            </a:r>
            <a:endParaRPr lang="en-US" sz="3200" b="1" dirty="0">
              <a:solidFill>
                <a:schemeClr val="bg1"/>
              </a:solidFill>
              <a:latin typeface="Sakkal Majalla" panose="02000000000000000000" pitchFamily="2" charset="-78"/>
              <a:cs typeface="Sultan bold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264AB8-2CEF-4D71-9756-C785C9185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16" y="1048208"/>
            <a:ext cx="3294125" cy="3235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E5E6B4B-8677-4651-9250-F5B321AE6EF3}"/>
              </a:ext>
            </a:extLst>
          </p:cNvPr>
          <p:cNvSpPr/>
          <p:nvPr/>
        </p:nvSpPr>
        <p:spPr>
          <a:xfrm>
            <a:off x="3795757" y="4501979"/>
            <a:ext cx="7499550" cy="15132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 algn="r" rtl="1" fontAlgn="base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ar-BH" sz="2800" b="1" dirty="0">
                <a:solidFill>
                  <a:schemeClr val="dk1"/>
                </a:solidFill>
                <a:latin typeface="Sakkal Majalla" panose="02000000000000000000" pitchFamily="2" charset="-78"/>
                <a:cs typeface="Sultan normal" pitchFamily="2" charset="-78"/>
              </a:rPr>
              <a:t>عند أقصى ارتفاع تكون سرعة الكرة مساوية للصفر، ولكن تسارع الكرة يساوي تسارع الجاذبية الأرضية ويساوي </a:t>
            </a:r>
            <a:r>
              <a:rPr lang="en-US" sz="2800" b="1" dirty="0">
                <a:solidFill>
                  <a:schemeClr val="dk1"/>
                </a:solidFill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Arial" pitchFamily="34" charset="0"/>
                <a:cs typeface="Times New Roman" panose="02020603050405020304" pitchFamily="18" charset="0"/>
              </a:rPr>
              <a:t>g=9.8 m/s</a:t>
            </a:r>
            <a:r>
              <a:rPr lang="en-US" sz="2400" baseline="30000" dirty="0">
                <a:latin typeface="Times New Roman" panose="02020603050405020304" pitchFamily="18" charset="0"/>
                <a:ea typeface="Arial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" name="Footer Placeholder 6"/>
          <p:cNvSpPr txBox="1">
            <a:spLocks/>
          </p:cNvSpPr>
          <p:nvPr/>
        </p:nvSpPr>
        <p:spPr>
          <a:xfrm>
            <a:off x="470943" y="6492875"/>
            <a:ext cx="226489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السقوط الحر 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568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 animBg="1"/>
      <p:bldP spid="6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4480559" y="1184483"/>
            <a:ext cx="7343335" cy="25311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 algn="r" rtl="1" fontAlgn="base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ar-BH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يبين منحنى (الازاحة- الزمن) كرة قذفت للأعلى بسرعة </a:t>
            </a:r>
            <a:r>
              <a:rPr lang="en-US" sz="2800" dirty="0">
                <a:latin typeface="Times New Roman" panose="02020603050405020304" pitchFamily="18" charset="0"/>
                <a:ea typeface="Arial" pitchFamily="34" charset="0"/>
                <a:cs typeface="Times New Roman" panose="02020603050405020304" pitchFamily="18" charset="0"/>
              </a:rPr>
              <a:t>20</a:t>
            </a:r>
            <a:r>
              <a:rPr lang="en-US" sz="2800" b="1" dirty="0">
                <a:latin typeface="Sakkal Majalla" panose="02000000000000000000" pitchFamily="2" charset="-78"/>
                <a:ea typeface="Arial" pitchFamily="34" charset="0"/>
                <a:cs typeface="+mj-cs"/>
              </a:rPr>
              <a:t> m/s </a:t>
            </a:r>
            <a:r>
              <a:rPr lang="ar-BH" sz="2800" b="1" dirty="0">
                <a:latin typeface="Sakkal Majalla" panose="02000000000000000000" pitchFamily="2" charset="-78"/>
                <a:ea typeface="Arial" pitchFamily="34" charset="0"/>
                <a:cs typeface="+mj-cs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و وصولها أقصى ارتفاع، ثم عودتها إلى المستوى الذي قذفت منه بالسرعة نفسها.</a:t>
            </a:r>
            <a:endParaRPr lang="en-US" sz="2800" b="1" dirty="0">
              <a:latin typeface="Sakkal Majalla" panose="02000000000000000000" pitchFamily="2" charset="-78"/>
              <a:ea typeface="Arial" pitchFamily="34" charset="0"/>
              <a:cs typeface="Sultan normal" pitchFamily="2" charset="-78"/>
            </a:endParaRPr>
          </a:p>
          <a:p>
            <a:pPr marL="457200" indent="-457200" algn="r" rtl="1" fontAlgn="base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ar-BH" sz="28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لاحظ وصول الكرة إلى أقصى ارتفاع، ومن ثم عودتها إلى المستوى الذي قذفت منه.</a:t>
            </a:r>
          </a:p>
        </p:txBody>
      </p:sp>
      <p:sp>
        <p:nvSpPr>
          <p:cNvPr id="6" name="Rectangle 5"/>
          <p:cNvSpPr/>
          <p:nvPr/>
        </p:nvSpPr>
        <p:spPr>
          <a:xfrm>
            <a:off x="3795757" y="245588"/>
            <a:ext cx="5517055" cy="58477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قذف كرة إلى أعلى ثم عودتها إلى الأرض</a:t>
            </a:r>
            <a:endParaRPr lang="en-US" sz="3200" b="1" dirty="0">
              <a:solidFill>
                <a:schemeClr val="bg1"/>
              </a:solidFill>
              <a:latin typeface="Sakkal Majalla" panose="02000000000000000000" pitchFamily="2" charset="-78"/>
              <a:cs typeface="Sultan bold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5D3EE1-1E0D-4BE9-AC8D-82F391E19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31" y="1048382"/>
            <a:ext cx="3460529" cy="3752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044082" y="3832494"/>
                <a:ext cx="3948240" cy="102592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 rtl="1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Simplified Arabic" panose="02020603050405020304" pitchFamily="18" charset="-78"/>
                      </a:rPr>
                      <m:t>𝑣</m:t>
                    </m:r>
                    <m:sSup>
                      <m:sSupPr>
                        <m:ctrlP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  <m:t>𝑓</m:t>
                        </m:r>
                      </m:e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Simplified Arabic" panose="02020603050405020304" pitchFamily="18" charset="-78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  <m:t>𝑣𝑖</m:t>
                        </m:r>
                      </m:e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Simplified Arabic" panose="02020603050405020304" pitchFamily="18" charset="-78"/>
                      </a:rPr>
                      <m:t>+</m:t>
                    </m:r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Simplified Arabic" panose="02020603050405020304" pitchFamily="18" charset="-78"/>
                      </a:rPr>
                      <m:t>2</m:t>
                    </m:r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Simplified Arabic" panose="02020603050405020304" pitchFamily="18" charset="-78"/>
                      </a:rPr>
                      <m:t>𝑔𝑑</m:t>
                    </m:r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Simplified Arabic" panose="02020603050405020304" pitchFamily="18" charset="-78"/>
                      </a:rPr>
                      <m:t>     </m:t>
                    </m:r>
                  </m:oMath>
                </a14:m>
                <a:r>
                  <a:rPr lang="ar-BH" dirty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Simplified Arabic" panose="02020603050405020304" pitchFamily="18" charset="-78"/>
                  </a:rPr>
                  <a:t>        </a:t>
                </a:r>
                <a:endParaRPr lang="en-US" sz="14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 rtl="1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ar-BH" dirty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Simplified Arabic" panose="02020603050405020304" pitchFamily="18" charset="-78"/>
                  </a:rPr>
                  <a:t>    </a:t>
                </a:r>
                <a14:m>
                  <m:oMath xmlns:m="http://schemas.openxmlformats.org/officeDocument/2006/math">
                    <m:r>
                      <a:rPr lang="ar-BH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implified Arabic" panose="02020603050405020304" pitchFamily="18" charset="-78"/>
                      </a:rPr>
                      <m:t>0</m:t>
                    </m:r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implified Arabic" panose="02020603050405020304" pitchFamily="18" charset="-78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implified Arabic" panose="02020603050405020304" pitchFamily="18" charset="-78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implified Arabic" panose="02020603050405020304" pitchFamily="18" charset="-78"/>
                          </a:rPr>
                          <m:t>2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  <m:t>0</m:t>
                        </m:r>
                      </m:e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  <m:t>2</m:t>
                        </m:r>
                      </m:sup>
                    </m:sSup>
                    <m:r>
                      <a:rPr lang="en-US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implified Arabic" panose="02020603050405020304" pitchFamily="18" charset="-78"/>
                      </a:rPr>
                      <m:t>+</m:t>
                    </m:r>
                    <m:r>
                      <a:rPr lang="en-US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implified Arabic" panose="02020603050405020304" pitchFamily="18" charset="-78"/>
                      </a:rPr>
                      <m:t>2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implified Arabic" panose="02020603050405020304" pitchFamily="18" charset="-78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implified Arabic" panose="02020603050405020304" pitchFamily="18" charset="-78"/>
                          </a:rPr>
                          <m:t>9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implified Arabic" panose="02020603050405020304" pitchFamily="18" charset="-78"/>
                          </a:rPr>
                          <m:t>.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implified Arabic" panose="02020603050405020304" pitchFamily="18" charset="-78"/>
                          </a:rPr>
                          <m:t>8</m:t>
                        </m:r>
                      </m:e>
                    </m:d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implified Arabic" panose="02020603050405020304" pitchFamily="18" charset="-78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implified Arabic" panose="02020603050405020304" pitchFamily="18" charset="-78"/>
                          </a:rPr>
                          <m:t>𝑑</m:t>
                        </m:r>
                      </m:e>
                    </m:d>
                    <m:r>
                      <a:rPr lang="en-US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Simplified Arabic" panose="02020603050405020304" pitchFamily="18" charset="-78"/>
                      </a:rPr>
                      <m:t>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Simplified Arabic" panose="02020603050405020304" pitchFamily="18" charset="-78"/>
                      </a:rPr>
                      <m:t>𝑑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Simplified Arabic" panose="02020603050405020304" pitchFamily="18" charset="-78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Simplified Arabic" panose="02020603050405020304" pitchFamily="18" charset="-78"/>
                      </a:rPr>
                      <m:t>20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Simplified Arabic" panose="02020603050405020304" pitchFamily="18" charset="-78"/>
                      </a:rPr>
                      <m:t>.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Simplified Arabic" panose="02020603050405020304" pitchFamily="18" charset="-78"/>
                      </a:rPr>
                      <m:t>4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Simplified Arabic" panose="02020603050405020304" pitchFamily="18" charset="-78"/>
                      </a:rPr>
                      <m:t>𝑚</m:t>
                    </m:r>
                  </m:oMath>
                </a14:m>
                <a:r>
                  <a:rPr lang="ar-BH" dirty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Simplified Arabic" panose="02020603050405020304" pitchFamily="18" charset="-78"/>
                  </a:rPr>
                  <a:t>        </a:t>
                </a:r>
                <a:endParaRPr lang="en-US" sz="14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082" y="3832494"/>
                <a:ext cx="3948240" cy="1025922"/>
              </a:xfrm>
              <a:prstGeom prst="rect">
                <a:avLst/>
              </a:prstGeom>
              <a:blipFill rotWithShape="0">
                <a:blip r:embed="rId3"/>
                <a:stretch>
                  <a:fillRect l="-14969" r="-309" b="-5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080042" y="3838910"/>
            <a:ext cx="3743852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Ø"/>
            </a:pPr>
            <a:r>
              <a:rPr lang="ar-BH" sz="2400" dirty="0">
                <a:solidFill>
                  <a:schemeClr val="dk1"/>
                </a:solidFill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أقصى ارتفاع تصله الكرة</a:t>
            </a:r>
            <a:endParaRPr lang="en-US" sz="2400" dirty="0">
              <a:solidFill>
                <a:schemeClr val="dk1"/>
              </a:solidFill>
              <a:latin typeface="Sakkal Majalla" panose="02000000000000000000" pitchFamily="2" charset="-78"/>
              <a:ea typeface="Arial" pitchFamily="34" charset="0"/>
              <a:cs typeface="Sultan normal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80042" y="5166144"/>
            <a:ext cx="3743852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Ø"/>
            </a:pPr>
            <a:r>
              <a:rPr lang="ar-BH" sz="2400" dirty="0">
                <a:solidFill>
                  <a:schemeClr val="dk1"/>
                </a:solidFill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زمن التحليق للكرة</a:t>
            </a:r>
            <a:endParaRPr lang="en-US" sz="2400" dirty="0">
              <a:solidFill>
                <a:schemeClr val="dk1"/>
              </a:solidFill>
              <a:latin typeface="Sakkal Majalla" panose="02000000000000000000" pitchFamily="2" charset="-78"/>
              <a:ea typeface="Arial" pitchFamily="34" charset="0"/>
              <a:cs typeface="Sultan normal" pitchFamily="2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19907" y="5171653"/>
            <a:ext cx="6848349" cy="1001297"/>
            <a:chOff x="1134111" y="5132863"/>
            <a:chExt cx="6193316" cy="1001297"/>
          </a:xfrm>
          <a:solidFill>
            <a:schemeClr val="accent2">
              <a:lumMod val="20000"/>
              <a:lumOff val="80000"/>
            </a:schemeClr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5510775" y="5132863"/>
                  <a:ext cx="1816652" cy="461858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pPr algn="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BH" sz="2000" dirty="0">
                      <a:solidFill>
                        <a:schemeClr val="tx1"/>
                      </a:solidFill>
                      <a:latin typeface="Calibri" panose="020F0502020204030204" pitchFamily="34" charset="0"/>
                      <a:ea typeface="Times New Roman" panose="02020603050405020304" pitchFamily="18" charset="0"/>
                      <a:cs typeface="Simplified Arabic" panose="02020603050405020304" pitchFamily="18" charset="-78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𝑡</m:t>
                      </m:r>
                      <m:r>
                        <a:rPr lang="ar-BH" sz="20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صعود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2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.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04</m:t>
                      </m:r>
                    </m:oMath>
                  </a14:m>
                  <a:endParaRPr lang="en-US" sz="1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0775" y="5132863"/>
                  <a:ext cx="1816652" cy="46185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r="-3040" b="-210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1709763" y="5192375"/>
                  <a:ext cx="1771126" cy="400110"/>
                </a:xfrm>
                <a:prstGeom prst="rect">
                  <a:avLst/>
                </a:prstGeom>
                <a:grpFill/>
              </p:spPr>
              <p:txBody>
                <a:bodyPr wrap="none">
                  <a:spAutoFit/>
                </a:bodyPr>
                <a:lstStyle/>
                <a:p>
                  <a:r>
                    <a:rPr lang="ar-BH" sz="2000" dirty="0">
                      <a:solidFill>
                        <a:schemeClr val="tx1"/>
                      </a:solidFill>
                      <a:latin typeface="Calibri" panose="020F0502020204030204" pitchFamily="34" charset="0"/>
                      <a:ea typeface="Times New Roman" panose="02020603050405020304" pitchFamily="18" charset="0"/>
                      <a:cs typeface="Simplified Arabic" panose="02020603050405020304" pitchFamily="18" charset="-78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𝑣𝑓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=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𝑣𝑖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+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𝑔𝑡</m:t>
                      </m:r>
                    </m:oMath>
                  </a14:m>
                  <a:r>
                    <a:rPr lang="ar-BH" sz="2000" dirty="0">
                      <a:solidFill>
                        <a:schemeClr val="tx1"/>
                      </a:solidFill>
                      <a:latin typeface="Calibri" panose="020F0502020204030204" pitchFamily="34" charset="0"/>
                      <a:ea typeface="Times New Roman" panose="02020603050405020304" pitchFamily="18" charset="0"/>
                      <a:cs typeface="Simplified Arabic" panose="02020603050405020304" pitchFamily="18" charset="-78"/>
                    </a:rPr>
                    <a:t> 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09763" y="5192375"/>
                  <a:ext cx="1771126" cy="40011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3427" t="-6061" b="-27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3480889" y="5188909"/>
                  <a:ext cx="1968680" cy="400110"/>
                </a:xfrm>
                <a:prstGeom prst="rect">
                  <a:avLst/>
                </a:prstGeom>
                <a:grpFill/>
              </p:spPr>
              <p:txBody>
                <a:bodyPr wrap="none">
                  <a:spAutoFit/>
                </a:bodyPr>
                <a:lstStyle/>
                <a:p>
                  <a:r>
                    <a:rPr lang="en-US" sz="2000" dirty="0">
                      <a:solidFill>
                        <a:schemeClr val="tx1"/>
                      </a:solidFill>
                      <a:latin typeface="Calibri" panose="020F0502020204030204" pitchFamily="34" charset="0"/>
                      <a:ea typeface="Times New Roman" panose="02020603050405020304" pitchFamily="18" charset="0"/>
                      <a:cs typeface="Simplified Arabic" panose="02020603050405020304" pitchFamily="18" charset="-78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0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2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0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+(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9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.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8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𝑡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)</m:t>
                      </m:r>
                    </m:oMath>
                  </a14:m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80889" y="5188909"/>
                  <a:ext cx="1968680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153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1134111" y="5672302"/>
                  <a:ext cx="4971811" cy="461858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pPr algn="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BH" sz="2000" dirty="0">
                      <a:solidFill>
                        <a:schemeClr val="tx1"/>
                      </a:solidFill>
                      <a:latin typeface="Calibri" panose="020F0502020204030204" pitchFamily="34" charset="0"/>
                      <a:ea typeface="Times New Roman" panose="02020603050405020304" pitchFamily="18" charset="0"/>
                      <a:cs typeface="Simplified Arabic" panose="02020603050405020304" pitchFamily="18" charset="-78"/>
                    </a:rPr>
                    <a:t> 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Calibri" panose="020F0502020204030204" pitchFamily="34" charset="0"/>
                      <a:ea typeface="Times New Roman" panose="02020603050405020304" pitchFamily="18" charset="0"/>
                      <a:cs typeface="Simplified Arabic" panose="02020603050405020304" pitchFamily="18" charset="-78"/>
                    </a:rPr>
                    <a:t>2.04=4.08s</a:t>
                  </a:r>
                  <a:r>
                    <a:rPr lang="ar-BH" sz="2000" dirty="0">
                      <a:solidFill>
                        <a:schemeClr val="tx1"/>
                      </a:solidFill>
                      <a:latin typeface="Calibri" panose="020F0502020204030204" pitchFamily="34" charset="0"/>
                      <a:ea typeface="Times New Roman" panose="02020603050405020304" pitchFamily="18" charset="0"/>
                      <a:cs typeface="Simplified Arabic" panose="02020603050405020304" pitchFamily="18" charset="-78"/>
                    </a:rPr>
                    <a:t>+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𝑡</m:t>
                      </m:r>
                      <m:r>
                        <a:rPr lang="ar-BH" sz="20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التحليق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𝑡</m:t>
                      </m:r>
                      <m:r>
                        <a:rPr lang="ar-BH" sz="20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صعود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+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𝑡</m:t>
                      </m:r>
                      <m:r>
                        <a:rPr lang="ar-BH" sz="20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هبوط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2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.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04</m:t>
                      </m:r>
                    </m:oMath>
                  </a14:m>
                  <a:endParaRPr lang="en-US" sz="1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4111" y="5672302"/>
                  <a:ext cx="4971811" cy="46185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r="-1109" b="-210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Footer Placeholder 6"/>
          <p:cNvSpPr txBox="1">
            <a:spLocks/>
          </p:cNvSpPr>
          <p:nvPr/>
        </p:nvSpPr>
        <p:spPr>
          <a:xfrm>
            <a:off x="470943" y="6492875"/>
            <a:ext cx="226489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السقوط الحر 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338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 animBg="1"/>
      <p:bldP spid="6" grpId="0" animBg="1"/>
      <p:bldP spid="2" grpId="0" animBg="1"/>
      <p:bldP spid="4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369330" y="1352627"/>
            <a:ext cx="11122925" cy="12613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ts val="1000"/>
              </a:spcAft>
            </a:pPr>
            <a:r>
              <a:rPr lang="ar-BH" sz="32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سقط جسمان كتلة أحدهما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kg</a:t>
            </a:r>
            <a:r>
              <a:rPr lang="ar-B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وكتلة الآخر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kg</a:t>
            </a:r>
            <a:r>
              <a:rPr lang="ar-B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في اللحظة نفسها،</a:t>
            </a:r>
            <a:r>
              <a:rPr lang="en-US" sz="32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ea typeface="Arial" pitchFamily="34" charset="0"/>
                <a:cs typeface="Sultan normal" pitchFamily="2" charset="-78"/>
              </a:rPr>
              <a:t> ومن الارتفاع نفسه سقوطًا حرًا نحو سطح الأرض. أيهما يصل سطح الأرض أولا؟ ولماذا؟</a:t>
            </a:r>
            <a:endParaRPr lang="en-US" sz="32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le 1"/>
              <p:cNvSpPr/>
              <p:nvPr/>
            </p:nvSpPr>
            <p:spPr>
              <a:xfrm>
                <a:off x="3672840" y="2925335"/>
                <a:ext cx="7378135" cy="1143297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BH" sz="2800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سيصلان في اللحظة نفسها، لأنهما سيتحركان بالتسارع عينه وهو تسارع الجاذبية الأرضية:</a:t>
                </a:r>
                <a:r>
                  <a:rPr lang="en-US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g= 9.8 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2840" y="2925335"/>
                <a:ext cx="7378135" cy="1143297"/>
              </a:xfrm>
              <a:prstGeom prst="roundRect">
                <a:avLst/>
              </a:prstGeom>
              <a:blipFill rotWithShape="0">
                <a:blip r:embed="rId2"/>
                <a:stretch>
                  <a:fillRect r="-825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3990535" y="536548"/>
            <a:ext cx="3880513" cy="58477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تمارين حسابية</a:t>
            </a:r>
            <a:endParaRPr lang="en-US" sz="3200" b="1" dirty="0">
              <a:solidFill>
                <a:schemeClr val="bg1"/>
              </a:solidFill>
              <a:latin typeface="Sakkal Majalla" panose="02000000000000000000" pitchFamily="2" charset="-78"/>
              <a:cs typeface="Sultan bold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94" y="2814921"/>
            <a:ext cx="1533525" cy="3248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Footer Placeholder 6"/>
          <p:cNvSpPr txBox="1">
            <a:spLocks/>
          </p:cNvSpPr>
          <p:nvPr/>
        </p:nvSpPr>
        <p:spPr>
          <a:xfrm>
            <a:off x="470943" y="6492875"/>
            <a:ext cx="226489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السقوط الحر 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0198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 animBg="1"/>
      <p:bldP spid="2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91321" y="216262"/>
            <a:ext cx="3087122" cy="58477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مراجعة</a:t>
            </a:r>
            <a:endParaRPr lang="en-US" sz="3200" b="1" dirty="0">
              <a:solidFill>
                <a:schemeClr val="bg1"/>
              </a:solidFill>
              <a:latin typeface="Sakkal Majalla" panose="02000000000000000000" pitchFamily="2" charset="-78"/>
              <a:cs typeface="Sultan bold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57653" y="1277493"/>
            <a:ext cx="3732112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ultan normal" pitchFamily="2" charset="-78"/>
              </a:rPr>
              <a:t>ما المقصود بالسقوط الحر؟ </a:t>
            </a:r>
          </a:p>
        </p:txBody>
      </p:sp>
      <p:sp>
        <p:nvSpPr>
          <p:cNvPr id="6" name="Rectangle 5"/>
          <p:cNvSpPr/>
          <p:nvPr/>
        </p:nvSpPr>
        <p:spPr>
          <a:xfrm>
            <a:off x="3259518" y="1989146"/>
            <a:ext cx="841288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r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هو حركة جسم تحت تأثير الجاذبية الأرضية فقط بإهمال مقاومة الهواء.</a:t>
            </a:r>
          </a:p>
        </p:txBody>
      </p:sp>
      <p:sp>
        <p:nvSpPr>
          <p:cNvPr id="7" name="Rectangle 6"/>
          <p:cNvSpPr/>
          <p:nvPr/>
        </p:nvSpPr>
        <p:spPr>
          <a:xfrm>
            <a:off x="7639883" y="2861173"/>
            <a:ext cx="4249882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ultan normal" pitchFamily="2" charset="-78"/>
              </a:rPr>
              <a:t>ما المقصود بتسارع الجاذبية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ar-BH" sz="3200" b="1" dirty="0">
                <a:latin typeface="Sakkal Majalla" panose="02000000000000000000" pitchFamily="2" charset="-78"/>
                <a:cs typeface="Sultan normal" pitchFamily="2" charset="-78"/>
              </a:rPr>
              <a:t>؟</a:t>
            </a:r>
            <a:endParaRPr lang="en-US" sz="32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45317" y="3509907"/>
                <a:ext cx="11294630" cy="5232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ar-BH" sz="2800" dirty="0">
                    <a:latin typeface="Sakkal Majalla" panose="02000000000000000000" pitchFamily="2" charset="-78"/>
                    <a:cs typeface="Sultan normal" pitchFamily="2" charset="-78"/>
                  </a:rPr>
                  <a:t>تسارع جسم يتحرك تحت تأثير الجاذبية الأرضية فقط بإهمال مقاومة الهواء، ويساوي</a:t>
                </a:r>
                <a:r>
                  <a:rPr lang="en-US" sz="2800" dirty="0">
                    <a:latin typeface="Sakkal Majalla" panose="02000000000000000000" pitchFamily="2" charset="-78"/>
                    <a:cs typeface="Sultan normal" pitchFamily="2" charset="-78"/>
                  </a:rPr>
                  <a:t>9.8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  <a:cs typeface="Traditional Arabic" panose="02020603050405020304" pitchFamily="18" charset="-78"/>
                      </a:rPr>
                      <m:t>𝑚</m:t>
                    </m:r>
                    <m:r>
                      <a:rPr lang="en-US" sz="2800">
                        <a:latin typeface="Cambria Math" panose="02040503050406030204" pitchFamily="18" charset="0"/>
                        <a:cs typeface="Traditional Arabic" panose="02020603050405020304" pitchFamily="18" charset="-78"/>
                      </a:rPr>
                      <m:t>/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pPr>
                      <m:e>
                        <m:r>
                          <a:rPr lang="en-US" sz="2800"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𝑠</m:t>
                        </m:r>
                      </m:e>
                      <m:sup>
                        <m:r>
                          <a:rPr lang="en-US" sz="2800"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>
                    <a:latin typeface="Sakkal Majalla" panose="02000000000000000000" pitchFamily="2" charset="-78"/>
                    <a:cs typeface="Sultan normal" pitchFamily="2" charset="-78"/>
                  </a:rPr>
                  <a:t>  </a:t>
                </a:r>
                <a:r>
                  <a:rPr lang="ar-BH" sz="2800" dirty="0">
                    <a:latin typeface="Sakkal Majalla" panose="02000000000000000000" pitchFamily="2" charset="-78"/>
                    <a:cs typeface="Sultan normal" pitchFamily="2" charset="-78"/>
                  </a:rPr>
                  <a:t> </a:t>
                </a:r>
                <a:endParaRPr lang="en-US" sz="2800" dirty="0">
                  <a:latin typeface="Sakkal Majalla" panose="02000000000000000000" pitchFamily="2" charset="-78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317" y="3509907"/>
                <a:ext cx="11294630" cy="523220"/>
              </a:xfrm>
              <a:prstGeom prst="rect">
                <a:avLst/>
              </a:prstGeom>
              <a:blipFill>
                <a:blip r:embed="rId2"/>
                <a:stretch>
                  <a:fillRect l="-162" t="-11628" r="-1134" b="-36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4591321" y="4117157"/>
            <a:ext cx="725391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ultan normal" pitchFamily="2" charset="-78"/>
              </a:rPr>
              <a:t>إلى ماذا توصل جاليليو فيما يتعلق بتسارع الجاذبية؟ </a:t>
            </a:r>
          </a:p>
        </p:txBody>
      </p:sp>
      <p:sp>
        <p:nvSpPr>
          <p:cNvPr id="2" name="Rectangle 1"/>
          <p:cNvSpPr/>
          <p:nvPr/>
        </p:nvSpPr>
        <p:spPr>
          <a:xfrm>
            <a:off x="1290989" y="4811405"/>
            <a:ext cx="10554242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جميع الأجسام التي تسقط سقوطا حرًا يكون لها التسارع نفسه، بإهمال تأثير مقاومة الهواء.</a:t>
            </a: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تسارع الجاذبية الأرضية لا يتأثر بأي من: نوع مادة الجسم الساقط، أو وزن هذا الجسم، أو الارتفاع الذي أسقط منه، أو كون الجسم قد أسقط أو قذف.</a:t>
            </a:r>
          </a:p>
        </p:txBody>
      </p:sp>
      <p:sp>
        <p:nvSpPr>
          <p:cNvPr id="10" name="Footer Placeholder 6"/>
          <p:cNvSpPr txBox="1">
            <a:spLocks/>
          </p:cNvSpPr>
          <p:nvPr/>
        </p:nvSpPr>
        <p:spPr>
          <a:xfrm>
            <a:off x="470943" y="6492875"/>
            <a:ext cx="226489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السقوط الحر 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41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98705" y="5215479"/>
            <a:ext cx="9934678" cy="10801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في حال تطبيق المعادلات السابقة على حركة الجسم بالسقوط الحر يتم استبدل الرمز 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(التسارع المنتظم)،  بالرمز 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(تسارع الجاذبية الأرضية).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2374244"/>
                  </p:ext>
                </p:extLst>
              </p:nvPr>
            </p:nvGraphicFramePr>
            <p:xfrm>
              <a:off x="798705" y="1792245"/>
              <a:ext cx="10013373" cy="3254094"/>
            </p:xfrm>
            <a:graphic>
              <a:graphicData uri="http://schemas.openxmlformats.org/drawingml/2006/table">
                <a:tbl>
                  <a:tblPr rtl="1" firstRow="1" bandRow="1">
                    <a:tableStyleId>{5C22544A-7EE6-4342-B048-85BDC9FD1C3A}</a:tableStyleId>
                  </a:tblPr>
                  <a:tblGrid>
                    <a:gridCol w="3509694">
                      <a:extLst>
                        <a:ext uri="{9D8B030D-6E8A-4147-A177-3AD203B41FA5}">
                          <a16:colId xmlns:a16="http://schemas.microsoft.com/office/drawing/2014/main" val="495367459"/>
                        </a:ext>
                      </a:extLst>
                    </a:gridCol>
                    <a:gridCol w="2917810">
                      <a:extLst>
                        <a:ext uri="{9D8B030D-6E8A-4147-A177-3AD203B41FA5}">
                          <a16:colId xmlns:a16="http://schemas.microsoft.com/office/drawing/2014/main" val="3453879820"/>
                        </a:ext>
                      </a:extLst>
                    </a:gridCol>
                    <a:gridCol w="3585869">
                      <a:extLst>
                        <a:ext uri="{9D8B030D-6E8A-4147-A177-3AD203B41FA5}">
                          <a16:colId xmlns:a16="http://schemas.microsoft.com/office/drawing/2014/main" val="1710429178"/>
                        </a:ext>
                      </a:extLst>
                    </a:gridCol>
                  </a:tblGrid>
                  <a:tr h="122074">
                    <a:tc gridSpan="3">
                      <a:txBody>
                        <a:bodyPr/>
                        <a:lstStyle/>
                        <a:p>
                          <a:pPr algn="ctr" rtl="1"/>
                          <a:endParaRPr lang="en-US" sz="1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0380034"/>
                      </a:ext>
                    </a:extLst>
                  </a:tr>
                  <a:tr h="513625">
                    <a:tc gridSpan="3">
                      <a:txBody>
                        <a:bodyPr/>
                        <a:lstStyle/>
                        <a:p>
                          <a:pPr algn="ctr" rtl="1"/>
                          <a:r>
                            <a:rPr lang="ar-BH" sz="2800" b="1" dirty="0">
                              <a:solidFill>
                                <a:schemeClr val="tx1"/>
                              </a:solidFill>
                            </a:rPr>
                            <a:t>معادلات الحركة في حال التسارع</a:t>
                          </a:r>
                          <a:r>
                            <a:rPr lang="ar-BH" sz="2800" b="1" baseline="0" dirty="0">
                              <a:solidFill>
                                <a:schemeClr val="tx1"/>
                              </a:solidFill>
                            </a:rPr>
                            <a:t> المنتظم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3196753"/>
                      </a:ext>
                    </a:extLst>
                  </a:tr>
                  <a:tr h="51362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BH" sz="2800" b="1" dirty="0">
                              <a:solidFill>
                                <a:schemeClr val="tx1"/>
                              </a:solidFill>
                            </a:rPr>
                            <a:t>المعادلة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BH" sz="2800" b="1" dirty="0">
                              <a:solidFill>
                                <a:schemeClr val="tx1"/>
                              </a:solidFill>
                            </a:rPr>
                            <a:t>المتغيرات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BH" sz="2800" b="1" dirty="0">
                              <a:solidFill>
                                <a:schemeClr val="tx1"/>
                              </a:solidFill>
                            </a:rPr>
                            <a:t>الشروط الابتدائية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15484761"/>
                      </a:ext>
                    </a:extLst>
                  </a:tr>
                  <a:tr h="547489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𝒗</m:t>
                                    </m:r>
                                  </m:e>
                                  <m:sub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</m:sub>
                                </m:sSub>
                                <m:r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𝒗</m:t>
                                    </m:r>
                                  </m:e>
                                  <m:sub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</m:acc>
                                <m:sSub>
                                  <m:sSub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𝒗</m:t>
                                    </m:r>
                                  </m:e>
                                  <m:sub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</m:sub>
                                </m:sSub>
                                <m:acc>
                                  <m:accPr>
                                    <m:chr m:val="̅"/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𝒗</m:t>
                                    </m:r>
                                  </m:e>
                                  <m:sub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64367612"/>
                      </a:ext>
                    </a:extLst>
                  </a:tr>
                  <a:tr h="628085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</m:sub>
                              </m:sSub>
                              <m:r>
                                <a:rPr lang="en-U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+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28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sz="28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den>
                              </m:f>
                              <m:acc>
                                <m:accPr>
                                  <m:chr m:val="̅"/>
                                  <m:ctrlPr>
                                    <a:rPr lang="en-US" sz="28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</m:acc>
                              <m:sSubSup>
                                <m:sSubSupPr>
                                  <m:ctrlPr>
                                    <a:rPr lang="en-US" sz="28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e>
                                <m:sub>
                                  <m:r>
                                    <a:rPr lang="en-US" sz="28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</m:sub>
                                <m:sup>
                                  <m:r>
                                    <a:rPr lang="en-US" sz="28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</m:oMath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𝒅</m:t>
                                    </m:r>
                                  </m:e>
                                  <m:sub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</m:sub>
                                </m:sSub>
                                <m:acc>
                                  <m:accPr>
                                    <m:chr m:val="̅"/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ar-BH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ا</m:t>
                                  </m:r>
                                </m:sub>
                              </m:sSub>
                            </m:oMath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73432066"/>
                      </a:ext>
                    </a:extLst>
                  </a:tr>
                  <a:tr h="709585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</m:sub>
                                <m:sup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en-U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Sup>
                                <m:sSubSupPr>
                                  <m:ctrlP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  <m:sup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en-U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8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</m:acc>
                              <m:r>
                                <a:rPr lang="en-US" sz="28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(</m:t>
                              </m:r>
                              <m:sSub>
                                <m:sSubPr>
                                  <m:ctrlP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𝒅</m:t>
                                    </m:r>
                                  </m:e>
                                  <m:sub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𝒗</m:t>
                                    </m:r>
                                  </m:e>
                                  <m:sub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</m:sub>
                                </m:sSub>
                                <m:acc>
                                  <m:accPr>
                                    <m:chr m:val="̅"/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𝒅</m:t>
                                    </m:r>
                                  </m:e>
                                  <m:sub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𝒗</m:t>
                                    </m:r>
                                  </m:e>
                                  <m:sub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9768616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2374244"/>
                  </p:ext>
                </p:extLst>
              </p:nvPr>
            </p:nvGraphicFramePr>
            <p:xfrm>
              <a:off x="798705" y="1792245"/>
              <a:ext cx="10013373" cy="3254094"/>
            </p:xfrm>
            <a:graphic>
              <a:graphicData uri="http://schemas.openxmlformats.org/drawingml/2006/table">
                <a:tbl>
                  <a:tblPr rtl="1" firstRow="1" bandRow="1">
                    <a:tableStyleId>{5C22544A-7EE6-4342-B048-85BDC9FD1C3A}</a:tableStyleId>
                  </a:tblPr>
                  <a:tblGrid>
                    <a:gridCol w="3509694">
                      <a:extLst>
                        <a:ext uri="{9D8B030D-6E8A-4147-A177-3AD203B41FA5}">
                          <a16:colId xmlns:a16="http://schemas.microsoft.com/office/drawing/2014/main" val="495367459"/>
                        </a:ext>
                      </a:extLst>
                    </a:gridCol>
                    <a:gridCol w="2917810">
                      <a:extLst>
                        <a:ext uri="{9D8B030D-6E8A-4147-A177-3AD203B41FA5}">
                          <a16:colId xmlns:a16="http://schemas.microsoft.com/office/drawing/2014/main" val="3453879820"/>
                        </a:ext>
                      </a:extLst>
                    </a:gridCol>
                    <a:gridCol w="3585869">
                      <a:extLst>
                        <a:ext uri="{9D8B030D-6E8A-4147-A177-3AD203B41FA5}">
                          <a16:colId xmlns:a16="http://schemas.microsoft.com/office/drawing/2014/main" val="1710429178"/>
                        </a:ext>
                      </a:extLst>
                    </a:gridCol>
                  </a:tblGrid>
                  <a:tr h="243840">
                    <a:tc gridSpan="3">
                      <a:txBody>
                        <a:bodyPr/>
                        <a:lstStyle/>
                        <a:p>
                          <a:pPr algn="ctr" rtl="1"/>
                          <a:endParaRPr lang="en-US" sz="1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0380034"/>
                      </a:ext>
                    </a:extLst>
                  </a:tr>
                  <a:tr h="518160">
                    <a:tc gridSpan="3">
                      <a:txBody>
                        <a:bodyPr/>
                        <a:lstStyle/>
                        <a:p>
                          <a:pPr algn="ctr" rtl="1"/>
                          <a:r>
                            <a:rPr lang="ar-BH" sz="2800" b="1" dirty="0">
                              <a:solidFill>
                                <a:schemeClr val="tx1"/>
                              </a:solidFill>
                            </a:rPr>
                            <a:t>معادلات الحركة في حال التسارع</a:t>
                          </a:r>
                          <a:r>
                            <a:rPr lang="ar-BH" sz="2800" b="1" baseline="0" dirty="0">
                              <a:solidFill>
                                <a:schemeClr val="tx1"/>
                              </a:solidFill>
                            </a:rPr>
                            <a:t> المنتظم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319675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BH" sz="2800" b="1" dirty="0">
                              <a:solidFill>
                                <a:schemeClr val="tx1"/>
                              </a:solidFill>
                            </a:rPr>
                            <a:t>المعادلة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BH" sz="2800" b="1" dirty="0">
                              <a:solidFill>
                                <a:schemeClr val="tx1"/>
                              </a:solidFill>
                            </a:rPr>
                            <a:t>المتغيرات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BH" sz="2800" b="1" dirty="0">
                              <a:solidFill>
                                <a:schemeClr val="tx1"/>
                              </a:solidFill>
                            </a:rPr>
                            <a:t>الشروط الابتدائية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15484761"/>
                      </a:ext>
                    </a:extLst>
                  </a:tr>
                  <a:tr h="55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7" t="-230435" r="-185590" b="-2652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0668" t="-230435" r="-123173" b="-2652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9762" t="-230435" r="-340" b="-2652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4367612"/>
                      </a:ext>
                    </a:extLst>
                  </a:tr>
                  <a:tr h="7057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7" t="-262069" r="-185590" b="-1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0668" t="-262069" r="-123173" b="-1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9762" t="-262069" r="-340" b="-1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3432066"/>
                      </a:ext>
                    </a:extLst>
                  </a:tr>
                  <a:tr h="70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7" t="-362069" r="-185590" b="-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0668" t="-362069" r="-123173" b="-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9762" t="-362069" r="-340" b="-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768616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>
          <a:xfrm>
            <a:off x="2933256" y="562401"/>
            <a:ext cx="5326948" cy="58477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معادلات الحركة في حال التسارع المنتظم</a:t>
            </a:r>
          </a:p>
        </p:txBody>
      </p:sp>
      <p:sp>
        <p:nvSpPr>
          <p:cNvPr id="9" name="Footer Placeholder 6"/>
          <p:cNvSpPr txBox="1">
            <a:spLocks/>
          </p:cNvSpPr>
          <p:nvPr/>
        </p:nvSpPr>
        <p:spPr>
          <a:xfrm>
            <a:off x="470943" y="6492875"/>
            <a:ext cx="226489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السقوط الحر 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060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76800" y="2402007"/>
            <a:ext cx="6752147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الشكل المقابل يمثل النموذج الجسيمي النقطي لحركة جسم: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9893" y="5044684"/>
            <a:ext cx="10839054" cy="10937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(أ) قُذف للأعلى بتسارع منتظم.                 </a:t>
            </a:r>
            <a:r>
              <a:rPr lang="en-US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                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  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   (ب) يتحرك للأسفل بسرعة منتظمة.</a:t>
            </a:r>
          </a:p>
          <a:p>
            <a:pPr algn="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(ج) يقطع مسافات متساوية في أزمنة متساوية.    </a:t>
            </a:r>
            <a:r>
              <a:rPr lang="en-US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         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(د) يتحرك للأعلى بسرعة منتظمة.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59352" y="5046303"/>
            <a:ext cx="3869595" cy="545251"/>
          </a:xfrm>
          <a:prstGeom prst="rect">
            <a:avLst/>
          </a:prstGeom>
          <a:noFill/>
          <a:ln w="444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696508" y="134801"/>
            <a:ext cx="3757684" cy="58477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مسائل تدريبية</a:t>
            </a:r>
            <a:endParaRPr lang="en-US" sz="3200" b="1" dirty="0">
              <a:solidFill>
                <a:schemeClr val="bg1"/>
              </a:solidFill>
              <a:latin typeface="Sakkal Majalla" panose="02000000000000000000" pitchFamily="2" charset="-78"/>
              <a:cs typeface="Sultan bold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032" y="920289"/>
            <a:ext cx="2109399" cy="3865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Footer Placeholder 6"/>
          <p:cNvSpPr txBox="1">
            <a:spLocks/>
          </p:cNvSpPr>
          <p:nvPr/>
        </p:nvSpPr>
        <p:spPr>
          <a:xfrm>
            <a:off x="470943" y="6492875"/>
            <a:ext cx="226489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السقوط الحر 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506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8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57250" y="3333786"/>
                <a:ext cx="2495549" cy="272100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ar-BH" sz="2400" b="1" dirty="0">
                    <a:solidFill>
                      <a:srgbClr val="FF0000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المعطيات </a:t>
                </a:r>
                <a:endParaRPr lang="en-US" sz="2400" b="1" dirty="0">
                  <a:solidFill>
                    <a:srgbClr val="FF0000"/>
                  </a:solidFill>
                  <a:latin typeface="Sakkal Majalla" panose="02000000000000000000" pitchFamily="2" charset="-78"/>
                  <a:cs typeface="Sultan normal" pitchFamily="2" charset="-78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2400" b="1" dirty="0">
                    <a:latin typeface="Sakkal Majalla" panose="02000000000000000000" pitchFamily="2" charset="-78"/>
                    <a:cs typeface="Sultan normal" pitchFamily="2" charset="-78"/>
                  </a:rPr>
                  <a:t> =0 m/s </a:t>
                </a:r>
              </a:p>
              <a:p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𝒈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1" dirty="0">
                    <a:latin typeface="Sakkal Majalla" panose="02000000000000000000" pitchFamily="2" charset="-78"/>
                    <a:cs typeface="Sultan normal" pitchFamily="2" charset="-78"/>
                  </a:rPr>
                  <a:t>= 9.8  </a:t>
                </a:r>
                <a:r>
                  <a:rPr lang="en-US" sz="2400" b="1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ar-BH" sz="2400" b="1" dirty="0">
                  <a:latin typeface="Sakkal Majalla" panose="02000000000000000000" pitchFamily="2" charset="-78"/>
                  <a:cs typeface="Sultan normal" pitchFamily="2" charset="-78"/>
                </a:endParaRPr>
              </a:p>
              <a:p>
                <a:r>
                  <a:rPr lang="en-US" sz="2400" b="1" dirty="0">
                    <a:latin typeface="Sakkal Majalla" panose="02000000000000000000" pitchFamily="2" charset="-78"/>
                    <a:cs typeface="Sultan normal" pitchFamily="2" charset="-78"/>
                  </a:rPr>
                  <a:t>t = 1 s</a:t>
                </a:r>
                <a:endParaRPr lang="ar-BH" sz="2400" b="1" dirty="0">
                  <a:latin typeface="Sakkal Majalla" panose="02000000000000000000" pitchFamily="2" charset="-78"/>
                  <a:cs typeface="Sultan normal" pitchFamily="2" charset="-78"/>
                </a:endParaRPr>
              </a:p>
              <a:p>
                <a:endParaRPr lang="en-US" sz="2400" b="1" dirty="0">
                  <a:latin typeface="Sakkal Majalla" panose="02000000000000000000" pitchFamily="2" charset="-78"/>
                  <a:cs typeface="Sultan normal" pitchFamily="2" charset="-78"/>
                </a:endParaRPr>
              </a:p>
              <a:p>
                <a:r>
                  <a:rPr lang="ar-BH" sz="2400" b="1" dirty="0">
                    <a:solidFill>
                      <a:srgbClr val="FF0000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المطلوب</a:t>
                </a:r>
                <a:endParaRPr lang="en-US" sz="2400" b="1" dirty="0">
                  <a:solidFill>
                    <a:srgbClr val="FF0000"/>
                  </a:solidFill>
                  <a:latin typeface="Sakkal Majalla" panose="02000000000000000000" pitchFamily="2" charset="-78"/>
                  <a:cs typeface="Sultan normal" pitchFamily="2" charset="-78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sz="2400" b="1" dirty="0">
                    <a:latin typeface="Sakkal Majalla" panose="02000000000000000000" pitchFamily="2" charset="-78"/>
                    <a:cs typeface="Sultan normal" pitchFamily="2" charset="-78"/>
                  </a:rPr>
                  <a:t> =?</a:t>
                </a:r>
                <a:endParaRPr lang="ar-BH" sz="2400" b="1" dirty="0">
                  <a:latin typeface="Sakkal Majalla" panose="02000000000000000000" pitchFamily="2" charset="-78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250" y="3333786"/>
                <a:ext cx="2495549" cy="2721001"/>
              </a:xfrm>
              <a:prstGeom prst="rect">
                <a:avLst/>
              </a:prstGeom>
              <a:blipFill>
                <a:blip r:embed="rId2"/>
                <a:stretch>
                  <a:fillRect l="-4156" t="-2018" b="-4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29642" y="5771868"/>
                <a:ext cx="2253292" cy="4966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0 + 9.8 ×1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9642" y="5771868"/>
                <a:ext cx="2253292" cy="496674"/>
              </a:xfrm>
              <a:prstGeom prst="rect">
                <a:avLst/>
              </a:prstGeom>
              <a:blipFill>
                <a:blip r:embed="rId3"/>
                <a:stretch>
                  <a:fillRect t="-9877" b="-20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468855" y="1281251"/>
            <a:ext cx="11615843" cy="7828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سقط حجر من السكون سقوطًا حرًا عن سطح مبنى مرتفع. تكون سرعته بعد </a:t>
            </a:r>
            <a:r>
              <a:rPr lang="en-US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1 s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من سقوطه: 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7250" y="2122424"/>
            <a:ext cx="10839054" cy="7828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(أ) </a:t>
            </a:r>
            <a:r>
              <a:rPr lang="en-US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0 m/s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     </a:t>
            </a:r>
            <a:r>
              <a:rPr lang="en-US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 </a:t>
            </a:r>
            <a:r>
              <a:rPr lang="en-US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             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 (ب) </a:t>
            </a:r>
            <a:r>
              <a:rPr lang="en-US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1 m/s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          </a:t>
            </a:r>
            <a:r>
              <a:rPr lang="en-US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     (ج) </a:t>
            </a:r>
            <a:r>
              <a:rPr lang="en-US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9.8 m/s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      </a:t>
            </a:r>
            <a:r>
              <a:rPr lang="en-US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 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   </a:t>
            </a:r>
            <a:r>
              <a:rPr lang="en-US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                     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 (د) </a:t>
            </a:r>
            <a:r>
              <a:rPr lang="en-US" sz="28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8.9 m/s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98628" y="2344583"/>
            <a:ext cx="1981201" cy="338554"/>
          </a:xfrm>
          <a:prstGeom prst="rect">
            <a:avLst/>
          </a:prstGeom>
          <a:noFill/>
          <a:ln w="444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sz="160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868518" y="3993496"/>
                <a:ext cx="3325066" cy="67663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  <m:r>
                        <a:rPr lang="en-US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</m:acc>
                      <m:sSub>
                        <m:sSubPr>
                          <m:ctrlP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/>
                      </m:sSub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8518" y="3993496"/>
                <a:ext cx="3325066" cy="6766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509671" y="3411783"/>
                <a:ext cx="2093234" cy="523413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BH" sz="2800" b="1" dirty="0">
                    <a:solidFill>
                      <a:srgbClr val="FF0000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القانون</a:t>
                </a:r>
                <a14:m>
                  <m:oMath xmlns:m="http://schemas.openxmlformats.org/officeDocument/2006/math">
                    <m:r>
                      <a:rPr lang="ar-BH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  <a:latin typeface="Sakkal Majalla" panose="02000000000000000000" pitchFamily="2" charset="-78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9671" y="3411783"/>
                <a:ext cx="2093234" cy="523413"/>
              </a:xfrm>
              <a:prstGeom prst="rect">
                <a:avLst/>
              </a:prstGeom>
              <a:blipFill>
                <a:blip r:embed="rId5"/>
                <a:stretch>
                  <a:fillRect t="-9091" b="-30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398628" y="5061779"/>
                <a:ext cx="2093234" cy="523413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BH" sz="2800" b="1" dirty="0">
                    <a:solidFill>
                      <a:srgbClr val="FF0000"/>
                    </a:solidFill>
                    <a:latin typeface="Sakkal Majalla" panose="02000000000000000000" pitchFamily="2" charset="-78"/>
                    <a:cs typeface="Sultan normal" pitchFamily="2" charset="-78"/>
                  </a:rPr>
                  <a:t>التعويض</a:t>
                </a:r>
                <a14:m>
                  <m:oMath xmlns:m="http://schemas.openxmlformats.org/officeDocument/2006/math">
                    <m:r>
                      <a:rPr lang="ar-BH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  <a:latin typeface="Sakkal Majalla" panose="02000000000000000000" pitchFamily="2" charset="-78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8628" y="5061779"/>
                <a:ext cx="2093234" cy="523413"/>
              </a:xfrm>
              <a:prstGeom prst="rect">
                <a:avLst/>
              </a:prstGeom>
              <a:blipFill>
                <a:blip r:embed="rId6"/>
                <a:stretch>
                  <a:fillRect t="-9091" b="-3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9486821" y="3411783"/>
            <a:ext cx="2093234" cy="6766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ultan normal" pitchFamily="2" charset="-78"/>
              </a:rPr>
              <a:t>النتيجة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859041" y="4578499"/>
                <a:ext cx="2993969" cy="67663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sz="24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9.8 m/s</a:t>
                </a: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9041" y="4578499"/>
                <a:ext cx="2993969" cy="676635"/>
              </a:xfrm>
              <a:prstGeom prst="rect">
                <a:avLst/>
              </a:prstGeom>
              <a:blipFill>
                <a:blip r:embed="rId7"/>
                <a:stretch>
                  <a:fillRect b="-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4326718" y="535871"/>
            <a:ext cx="3866866" cy="52322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28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تمارين حسابية</a:t>
            </a:r>
            <a:endParaRPr lang="en-US" sz="2800" b="1" dirty="0">
              <a:solidFill>
                <a:schemeClr val="bg1"/>
              </a:solidFill>
              <a:latin typeface="Sakkal Majalla" panose="02000000000000000000" pitchFamily="2" charset="-78"/>
              <a:cs typeface="Sultan bold" pitchFamily="2" charset="-78"/>
            </a:endParaRPr>
          </a:p>
        </p:txBody>
      </p:sp>
      <p:sp>
        <p:nvSpPr>
          <p:cNvPr id="15" name="Footer Placeholder 6"/>
          <p:cNvSpPr txBox="1">
            <a:spLocks/>
          </p:cNvSpPr>
          <p:nvPr/>
        </p:nvSpPr>
        <p:spPr>
          <a:xfrm>
            <a:off x="470943" y="6492875"/>
            <a:ext cx="226489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السقوط الحر 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9163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9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841242" y="5939717"/>
            <a:ext cx="5892089" cy="4085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2000" b="1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الازاحة = مساحة المثلث اسفل المنحنى=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0.5×2×20=  20 m</a:t>
            </a:r>
          </a:p>
        </p:txBody>
      </p:sp>
      <p:sp>
        <p:nvSpPr>
          <p:cNvPr id="2" name="Oval 1"/>
          <p:cNvSpPr/>
          <p:nvPr/>
        </p:nvSpPr>
        <p:spPr>
          <a:xfrm>
            <a:off x="9429750" y="830777"/>
            <a:ext cx="476250" cy="4777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98627" y="451770"/>
            <a:ext cx="3539319" cy="58477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تمارين حسابية</a:t>
            </a:r>
            <a:endParaRPr lang="en-US" sz="3200" b="1" dirty="0">
              <a:solidFill>
                <a:schemeClr val="bg1"/>
              </a:solidFill>
              <a:latin typeface="Sakkal Majalla" panose="02000000000000000000" pitchFamily="2" charset="-78"/>
              <a:cs typeface="Sultan bold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4428" y="1404015"/>
            <a:ext cx="1142997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يبين الشكل منحنى السرعة المتجهة-الزمن لحجر سقط لاسفل من السكون، أجب عما يلي:</a:t>
            </a:r>
            <a:endParaRPr lang="en-US" sz="28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95" y="2083841"/>
            <a:ext cx="3545212" cy="4009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ctangle 18"/>
          <p:cNvSpPr/>
          <p:nvPr/>
        </p:nvSpPr>
        <p:spPr>
          <a:xfrm>
            <a:off x="4381845" y="2100062"/>
            <a:ext cx="7433735" cy="5170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ar-BH" sz="2400" b="1" dirty="0">
                <a:latin typeface="Sakkal Majalla" panose="02000000000000000000" pitchFamily="2" charset="-78"/>
                <a:ea typeface="Calibri" panose="020F0502020204030204" pitchFamily="34" charset="0"/>
                <a:cs typeface="Sultan normal" pitchFamily="2" charset="-78"/>
              </a:rPr>
              <a:t>1. لوصف حركة الحجر  وفقا للشكل أكمل ما يلي:</a:t>
            </a:r>
            <a:endParaRPr lang="en-US" sz="2000" dirty="0">
              <a:latin typeface="Sakkal Majalla" panose="02000000000000000000" pitchFamily="2" charset="-78"/>
              <a:ea typeface="Calibri" panose="020F0502020204030204" pitchFamily="34" charset="0"/>
              <a:cs typeface="Sultan normal" pitchFamily="2" charset="-7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842162" y="2719724"/>
            <a:ext cx="4841001" cy="5170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ar-BH" sz="2400" b="1" dirty="0">
                <a:latin typeface="Sakkal Majalla" panose="02000000000000000000" pitchFamily="2" charset="-78"/>
                <a:ea typeface="Calibri" panose="020F0502020204030204" pitchFamily="34" charset="0"/>
                <a:cs typeface="Sultan normal" pitchFamily="2" charset="-78"/>
              </a:rPr>
              <a:t>سقط الحجر بسرعة ابتدائية مقدارها 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568287" y="5356050"/>
            <a:ext cx="6433240" cy="5170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ar-BH" sz="2400" b="1" dirty="0">
                <a:latin typeface="Sakkal Majalla" panose="02000000000000000000" pitchFamily="2" charset="-78"/>
                <a:ea typeface="Calibri" panose="020F0502020204030204" pitchFamily="34" charset="0"/>
                <a:cs typeface="Sultan normal" pitchFamily="2" charset="-78"/>
              </a:rPr>
              <a:t>2. احسب ازاحة الحجر خلال الفترة الزمنية  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(0-2)S </a:t>
            </a:r>
            <a:endParaRPr lang="en-US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64771" y="2772698"/>
            <a:ext cx="1339904" cy="4713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m/s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340566" y="3495595"/>
            <a:ext cx="1339904" cy="4713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9.8 m/s</a:t>
            </a:r>
            <a:r>
              <a:rPr lang="en-US" sz="20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969159" y="4015699"/>
            <a:ext cx="4764172" cy="5170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ar-BH" sz="2400" b="1" dirty="0">
                <a:latin typeface="Sakkal Majalla" panose="02000000000000000000" pitchFamily="2" charset="-78"/>
                <a:ea typeface="Calibri" panose="020F0502020204030204" pitchFamily="34" charset="0"/>
                <a:cs typeface="Sultan normal" pitchFamily="2" charset="-78"/>
              </a:rPr>
              <a:t>أصبحت سرعة الحجر بعد ثانية واحدة:</a:t>
            </a:r>
            <a:endParaRPr lang="en-US" sz="2400" b="1" dirty="0">
              <a:latin typeface="Sakkal Majalla" panose="02000000000000000000" pitchFamily="2" charset="-78"/>
              <a:ea typeface="Calibri" panose="020F0502020204030204" pitchFamily="34" charset="0"/>
              <a:cs typeface="Sultan normal" pitchFamily="2" charset="-78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104494" y="3383960"/>
            <a:ext cx="3576393" cy="5170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ar-BH" sz="2400" b="1" dirty="0">
                <a:latin typeface="Sakkal Majalla" panose="02000000000000000000" pitchFamily="2" charset="-78"/>
                <a:ea typeface="Calibri" panose="020F0502020204030204" pitchFamily="34" charset="0"/>
                <a:cs typeface="Sultan normal" pitchFamily="2" charset="-78"/>
              </a:rPr>
              <a:t>تزايدت سرعة الحجر  بمعدل:</a:t>
            </a:r>
            <a:endParaRPr lang="en-US" sz="2400" b="1" dirty="0">
              <a:latin typeface="Sakkal Majalla" panose="02000000000000000000" pitchFamily="2" charset="-78"/>
              <a:ea typeface="Calibri" panose="020F0502020204030204" pitchFamily="34" charset="0"/>
              <a:cs typeface="Sultan normal" pitchFamily="2" charset="-78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340566" y="4088618"/>
            <a:ext cx="1339904" cy="4713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9.8 m/s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842162" y="4688172"/>
            <a:ext cx="4891765" cy="5170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ar-BH" sz="2400" b="1" dirty="0">
                <a:latin typeface="Sakkal Majalla" panose="02000000000000000000" pitchFamily="2" charset="-78"/>
                <a:ea typeface="Calibri" panose="020F0502020204030204" pitchFamily="34" charset="0"/>
                <a:cs typeface="Sultan normal" pitchFamily="2" charset="-78"/>
              </a:rPr>
              <a:t>أصبحت سرعة الحجر بعد ثانيتين :</a:t>
            </a:r>
            <a:endParaRPr lang="en-US" sz="2400" b="1" dirty="0">
              <a:latin typeface="Sakkal Majalla" panose="02000000000000000000" pitchFamily="2" charset="-78"/>
              <a:ea typeface="Calibri" panose="020F0502020204030204" pitchFamily="34" charset="0"/>
              <a:cs typeface="Sultan normal" pitchFamily="2" charset="-7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340566" y="4763104"/>
            <a:ext cx="1339904" cy="4713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19.6  m/s</a:t>
            </a:r>
          </a:p>
        </p:txBody>
      </p:sp>
      <p:sp>
        <p:nvSpPr>
          <p:cNvPr id="20" name="Footer Placeholder 6"/>
          <p:cNvSpPr txBox="1">
            <a:spLocks/>
          </p:cNvSpPr>
          <p:nvPr/>
        </p:nvSpPr>
        <p:spPr>
          <a:xfrm>
            <a:off x="470943" y="6492875"/>
            <a:ext cx="226489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السقوط الحر 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402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4" grpId="0" animBg="1"/>
      <p:bldP spid="19" grpId="0" animBg="1"/>
      <p:bldP spid="21" grpId="0" animBg="1"/>
      <p:bldP spid="22" grpId="0" animBg="1"/>
      <p:bldP spid="4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429750" y="830777"/>
            <a:ext cx="476250" cy="4777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98627" y="451770"/>
            <a:ext cx="3539319" cy="58477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تمارين حسابية</a:t>
            </a:r>
            <a:endParaRPr lang="en-US" sz="3200" b="1" dirty="0">
              <a:solidFill>
                <a:schemeClr val="bg1"/>
              </a:solidFill>
              <a:latin typeface="Sakkal Majalla" panose="02000000000000000000" pitchFamily="2" charset="-78"/>
              <a:cs typeface="Sultan bold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4428" y="1404015"/>
            <a:ext cx="1142997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قذفت كرة رأسيًا </a:t>
            </a:r>
            <a:r>
              <a:rPr lang="ar-BH" sz="2800" b="1" u="sng" dirty="0">
                <a:ln>
                  <a:solidFill>
                    <a:srgbClr val="FF0000"/>
                  </a:solidFill>
                </a:ln>
                <a:latin typeface="Sakkal Majalla" panose="02000000000000000000" pitchFamily="2" charset="-78"/>
                <a:cs typeface="Sultan normal" pitchFamily="2" charset="-78"/>
              </a:rPr>
              <a:t>للأسفل</a:t>
            </a:r>
            <a:r>
              <a:rPr lang="ar-BH" sz="2800" b="1" dirty="0">
                <a:ln>
                  <a:solidFill>
                    <a:srgbClr val="FF0000"/>
                  </a:solidFill>
                </a:ln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من نافذة منزل بسرعة </a:t>
            </a:r>
            <a:r>
              <a:rPr lang="en-US" sz="2800" b="1" dirty="0">
                <a:latin typeface="Sakkal Majalla" panose="02000000000000000000" pitchFamily="2" charset="-78"/>
                <a:cs typeface="Sultan normal" pitchFamily="2" charset="-78"/>
              </a:rPr>
              <a:t>2 m/s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 ، ما سرعتها عند </a:t>
            </a:r>
            <a:r>
              <a:rPr lang="ar-BH" sz="2800" b="1" dirty="0">
                <a:ln>
                  <a:solidFill>
                    <a:srgbClr val="FF0000"/>
                  </a:solidFill>
                </a:ln>
                <a:latin typeface="Sakkal Majalla" panose="02000000000000000000" pitchFamily="2" charset="-78"/>
                <a:cs typeface="Sultan normal" pitchFamily="2" charset="-78"/>
              </a:rPr>
              <a:t>وصولها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 إلى رصيف المشاة الذي يبعد </a:t>
            </a:r>
            <a:r>
              <a:rPr lang="en-US" sz="2800" b="1" dirty="0">
                <a:latin typeface="Sakkal Majalla" panose="02000000000000000000" pitchFamily="2" charset="-78"/>
                <a:cs typeface="Sultan normal" pitchFamily="2" charset="-78"/>
              </a:rPr>
              <a:t>2.5 m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 أسفل النافذة.</a:t>
            </a:r>
            <a:endParaRPr lang="en-US" sz="28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4428" y="3719270"/>
            <a:ext cx="1142997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قذفت كرة رأسيًا </a:t>
            </a:r>
            <a:r>
              <a:rPr lang="ar-BH" sz="2800" b="1" u="sng" dirty="0">
                <a:ln>
                  <a:solidFill>
                    <a:srgbClr val="FF0000"/>
                  </a:solidFill>
                </a:ln>
                <a:latin typeface="Sakkal Majalla" panose="02000000000000000000" pitchFamily="2" charset="-78"/>
                <a:cs typeface="Sultan normal" pitchFamily="2" charset="-78"/>
              </a:rPr>
              <a:t>للأعلى</a:t>
            </a:r>
            <a:r>
              <a:rPr lang="ar-BH" sz="2800" b="1" dirty="0">
                <a:ln>
                  <a:solidFill>
                    <a:srgbClr val="FF0000"/>
                  </a:solidFill>
                </a:ln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من نافذة منزل بسرعة </a:t>
            </a:r>
            <a:r>
              <a:rPr lang="en-US" sz="2800" b="1" dirty="0">
                <a:latin typeface="Sakkal Majalla" panose="02000000000000000000" pitchFamily="2" charset="-78"/>
                <a:cs typeface="Sultan normal" pitchFamily="2" charset="-78"/>
              </a:rPr>
              <a:t>2 m/s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 ، ما سرعتها عند وصولها إلى رصيف المشاة الذي يبعد </a:t>
            </a:r>
            <a:r>
              <a:rPr lang="en-US" sz="2800" b="1" dirty="0">
                <a:latin typeface="Sakkal Majalla" panose="02000000000000000000" pitchFamily="2" charset="-78"/>
                <a:cs typeface="Sultan normal" pitchFamily="2" charset="-78"/>
              </a:rPr>
              <a:t>2.5 m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 أسفل النافذة.</a:t>
            </a:r>
            <a:endParaRPr lang="en-US" sz="28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3545981" y="2453600"/>
                <a:ext cx="5883769" cy="117019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 rtl="1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Simplified Arabic" panose="02020603050405020304" pitchFamily="18" charset="-78"/>
                      </a:rPr>
                      <m:t>𝑣</m:t>
                    </m:r>
                    <m:sSup>
                      <m:sSupPr>
                        <m:ctrlP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  <m:t>𝑓</m:t>
                        </m:r>
                      </m:e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Simplified Arabic" panose="02020603050405020304" pitchFamily="18" charset="-78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  <m:t>𝑣𝑖</m:t>
                        </m:r>
                      </m:e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Simplified Arabic" panose="02020603050405020304" pitchFamily="18" charset="-78"/>
                      </a:rPr>
                      <m:t>+</m:t>
                    </m:r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Simplified Arabic" panose="02020603050405020304" pitchFamily="18" charset="-78"/>
                      </a:rPr>
                      <m:t>2</m:t>
                    </m:r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Simplified Arabic" panose="02020603050405020304" pitchFamily="18" charset="-78"/>
                      </a:rPr>
                      <m:t>𝑔𝑑</m:t>
                    </m:r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Simplified Arabic" panose="02020603050405020304" pitchFamily="18" charset="-78"/>
                      </a:rPr>
                      <m:t>     </m:t>
                    </m:r>
                  </m:oMath>
                </a14:m>
                <a:r>
                  <a:rPr lang="ar-BH" dirty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Simplified Arabic" panose="02020603050405020304" pitchFamily="18" charset="-78"/>
                  </a:rPr>
                  <a:t>        </a:t>
                </a:r>
                <a:endParaRPr lang="en-US" sz="14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 rtl="1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𝑣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implified Arabic" panose="02020603050405020304" pitchFamily="18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implified Arabic" panose="02020603050405020304" pitchFamily="18" charset="-78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implified Arabic" panose="02020603050405020304" pitchFamily="18" charset="-78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Simplified Arabic" panose="02020603050405020304" pitchFamily="18" charset="-78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  <m:t>2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implified Arabic" panose="02020603050405020304" pitchFamily="18" charset="-78"/>
                            </a:rPr>
                            <m:t>2</m:t>
                          </m:r>
                        </m:sup>
                      </m:sSup>
                      <m:r>
                        <a:rPr lang="en-US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Simplified Arabic" panose="02020603050405020304" pitchFamily="18" charset="-78"/>
                        </a:rPr>
                        <m:t>+</m:t>
                      </m:r>
                      <m:r>
                        <a:rPr lang="en-US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Simplified Arabic" panose="02020603050405020304" pitchFamily="18" charset="-78"/>
                        </a:rPr>
                        <m:t>2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  <m:t>9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  <m:t>.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  <m:t>8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  <m:t>.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  <m:t>5</m:t>
                          </m:r>
                        </m:e>
                      </m:d>
                      <m:r>
                        <a:rPr lang="en-US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implified Arabic" panose="02020603050405020304" pitchFamily="18" charset="-78"/>
                        </a:rPr>
                        <m:t>→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Simplified Arabic" panose="02020603050405020304" pitchFamily="18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Simplified Arabic" panose="02020603050405020304" pitchFamily="18" charset="-78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Simplified Arabic" panose="02020603050405020304" pitchFamily="18" charset="-78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implified Arabic" panose="02020603050405020304" pitchFamily="18" charset="-78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implified Arabic" panose="02020603050405020304" pitchFamily="18" charset="-78"/>
                        </a:rPr>
                        <m:t>7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implified Arabic" panose="02020603050405020304" pitchFamily="18" charset="-78"/>
                        </a:rPr>
                        <m:t>.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implified Arabic" panose="02020603050405020304" pitchFamily="18" charset="-78"/>
                        </a:rPr>
                        <m:t>3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implified Arabic" panose="02020603050405020304" pitchFamily="18" charset="-78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implified Arabic" panose="02020603050405020304" pitchFamily="18" charset="-78"/>
                        </a:rPr>
                        <m:t>𝑚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implified Arabic" panose="02020603050405020304" pitchFamily="18" charset="-78"/>
                        </a:rPr>
                        <m:t>/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implified Arabic" panose="02020603050405020304" pitchFamily="18" charset="-78"/>
                        </a:rPr>
                        <m:t>𝑠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5981" y="2453600"/>
                <a:ext cx="5883769" cy="117019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669255" y="4783891"/>
                <a:ext cx="4238025" cy="117019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 rtl="1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Simplified Arabic" panose="02020603050405020304" pitchFamily="18" charset="-78"/>
                      </a:rPr>
                      <m:t>𝑣</m:t>
                    </m:r>
                    <m:sSup>
                      <m:sSupPr>
                        <m:ctrlP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  <m:t>𝑓</m:t>
                        </m:r>
                      </m:e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Simplified Arabic" panose="02020603050405020304" pitchFamily="18" charset="-78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  <m:t>𝑣𝑖</m:t>
                        </m:r>
                      </m:e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Simplified Arabic" panose="02020603050405020304" pitchFamily="18" charset="-78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Simplified Arabic" panose="02020603050405020304" pitchFamily="18" charset="-78"/>
                      </a:rPr>
                      <m:t>+</m:t>
                    </m:r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Simplified Arabic" panose="02020603050405020304" pitchFamily="18" charset="-78"/>
                      </a:rPr>
                      <m:t>2</m:t>
                    </m:r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Simplified Arabic" panose="02020603050405020304" pitchFamily="18" charset="-78"/>
                      </a:rPr>
                      <m:t>𝑔𝑑</m:t>
                    </m:r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Simplified Arabic" panose="02020603050405020304" pitchFamily="18" charset="-78"/>
                      </a:rPr>
                      <m:t>     </m:t>
                    </m:r>
                  </m:oMath>
                </a14:m>
                <a:r>
                  <a:rPr lang="ar-BH" dirty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Simplified Arabic" panose="02020603050405020304" pitchFamily="18" charset="-78"/>
                  </a:rPr>
                  <a:t>        </a:t>
                </a:r>
                <a:endParaRPr lang="en-US" sz="14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 rtl="1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m:t>𝑣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implified Arabic" panose="02020603050405020304" pitchFamily="18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implified Arabic" panose="02020603050405020304" pitchFamily="18" charset="-78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implified Arabic" panose="02020603050405020304" pitchFamily="18" charset="-78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Simplified Arabic" panose="02020603050405020304" pitchFamily="18" charset="-78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  <m:t>2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implified Arabic" panose="02020603050405020304" pitchFamily="18" charset="-78"/>
                            </a:rPr>
                            <m:t>2</m:t>
                          </m:r>
                        </m:sup>
                      </m:sSup>
                      <m:r>
                        <a:rPr lang="en-US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Simplified Arabic" panose="02020603050405020304" pitchFamily="18" charset="-78"/>
                        </a:rPr>
                        <m:t>+</m:t>
                      </m:r>
                      <m:r>
                        <a:rPr lang="en-US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Simplified Arabic" panose="02020603050405020304" pitchFamily="18" charset="-78"/>
                        </a:rPr>
                        <m:t>2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  <m:t>9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  <m:t>.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  <m:t>8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  <m:t>.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Simplified Arabic" panose="02020603050405020304" pitchFamily="18" charset="-78"/>
                            </a:rPr>
                            <m:t>5</m:t>
                          </m:r>
                        </m:e>
                      </m:d>
                      <m:r>
                        <a:rPr lang="en-US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implified Arabic" panose="02020603050405020304" pitchFamily="18" charset="-78"/>
                        </a:rPr>
                        <m:t>→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Simplified Arabic" panose="02020603050405020304" pitchFamily="18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Simplified Arabic" panose="02020603050405020304" pitchFamily="18" charset="-78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Simplified Arabic" panose="02020603050405020304" pitchFamily="18" charset="-78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implified Arabic" panose="02020603050405020304" pitchFamily="18" charset="-78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implified Arabic" panose="02020603050405020304" pitchFamily="18" charset="-78"/>
                        </a:rPr>
                        <m:t>7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implified Arabic" panose="02020603050405020304" pitchFamily="18" charset="-78"/>
                        </a:rPr>
                        <m:t>.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implified Arabic" panose="02020603050405020304" pitchFamily="18" charset="-78"/>
                        </a:rPr>
                        <m:t>3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implified Arabic" panose="02020603050405020304" pitchFamily="18" charset="-78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implified Arabic" panose="02020603050405020304" pitchFamily="18" charset="-78"/>
                        </a:rPr>
                        <m:t>𝑚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implified Arabic" panose="02020603050405020304" pitchFamily="18" charset="-78"/>
                        </a:rPr>
                        <m:t>/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implified Arabic" panose="02020603050405020304" pitchFamily="18" charset="-78"/>
                        </a:rPr>
                        <m:t>𝑠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255" y="4783891"/>
                <a:ext cx="4238025" cy="117019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/>
          <p:cNvSpPr/>
          <p:nvPr/>
        </p:nvSpPr>
        <p:spPr>
          <a:xfrm>
            <a:off x="5867400" y="4898089"/>
            <a:ext cx="6166998" cy="9417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ar-BH" sz="2400" b="1" dirty="0">
                <a:latin typeface="Sakkal Majalla" panose="02000000000000000000" pitchFamily="2" charset="-78"/>
                <a:ea typeface="Calibri" panose="020F0502020204030204" pitchFamily="34" charset="0"/>
                <a:cs typeface="Sultan normal" pitchFamily="2" charset="-78"/>
              </a:rPr>
              <a:t>تكون سرعة الكرة أثناء سقوطها ووصولها المستوى الذي قذفت منه مساوية لسرعة قذفها، ولكن باتجاه معاكس.</a:t>
            </a:r>
            <a:endParaRPr lang="en-US" sz="2000" dirty="0">
              <a:latin typeface="Sakkal Majalla" panose="02000000000000000000" pitchFamily="2" charset="-78"/>
              <a:ea typeface="Calibri" panose="020F0502020204030204" pitchFamily="34" charset="0"/>
              <a:cs typeface="Sultan normal" pitchFamily="2" charset="-78"/>
            </a:endParaRPr>
          </a:p>
        </p:txBody>
      </p:sp>
      <p:sp>
        <p:nvSpPr>
          <p:cNvPr id="10" name="Footer Placeholder 6"/>
          <p:cNvSpPr txBox="1">
            <a:spLocks/>
          </p:cNvSpPr>
          <p:nvPr/>
        </p:nvSpPr>
        <p:spPr>
          <a:xfrm>
            <a:off x="470943" y="6492875"/>
            <a:ext cx="226489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السقوط الحر 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83638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4" grpId="0" animBg="1"/>
      <p:bldP spid="20" grpId="0" animBg="1"/>
      <p:bldP spid="30" grpId="0" animBg="1"/>
      <p:bldP spid="31" grpId="0" animBg="1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9033" y="3031684"/>
            <a:ext cx="2318657" cy="23186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5785" y="2385353"/>
            <a:ext cx="5860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600" dirty="0">
                <a:solidFill>
                  <a:srgbClr val="FF0000"/>
                </a:solidFill>
              </a:rPr>
              <a:t>أو اتبع الرابط الإلكتروني التالي:-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55594" y="3573492"/>
            <a:ext cx="4700175" cy="7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en-US" sz="3200" dirty="0">
                <a:hlinkClick r:id="rId3"/>
              </a:rPr>
              <a:t>http://bit.ly/2wxkCJO</a:t>
            </a:r>
            <a:endParaRPr lang="ar-BH" sz="3200" dirty="0"/>
          </a:p>
          <a:p>
            <a:pPr rtl="1"/>
            <a:endParaRPr lang="en-US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6733692" y="2016864"/>
            <a:ext cx="3816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FF0000"/>
                </a:solidFill>
              </a:rPr>
              <a:t>اتبع (</a:t>
            </a:r>
            <a:r>
              <a:rPr lang="en-US" sz="2800" b="1" dirty="0">
                <a:solidFill>
                  <a:srgbClr val="FF0000"/>
                </a:solidFill>
              </a:rPr>
              <a:t>QR Code</a:t>
            </a:r>
            <a:r>
              <a:rPr lang="ar-BH" sz="2800" b="1" dirty="0">
                <a:solidFill>
                  <a:srgbClr val="FF0000"/>
                </a:solidFill>
              </a:rPr>
              <a:t>) التالي:-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92682" y="129588"/>
            <a:ext cx="4126173" cy="58477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التقييم الذاتي </a:t>
            </a:r>
            <a:endParaRPr lang="en-US" sz="3200" b="1" dirty="0">
              <a:solidFill>
                <a:schemeClr val="bg1"/>
              </a:solidFill>
              <a:latin typeface="Sakkal Majalla" panose="02000000000000000000" pitchFamily="2" charset="-78"/>
              <a:cs typeface="Sultan bold" pitchFamily="2" charset="-78"/>
            </a:endParaRPr>
          </a:p>
        </p:txBody>
      </p:sp>
      <p:sp>
        <p:nvSpPr>
          <p:cNvPr id="14" name="Footer Placeholder 6"/>
          <p:cNvSpPr txBox="1">
            <a:spLocks/>
          </p:cNvSpPr>
          <p:nvPr/>
        </p:nvSpPr>
        <p:spPr>
          <a:xfrm>
            <a:off x="470943" y="6492875"/>
            <a:ext cx="226489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السقوط الحر  -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3198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08" y="40668"/>
            <a:ext cx="11641540" cy="63405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095FFF-D544-4B9E-AA47-961186867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349" y="2265253"/>
            <a:ext cx="7876985" cy="7822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 rtl="1"/>
            <a:r>
              <a:rPr lang="ar-JO" sz="4000" b="1" dirty="0">
                <a:solidFill>
                  <a:schemeClr val="bg1"/>
                </a:solidFill>
                <a:cs typeface="+mn-cs"/>
              </a:rPr>
              <a:t>ا</a:t>
            </a:r>
            <a:r>
              <a:rPr lang="ar-JO" sz="4000" b="1" dirty="0">
                <a:solidFill>
                  <a:schemeClr val="bg1"/>
                </a:solidFill>
                <a:latin typeface="Traditional Arabic" panose="02020603050405020304" pitchFamily="18" charset="-78"/>
                <a:cs typeface="+mn-cs"/>
              </a:rPr>
              <a:t>نتهى مع أطيب الأمنيات بالت</a:t>
            </a:r>
            <a:r>
              <a:rPr lang="ar-BH" sz="4000" b="1" dirty="0">
                <a:solidFill>
                  <a:schemeClr val="bg1"/>
                </a:solidFill>
                <a:latin typeface="Traditional Arabic" panose="02020603050405020304" pitchFamily="18" charset="-78"/>
                <a:cs typeface="+mn-cs"/>
              </a:rPr>
              <a:t>ّ</a:t>
            </a:r>
            <a:r>
              <a:rPr lang="ar-JO" sz="4000" b="1" dirty="0">
                <a:solidFill>
                  <a:schemeClr val="bg1"/>
                </a:solidFill>
                <a:latin typeface="Traditional Arabic" panose="02020603050405020304" pitchFamily="18" charset="-78"/>
                <a:cs typeface="+mn-cs"/>
              </a:rPr>
              <a:t>وفيق</a:t>
            </a:r>
            <a:endParaRPr lang="en-US" sz="4000" b="1" dirty="0">
              <a:solidFill>
                <a:schemeClr val="bg1"/>
              </a:solidFill>
              <a:latin typeface="Traditional Arabic" panose="02020603050405020304" pitchFamily="18" charset="-78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0095FFF-D544-4B9E-AA47-9611868670BD}"/>
              </a:ext>
            </a:extLst>
          </p:cNvPr>
          <p:cNvSpPr txBox="1">
            <a:spLocks/>
          </p:cNvSpPr>
          <p:nvPr/>
        </p:nvSpPr>
        <p:spPr>
          <a:xfrm>
            <a:off x="3191349" y="3541042"/>
            <a:ext cx="7876985" cy="78220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BH" sz="4000" b="1" dirty="0">
                <a:solidFill>
                  <a:schemeClr val="bg1"/>
                </a:solidFill>
                <a:cs typeface="+mn-cs"/>
              </a:rPr>
              <a:t>لمزيد من المعلومات </a:t>
            </a:r>
            <a:r>
              <a:rPr lang="ar-BH" sz="4000" b="1">
                <a:solidFill>
                  <a:schemeClr val="bg1"/>
                </a:solidFill>
                <a:cs typeface="+mn-cs"/>
              </a:rPr>
              <a:t>ارجع إلى كتاب </a:t>
            </a:r>
            <a:r>
              <a:rPr lang="ar-BH" sz="4000" b="1" dirty="0">
                <a:solidFill>
                  <a:schemeClr val="bg1"/>
                </a:solidFill>
                <a:cs typeface="+mn-cs"/>
              </a:rPr>
              <a:t>الطالب</a:t>
            </a:r>
            <a:endParaRPr lang="en-US" sz="4000" b="1" dirty="0">
              <a:solidFill>
                <a:schemeClr val="bg1"/>
              </a:solidFill>
              <a:latin typeface="Traditional Arabic" panose="02020603050405020304" pitchFamily="18" charset="-7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749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157</TotalTime>
  <Words>1263</Words>
  <Application>Microsoft Office PowerPoint</Application>
  <PresentationFormat>Widescreen</PresentationFormat>
  <Paragraphs>137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Sakkal Majalla</vt:lpstr>
      <vt:lpstr>Times New Roman</vt:lpstr>
      <vt:lpstr>Traditional Arabic</vt:lpstr>
      <vt:lpstr>Wingdings</vt:lpstr>
      <vt:lpstr>Office Theme</vt:lpstr>
      <vt:lpstr>PowerPoint Presentation</vt:lpstr>
      <vt:lpstr>PowerPoint Presentation</vt:lpstr>
      <vt:lpstr>السقوط الحر: هو حركة جسم تحت تأثير الجاذبية الأرضية فقط، وبإهمال تأثير مقاومة الهواء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انتهى مع أطيب الأمنيات بالتّوفيق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Dr. Sameer Abed Salem Alkhraisat</cp:lastModifiedBy>
  <cp:revision>26</cp:revision>
  <cp:lastPrinted>2021-01-17T11:49:49Z</cp:lastPrinted>
  <dcterms:created xsi:type="dcterms:W3CDTF">2020-03-04T10:47:58Z</dcterms:created>
  <dcterms:modified xsi:type="dcterms:W3CDTF">2021-02-01T10:12:12Z</dcterms:modified>
</cp:coreProperties>
</file>