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5" r:id="rId3"/>
    <p:sldId id="258" r:id="rId4"/>
    <p:sldId id="312" r:id="rId5"/>
    <p:sldId id="315" r:id="rId6"/>
    <p:sldId id="317" r:id="rId7"/>
    <p:sldId id="329" r:id="rId8"/>
    <p:sldId id="316" r:id="rId9"/>
    <p:sldId id="330" r:id="rId10"/>
    <p:sldId id="332" r:id="rId11"/>
    <p:sldId id="333" r:id="rId12"/>
    <p:sldId id="331" r:id="rId13"/>
    <p:sldId id="335" r:id="rId14"/>
    <p:sldId id="336" r:id="rId15"/>
    <p:sldId id="337" r:id="rId16"/>
    <p:sldId id="31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745D"/>
    <a:srgbClr val="474747"/>
    <a:srgbClr val="EEB500"/>
    <a:srgbClr val="AC8300"/>
    <a:srgbClr val="A5BBA9"/>
    <a:srgbClr val="D7B2A1"/>
    <a:srgbClr val="D44059"/>
    <a:srgbClr val="E795A3"/>
    <a:srgbClr val="83BD5B"/>
    <a:srgbClr val="89C1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3"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AE7AD-EB28-428B-ADA9-20F7DADC2EB6}" type="datetimeFigureOut">
              <a:rPr lang="en-US" smtClean="0"/>
              <a:t>12/8/2021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1C07E-F3C3-448B-8884-EE6742B3E917}" type="slidenum">
              <a:rPr lang="en-US" smtClean="0"/>
              <a:t>‹#›</a:t>
            </a:fld>
            <a:endParaRPr lang="en-US"/>
          </a:p>
        </p:txBody>
      </p:sp>
    </p:spTree>
    <p:extLst>
      <p:ext uri="{BB962C8B-B14F-4D97-AF65-F5344CB8AC3E}">
        <p14:creationId xmlns:p14="http://schemas.microsoft.com/office/powerpoint/2010/main" val="333224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4883" y="2249969"/>
            <a:ext cx="6017114" cy="204324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a:endParaRPr lang="ar-BH" sz="6600" b="1" dirty="0">
              <a:solidFill>
                <a:srgbClr val="C00000"/>
              </a:solidFill>
              <a:latin typeface="Sakkal Majalla" panose="02000000000000000000" pitchFamily="2" charset="-78"/>
              <a:cs typeface="Sakkal Majalla" panose="02000000000000000000" pitchFamily="2" charset="-78"/>
            </a:endParaRPr>
          </a:p>
          <a:p>
            <a:pPr algn="ctr"/>
            <a:r>
              <a:rPr lang="ar-BH" sz="5400" b="1" dirty="0">
                <a:solidFill>
                  <a:srgbClr val="C00000"/>
                </a:solidFill>
                <a:latin typeface="Sakkal Majalla" panose="02000000000000000000" pitchFamily="2" charset="-78"/>
                <a:cs typeface="Sakkal Majalla" panose="02000000000000000000" pitchFamily="2" charset="-78"/>
              </a:rPr>
              <a:t>    </a:t>
            </a:r>
            <a:r>
              <a:rPr lang="ar-BH" sz="6600" b="1" dirty="0">
                <a:solidFill>
                  <a:srgbClr val="0070C0"/>
                </a:solidFill>
                <a:latin typeface="Sakkal Majalla" panose="02000000000000000000" pitchFamily="2" charset="-78"/>
                <a:cs typeface="Sakkal Majalla" panose="02000000000000000000" pitchFamily="2" charset="-78"/>
              </a:rPr>
              <a:t>الفعل اللازم</a:t>
            </a:r>
          </a:p>
          <a:p>
            <a:pPr algn="ctr"/>
            <a:r>
              <a:rPr lang="ar-BH" sz="6600" b="1" dirty="0">
                <a:solidFill>
                  <a:srgbClr val="0070C0"/>
                </a:solidFill>
                <a:latin typeface="Sakkal Majalla" panose="02000000000000000000" pitchFamily="2" charset="-78"/>
                <a:cs typeface="Sakkal Majalla" panose="02000000000000000000" pitchFamily="2" charset="-78"/>
              </a:rPr>
              <a:t>  والفعل المتعدّي</a:t>
            </a:r>
          </a:p>
          <a:p>
            <a:r>
              <a:rPr lang="ar-BH" sz="5400" b="1" dirty="0">
                <a:solidFill>
                  <a:schemeClr val="tx1"/>
                </a:solidFill>
                <a:latin typeface="Sakkal Majalla" panose="02000000000000000000" pitchFamily="2" charset="-78"/>
                <a:cs typeface="Sakkal Majalla" panose="02000000000000000000" pitchFamily="2" charset="-78"/>
              </a:rPr>
              <a:t> </a:t>
            </a:r>
            <a:r>
              <a:rPr lang="ar-BH" sz="2400" b="1" dirty="0">
                <a:solidFill>
                  <a:schemeClr val="tx1"/>
                </a:solidFill>
                <a:latin typeface="Sakkal Majalla" panose="02000000000000000000" pitchFamily="2" charset="-78"/>
                <a:cs typeface="Sakkal Majalla" panose="02000000000000000000" pitchFamily="2" charset="-78"/>
              </a:rPr>
              <a:t>                      </a:t>
            </a:r>
          </a:p>
          <a:p>
            <a:endParaRPr lang="ar-BH" sz="2400" b="1" dirty="0">
              <a:solidFill>
                <a:schemeClr val="tx1"/>
              </a:solidFill>
              <a:latin typeface="Sakkal Majalla" panose="02000000000000000000" pitchFamily="2" charset="-78"/>
              <a:cs typeface="Sakkal Majalla" panose="02000000000000000000" pitchFamily="2" charset="-78"/>
            </a:endParaRPr>
          </a:p>
          <a:p>
            <a:pPr algn="ctr" rtl="1"/>
            <a:r>
              <a:rPr lang="ar-BH" sz="2400" b="1" dirty="0">
                <a:solidFill>
                  <a:schemeClr val="tx1"/>
                </a:solidFill>
                <a:latin typeface="Sakkal Majalla" panose="02000000000000000000" pitchFamily="2" charset="-78"/>
                <a:cs typeface="Sakkal Majalla" panose="02000000000000000000" pitchFamily="2" charset="-78"/>
              </a:rPr>
              <a:t>          اللغة العربيّة - الفصل الدراسيّ الأوّل  </a:t>
            </a:r>
            <a:endParaRPr lang="en-US" sz="2400" b="1" dirty="0">
              <a:solidFill>
                <a:schemeClr val="tx1"/>
              </a:solidFill>
              <a:latin typeface="Sakkal Majalla" panose="02000000000000000000" pitchFamily="2" charset="-78"/>
              <a:cs typeface="Sakkal Majalla" panose="02000000000000000000" pitchFamily="2" charset="-78"/>
            </a:endParaRPr>
          </a:p>
          <a:p>
            <a:pPr algn="ctr" rtl="1"/>
            <a:r>
              <a:rPr lang="ar-BH" sz="2800" b="1" dirty="0">
                <a:solidFill>
                  <a:schemeClr val="tx1"/>
                </a:solidFill>
                <a:latin typeface="Sakkal Majalla" panose="02000000000000000000" pitchFamily="2" charset="-78"/>
                <a:cs typeface="Sakkal Majalla" panose="02000000000000000000" pitchFamily="2" charset="-78"/>
              </a:rPr>
              <a:t>             </a:t>
            </a:r>
            <a:r>
              <a:rPr lang="ar-BH" sz="2400" b="1" dirty="0">
                <a:solidFill>
                  <a:schemeClr val="tx1"/>
                </a:solidFill>
                <a:latin typeface="Sakkal Majalla" panose="02000000000000000000" pitchFamily="2" charset="-78"/>
                <a:cs typeface="Sakkal Majalla" panose="02000000000000000000" pitchFamily="2" charset="-78"/>
              </a:rPr>
              <a:t>الصفّ الأوّل الثانويّ - عرب 101-ص 127</a:t>
            </a:r>
            <a:endParaRPr lang="en-US" sz="24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9" name="AutoShape 2" descr="نتيجة بحث الصور عن القراء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نتيجة بحث الصور عن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b="1412"/>
          <a:stretch/>
        </p:blipFill>
        <p:spPr>
          <a:xfrm>
            <a:off x="8406364" y="2192158"/>
            <a:ext cx="2470902" cy="3534465"/>
          </a:xfrm>
          <a:prstGeom prst="rect">
            <a:avLst/>
          </a:prstGeom>
        </p:spPr>
      </p:pic>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460375" y="2039815"/>
            <a:ext cx="11485440" cy="3314791"/>
          </a:xfrm>
          <a:prstGeom prst="rect">
            <a:avLst/>
          </a:prstGeom>
          <a:solidFill>
            <a:srgbClr val="F8E0E4"/>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742950" indent="-742950" algn="r" rtl="1">
              <a:buAutoNum type="arabicParenR"/>
            </a:pPr>
            <a:r>
              <a:rPr lang="ar-BH" sz="3600" b="1" dirty="0">
                <a:solidFill>
                  <a:srgbClr val="0070C0"/>
                </a:solidFill>
                <a:latin typeface="Sakkal Majalla" panose="02000000000000000000" pitchFamily="2" charset="-78"/>
                <a:cs typeface="Sakkal Majalla" panose="02000000000000000000" pitchFamily="2" charset="-78"/>
              </a:rPr>
              <a:t>أن يتعرّف الطلاب مفهوم التعدية واللزوم في الأفعال.</a:t>
            </a:r>
          </a:p>
          <a:p>
            <a:pPr marL="742950" indent="-742950" algn="r" rtl="1">
              <a:buFontTx/>
              <a:buAutoNum type="arabicParenR"/>
            </a:pPr>
            <a:r>
              <a:rPr lang="ar-BH" sz="3600" b="1" dirty="0">
                <a:solidFill>
                  <a:srgbClr val="0070C0"/>
                </a:solidFill>
                <a:latin typeface="Sakkal Majalla" panose="02000000000000000000" pitchFamily="2" charset="-78"/>
                <a:cs typeface="Sakkal Majalla" panose="02000000000000000000" pitchFamily="2" charset="-78"/>
              </a:rPr>
              <a:t>أن يميّز الطلاب الفعل اللازم من الفعل المتعدّي من خلال الأمثلة.</a:t>
            </a:r>
          </a:p>
          <a:p>
            <a:pPr marL="742950" indent="-742950" algn="r" rtl="1">
              <a:buFontTx/>
              <a:buAutoNum type="arabicParenR"/>
            </a:pPr>
            <a:r>
              <a:rPr lang="ar-BH" sz="3600" b="1" dirty="0">
                <a:solidFill>
                  <a:srgbClr val="0070C0"/>
                </a:solidFill>
                <a:latin typeface="Sakkal Majalla" panose="02000000000000000000" pitchFamily="2" charset="-78"/>
                <a:cs typeface="Sakkal Majalla" panose="02000000000000000000" pitchFamily="2" charset="-78"/>
              </a:rPr>
              <a:t>أن يحوّل الطلاب الفعل اللازم إلى فعلٍ متعدٍّ.</a:t>
            </a:r>
          </a:p>
        </p:txBody>
      </p:sp>
      <p:sp>
        <p:nvSpPr>
          <p:cNvPr id="6"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
        <p:nvSpPr>
          <p:cNvPr id="9" name="Rectangle 8"/>
          <p:cNvSpPr/>
          <p:nvPr/>
        </p:nvSpPr>
        <p:spPr>
          <a:xfrm>
            <a:off x="8944707" y="1310408"/>
            <a:ext cx="2907323" cy="649475"/>
          </a:xfrm>
          <a:prstGeom prst="rect">
            <a:avLst/>
          </a:prstGeom>
          <a:solidFill>
            <a:srgbClr val="BD2942"/>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r" rtl="1"/>
            <a:r>
              <a:rPr lang="ar-BH" sz="4400" b="1" dirty="0">
                <a:solidFill>
                  <a:schemeClr val="bg1"/>
                </a:solidFill>
                <a:latin typeface="Sakkal Majalla" panose="02000000000000000000" pitchFamily="2" charset="-78"/>
                <a:cs typeface="Sakkal Majalla" panose="02000000000000000000" pitchFamily="2" charset="-78"/>
              </a:rPr>
              <a:t>أهداف الدرس</a:t>
            </a:r>
          </a:p>
        </p:txBody>
      </p:sp>
      <p:pic>
        <p:nvPicPr>
          <p:cNvPr id="7" name="Picture 2" descr="C:\Users\Mohamed\Desktop\شعار.png"/>
          <p:cNvPicPr>
            <a:picLocks noChangeAspect="1" noChangeArrowheads="1"/>
          </p:cNvPicPr>
          <p:nvPr/>
        </p:nvPicPr>
        <p:blipFill rotWithShape="1">
          <a:blip r:embed="rId3">
            <a:extLst>
              <a:ext uri="{28A0092B-C50C-407E-A947-70E740481C1C}">
                <a14:useLocalDpi xmlns:a14="http://schemas.microsoft.com/office/drawing/2010/main" val="0"/>
              </a:ext>
            </a:extLst>
          </a:blip>
          <a:srcRect l="82038" t="20378" r="9054" b="68178"/>
          <a:stretch/>
        </p:blipFill>
        <p:spPr bwMode="auto">
          <a:xfrm>
            <a:off x="10624634" y="413649"/>
            <a:ext cx="1412383" cy="816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4241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p:cTn id="14"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 calcmode="lin" valueType="num">
                                      <p:cBhvr>
                                        <p:cTn id="21"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 calcmode="lin" valueType="num">
                                      <p:cBhvr>
                                        <p:cTn id="28"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7" name="Rectangle 6"/>
          <p:cNvSpPr/>
          <p:nvPr/>
        </p:nvSpPr>
        <p:spPr>
          <a:xfrm>
            <a:off x="538899" y="1452572"/>
            <a:ext cx="11114197" cy="1679070"/>
          </a:xfrm>
          <a:prstGeom prst="rect">
            <a:avLst/>
          </a:prstGeom>
          <a:solidFill>
            <a:srgbClr val="A5BBA9"/>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4000" b="1" dirty="0">
                <a:solidFill>
                  <a:srgbClr val="C00000"/>
                </a:solidFill>
                <a:latin typeface="Sakkal Majalla" panose="02000000000000000000" pitchFamily="2" charset="-78"/>
                <a:cs typeface="Sakkal Majalla" panose="02000000000000000000" pitchFamily="2" charset="-78"/>
              </a:rPr>
              <a:t>اكتب جملة فعلية مفيدة من إنشائك، وبعد أن تنتهي اعرضها على معلمك.</a:t>
            </a:r>
            <a:endParaRPr lang="ar-BH" sz="3600" b="1" dirty="0">
              <a:solidFill>
                <a:schemeClr val="tx2">
                  <a:lumMod val="50000"/>
                </a:schemeClr>
              </a:solidFill>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3" name="Rectangle 12"/>
          <p:cNvSpPr/>
          <p:nvPr/>
        </p:nvSpPr>
        <p:spPr>
          <a:xfrm>
            <a:off x="8196669" y="438296"/>
            <a:ext cx="3456429" cy="920873"/>
          </a:xfrm>
          <a:prstGeom prst="rect">
            <a:avLst/>
          </a:prstGeom>
          <a:solidFill>
            <a:schemeClr val="accent2"/>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800" b="1" dirty="0">
                <a:solidFill>
                  <a:schemeClr val="bg1"/>
                </a:solidFill>
                <a:latin typeface="Sakkal Majalla" panose="02000000000000000000" pitchFamily="2" charset="-78"/>
                <a:cs typeface="Sakkal Majalla" panose="02000000000000000000" pitchFamily="2" charset="-78"/>
              </a:rPr>
              <a:t>التمهيد</a:t>
            </a:r>
            <a:endParaRPr lang="en-US" sz="3200" b="1" dirty="0">
              <a:solidFill>
                <a:schemeClr val="bg1"/>
              </a:solidFill>
              <a:latin typeface="Sakkal Majalla" panose="02000000000000000000" pitchFamily="2" charset="-78"/>
              <a:cs typeface="Sakkal Majalla" panose="02000000000000000000" pitchFamily="2" charset="-78"/>
            </a:endParaRPr>
          </a:p>
        </p:txBody>
      </p:sp>
      <p:sp>
        <p:nvSpPr>
          <p:cNvPr id="8"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
        <p:nvSpPr>
          <p:cNvPr id="10" name="Rectangle 6">
            <a:extLst>
              <a:ext uri="{FF2B5EF4-FFF2-40B4-BE49-F238E27FC236}">
                <a16:creationId xmlns:a16="http://schemas.microsoft.com/office/drawing/2014/main" id="{196A4BA3-2F42-4DA5-AB6A-2A5CEE973379}"/>
              </a:ext>
            </a:extLst>
          </p:cNvPr>
          <p:cNvSpPr/>
          <p:nvPr/>
        </p:nvSpPr>
        <p:spPr>
          <a:xfrm>
            <a:off x="538899" y="4259216"/>
            <a:ext cx="11114197" cy="1825841"/>
          </a:xfrm>
          <a:prstGeom prst="rect">
            <a:avLst/>
          </a:prstGeom>
          <a:solidFill>
            <a:srgbClr val="A5BBA9"/>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4000" b="1" dirty="0">
                <a:solidFill>
                  <a:srgbClr val="C00000"/>
                </a:solidFill>
                <a:latin typeface="Sakkal Majalla" panose="02000000000000000000" pitchFamily="2" charset="-78"/>
                <a:cs typeface="Sakkal Majalla" panose="02000000000000000000" pitchFamily="2" charset="-78"/>
              </a:rPr>
              <a:t>تأمّل الجملتين الآتيتين، ثُمَّ حاول تَلمُّس الفوارق بينهما:</a:t>
            </a:r>
          </a:p>
          <a:p>
            <a:pPr algn="just" rtl="1"/>
            <a:r>
              <a:rPr lang="ar-BH" sz="3600" b="1" dirty="0">
                <a:solidFill>
                  <a:schemeClr val="tx2">
                    <a:lumMod val="50000"/>
                  </a:schemeClr>
                </a:solidFill>
                <a:latin typeface="Sakkal Majalla" panose="02000000000000000000" pitchFamily="2" charset="-78"/>
                <a:cs typeface="Sakkal Majalla" panose="02000000000000000000" pitchFamily="2" charset="-78"/>
              </a:rPr>
              <a:t>أ. سافرَ محمد.</a:t>
            </a:r>
          </a:p>
          <a:p>
            <a:pPr algn="just" rtl="1"/>
            <a:r>
              <a:rPr lang="ar-BH" sz="3600" b="1" dirty="0">
                <a:solidFill>
                  <a:schemeClr val="tx2">
                    <a:lumMod val="50000"/>
                  </a:schemeClr>
                </a:solidFill>
                <a:latin typeface="Sakkal Majalla" panose="02000000000000000000" pitchFamily="2" charset="-78"/>
                <a:cs typeface="Sakkal Majalla" panose="02000000000000000000" pitchFamily="2" charset="-78"/>
              </a:rPr>
              <a:t>ب. قرأ أحمد كتابًا مفيدًا.</a:t>
            </a:r>
          </a:p>
        </p:txBody>
      </p:sp>
      <p:sp>
        <p:nvSpPr>
          <p:cNvPr id="11" name="Rectangle 12">
            <a:extLst>
              <a:ext uri="{FF2B5EF4-FFF2-40B4-BE49-F238E27FC236}">
                <a16:creationId xmlns:a16="http://schemas.microsoft.com/office/drawing/2014/main" id="{51C6F930-1BE7-4360-A634-1F2D6B2697D0}"/>
              </a:ext>
            </a:extLst>
          </p:cNvPr>
          <p:cNvSpPr/>
          <p:nvPr/>
        </p:nvSpPr>
        <p:spPr>
          <a:xfrm>
            <a:off x="8196667" y="3281233"/>
            <a:ext cx="3456429" cy="920873"/>
          </a:xfrm>
          <a:prstGeom prst="rect">
            <a:avLst/>
          </a:prstGeom>
          <a:solidFill>
            <a:schemeClr val="accent2"/>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800" b="1" dirty="0">
                <a:solidFill>
                  <a:schemeClr val="bg1"/>
                </a:solidFill>
                <a:latin typeface="Sakkal Majalla" panose="02000000000000000000" pitchFamily="2" charset="-78"/>
                <a:cs typeface="Sakkal Majalla" panose="02000000000000000000" pitchFamily="2" charset="-78"/>
              </a:rPr>
              <a:t>تأمّل..</a:t>
            </a:r>
            <a:endParaRPr lang="en-US" sz="32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633175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ircle(in)">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7" name="Rectangle 6"/>
          <p:cNvSpPr/>
          <p:nvPr/>
        </p:nvSpPr>
        <p:spPr>
          <a:xfrm>
            <a:off x="709684" y="2470534"/>
            <a:ext cx="11017288" cy="3002218"/>
          </a:xfrm>
          <a:prstGeom prst="rect">
            <a:avLst/>
          </a:prstGeom>
          <a:solidFill>
            <a:srgbClr val="A5BBA9"/>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4000" b="1" dirty="0">
                <a:solidFill>
                  <a:srgbClr val="002060"/>
                </a:solidFill>
                <a:latin typeface="Sakkal Majalla" panose="02000000000000000000" pitchFamily="2" charset="-78"/>
                <a:cs typeface="Sakkal Majalla" panose="02000000000000000000" pitchFamily="2" charset="-78"/>
              </a:rPr>
              <a:t>الجملة الأولى(سافر محمد) جملة فعليّة تتكوّنُ من فعلٍ وفاعل، ولم يتعدّ الفعل فيها لينصب مفعولاً به. أما الجملة الثانية(قرأ أحمد كتابًا مفيدًا) فهي جملة فعليّة كذلك، ولكنّ الفعل تعدّى فنصب مفعولاً به.</a:t>
            </a: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3" name="Rectangle 12"/>
          <p:cNvSpPr/>
          <p:nvPr/>
        </p:nvSpPr>
        <p:spPr>
          <a:xfrm>
            <a:off x="8134066" y="1282890"/>
            <a:ext cx="3592906" cy="981613"/>
          </a:xfrm>
          <a:prstGeom prst="rect">
            <a:avLst/>
          </a:prstGeom>
          <a:solidFill>
            <a:schemeClr val="accent2"/>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b="1" dirty="0">
                <a:solidFill>
                  <a:schemeClr val="tx1"/>
                </a:solidFill>
                <a:latin typeface="Sakkal Majalla" panose="02000000000000000000" pitchFamily="2" charset="-78"/>
                <a:cs typeface="Sakkal Majalla" panose="02000000000000000000" pitchFamily="2" charset="-78"/>
              </a:rPr>
              <a:t>إجابة التمهيد</a:t>
            </a:r>
            <a:endParaRPr lang="en-US" sz="4000" b="1" dirty="0">
              <a:solidFill>
                <a:schemeClr val="tx1"/>
              </a:solidFill>
              <a:latin typeface="Sakkal Majalla" panose="02000000000000000000" pitchFamily="2" charset="-78"/>
              <a:cs typeface="Sakkal Majalla" panose="02000000000000000000" pitchFamily="2" charset="-78"/>
            </a:endParaRPr>
          </a:p>
        </p:txBody>
      </p:sp>
      <p:sp>
        <p:nvSpPr>
          <p:cNvPr id="8"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268992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7" name="Rectangle 16"/>
          <p:cNvSpPr/>
          <p:nvPr/>
        </p:nvSpPr>
        <p:spPr>
          <a:xfrm>
            <a:off x="5827594" y="698678"/>
            <a:ext cx="5986684" cy="769441"/>
          </a:xfrm>
          <a:prstGeom prst="rect">
            <a:avLst/>
          </a:prstGeom>
          <a:solidFill>
            <a:schemeClr val="accent5">
              <a:lumMod val="40000"/>
              <a:lumOff val="60000"/>
            </a:schemeClr>
          </a:solidFill>
        </p:spPr>
        <p:txBody>
          <a:bodyPr wrap="square">
            <a:spAutoFit/>
          </a:bodyPr>
          <a:lstStyle/>
          <a:p>
            <a:pPr algn="ctr">
              <a:lnSpc>
                <a:spcPct val="110000"/>
              </a:lnSpc>
            </a:pPr>
            <a:r>
              <a:rPr lang="ar-BH" sz="4000" b="1" dirty="0">
                <a:solidFill>
                  <a:srgbClr val="002060"/>
                </a:solidFill>
                <a:latin typeface="Sakkal Majalla" panose="02000000000000000000" pitchFamily="2" charset="-78"/>
                <a:cs typeface="Sakkal Majalla" panose="02000000000000000000" pitchFamily="2" charset="-78"/>
              </a:rPr>
              <a:t>أوّلاً: الفعل اللازم</a:t>
            </a:r>
          </a:p>
        </p:txBody>
      </p:sp>
      <p:sp>
        <p:nvSpPr>
          <p:cNvPr id="18" name="Rectangle 17"/>
          <p:cNvSpPr/>
          <p:nvPr/>
        </p:nvSpPr>
        <p:spPr>
          <a:xfrm>
            <a:off x="1156448" y="2146877"/>
            <a:ext cx="10174377" cy="571548"/>
          </a:xfrm>
          <a:prstGeom prst="rect">
            <a:avLst/>
          </a:prstGeom>
          <a:solidFill>
            <a:schemeClr val="accent6">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a:r>
              <a:rPr lang="ar-BH" sz="3600" b="1" dirty="0">
                <a:solidFill>
                  <a:schemeClr val="tx1"/>
                </a:solidFill>
                <a:latin typeface="Sakkal Majalla" panose="02000000000000000000" pitchFamily="2" charset="-78"/>
                <a:cs typeface="Sakkal Majalla" panose="02000000000000000000" pitchFamily="2" charset="-78"/>
              </a:rPr>
              <a:t>* الفعل اللازم: هو الذي تتكوّن جملته من الفعل + الفاعل.</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20" name="Rectangle 19"/>
          <p:cNvSpPr/>
          <p:nvPr/>
        </p:nvSpPr>
        <p:spPr>
          <a:xfrm>
            <a:off x="1156448" y="3416640"/>
            <a:ext cx="10174378" cy="2646839"/>
          </a:xfrm>
          <a:prstGeom prst="rect">
            <a:avLst/>
          </a:prstGeom>
          <a:solidFill>
            <a:schemeClr val="accent6">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rtl="1"/>
            <a:r>
              <a:rPr lang="ar-BH" sz="3200" b="1" dirty="0">
                <a:solidFill>
                  <a:schemeClr val="tx1"/>
                </a:solidFill>
                <a:latin typeface="Sakkal Majalla" panose="02000000000000000000" pitchFamily="2" charset="-78"/>
                <a:cs typeface="Sakkal Majalla" panose="02000000000000000000" pitchFamily="2" charset="-78"/>
              </a:rPr>
              <a:t>* الفعل اللازم يدلّ على:                                  </a:t>
            </a:r>
            <a:endParaRPr lang="en-US" sz="3200" b="1" dirty="0">
              <a:solidFill>
                <a:schemeClr val="tx1"/>
              </a:solidFill>
              <a:latin typeface="Sakkal Majalla" panose="02000000000000000000" pitchFamily="2" charset="-78"/>
              <a:cs typeface="Sakkal Majalla" panose="02000000000000000000" pitchFamily="2" charset="-78"/>
            </a:endParaRPr>
          </a:p>
          <a:p>
            <a:pPr algn="r" rtl="1"/>
            <a:r>
              <a:rPr lang="ar-BH" sz="3200" b="1" dirty="0">
                <a:solidFill>
                  <a:schemeClr val="tx1"/>
                </a:solidFill>
                <a:latin typeface="Sakkal Majalla" panose="02000000000000000000" pitchFamily="2" charset="-78"/>
                <a:cs typeface="Sakkal Majalla" panose="02000000000000000000" pitchFamily="2" charset="-78"/>
              </a:rPr>
              <a:t>1ـ </a:t>
            </a:r>
            <a:r>
              <a:rPr lang="ar-BH" sz="3200" b="1" dirty="0">
                <a:solidFill>
                  <a:srgbClr val="FF0000"/>
                </a:solidFill>
                <a:latin typeface="Sakkal Majalla" panose="02000000000000000000" pitchFamily="2" charset="-78"/>
                <a:cs typeface="Sakkal Majalla" panose="02000000000000000000" pitchFamily="2" charset="-78"/>
              </a:rPr>
              <a:t>عمل أو  حدث</a:t>
            </a:r>
            <a:r>
              <a:rPr lang="ar-BH" sz="3200" b="1" dirty="0">
                <a:solidFill>
                  <a:schemeClr val="tx1"/>
                </a:solidFill>
                <a:latin typeface="Sakkal Majalla" panose="02000000000000000000" pitchFamily="2" charset="-78"/>
                <a:cs typeface="Sakkal Majalla" panose="02000000000000000000" pitchFamily="2" charset="-78"/>
              </a:rPr>
              <a:t>: (ذهب، جلس)، مثل: ذَهَب الحزنُ.</a:t>
            </a:r>
            <a:endParaRPr lang="en-US" sz="3200" b="1" dirty="0">
              <a:solidFill>
                <a:schemeClr val="tx1"/>
              </a:solidFill>
              <a:latin typeface="Sakkal Majalla" panose="02000000000000000000" pitchFamily="2" charset="-78"/>
              <a:cs typeface="Sakkal Majalla" panose="02000000000000000000" pitchFamily="2" charset="-78"/>
            </a:endParaRPr>
          </a:p>
          <a:p>
            <a:pPr algn="r" rtl="1"/>
            <a:r>
              <a:rPr lang="ar-BH" sz="3200" b="1" dirty="0">
                <a:solidFill>
                  <a:schemeClr val="tx1"/>
                </a:solidFill>
                <a:latin typeface="Sakkal Majalla" panose="02000000000000000000" pitchFamily="2" charset="-78"/>
                <a:cs typeface="Sakkal Majalla" panose="02000000000000000000" pitchFamily="2" charset="-78"/>
              </a:rPr>
              <a:t>2ـ </a:t>
            </a:r>
            <a:r>
              <a:rPr lang="ar-BH" sz="3200" b="1" dirty="0">
                <a:solidFill>
                  <a:srgbClr val="FF0000"/>
                </a:solidFill>
                <a:latin typeface="Sakkal Majalla" panose="02000000000000000000" pitchFamily="2" charset="-78"/>
                <a:cs typeface="Sakkal Majalla" panose="02000000000000000000" pitchFamily="2" charset="-78"/>
              </a:rPr>
              <a:t>حالة</a:t>
            </a:r>
            <a:r>
              <a:rPr lang="ar-BH" sz="3200" b="1" dirty="0">
                <a:solidFill>
                  <a:schemeClr val="tx1"/>
                </a:solidFill>
                <a:latin typeface="Sakkal Majalla" panose="02000000000000000000" pitchFamily="2" charset="-78"/>
                <a:cs typeface="Sakkal Majalla" panose="02000000000000000000" pitchFamily="2" charset="-78"/>
              </a:rPr>
              <a:t>: (مشاعر ، خوف، فرح)، مثل: خافَت الأمُّ. </a:t>
            </a:r>
            <a:endParaRPr lang="en-US" sz="3200" b="1" dirty="0">
              <a:solidFill>
                <a:schemeClr val="tx1"/>
              </a:solidFill>
              <a:latin typeface="Sakkal Majalla" panose="02000000000000000000" pitchFamily="2" charset="-78"/>
              <a:cs typeface="Sakkal Majalla" panose="02000000000000000000" pitchFamily="2" charset="-78"/>
            </a:endParaRPr>
          </a:p>
          <a:p>
            <a:pPr algn="r" rtl="1"/>
            <a:r>
              <a:rPr lang="ar-BH" sz="3200" b="1" dirty="0">
                <a:solidFill>
                  <a:schemeClr val="tx1"/>
                </a:solidFill>
                <a:latin typeface="Sakkal Majalla" panose="02000000000000000000" pitchFamily="2" charset="-78"/>
                <a:cs typeface="Sakkal Majalla" panose="02000000000000000000" pitchFamily="2" charset="-78"/>
              </a:rPr>
              <a:t>3ـ </a:t>
            </a:r>
            <a:r>
              <a:rPr lang="ar-BH" sz="3200" b="1" dirty="0">
                <a:solidFill>
                  <a:srgbClr val="FF0000"/>
                </a:solidFill>
                <a:latin typeface="Sakkal Majalla" panose="02000000000000000000" pitchFamily="2" charset="-78"/>
                <a:cs typeface="Sakkal Majalla" panose="02000000000000000000" pitchFamily="2" charset="-78"/>
              </a:rPr>
              <a:t>صفة</a:t>
            </a:r>
            <a:r>
              <a:rPr lang="ar-BH" sz="3200" b="1" dirty="0">
                <a:solidFill>
                  <a:schemeClr val="tx1"/>
                </a:solidFill>
                <a:latin typeface="Sakkal Majalla" panose="02000000000000000000" pitchFamily="2" charset="-78"/>
                <a:cs typeface="Sakkal Majalla" panose="02000000000000000000" pitchFamily="2" charset="-78"/>
              </a:rPr>
              <a:t>: (عيب: عَرُجَ، عَوُرَ/ لون: أحمرّ، أزرقّ)، مثل: ازْرَقّت السماءُ.</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21" name="Rectangle 20"/>
          <p:cNvSpPr/>
          <p:nvPr/>
        </p:nvSpPr>
        <p:spPr>
          <a:xfrm>
            <a:off x="1156448" y="2781758"/>
            <a:ext cx="10174377" cy="571548"/>
          </a:xfrm>
          <a:prstGeom prst="rect">
            <a:avLst/>
          </a:prstGeom>
          <a:solidFill>
            <a:schemeClr val="accent6">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a:r>
              <a:rPr lang="ar-BH" sz="3600" b="1" dirty="0">
                <a:solidFill>
                  <a:schemeClr val="tx1"/>
                </a:solidFill>
                <a:latin typeface="Sakkal Majalla" panose="02000000000000000000" pitchFamily="2" charset="-78"/>
                <a:cs typeface="Sakkal Majalla" panose="02000000000000000000" pitchFamily="2" charset="-78"/>
              </a:rPr>
              <a:t>* الفعل اللازم: لا يتعدّى لينصب مفعولاً به.</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479786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7" name="Rectangle 6"/>
          <p:cNvSpPr/>
          <p:nvPr/>
        </p:nvSpPr>
        <p:spPr>
          <a:xfrm>
            <a:off x="1359876" y="2145322"/>
            <a:ext cx="10348895" cy="562710"/>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2800" b="1" dirty="0">
                <a:solidFill>
                  <a:srgbClr val="C00000"/>
                </a:solidFill>
                <a:latin typeface="Sakkal Majalla" panose="02000000000000000000" pitchFamily="2" charset="-78"/>
                <a:cs typeface="Sakkal Majalla" panose="02000000000000000000" pitchFamily="2" charset="-78"/>
              </a:rPr>
              <a:t>-</a:t>
            </a:r>
            <a:r>
              <a:rPr lang="ar-BH" sz="3200" b="1" dirty="0">
                <a:solidFill>
                  <a:schemeClr val="tx1"/>
                </a:solidFill>
                <a:latin typeface="Sakkal Majalla" panose="02000000000000000000" pitchFamily="2" charset="-78"/>
                <a:cs typeface="Sakkal Majalla" panose="02000000000000000000" pitchFamily="2" charset="-78"/>
              </a:rPr>
              <a:t>حدّد الفعل اللازم وبيّن دلالته في الجمل الآتية بحسب ما هو مطلوب في الجدول:</a:t>
            </a: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6250674" y="696726"/>
            <a:ext cx="5553631" cy="837152"/>
          </a:xfrm>
          <a:prstGeom prst="rect">
            <a:avLst/>
          </a:prstGeom>
          <a:solidFill>
            <a:schemeClr val="accent4">
              <a:lumMod val="75000"/>
            </a:schemeClr>
          </a:solidFill>
        </p:spPr>
        <p:txBody>
          <a:bodyPr wrap="square">
            <a:spAutoFit/>
          </a:bodyPr>
          <a:lstStyle/>
          <a:p>
            <a:pPr algn="r">
              <a:lnSpc>
                <a:spcPct val="110000"/>
              </a:lnSpc>
            </a:pPr>
            <a:r>
              <a:rPr lang="ar-BH" sz="4400" b="1" dirty="0">
                <a:solidFill>
                  <a:srgbClr val="002060"/>
                </a:solidFill>
                <a:latin typeface="Sakkal Majalla" panose="02000000000000000000" pitchFamily="2" charset="-78"/>
                <a:cs typeface="Sakkal Majalla" panose="02000000000000000000" pitchFamily="2" charset="-78"/>
              </a:rPr>
              <a:t>نشاط تعليمي (1)</a:t>
            </a:r>
          </a:p>
        </p:txBody>
      </p:sp>
      <p:graphicFrame>
        <p:nvGraphicFramePr>
          <p:cNvPr id="3" name="Table 2"/>
          <p:cNvGraphicFramePr>
            <a:graphicFrameLocks noGrp="1"/>
          </p:cNvGraphicFramePr>
          <p:nvPr>
            <p:extLst>
              <p:ext uri="{D42A27DB-BD31-4B8C-83A1-F6EECF244321}">
                <p14:modId xmlns:p14="http://schemas.microsoft.com/office/powerpoint/2010/main" val="870733764"/>
              </p:ext>
            </p:extLst>
          </p:nvPr>
        </p:nvGraphicFramePr>
        <p:xfrm>
          <a:off x="1355588" y="2958773"/>
          <a:ext cx="10355766" cy="2895600"/>
        </p:xfrm>
        <a:graphic>
          <a:graphicData uri="http://schemas.openxmlformats.org/drawingml/2006/table">
            <a:tbl>
              <a:tblPr firstRow="1" bandRow="1">
                <a:tableStyleId>{5C22544A-7EE6-4342-B048-85BDC9FD1C3A}</a:tableStyleId>
              </a:tblPr>
              <a:tblGrid>
                <a:gridCol w="2446214">
                  <a:extLst>
                    <a:ext uri="{9D8B030D-6E8A-4147-A177-3AD203B41FA5}">
                      <a16:colId xmlns:a16="http://schemas.microsoft.com/office/drawing/2014/main" val="20000"/>
                    </a:ext>
                  </a:extLst>
                </a:gridCol>
                <a:gridCol w="2590801">
                  <a:extLst>
                    <a:ext uri="{9D8B030D-6E8A-4147-A177-3AD203B41FA5}">
                      <a16:colId xmlns:a16="http://schemas.microsoft.com/office/drawing/2014/main" val="20001"/>
                    </a:ext>
                  </a:extLst>
                </a:gridCol>
                <a:gridCol w="5318751">
                  <a:extLst>
                    <a:ext uri="{9D8B030D-6E8A-4147-A177-3AD203B41FA5}">
                      <a16:colId xmlns:a16="http://schemas.microsoft.com/office/drawing/2014/main" val="20002"/>
                    </a:ext>
                  </a:extLst>
                </a:gridCol>
              </a:tblGrid>
              <a:tr h="370840">
                <a:tc>
                  <a:txBody>
                    <a:bodyPr/>
                    <a:lstStyle/>
                    <a:p>
                      <a:pPr algn="r" rtl="1"/>
                      <a:r>
                        <a:rPr lang="ar-BH" sz="3200" b="1" kern="1200" dirty="0">
                          <a:solidFill>
                            <a:schemeClr val="bg1"/>
                          </a:solidFill>
                          <a:latin typeface="Sakkal Majalla" panose="02000000000000000000" pitchFamily="2" charset="-78"/>
                          <a:ea typeface="+mn-ea"/>
                          <a:cs typeface="Sakkal Majalla" panose="02000000000000000000" pitchFamily="2" charset="-78"/>
                        </a:rPr>
                        <a:t>دلالة الفعل</a:t>
                      </a:r>
                      <a:endParaRPr lang="en-US" sz="32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bg1"/>
                          </a:solidFill>
                          <a:latin typeface="Sakkal Majalla" panose="02000000000000000000" pitchFamily="2" charset="-78"/>
                          <a:ea typeface="+mn-ea"/>
                          <a:cs typeface="Sakkal Majalla" panose="02000000000000000000" pitchFamily="2" charset="-78"/>
                        </a:rPr>
                        <a:t>الفعل اللازم</a:t>
                      </a:r>
                      <a:endParaRPr lang="en-US" sz="32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bg1"/>
                          </a:solidFill>
                          <a:latin typeface="Sakkal Majalla" panose="02000000000000000000" pitchFamily="2" charset="-78"/>
                          <a:ea typeface="+mn-ea"/>
                          <a:cs typeface="Sakkal Majalla" panose="02000000000000000000" pitchFamily="2" charset="-78"/>
                        </a:rPr>
                        <a:t>الجملة</a:t>
                      </a:r>
                      <a:endParaRPr lang="en-US" sz="3200" b="1" kern="1200" dirty="0">
                        <a:solidFill>
                          <a:schemeClr val="bg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0"/>
                  </a:ext>
                </a:extLst>
              </a:tr>
              <a:tr h="370840">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جاء الرجل.</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1"/>
                  </a:ext>
                </a:extLst>
              </a:tr>
              <a:tr h="370840">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أزهرت أشجار اللوز.</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اخضرّت المروج.</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3"/>
                  </a:ext>
                </a:extLst>
              </a:tr>
              <a:tr h="370840">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سُرّ الفلاحُ.</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4"/>
                  </a:ext>
                </a:extLst>
              </a:tr>
            </a:tbl>
          </a:graphicData>
        </a:graphic>
      </p:graphicFrame>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603607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6905767" y="1294856"/>
            <a:ext cx="4803003" cy="769441"/>
          </a:xfrm>
          <a:prstGeom prst="rect">
            <a:avLst/>
          </a:prstGeom>
          <a:solidFill>
            <a:schemeClr val="accent4">
              <a:lumMod val="75000"/>
            </a:schemeClr>
          </a:solidFill>
        </p:spPr>
        <p:txBody>
          <a:bodyPr wrap="square">
            <a:spAutoFit/>
          </a:bodyPr>
          <a:lstStyle/>
          <a:p>
            <a:pPr algn="ctr">
              <a:lnSpc>
                <a:spcPct val="110000"/>
              </a:lnSpc>
            </a:pPr>
            <a:r>
              <a:rPr lang="ar-BH" sz="4000" b="1" dirty="0">
                <a:solidFill>
                  <a:srgbClr val="002060"/>
                </a:solidFill>
                <a:latin typeface="Sakkal Majalla" panose="02000000000000000000" pitchFamily="2" charset="-78"/>
                <a:cs typeface="Sakkal Majalla" panose="02000000000000000000" pitchFamily="2" charset="-78"/>
              </a:rPr>
              <a:t>إجابة النشاط التعليمي (1)</a:t>
            </a:r>
          </a:p>
        </p:txBody>
      </p:sp>
      <p:graphicFrame>
        <p:nvGraphicFramePr>
          <p:cNvPr id="3" name="Table 2"/>
          <p:cNvGraphicFramePr>
            <a:graphicFrameLocks noGrp="1"/>
          </p:cNvGraphicFramePr>
          <p:nvPr>
            <p:extLst>
              <p:ext uri="{D42A27DB-BD31-4B8C-83A1-F6EECF244321}">
                <p14:modId xmlns:p14="http://schemas.microsoft.com/office/powerpoint/2010/main" val="1820787586"/>
              </p:ext>
            </p:extLst>
          </p:nvPr>
        </p:nvGraphicFramePr>
        <p:xfrm>
          <a:off x="1353004" y="2466404"/>
          <a:ext cx="10355766" cy="3200400"/>
        </p:xfrm>
        <a:graphic>
          <a:graphicData uri="http://schemas.openxmlformats.org/drawingml/2006/table">
            <a:tbl>
              <a:tblPr firstRow="1" bandRow="1">
                <a:tableStyleId>{5C22544A-7EE6-4342-B048-85BDC9FD1C3A}</a:tableStyleId>
              </a:tblPr>
              <a:tblGrid>
                <a:gridCol w="2446214">
                  <a:extLst>
                    <a:ext uri="{9D8B030D-6E8A-4147-A177-3AD203B41FA5}">
                      <a16:colId xmlns:a16="http://schemas.microsoft.com/office/drawing/2014/main" val="20000"/>
                    </a:ext>
                  </a:extLst>
                </a:gridCol>
                <a:gridCol w="2590801">
                  <a:extLst>
                    <a:ext uri="{9D8B030D-6E8A-4147-A177-3AD203B41FA5}">
                      <a16:colId xmlns:a16="http://schemas.microsoft.com/office/drawing/2014/main" val="20001"/>
                    </a:ext>
                  </a:extLst>
                </a:gridCol>
                <a:gridCol w="5318751">
                  <a:extLst>
                    <a:ext uri="{9D8B030D-6E8A-4147-A177-3AD203B41FA5}">
                      <a16:colId xmlns:a16="http://schemas.microsoft.com/office/drawing/2014/main" val="20002"/>
                    </a:ext>
                  </a:extLst>
                </a:gridCol>
              </a:tblGrid>
              <a:tr h="370840">
                <a:tc>
                  <a:txBody>
                    <a:bodyPr/>
                    <a:lstStyle/>
                    <a:p>
                      <a:pPr algn="r" rtl="1"/>
                      <a:r>
                        <a:rPr lang="ar-BH" sz="3600" b="1" kern="1200" dirty="0">
                          <a:solidFill>
                            <a:schemeClr val="bg1"/>
                          </a:solidFill>
                          <a:latin typeface="Sakkal Majalla" panose="02000000000000000000" pitchFamily="2" charset="-78"/>
                          <a:ea typeface="+mn-ea"/>
                          <a:cs typeface="Sakkal Majalla" panose="02000000000000000000" pitchFamily="2" charset="-78"/>
                        </a:rPr>
                        <a:t>دلالة الفعل</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600" b="1" kern="1200" dirty="0">
                          <a:solidFill>
                            <a:schemeClr val="bg1"/>
                          </a:solidFill>
                          <a:latin typeface="Sakkal Majalla" panose="02000000000000000000" pitchFamily="2" charset="-78"/>
                          <a:ea typeface="+mn-ea"/>
                          <a:cs typeface="Sakkal Majalla" panose="02000000000000000000" pitchFamily="2" charset="-78"/>
                        </a:rPr>
                        <a:t>الفعل اللازم</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600" b="1" kern="1200" dirty="0">
                          <a:solidFill>
                            <a:schemeClr val="bg1"/>
                          </a:solidFill>
                          <a:latin typeface="Sakkal Majalla" panose="02000000000000000000" pitchFamily="2" charset="-78"/>
                          <a:ea typeface="+mn-ea"/>
                          <a:cs typeface="Sakkal Majalla" panose="02000000000000000000" pitchFamily="2" charset="-78"/>
                        </a:rPr>
                        <a:t>الجملة</a:t>
                      </a:r>
                      <a:endParaRPr lang="en-US" sz="3600" b="1" kern="1200" dirty="0">
                        <a:solidFill>
                          <a:schemeClr val="bg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0"/>
                  </a:ext>
                </a:extLst>
              </a:tr>
              <a:tr h="370840">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يدل على عمل.</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جاء</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600" b="1" kern="1200" dirty="0">
                          <a:solidFill>
                            <a:schemeClr val="tx1"/>
                          </a:solidFill>
                          <a:latin typeface="Sakkal Majalla" panose="02000000000000000000" pitchFamily="2" charset="-78"/>
                          <a:ea typeface="+mn-ea"/>
                          <a:cs typeface="Sakkal Majalla" panose="02000000000000000000" pitchFamily="2" charset="-78"/>
                        </a:rPr>
                        <a:t>- جاء الرجل.</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1"/>
                  </a:ext>
                </a:extLst>
              </a:tr>
              <a:tr h="370840">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يدل على عمل. </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أزهر</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600" b="1" kern="1200" dirty="0">
                          <a:solidFill>
                            <a:schemeClr val="tx1"/>
                          </a:solidFill>
                          <a:latin typeface="Sakkal Majalla" panose="02000000000000000000" pitchFamily="2" charset="-78"/>
                          <a:ea typeface="+mn-ea"/>
                          <a:cs typeface="Sakkal Majalla" panose="02000000000000000000" pitchFamily="2" charset="-78"/>
                        </a:rPr>
                        <a:t>- أزهرت أشجار اللوز.</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يدل على لون.</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اخضرّ</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BH" sz="3600" b="1" kern="1200" dirty="0">
                          <a:solidFill>
                            <a:schemeClr val="tx1"/>
                          </a:solidFill>
                          <a:latin typeface="Sakkal Majalla" panose="02000000000000000000" pitchFamily="2" charset="-78"/>
                          <a:ea typeface="+mn-ea"/>
                          <a:cs typeface="Sakkal Majalla" panose="02000000000000000000" pitchFamily="2" charset="-78"/>
                        </a:rPr>
                        <a:t>- اخضرّت المروج.</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3"/>
                  </a:ext>
                </a:extLst>
              </a:tr>
              <a:tr h="370840">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يدل على حالة.</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600" b="1" kern="1200" dirty="0">
                          <a:solidFill>
                            <a:srgbClr val="C00000"/>
                          </a:solidFill>
                          <a:latin typeface="Sakkal Majalla" panose="02000000000000000000" pitchFamily="2" charset="-78"/>
                          <a:ea typeface="+mn-ea"/>
                          <a:cs typeface="Sakkal Majalla" panose="02000000000000000000" pitchFamily="2" charset="-78"/>
                        </a:rPr>
                        <a:t>سُرّ</a:t>
                      </a:r>
                      <a:endParaRPr lang="en-US" sz="3600" b="1" kern="1200" dirty="0">
                        <a:solidFill>
                          <a:srgbClr val="C00000"/>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600" b="1" kern="1200" dirty="0">
                          <a:solidFill>
                            <a:schemeClr val="tx1"/>
                          </a:solidFill>
                          <a:latin typeface="Sakkal Majalla" panose="02000000000000000000" pitchFamily="2" charset="-78"/>
                          <a:ea typeface="+mn-ea"/>
                          <a:cs typeface="Sakkal Majalla" panose="02000000000000000000" pitchFamily="2" charset="-78"/>
                        </a:rPr>
                        <a:t>- سُرّ الفلاحُ.</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4"/>
                  </a:ext>
                </a:extLst>
              </a:tr>
            </a:tbl>
          </a:graphicData>
        </a:graphic>
      </p:graphicFrame>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745605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9" name="Rectangle 18"/>
          <p:cNvSpPr/>
          <p:nvPr/>
        </p:nvSpPr>
        <p:spPr>
          <a:xfrm>
            <a:off x="879231" y="2168770"/>
            <a:ext cx="10712309" cy="3676810"/>
          </a:xfrm>
          <a:prstGeom prst="rect">
            <a:avLst/>
          </a:prstGeom>
          <a:solidFill>
            <a:schemeClr val="accent4">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4000" b="1" dirty="0">
                <a:solidFill>
                  <a:srgbClr val="0070C0"/>
                </a:solidFill>
                <a:latin typeface="Sakkal Majalla" panose="02000000000000000000" pitchFamily="2" charset="-78"/>
                <a:cs typeface="Sakkal Majalla" panose="02000000000000000000" pitchFamily="2" charset="-78"/>
              </a:rPr>
              <a:t>يمكن تحويل الفعل اللازم إلى فعل متعدٍّ بطرائق ثلاث:</a:t>
            </a:r>
          </a:p>
          <a:p>
            <a:pPr algn="r"/>
            <a:r>
              <a:rPr lang="ar-BH" sz="4000" b="1" dirty="0">
                <a:solidFill>
                  <a:srgbClr val="C00000"/>
                </a:solidFill>
                <a:latin typeface="Sakkal Majalla" panose="02000000000000000000" pitchFamily="2" charset="-78"/>
                <a:cs typeface="Sakkal Majalla" panose="02000000000000000000" pitchFamily="2" charset="-78"/>
              </a:rPr>
              <a:t>أـ الهمزة في أول الفعل:</a:t>
            </a:r>
          </a:p>
          <a:p>
            <a:pPr algn="r"/>
            <a:r>
              <a:rPr lang="ar-BH" sz="4000" b="1" dirty="0">
                <a:solidFill>
                  <a:schemeClr val="tx1"/>
                </a:solidFill>
                <a:latin typeface="Sakkal Majalla" panose="02000000000000000000" pitchFamily="2" charset="-78"/>
                <a:cs typeface="Sakkal Majalla" panose="02000000000000000000" pitchFamily="2" charset="-78"/>
              </a:rPr>
              <a:t>فالمثال: (جلس الرجلُ) يمكن تعدية الفعل فيه بقولنا: أجلس الرجلُ الطفلَ.</a:t>
            </a:r>
            <a:endParaRPr lang="en-US" sz="4000" b="1" dirty="0">
              <a:solidFill>
                <a:schemeClr val="tx1"/>
              </a:solidFill>
              <a:latin typeface="Sakkal Majalla" panose="02000000000000000000" pitchFamily="2" charset="-78"/>
              <a:cs typeface="Sakkal Majalla" panose="02000000000000000000" pitchFamily="2" charset="-78"/>
            </a:endParaRPr>
          </a:p>
          <a:p>
            <a:pPr algn="r"/>
            <a:r>
              <a:rPr lang="ar-BH" sz="4000" b="1" dirty="0">
                <a:solidFill>
                  <a:srgbClr val="C00000"/>
                </a:solidFill>
                <a:latin typeface="Sakkal Majalla" panose="02000000000000000000" pitchFamily="2" charset="-78"/>
                <a:cs typeface="Sakkal Majalla" panose="02000000000000000000" pitchFamily="2" charset="-78"/>
              </a:rPr>
              <a:t>ب. التضعيف:</a:t>
            </a:r>
            <a:r>
              <a:rPr lang="ar-BH" sz="4000" b="1" dirty="0">
                <a:solidFill>
                  <a:schemeClr val="tx1"/>
                </a:solidFill>
                <a:latin typeface="Sakkal Majalla" panose="02000000000000000000" pitchFamily="2" charset="-78"/>
                <a:cs typeface="Sakkal Majalla" panose="02000000000000000000" pitchFamily="2" charset="-78"/>
              </a:rPr>
              <a:t> جـلـَّس الرجلُ الطفلَ.</a:t>
            </a:r>
            <a:endParaRPr lang="en-US" sz="4000" b="1" dirty="0">
              <a:solidFill>
                <a:schemeClr val="tx1"/>
              </a:solidFill>
              <a:latin typeface="Sakkal Majalla" panose="02000000000000000000" pitchFamily="2" charset="-78"/>
              <a:cs typeface="Sakkal Majalla" panose="02000000000000000000" pitchFamily="2" charset="-78"/>
            </a:endParaRPr>
          </a:p>
          <a:p>
            <a:pPr algn="r"/>
            <a:r>
              <a:rPr lang="ar-BH" sz="4000" b="1" dirty="0">
                <a:solidFill>
                  <a:srgbClr val="C00000"/>
                </a:solidFill>
                <a:latin typeface="Sakkal Majalla" panose="02000000000000000000" pitchFamily="2" charset="-78"/>
                <a:cs typeface="Sakkal Majalla" panose="02000000000000000000" pitchFamily="2" charset="-78"/>
              </a:rPr>
              <a:t>ج. حرف الجرّ في نهاية الجملة</a:t>
            </a:r>
            <a:r>
              <a:rPr lang="ar-BH" sz="4000" b="1" dirty="0">
                <a:solidFill>
                  <a:schemeClr val="tx1"/>
                </a:solidFill>
                <a:latin typeface="Sakkal Majalla" panose="02000000000000000000" pitchFamily="2" charset="-78"/>
                <a:cs typeface="Sakkal Majalla" panose="02000000000000000000" pitchFamily="2" charset="-78"/>
              </a:rPr>
              <a:t>: جلس الطفلُ في الحديقة.</a:t>
            </a:r>
          </a:p>
        </p:txBody>
      </p:sp>
      <p:sp>
        <p:nvSpPr>
          <p:cNvPr id="20" name="Rectangle 19"/>
          <p:cNvSpPr/>
          <p:nvPr/>
        </p:nvSpPr>
        <p:spPr>
          <a:xfrm>
            <a:off x="6235385" y="698678"/>
            <a:ext cx="5444448" cy="837152"/>
          </a:xfrm>
          <a:prstGeom prst="rect">
            <a:avLst/>
          </a:prstGeom>
          <a:solidFill>
            <a:schemeClr val="accent1">
              <a:lumMod val="20000"/>
              <a:lumOff val="80000"/>
            </a:schemeClr>
          </a:solidFill>
        </p:spPr>
        <p:txBody>
          <a:bodyPr wrap="square">
            <a:spAutoFit/>
          </a:bodyPr>
          <a:lstStyle/>
          <a:p>
            <a:pPr algn="ctr">
              <a:lnSpc>
                <a:spcPct val="110000"/>
              </a:lnSpc>
            </a:pPr>
            <a:r>
              <a:rPr lang="ar-BH" sz="4400" b="1" dirty="0">
                <a:solidFill>
                  <a:srgbClr val="C00000"/>
                </a:solidFill>
                <a:latin typeface="Sakkal Majalla" panose="02000000000000000000" pitchFamily="2" charset="-78"/>
                <a:cs typeface="Sakkal Majalla" panose="02000000000000000000" pitchFamily="2" charset="-78"/>
              </a:rPr>
              <a:t>تعدية الفعل اللازم</a:t>
            </a:r>
          </a:p>
        </p:txBody>
      </p:sp>
      <p:sp>
        <p:nvSpPr>
          <p:cNvPr id="8"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98180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7" name="Rectangle 16"/>
          <p:cNvSpPr/>
          <p:nvPr/>
        </p:nvSpPr>
        <p:spPr>
          <a:xfrm>
            <a:off x="6714699" y="784273"/>
            <a:ext cx="5099578" cy="769441"/>
          </a:xfrm>
          <a:prstGeom prst="rect">
            <a:avLst/>
          </a:prstGeom>
          <a:solidFill>
            <a:schemeClr val="accent5">
              <a:lumMod val="40000"/>
              <a:lumOff val="60000"/>
            </a:schemeClr>
          </a:solidFill>
        </p:spPr>
        <p:txBody>
          <a:bodyPr wrap="square">
            <a:spAutoFit/>
          </a:bodyPr>
          <a:lstStyle/>
          <a:p>
            <a:pPr algn="ctr">
              <a:lnSpc>
                <a:spcPct val="110000"/>
              </a:lnSpc>
            </a:pPr>
            <a:r>
              <a:rPr lang="ar-BH" sz="4000" b="1" dirty="0">
                <a:latin typeface="Sakkal Majalla" panose="02000000000000000000" pitchFamily="2" charset="-78"/>
                <a:cs typeface="Sakkal Majalla" panose="02000000000000000000" pitchFamily="2" charset="-78"/>
              </a:rPr>
              <a:t>ثانيًا: الفعل المتعدّي</a:t>
            </a:r>
          </a:p>
        </p:txBody>
      </p:sp>
      <p:sp>
        <p:nvSpPr>
          <p:cNvPr id="13" name="Rectangle 12"/>
          <p:cNvSpPr/>
          <p:nvPr/>
        </p:nvSpPr>
        <p:spPr>
          <a:xfrm>
            <a:off x="612775" y="1716773"/>
            <a:ext cx="11201503" cy="1981167"/>
          </a:xfrm>
          <a:prstGeom prst="rect">
            <a:avLst/>
          </a:prstGeom>
          <a:solidFill>
            <a:schemeClr val="accent6">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3600" b="1" dirty="0">
                <a:solidFill>
                  <a:srgbClr val="0070C0"/>
                </a:solidFill>
                <a:latin typeface="Sakkal Majalla" panose="02000000000000000000" pitchFamily="2" charset="-78"/>
                <a:cs typeface="Sakkal Majalla" panose="02000000000000000000" pitchFamily="2" charset="-78"/>
              </a:rPr>
              <a:t>اقرأ النصّ الآتي، ثمّ لاحظ الأمثلة التي تليه:</a:t>
            </a:r>
            <a:endParaRPr lang="ar-BH" sz="3600" b="1" dirty="0">
              <a:solidFill>
                <a:schemeClr val="tx1"/>
              </a:solidFill>
              <a:latin typeface="Sakkal Majalla" panose="02000000000000000000" pitchFamily="2" charset="-78"/>
              <a:cs typeface="Sakkal Majalla" panose="02000000000000000000" pitchFamily="2" charset="-78"/>
            </a:endParaRPr>
          </a:p>
          <a:p>
            <a:pPr algn="just" rtl="1"/>
            <a:r>
              <a:rPr lang="ar-BH" sz="3600" b="1" dirty="0">
                <a:solidFill>
                  <a:schemeClr val="tx1"/>
                </a:solidFill>
                <a:latin typeface="Sakkal Majalla" panose="02000000000000000000" pitchFamily="2" charset="-78"/>
                <a:cs typeface="Sakkal Majalla" panose="02000000000000000000" pitchFamily="2" charset="-78"/>
              </a:rPr>
              <a:t>ألقى صيّادٌ شَبكتَه في البحرِ، وانتظر طويلاً، فشاهدَ في قاع البحر  صَدَفةً، ثمّ رَمى نفسَه في الماءِ، وأخرج الصدَفَةَ، ولكنّها كانت فارغة، فحزن حزنًا شديدًا. ثمّ ألقى الشبكةَ مرّةً أخرى فصادت سمكةً كبيرةً.</a:t>
            </a:r>
          </a:p>
        </p:txBody>
      </p:sp>
      <p:sp>
        <p:nvSpPr>
          <p:cNvPr id="14" name="Rectangle 13"/>
          <p:cNvSpPr/>
          <p:nvPr/>
        </p:nvSpPr>
        <p:spPr>
          <a:xfrm>
            <a:off x="708309" y="3860998"/>
            <a:ext cx="11105968" cy="2432225"/>
          </a:xfrm>
          <a:prstGeom prst="rect">
            <a:avLst/>
          </a:prstGeom>
          <a:solidFill>
            <a:schemeClr val="accent6">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a:r>
              <a:rPr lang="ar-BH" sz="3600" b="1" u="sng" dirty="0">
                <a:solidFill>
                  <a:srgbClr val="C00000"/>
                </a:solidFill>
                <a:latin typeface="Sakkal Majalla" panose="02000000000000000000" pitchFamily="2" charset="-78"/>
                <a:cs typeface="Sakkal Majalla" panose="02000000000000000000" pitchFamily="2" charset="-78"/>
              </a:rPr>
              <a:t>الأمثلة:</a:t>
            </a:r>
          </a:p>
          <a:p>
            <a:pPr algn="r"/>
            <a:r>
              <a:rPr lang="ar-BH" sz="3200" b="1" dirty="0">
                <a:solidFill>
                  <a:srgbClr val="0070C0"/>
                </a:solidFill>
                <a:latin typeface="Sakkal Majalla" panose="02000000000000000000" pitchFamily="2" charset="-78"/>
                <a:cs typeface="Sakkal Majalla" panose="02000000000000000000" pitchFamily="2" charset="-78"/>
              </a:rPr>
              <a:t>ألقى صيادٌ شبكتَه في البحر.     - شاهد في قاع البحر صدفَةً.     - رمى نفسَه في الماء.           </a:t>
            </a:r>
          </a:p>
          <a:p>
            <a:pPr algn="r"/>
            <a:r>
              <a:rPr lang="ar-BH" sz="3200" b="1" dirty="0">
                <a:solidFill>
                  <a:srgbClr val="0070C0"/>
                </a:solidFill>
                <a:latin typeface="Sakkal Majalla" panose="02000000000000000000" pitchFamily="2" charset="-78"/>
                <a:cs typeface="Sakkal Majalla" panose="02000000000000000000" pitchFamily="2" charset="-78"/>
              </a:rPr>
              <a:t> - أخرج الصدفةَ.     -ألقى الشبكةَ مرةً أخرى.       - صادت سمكةً كبيرة.  </a:t>
            </a:r>
          </a:p>
          <a:p>
            <a:pPr algn="r"/>
            <a:r>
              <a:rPr lang="ar-BH" sz="3200" b="1" dirty="0">
                <a:solidFill>
                  <a:schemeClr val="tx1"/>
                </a:solidFill>
                <a:latin typeface="Sakkal Majalla" panose="02000000000000000000" pitchFamily="2" charset="-78"/>
                <a:cs typeface="Sakkal Majalla" panose="02000000000000000000" pitchFamily="2" charset="-78"/>
              </a:rPr>
              <a:t>ستجد أن جميع الأفعال في هذه الأمثلة قد نصبت مفعولاً به (شبكته، صدفة، نفسه، الصدفة، الشبكة، سمكة) فهي أفعال متعدّية.    </a:t>
            </a:r>
          </a:p>
        </p:txBody>
      </p:sp>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271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7" name="Rectangle 6"/>
          <p:cNvSpPr/>
          <p:nvPr/>
        </p:nvSpPr>
        <p:spPr>
          <a:xfrm>
            <a:off x="1292641" y="1876381"/>
            <a:ext cx="10348895" cy="562710"/>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2800" b="1" dirty="0">
                <a:solidFill>
                  <a:srgbClr val="C00000"/>
                </a:solidFill>
                <a:latin typeface="Sakkal Majalla" panose="02000000000000000000" pitchFamily="2" charset="-78"/>
                <a:cs typeface="Sakkal Majalla" panose="02000000000000000000" pitchFamily="2" charset="-78"/>
              </a:rPr>
              <a:t>-</a:t>
            </a:r>
            <a:r>
              <a:rPr lang="ar-BH" sz="4000" b="1" dirty="0">
                <a:solidFill>
                  <a:schemeClr val="tx1"/>
                </a:solidFill>
                <a:latin typeface="Sakkal Majalla" panose="02000000000000000000" pitchFamily="2" charset="-78"/>
                <a:cs typeface="Sakkal Majalla" panose="02000000000000000000" pitchFamily="2" charset="-78"/>
              </a:rPr>
              <a:t>حدّد المفعول به في الجمل الآتية بحسب ما هو مطلوب في الجدول:</a:t>
            </a: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7478975" y="820296"/>
            <a:ext cx="4038728" cy="837152"/>
          </a:xfrm>
          <a:prstGeom prst="rect">
            <a:avLst/>
          </a:prstGeom>
          <a:solidFill>
            <a:schemeClr val="accent4">
              <a:lumMod val="75000"/>
            </a:schemeClr>
          </a:solidFill>
        </p:spPr>
        <p:txBody>
          <a:bodyPr wrap="square">
            <a:spAutoFit/>
          </a:bodyPr>
          <a:lstStyle/>
          <a:p>
            <a:pPr algn="ctr">
              <a:lnSpc>
                <a:spcPct val="110000"/>
              </a:lnSpc>
            </a:pPr>
            <a:r>
              <a:rPr lang="ar-BH" sz="4400" b="1" dirty="0">
                <a:solidFill>
                  <a:srgbClr val="002060"/>
                </a:solidFill>
                <a:latin typeface="Sakkal Majalla" panose="02000000000000000000" pitchFamily="2" charset="-78"/>
                <a:cs typeface="Sakkal Majalla" panose="02000000000000000000" pitchFamily="2" charset="-78"/>
              </a:rPr>
              <a:t>نشاط تعليمي (2)</a:t>
            </a:r>
          </a:p>
        </p:txBody>
      </p:sp>
      <p:graphicFrame>
        <p:nvGraphicFramePr>
          <p:cNvPr id="3" name="Table 2"/>
          <p:cNvGraphicFramePr>
            <a:graphicFrameLocks noGrp="1"/>
          </p:cNvGraphicFramePr>
          <p:nvPr>
            <p:extLst>
              <p:ext uri="{D42A27DB-BD31-4B8C-83A1-F6EECF244321}">
                <p14:modId xmlns:p14="http://schemas.microsoft.com/office/powerpoint/2010/main" val="306943198"/>
              </p:ext>
            </p:extLst>
          </p:nvPr>
        </p:nvGraphicFramePr>
        <p:xfrm>
          <a:off x="1292641" y="2863696"/>
          <a:ext cx="10355766" cy="2316480"/>
        </p:xfrm>
        <a:graphic>
          <a:graphicData uri="http://schemas.openxmlformats.org/drawingml/2006/table">
            <a:tbl>
              <a:tblPr firstRow="1" bandRow="1">
                <a:tableStyleId>{5C22544A-7EE6-4342-B048-85BDC9FD1C3A}</a:tableStyleId>
              </a:tblPr>
              <a:tblGrid>
                <a:gridCol w="2446214">
                  <a:extLst>
                    <a:ext uri="{9D8B030D-6E8A-4147-A177-3AD203B41FA5}">
                      <a16:colId xmlns:a16="http://schemas.microsoft.com/office/drawing/2014/main" val="20000"/>
                    </a:ext>
                  </a:extLst>
                </a:gridCol>
                <a:gridCol w="2590801">
                  <a:extLst>
                    <a:ext uri="{9D8B030D-6E8A-4147-A177-3AD203B41FA5}">
                      <a16:colId xmlns:a16="http://schemas.microsoft.com/office/drawing/2014/main" val="20001"/>
                    </a:ext>
                  </a:extLst>
                </a:gridCol>
                <a:gridCol w="5318751">
                  <a:extLst>
                    <a:ext uri="{9D8B030D-6E8A-4147-A177-3AD203B41FA5}">
                      <a16:colId xmlns:a16="http://schemas.microsoft.com/office/drawing/2014/main" val="20002"/>
                    </a:ext>
                  </a:extLst>
                </a:gridCol>
              </a:tblGrid>
              <a:tr h="370840">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المفعول به</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الفعل المتعدّي</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الجملة</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extLst>
                  <a:ext uri="{0D108BD9-81ED-4DB2-BD59-A6C34878D82A}">
                    <a16:rowId xmlns:a16="http://schemas.microsoft.com/office/drawing/2014/main" val="10000"/>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أخرج</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أخرج الصائم زكاة</a:t>
                      </a:r>
                      <a:r>
                        <a:rPr lang="ar-BH" sz="3200" b="1" kern="1200" baseline="0" dirty="0">
                          <a:solidFill>
                            <a:schemeClr val="tx1"/>
                          </a:solidFill>
                          <a:latin typeface="Sakkal Majalla" panose="02000000000000000000" pitchFamily="2" charset="-78"/>
                          <a:ea typeface="+mn-ea"/>
                          <a:cs typeface="Sakkal Majalla" panose="02000000000000000000" pitchFamily="2" charset="-78"/>
                        </a:rPr>
                        <a:t> الفطر.</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أكل</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أكل</a:t>
                      </a:r>
                      <a:r>
                        <a:rPr lang="ar-BH" sz="3200" b="1" kern="1200" baseline="0" dirty="0">
                          <a:solidFill>
                            <a:schemeClr val="tx1"/>
                          </a:solidFill>
                          <a:latin typeface="Sakkal Majalla" panose="02000000000000000000" pitchFamily="2" charset="-78"/>
                          <a:ea typeface="+mn-ea"/>
                          <a:cs typeface="Sakkal Majalla" panose="02000000000000000000" pitchFamily="2" charset="-78"/>
                        </a:rPr>
                        <a:t> الأطفال اللحم</a:t>
                      </a:r>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أشعل</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أشعل حاتم النار.</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54054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6755642" y="1294856"/>
            <a:ext cx="4953129" cy="769441"/>
          </a:xfrm>
          <a:prstGeom prst="rect">
            <a:avLst/>
          </a:prstGeom>
          <a:solidFill>
            <a:schemeClr val="accent4">
              <a:lumMod val="75000"/>
            </a:schemeClr>
          </a:solidFill>
        </p:spPr>
        <p:txBody>
          <a:bodyPr wrap="square">
            <a:spAutoFit/>
          </a:bodyPr>
          <a:lstStyle/>
          <a:p>
            <a:pPr algn="ctr">
              <a:lnSpc>
                <a:spcPct val="110000"/>
              </a:lnSpc>
            </a:pPr>
            <a:r>
              <a:rPr lang="ar-BH" sz="4000" b="1" dirty="0">
                <a:solidFill>
                  <a:srgbClr val="002060"/>
                </a:solidFill>
                <a:latin typeface="Sakkal Majalla" panose="02000000000000000000" pitchFamily="2" charset="-78"/>
                <a:cs typeface="Sakkal Majalla" panose="02000000000000000000" pitchFamily="2" charset="-78"/>
              </a:rPr>
              <a:t>إجابة النشاط التعليمي (2)</a:t>
            </a:r>
          </a:p>
        </p:txBody>
      </p:sp>
      <p:graphicFrame>
        <p:nvGraphicFramePr>
          <p:cNvPr id="3" name="Table 2"/>
          <p:cNvGraphicFramePr>
            <a:graphicFrameLocks noGrp="1"/>
          </p:cNvGraphicFramePr>
          <p:nvPr>
            <p:extLst>
              <p:ext uri="{D42A27DB-BD31-4B8C-83A1-F6EECF244321}">
                <p14:modId xmlns:p14="http://schemas.microsoft.com/office/powerpoint/2010/main" val="89138128"/>
              </p:ext>
            </p:extLst>
          </p:nvPr>
        </p:nvGraphicFramePr>
        <p:xfrm>
          <a:off x="1353004" y="2454681"/>
          <a:ext cx="10355766" cy="2316480"/>
        </p:xfrm>
        <a:graphic>
          <a:graphicData uri="http://schemas.openxmlformats.org/drawingml/2006/table">
            <a:tbl>
              <a:tblPr firstRow="1" bandRow="1">
                <a:tableStyleId>{5C22544A-7EE6-4342-B048-85BDC9FD1C3A}</a:tableStyleId>
              </a:tblPr>
              <a:tblGrid>
                <a:gridCol w="2446214">
                  <a:extLst>
                    <a:ext uri="{9D8B030D-6E8A-4147-A177-3AD203B41FA5}">
                      <a16:colId xmlns:a16="http://schemas.microsoft.com/office/drawing/2014/main" val="20000"/>
                    </a:ext>
                  </a:extLst>
                </a:gridCol>
                <a:gridCol w="2590801">
                  <a:extLst>
                    <a:ext uri="{9D8B030D-6E8A-4147-A177-3AD203B41FA5}">
                      <a16:colId xmlns:a16="http://schemas.microsoft.com/office/drawing/2014/main" val="20001"/>
                    </a:ext>
                  </a:extLst>
                </a:gridCol>
                <a:gridCol w="5318751">
                  <a:extLst>
                    <a:ext uri="{9D8B030D-6E8A-4147-A177-3AD203B41FA5}">
                      <a16:colId xmlns:a16="http://schemas.microsoft.com/office/drawing/2014/main" val="20002"/>
                    </a:ext>
                  </a:extLst>
                </a:gridCol>
              </a:tblGrid>
              <a:tr h="370840">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المفعول به</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الفعل المتعدّي</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tc>
                  <a:txBody>
                    <a:bodyPr/>
                    <a:lstStyle/>
                    <a:p>
                      <a:pPr algn="ctr" rtl="1"/>
                      <a:r>
                        <a:rPr lang="ar-BH" sz="3200" b="1" kern="1200" dirty="0">
                          <a:solidFill>
                            <a:srgbClr val="C00000"/>
                          </a:solidFill>
                          <a:latin typeface="Sakkal Majalla" panose="02000000000000000000" pitchFamily="2" charset="-78"/>
                          <a:ea typeface="+mn-ea"/>
                          <a:cs typeface="Sakkal Majalla" panose="02000000000000000000" pitchFamily="2" charset="-78"/>
                        </a:rPr>
                        <a:t>الجملة</a:t>
                      </a:r>
                      <a:endParaRPr lang="en-US" sz="3200" b="1" kern="1200" dirty="0">
                        <a:solidFill>
                          <a:srgbClr val="C00000"/>
                        </a:solidFill>
                        <a:latin typeface="Sakkal Majalla" panose="02000000000000000000" pitchFamily="2" charset="-78"/>
                        <a:ea typeface="+mn-ea"/>
                        <a:cs typeface="Sakkal Majalla" panose="02000000000000000000" pitchFamily="2" charset="-78"/>
                      </a:endParaRPr>
                    </a:p>
                  </a:txBody>
                  <a:tcPr>
                    <a:solidFill>
                      <a:schemeClr val="accent6">
                        <a:lumMod val="60000"/>
                        <a:lumOff val="40000"/>
                      </a:schemeClr>
                    </a:solidFill>
                  </a:tcPr>
                </a:tc>
                <a:extLst>
                  <a:ext uri="{0D108BD9-81ED-4DB2-BD59-A6C34878D82A}">
                    <a16:rowId xmlns:a16="http://schemas.microsoft.com/office/drawing/2014/main" val="10000"/>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زكاة</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أخرج</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أخرج الصائم زكاة</a:t>
                      </a:r>
                      <a:r>
                        <a:rPr lang="ar-BH" sz="3200" b="1" kern="1200" baseline="0" dirty="0">
                          <a:solidFill>
                            <a:schemeClr val="tx1"/>
                          </a:solidFill>
                          <a:latin typeface="Sakkal Majalla" panose="02000000000000000000" pitchFamily="2" charset="-78"/>
                          <a:ea typeface="+mn-ea"/>
                          <a:cs typeface="Sakkal Majalla" panose="02000000000000000000" pitchFamily="2" charset="-78"/>
                        </a:rPr>
                        <a:t> الفطر.</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اللحم</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أكل</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أكل</a:t>
                      </a:r>
                      <a:r>
                        <a:rPr lang="ar-BH" sz="3200" b="1" kern="1200" baseline="0" dirty="0">
                          <a:solidFill>
                            <a:schemeClr val="tx1"/>
                          </a:solidFill>
                          <a:latin typeface="Sakkal Majalla" panose="02000000000000000000" pitchFamily="2" charset="-78"/>
                          <a:ea typeface="+mn-ea"/>
                          <a:cs typeface="Sakkal Majalla" panose="02000000000000000000" pitchFamily="2" charset="-78"/>
                        </a:rPr>
                        <a:t> الأطفال اللحم</a:t>
                      </a:r>
                      <a:r>
                        <a:rPr lang="ar-BH" sz="3200" b="1" kern="1200" dirty="0">
                          <a:solidFill>
                            <a:schemeClr val="tx1"/>
                          </a:solidFill>
                          <a:latin typeface="Sakkal Majalla" panose="02000000000000000000" pitchFamily="2" charset="-78"/>
                          <a:ea typeface="+mn-ea"/>
                          <a:cs typeface="Sakkal Majalla" panose="02000000000000000000" pitchFamily="2" charset="-78"/>
                        </a:rPr>
                        <a:t>.</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النار</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ctr" rtl="1"/>
                      <a:r>
                        <a:rPr lang="ar-BH" sz="3200" b="1" kern="1200" dirty="0">
                          <a:solidFill>
                            <a:schemeClr val="tx1"/>
                          </a:solidFill>
                          <a:latin typeface="Sakkal Majalla" panose="02000000000000000000" pitchFamily="2" charset="-78"/>
                          <a:ea typeface="+mn-ea"/>
                          <a:cs typeface="Sakkal Majalla" panose="02000000000000000000" pitchFamily="2" charset="-78"/>
                        </a:rPr>
                        <a:t>أشعل</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tc>
                  <a:txBody>
                    <a:bodyPr/>
                    <a:lstStyle/>
                    <a:p>
                      <a:pPr algn="r" rtl="1"/>
                      <a:r>
                        <a:rPr lang="ar-BH" sz="3200" b="1" kern="1200" dirty="0">
                          <a:solidFill>
                            <a:schemeClr val="tx1"/>
                          </a:solidFill>
                          <a:latin typeface="Sakkal Majalla" panose="02000000000000000000" pitchFamily="2" charset="-78"/>
                          <a:ea typeface="+mn-ea"/>
                          <a:cs typeface="Sakkal Majalla" panose="02000000000000000000" pitchFamily="2" charset="-78"/>
                        </a:rPr>
                        <a:t>- أشعل حاتم النار.</a:t>
                      </a:r>
                      <a:endParaRPr lang="en-US" sz="3200" b="1" kern="1200" dirty="0">
                        <a:solidFill>
                          <a:schemeClr val="tx1"/>
                        </a:solidFill>
                        <a:latin typeface="Sakkal Majalla" panose="02000000000000000000" pitchFamily="2" charset="-78"/>
                        <a:ea typeface="+mn-ea"/>
                        <a:cs typeface="Sakkal Majalla" panose="02000000000000000000" pitchFamily="2" charset="-78"/>
                      </a:endParaRPr>
                    </a:p>
                  </a:txBody>
                  <a:tcP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81690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18" name="Rectangle 17"/>
          <p:cNvSpPr/>
          <p:nvPr/>
        </p:nvSpPr>
        <p:spPr>
          <a:xfrm>
            <a:off x="612775" y="3021336"/>
            <a:ext cx="10811835" cy="1127111"/>
          </a:xfrm>
          <a:prstGeom prst="rect">
            <a:avLst/>
          </a:prstGeom>
          <a:solidFill>
            <a:schemeClr val="accent4">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a:endParaRPr lang="ar-BH" sz="3600" b="1" dirty="0">
              <a:solidFill>
                <a:srgbClr val="002060"/>
              </a:solidFill>
              <a:latin typeface="Sakkal Majalla" panose="02000000000000000000" pitchFamily="2" charset="-78"/>
              <a:cs typeface="Sakkal Majalla" panose="02000000000000000000" pitchFamily="2" charset="-78"/>
            </a:endParaRPr>
          </a:p>
          <a:p>
            <a:pPr algn="r"/>
            <a:r>
              <a:rPr lang="ar-BH" sz="3600" b="1" dirty="0">
                <a:solidFill>
                  <a:srgbClr val="002060"/>
                </a:solidFill>
                <a:latin typeface="Sakkal Majalla" panose="02000000000000000000" pitchFamily="2" charset="-78"/>
                <a:cs typeface="Sakkal Majalla" panose="02000000000000000000" pitchFamily="2" charset="-78"/>
              </a:rPr>
              <a:t>* الفعل المتعدّي فعلٌ يدلّ على حدث، ولا يكتفي بفاعله، وإنما يتعدّى لينصب مفعولاً به.</a:t>
            </a:r>
          </a:p>
          <a:p>
            <a:pPr algn="r"/>
            <a:endParaRPr lang="en-US" sz="3600" b="1" dirty="0">
              <a:solidFill>
                <a:srgbClr val="002060"/>
              </a:solidFill>
              <a:latin typeface="Sakkal Majalla" panose="02000000000000000000" pitchFamily="2" charset="-78"/>
              <a:cs typeface="Sakkal Majalla" panose="02000000000000000000" pitchFamily="2" charset="-78"/>
            </a:endParaRPr>
          </a:p>
        </p:txBody>
      </p:sp>
      <p:sp>
        <p:nvSpPr>
          <p:cNvPr id="11" name="Rectangle 10"/>
          <p:cNvSpPr/>
          <p:nvPr/>
        </p:nvSpPr>
        <p:spPr>
          <a:xfrm>
            <a:off x="6728346" y="1142690"/>
            <a:ext cx="4696264" cy="837152"/>
          </a:xfrm>
          <a:prstGeom prst="rect">
            <a:avLst/>
          </a:prstGeom>
          <a:solidFill>
            <a:schemeClr val="accent4">
              <a:lumMod val="75000"/>
            </a:schemeClr>
          </a:solidFill>
        </p:spPr>
        <p:txBody>
          <a:bodyPr wrap="square">
            <a:spAutoFit/>
          </a:bodyPr>
          <a:lstStyle/>
          <a:p>
            <a:pPr algn="ctr">
              <a:lnSpc>
                <a:spcPct val="110000"/>
              </a:lnSpc>
            </a:pPr>
            <a:r>
              <a:rPr lang="ar-BH" sz="4400" b="1" dirty="0">
                <a:solidFill>
                  <a:srgbClr val="002060"/>
                </a:solidFill>
                <a:latin typeface="Sakkal Majalla" panose="02000000000000000000" pitchFamily="2" charset="-78"/>
                <a:cs typeface="Sakkal Majalla" panose="02000000000000000000" pitchFamily="2" charset="-78"/>
              </a:rPr>
              <a:t>الاستنتاج</a:t>
            </a:r>
            <a:endParaRPr lang="ar-BH" sz="3600" b="1" dirty="0">
              <a:solidFill>
                <a:srgbClr val="002060"/>
              </a:solidFill>
              <a:latin typeface="Sakkal Majalla" panose="02000000000000000000" pitchFamily="2" charset="-78"/>
              <a:cs typeface="Sakkal Majalla" panose="02000000000000000000" pitchFamily="2" charset="-78"/>
            </a:endParaRPr>
          </a:p>
        </p:txBody>
      </p:sp>
      <p:sp>
        <p:nvSpPr>
          <p:cNvPr id="8"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794371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7" name="Rectangle 6"/>
          <p:cNvSpPr/>
          <p:nvPr/>
        </p:nvSpPr>
        <p:spPr>
          <a:xfrm>
            <a:off x="1195754" y="1688122"/>
            <a:ext cx="10513017" cy="562710"/>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3200" b="1" dirty="0">
                <a:solidFill>
                  <a:srgbClr val="C00000"/>
                </a:solidFill>
                <a:latin typeface="Sakkal Majalla" panose="02000000000000000000" pitchFamily="2" charset="-78"/>
                <a:cs typeface="Sakkal Majalla" panose="02000000000000000000" pitchFamily="2" charset="-78"/>
              </a:rPr>
              <a:t> </a:t>
            </a:r>
            <a:r>
              <a:rPr lang="ar-SA" sz="3200" b="1" dirty="0">
                <a:solidFill>
                  <a:schemeClr val="tx1"/>
                </a:solidFill>
                <a:latin typeface="Sakkal Majalla" panose="02000000000000000000" pitchFamily="2" charset="-78"/>
                <a:cs typeface="Sakkal Majalla" panose="02000000000000000000" pitchFamily="2" charset="-78"/>
              </a:rPr>
              <a:t>بيّن نوع الفعل من حيث اللزوم والتعدّي بكتابة (لازم-متعد</a:t>
            </a:r>
            <a:r>
              <a:rPr lang="ar-BH" sz="3200" b="1" dirty="0">
                <a:solidFill>
                  <a:schemeClr val="tx1"/>
                </a:solidFill>
                <a:latin typeface="Sakkal Majalla" panose="02000000000000000000" pitchFamily="2" charset="-78"/>
                <a:cs typeface="Sakkal Majalla" panose="02000000000000000000" pitchFamily="2" charset="-78"/>
              </a:rPr>
              <a:t>ّ</a:t>
            </a:r>
            <a:r>
              <a:rPr lang="ar-SA" sz="3200" b="1" dirty="0">
                <a:solidFill>
                  <a:schemeClr val="tx1"/>
                </a:solidFill>
                <a:latin typeface="Sakkal Majalla" panose="02000000000000000000" pitchFamily="2" charset="-78"/>
                <a:cs typeface="Sakkal Majalla" panose="02000000000000000000" pitchFamily="2" charset="-78"/>
              </a:rPr>
              <a:t>) أمام كلّ جملة فيما يأت</a:t>
            </a:r>
            <a:r>
              <a:rPr lang="ar-BH" sz="3200" b="1" dirty="0">
                <a:solidFill>
                  <a:schemeClr val="tx1"/>
                </a:solidFill>
                <a:latin typeface="Sakkal Majalla" panose="02000000000000000000" pitchFamily="2" charset="-78"/>
                <a:cs typeface="Sakkal Majalla" panose="02000000000000000000" pitchFamily="2" charset="-78"/>
              </a:rPr>
              <a:t>ي:</a:t>
            </a: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6878472" y="684876"/>
            <a:ext cx="4830299" cy="837152"/>
          </a:xfrm>
          <a:prstGeom prst="rect">
            <a:avLst/>
          </a:prstGeom>
          <a:solidFill>
            <a:schemeClr val="accent4">
              <a:lumMod val="75000"/>
            </a:schemeClr>
          </a:solidFill>
        </p:spPr>
        <p:txBody>
          <a:bodyPr wrap="square">
            <a:spAutoFit/>
          </a:bodyPr>
          <a:lstStyle/>
          <a:p>
            <a:pPr algn="ctr">
              <a:lnSpc>
                <a:spcPct val="110000"/>
              </a:lnSpc>
            </a:pPr>
            <a:r>
              <a:rPr lang="ar-BH" sz="4400" b="1" dirty="0">
                <a:solidFill>
                  <a:srgbClr val="002060"/>
                </a:solidFill>
                <a:latin typeface="Sakkal Majalla" panose="02000000000000000000" pitchFamily="2" charset="-78"/>
                <a:cs typeface="Sakkal Majalla" panose="02000000000000000000" pitchFamily="2" charset="-78"/>
              </a:rPr>
              <a:t>نشاط تقويميّ</a:t>
            </a:r>
          </a:p>
        </p:txBody>
      </p:sp>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751881335"/>
              </p:ext>
            </p:extLst>
          </p:nvPr>
        </p:nvGraphicFramePr>
        <p:xfrm>
          <a:off x="1195754" y="2561913"/>
          <a:ext cx="10513017" cy="3535680"/>
        </p:xfrm>
        <a:graphic>
          <a:graphicData uri="http://schemas.openxmlformats.org/drawingml/2006/table">
            <a:tbl>
              <a:tblPr firstRow="1" bandRow="1">
                <a:tableStyleId>{5C22544A-7EE6-4342-B048-85BDC9FD1C3A}</a:tableStyleId>
              </a:tblPr>
              <a:tblGrid>
                <a:gridCol w="3504339">
                  <a:extLst>
                    <a:ext uri="{9D8B030D-6E8A-4147-A177-3AD203B41FA5}">
                      <a16:colId xmlns:a16="http://schemas.microsoft.com/office/drawing/2014/main" val="20000"/>
                    </a:ext>
                  </a:extLst>
                </a:gridCol>
                <a:gridCol w="3504339">
                  <a:extLst>
                    <a:ext uri="{9D8B030D-6E8A-4147-A177-3AD203B41FA5}">
                      <a16:colId xmlns:a16="http://schemas.microsoft.com/office/drawing/2014/main" val="20001"/>
                    </a:ext>
                  </a:extLst>
                </a:gridCol>
                <a:gridCol w="3504339">
                  <a:extLst>
                    <a:ext uri="{9D8B030D-6E8A-4147-A177-3AD203B41FA5}">
                      <a16:colId xmlns:a16="http://schemas.microsoft.com/office/drawing/2014/main" val="20002"/>
                    </a:ext>
                  </a:extLst>
                </a:gridCol>
              </a:tblGrid>
              <a:tr h="370840">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لازم/متعدّ</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الفعل</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الجملة</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0"/>
                  </a:ext>
                </a:extLst>
              </a:tr>
              <a:tr h="370840">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b="1" kern="1200" dirty="0">
                          <a:solidFill>
                            <a:srgbClr val="002060"/>
                          </a:solidFill>
                          <a:latin typeface="Sakkal Majalla" panose="02000000000000000000" pitchFamily="2" charset="-78"/>
                          <a:ea typeface="+mn-ea"/>
                          <a:cs typeface="Sakkal Majalla" panose="02000000000000000000" pitchFamily="2" charset="-78"/>
                        </a:rPr>
                        <a:t>- ألوي عنان دابتي. </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1"/>
                  </a:ext>
                </a:extLst>
              </a:tr>
              <a:tr h="370840">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BH" sz="3200" b="1" kern="1200" dirty="0">
                          <a:solidFill>
                            <a:srgbClr val="002060"/>
                          </a:solidFill>
                          <a:latin typeface="Sakkal Majalla" panose="02000000000000000000" pitchFamily="2" charset="-78"/>
                          <a:ea typeface="+mn-ea"/>
                          <a:cs typeface="Sakkal Majalla" panose="02000000000000000000" pitchFamily="2" charset="-78"/>
                        </a:rPr>
                        <a:t>- زأرَ الأسد.</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b="1" kern="1200" dirty="0">
                          <a:solidFill>
                            <a:srgbClr val="002060"/>
                          </a:solidFill>
                          <a:latin typeface="Sakkal Majalla" panose="02000000000000000000" pitchFamily="2" charset="-78"/>
                          <a:ea typeface="+mn-ea"/>
                          <a:cs typeface="Sakkal Majalla" panose="02000000000000000000" pitchFamily="2" charset="-78"/>
                        </a:rPr>
                        <a:t>- جعلتُ الصحراء جنّة</a:t>
                      </a:r>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3"/>
                  </a:ext>
                </a:extLst>
              </a:tr>
              <a:tr h="370840">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 أقبل الصيف.</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4"/>
                  </a:ext>
                </a:extLst>
              </a:tr>
              <a:tr h="370840">
                <a:tc>
                  <a:txBody>
                    <a:bodyPr/>
                    <a:lstStyle/>
                    <a:p>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algn="l" defTabSz="914400" rtl="0" eaLnBrk="1" latinLnBrk="0" hangingPunct="1"/>
                      <a:r>
                        <a:rPr lang="ar-BH" sz="1800" b="1" kern="1200" dirty="0">
                          <a:solidFill>
                            <a:srgbClr val="002060"/>
                          </a:solidFill>
                          <a:latin typeface="Sakkal Majalla" panose="02000000000000000000" pitchFamily="2" charset="-78"/>
                          <a:ea typeface="+mn-ea"/>
                          <a:cs typeface="Sakkal Majalla" panose="02000000000000000000" pitchFamily="2" charset="-78"/>
                        </a:rPr>
                        <a:t>.</a:t>
                      </a:r>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-أحببت شعر امرئ القيس.</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632161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9" name="AutoShape 2" descr="نتيجة بحث الصور عن تحدي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akkal Majalla" panose="02000000000000000000" pitchFamily="2" charset="-78"/>
              <a:cs typeface="Sakkal Majalla" panose="02000000000000000000" pitchFamily="2" charset="-78"/>
            </a:endParaRPr>
          </a:p>
        </p:txBody>
      </p:sp>
      <p:sp>
        <p:nvSpPr>
          <p:cNvPr id="8" name="Rectangle 7"/>
          <p:cNvSpPr/>
          <p:nvPr/>
        </p:nvSpPr>
        <p:spPr>
          <a:xfrm>
            <a:off x="6878472" y="684876"/>
            <a:ext cx="4830299" cy="837152"/>
          </a:xfrm>
          <a:prstGeom prst="rect">
            <a:avLst/>
          </a:prstGeom>
          <a:solidFill>
            <a:schemeClr val="accent4">
              <a:lumMod val="75000"/>
            </a:schemeClr>
          </a:solidFill>
        </p:spPr>
        <p:txBody>
          <a:bodyPr wrap="square">
            <a:spAutoFit/>
          </a:bodyPr>
          <a:lstStyle/>
          <a:p>
            <a:pPr algn="ctr">
              <a:lnSpc>
                <a:spcPct val="110000"/>
              </a:lnSpc>
            </a:pPr>
            <a:r>
              <a:rPr lang="ar-BH" sz="4400" b="1" dirty="0">
                <a:solidFill>
                  <a:srgbClr val="002060"/>
                </a:solidFill>
                <a:latin typeface="Sakkal Majalla" panose="02000000000000000000" pitchFamily="2" charset="-78"/>
                <a:cs typeface="Sakkal Majalla" panose="02000000000000000000" pitchFamily="2" charset="-78"/>
              </a:rPr>
              <a:t>إجابة النشاط التقويميّ</a:t>
            </a:r>
          </a:p>
        </p:txBody>
      </p:sp>
      <p:sp>
        <p:nvSpPr>
          <p:cNvPr id="11" name="مستطيل 9">
            <a:extLst>
              <a:ext uri="{FF2B5EF4-FFF2-40B4-BE49-F238E27FC236}">
                <a16:creationId xmlns:a16="http://schemas.microsoft.com/office/drawing/2014/main" id="{255D957B-3BA8-46D8-ACB8-983334DA4329}"/>
              </a:ext>
            </a:extLst>
          </p:cNvPr>
          <p:cNvSpPr/>
          <p:nvPr/>
        </p:nvSpPr>
        <p:spPr>
          <a:xfrm>
            <a:off x="155575" y="498623"/>
            <a:ext cx="3337902" cy="400110"/>
          </a:xfrm>
          <a:prstGeom prst="rect">
            <a:avLst/>
          </a:prstGeom>
          <a:solidFill>
            <a:schemeClr val="accent4">
              <a:lumMod val="60000"/>
              <a:lumOff val="40000"/>
            </a:schemeClr>
          </a:solidFill>
          <a:effectLst>
            <a:outerShdw blurRad="50800" dist="38100" dir="16200000"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r>
              <a:rPr lang="ar-BH" sz="2000" b="1" dirty="0">
                <a:solidFill>
                  <a:schemeClr val="tx1"/>
                </a:solidFill>
                <a:latin typeface="Sakkal Majalla" panose="02000000000000000000" pitchFamily="2" charset="-78"/>
                <a:cs typeface="Sakkal Majalla" panose="02000000000000000000" pitchFamily="2" charset="-78"/>
              </a:rPr>
              <a:t>الفعل اللازم والفعل المتعدّي-عرب 101</a:t>
            </a:r>
            <a:endParaRPr lang="ar-BH" sz="1050" b="1" dirty="0">
              <a:solidFill>
                <a:schemeClr val="tx1"/>
              </a:solidFill>
              <a:latin typeface="Sakkal Majalla" panose="02000000000000000000" pitchFamily="2" charset="-78"/>
              <a:cs typeface="Sakkal Majalla" panose="020000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4099258852"/>
              </p:ext>
            </p:extLst>
          </p:nvPr>
        </p:nvGraphicFramePr>
        <p:xfrm>
          <a:off x="1195754" y="2064372"/>
          <a:ext cx="10513017" cy="3535680"/>
        </p:xfrm>
        <a:graphic>
          <a:graphicData uri="http://schemas.openxmlformats.org/drawingml/2006/table">
            <a:tbl>
              <a:tblPr firstRow="1" bandRow="1">
                <a:tableStyleId>{5C22544A-7EE6-4342-B048-85BDC9FD1C3A}</a:tableStyleId>
              </a:tblPr>
              <a:tblGrid>
                <a:gridCol w="3504339">
                  <a:extLst>
                    <a:ext uri="{9D8B030D-6E8A-4147-A177-3AD203B41FA5}">
                      <a16:colId xmlns:a16="http://schemas.microsoft.com/office/drawing/2014/main" val="20000"/>
                    </a:ext>
                  </a:extLst>
                </a:gridCol>
                <a:gridCol w="3504339">
                  <a:extLst>
                    <a:ext uri="{9D8B030D-6E8A-4147-A177-3AD203B41FA5}">
                      <a16:colId xmlns:a16="http://schemas.microsoft.com/office/drawing/2014/main" val="20001"/>
                    </a:ext>
                  </a:extLst>
                </a:gridCol>
                <a:gridCol w="3504339">
                  <a:extLst>
                    <a:ext uri="{9D8B030D-6E8A-4147-A177-3AD203B41FA5}">
                      <a16:colId xmlns:a16="http://schemas.microsoft.com/office/drawing/2014/main" val="20002"/>
                    </a:ext>
                  </a:extLst>
                </a:gridCol>
              </a:tblGrid>
              <a:tr h="370840">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لازم/متعدّ</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الفعل</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600" b="1" kern="1200" dirty="0">
                          <a:solidFill>
                            <a:schemeClr val="tx1"/>
                          </a:solidFill>
                          <a:latin typeface="Sakkal Majalla" panose="02000000000000000000" pitchFamily="2" charset="-78"/>
                          <a:ea typeface="+mn-ea"/>
                          <a:cs typeface="Sakkal Majalla" panose="02000000000000000000" pitchFamily="2" charset="-78"/>
                        </a:rPr>
                        <a:t>الجملة</a:t>
                      </a:r>
                      <a:endParaRPr lang="en-US" sz="3600" b="1" kern="1200" dirty="0">
                        <a:solidFill>
                          <a:schemeClr val="tx1"/>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0"/>
                  </a:ext>
                </a:extLst>
              </a:tr>
              <a:tr h="370840">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متعدّ</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ألوي</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b="1" kern="1200" dirty="0">
                          <a:solidFill>
                            <a:srgbClr val="002060"/>
                          </a:solidFill>
                          <a:latin typeface="Sakkal Majalla" panose="02000000000000000000" pitchFamily="2" charset="-78"/>
                          <a:ea typeface="+mn-ea"/>
                          <a:cs typeface="Sakkal Majalla" panose="02000000000000000000" pitchFamily="2" charset="-78"/>
                        </a:rPr>
                        <a:t>- ألوي عنان دابتي. </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1"/>
                  </a:ext>
                </a:extLst>
              </a:tr>
              <a:tr h="370840">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لازم</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زأر</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BH" sz="3200" b="1" kern="1200" dirty="0">
                          <a:solidFill>
                            <a:srgbClr val="002060"/>
                          </a:solidFill>
                          <a:latin typeface="Sakkal Majalla" panose="02000000000000000000" pitchFamily="2" charset="-78"/>
                          <a:ea typeface="+mn-ea"/>
                          <a:cs typeface="Sakkal Majalla" panose="02000000000000000000" pitchFamily="2" charset="-78"/>
                        </a:rPr>
                        <a:t>- زأرَ الأسد.</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2"/>
                  </a:ext>
                </a:extLst>
              </a:tr>
              <a:tr h="370840">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متعدّ</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جعل</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3200" b="1" kern="1200" dirty="0">
                          <a:solidFill>
                            <a:srgbClr val="002060"/>
                          </a:solidFill>
                          <a:latin typeface="Sakkal Majalla" panose="02000000000000000000" pitchFamily="2" charset="-78"/>
                          <a:ea typeface="+mn-ea"/>
                          <a:cs typeface="Sakkal Majalla" panose="02000000000000000000" pitchFamily="2" charset="-78"/>
                        </a:rPr>
                        <a:t>- جعلتُ الصحراء جنّة</a:t>
                      </a:r>
                      <a:r>
                        <a:rPr lang="ar-BH" sz="3200" b="1" kern="1200" dirty="0">
                          <a:solidFill>
                            <a:srgbClr val="002060"/>
                          </a:solidFill>
                          <a:latin typeface="Sakkal Majalla" panose="02000000000000000000" pitchFamily="2" charset="-78"/>
                          <a:ea typeface="+mn-ea"/>
                          <a:cs typeface="Sakkal Majalla" panose="02000000000000000000" pitchFamily="2" charset="-78"/>
                        </a:rPr>
                        <a:t>.</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3"/>
                  </a:ext>
                </a:extLst>
              </a:tr>
              <a:tr h="370840">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لازم</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أقبل</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 أقبل الصيف.</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4"/>
                  </a:ext>
                </a:extLst>
              </a:tr>
              <a:tr h="370840">
                <a:tc>
                  <a:txBody>
                    <a:bodyPr/>
                    <a:lstStyle/>
                    <a:p>
                      <a:pPr algn="ctr"/>
                      <a:r>
                        <a:rPr lang="ar-BH" sz="3200" b="1" kern="1200" dirty="0">
                          <a:solidFill>
                            <a:srgbClr val="002060"/>
                          </a:solidFill>
                          <a:latin typeface="Sakkal Majalla" panose="02000000000000000000" pitchFamily="2" charset="-78"/>
                          <a:ea typeface="+mn-ea"/>
                          <a:cs typeface="Sakkal Majalla" panose="02000000000000000000" pitchFamily="2" charset="-78"/>
                        </a:rPr>
                        <a:t>متعدّ</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marL="0" algn="ctr" defTabSz="914400" rtl="0" eaLnBrk="1" latinLnBrk="0" hangingPunct="1"/>
                      <a:r>
                        <a:rPr lang="ar-BH" sz="3200" b="1" kern="1200" dirty="0">
                          <a:solidFill>
                            <a:srgbClr val="002060"/>
                          </a:solidFill>
                          <a:latin typeface="Sakkal Majalla" panose="02000000000000000000" pitchFamily="2" charset="-78"/>
                          <a:ea typeface="+mn-ea"/>
                          <a:cs typeface="Sakkal Majalla" panose="02000000000000000000" pitchFamily="2" charset="-78"/>
                        </a:rPr>
                        <a:t>أحبّ</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tc>
                  <a:txBody>
                    <a:bodyPr/>
                    <a:lstStyle/>
                    <a:p>
                      <a:pPr algn="r"/>
                      <a:r>
                        <a:rPr lang="ar-BH" sz="3200" b="1" kern="1200" dirty="0">
                          <a:solidFill>
                            <a:srgbClr val="002060"/>
                          </a:solidFill>
                          <a:latin typeface="Sakkal Majalla" panose="02000000000000000000" pitchFamily="2" charset="-78"/>
                          <a:ea typeface="+mn-ea"/>
                          <a:cs typeface="Sakkal Majalla" panose="02000000000000000000" pitchFamily="2" charset="-78"/>
                        </a:rPr>
                        <a:t>-أحببت شعر امرئ القيس.</a:t>
                      </a:r>
                      <a:endParaRPr lang="en-US" sz="3200" b="1" kern="1200" dirty="0">
                        <a:solidFill>
                          <a:srgbClr val="002060"/>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659539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p:nvSpPr>
        <p:spPr>
          <a:xfrm>
            <a:off x="2319802" y="1269242"/>
            <a:ext cx="6964325" cy="3296093"/>
          </a:xfrm>
          <a:prstGeom prst="round1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6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Sakkal Majalla" panose="02000000000000000000" pitchFamily="2" charset="-78"/>
                <a:ea typeface="+mn-ea"/>
                <a:cs typeface="Sakkal Majalla" panose="02000000000000000000" pitchFamily="2" charset="-78"/>
              </a:rPr>
              <a:t>ادخل على موقع كاهوت</a:t>
            </a:r>
          </a:p>
          <a:p>
            <a:pPr marL="0" marR="0" lvl="0" indent="0" algn="ctr" defTabSz="914400" rtl="1" eaLnBrk="1" fontAlgn="auto" latinLnBrk="0" hangingPunct="1">
              <a:lnSpc>
                <a:spcPct val="100000"/>
              </a:lnSpc>
              <a:spcBef>
                <a:spcPts val="0"/>
              </a:spcBef>
              <a:spcAft>
                <a:spcPts val="0"/>
              </a:spcAft>
              <a:buClrTx/>
              <a:buSzTx/>
              <a:buFontTx/>
              <a:buNone/>
              <a:tabLst/>
              <a:defRPr/>
            </a:pPr>
            <a:r>
              <a:rPr lang="ar-SA" sz="6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من خلال محرك البحث غوغل</a:t>
            </a:r>
            <a:endParaRPr kumimoji="0" lang="ar-BH" sz="6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Sakkal Majalla" panose="02000000000000000000" pitchFamily="2" charset="-78"/>
              <a:ea typeface="+mn-ea"/>
              <a:cs typeface="Sakkal Majalla" panose="02000000000000000000" pitchFamily="2" charset="-78"/>
            </a:endParaRPr>
          </a:p>
        </p:txBody>
      </p:sp>
      <p:sp>
        <p:nvSpPr>
          <p:cNvPr id="3" name="Rectangle 7">
            <a:extLst>
              <a:ext uri="{FF2B5EF4-FFF2-40B4-BE49-F238E27FC236}">
                <a16:creationId xmlns:a16="http://schemas.microsoft.com/office/drawing/2014/main" id="{AE49DE59-DEE8-4667-85C5-A3EE1C28289E}"/>
              </a:ext>
            </a:extLst>
          </p:cNvPr>
          <p:cNvSpPr/>
          <p:nvPr/>
        </p:nvSpPr>
        <p:spPr>
          <a:xfrm>
            <a:off x="6878472" y="684876"/>
            <a:ext cx="4830299" cy="837152"/>
          </a:xfrm>
          <a:prstGeom prst="rect">
            <a:avLst/>
          </a:prstGeom>
          <a:solidFill>
            <a:schemeClr val="accent4">
              <a:lumMod val="75000"/>
            </a:schemeClr>
          </a:solidFill>
        </p:spPr>
        <p:txBody>
          <a:bodyPr wrap="square">
            <a:spAutoFit/>
          </a:bodyPr>
          <a:lstStyle/>
          <a:p>
            <a:pPr algn="ctr">
              <a:lnSpc>
                <a:spcPct val="110000"/>
              </a:lnSpc>
            </a:pPr>
            <a:r>
              <a:rPr lang="ar-BH" sz="4400" b="1" dirty="0">
                <a:solidFill>
                  <a:srgbClr val="002060"/>
                </a:solidFill>
                <a:latin typeface="Sakkal Majalla" panose="02000000000000000000" pitchFamily="2" charset="-78"/>
                <a:cs typeface="Sakkal Majalla" panose="02000000000000000000" pitchFamily="2" charset="-78"/>
              </a:rPr>
              <a:t>النشاط التقويميّ الختامي</a:t>
            </a:r>
          </a:p>
        </p:txBody>
      </p:sp>
    </p:spTree>
    <p:extLst>
      <p:ext uri="{BB962C8B-B14F-4D97-AF65-F5344CB8AC3E}">
        <p14:creationId xmlns:p14="http://schemas.microsoft.com/office/powerpoint/2010/main" val="403608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wipe(down)">
                                      <p:cBhvr>
                                        <p:cTn id="23" dur="580">
                                          <p:stCondLst>
                                            <p:cond delay="0"/>
                                          </p:stCondLst>
                                        </p:cTn>
                                        <p:tgtEl>
                                          <p:spTgt spid="4">
                                            <p:txEl>
                                              <p:pRg st="1" end="1"/>
                                            </p:txEl>
                                          </p:spTgt>
                                        </p:tgtEl>
                                      </p:cBhvr>
                                    </p:animEffect>
                                    <p:anim calcmode="lin" valueType="num">
                                      <p:cBhvr>
                                        <p:cTn id="24"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xEl>
                                              <p:pRg st="1" end="1"/>
                                            </p:txEl>
                                          </p:spTgt>
                                        </p:tgtEl>
                                      </p:cBhvr>
                                      <p:to x="100000" y="60000"/>
                                    </p:animScale>
                                    <p:animScale>
                                      <p:cBhvr>
                                        <p:cTn id="30" dur="166" decel="50000">
                                          <p:stCondLst>
                                            <p:cond delay="676"/>
                                          </p:stCondLst>
                                        </p:cTn>
                                        <p:tgtEl>
                                          <p:spTgt spid="4">
                                            <p:txEl>
                                              <p:pRg st="1" end="1"/>
                                            </p:txEl>
                                          </p:spTgt>
                                        </p:tgtEl>
                                      </p:cBhvr>
                                      <p:to x="100000" y="100000"/>
                                    </p:animScale>
                                    <p:animScale>
                                      <p:cBhvr>
                                        <p:cTn id="31" dur="26">
                                          <p:stCondLst>
                                            <p:cond delay="1312"/>
                                          </p:stCondLst>
                                        </p:cTn>
                                        <p:tgtEl>
                                          <p:spTgt spid="4">
                                            <p:txEl>
                                              <p:pRg st="1" end="1"/>
                                            </p:txEl>
                                          </p:spTgt>
                                        </p:tgtEl>
                                      </p:cBhvr>
                                      <p:to x="100000" y="80000"/>
                                    </p:animScale>
                                    <p:animScale>
                                      <p:cBhvr>
                                        <p:cTn id="32" dur="166" decel="50000">
                                          <p:stCondLst>
                                            <p:cond delay="1338"/>
                                          </p:stCondLst>
                                        </p:cTn>
                                        <p:tgtEl>
                                          <p:spTgt spid="4">
                                            <p:txEl>
                                              <p:pRg st="1" end="1"/>
                                            </p:txEl>
                                          </p:spTgt>
                                        </p:tgtEl>
                                      </p:cBhvr>
                                      <p:to x="100000" y="100000"/>
                                    </p:animScale>
                                    <p:animScale>
                                      <p:cBhvr>
                                        <p:cTn id="33" dur="26">
                                          <p:stCondLst>
                                            <p:cond delay="1642"/>
                                          </p:stCondLst>
                                        </p:cTn>
                                        <p:tgtEl>
                                          <p:spTgt spid="4">
                                            <p:txEl>
                                              <p:pRg st="1" end="1"/>
                                            </p:txEl>
                                          </p:spTgt>
                                        </p:tgtEl>
                                      </p:cBhvr>
                                      <p:to x="100000" y="90000"/>
                                    </p:animScale>
                                    <p:animScale>
                                      <p:cBhvr>
                                        <p:cTn id="34" dur="166" decel="50000">
                                          <p:stCondLst>
                                            <p:cond delay="1668"/>
                                          </p:stCondLst>
                                        </p:cTn>
                                        <p:tgtEl>
                                          <p:spTgt spid="4">
                                            <p:txEl>
                                              <p:pRg st="1" end="1"/>
                                            </p:txEl>
                                          </p:spTgt>
                                        </p:tgtEl>
                                      </p:cBhvr>
                                      <p:to x="100000" y="100000"/>
                                    </p:animScale>
                                    <p:animScale>
                                      <p:cBhvr>
                                        <p:cTn id="35" dur="26">
                                          <p:stCondLst>
                                            <p:cond delay="1808"/>
                                          </p:stCondLst>
                                        </p:cTn>
                                        <p:tgtEl>
                                          <p:spTgt spid="4">
                                            <p:txEl>
                                              <p:pRg st="1" end="1"/>
                                            </p:txEl>
                                          </p:spTgt>
                                        </p:tgtEl>
                                      </p:cBhvr>
                                      <p:to x="100000" y="95000"/>
                                    </p:animScale>
                                    <p:animScale>
                                      <p:cBhvr>
                                        <p:cTn id="36" dur="166" decel="50000">
                                          <p:stCondLst>
                                            <p:cond delay="1834"/>
                                          </p:stCondLst>
                                        </p:cTn>
                                        <p:tgtEl>
                                          <p:spTgt spid="4">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p:nvSpPr>
        <p:spPr>
          <a:xfrm>
            <a:off x="2319802" y="1269242"/>
            <a:ext cx="6964325" cy="3296093"/>
          </a:xfrm>
          <a:prstGeom prst="round1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1" anchor="ctr"/>
          <a:lstStyle/>
          <a:p>
            <a:pPr algn="ctr" rtl="1"/>
            <a:r>
              <a:rPr lang="ar-SA" sz="115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ar-BH" sz="115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53305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1204</TotalTime>
  <Words>776</Words>
  <Application>Microsoft Office PowerPoint</Application>
  <PresentationFormat>Widescreen</PresentationFormat>
  <Paragraphs>159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Unknown User</cp:lastModifiedBy>
  <cp:revision>187</cp:revision>
  <dcterms:created xsi:type="dcterms:W3CDTF">2020-03-04T10:47:58Z</dcterms:created>
  <dcterms:modified xsi:type="dcterms:W3CDTF">2021-12-08T21:02:54Z</dcterms:modified>
</cp:coreProperties>
</file>