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70" r:id="rId4"/>
    <p:sldId id="271" r:id="rId5"/>
    <p:sldId id="272" r:id="rId6"/>
    <p:sldId id="273" r:id="rId7"/>
    <p:sldId id="274" r:id="rId8"/>
    <p:sldId id="275" r:id="rId9"/>
    <p:sldId id="276" r:id="rId10"/>
    <p:sldId id="277" r:id="rId11"/>
    <p:sldId id="278" r:id="rId1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000" autoAdjust="0"/>
    <p:restoredTop sz="94660"/>
  </p:normalViewPr>
  <p:slideViewPr>
    <p:cSldViewPr snapToGrid="0">
      <p:cViewPr varScale="1">
        <p:scale>
          <a:sx n="64" d="100"/>
          <a:sy n="64" d="100"/>
        </p:scale>
        <p:origin x="336" y="78"/>
      </p:cViewPr>
      <p:guideLst/>
    </p:cSldViewPr>
  </p:slideViewPr>
  <p:notesTextViewPr>
    <p:cViewPr>
      <p:scale>
        <a:sx n="1" d="1"/>
        <a:sy n="1" d="1"/>
      </p:scale>
      <p:origin x="0" y="0"/>
    </p:cViewPr>
  </p:notesTextViewPr>
  <p:sorterViewPr>
    <p:cViewPr>
      <p:scale>
        <a:sx n="100" d="100"/>
        <a:sy n="100" d="100"/>
      </p:scale>
      <p:origin x="0" y="-142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presProps" Target="pres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2" Type="http://schemas.openxmlformats.org/officeDocument/2006/relationships/slide" Target="slides/slide1.xml" /><Relationship Id="rId16"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heme" Target="theme/theme1.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2/28/2022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2/28/2022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2/28/2022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2/28/2022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2/28/2022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2/28/2022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pn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2/28/2022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 /><Relationship Id="rId2" Type="http://schemas.openxmlformats.org/officeDocument/2006/relationships/image" Target="../media/image2.pn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4.emf"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2" Type="http://schemas.openxmlformats.org/officeDocument/2006/relationships/image" Target="../media/image5.emf"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2" Type="http://schemas.openxmlformats.org/officeDocument/2006/relationships/image" Target="../media/image6.emf"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png"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3" Type="http://schemas.openxmlformats.org/officeDocument/2006/relationships/image" Target="../media/image9.png" /><Relationship Id="rId7" Type="http://schemas.openxmlformats.org/officeDocument/2006/relationships/image" Target="../media/image13.png" /><Relationship Id="rId2" Type="http://schemas.openxmlformats.org/officeDocument/2006/relationships/slideLayout" Target="../slideLayouts/slideLayout7.xml" /><Relationship Id="rId1" Type="http://schemas.openxmlformats.org/officeDocument/2006/relationships/tags" Target="../tags/tag1.xml" /><Relationship Id="rId6" Type="http://schemas.openxmlformats.org/officeDocument/2006/relationships/image" Target="../media/image12.png" /><Relationship Id="rId5" Type="http://schemas.openxmlformats.org/officeDocument/2006/relationships/image" Target="../media/image11.png" /><Relationship Id="rId4" Type="http://schemas.openxmlformats.org/officeDocument/2006/relationships/image" Target="../media/image10.png" /></Relationships>
</file>

<file path=ppt/slides/_rels/slide8.xml.rels><?xml version="1.0" encoding="UTF-8" standalone="yes"?>
<Relationships xmlns="http://schemas.openxmlformats.org/package/2006/relationships"><Relationship Id="rId3" Type="http://schemas.openxmlformats.org/officeDocument/2006/relationships/image" Target="../media/image14.png" /><Relationship Id="rId2" Type="http://schemas.openxmlformats.org/officeDocument/2006/relationships/slideLayout" Target="../slideLayouts/slideLayout7.xml" /><Relationship Id="rId1" Type="http://schemas.openxmlformats.org/officeDocument/2006/relationships/tags" Target="../tags/tag2.xml" /><Relationship Id="rId6" Type="http://schemas.openxmlformats.org/officeDocument/2006/relationships/image" Target="../media/image17.png" /><Relationship Id="rId5" Type="http://schemas.openxmlformats.org/officeDocument/2006/relationships/image" Target="../media/image16.png" /><Relationship Id="rId4" Type="http://schemas.openxmlformats.org/officeDocument/2006/relationships/image" Target="../media/image15.png" /></Relationships>
</file>

<file path=ppt/slides/_rels/slide9.xml.rels><?xml version="1.0" encoding="UTF-8" standalone="yes"?>
<Relationships xmlns="http://schemas.openxmlformats.org/package/2006/relationships"><Relationship Id="rId3" Type="http://schemas.openxmlformats.org/officeDocument/2006/relationships/image" Target="../media/image18.png" /><Relationship Id="rId2" Type="http://schemas.openxmlformats.org/officeDocument/2006/relationships/slideLayout" Target="../slideLayouts/slideLayout7.xml" /><Relationship Id="rId1" Type="http://schemas.openxmlformats.org/officeDocument/2006/relationships/tags" Target="../tags/tag3.xml" /><Relationship Id="rId6" Type="http://schemas.openxmlformats.org/officeDocument/2006/relationships/image" Target="../media/image21.png" /><Relationship Id="rId5" Type="http://schemas.openxmlformats.org/officeDocument/2006/relationships/image" Target="../media/image20.png" /><Relationship Id="rId4" Type="http://schemas.openxmlformats.org/officeDocument/2006/relationships/image" Target="../media/image19.png" /></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 /><Relationship Id="rId1" Type="http://schemas.openxmlformats.org/officeDocument/2006/relationships/tags" Target="../tags/tag4.xml" /></Relationships>
</file>

<file path=ppt/slides/_rels/slide11.xml.rels><?xml version="1.0" encoding="UTF-8" standalone="yes"?>
<Relationships xmlns="http://schemas.openxmlformats.org/package/2006/relationships"><Relationship Id="rId2" Type="http://schemas.openxmlformats.org/officeDocument/2006/relationships/image" Target="../media/image22.emf"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71067ED-4276-485D-8ED9-731FFD86E4C0}"/>
              </a:ext>
            </a:extLst>
          </p:cNvPr>
          <p:cNvGraphicFramePr>
            <a:graphicFrameLocks/>
          </p:cNvGraphicFramePr>
          <p:nvPr>
            <p:extLst>
              <p:ext uri="{D42A27DB-BD31-4B8C-83A1-F6EECF244321}">
                <p14:modId xmlns:p14="http://schemas.microsoft.com/office/powerpoint/2010/main" val="2281462811"/>
              </p:ext>
            </p:extLst>
          </p:nvPr>
        </p:nvGraphicFramePr>
        <p:xfrm>
          <a:off x="4317373" y="1597835"/>
          <a:ext cx="7359872" cy="3563750"/>
        </p:xfrm>
        <a:graphic>
          <a:graphicData uri="http://schemas.openxmlformats.org/drawingml/2006/table">
            <a:tbl>
              <a:tblPr firstRow="1" bandRow="1">
                <a:tableStyleId>{5C22544A-7EE6-4342-B048-85BDC9FD1C3A}</a:tableStyleId>
              </a:tblPr>
              <a:tblGrid>
                <a:gridCol w="5043362">
                  <a:extLst>
                    <a:ext uri="{9D8B030D-6E8A-4147-A177-3AD203B41FA5}">
                      <a16:colId xmlns:a16="http://schemas.microsoft.com/office/drawing/2014/main" val="147546282"/>
                    </a:ext>
                  </a:extLst>
                </a:gridCol>
                <a:gridCol w="2316510">
                  <a:extLst>
                    <a:ext uri="{9D8B030D-6E8A-4147-A177-3AD203B41FA5}">
                      <a16:colId xmlns:a16="http://schemas.microsoft.com/office/drawing/2014/main" val="1624011049"/>
                    </a:ext>
                  </a:extLst>
                </a:gridCol>
              </a:tblGrid>
              <a:tr h="704097">
                <a:tc>
                  <a:txBody>
                    <a:bodyPr/>
                    <a:lstStyle/>
                    <a:p>
                      <a:pPr algn="ctr" rtl="1" fontAlgn="base"/>
                      <a:r>
                        <a:rPr lang="ar-BH" sz="2800" b="0" i="0" kern="1200" dirty="0">
                          <a:solidFill>
                            <a:srgbClr val="FFFF00"/>
                          </a:solidFill>
                          <a:effectLst/>
                          <a:latin typeface="Sakkal Majalla" panose="02000000000000000000" pitchFamily="2" charset="-78"/>
                          <a:ea typeface="+mn-ea"/>
                          <a:cs typeface="Sultan bold" pitchFamily="2" charset="-78"/>
                        </a:rPr>
                        <a:t>تصوير الحركة</a:t>
                      </a:r>
                    </a:p>
                  </a:txBody>
                  <a:tcPr anchor="ct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kern="1200" dirty="0">
                          <a:solidFill>
                            <a:srgbClr val="FFFF00"/>
                          </a:solidFill>
                          <a:latin typeface="Sakkal Majalla" panose="02000000000000000000" pitchFamily="2" charset="-78"/>
                          <a:ea typeface="+mn-ea"/>
                          <a:cs typeface="Sultan bold" pitchFamily="2" charset="-78"/>
                        </a:rPr>
                        <a:t>عنوان </a:t>
                      </a:r>
                      <a:r>
                        <a:rPr lang="ar-JO" sz="3200" b="1" kern="1200" dirty="0">
                          <a:solidFill>
                            <a:srgbClr val="FFFF00"/>
                          </a:solidFill>
                          <a:latin typeface="Sakkal Majalla" panose="02000000000000000000" pitchFamily="2" charset="-78"/>
                          <a:ea typeface="+mn-ea"/>
                          <a:cs typeface="Sultan bold" pitchFamily="2" charset="-78"/>
                        </a:rPr>
                        <a:t>الدرس</a:t>
                      </a:r>
                      <a:endParaRPr lang="en-US" sz="3200" b="1" kern="1200" dirty="0">
                        <a:solidFill>
                          <a:srgbClr val="FFFF00"/>
                        </a:solidFill>
                        <a:latin typeface="Sakkal Majalla" panose="02000000000000000000" pitchFamily="2" charset="-78"/>
                        <a:ea typeface="+mn-ea"/>
                        <a:cs typeface="Sultan bold" pitchFamily="2" charset="-78"/>
                      </a:endParaRPr>
                    </a:p>
                  </a:txBody>
                  <a:tcPr/>
                </a:tc>
                <a:extLst>
                  <a:ext uri="{0D108BD9-81ED-4DB2-BD59-A6C34878D82A}">
                    <a16:rowId xmlns:a16="http://schemas.microsoft.com/office/drawing/2014/main" val="2624563893"/>
                  </a:ext>
                </a:extLst>
              </a:tr>
              <a:tr h="700348">
                <a:tc>
                  <a:txBody>
                    <a:bodyPr/>
                    <a:lstStyle/>
                    <a:p>
                      <a:pPr algn="ctr" rtl="1"/>
                      <a:r>
                        <a:rPr lang="ar-JO" sz="2800" b="0" dirty="0">
                          <a:latin typeface="Sakkal Majalla" panose="02000000000000000000" pitchFamily="2" charset="-78"/>
                          <a:cs typeface="Sultan bold" pitchFamily="2" charset="-78"/>
                        </a:rPr>
                        <a:t>الفيزياء</a:t>
                      </a:r>
                      <a:r>
                        <a:rPr lang="ar-BH" sz="2800" b="0" dirty="0">
                          <a:latin typeface="Sakkal Majalla" panose="02000000000000000000" pitchFamily="2" charset="-78"/>
                          <a:cs typeface="Sultan bold" pitchFamily="2" charset="-78"/>
                        </a:rPr>
                        <a:t>1</a:t>
                      </a:r>
                      <a:r>
                        <a:rPr lang="ar-JO" sz="2800" b="0" dirty="0">
                          <a:latin typeface="Sakkal Majalla" panose="02000000000000000000" pitchFamily="2" charset="-78"/>
                          <a:cs typeface="Sultan bold" pitchFamily="2" charset="-78"/>
                        </a:rPr>
                        <a:t> (فيز</a:t>
                      </a:r>
                      <a:r>
                        <a:rPr lang="ar-BH" sz="2800" b="0" dirty="0">
                          <a:latin typeface="Sakkal Majalla" panose="02000000000000000000" pitchFamily="2" charset="-78"/>
                          <a:cs typeface="Sultan bold" pitchFamily="2" charset="-78"/>
                        </a:rPr>
                        <a:t>102</a:t>
                      </a:r>
                      <a:r>
                        <a:rPr lang="ar-JO" sz="2800" b="0" dirty="0">
                          <a:latin typeface="Sakkal Majalla" panose="02000000000000000000" pitchFamily="2" charset="-78"/>
                          <a:cs typeface="Sultan bold" pitchFamily="2" charset="-78"/>
                        </a:rPr>
                        <a:t>)</a:t>
                      </a:r>
                      <a:endParaRPr lang="en-US" sz="2800" b="0" dirty="0">
                        <a:latin typeface="Sakkal Majalla" panose="02000000000000000000" pitchFamily="2" charset="-78"/>
                        <a:cs typeface="Sultan bold" pitchFamily="2" charset="-78"/>
                      </a:endParaRPr>
                    </a:p>
                  </a:txBody>
                  <a:tcPr anchor="ctr"/>
                </a:tc>
                <a:tc>
                  <a:txBody>
                    <a:bodyPr/>
                    <a:lstStyle/>
                    <a:p>
                      <a:pPr algn="ctr" rtl="1"/>
                      <a:r>
                        <a:rPr lang="ar-BH" sz="3200" b="1" kern="1200" dirty="0">
                          <a:solidFill>
                            <a:schemeClr val="dk1"/>
                          </a:solidFill>
                          <a:latin typeface="Sakkal Majalla" panose="02000000000000000000" pitchFamily="2" charset="-78"/>
                          <a:ea typeface="+mn-ea"/>
                          <a:cs typeface="Sultan bold" pitchFamily="2" charset="-78"/>
                        </a:rPr>
                        <a:t>المقرر</a:t>
                      </a:r>
                      <a:endParaRPr lang="en-US" sz="3200" b="1" kern="1200" dirty="0">
                        <a:solidFill>
                          <a:schemeClr val="dk1"/>
                        </a:solidFill>
                        <a:latin typeface="Sakkal Majalla" panose="02000000000000000000" pitchFamily="2" charset="-78"/>
                        <a:ea typeface="+mn-ea"/>
                        <a:cs typeface="Sultan bold" pitchFamily="2" charset="-78"/>
                      </a:endParaRPr>
                    </a:p>
                  </a:txBody>
                  <a:tcPr anchor="ctr"/>
                </a:tc>
                <a:extLst>
                  <a:ext uri="{0D108BD9-81ED-4DB2-BD59-A6C34878D82A}">
                    <a16:rowId xmlns:a16="http://schemas.microsoft.com/office/drawing/2014/main" val="3347529466"/>
                  </a:ext>
                </a:extLst>
              </a:tr>
              <a:tr h="7040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2800" b="0" dirty="0">
                          <a:latin typeface="Sakkal Majalla" panose="02000000000000000000" pitchFamily="2" charset="-78"/>
                          <a:cs typeface="Sultan bold" pitchFamily="2" charset="-78"/>
                        </a:rPr>
                        <a:t>الأول</a:t>
                      </a:r>
                      <a:endParaRPr lang="en-US" sz="2800" b="0" dirty="0">
                        <a:latin typeface="Sakkal Majalla" panose="02000000000000000000" pitchFamily="2" charset="-78"/>
                        <a:cs typeface="Sultan bold" pitchFamily="2" charset="-78"/>
                      </a:endParaRPr>
                    </a:p>
                  </a:txBody>
                  <a:tcPr anchor="ctr"/>
                </a:tc>
                <a:tc>
                  <a:txBody>
                    <a:bodyPr/>
                    <a:lstStyle/>
                    <a:p>
                      <a:pPr algn="ctr" rtl="1"/>
                      <a:r>
                        <a:rPr lang="ar-BH" sz="3200" b="1" kern="1200" dirty="0">
                          <a:solidFill>
                            <a:schemeClr val="dk1"/>
                          </a:solidFill>
                          <a:latin typeface="Sakkal Majalla" panose="02000000000000000000" pitchFamily="2" charset="-78"/>
                          <a:ea typeface="+mn-ea"/>
                          <a:cs typeface="Sultan bold" pitchFamily="2" charset="-78"/>
                        </a:rPr>
                        <a:t>المستوى</a:t>
                      </a:r>
                      <a:endParaRPr lang="en-US" sz="3200" b="1" kern="1200" dirty="0">
                        <a:solidFill>
                          <a:schemeClr val="dk1"/>
                        </a:solidFill>
                        <a:latin typeface="Sakkal Majalla" panose="02000000000000000000" pitchFamily="2" charset="-78"/>
                        <a:ea typeface="+mn-ea"/>
                        <a:cs typeface="Sultan bold" pitchFamily="2" charset="-78"/>
                      </a:endParaRPr>
                    </a:p>
                  </a:txBody>
                  <a:tcPr/>
                </a:tc>
                <a:extLst>
                  <a:ext uri="{0D108BD9-81ED-4DB2-BD59-A6C34878D82A}">
                    <a16:rowId xmlns:a16="http://schemas.microsoft.com/office/drawing/2014/main" val="3210551187"/>
                  </a:ext>
                </a:extLst>
              </a:tr>
              <a:tr h="708388">
                <a:tc>
                  <a:txBody>
                    <a:bodyPr/>
                    <a:lstStyle/>
                    <a:p>
                      <a:pPr algn="ctr" rtl="1"/>
                      <a:r>
                        <a:rPr lang="ar-BH" sz="2800" b="0" dirty="0">
                          <a:latin typeface="Sakkal Majalla" panose="02000000000000000000" pitchFamily="2" charset="-78"/>
                          <a:cs typeface="Sultan bold" pitchFamily="2" charset="-78"/>
                        </a:rPr>
                        <a:t>الأول + الثاني</a:t>
                      </a:r>
                      <a:endParaRPr lang="en-US" sz="2800" b="0" dirty="0">
                        <a:latin typeface="Sakkal Majalla" panose="02000000000000000000" pitchFamily="2" charset="-78"/>
                        <a:cs typeface="Sultan bold" pitchFamily="2" charset="-78"/>
                      </a:endParaRPr>
                    </a:p>
                  </a:txBody>
                  <a:tcPr anchor="ctr"/>
                </a:tc>
                <a:tc>
                  <a:txBody>
                    <a:bodyPr/>
                    <a:lstStyle/>
                    <a:p>
                      <a:pPr algn="ctr" rtl="1"/>
                      <a:r>
                        <a:rPr lang="ar-JO" sz="3200" b="1" kern="1200" dirty="0">
                          <a:solidFill>
                            <a:schemeClr val="dk1"/>
                          </a:solidFill>
                          <a:latin typeface="Sakkal Majalla" panose="02000000000000000000" pitchFamily="2" charset="-78"/>
                          <a:ea typeface="+mn-ea"/>
                          <a:cs typeface="Sultan bold" pitchFamily="2" charset="-78"/>
                        </a:rPr>
                        <a:t>الفصل</a:t>
                      </a:r>
                      <a:r>
                        <a:rPr lang="ar-BH" sz="3200" b="1" kern="1200" dirty="0">
                          <a:solidFill>
                            <a:schemeClr val="dk1"/>
                          </a:solidFill>
                          <a:latin typeface="Sakkal Majalla" panose="02000000000000000000" pitchFamily="2" charset="-78"/>
                          <a:ea typeface="+mn-ea"/>
                          <a:cs typeface="Sultan bold" pitchFamily="2" charset="-78"/>
                        </a:rPr>
                        <a:t> الدراسي</a:t>
                      </a:r>
                      <a:endParaRPr lang="en-US" sz="3200" b="1" kern="1200" dirty="0">
                        <a:solidFill>
                          <a:schemeClr val="dk1"/>
                        </a:solidFill>
                        <a:latin typeface="Sakkal Majalla" panose="02000000000000000000" pitchFamily="2" charset="-78"/>
                        <a:ea typeface="+mn-ea"/>
                        <a:cs typeface="Sultan bold" pitchFamily="2" charset="-78"/>
                      </a:endParaRPr>
                    </a:p>
                  </a:txBody>
                  <a:tcPr/>
                </a:tc>
                <a:extLst>
                  <a:ext uri="{0D108BD9-81ED-4DB2-BD59-A6C34878D82A}">
                    <a16:rowId xmlns:a16="http://schemas.microsoft.com/office/drawing/2014/main" val="3655605841"/>
                  </a:ext>
                </a:extLst>
              </a:tr>
              <a:tr h="746820">
                <a:tc>
                  <a:txBody>
                    <a:bodyPr/>
                    <a:lstStyle/>
                    <a:p>
                      <a:pPr algn="ctr" rtl="1"/>
                      <a:r>
                        <a:rPr lang="ar-BH" sz="2800" b="0" kern="1200" dirty="0">
                          <a:solidFill>
                            <a:schemeClr val="dk1"/>
                          </a:solidFill>
                          <a:latin typeface="Sakkal Majalla" panose="02000000000000000000" pitchFamily="2" charset="-78"/>
                          <a:ea typeface="+mn-ea"/>
                          <a:cs typeface="Sultan bold" pitchFamily="2" charset="-78"/>
                        </a:rPr>
                        <a:t>2</a:t>
                      </a:r>
                      <a:endParaRPr lang="en-US" sz="2800" b="0" kern="1200" dirty="0">
                        <a:solidFill>
                          <a:schemeClr val="dk1"/>
                        </a:solidFill>
                        <a:latin typeface="Sakkal Majalla" panose="02000000000000000000" pitchFamily="2" charset="-78"/>
                        <a:ea typeface="+mn-ea"/>
                        <a:cs typeface="Sultan bold" pitchFamily="2" charset="-78"/>
                      </a:endParaRPr>
                    </a:p>
                  </a:txBody>
                  <a:tcPr anchor="ctr"/>
                </a:tc>
                <a:tc>
                  <a:txBody>
                    <a:bodyPr/>
                    <a:lstStyle/>
                    <a:p>
                      <a:pPr algn="ctr" rtl="1"/>
                      <a:r>
                        <a:rPr lang="ar-BH" sz="3200" b="1" kern="1200" dirty="0">
                          <a:solidFill>
                            <a:schemeClr val="dk1"/>
                          </a:solidFill>
                          <a:latin typeface="Sakkal Majalla" panose="02000000000000000000" pitchFamily="2" charset="-78"/>
                          <a:ea typeface="+mn-ea"/>
                          <a:cs typeface="Sultan bold" pitchFamily="2" charset="-78"/>
                        </a:rPr>
                        <a:t>رقم الفصل</a:t>
                      </a:r>
                      <a:endParaRPr lang="en-US" sz="3200" b="1" kern="1200" dirty="0">
                        <a:solidFill>
                          <a:schemeClr val="dk1"/>
                        </a:solidFill>
                        <a:latin typeface="Sakkal Majalla" panose="02000000000000000000" pitchFamily="2" charset="-78"/>
                        <a:ea typeface="+mn-ea"/>
                        <a:cs typeface="Sultan bold" pitchFamily="2" charset="-78"/>
                      </a:endParaRPr>
                    </a:p>
                  </a:txBody>
                  <a:tcPr/>
                </a:tc>
                <a:extLst>
                  <a:ext uri="{0D108BD9-81ED-4DB2-BD59-A6C34878D82A}">
                    <a16:rowId xmlns:a16="http://schemas.microsoft.com/office/drawing/2014/main" val="1869955625"/>
                  </a:ext>
                </a:extLst>
              </a:tr>
            </a:tbl>
          </a:graphicData>
        </a:graphic>
      </p:graphicFrame>
      <p:pic>
        <p:nvPicPr>
          <p:cNvPr id="3" name="Picture 2"/>
          <p:cNvPicPr>
            <a:picLocks noChangeAspect="1"/>
          </p:cNvPicPr>
          <p:nvPr/>
        </p:nvPicPr>
        <p:blipFill>
          <a:blip r:embed="rId3"/>
          <a:stretch>
            <a:fillRect/>
          </a:stretch>
        </p:blipFill>
        <p:spPr>
          <a:xfrm>
            <a:off x="420762" y="2877670"/>
            <a:ext cx="4047706" cy="24232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255457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9E303E-AD85-4AAA-9717-411EFADE964B}"/>
              </a:ext>
            </a:extLst>
          </p:cNvPr>
          <p:cNvSpPr/>
          <p:nvPr/>
        </p:nvSpPr>
        <p:spPr>
          <a:xfrm>
            <a:off x="3903798" y="560563"/>
            <a:ext cx="5026925" cy="707886"/>
          </a:xfrm>
          <a:prstGeom prst="rect">
            <a:avLst/>
          </a:prstGeom>
          <a:solidFill>
            <a:srgbClr val="0033CC"/>
          </a:solidFill>
          <a:scene3d>
            <a:camera prst="orthographicFront"/>
            <a:lightRig rig="threePt" dir="t"/>
          </a:scene3d>
          <a:sp3d>
            <a:bevelT/>
          </a:sp3d>
        </p:spPr>
        <p:txBody>
          <a:bodyPr vert="horz" lIns="91440" tIns="45720" rIns="91440" bIns="45720" rtlCol="0" anchor="ctr"/>
          <a:lstStyle/>
          <a:p>
            <a:pPr algn="ctr" rtl="1"/>
            <a:r>
              <a:rPr lang="ar-BH" sz="3600" b="1" dirty="0">
                <a:solidFill>
                  <a:schemeClr val="bg1"/>
                </a:solidFill>
                <a:latin typeface="Sakkal Majalla" panose="02000000000000000000" pitchFamily="2" charset="-78"/>
                <a:cs typeface="Sultan bold" pitchFamily="2" charset="-78"/>
              </a:rPr>
              <a:t>الكفايات التعليمية</a:t>
            </a:r>
            <a:endParaRPr lang="ar-JO" sz="3600" b="1" dirty="0">
              <a:solidFill>
                <a:schemeClr val="bg1"/>
              </a:solidFill>
              <a:latin typeface="Sakkal Majalla" panose="02000000000000000000" pitchFamily="2" charset="-78"/>
              <a:cs typeface="Sultan bold" pitchFamily="2" charset="-78"/>
            </a:endParaRPr>
          </a:p>
        </p:txBody>
      </p:sp>
      <p:sp>
        <p:nvSpPr>
          <p:cNvPr id="6" name="Rectangle 5">
            <a:extLst>
              <a:ext uri="{FF2B5EF4-FFF2-40B4-BE49-F238E27FC236}">
                <a16:creationId xmlns:a16="http://schemas.microsoft.com/office/drawing/2014/main" id="{D81E5EA9-CC7D-4A9D-B76D-DF923F592142}"/>
              </a:ext>
            </a:extLst>
          </p:cNvPr>
          <p:cNvSpPr/>
          <p:nvPr/>
        </p:nvSpPr>
        <p:spPr>
          <a:xfrm>
            <a:off x="1934595" y="1878702"/>
            <a:ext cx="8965329" cy="273095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justLow" rtl="1">
              <a:lnSpc>
                <a:spcPct val="150000"/>
              </a:lnSpc>
              <a:buFont typeface="Wingdings" panose="05000000000000000000" pitchFamily="2" charset="2"/>
              <a:buChar char="Ø"/>
            </a:pPr>
            <a:r>
              <a:rPr lang="ar-BH" sz="2800" dirty="0">
                <a:solidFill>
                  <a:schemeClr val="tx1"/>
                </a:solidFill>
                <a:latin typeface="Sakkal Majalla" panose="02000000000000000000" pitchFamily="2" charset="-78"/>
                <a:cs typeface="Sultan normal" pitchFamily="2" charset="-78"/>
              </a:rPr>
              <a:t>يوضح المفاهيم والمصطلحات المرتبطة بتصوير الحركة( مخطط الحركة التصويري، نموذج الجسيم النقطي).</a:t>
            </a:r>
          </a:p>
          <a:p>
            <a:pPr marL="457200" indent="-457200" algn="justLow" rtl="1">
              <a:lnSpc>
                <a:spcPct val="150000"/>
              </a:lnSpc>
              <a:buFont typeface="Wingdings" panose="05000000000000000000" pitchFamily="2" charset="2"/>
              <a:buChar char="Ø"/>
            </a:pPr>
            <a:r>
              <a:rPr lang="ar-BH" sz="2800" dirty="0">
                <a:solidFill>
                  <a:schemeClr val="tx1"/>
                </a:solidFill>
                <a:latin typeface="Sakkal Majalla" panose="02000000000000000000" pitchFamily="2" charset="-78"/>
                <a:cs typeface="Sultan normal" pitchFamily="2" charset="-78"/>
              </a:rPr>
              <a:t>يرسم مخطط الحركة لجسم لوصف حركته.</a:t>
            </a:r>
          </a:p>
          <a:p>
            <a:pPr marL="457200" indent="-457200" algn="justLow" rtl="1">
              <a:lnSpc>
                <a:spcPct val="150000"/>
              </a:lnSpc>
              <a:buFont typeface="Wingdings" panose="05000000000000000000" pitchFamily="2" charset="2"/>
              <a:buChar char="Ø"/>
            </a:pPr>
            <a:r>
              <a:rPr lang="ar-BH" sz="2800" dirty="0">
                <a:solidFill>
                  <a:schemeClr val="tx1"/>
                </a:solidFill>
                <a:latin typeface="Sakkal Majalla" panose="02000000000000000000" pitchFamily="2" charset="-78"/>
                <a:cs typeface="Sultan normal" pitchFamily="2" charset="-78"/>
              </a:rPr>
              <a:t>يطور نموذجًا جسيميًا نقطيًا لتمثيل حركة جسم. </a:t>
            </a:r>
          </a:p>
        </p:txBody>
      </p:sp>
      <p:sp>
        <p:nvSpPr>
          <p:cNvPr id="4" name="Footer Placeholder 2"/>
          <p:cNvSpPr>
            <a:spLocks noGrp="1"/>
          </p:cNvSpPr>
          <p:nvPr>
            <p:ph type="ftr" sz="quarter" idx="11"/>
          </p:nvPr>
        </p:nvSpPr>
        <p:spPr>
          <a:xfrm>
            <a:off x="160469" y="6475207"/>
            <a:ext cx="2399851" cy="382793"/>
          </a:xfrm>
          <a:noFill/>
          <a:scene3d>
            <a:camera prst="orthographicFront"/>
            <a:lightRig rig="threePt" dir="t"/>
          </a:scene3d>
          <a:sp3d>
            <a:bevelT/>
          </a:sp3d>
        </p:spPr>
        <p:txBody>
          <a:bodyPr vert="horz" lIns="91440" tIns="45720" rIns="91440" bIns="45720" rtlCol="0" anchor="ctr"/>
          <a:lstStyle/>
          <a:p>
            <a:pPr rtl="1"/>
            <a:r>
              <a:rPr lang="ar-BH" sz="1400" b="1" dirty="0">
                <a:solidFill>
                  <a:schemeClr val="tx1"/>
                </a:solidFill>
                <a:latin typeface="Sakkal Majalla" panose="02000000000000000000" pitchFamily="2" charset="-78"/>
                <a:cs typeface="Sakkal Majalla" panose="02000000000000000000" pitchFamily="2" charset="-78"/>
              </a:rPr>
              <a:t>تصوير الحركة        الفيزياء1 (فيز102)</a:t>
            </a:r>
            <a:endParaRPr lang="en-US" sz="140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618877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ircle(in)">
                                      <p:cBhvr>
                                        <p:cTn id="14" dur="2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additive="base">
                                        <p:cTn id="19"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anim calcmode="lin" valueType="num">
                                      <p:cBhvr additive="base">
                                        <p:cTn id="25" dur="500" fill="hold"/>
                                        <p:tgtEl>
                                          <p:spTgt spid="6">
                                            <p:txEl>
                                              <p:pRg st="1" end="1"/>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 calcmode="lin" valueType="num">
                                      <p:cBhvr additive="base">
                                        <p:cTn id="31" dur="500" fill="hold"/>
                                        <p:tgtEl>
                                          <p:spTgt spid="6">
                                            <p:txEl>
                                              <p:pRg st="2" end="2"/>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62316" y="152458"/>
            <a:ext cx="3366247" cy="798531"/>
          </a:xfrm>
          <a:prstGeom prst="rect">
            <a:avLst/>
          </a:prstGeom>
          <a:solidFill>
            <a:srgbClr val="0033CC"/>
          </a:solidFill>
          <a:scene3d>
            <a:camera prst="orthographicFront"/>
            <a:lightRig rig="threePt" dir="t"/>
          </a:scene3d>
          <a:sp3d>
            <a:bevelT/>
          </a:sp3d>
        </p:spPr>
        <p:txBody>
          <a:bodyPr vert="horz" lIns="91440" tIns="45720" rIns="91440" bIns="45720" rtlCol="0" anchor="ctr"/>
          <a:lstStyle/>
          <a:p>
            <a:pPr algn="ctr" rtl="1"/>
            <a:r>
              <a:rPr lang="ar-BH" sz="3600" b="1" dirty="0">
                <a:solidFill>
                  <a:schemeClr val="bg1"/>
                </a:solidFill>
                <a:latin typeface="Sakkal Majalla" panose="02000000000000000000" pitchFamily="2" charset="-78"/>
                <a:cs typeface="Sultan bold" pitchFamily="2" charset="-78"/>
              </a:rPr>
              <a:t>أنواع الحركة</a:t>
            </a:r>
          </a:p>
        </p:txBody>
      </p:sp>
      <p:sp>
        <p:nvSpPr>
          <p:cNvPr id="4" name="Rectangle 3"/>
          <p:cNvSpPr/>
          <p:nvPr/>
        </p:nvSpPr>
        <p:spPr>
          <a:xfrm>
            <a:off x="4497478" y="3084775"/>
            <a:ext cx="7096470" cy="1200329"/>
          </a:xfrm>
          <a:prstGeom prst="rect">
            <a:avLst/>
          </a:prstGeom>
          <a:solidFill>
            <a:srgbClr val="D9E7FD"/>
          </a:solidFill>
        </p:spPr>
        <p:txBody>
          <a:bodyPr wrap="square">
            <a:spAutoFit/>
          </a:bodyPr>
          <a:lstStyle/>
          <a:p>
            <a:pPr marL="457200" indent="-457200" algn="just" rtl="1">
              <a:buFont typeface="Wingdings" panose="05000000000000000000" pitchFamily="2" charset="2"/>
              <a:buChar char="ü"/>
            </a:pPr>
            <a:r>
              <a:rPr lang="ar-BH" sz="2400" dirty="0">
                <a:latin typeface="Sakkal Majalla" panose="02000000000000000000" pitchFamily="2" charset="-78"/>
                <a:cs typeface="Sultan normal" pitchFamily="2" charset="-78"/>
              </a:rPr>
              <a:t>في خط مستقيم تسمى: </a:t>
            </a:r>
            <a:r>
              <a:rPr lang="ar-BH" sz="2400" b="1" u="sng" dirty="0">
                <a:latin typeface="Sakkal Majalla" panose="02000000000000000000" pitchFamily="2" charset="-78"/>
                <a:cs typeface="Sultan normal" pitchFamily="2" charset="-78"/>
              </a:rPr>
              <a:t>الحركة في خط مستقيم</a:t>
            </a:r>
            <a:r>
              <a:rPr lang="ar-BH" sz="2400" b="1" dirty="0">
                <a:latin typeface="Sakkal Majalla" panose="02000000000000000000" pitchFamily="2" charset="-78"/>
                <a:cs typeface="Sultan normal" pitchFamily="2" charset="-78"/>
              </a:rPr>
              <a:t>.</a:t>
            </a:r>
          </a:p>
          <a:p>
            <a:pPr marL="457200" indent="-457200" algn="just" rtl="1">
              <a:buFont typeface="Wingdings" panose="05000000000000000000" pitchFamily="2" charset="2"/>
              <a:buChar char="ü"/>
            </a:pPr>
            <a:r>
              <a:rPr lang="ar-BH" sz="2400" dirty="0">
                <a:latin typeface="Sakkal Majalla" panose="02000000000000000000" pitchFamily="2" charset="-78"/>
                <a:cs typeface="Sultan normal" pitchFamily="2" charset="-78"/>
              </a:rPr>
              <a:t>على شكل دائرة تسمى: </a:t>
            </a:r>
            <a:r>
              <a:rPr lang="ar-BH" sz="2400" b="1" u="sng" dirty="0">
                <a:latin typeface="Sakkal Majalla" panose="02000000000000000000" pitchFamily="2" charset="-78"/>
                <a:cs typeface="Sultan normal" pitchFamily="2" charset="-78"/>
              </a:rPr>
              <a:t>الحركة الدائرية</a:t>
            </a:r>
            <a:r>
              <a:rPr lang="ar-BH" sz="2400" b="1" dirty="0">
                <a:latin typeface="Sakkal Majalla" panose="02000000000000000000" pitchFamily="2" charset="-78"/>
                <a:cs typeface="Sultan normal" pitchFamily="2" charset="-78"/>
              </a:rPr>
              <a:t>. </a:t>
            </a:r>
          </a:p>
          <a:p>
            <a:pPr marL="457200" indent="-457200" algn="just" rtl="1">
              <a:buFont typeface="Wingdings" panose="05000000000000000000" pitchFamily="2" charset="2"/>
              <a:buChar char="ü"/>
            </a:pPr>
            <a:r>
              <a:rPr lang="ar-BH" sz="2400" dirty="0">
                <a:latin typeface="Sakkal Majalla" panose="02000000000000000000" pitchFamily="2" charset="-78"/>
                <a:cs typeface="Sultan normal" pitchFamily="2" charset="-78"/>
              </a:rPr>
              <a:t>على شكل اهتزاز (تأرجح) تسمى: </a:t>
            </a:r>
            <a:r>
              <a:rPr lang="ar-BH" sz="2400" b="1" u="sng" dirty="0">
                <a:latin typeface="Sakkal Majalla" panose="02000000000000000000" pitchFamily="2" charset="-78"/>
                <a:cs typeface="Sultan normal" pitchFamily="2" charset="-78"/>
              </a:rPr>
              <a:t>الحركة الاهتزازية.</a:t>
            </a:r>
          </a:p>
        </p:txBody>
      </p:sp>
      <p:pic>
        <p:nvPicPr>
          <p:cNvPr id="3" name="Picture 2"/>
          <p:cNvPicPr>
            <a:picLocks noChangeAspect="1"/>
          </p:cNvPicPr>
          <p:nvPr/>
        </p:nvPicPr>
        <p:blipFill>
          <a:blip r:embed="rId2"/>
          <a:stretch>
            <a:fillRect/>
          </a:stretch>
        </p:blipFill>
        <p:spPr>
          <a:xfrm>
            <a:off x="545911" y="3229762"/>
            <a:ext cx="3316405" cy="2844143"/>
          </a:xfrm>
          <a:prstGeom prst="rect">
            <a:avLst/>
          </a:prstGeom>
        </p:spPr>
      </p:pic>
      <p:sp>
        <p:nvSpPr>
          <p:cNvPr id="7" name="Rectangle 6"/>
          <p:cNvSpPr/>
          <p:nvPr/>
        </p:nvSpPr>
        <p:spPr>
          <a:xfrm>
            <a:off x="4497478" y="5085315"/>
            <a:ext cx="7096470" cy="954107"/>
          </a:xfrm>
          <a:prstGeom prst="rect">
            <a:avLst/>
          </a:prstGeom>
          <a:solidFill>
            <a:srgbClr val="EEEEEE"/>
          </a:solidFill>
        </p:spPr>
        <p:txBody>
          <a:bodyPr wrap="square">
            <a:spAutoFit/>
          </a:bodyPr>
          <a:lstStyle/>
          <a:p>
            <a:pPr algn="r" rtl="1"/>
            <a:r>
              <a:rPr lang="ar-BH" sz="2800" b="1" dirty="0">
                <a:solidFill>
                  <a:srgbClr val="FF0000"/>
                </a:solidFill>
                <a:latin typeface="Sakkal Majalla" panose="02000000000000000000" pitchFamily="2" charset="-78"/>
                <a:cs typeface="Sultan normal" pitchFamily="2" charset="-78"/>
              </a:rPr>
              <a:t>لوصف حركة أي جسم يجب معرفة أين ومتى شغل الجسم مكانًا ما،</a:t>
            </a:r>
            <a:r>
              <a:rPr lang="en-US" sz="2800" b="1" dirty="0">
                <a:solidFill>
                  <a:srgbClr val="FF0000"/>
                </a:solidFill>
                <a:latin typeface="Sakkal Majalla" panose="02000000000000000000" pitchFamily="2" charset="-78"/>
                <a:cs typeface="Sultan normal" pitchFamily="2" charset="-78"/>
              </a:rPr>
              <a:t> </a:t>
            </a:r>
            <a:r>
              <a:rPr lang="ar-BH" sz="2800" b="1" dirty="0">
                <a:solidFill>
                  <a:srgbClr val="FF0000"/>
                </a:solidFill>
                <a:latin typeface="Sakkal Majalla" panose="02000000000000000000" pitchFamily="2" charset="-78"/>
                <a:cs typeface="Sultan normal" pitchFamily="2" charset="-78"/>
              </a:rPr>
              <a:t>فوصف الحركة يرتبط بالمكان والزمان.</a:t>
            </a:r>
          </a:p>
        </p:txBody>
      </p:sp>
      <p:sp>
        <p:nvSpPr>
          <p:cNvPr id="10" name="Rectangle 9"/>
          <p:cNvSpPr/>
          <p:nvPr/>
        </p:nvSpPr>
        <p:spPr>
          <a:xfrm>
            <a:off x="545911" y="2226917"/>
            <a:ext cx="11263189" cy="523220"/>
          </a:xfrm>
          <a:prstGeom prst="rect">
            <a:avLst/>
          </a:prstGeom>
          <a:solidFill>
            <a:schemeClr val="accent2">
              <a:lumMod val="20000"/>
              <a:lumOff val="80000"/>
            </a:schemeClr>
          </a:solidFill>
        </p:spPr>
        <p:txBody>
          <a:bodyPr wrap="square">
            <a:spAutoFit/>
          </a:bodyPr>
          <a:lstStyle/>
          <a:p>
            <a:pPr algn="just" rtl="1"/>
            <a:r>
              <a:rPr lang="ar-BH" sz="2800" dirty="0">
                <a:latin typeface="Sakkal Majalla" panose="02000000000000000000" pitchFamily="2" charset="-78"/>
                <a:cs typeface="Sultan normal" pitchFamily="2" charset="-78"/>
              </a:rPr>
              <a:t>عندما يتحرك جسم ما فإن موقعه يتغيّر، وإذا حدث التغيّر في حركة الجسم:</a:t>
            </a:r>
          </a:p>
        </p:txBody>
      </p:sp>
      <p:sp>
        <p:nvSpPr>
          <p:cNvPr id="11" name="Content Placeholder 2"/>
          <p:cNvSpPr txBox="1">
            <a:spLocks/>
          </p:cNvSpPr>
          <p:nvPr/>
        </p:nvSpPr>
        <p:spPr>
          <a:xfrm>
            <a:off x="1946545" y="1369059"/>
            <a:ext cx="7121737" cy="523220"/>
          </a:xfrm>
          <a:prstGeom prst="rect">
            <a:avLst/>
          </a:prstGeom>
          <a:solidFill>
            <a:srgbClr val="D9E7FD"/>
          </a:solidFill>
        </p:spPr>
        <p:txBody>
          <a:bodyPr wrap="square">
            <a:spAutoFit/>
          </a:bodyPr>
          <a:lstStyle>
            <a:defPPr>
              <a:defRPr lang="en-US"/>
            </a:defPPr>
            <a:lvl1pPr marL="457200" indent="-457200" algn="just" rtl="1">
              <a:buFont typeface="Wingdings" panose="05000000000000000000" pitchFamily="2" charset="2"/>
              <a:buChar char="ü"/>
              <a:defRPr sz="2800" b="1">
                <a:latin typeface="Traditional Arabic" panose="02020603050405020304" pitchFamily="18" charset="-78"/>
                <a:cs typeface="Traditional Arabic" panose="02020603050405020304" pitchFamily="18" charset="-78"/>
              </a:defRPr>
            </a:lvl1pPr>
          </a:lstStyle>
          <a:p>
            <a:pPr marL="0" indent="0">
              <a:buNone/>
            </a:pPr>
            <a:r>
              <a:rPr lang="ar-BH" dirty="0">
                <a:latin typeface="Sakkal Majalla" panose="02000000000000000000" pitchFamily="2" charset="-78"/>
                <a:cs typeface="Sultan normal" pitchFamily="2" charset="-78"/>
              </a:rPr>
              <a:t>هي التغير في الموقع مع التغير في الزمن. </a:t>
            </a:r>
          </a:p>
        </p:txBody>
      </p:sp>
      <p:sp>
        <p:nvSpPr>
          <p:cNvPr id="12" name="Snip Diagonal Corner Rectangle 11"/>
          <p:cNvSpPr/>
          <p:nvPr/>
        </p:nvSpPr>
        <p:spPr>
          <a:xfrm>
            <a:off x="9162476" y="1229835"/>
            <a:ext cx="2468681" cy="697885"/>
          </a:xfrm>
          <a:prstGeom prst="snip2DiagRect">
            <a:avLst/>
          </a:prstGeom>
          <a:solidFill>
            <a:schemeClr val="accent2">
              <a:lumMod val="20000"/>
              <a:lumOff val="80000"/>
            </a:schemeClr>
          </a:solidFill>
        </p:spPr>
        <p:txBody>
          <a:bodyPr wrap="square">
            <a:spAutoFit/>
          </a:bodyPr>
          <a:lstStyle/>
          <a:p>
            <a:pPr algn="just" rtl="1"/>
            <a:r>
              <a:rPr lang="ar-BH" sz="3200" b="1" dirty="0">
                <a:solidFill>
                  <a:schemeClr val="tx1"/>
                </a:solidFill>
                <a:latin typeface="Sakkal Majalla" panose="02000000000000000000" pitchFamily="2" charset="-78"/>
                <a:cs typeface="Sultan normal" pitchFamily="2" charset="-78"/>
              </a:rPr>
              <a:t>ما الحركة ؟ </a:t>
            </a:r>
            <a:endParaRPr lang="en-US" sz="3200" b="1" dirty="0">
              <a:solidFill>
                <a:schemeClr val="tx1"/>
              </a:solidFill>
              <a:latin typeface="Sakkal Majalla" panose="02000000000000000000" pitchFamily="2" charset="-78"/>
              <a:cs typeface="Sultan normal" pitchFamily="2" charset="-78"/>
            </a:endParaRPr>
          </a:p>
        </p:txBody>
      </p:sp>
      <p:sp>
        <p:nvSpPr>
          <p:cNvPr id="14" name="Footer Placeholder 2"/>
          <p:cNvSpPr txBox="1">
            <a:spLocks/>
          </p:cNvSpPr>
          <p:nvPr/>
        </p:nvSpPr>
        <p:spPr>
          <a:xfrm>
            <a:off x="160469" y="6475207"/>
            <a:ext cx="2399851" cy="382793"/>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a:solidFill>
                  <a:schemeClr val="tx1"/>
                </a:solidFill>
                <a:latin typeface="Sakkal Majalla" panose="02000000000000000000" pitchFamily="2" charset="-78"/>
                <a:cs typeface="Sakkal Majalla" panose="02000000000000000000" pitchFamily="2" charset="-78"/>
              </a:rPr>
              <a:t>تصوير الحركة        الفيزياء1 (فيز102)</a:t>
            </a:r>
            <a:endParaRPr lang="en-US" sz="140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641501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circle(in)">
                                      <p:cBhvr>
                                        <p:cTn id="18" dur="20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inVertical)">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4">
                                            <p:bg/>
                                          </p:spTgt>
                                        </p:tgtEl>
                                        <p:attrNameLst>
                                          <p:attrName>style.visibility</p:attrName>
                                        </p:attrNameLst>
                                      </p:cBhvr>
                                      <p:to>
                                        <p:strVal val="visible"/>
                                      </p:to>
                                    </p:set>
                                    <p:animEffect transition="in" filter="barn(inVertical)">
                                      <p:cBhvr>
                                        <p:cTn id="35" dur="500"/>
                                        <p:tgtEl>
                                          <p:spTgt spid="4">
                                            <p:bg/>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4">
                                            <p:txEl>
                                              <p:pRg st="0" end="0"/>
                                            </p:txEl>
                                          </p:spTgt>
                                        </p:tgtEl>
                                        <p:attrNameLst>
                                          <p:attrName>style.visibility</p:attrName>
                                        </p:attrNameLst>
                                      </p:cBhvr>
                                      <p:to>
                                        <p:strVal val="visible"/>
                                      </p:to>
                                    </p:set>
                                    <p:animEffect transition="in" filter="barn(inVertical)">
                                      <p:cBhvr>
                                        <p:cTn id="40" dur="500"/>
                                        <p:tgtEl>
                                          <p:spTgt spid="4">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4">
                                            <p:txEl>
                                              <p:pRg st="1" end="1"/>
                                            </p:txEl>
                                          </p:spTgt>
                                        </p:tgtEl>
                                        <p:attrNameLst>
                                          <p:attrName>style.visibility</p:attrName>
                                        </p:attrNameLst>
                                      </p:cBhvr>
                                      <p:to>
                                        <p:strVal val="visible"/>
                                      </p:to>
                                    </p:set>
                                    <p:animEffect transition="in" filter="barn(inVertical)">
                                      <p:cBhvr>
                                        <p:cTn id="45" dur="500"/>
                                        <p:tgtEl>
                                          <p:spTgt spid="4">
                                            <p:txEl>
                                              <p:pRg st="1" end="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4">
                                            <p:txEl>
                                              <p:pRg st="2" end="2"/>
                                            </p:txEl>
                                          </p:spTgt>
                                        </p:tgtEl>
                                        <p:attrNameLst>
                                          <p:attrName>style.visibility</p:attrName>
                                        </p:attrNameLst>
                                      </p:cBhvr>
                                      <p:to>
                                        <p:strVal val="visible"/>
                                      </p:to>
                                    </p:set>
                                    <p:animEffect transition="in" filter="barn(inVertical)">
                                      <p:cBhvr>
                                        <p:cTn id="50" dur="500"/>
                                        <p:tgtEl>
                                          <p:spTgt spid="4">
                                            <p:txEl>
                                              <p:pRg st="2" end="2"/>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1000"/>
                                        <p:tgtEl>
                                          <p:spTgt spid="7"/>
                                        </p:tgtEl>
                                      </p:cBhvr>
                                    </p:animEffect>
                                    <p:anim calcmode="lin" valueType="num">
                                      <p:cBhvr>
                                        <p:cTn id="56" dur="1000" fill="hold"/>
                                        <p:tgtEl>
                                          <p:spTgt spid="7"/>
                                        </p:tgtEl>
                                        <p:attrNameLst>
                                          <p:attrName>ppt_x</p:attrName>
                                        </p:attrNameLst>
                                      </p:cBhvr>
                                      <p:tavLst>
                                        <p:tav tm="0">
                                          <p:val>
                                            <p:strVal val="#ppt_x"/>
                                          </p:val>
                                        </p:tav>
                                        <p:tav tm="100000">
                                          <p:val>
                                            <p:strVal val="#ppt_x"/>
                                          </p:val>
                                        </p:tav>
                                      </p:tavLst>
                                    </p:anim>
                                    <p:anim calcmode="lin" valueType="num">
                                      <p:cBhvr>
                                        <p:cTn id="5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uild="p" animBg="1"/>
      <p:bldP spid="7" grpId="0" animBg="1"/>
      <p:bldP spid="10" grpId="0" animBg="1"/>
      <p:bldP spid="11"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6913" y="147052"/>
            <a:ext cx="4542565" cy="719819"/>
          </a:xfrm>
          <a:prstGeom prst="rect">
            <a:avLst/>
          </a:prstGeom>
          <a:solidFill>
            <a:srgbClr val="0033CC"/>
          </a:solidFill>
          <a:scene3d>
            <a:camera prst="orthographicFront"/>
            <a:lightRig rig="threePt" dir="t"/>
          </a:scene3d>
          <a:sp3d>
            <a:bevelT/>
          </a:sp3d>
        </p:spPr>
        <p:txBody>
          <a:bodyPr vert="horz" lIns="91440" tIns="45720" rIns="91440" bIns="45720" rtlCol="0" anchor="ctr"/>
          <a:lstStyle/>
          <a:p>
            <a:pPr algn="ctr" rtl="1"/>
            <a:r>
              <a:rPr lang="ar-BH" sz="3600" b="1" dirty="0">
                <a:solidFill>
                  <a:schemeClr val="bg1"/>
                </a:solidFill>
                <a:latin typeface="Sakkal Majalla" panose="02000000000000000000" pitchFamily="2" charset="-78"/>
                <a:cs typeface="Sultan bold" pitchFamily="2" charset="-78"/>
              </a:rPr>
              <a:t>مخطط الحركة التصويري </a:t>
            </a:r>
          </a:p>
        </p:txBody>
      </p:sp>
      <p:sp>
        <p:nvSpPr>
          <p:cNvPr id="4" name="Rectangle 3"/>
          <p:cNvSpPr/>
          <p:nvPr/>
        </p:nvSpPr>
        <p:spPr>
          <a:xfrm>
            <a:off x="373039" y="2419604"/>
            <a:ext cx="11818961" cy="830997"/>
          </a:xfrm>
          <a:prstGeom prst="rect">
            <a:avLst/>
          </a:prstGeom>
          <a:solidFill>
            <a:schemeClr val="accent1">
              <a:lumMod val="20000"/>
              <a:lumOff val="80000"/>
            </a:schemeClr>
          </a:solidFill>
        </p:spPr>
        <p:txBody>
          <a:bodyPr wrap="square">
            <a:spAutoFit/>
          </a:bodyPr>
          <a:lstStyle/>
          <a:p>
            <a:pPr algn="just" rtl="1"/>
            <a:r>
              <a:rPr lang="ar-BH" sz="2400" dirty="0">
                <a:latin typeface="Sakkal Majalla" panose="02000000000000000000" pitchFamily="2" charset="-78"/>
                <a:cs typeface="Sultan normal" pitchFamily="2" charset="-78"/>
              </a:rPr>
              <a:t>لاحظ أن العدّاء يظهر في موقع مختلف في كل صورة، بينما يبقى كل شيء في خلفية الصور في المكان نفسه. وهذا يشير  إلى أن العدّاء هو المتحرك الوحيد بالنسبة إلى ما حوله.</a:t>
            </a:r>
          </a:p>
        </p:txBody>
      </p:sp>
      <p:pic>
        <p:nvPicPr>
          <p:cNvPr id="9" name="Picture 8"/>
          <p:cNvPicPr>
            <a:picLocks noChangeAspect="1"/>
          </p:cNvPicPr>
          <p:nvPr/>
        </p:nvPicPr>
        <p:blipFill>
          <a:blip r:embed="rId2"/>
          <a:stretch>
            <a:fillRect/>
          </a:stretch>
        </p:blipFill>
        <p:spPr>
          <a:xfrm>
            <a:off x="285357" y="3722914"/>
            <a:ext cx="11541011" cy="2081686"/>
          </a:xfrm>
          <a:prstGeom prst="rect">
            <a:avLst/>
          </a:prstGeom>
        </p:spPr>
      </p:pic>
      <p:sp>
        <p:nvSpPr>
          <p:cNvPr id="11" name="Rectangle 10"/>
          <p:cNvSpPr/>
          <p:nvPr/>
        </p:nvSpPr>
        <p:spPr>
          <a:xfrm>
            <a:off x="373038" y="1167785"/>
            <a:ext cx="11818961" cy="954107"/>
          </a:xfrm>
          <a:prstGeom prst="rect">
            <a:avLst/>
          </a:prstGeom>
          <a:solidFill>
            <a:schemeClr val="accent2">
              <a:lumMod val="20000"/>
              <a:lumOff val="80000"/>
            </a:schemeClr>
          </a:solidFill>
        </p:spPr>
        <p:txBody>
          <a:bodyPr wrap="square">
            <a:spAutoFit/>
          </a:bodyPr>
          <a:lstStyle/>
          <a:p>
            <a:pPr algn="just" rtl="1"/>
            <a:r>
              <a:rPr lang="ar-BH" sz="2800" dirty="0">
                <a:latin typeface="Sakkal Majalla" panose="02000000000000000000" pitchFamily="2" charset="-78"/>
                <a:cs typeface="Sultan normal" pitchFamily="2" charset="-78"/>
              </a:rPr>
              <a:t>يمكن تمثيل حركة عدّاء بالتقاط سلسلة من الصور المتتابعة التي تظهر مواقع العداء في فترات زمنية متساوية. </a:t>
            </a:r>
          </a:p>
        </p:txBody>
      </p:sp>
      <p:sp>
        <p:nvSpPr>
          <p:cNvPr id="10" name="Footer Placeholder 2"/>
          <p:cNvSpPr txBox="1">
            <a:spLocks/>
          </p:cNvSpPr>
          <p:nvPr/>
        </p:nvSpPr>
        <p:spPr>
          <a:xfrm>
            <a:off x="160469" y="6475207"/>
            <a:ext cx="2399851" cy="382793"/>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a:solidFill>
                  <a:schemeClr val="tx1"/>
                </a:solidFill>
                <a:latin typeface="Sakkal Majalla" panose="02000000000000000000" pitchFamily="2" charset="-78"/>
                <a:cs typeface="Sakkal Majalla" panose="02000000000000000000" pitchFamily="2" charset="-78"/>
              </a:rPr>
              <a:t>تصوير الحركة        الفيزياء1 (فيز102)</a:t>
            </a:r>
            <a:endParaRPr lang="en-US" sz="140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328161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circle(in)">
                                      <p:cBhvr>
                                        <p:cTn id="14" dur="20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ircle(in)">
                                      <p:cBhvr>
                                        <p:cTn id="19" dur="2000"/>
                                        <p:tgtEl>
                                          <p:spTgt spid="4"/>
                                        </p:tgtEl>
                                      </p:cBhvr>
                                    </p:animEffect>
                                  </p:childTnLst>
                                </p:cTn>
                              </p:par>
                              <p:par>
                                <p:cTn id="20" presetID="6" presetClass="entr" presetSubtype="16"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circle(in)">
                                      <p:cBhvr>
                                        <p:cTn id="2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94553" y="100458"/>
            <a:ext cx="4542565" cy="719819"/>
          </a:xfrm>
          <a:prstGeom prst="rect">
            <a:avLst/>
          </a:prstGeom>
          <a:solidFill>
            <a:srgbClr val="0033CC"/>
          </a:solidFill>
          <a:scene3d>
            <a:camera prst="orthographicFront"/>
            <a:lightRig rig="threePt" dir="t"/>
          </a:scene3d>
          <a:sp3d>
            <a:bevelT/>
          </a:sp3d>
        </p:spPr>
        <p:txBody>
          <a:bodyPr vert="horz" lIns="91440" tIns="45720" rIns="91440" bIns="45720" rtlCol="0" anchor="ctr"/>
          <a:lstStyle/>
          <a:p>
            <a:pPr algn="ctr" rtl="1"/>
            <a:r>
              <a:rPr lang="ar-BH" sz="3600" b="1" dirty="0">
                <a:solidFill>
                  <a:schemeClr val="bg1"/>
                </a:solidFill>
                <a:latin typeface="Sakkal Majalla" panose="02000000000000000000" pitchFamily="2" charset="-78"/>
                <a:cs typeface="Sultan bold" pitchFamily="2" charset="-78"/>
              </a:rPr>
              <a:t>مخطط الحركة التصويري </a:t>
            </a:r>
          </a:p>
        </p:txBody>
      </p:sp>
      <p:sp>
        <p:nvSpPr>
          <p:cNvPr id="4" name="Rectangle 3"/>
          <p:cNvSpPr/>
          <p:nvPr/>
        </p:nvSpPr>
        <p:spPr>
          <a:xfrm>
            <a:off x="285357" y="1094060"/>
            <a:ext cx="11818961" cy="1569660"/>
          </a:xfrm>
          <a:prstGeom prst="rect">
            <a:avLst/>
          </a:prstGeom>
          <a:solidFill>
            <a:schemeClr val="accent2">
              <a:lumMod val="20000"/>
              <a:lumOff val="80000"/>
            </a:schemeClr>
          </a:solidFill>
        </p:spPr>
        <p:txBody>
          <a:bodyPr wrap="square">
            <a:spAutoFit/>
          </a:bodyPr>
          <a:lstStyle/>
          <a:p>
            <a:pPr algn="just" rtl="1"/>
            <a:r>
              <a:rPr lang="ar-BH" sz="3200" dirty="0">
                <a:latin typeface="Sakkal Majalla" panose="02000000000000000000" pitchFamily="2" charset="-78"/>
                <a:cs typeface="Sultan normal" pitchFamily="2" charset="-78"/>
              </a:rPr>
              <a:t>افترض أنك رتبت الصور المتتابعة في الشكل السابق، وجمعتها في صورة واحدة فسوف تظهر مواقع الجسم المتحرك في فترات زمنية متساوية، ويطلق عندئذ على هذا الترتيب مصطلح </a:t>
            </a:r>
            <a:r>
              <a:rPr lang="ar-BH" sz="3200" u="sng" dirty="0">
                <a:solidFill>
                  <a:srgbClr val="FF0000"/>
                </a:solidFill>
                <a:latin typeface="Sakkal Majalla" panose="02000000000000000000" pitchFamily="2" charset="-78"/>
                <a:cs typeface="Sultan normal" pitchFamily="2" charset="-78"/>
              </a:rPr>
              <a:t>مخطط الحركة التصويري</a:t>
            </a:r>
            <a:r>
              <a:rPr lang="ar-BH" sz="3200" dirty="0">
                <a:latin typeface="Sakkal Majalla" panose="02000000000000000000" pitchFamily="2" charset="-78"/>
                <a:cs typeface="Sultan normal" pitchFamily="2" charset="-78"/>
              </a:rPr>
              <a:t>.</a:t>
            </a:r>
            <a:endParaRPr lang="ar-BH" sz="4000" dirty="0">
              <a:latin typeface="Sakkal Majalla" panose="02000000000000000000" pitchFamily="2" charset="-78"/>
              <a:cs typeface="Sultan normal" pitchFamily="2" charset="-78"/>
            </a:endParaRPr>
          </a:p>
        </p:txBody>
      </p:sp>
      <p:pic>
        <p:nvPicPr>
          <p:cNvPr id="6" name="Picture 5"/>
          <p:cNvPicPr>
            <a:picLocks noChangeAspect="1"/>
          </p:cNvPicPr>
          <p:nvPr/>
        </p:nvPicPr>
        <p:blipFill>
          <a:blip r:embed="rId2"/>
          <a:stretch>
            <a:fillRect/>
          </a:stretch>
        </p:blipFill>
        <p:spPr>
          <a:xfrm>
            <a:off x="2786777" y="3211285"/>
            <a:ext cx="6781766" cy="3095385"/>
          </a:xfrm>
          <a:prstGeom prst="rect">
            <a:avLst/>
          </a:prstGeom>
        </p:spPr>
      </p:pic>
      <p:sp>
        <p:nvSpPr>
          <p:cNvPr id="8" name="Footer Placeholder 2"/>
          <p:cNvSpPr txBox="1">
            <a:spLocks/>
          </p:cNvSpPr>
          <p:nvPr/>
        </p:nvSpPr>
        <p:spPr>
          <a:xfrm>
            <a:off x="160469" y="6475207"/>
            <a:ext cx="2399851" cy="382793"/>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a:solidFill>
                  <a:schemeClr val="tx1"/>
                </a:solidFill>
                <a:latin typeface="Sakkal Majalla" panose="02000000000000000000" pitchFamily="2" charset="-78"/>
                <a:cs typeface="Sakkal Majalla" panose="02000000000000000000" pitchFamily="2" charset="-78"/>
              </a:rPr>
              <a:t>تصوير الحركة        الفيزياء1 (فيز102)</a:t>
            </a:r>
            <a:endParaRPr lang="en-US" sz="140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390444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a:stretch>
            <a:fillRect/>
          </a:stretch>
        </p:blipFill>
        <p:spPr>
          <a:xfrm>
            <a:off x="4968128" y="2320179"/>
            <a:ext cx="6800850" cy="3419475"/>
          </a:xfrm>
          <a:prstGeom prst="rect">
            <a:avLst/>
          </a:prstGeom>
        </p:spPr>
      </p:pic>
      <p:sp>
        <p:nvSpPr>
          <p:cNvPr id="2" name="Rectangle 1"/>
          <p:cNvSpPr/>
          <p:nvPr/>
        </p:nvSpPr>
        <p:spPr>
          <a:xfrm>
            <a:off x="3431489" y="310537"/>
            <a:ext cx="4115603" cy="639957"/>
          </a:xfrm>
          <a:prstGeom prst="rect">
            <a:avLst/>
          </a:prstGeom>
          <a:solidFill>
            <a:srgbClr val="0033CC"/>
          </a:solidFill>
          <a:scene3d>
            <a:camera prst="orthographicFront"/>
            <a:lightRig rig="threePt" dir="t"/>
          </a:scene3d>
          <a:sp3d>
            <a:bevelT/>
          </a:sp3d>
        </p:spPr>
        <p:txBody>
          <a:bodyPr vert="horz" lIns="91440" tIns="45720" rIns="91440" bIns="45720" rtlCol="0" anchor="ctr"/>
          <a:lstStyle/>
          <a:p>
            <a:pPr algn="ctr" rtl="1"/>
            <a:r>
              <a:rPr lang="ar-BH" sz="3600" b="1" dirty="0">
                <a:solidFill>
                  <a:schemeClr val="bg1"/>
                </a:solidFill>
                <a:latin typeface="Sakkal Majalla" panose="02000000000000000000" pitchFamily="2" charset="-78"/>
                <a:cs typeface="Sultan bold" pitchFamily="2" charset="-78"/>
              </a:rPr>
              <a:t>نموذج الجسيم النقطي </a:t>
            </a:r>
          </a:p>
        </p:txBody>
      </p:sp>
      <p:sp>
        <p:nvSpPr>
          <p:cNvPr id="4" name="Rectangle 3"/>
          <p:cNvSpPr/>
          <p:nvPr/>
        </p:nvSpPr>
        <p:spPr>
          <a:xfrm>
            <a:off x="346253" y="1212776"/>
            <a:ext cx="11845747" cy="523220"/>
          </a:xfrm>
          <a:prstGeom prst="rect">
            <a:avLst/>
          </a:prstGeom>
          <a:solidFill>
            <a:schemeClr val="accent2">
              <a:lumMod val="20000"/>
              <a:lumOff val="80000"/>
            </a:schemeClr>
          </a:solidFill>
        </p:spPr>
        <p:txBody>
          <a:bodyPr wrap="square">
            <a:spAutoFit/>
          </a:bodyPr>
          <a:lstStyle/>
          <a:p>
            <a:pPr algn="just" rtl="1"/>
            <a:r>
              <a:rPr lang="ar-BH" sz="2800" dirty="0">
                <a:latin typeface="Sakkal Majalla" panose="02000000000000000000" pitchFamily="2" charset="-78"/>
                <a:cs typeface="Sultan normal" pitchFamily="2" charset="-78"/>
              </a:rPr>
              <a:t>يمكن تجاهل جسم العدّاء كله، والاكتفاء بالتركيز على نقطة صغيرة مفردة في مركز جسمه.</a:t>
            </a:r>
          </a:p>
        </p:txBody>
      </p:sp>
      <p:sp>
        <p:nvSpPr>
          <p:cNvPr id="5" name="Rectangle 4"/>
          <p:cNvSpPr/>
          <p:nvPr/>
        </p:nvSpPr>
        <p:spPr>
          <a:xfrm>
            <a:off x="446562" y="1867460"/>
            <a:ext cx="11430803" cy="461665"/>
          </a:xfrm>
          <a:prstGeom prst="rect">
            <a:avLst/>
          </a:prstGeom>
          <a:solidFill>
            <a:schemeClr val="accent1">
              <a:lumMod val="20000"/>
              <a:lumOff val="80000"/>
            </a:schemeClr>
          </a:solidFill>
        </p:spPr>
        <p:txBody>
          <a:bodyPr wrap="square">
            <a:spAutoFit/>
          </a:bodyPr>
          <a:lstStyle/>
          <a:p>
            <a:pPr algn="just" rtl="1"/>
            <a:r>
              <a:rPr lang="ar-BH" sz="2400" dirty="0">
                <a:latin typeface="Sakkal Majalla" panose="02000000000000000000" pitchFamily="2" charset="-78"/>
                <a:cs typeface="Sultan normal" pitchFamily="2" charset="-78"/>
              </a:rPr>
              <a:t> بتمثيل حركة العدّاء بسلسلة متتابعة من النقاط المفردة يمكنك الحصول على </a:t>
            </a:r>
            <a:r>
              <a:rPr lang="ar-BH" sz="2400" u="sng" dirty="0">
                <a:solidFill>
                  <a:srgbClr val="FF0000"/>
                </a:solidFill>
                <a:latin typeface="Sakkal Majalla" panose="02000000000000000000" pitchFamily="2" charset="-78"/>
                <a:cs typeface="Sultan normal" pitchFamily="2" charset="-78"/>
              </a:rPr>
              <a:t>نموذج الجسيم النقطي</a:t>
            </a:r>
            <a:r>
              <a:rPr lang="ar-BH" sz="2400" dirty="0">
                <a:latin typeface="Sakkal Majalla" panose="02000000000000000000" pitchFamily="2" charset="-78"/>
                <a:cs typeface="Sultan normal" pitchFamily="2" charset="-78"/>
              </a:rPr>
              <a:t>.</a:t>
            </a:r>
          </a:p>
        </p:txBody>
      </p:sp>
      <p:sp>
        <p:nvSpPr>
          <p:cNvPr id="10" name="Rectangle 9"/>
          <p:cNvSpPr/>
          <p:nvPr/>
        </p:nvSpPr>
        <p:spPr>
          <a:xfrm>
            <a:off x="611840" y="5159698"/>
            <a:ext cx="3657599" cy="707886"/>
          </a:xfrm>
          <a:prstGeom prst="rect">
            <a:avLst/>
          </a:prstGeom>
          <a:solidFill>
            <a:schemeClr val="accent1">
              <a:lumMod val="20000"/>
              <a:lumOff val="80000"/>
            </a:schemeClr>
          </a:solidFill>
        </p:spPr>
        <p:txBody>
          <a:bodyPr wrap="square">
            <a:spAutoFit/>
          </a:bodyPr>
          <a:lstStyle/>
          <a:p>
            <a:pPr algn="just" rtl="1"/>
            <a:r>
              <a:rPr lang="ar-BH" sz="2000" dirty="0">
                <a:latin typeface="Sakkal Majalla" panose="02000000000000000000" pitchFamily="2" charset="-78"/>
                <a:cs typeface="Sultan normal" pitchFamily="2" charset="-78"/>
              </a:rPr>
              <a:t>يجب أن يكون حجم الجسم صغيرًا جدًّا مقارنة بالمسافة التي يتحركها الجسم.</a:t>
            </a:r>
            <a:endParaRPr lang="en-US" sz="2000" dirty="0">
              <a:cs typeface="Sultan normal" pitchFamily="2" charset="-78"/>
            </a:endParaRPr>
          </a:p>
        </p:txBody>
      </p:sp>
      <p:sp>
        <p:nvSpPr>
          <p:cNvPr id="11" name="Rectangle 10"/>
          <p:cNvSpPr/>
          <p:nvPr/>
        </p:nvSpPr>
        <p:spPr>
          <a:xfrm>
            <a:off x="813546" y="4029917"/>
            <a:ext cx="3455893" cy="892552"/>
          </a:xfrm>
          <a:prstGeom prst="rect">
            <a:avLst/>
          </a:prstGeom>
          <a:solidFill>
            <a:schemeClr val="accent2">
              <a:lumMod val="20000"/>
              <a:lumOff val="80000"/>
            </a:schemeClr>
          </a:solidFill>
        </p:spPr>
        <p:txBody>
          <a:bodyPr wrap="square">
            <a:spAutoFit/>
          </a:bodyPr>
          <a:lstStyle/>
          <a:p>
            <a:pPr algn="just" rtl="1"/>
            <a:r>
              <a:rPr lang="ar-BH" sz="2800" dirty="0">
                <a:solidFill>
                  <a:srgbClr val="FF0000"/>
                </a:solidFill>
                <a:latin typeface="Sakkal Majalla" panose="02000000000000000000" pitchFamily="2" charset="-78"/>
                <a:cs typeface="Sultan normal" pitchFamily="2" charset="-78"/>
              </a:rPr>
              <a:t>سؤال: </a:t>
            </a:r>
            <a:r>
              <a:rPr lang="ar-BH" sz="2400" dirty="0">
                <a:latin typeface="Sakkal Majalla" panose="02000000000000000000" pitchFamily="2" charset="-78"/>
                <a:cs typeface="Sultan normal" pitchFamily="2" charset="-78"/>
              </a:rPr>
              <a:t>كيف تستخدم النموذج الجسيمي النقطي بنجاح؟</a:t>
            </a:r>
          </a:p>
        </p:txBody>
      </p:sp>
      <p:cxnSp>
        <p:nvCxnSpPr>
          <p:cNvPr id="12" name="Straight Arrow Connector 11"/>
          <p:cNvCxnSpPr/>
          <p:nvPr/>
        </p:nvCxnSpPr>
        <p:spPr>
          <a:xfrm>
            <a:off x="7170574" y="2770093"/>
            <a:ext cx="376518" cy="847165"/>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5241063" y="2592053"/>
            <a:ext cx="376518" cy="847165"/>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9100085" y="2787466"/>
            <a:ext cx="376518" cy="847165"/>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0784259" y="2770092"/>
            <a:ext cx="376518" cy="847165"/>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p:nvPicPr>
        <p:blipFill>
          <a:blip r:embed="rId3"/>
          <a:stretch>
            <a:fillRect/>
          </a:stretch>
        </p:blipFill>
        <p:spPr>
          <a:xfrm>
            <a:off x="4987178" y="5789424"/>
            <a:ext cx="6781800" cy="400050"/>
          </a:xfrm>
          <a:prstGeom prst="rect">
            <a:avLst/>
          </a:prstGeom>
        </p:spPr>
      </p:pic>
      <p:sp>
        <p:nvSpPr>
          <p:cNvPr id="18" name="Footer Placeholder 2"/>
          <p:cNvSpPr txBox="1">
            <a:spLocks/>
          </p:cNvSpPr>
          <p:nvPr/>
        </p:nvSpPr>
        <p:spPr>
          <a:xfrm>
            <a:off x="160469" y="6475207"/>
            <a:ext cx="2399851" cy="382793"/>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a:solidFill>
                  <a:schemeClr val="tx1"/>
                </a:solidFill>
                <a:latin typeface="Sakkal Majalla" panose="02000000000000000000" pitchFamily="2" charset="-78"/>
                <a:cs typeface="Sakkal Majalla" panose="02000000000000000000" pitchFamily="2" charset="-78"/>
              </a:rPr>
              <a:t>تصوير الحركة        الفيزياء1 (فيز102)</a:t>
            </a:r>
            <a:endParaRPr lang="en-US" sz="140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871768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barn(inVertical)">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circle(in)">
                                      <p:cBhvr>
                                        <p:cTn id="42" dur="20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1000"/>
                                        <p:tgtEl>
                                          <p:spTgt spid="11"/>
                                        </p:tgtEl>
                                      </p:cBhvr>
                                    </p:animEffect>
                                    <p:anim calcmode="lin" valueType="num">
                                      <p:cBhvr>
                                        <p:cTn id="55" dur="1000" fill="hold"/>
                                        <p:tgtEl>
                                          <p:spTgt spid="11"/>
                                        </p:tgtEl>
                                        <p:attrNameLst>
                                          <p:attrName>ppt_x</p:attrName>
                                        </p:attrNameLst>
                                      </p:cBhvr>
                                      <p:tavLst>
                                        <p:tav tm="0">
                                          <p:val>
                                            <p:strVal val="#ppt_x"/>
                                          </p:val>
                                        </p:tav>
                                        <p:tav tm="100000">
                                          <p:val>
                                            <p:strVal val="#ppt_x"/>
                                          </p:val>
                                        </p:tav>
                                      </p:tavLst>
                                    </p:anim>
                                    <p:anim calcmode="lin" valueType="num">
                                      <p:cBhvr>
                                        <p:cTn id="5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6" presetClass="entr" presetSubtype="16" fill="hold" grpId="0"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circle(in)">
                                      <p:cBhvr>
                                        <p:cTn id="61"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943836" y="3716162"/>
            <a:ext cx="4804012" cy="417501"/>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4"/>
          <a:stretch>
            <a:fillRect/>
          </a:stretch>
        </p:blipFill>
        <p:spPr>
          <a:xfrm>
            <a:off x="1087564" y="1767838"/>
            <a:ext cx="4796762" cy="1521259"/>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5"/>
          <a:stretch>
            <a:fillRect/>
          </a:stretch>
        </p:blipFill>
        <p:spPr>
          <a:xfrm>
            <a:off x="6704591" y="1767838"/>
            <a:ext cx="4530488" cy="1583140"/>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6"/>
          <a:stretch>
            <a:fillRect/>
          </a:stretch>
        </p:blipFill>
        <p:spPr>
          <a:xfrm rot="10800000">
            <a:off x="6663472" y="3658617"/>
            <a:ext cx="4530094" cy="431686"/>
          </a:xfrm>
          <a:prstGeom prst="rect">
            <a:avLst/>
          </a:prstGeom>
          <a:ln>
            <a:noFill/>
          </a:ln>
          <a:effectLst>
            <a:outerShdw blurRad="292100" dist="139700" dir="2700000" algn="tl" rotWithShape="0">
              <a:srgbClr val="333333">
                <a:alpha val="65000"/>
              </a:srgbClr>
            </a:outerShdw>
          </a:effectLst>
        </p:spPr>
      </p:pic>
      <p:sp>
        <p:nvSpPr>
          <p:cNvPr id="11" name="Rectangle 10"/>
          <p:cNvSpPr/>
          <p:nvPr/>
        </p:nvSpPr>
        <p:spPr>
          <a:xfrm>
            <a:off x="3811151" y="146981"/>
            <a:ext cx="3488809" cy="707886"/>
          </a:xfrm>
          <a:prstGeom prst="rect">
            <a:avLst/>
          </a:prstGeom>
          <a:solidFill>
            <a:srgbClr val="0033CC"/>
          </a:solidFill>
          <a:scene3d>
            <a:camera prst="orthographicFront"/>
            <a:lightRig rig="threePt" dir="t"/>
          </a:scene3d>
          <a:sp3d>
            <a:bevelT/>
          </a:sp3d>
        </p:spPr>
        <p:txBody>
          <a:bodyPr vert="horz" lIns="91440" tIns="45720" rIns="91440" bIns="45720" rtlCol="0" anchor="ctr"/>
          <a:lstStyle/>
          <a:p>
            <a:pPr algn="ctr" rtl="1"/>
            <a:r>
              <a:rPr lang="ar-BH" sz="3600" b="1" dirty="0">
                <a:solidFill>
                  <a:schemeClr val="bg1"/>
                </a:solidFill>
                <a:latin typeface="Sakkal Majalla" panose="02000000000000000000" pitchFamily="2" charset="-78"/>
                <a:cs typeface="Sultan bold" pitchFamily="2" charset="-78"/>
              </a:rPr>
              <a:t>مسائل تدريبية</a:t>
            </a:r>
          </a:p>
        </p:txBody>
      </p:sp>
      <p:sp>
        <p:nvSpPr>
          <p:cNvPr id="12" name="Rectangle 11"/>
          <p:cNvSpPr/>
          <p:nvPr/>
        </p:nvSpPr>
        <p:spPr>
          <a:xfrm>
            <a:off x="4003611" y="1198788"/>
            <a:ext cx="7964500" cy="461665"/>
          </a:xfrm>
          <a:prstGeom prst="rect">
            <a:avLst/>
          </a:prstGeom>
          <a:solidFill>
            <a:schemeClr val="accent2">
              <a:lumMod val="20000"/>
              <a:lumOff val="80000"/>
            </a:schemeClr>
          </a:solidFill>
        </p:spPr>
        <p:txBody>
          <a:bodyPr wrap="square">
            <a:spAutoFit/>
          </a:bodyPr>
          <a:lstStyle/>
          <a:p>
            <a:pPr algn="r" rtl="1"/>
            <a:r>
              <a:rPr lang="ar-BH" sz="2400" dirty="0">
                <a:latin typeface="Sakkal Majalla" panose="02000000000000000000" pitchFamily="2" charset="-78"/>
                <a:cs typeface="Sultan normal" pitchFamily="2" charset="-78"/>
              </a:rPr>
              <a:t>1- ارسم نموذج الجسيم النقطي لكل من حركة الأجسام الآتية: </a:t>
            </a:r>
          </a:p>
        </p:txBody>
      </p:sp>
      <p:sp>
        <p:nvSpPr>
          <p:cNvPr id="13" name="Rectangle 12"/>
          <p:cNvSpPr/>
          <p:nvPr/>
        </p:nvSpPr>
        <p:spPr>
          <a:xfrm>
            <a:off x="6031073" y="4662086"/>
            <a:ext cx="5937038" cy="461665"/>
          </a:xfrm>
          <a:prstGeom prst="rect">
            <a:avLst/>
          </a:prstGeom>
          <a:solidFill>
            <a:schemeClr val="accent2">
              <a:lumMod val="20000"/>
              <a:lumOff val="80000"/>
            </a:schemeClr>
          </a:solidFill>
        </p:spPr>
        <p:txBody>
          <a:bodyPr wrap="square">
            <a:spAutoFit/>
          </a:bodyPr>
          <a:lstStyle/>
          <a:p>
            <a:pPr algn="r" rtl="1"/>
            <a:r>
              <a:rPr lang="ar-BH" sz="2400" dirty="0">
                <a:latin typeface="Sakkal Majalla" panose="02000000000000000000" pitchFamily="2" charset="-78"/>
                <a:cs typeface="Sultan normal" pitchFamily="2" charset="-78"/>
              </a:rPr>
              <a:t>2- ارسم نموذج الجسيم النقطي لطالب يسير ببطء.</a:t>
            </a:r>
          </a:p>
        </p:txBody>
      </p:sp>
      <p:sp>
        <p:nvSpPr>
          <p:cNvPr id="14" name="Rectangle 13"/>
          <p:cNvSpPr/>
          <p:nvPr/>
        </p:nvSpPr>
        <p:spPr>
          <a:xfrm>
            <a:off x="6247498" y="5570519"/>
            <a:ext cx="5720613" cy="461665"/>
          </a:xfrm>
          <a:prstGeom prst="rect">
            <a:avLst/>
          </a:prstGeom>
          <a:solidFill>
            <a:schemeClr val="accent2">
              <a:lumMod val="20000"/>
              <a:lumOff val="80000"/>
            </a:schemeClr>
          </a:solidFill>
        </p:spPr>
        <p:txBody>
          <a:bodyPr wrap="square">
            <a:spAutoFit/>
          </a:bodyPr>
          <a:lstStyle/>
          <a:p>
            <a:pPr algn="r" rtl="1"/>
            <a:r>
              <a:rPr lang="ar-BH" sz="2400" dirty="0">
                <a:latin typeface="Sakkal Majalla" panose="02000000000000000000" pitchFamily="2" charset="-78"/>
                <a:cs typeface="Sultan normal" pitchFamily="2" charset="-78"/>
              </a:rPr>
              <a:t>3- ارسم نموذج الجسيم النقطي لطالب يركض.</a:t>
            </a:r>
          </a:p>
        </p:txBody>
      </p:sp>
      <p:pic>
        <p:nvPicPr>
          <p:cNvPr id="16" name="Picture 15"/>
          <p:cNvPicPr>
            <a:picLocks noChangeAspect="1"/>
          </p:cNvPicPr>
          <p:nvPr/>
        </p:nvPicPr>
        <p:blipFill>
          <a:blip r:embed="rId3"/>
          <a:stretch>
            <a:fillRect/>
          </a:stretch>
        </p:blipFill>
        <p:spPr>
          <a:xfrm>
            <a:off x="943836" y="5654281"/>
            <a:ext cx="4400802" cy="449370"/>
          </a:xfrm>
          <a:prstGeom prst="rect">
            <a:avLst/>
          </a:prstGeom>
          <a:ln>
            <a:noFill/>
          </a:ln>
          <a:effectLst>
            <a:outerShdw blurRad="292100" dist="139700" dir="2700000" algn="tl" rotWithShape="0">
              <a:srgbClr val="333333">
                <a:alpha val="65000"/>
              </a:srgbClr>
            </a:outerShdw>
          </a:effectLst>
        </p:spPr>
      </p:pic>
      <p:pic>
        <p:nvPicPr>
          <p:cNvPr id="18" name="Picture 17"/>
          <p:cNvPicPr>
            <a:picLocks noChangeAspect="1"/>
          </p:cNvPicPr>
          <p:nvPr/>
        </p:nvPicPr>
        <p:blipFill>
          <a:blip r:embed="rId7"/>
          <a:stretch>
            <a:fillRect/>
          </a:stretch>
        </p:blipFill>
        <p:spPr>
          <a:xfrm>
            <a:off x="1087564" y="4809715"/>
            <a:ext cx="2463356" cy="454805"/>
          </a:xfrm>
          <a:prstGeom prst="rect">
            <a:avLst/>
          </a:prstGeom>
          <a:ln>
            <a:noFill/>
          </a:ln>
          <a:effectLst>
            <a:outerShdw blurRad="292100" dist="139700" dir="2700000" algn="tl" rotWithShape="0">
              <a:srgbClr val="333333">
                <a:alpha val="65000"/>
              </a:srgbClr>
            </a:outerShdw>
          </a:effectLst>
        </p:spPr>
      </p:pic>
      <p:sp>
        <p:nvSpPr>
          <p:cNvPr id="15" name="Footer Placeholder 2"/>
          <p:cNvSpPr txBox="1">
            <a:spLocks/>
          </p:cNvSpPr>
          <p:nvPr/>
        </p:nvSpPr>
        <p:spPr>
          <a:xfrm>
            <a:off x="160469" y="6475207"/>
            <a:ext cx="2399851" cy="382793"/>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a:solidFill>
                  <a:schemeClr val="tx1"/>
                </a:solidFill>
                <a:latin typeface="Sakkal Majalla" panose="02000000000000000000" pitchFamily="2" charset="-78"/>
                <a:cs typeface="Sakkal Majalla" panose="02000000000000000000" pitchFamily="2" charset="-78"/>
              </a:rPr>
              <a:t>تصوير الحركة        الفيزياء1 (فيز102)</a:t>
            </a:r>
            <a:endParaRPr lang="en-US" sz="1400" b="1" dirty="0">
              <a:solidFill>
                <a:schemeClr val="tx1"/>
              </a:solidFill>
              <a:latin typeface="Sakkal Majalla" panose="02000000000000000000" pitchFamily="2" charset="-78"/>
              <a:cs typeface="Sakkal Majalla" panose="02000000000000000000" pitchFamily="2" charset="-78"/>
            </a:endParaRPr>
          </a:p>
        </p:txBody>
      </p:sp>
    </p:spTree>
    <p:custDataLst>
      <p:tags r:id="rId1"/>
    </p:custDataLst>
    <p:extLst>
      <p:ext uri="{BB962C8B-B14F-4D97-AF65-F5344CB8AC3E}">
        <p14:creationId xmlns:p14="http://schemas.microsoft.com/office/powerpoint/2010/main" val="1237524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ppt_x"/>
                                          </p:val>
                                        </p:tav>
                                        <p:tav tm="100000">
                                          <p:val>
                                            <p:strVal val="#ppt_x"/>
                                          </p:val>
                                        </p:tav>
                                      </p:tavLst>
                                    </p:anim>
                                    <p:anim calcmode="lin" valueType="num">
                                      <p:cBhvr additive="base">
                                        <p:cTn id="37"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ppt_x"/>
                                          </p:val>
                                        </p:tav>
                                        <p:tav tm="100000">
                                          <p:val>
                                            <p:strVal val="#ppt_x"/>
                                          </p:val>
                                        </p:tav>
                                      </p:tavLst>
                                    </p:anim>
                                    <p:anim calcmode="lin" valueType="num">
                                      <p:cBhvr additive="base">
                                        <p:cTn id="4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barn(inVertical)">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805359" y="2606314"/>
            <a:ext cx="5067300" cy="676275"/>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4"/>
          <a:stretch>
            <a:fillRect/>
          </a:stretch>
        </p:blipFill>
        <p:spPr>
          <a:xfrm>
            <a:off x="790119" y="3326535"/>
            <a:ext cx="5086351" cy="343090"/>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5"/>
          <a:stretch>
            <a:fillRect/>
          </a:stretch>
        </p:blipFill>
        <p:spPr>
          <a:xfrm>
            <a:off x="786309" y="4092795"/>
            <a:ext cx="5086350" cy="762000"/>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6"/>
          <a:stretch>
            <a:fillRect/>
          </a:stretch>
        </p:blipFill>
        <p:spPr>
          <a:xfrm>
            <a:off x="832029" y="4945967"/>
            <a:ext cx="5053155" cy="323850"/>
          </a:xfrm>
          <a:prstGeom prst="rect">
            <a:avLst/>
          </a:prstGeom>
          <a:ln>
            <a:noFill/>
          </a:ln>
          <a:effectLst>
            <a:outerShdw blurRad="292100" dist="139700" dir="2700000" algn="tl" rotWithShape="0">
              <a:srgbClr val="333333">
                <a:alpha val="65000"/>
              </a:srgbClr>
            </a:outerShdw>
          </a:effectLst>
        </p:spPr>
      </p:pic>
      <p:sp>
        <p:nvSpPr>
          <p:cNvPr id="11" name="Rectangle 10"/>
          <p:cNvSpPr/>
          <p:nvPr/>
        </p:nvSpPr>
        <p:spPr>
          <a:xfrm>
            <a:off x="3593951" y="189497"/>
            <a:ext cx="3729317" cy="707886"/>
          </a:xfrm>
          <a:prstGeom prst="rect">
            <a:avLst/>
          </a:prstGeom>
          <a:solidFill>
            <a:srgbClr val="0033CC"/>
          </a:solidFill>
          <a:scene3d>
            <a:camera prst="orthographicFront"/>
            <a:lightRig rig="threePt" dir="t"/>
          </a:scene3d>
          <a:sp3d>
            <a:bevelT/>
          </a:sp3d>
        </p:spPr>
        <p:txBody>
          <a:bodyPr vert="horz" lIns="91440" tIns="45720" rIns="91440" bIns="45720" rtlCol="0" anchor="ctr"/>
          <a:lstStyle/>
          <a:p>
            <a:pPr algn="ctr" rtl="1"/>
            <a:r>
              <a:rPr lang="ar-BH" sz="3600" b="1" dirty="0">
                <a:solidFill>
                  <a:schemeClr val="bg1"/>
                </a:solidFill>
                <a:latin typeface="Sakkal Majalla" panose="02000000000000000000" pitchFamily="2" charset="-78"/>
                <a:cs typeface="Sultan bold" pitchFamily="2" charset="-78"/>
              </a:rPr>
              <a:t>مسائل تدريبية</a:t>
            </a:r>
          </a:p>
        </p:txBody>
      </p:sp>
      <p:sp>
        <p:nvSpPr>
          <p:cNvPr id="12" name="Rectangle 11"/>
          <p:cNvSpPr/>
          <p:nvPr/>
        </p:nvSpPr>
        <p:spPr>
          <a:xfrm>
            <a:off x="6612923" y="3710889"/>
            <a:ext cx="5205342" cy="830997"/>
          </a:xfrm>
          <a:prstGeom prst="rect">
            <a:avLst/>
          </a:prstGeom>
          <a:solidFill>
            <a:schemeClr val="accent2">
              <a:lumMod val="20000"/>
              <a:lumOff val="80000"/>
            </a:schemeClr>
          </a:solidFill>
          <a:ln>
            <a:solidFill>
              <a:schemeClr val="accent1"/>
            </a:solidFill>
          </a:ln>
        </p:spPr>
        <p:txBody>
          <a:bodyPr wrap="square">
            <a:spAutoFit/>
          </a:bodyPr>
          <a:lstStyle/>
          <a:p>
            <a:pPr algn="r" rtl="1"/>
            <a:r>
              <a:rPr lang="ar-BH" sz="2400" b="1" dirty="0">
                <a:latin typeface="Traditional Arabic" panose="02020603050405020304" pitchFamily="18" charset="-78"/>
                <a:cs typeface="Sultan normal" pitchFamily="2" charset="-78"/>
              </a:rPr>
              <a:t>2. أي السيارتين أسرع؟ علمًا بأن الفترة</a:t>
            </a:r>
          </a:p>
          <a:p>
            <a:pPr algn="r" rtl="1"/>
            <a:r>
              <a:rPr lang="ar-BH" sz="2400" b="1" dirty="0">
                <a:latin typeface="Traditional Arabic" panose="02020603050405020304" pitchFamily="18" charset="-78"/>
                <a:cs typeface="Sultan normal" pitchFamily="2" charset="-78"/>
              </a:rPr>
              <a:t>الزمنية بين كل نقطتين متتاليتين تساوي </a:t>
            </a:r>
            <a:r>
              <a:rPr lang="en-US" sz="2400" b="1" dirty="0">
                <a:latin typeface="Traditional Arabic" panose="02020603050405020304" pitchFamily="18" charset="-78"/>
                <a:cs typeface="Sultan normal" pitchFamily="2" charset="-78"/>
              </a:rPr>
              <a:t>s</a:t>
            </a:r>
            <a:r>
              <a:rPr lang="ar-BH" sz="2400" b="1" dirty="0">
                <a:latin typeface="Traditional Arabic" panose="02020603050405020304" pitchFamily="18" charset="-78"/>
                <a:cs typeface="Sultan normal" pitchFamily="2" charset="-78"/>
              </a:rPr>
              <a:t> 1</a:t>
            </a:r>
            <a:r>
              <a:rPr lang="en-US" sz="2400" b="1" dirty="0">
                <a:latin typeface="Traditional Arabic" panose="02020603050405020304" pitchFamily="18" charset="-78"/>
                <a:cs typeface="Sultan normal" pitchFamily="2" charset="-78"/>
              </a:rPr>
              <a:t> </a:t>
            </a:r>
            <a:endParaRPr lang="ar-BH" sz="2400" b="1" dirty="0">
              <a:latin typeface="Traditional Arabic" panose="02020603050405020304" pitchFamily="18" charset="-78"/>
              <a:cs typeface="Sultan normal" pitchFamily="2" charset="-78"/>
            </a:endParaRPr>
          </a:p>
        </p:txBody>
      </p:sp>
      <p:sp>
        <p:nvSpPr>
          <p:cNvPr id="13" name="Rectangle 12"/>
          <p:cNvSpPr/>
          <p:nvPr/>
        </p:nvSpPr>
        <p:spPr>
          <a:xfrm>
            <a:off x="5458609" y="2100703"/>
            <a:ext cx="6359656" cy="461665"/>
          </a:xfrm>
          <a:prstGeom prst="rect">
            <a:avLst/>
          </a:prstGeom>
          <a:solidFill>
            <a:schemeClr val="accent2">
              <a:lumMod val="20000"/>
              <a:lumOff val="80000"/>
            </a:schemeClr>
          </a:solidFill>
        </p:spPr>
        <p:txBody>
          <a:bodyPr wrap="square">
            <a:spAutoFit/>
          </a:bodyPr>
          <a:lstStyle/>
          <a:p>
            <a:pPr algn="r" rtl="1"/>
            <a:r>
              <a:rPr lang="ar-BH" sz="2400" b="1" dirty="0">
                <a:latin typeface="Traditional Arabic" panose="02020603050405020304" pitchFamily="18" charset="-78"/>
                <a:cs typeface="Sultan normal" pitchFamily="2" charset="-78"/>
              </a:rPr>
              <a:t>1. ارسم نموذج الجسيم النقطي لكل من حركة السيارتين.</a:t>
            </a:r>
          </a:p>
        </p:txBody>
      </p:sp>
      <p:sp>
        <p:nvSpPr>
          <p:cNvPr id="9" name="Rectangle 8"/>
          <p:cNvSpPr/>
          <p:nvPr/>
        </p:nvSpPr>
        <p:spPr>
          <a:xfrm>
            <a:off x="6730211" y="4930727"/>
            <a:ext cx="4543669" cy="707886"/>
          </a:xfrm>
          <a:prstGeom prst="rect">
            <a:avLst/>
          </a:prstGeom>
          <a:solidFill>
            <a:schemeClr val="accent1">
              <a:lumMod val="20000"/>
              <a:lumOff val="80000"/>
            </a:schemeClr>
          </a:solidFill>
        </p:spPr>
        <p:txBody>
          <a:bodyPr wrap="square">
            <a:spAutoFit/>
          </a:bodyPr>
          <a:lstStyle/>
          <a:p>
            <a:pPr algn="r" rtl="1"/>
            <a:r>
              <a:rPr lang="ar-BH" sz="2000" b="1" dirty="0">
                <a:latin typeface="Traditional Arabic" panose="02020603050405020304" pitchFamily="18" charset="-78"/>
                <a:cs typeface="Sultan normal" pitchFamily="2" charset="-78"/>
              </a:rPr>
              <a:t>السيارة الصفراء لأنها تقطع مسافة أكبر خلال الفترة الزمنية نفسها</a:t>
            </a:r>
            <a:r>
              <a:rPr lang="en-US" sz="2000" b="1" dirty="0">
                <a:latin typeface="Traditional Arabic" panose="02020603050405020304" pitchFamily="18" charset="-78"/>
                <a:cs typeface="Sultan normal" pitchFamily="2" charset="-78"/>
              </a:rPr>
              <a:t>.</a:t>
            </a:r>
            <a:endParaRPr lang="ar-BH" sz="2000" b="1" dirty="0">
              <a:latin typeface="Traditional Arabic" panose="02020603050405020304" pitchFamily="18" charset="-78"/>
              <a:cs typeface="Sultan normal" pitchFamily="2" charset="-78"/>
            </a:endParaRPr>
          </a:p>
        </p:txBody>
      </p:sp>
      <p:sp>
        <p:nvSpPr>
          <p:cNvPr id="14" name="Rectangle 13"/>
          <p:cNvSpPr/>
          <p:nvPr/>
        </p:nvSpPr>
        <p:spPr>
          <a:xfrm>
            <a:off x="2864719" y="1234809"/>
            <a:ext cx="8917097" cy="523220"/>
          </a:xfrm>
          <a:prstGeom prst="rect">
            <a:avLst/>
          </a:prstGeom>
          <a:solidFill>
            <a:schemeClr val="accent2">
              <a:lumMod val="20000"/>
              <a:lumOff val="80000"/>
            </a:schemeClr>
          </a:solidFill>
        </p:spPr>
        <p:txBody>
          <a:bodyPr wrap="square">
            <a:spAutoFit/>
          </a:bodyPr>
          <a:lstStyle/>
          <a:p>
            <a:pPr algn="r" rtl="1"/>
            <a:r>
              <a:rPr lang="ar-BH" sz="2800" b="1" dirty="0">
                <a:latin typeface="Traditional Arabic" panose="02020603050405020304" pitchFamily="18" charset="-78"/>
                <a:cs typeface="Sultan normal" pitchFamily="2" charset="-78"/>
              </a:rPr>
              <a:t>تتحرك سيارتان بسرعة منتظمة إلا أنها مختلفة، أجب عن الأسئلة الآتية:</a:t>
            </a:r>
          </a:p>
        </p:txBody>
      </p:sp>
      <p:sp>
        <p:nvSpPr>
          <p:cNvPr id="15" name="Footer Placeholder 2"/>
          <p:cNvSpPr txBox="1">
            <a:spLocks/>
          </p:cNvSpPr>
          <p:nvPr/>
        </p:nvSpPr>
        <p:spPr>
          <a:xfrm>
            <a:off x="160469" y="6475207"/>
            <a:ext cx="2399851" cy="382793"/>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a:solidFill>
                  <a:schemeClr val="tx1"/>
                </a:solidFill>
                <a:latin typeface="Sakkal Majalla" panose="02000000000000000000" pitchFamily="2" charset="-78"/>
                <a:cs typeface="Sakkal Majalla" panose="02000000000000000000" pitchFamily="2" charset="-78"/>
              </a:rPr>
              <a:t>تصوير الحركة        الفيزياء1 (فيز102)</a:t>
            </a:r>
            <a:endParaRPr lang="en-US" sz="1400" b="1" dirty="0">
              <a:solidFill>
                <a:schemeClr val="tx1"/>
              </a:solidFill>
              <a:latin typeface="Sakkal Majalla" panose="02000000000000000000" pitchFamily="2" charset="-78"/>
              <a:cs typeface="Sakkal Majalla" panose="02000000000000000000" pitchFamily="2" charset="-78"/>
            </a:endParaRPr>
          </a:p>
        </p:txBody>
      </p:sp>
    </p:spTree>
    <p:custDataLst>
      <p:tags r:id="rId1"/>
    </p:custDataLst>
    <p:extLst>
      <p:ext uri="{BB962C8B-B14F-4D97-AF65-F5344CB8AC3E}">
        <p14:creationId xmlns:p14="http://schemas.microsoft.com/office/powerpoint/2010/main" val="84612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circle(in)">
                                      <p:cBhvr>
                                        <p:cTn id="34" dur="20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circle(in)">
                                      <p:cBhvr>
                                        <p:cTn id="46" dur="20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1000"/>
                                        <p:tgtEl>
                                          <p:spTgt spid="12"/>
                                        </p:tgtEl>
                                      </p:cBhvr>
                                    </p:animEffect>
                                    <p:anim calcmode="lin" valueType="num">
                                      <p:cBhvr>
                                        <p:cTn id="52" dur="1000" fill="hold"/>
                                        <p:tgtEl>
                                          <p:spTgt spid="12"/>
                                        </p:tgtEl>
                                        <p:attrNameLst>
                                          <p:attrName>ppt_x</p:attrName>
                                        </p:attrNameLst>
                                      </p:cBhvr>
                                      <p:tavLst>
                                        <p:tav tm="0">
                                          <p:val>
                                            <p:strVal val="#ppt_x"/>
                                          </p:val>
                                        </p:tav>
                                        <p:tav tm="100000">
                                          <p:val>
                                            <p:strVal val="#ppt_x"/>
                                          </p:val>
                                        </p:tav>
                                      </p:tavLst>
                                    </p:anim>
                                    <p:anim calcmode="lin" valueType="num">
                                      <p:cBhvr>
                                        <p:cTn id="5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6" presetClass="entr" presetSubtype="16" fill="hold" grpId="0" nodeType="click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circle(in)">
                                      <p:cBhvr>
                                        <p:cTn id="58"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9"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706411" y="116074"/>
            <a:ext cx="3922059" cy="707886"/>
          </a:xfrm>
          <a:prstGeom prst="rect">
            <a:avLst/>
          </a:prstGeom>
          <a:solidFill>
            <a:srgbClr val="0033CC"/>
          </a:solidFill>
          <a:scene3d>
            <a:camera prst="orthographicFront"/>
            <a:lightRig rig="threePt" dir="t"/>
          </a:scene3d>
          <a:sp3d>
            <a:bevelT/>
          </a:sp3d>
        </p:spPr>
        <p:txBody>
          <a:bodyPr vert="horz" lIns="91440" tIns="45720" rIns="91440" bIns="45720" rtlCol="0" anchor="ctr"/>
          <a:lstStyle/>
          <a:p>
            <a:pPr algn="ctr" rtl="1"/>
            <a:r>
              <a:rPr lang="ar-BH" sz="3600" b="1" dirty="0">
                <a:solidFill>
                  <a:schemeClr val="bg1"/>
                </a:solidFill>
                <a:latin typeface="Sakkal Majalla" panose="02000000000000000000" pitchFamily="2" charset="-78"/>
                <a:cs typeface="Sultan bold" pitchFamily="2" charset="-78"/>
              </a:rPr>
              <a:t>مسائل تدريبية</a:t>
            </a:r>
          </a:p>
        </p:txBody>
      </p:sp>
      <p:sp>
        <p:nvSpPr>
          <p:cNvPr id="13" name="Rectangle 12"/>
          <p:cNvSpPr/>
          <p:nvPr/>
        </p:nvSpPr>
        <p:spPr>
          <a:xfrm>
            <a:off x="513343" y="1080133"/>
            <a:ext cx="11527658" cy="830997"/>
          </a:xfrm>
          <a:prstGeom prst="rect">
            <a:avLst/>
          </a:prstGeom>
          <a:solidFill>
            <a:schemeClr val="accent2">
              <a:lumMod val="20000"/>
              <a:lumOff val="80000"/>
            </a:schemeClr>
          </a:solidFill>
        </p:spPr>
        <p:txBody>
          <a:bodyPr wrap="square">
            <a:spAutoFit/>
          </a:bodyPr>
          <a:lstStyle/>
          <a:p>
            <a:pPr marL="0" lvl="1" algn="r" rtl="1"/>
            <a:r>
              <a:rPr lang="ar-BH" sz="2400" dirty="0">
                <a:latin typeface="Sakkal Majalla" panose="02000000000000000000" pitchFamily="2" charset="-78"/>
                <a:cs typeface="Sultan normal" pitchFamily="2" charset="-78"/>
              </a:rPr>
              <a:t>اكتب مثالاً صحيحًا بالنصّ ومخطط الحركة التصويري لكل شكل من أشكال النموذج الجسيمي النقطي لحركة جسم:</a:t>
            </a:r>
          </a:p>
        </p:txBody>
      </p:sp>
      <p:sp>
        <p:nvSpPr>
          <p:cNvPr id="6" name="Rectangle 5"/>
          <p:cNvSpPr/>
          <p:nvPr/>
        </p:nvSpPr>
        <p:spPr>
          <a:xfrm>
            <a:off x="5136442" y="1945229"/>
            <a:ext cx="6904559" cy="461665"/>
          </a:xfrm>
          <a:prstGeom prst="rect">
            <a:avLst/>
          </a:prstGeom>
          <a:solidFill>
            <a:srgbClr val="FDF1E9"/>
          </a:solidFill>
        </p:spPr>
        <p:txBody>
          <a:bodyPr wrap="square">
            <a:spAutoFit/>
          </a:bodyPr>
          <a:lstStyle/>
          <a:p>
            <a:pPr marL="914400" lvl="1" indent="-457200" algn="r" rtl="1">
              <a:buFont typeface="Wingdings" panose="05000000000000000000" pitchFamily="2" charset="2"/>
              <a:buChar char="q"/>
            </a:pPr>
            <a:r>
              <a:rPr lang="ar-BH" sz="2400" dirty="0">
                <a:latin typeface="Sakkal Majalla" panose="02000000000000000000" pitchFamily="2" charset="-78"/>
                <a:cs typeface="Sultan normal" pitchFamily="2" charset="-78"/>
              </a:rPr>
              <a:t>تكون النقاط نمطًا وتفصل بينها مسافات متساوية.</a:t>
            </a:r>
          </a:p>
        </p:txBody>
      </p:sp>
      <p:sp>
        <p:nvSpPr>
          <p:cNvPr id="7" name="Rectangle 6"/>
          <p:cNvSpPr/>
          <p:nvPr/>
        </p:nvSpPr>
        <p:spPr>
          <a:xfrm>
            <a:off x="5815288" y="2995731"/>
            <a:ext cx="6189774" cy="461665"/>
          </a:xfrm>
          <a:prstGeom prst="rect">
            <a:avLst/>
          </a:prstGeom>
          <a:solidFill>
            <a:srgbClr val="FDF1E9"/>
          </a:solidFill>
        </p:spPr>
        <p:txBody>
          <a:bodyPr wrap="square">
            <a:spAutoFit/>
          </a:bodyPr>
          <a:lstStyle/>
          <a:p>
            <a:pPr marL="914400" lvl="1" indent="-457200" algn="r" rtl="1">
              <a:buFont typeface="Wingdings" panose="05000000000000000000" pitchFamily="2" charset="2"/>
              <a:buChar char="q"/>
            </a:pPr>
            <a:r>
              <a:rPr lang="ar-BH" sz="2400" dirty="0">
                <a:latin typeface="Sakkal Majalla" panose="02000000000000000000" pitchFamily="2" charset="-78"/>
                <a:cs typeface="Sultan normal" pitchFamily="2" charset="-78"/>
              </a:rPr>
              <a:t>تكون النقاط متباعدة في البداية، ثم تتقارب.</a:t>
            </a:r>
          </a:p>
        </p:txBody>
      </p:sp>
      <p:sp>
        <p:nvSpPr>
          <p:cNvPr id="9" name="Rectangle 8"/>
          <p:cNvSpPr/>
          <p:nvPr/>
        </p:nvSpPr>
        <p:spPr>
          <a:xfrm>
            <a:off x="5779350" y="4093781"/>
            <a:ext cx="6261651" cy="461665"/>
          </a:xfrm>
          <a:prstGeom prst="rect">
            <a:avLst/>
          </a:prstGeom>
          <a:solidFill>
            <a:srgbClr val="FDF1E9"/>
          </a:solidFill>
        </p:spPr>
        <p:txBody>
          <a:bodyPr wrap="square">
            <a:spAutoFit/>
          </a:bodyPr>
          <a:lstStyle/>
          <a:p>
            <a:pPr marL="914400" lvl="1" indent="-457200" algn="r" rtl="1">
              <a:buFont typeface="Wingdings" panose="05000000000000000000" pitchFamily="2" charset="2"/>
              <a:buChar char="q"/>
            </a:pPr>
            <a:r>
              <a:rPr lang="ar-BH" sz="2400" dirty="0">
                <a:latin typeface="Sakkal Majalla" panose="02000000000000000000" pitchFamily="2" charset="-78"/>
                <a:cs typeface="Sultan normal" pitchFamily="2" charset="-78"/>
              </a:rPr>
              <a:t>تكون النقاط متقاربة في البداية، ثم تتباعد.</a:t>
            </a:r>
          </a:p>
        </p:txBody>
      </p:sp>
      <p:sp>
        <p:nvSpPr>
          <p:cNvPr id="10" name="Rectangle 9"/>
          <p:cNvSpPr/>
          <p:nvPr/>
        </p:nvSpPr>
        <p:spPr>
          <a:xfrm>
            <a:off x="5707473" y="5325985"/>
            <a:ext cx="6262695" cy="461665"/>
          </a:xfrm>
          <a:prstGeom prst="rect">
            <a:avLst/>
          </a:prstGeom>
          <a:solidFill>
            <a:srgbClr val="FDF1E9"/>
          </a:solidFill>
        </p:spPr>
        <p:txBody>
          <a:bodyPr wrap="square">
            <a:spAutoFit/>
          </a:bodyPr>
          <a:lstStyle/>
          <a:p>
            <a:pPr marL="914400" lvl="1" indent="-457200" algn="r" rtl="1">
              <a:buFont typeface="Wingdings" panose="05000000000000000000" pitchFamily="2" charset="2"/>
              <a:buChar char="q"/>
            </a:pPr>
            <a:r>
              <a:rPr lang="ar-BH" sz="2400" dirty="0">
                <a:latin typeface="Sakkal Majalla" panose="02000000000000000000" pitchFamily="2" charset="-78"/>
                <a:cs typeface="Sultan normal" pitchFamily="2" charset="-78"/>
              </a:rPr>
              <a:t>نقطة واحدة. </a:t>
            </a:r>
          </a:p>
        </p:txBody>
      </p:sp>
      <p:sp>
        <p:nvSpPr>
          <p:cNvPr id="12" name="Rectangle 11"/>
          <p:cNvSpPr/>
          <p:nvPr/>
        </p:nvSpPr>
        <p:spPr>
          <a:xfrm>
            <a:off x="6564617" y="2514491"/>
            <a:ext cx="4270721" cy="400110"/>
          </a:xfrm>
          <a:prstGeom prst="rect">
            <a:avLst/>
          </a:prstGeom>
          <a:solidFill>
            <a:schemeClr val="accent1">
              <a:lumMod val="20000"/>
              <a:lumOff val="80000"/>
            </a:schemeClr>
          </a:solidFill>
        </p:spPr>
        <p:txBody>
          <a:bodyPr wrap="none">
            <a:spAutoFit/>
          </a:bodyPr>
          <a:lstStyle/>
          <a:p>
            <a:pPr algn="r" rtl="1"/>
            <a:r>
              <a:rPr lang="ar-BH" sz="2000" dirty="0">
                <a:latin typeface="Sakkal Majalla" panose="02000000000000000000" pitchFamily="2" charset="-78"/>
                <a:cs typeface="Sultan normal" pitchFamily="2" charset="-78"/>
              </a:rPr>
              <a:t>سيارة تقطع مسافات متساوية في أزمنة متساوية.</a:t>
            </a:r>
          </a:p>
        </p:txBody>
      </p:sp>
      <p:sp>
        <p:nvSpPr>
          <p:cNvPr id="15" name="Rectangle 14"/>
          <p:cNvSpPr/>
          <p:nvPr/>
        </p:nvSpPr>
        <p:spPr>
          <a:xfrm>
            <a:off x="7221848" y="3529723"/>
            <a:ext cx="3613490" cy="461665"/>
          </a:xfrm>
          <a:prstGeom prst="rect">
            <a:avLst/>
          </a:prstGeom>
          <a:solidFill>
            <a:schemeClr val="accent1">
              <a:lumMod val="20000"/>
              <a:lumOff val="80000"/>
            </a:schemeClr>
          </a:solidFill>
        </p:spPr>
        <p:txBody>
          <a:bodyPr wrap="none">
            <a:spAutoFit/>
          </a:bodyPr>
          <a:lstStyle/>
          <a:p>
            <a:pPr algn="r" rtl="1"/>
            <a:r>
              <a:rPr lang="ar-BH" sz="2400" dirty="0">
                <a:latin typeface="Sakkal Majalla" panose="02000000000000000000" pitchFamily="2" charset="-78"/>
                <a:cs typeface="Sultan normal" pitchFamily="2" charset="-78"/>
              </a:rPr>
              <a:t>سيارة تقترب من إشارة مرور حمراء.</a:t>
            </a:r>
          </a:p>
        </p:txBody>
      </p:sp>
      <p:sp>
        <p:nvSpPr>
          <p:cNvPr id="16" name="Rectangle 15"/>
          <p:cNvSpPr/>
          <p:nvPr/>
        </p:nvSpPr>
        <p:spPr>
          <a:xfrm>
            <a:off x="7672293" y="4757861"/>
            <a:ext cx="3163045" cy="461665"/>
          </a:xfrm>
          <a:prstGeom prst="rect">
            <a:avLst/>
          </a:prstGeom>
          <a:solidFill>
            <a:schemeClr val="accent1">
              <a:lumMod val="20000"/>
              <a:lumOff val="80000"/>
            </a:schemeClr>
          </a:solidFill>
        </p:spPr>
        <p:txBody>
          <a:bodyPr wrap="square">
            <a:spAutoFit/>
          </a:bodyPr>
          <a:lstStyle/>
          <a:p>
            <a:pPr lvl="1" algn="r" rtl="1"/>
            <a:r>
              <a:rPr lang="ar-BH" sz="2400" dirty="0">
                <a:latin typeface="Sakkal Majalla" panose="02000000000000000000" pitchFamily="2" charset="-78"/>
                <a:cs typeface="Sultan normal" pitchFamily="2" charset="-78"/>
              </a:rPr>
              <a:t>سيارة تبدأ بالحركة.</a:t>
            </a:r>
          </a:p>
        </p:txBody>
      </p:sp>
      <p:sp>
        <p:nvSpPr>
          <p:cNvPr id="17" name="Rectangle 16"/>
          <p:cNvSpPr/>
          <p:nvPr/>
        </p:nvSpPr>
        <p:spPr>
          <a:xfrm>
            <a:off x="9209992" y="5894109"/>
            <a:ext cx="1784463" cy="400110"/>
          </a:xfrm>
          <a:prstGeom prst="rect">
            <a:avLst/>
          </a:prstGeom>
          <a:solidFill>
            <a:schemeClr val="accent1">
              <a:lumMod val="20000"/>
              <a:lumOff val="80000"/>
            </a:schemeClr>
          </a:solidFill>
        </p:spPr>
        <p:txBody>
          <a:bodyPr wrap="none">
            <a:spAutoFit/>
          </a:bodyPr>
          <a:lstStyle/>
          <a:p>
            <a:pPr lvl="1"/>
            <a:r>
              <a:rPr lang="ar-BH" sz="2000" dirty="0">
                <a:latin typeface="Sakkal Majalla" panose="02000000000000000000" pitchFamily="2" charset="-78"/>
                <a:cs typeface="Sultan normal" pitchFamily="2" charset="-78"/>
              </a:rPr>
              <a:t>سيارة متوقفة</a:t>
            </a:r>
          </a:p>
        </p:txBody>
      </p:sp>
      <p:pic>
        <p:nvPicPr>
          <p:cNvPr id="19" name="Picture 18"/>
          <p:cNvPicPr>
            <a:picLocks noChangeAspect="1"/>
          </p:cNvPicPr>
          <p:nvPr/>
        </p:nvPicPr>
        <p:blipFill>
          <a:blip r:embed="rId3"/>
          <a:stretch>
            <a:fillRect/>
          </a:stretch>
        </p:blipFill>
        <p:spPr>
          <a:xfrm>
            <a:off x="976248" y="2008497"/>
            <a:ext cx="4444813" cy="566474"/>
          </a:xfrm>
          <a:prstGeom prst="rect">
            <a:avLst/>
          </a:prstGeom>
        </p:spPr>
      </p:pic>
      <p:pic>
        <p:nvPicPr>
          <p:cNvPr id="20" name="Picture 19"/>
          <p:cNvPicPr>
            <a:picLocks noChangeAspect="1"/>
          </p:cNvPicPr>
          <p:nvPr/>
        </p:nvPicPr>
        <p:blipFill>
          <a:blip r:embed="rId4"/>
          <a:stretch>
            <a:fillRect/>
          </a:stretch>
        </p:blipFill>
        <p:spPr>
          <a:xfrm>
            <a:off x="976247" y="3130465"/>
            <a:ext cx="4461747" cy="619466"/>
          </a:xfrm>
          <a:prstGeom prst="rect">
            <a:avLst/>
          </a:prstGeom>
        </p:spPr>
      </p:pic>
      <p:pic>
        <p:nvPicPr>
          <p:cNvPr id="21" name="Picture 20"/>
          <p:cNvPicPr>
            <a:picLocks noChangeAspect="1"/>
          </p:cNvPicPr>
          <p:nvPr/>
        </p:nvPicPr>
        <p:blipFill>
          <a:blip r:embed="rId5"/>
          <a:stretch>
            <a:fillRect/>
          </a:stretch>
        </p:blipFill>
        <p:spPr>
          <a:xfrm>
            <a:off x="4327730" y="5787650"/>
            <a:ext cx="1047750" cy="495300"/>
          </a:xfrm>
          <a:prstGeom prst="rect">
            <a:avLst/>
          </a:prstGeom>
        </p:spPr>
      </p:pic>
      <p:pic>
        <p:nvPicPr>
          <p:cNvPr id="22" name="Picture 21"/>
          <p:cNvPicPr>
            <a:picLocks noChangeAspect="1"/>
          </p:cNvPicPr>
          <p:nvPr/>
        </p:nvPicPr>
        <p:blipFill>
          <a:blip r:embed="rId6"/>
          <a:stretch>
            <a:fillRect/>
          </a:stretch>
        </p:blipFill>
        <p:spPr>
          <a:xfrm>
            <a:off x="976247" y="4594157"/>
            <a:ext cx="4279632" cy="382902"/>
          </a:xfrm>
          <a:prstGeom prst="rect">
            <a:avLst/>
          </a:prstGeom>
        </p:spPr>
      </p:pic>
      <p:sp>
        <p:nvSpPr>
          <p:cNvPr id="23" name="Footer Placeholder 2"/>
          <p:cNvSpPr txBox="1">
            <a:spLocks/>
          </p:cNvSpPr>
          <p:nvPr/>
        </p:nvSpPr>
        <p:spPr>
          <a:xfrm>
            <a:off x="160469" y="6475207"/>
            <a:ext cx="2399851" cy="382793"/>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a:solidFill>
                  <a:schemeClr val="tx1"/>
                </a:solidFill>
                <a:latin typeface="Sakkal Majalla" panose="02000000000000000000" pitchFamily="2" charset="-78"/>
                <a:cs typeface="Sakkal Majalla" panose="02000000000000000000" pitchFamily="2" charset="-78"/>
              </a:rPr>
              <a:t>تصوير الحركة        الفيزياء1 (فيز102)</a:t>
            </a:r>
            <a:endParaRPr lang="en-US" sz="1400" b="1" dirty="0">
              <a:solidFill>
                <a:schemeClr val="tx1"/>
              </a:solidFill>
              <a:latin typeface="Sakkal Majalla" panose="02000000000000000000" pitchFamily="2" charset="-78"/>
              <a:cs typeface="Sakkal Majalla" panose="02000000000000000000" pitchFamily="2" charset="-78"/>
            </a:endParaRPr>
          </a:p>
        </p:txBody>
      </p:sp>
    </p:spTree>
    <p:custDataLst>
      <p:tags r:id="rId1"/>
    </p:custDataLst>
    <p:extLst>
      <p:ext uri="{BB962C8B-B14F-4D97-AF65-F5344CB8AC3E}">
        <p14:creationId xmlns:p14="http://schemas.microsoft.com/office/powerpoint/2010/main" val="417216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circle(in)">
                                      <p:cBhvr>
                                        <p:cTn id="23" dur="2000"/>
                                        <p:tgtEl>
                                          <p:spTgt spid="12"/>
                                        </p:tgtEl>
                                      </p:cBhvr>
                                    </p:animEffect>
                                  </p:childTnLst>
                                </p:cTn>
                              </p:par>
                              <p:par>
                                <p:cTn id="24" presetID="6" presetClass="entr" presetSubtype="16"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circle(in)">
                                      <p:cBhvr>
                                        <p:cTn id="26" dur="20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circle(in)">
                                      <p:cBhvr>
                                        <p:cTn id="38" dur="2000"/>
                                        <p:tgtEl>
                                          <p:spTgt spid="15"/>
                                        </p:tgtEl>
                                      </p:cBhvr>
                                    </p:animEffect>
                                  </p:childTnLst>
                                </p:cTn>
                              </p:par>
                              <p:par>
                                <p:cTn id="39" presetID="6" presetClass="entr" presetSubtype="16"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circle(in)">
                                      <p:cBhvr>
                                        <p:cTn id="41" dur="2000"/>
                                        <p:tgtEl>
                                          <p:spTgt spid="20"/>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1000"/>
                                        <p:tgtEl>
                                          <p:spTgt spid="9"/>
                                        </p:tgtEl>
                                      </p:cBhvr>
                                    </p:animEffect>
                                    <p:anim calcmode="lin" valueType="num">
                                      <p:cBhvr>
                                        <p:cTn id="47" dur="1000" fill="hold"/>
                                        <p:tgtEl>
                                          <p:spTgt spid="9"/>
                                        </p:tgtEl>
                                        <p:attrNameLst>
                                          <p:attrName>ppt_x</p:attrName>
                                        </p:attrNameLst>
                                      </p:cBhvr>
                                      <p:tavLst>
                                        <p:tav tm="0">
                                          <p:val>
                                            <p:strVal val="#ppt_x"/>
                                          </p:val>
                                        </p:tav>
                                        <p:tav tm="100000">
                                          <p:val>
                                            <p:strVal val="#ppt_x"/>
                                          </p:val>
                                        </p:tav>
                                      </p:tavLst>
                                    </p:anim>
                                    <p:anim calcmode="lin" valueType="num">
                                      <p:cBhvr>
                                        <p:cTn id="4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circle(in)">
                                      <p:cBhvr>
                                        <p:cTn id="53" dur="2000"/>
                                        <p:tgtEl>
                                          <p:spTgt spid="16"/>
                                        </p:tgtEl>
                                      </p:cBhvr>
                                    </p:animEffect>
                                  </p:childTnLst>
                                </p:cTn>
                              </p:par>
                              <p:par>
                                <p:cTn id="54" presetID="6" presetClass="entr" presetSubtype="16" fill="hold"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circle(in)">
                                      <p:cBhvr>
                                        <p:cTn id="56" dur="2000"/>
                                        <p:tgtEl>
                                          <p:spTgt spid="22"/>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1000"/>
                                        <p:tgtEl>
                                          <p:spTgt spid="10"/>
                                        </p:tgtEl>
                                      </p:cBhvr>
                                    </p:animEffect>
                                    <p:anim calcmode="lin" valueType="num">
                                      <p:cBhvr>
                                        <p:cTn id="62" dur="1000" fill="hold"/>
                                        <p:tgtEl>
                                          <p:spTgt spid="10"/>
                                        </p:tgtEl>
                                        <p:attrNameLst>
                                          <p:attrName>ppt_x</p:attrName>
                                        </p:attrNameLst>
                                      </p:cBhvr>
                                      <p:tavLst>
                                        <p:tav tm="0">
                                          <p:val>
                                            <p:strVal val="#ppt_x"/>
                                          </p:val>
                                        </p:tav>
                                        <p:tav tm="100000">
                                          <p:val>
                                            <p:strVal val="#ppt_x"/>
                                          </p:val>
                                        </p:tav>
                                      </p:tavLst>
                                    </p:anim>
                                    <p:anim calcmode="lin" valueType="num">
                                      <p:cBhvr>
                                        <p:cTn id="6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6" presetClass="entr" presetSubtype="16" fill="hold" grpId="0" nodeType="click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circle(in)">
                                      <p:cBhvr>
                                        <p:cTn id="68" dur="2000"/>
                                        <p:tgtEl>
                                          <p:spTgt spid="17"/>
                                        </p:tgtEl>
                                      </p:cBhvr>
                                    </p:animEffect>
                                  </p:childTnLst>
                                </p:cTn>
                              </p:par>
                              <p:par>
                                <p:cTn id="69" presetID="6" presetClass="entr" presetSubtype="16" fill="hold" nodeType="with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circle(in)">
                                      <p:cBhvr>
                                        <p:cTn id="71"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6" grpId="0" animBg="1"/>
      <p:bldP spid="7" grpId="0" animBg="1"/>
      <p:bldP spid="9" grpId="0" animBg="1"/>
      <p:bldP spid="10" grpId="0" animBg="1"/>
      <p:bldP spid="12" grpId="0" animBg="1"/>
      <p:bldP spid="15" grpId="0" animBg="1"/>
      <p:bldP spid="16" grpId="0" animBg="1"/>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900278" y="135707"/>
            <a:ext cx="3922059" cy="707886"/>
          </a:xfrm>
          <a:prstGeom prst="rect">
            <a:avLst/>
          </a:prstGeom>
          <a:solidFill>
            <a:srgbClr val="0033CC"/>
          </a:solidFill>
          <a:scene3d>
            <a:camera prst="orthographicFront"/>
            <a:lightRig rig="threePt" dir="t"/>
          </a:scene3d>
          <a:sp3d>
            <a:bevelT/>
          </a:sp3d>
        </p:spPr>
        <p:txBody>
          <a:bodyPr vert="horz" lIns="91440" tIns="45720" rIns="91440" bIns="45720" rtlCol="0" anchor="ctr"/>
          <a:lstStyle/>
          <a:p>
            <a:pPr algn="ctr" rtl="1"/>
            <a:r>
              <a:rPr lang="ar-BH" sz="3600" b="1" dirty="0">
                <a:solidFill>
                  <a:schemeClr val="bg1"/>
                </a:solidFill>
                <a:latin typeface="Sakkal Majalla" panose="02000000000000000000" pitchFamily="2" charset="-78"/>
                <a:cs typeface="Sultan bold" pitchFamily="2" charset="-78"/>
              </a:rPr>
              <a:t>مسائل تدريبية</a:t>
            </a:r>
          </a:p>
        </p:txBody>
      </p:sp>
      <p:sp>
        <p:nvSpPr>
          <p:cNvPr id="2" name="Rectangle 1"/>
          <p:cNvSpPr/>
          <p:nvPr/>
        </p:nvSpPr>
        <p:spPr>
          <a:xfrm>
            <a:off x="697992" y="1169781"/>
            <a:ext cx="11013743" cy="1261884"/>
          </a:xfrm>
          <a:prstGeom prst="rect">
            <a:avLst/>
          </a:prstGeom>
          <a:solidFill>
            <a:schemeClr val="accent1">
              <a:lumMod val="20000"/>
              <a:lumOff val="80000"/>
            </a:schemeClr>
          </a:solidFill>
        </p:spPr>
        <p:txBody>
          <a:bodyPr wrap="square">
            <a:spAutoFit/>
          </a:bodyPr>
          <a:lstStyle/>
          <a:p>
            <a:pPr algn="r" rtl="1"/>
            <a:r>
              <a:rPr lang="ar-BH" sz="2800" dirty="0">
                <a:latin typeface="Sakkal Majalla" panose="02000000000000000000" pitchFamily="2" charset="-78"/>
                <a:cs typeface="Sultan normal" pitchFamily="2" charset="-78"/>
              </a:rPr>
              <a:t>1- تمثيل حركة الجسم باستعمال سلسلة متتابعة من النقاط المفردة يسمى:</a:t>
            </a:r>
          </a:p>
          <a:p>
            <a:pPr algn="r" rtl="1"/>
            <a:r>
              <a:rPr lang="ar-BH" sz="2400" dirty="0">
                <a:latin typeface="Sakkal Majalla" panose="02000000000000000000" pitchFamily="2" charset="-78"/>
                <a:cs typeface="Sultan normal" pitchFamily="2" charset="-78"/>
              </a:rPr>
              <a:t>(أ) منحنى الموقع- الزمن        </a:t>
            </a:r>
            <a:r>
              <a:rPr lang="en-US" sz="2400" dirty="0">
                <a:latin typeface="Sakkal Majalla" panose="02000000000000000000" pitchFamily="2" charset="-78"/>
                <a:cs typeface="Sultan normal" pitchFamily="2" charset="-78"/>
              </a:rPr>
              <a:t>                                                            </a:t>
            </a:r>
            <a:r>
              <a:rPr lang="ar-BH" sz="2400" dirty="0">
                <a:latin typeface="Sakkal Majalla" panose="02000000000000000000" pitchFamily="2" charset="-78"/>
                <a:cs typeface="Sultan normal" pitchFamily="2" charset="-78"/>
              </a:rPr>
              <a:t>   (ب) مخطط الحركة التصويري </a:t>
            </a:r>
            <a:r>
              <a:rPr lang="en-US" sz="2400" dirty="0">
                <a:latin typeface="Sakkal Majalla" panose="02000000000000000000" pitchFamily="2" charset="-78"/>
                <a:cs typeface="Sultan normal" pitchFamily="2" charset="-78"/>
              </a:rPr>
              <a:t>   </a:t>
            </a:r>
          </a:p>
          <a:p>
            <a:pPr algn="r" rtl="1"/>
            <a:r>
              <a:rPr lang="ar-BH" sz="2400" dirty="0">
                <a:latin typeface="Sakkal Majalla" panose="02000000000000000000" pitchFamily="2" charset="-78"/>
                <a:cs typeface="Sultan normal" pitchFamily="2" charset="-78"/>
              </a:rPr>
              <a:t>(جـ) نموذج الجسيم النقطي </a:t>
            </a:r>
            <a:r>
              <a:rPr lang="en-US" sz="2400" dirty="0">
                <a:latin typeface="Sakkal Majalla" panose="02000000000000000000" pitchFamily="2" charset="-78"/>
                <a:cs typeface="Sultan normal" pitchFamily="2" charset="-78"/>
              </a:rPr>
              <a:t>                                                            </a:t>
            </a:r>
            <a:r>
              <a:rPr lang="ar-BH" sz="2400" dirty="0">
                <a:latin typeface="Sakkal Majalla" panose="02000000000000000000" pitchFamily="2" charset="-78"/>
                <a:cs typeface="Sultan normal" pitchFamily="2" charset="-78"/>
              </a:rPr>
              <a:t>(د) جدول البيانات</a:t>
            </a:r>
          </a:p>
        </p:txBody>
      </p:sp>
      <p:sp>
        <p:nvSpPr>
          <p:cNvPr id="8" name="Rectangle 7"/>
          <p:cNvSpPr/>
          <p:nvPr/>
        </p:nvSpPr>
        <p:spPr>
          <a:xfrm>
            <a:off x="449193" y="2621049"/>
            <a:ext cx="11402453" cy="1692771"/>
          </a:xfrm>
          <a:prstGeom prst="rect">
            <a:avLst/>
          </a:prstGeom>
          <a:solidFill>
            <a:schemeClr val="accent2">
              <a:lumMod val="20000"/>
              <a:lumOff val="80000"/>
            </a:schemeClr>
          </a:solidFill>
        </p:spPr>
        <p:txBody>
          <a:bodyPr wrap="square">
            <a:spAutoFit/>
          </a:bodyPr>
          <a:lstStyle/>
          <a:p>
            <a:pPr algn="r" rtl="1"/>
            <a:r>
              <a:rPr lang="ar-BH" sz="2800" dirty="0">
                <a:latin typeface="Sakkal Majalla" panose="02000000000000000000" pitchFamily="2" charset="-78"/>
                <a:cs typeface="Sultan normal" pitchFamily="2" charset="-78"/>
              </a:rPr>
              <a:t>2- عند رسم نموذج الجسيم النقطي لحركة جسم كانت النقاط متقاربة في البداية ثم تباعدت، فإن ذلك يشير الى أن الجسم:</a:t>
            </a:r>
          </a:p>
          <a:p>
            <a:pPr algn="r" rtl="1"/>
            <a:r>
              <a:rPr lang="ar-BH" sz="2400" dirty="0">
                <a:latin typeface="Sakkal Majalla" panose="02000000000000000000" pitchFamily="2" charset="-78"/>
                <a:cs typeface="Sultan normal" pitchFamily="2" charset="-78"/>
              </a:rPr>
              <a:t>(أ) يتحرك بتسارع             </a:t>
            </a:r>
            <a:r>
              <a:rPr lang="en-US" sz="2400" dirty="0">
                <a:latin typeface="Sakkal Majalla" panose="02000000000000000000" pitchFamily="2" charset="-78"/>
                <a:cs typeface="Sultan normal" pitchFamily="2" charset="-78"/>
              </a:rPr>
              <a:t>     </a:t>
            </a:r>
            <a:r>
              <a:rPr lang="ar-BH" sz="2400" dirty="0">
                <a:latin typeface="Sakkal Majalla" panose="02000000000000000000" pitchFamily="2" charset="-78"/>
                <a:cs typeface="Sultan normal" pitchFamily="2" charset="-78"/>
              </a:rPr>
              <a:t> </a:t>
            </a:r>
            <a:r>
              <a:rPr lang="en-US" sz="2400" dirty="0">
                <a:latin typeface="Sakkal Majalla" panose="02000000000000000000" pitchFamily="2" charset="-78"/>
                <a:cs typeface="Sultan normal" pitchFamily="2" charset="-78"/>
              </a:rPr>
              <a:t>                                     </a:t>
            </a:r>
            <a:r>
              <a:rPr lang="ar-BH" sz="2400" dirty="0">
                <a:latin typeface="Sakkal Majalla" panose="02000000000000000000" pitchFamily="2" charset="-78"/>
                <a:cs typeface="Sultan normal" pitchFamily="2" charset="-78"/>
              </a:rPr>
              <a:t>    (ب)  يتحرك بسرعة منتظمة     </a:t>
            </a:r>
            <a:r>
              <a:rPr lang="en-US" sz="2400" dirty="0">
                <a:latin typeface="Sakkal Majalla" panose="02000000000000000000" pitchFamily="2" charset="-78"/>
                <a:cs typeface="Sultan normal" pitchFamily="2" charset="-78"/>
              </a:rPr>
              <a:t>                 </a:t>
            </a:r>
            <a:r>
              <a:rPr lang="ar-BH" sz="2400" dirty="0">
                <a:latin typeface="Sakkal Majalla" panose="02000000000000000000" pitchFamily="2" charset="-78"/>
                <a:cs typeface="Sultan normal" pitchFamily="2" charset="-78"/>
              </a:rPr>
              <a:t>       </a:t>
            </a:r>
            <a:endParaRPr lang="en-US" sz="2400" dirty="0">
              <a:latin typeface="Sakkal Majalla" panose="02000000000000000000" pitchFamily="2" charset="-78"/>
              <a:cs typeface="Sultan normal" pitchFamily="2" charset="-78"/>
            </a:endParaRPr>
          </a:p>
          <a:p>
            <a:pPr algn="r" rtl="1"/>
            <a:r>
              <a:rPr lang="ar-BH" sz="2400" dirty="0">
                <a:latin typeface="Sakkal Majalla" panose="02000000000000000000" pitchFamily="2" charset="-78"/>
                <a:cs typeface="Sultan normal" pitchFamily="2" charset="-78"/>
              </a:rPr>
              <a:t> (جـ) ساكن                  </a:t>
            </a:r>
            <a:r>
              <a:rPr lang="en-US" sz="2400" dirty="0">
                <a:latin typeface="Sakkal Majalla" panose="02000000000000000000" pitchFamily="2" charset="-78"/>
                <a:cs typeface="Sultan normal" pitchFamily="2" charset="-78"/>
              </a:rPr>
              <a:t>         </a:t>
            </a:r>
            <a:r>
              <a:rPr lang="ar-BH" sz="2400" dirty="0">
                <a:latin typeface="Sakkal Majalla" panose="02000000000000000000" pitchFamily="2" charset="-78"/>
                <a:cs typeface="Sultan normal" pitchFamily="2" charset="-78"/>
              </a:rPr>
              <a:t>      </a:t>
            </a:r>
            <a:r>
              <a:rPr lang="en-US" sz="2400" dirty="0">
                <a:latin typeface="Sakkal Majalla" panose="02000000000000000000" pitchFamily="2" charset="-78"/>
                <a:cs typeface="Sultan normal" pitchFamily="2" charset="-78"/>
              </a:rPr>
              <a:t>                                  </a:t>
            </a:r>
            <a:r>
              <a:rPr lang="ar-BH" sz="2400" dirty="0">
                <a:latin typeface="Sakkal Majalla" panose="02000000000000000000" pitchFamily="2" charset="-78"/>
                <a:cs typeface="Sultan normal" pitchFamily="2" charset="-78"/>
              </a:rPr>
              <a:t>    (د) يتحرك بتباطؤ</a:t>
            </a:r>
            <a:endParaRPr lang="en-US" sz="2400" dirty="0">
              <a:latin typeface="Sakkal Majalla" panose="02000000000000000000" pitchFamily="2" charset="-78"/>
              <a:cs typeface="Sultan normal" pitchFamily="2" charset="-78"/>
            </a:endParaRPr>
          </a:p>
        </p:txBody>
      </p:sp>
      <p:sp>
        <p:nvSpPr>
          <p:cNvPr id="15" name="Oval 14"/>
          <p:cNvSpPr/>
          <p:nvPr/>
        </p:nvSpPr>
        <p:spPr>
          <a:xfrm>
            <a:off x="11452432" y="3467434"/>
            <a:ext cx="360686" cy="424765"/>
          </a:xfrm>
          <a:prstGeom prst="ellipse">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Sakkal Majalla" panose="02000000000000000000" pitchFamily="2" charset="-78"/>
              <a:cs typeface="Sakkal Majalla" panose="02000000000000000000" pitchFamily="2" charset="-78"/>
            </a:endParaRPr>
          </a:p>
        </p:txBody>
      </p:sp>
      <p:sp>
        <p:nvSpPr>
          <p:cNvPr id="9" name="Oval 8"/>
          <p:cNvSpPr/>
          <p:nvPr/>
        </p:nvSpPr>
        <p:spPr>
          <a:xfrm>
            <a:off x="11233561" y="1971252"/>
            <a:ext cx="437742" cy="458565"/>
          </a:xfrm>
          <a:prstGeom prst="ellipse">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Sakkal Majalla" panose="02000000000000000000" pitchFamily="2" charset="-78"/>
              <a:cs typeface="Sakkal Majalla" panose="02000000000000000000" pitchFamily="2" charset="-78"/>
            </a:endParaRPr>
          </a:p>
        </p:txBody>
      </p:sp>
      <p:sp>
        <p:nvSpPr>
          <p:cNvPr id="3" name="Rectangle 2"/>
          <p:cNvSpPr/>
          <p:nvPr/>
        </p:nvSpPr>
        <p:spPr>
          <a:xfrm>
            <a:off x="422955" y="4542971"/>
            <a:ext cx="11563816" cy="1692771"/>
          </a:xfrm>
          <a:prstGeom prst="rect">
            <a:avLst/>
          </a:prstGeom>
        </p:spPr>
        <p:txBody>
          <a:bodyPr wrap="square">
            <a:spAutoFit/>
          </a:bodyPr>
          <a:lstStyle/>
          <a:p>
            <a:pPr algn="r" rtl="1"/>
            <a:r>
              <a:rPr lang="ar-BH" sz="2800" dirty="0">
                <a:latin typeface="Sakkal Majalla" panose="02000000000000000000" pitchFamily="2" charset="-78"/>
                <a:cs typeface="Sultan normal" pitchFamily="2" charset="-78"/>
              </a:rPr>
              <a:t>3-  تمثيل حركة طالب بالتقاط سلسلة من الصور المتتابعة التي تظهر مواقعه في فترات زمنية متساوية، ثم جمعها في صورة واحدة يسمى :  </a:t>
            </a:r>
          </a:p>
          <a:p>
            <a:pPr algn="r" rtl="1"/>
            <a:r>
              <a:rPr lang="ar-BH" sz="2400" dirty="0">
                <a:latin typeface="Sakkal Majalla" panose="02000000000000000000" pitchFamily="2" charset="-78"/>
                <a:cs typeface="Sultan normal" pitchFamily="2" charset="-78"/>
              </a:rPr>
              <a:t>(أ) منحنى الموقع- الزمن     </a:t>
            </a:r>
            <a:r>
              <a:rPr lang="en-US" sz="2400" dirty="0">
                <a:latin typeface="Sakkal Majalla" panose="02000000000000000000" pitchFamily="2" charset="-78"/>
                <a:cs typeface="Sultan normal" pitchFamily="2" charset="-78"/>
              </a:rPr>
              <a:t>                                           </a:t>
            </a:r>
            <a:r>
              <a:rPr lang="ar-BH" sz="2400" dirty="0">
                <a:latin typeface="Sakkal Majalla" panose="02000000000000000000" pitchFamily="2" charset="-78"/>
                <a:cs typeface="Sultan normal" pitchFamily="2" charset="-78"/>
              </a:rPr>
              <a:t>      (ب) مخطط الحركة التصويري      </a:t>
            </a:r>
            <a:r>
              <a:rPr lang="en-US" sz="2400" dirty="0">
                <a:latin typeface="Sakkal Majalla" panose="02000000000000000000" pitchFamily="2" charset="-78"/>
                <a:cs typeface="Sultan normal" pitchFamily="2" charset="-78"/>
              </a:rPr>
              <a:t>               </a:t>
            </a:r>
            <a:r>
              <a:rPr lang="ar-BH" sz="2400" dirty="0">
                <a:latin typeface="Sakkal Majalla" panose="02000000000000000000" pitchFamily="2" charset="-78"/>
                <a:cs typeface="Sultan normal" pitchFamily="2" charset="-78"/>
              </a:rPr>
              <a:t>  </a:t>
            </a:r>
            <a:endParaRPr lang="en-US" sz="2400" dirty="0">
              <a:latin typeface="Sakkal Majalla" panose="02000000000000000000" pitchFamily="2" charset="-78"/>
              <a:cs typeface="Sultan normal" pitchFamily="2" charset="-78"/>
            </a:endParaRPr>
          </a:p>
          <a:p>
            <a:pPr algn="r" rtl="1"/>
            <a:r>
              <a:rPr lang="ar-BH" sz="2400" dirty="0">
                <a:latin typeface="Sakkal Majalla" panose="02000000000000000000" pitchFamily="2" charset="-78"/>
                <a:cs typeface="Sultan normal" pitchFamily="2" charset="-78"/>
              </a:rPr>
              <a:t> (جـ) نموذج الجسيم النقطي  </a:t>
            </a:r>
            <a:r>
              <a:rPr lang="en-US" sz="2400" dirty="0">
                <a:latin typeface="Sakkal Majalla" panose="02000000000000000000" pitchFamily="2" charset="-78"/>
                <a:cs typeface="Sultan normal" pitchFamily="2" charset="-78"/>
              </a:rPr>
              <a:t> </a:t>
            </a:r>
            <a:r>
              <a:rPr lang="ar-BH" sz="2400" dirty="0">
                <a:latin typeface="Sakkal Majalla" panose="02000000000000000000" pitchFamily="2" charset="-78"/>
                <a:cs typeface="Sultan normal" pitchFamily="2" charset="-78"/>
              </a:rPr>
              <a:t>     </a:t>
            </a:r>
            <a:r>
              <a:rPr lang="en-US" sz="2400" dirty="0">
                <a:latin typeface="Sakkal Majalla" panose="02000000000000000000" pitchFamily="2" charset="-78"/>
                <a:cs typeface="Sultan normal" pitchFamily="2" charset="-78"/>
              </a:rPr>
              <a:t>           </a:t>
            </a:r>
            <a:r>
              <a:rPr lang="ar-BH" sz="2400" dirty="0">
                <a:latin typeface="Sakkal Majalla" panose="02000000000000000000" pitchFamily="2" charset="-78"/>
                <a:cs typeface="Sultan normal" pitchFamily="2" charset="-78"/>
              </a:rPr>
              <a:t> </a:t>
            </a:r>
            <a:r>
              <a:rPr lang="en-US" sz="2400" dirty="0">
                <a:latin typeface="Sakkal Majalla" panose="02000000000000000000" pitchFamily="2" charset="-78"/>
                <a:cs typeface="Sultan normal" pitchFamily="2" charset="-78"/>
              </a:rPr>
              <a:t>                </a:t>
            </a:r>
            <a:r>
              <a:rPr lang="ar-BH" sz="2400" dirty="0">
                <a:latin typeface="Sakkal Majalla" panose="02000000000000000000" pitchFamily="2" charset="-78"/>
                <a:cs typeface="Sultan normal" pitchFamily="2" charset="-78"/>
              </a:rPr>
              <a:t>     (د) جدول البيانات</a:t>
            </a:r>
          </a:p>
        </p:txBody>
      </p:sp>
      <p:sp>
        <p:nvSpPr>
          <p:cNvPr id="10" name="Oval 9"/>
          <p:cNvSpPr/>
          <p:nvPr/>
        </p:nvSpPr>
        <p:spPr>
          <a:xfrm>
            <a:off x="6867657" y="5389356"/>
            <a:ext cx="432304" cy="440005"/>
          </a:xfrm>
          <a:prstGeom prst="ellipse">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Sakkal Majalla" panose="02000000000000000000" pitchFamily="2" charset="-78"/>
              <a:cs typeface="Sakkal Majalla" panose="02000000000000000000" pitchFamily="2" charset="-78"/>
            </a:endParaRPr>
          </a:p>
        </p:txBody>
      </p:sp>
      <p:sp>
        <p:nvSpPr>
          <p:cNvPr id="13" name="Footer Placeholder 2"/>
          <p:cNvSpPr txBox="1">
            <a:spLocks/>
          </p:cNvSpPr>
          <p:nvPr/>
        </p:nvSpPr>
        <p:spPr>
          <a:xfrm>
            <a:off x="160469" y="6475207"/>
            <a:ext cx="2399851" cy="382793"/>
          </a:xfrm>
          <a:prstGeom prst="rect">
            <a:avLst/>
          </a:prstGeom>
          <a:noFill/>
          <a:scene3d>
            <a:camera prst="orthographicFront"/>
            <a:lightRig rig="threePt" dir="t"/>
          </a:scene3d>
          <a:sp3d>
            <a:bevelT/>
          </a:sp3d>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a:solidFill>
                  <a:schemeClr val="tx1"/>
                </a:solidFill>
                <a:latin typeface="Sakkal Majalla" panose="02000000000000000000" pitchFamily="2" charset="-78"/>
                <a:cs typeface="Sakkal Majalla" panose="02000000000000000000" pitchFamily="2" charset="-78"/>
              </a:rPr>
              <a:t>تصوير الحركة        الفيزياء1 (فيز102)</a:t>
            </a:r>
            <a:endParaRPr lang="en-US" sz="1400" b="1" dirty="0">
              <a:solidFill>
                <a:schemeClr val="tx1"/>
              </a:solidFill>
              <a:latin typeface="Sakkal Majalla" panose="02000000000000000000" pitchFamily="2" charset="-78"/>
              <a:cs typeface="Sakkal Majalla" panose="02000000000000000000" pitchFamily="2" charset="-78"/>
            </a:endParaRPr>
          </a:p>
        </p:txBody>
      </p:sp>
    </p:spTree>
    <p:custDataLst>
      <p:tags r:id="rId1"/>
    </p:custDataLst>
    <p:extLst>
      <p:ext uri="{BB962C8B-B14F-4D97-AF65-F5344CB8AC3E}">
        <p14:creationId xmlns:p14="http://schemas.microsoft.com/office/powerpoint/2010/main" val="3882691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circle(in)">
                                      <p:cBhvr>
                                        <p:cTn id="22" dur="20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fade">
                                      <p:cBhvr>
                                        <p:cTn id="27" dur="1000"/>
                                        <p:tgtEl>
                                          <p:spTgt spid="3">
                                            <p:txEl>
                                              <p:pRg st="0" end="0"/>
                                            </p:txEl>
                                          </p:spTgt>
                                        </p:tgtEl>
                                      </p:cBhvr>
                                    </p:animEffect>
                                    <p:anim calcmode="lin" valueType="num">
                                      <p:cBhvr>
                                        <p:cTn id="2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fade">
                                      <p:cBhvr>
                                        <p:cTn id="32" dur="1000"/>
                                        <p:tgtEl>
                                          <p:spTgt spid="3">
                                            <p:txEl>
                                              <p:pRg st="1" end="1"/>
                                            </p:txEl>
                                          </p:spTgt>
                                        </p:tgtEl>
                                      </p:cBhvr>
                                    </p:animEffect>
                                    <p:anim calcmode="lin" valueType="num">
                                      <p:cBhvr>
                                        <p:cTn id="3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Effect transition="in" filter="fade">
                                      <p:cBhvr>
                                        <p:cTn id="37" dur="1000"/>
                                        <p:tgtEl>
                                          <p:spTgt spid="3">
                                            <p:txEl>
                                              <p:pRg st="2" end="2"/>
                                            </p:txEl>
                                          </p:spTgt>
                                        </p:tgtEl>
                                      </p:cBhvr>
                                    </p:animEffect>
                                    <p:anim calcmode="lin" valueType="num">
                                      <p:cBhvr>
                                        <p:cTn id="3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circle(in)">
                                      <p:cBhvr>
                                        <p:cTn id="44"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5" grpId="0" animBg="1"/>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36137" y="662781"/>
            <a:ext cx="11627257" cy="5848252"/>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5" name="Title 1"/>
          <p:cNvSpPr>
            <a:spLocks noGrp="1"/>
          </p:cNvSpPr>
          <p:nvPr>
            <p:ph type="title"/>
          </p:nvPr>
        </p:nvSpPr>
        <p:spPr>
          <a:xfrm>
            <a:off x="6193311" y="3023027"/>
            <a:ext cx="5562601" cy="1325563"/>
          </a:xfrm>
          <a:solidFill>
            <a:schemeClr val="accent1"/>
          </a:solidFill>
          <a:scene3d>
            <a:camera prst="perspectiveRelaxedModerately"/>
            <a:lightRig rig="threePt" dir="t"/>
          </a:scene3d>
        </p:spPr>
        <p:txBody>
          <a:bodyPr>
            <a:normAutofit/>
          </a:bodyPr>
          <a:lstStyle/>
          <a:p>
            <a:pPr algn="ctr" rtl="1"/>
            <a:r>
              <a:rPr lang="ar-BH" sz="6600" b="1" dirty="0">
                <a:ln w="22225">
                  <a:solidFill>
                    <a:schemeClr val="accent2"/>
                  </a:solidFill>
                  <a:prstDash val="solid"/>
                </a:ln>
              </a:rPr>
              <a:t>انتهى العرض </a:t>
            </a:r>
            <a:endParaRPr lang="en-US" sz="6600" b="1" dirty="0">
              <a:ln w="22225">
                <a:solidFill>
                  <a:schemeClr val="accent2"/>
                </a:solidFill>
                <a:prstDash val="solid"/>
              </a:ln>
            </a:endParaRPr>
          </a:p>
        </p:txBody>
      </p:sp>
      <p:sp>
        <p:nvSpPr>
          <p:cNvPr id="6" name="Title 1"/>
          <p:cNvSpPr txBox="1">
            <a:spLocks/>
          </p:cNvSpPr>
          <p:nvPr/>
        </p:nvSpPr>
        <p:spPr>
          <a:xfrm>
            <a:off x="544282" y="2886549"/>
            <a:ext cx="5102802" cy="1462041"/>
          </a:xfrm>
          <a:prstGeom prst="rect">
            <a:avLst/>
          </a:prstGeom>
          <a:solidFill>
            <a:schemeClr val="accent1"/>
          </a:solidFill>
          <a:scene3d>
            <a:camera prst="perspectiveRelaxedModerately"/>
            <a:lightRig rig="threePt" dir="t"/>
          </a:scene3d>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BH" sz="4800" b="1" dirty="0">
                <a:ln w="22225">
                  <a:solidFill>
                    <a:schemeClr val="accent2"/>
                  </a:solidFill>
                  <a:prstDash val="solid"/>
                </a:ln>
              </a:rPr>
              <a:t>للمزيد من التفاصيل ارجع إلى كتاب الطالب</a:t>
            </a:r>
            <a:endParaRPr lang="en-US" sz="4800" b="1" dirty="0">
              <a:ln w="22225">
                <a:solidFill>
                  <a:schemeClr val="accent2"/>
                </a:solidFill>
                <a:prstDash val="solid"/>
              </a:ln>
            </a:endParaRPr>
          </a:p>
        </p:txBody>
      </p:sp>
    </p:spTree>
    <p:extLst>
      <p:ext uri="{BB962C8B-B14F-4D97-AF65-F5344CB8AC3E}">
        <p14:creationId xmlns:p14="http://schemas.microsoft.com/office/powerpoint/2010/main" val="26305817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8.6|5.6|5.2|2.5|16.1|12.6|20.1|9.3"/>
</p:tagLst>
</file>

<file path=ppt/tags/tag2.xml><?xml version="1.0" encoding="utf-8"?>
<p:tagLst xmlns:a="http://schemas.openxmlformats.org/drawingml/2006/main" xmlns:r="http://schemas.openxmlformats.org/officeDocument/2006/relationships" xmlns:p="http://schemas.openxmlformats.org/presentationml/2006/main">
  <p:tag name="TIMING" val="|12.3|1.8|15|6.9|7.9"/>
</p:tagLst>
</file>

<file path=ppt/tags/tag3.xml><?xml version="1.0" encoding="utf-8"?>
<p:tagLst xmlns:a="http://schemas.openxmlformats.org/drawingml/2006/main" xmlns:r="http://schemas.openxmlformats.org/officeDocument/2006/relationships" xmlns:p="http://schemas.openxmlformats.org/presentationml/2006/main">
  <p:tag name="TIMING" val="|50.5|5.3|2.4|11.3|38.1"/>
</p:tagLst>
</file>

<file path=ppt/tags/tag4.xml><?xml version="1.0" encoding="utf-8"?>
<p:tagLst xmlns:a="http://schemas.openxmlformats.org/drawingml/2006/main" xmlns:r="http://schemas.openxmlformats.org/officeDocument/2006/relationships" xmlns:p="http://schemas.openxmlformats.org/presentationml/2006/main">
  <p:tag name="TIMING" val="|50.5|5.3|2.4|11.3|38.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docProps/app.xml><?xml version="1.0" encoding="utf-8"?>
<Properties xmlns="http://schemas.openxmlformats.org/officeDocument/2006/extended-properties" xmlns:vt="http://schemas.openxmlformats.org/officeDocument/2006/docPropsVTypes">
  <Template>PPT TMPLT.potx</Template>
  <TotalTime>49</TotalTime>
  <Words>624</Words>
  <Application>Microsoft Office PowerPoint</Application>
  <PresentationFormat>Widescreen</PresentationFormat>
  <Paragraphs>73</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انتهى العرض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AYSHA ALTHABET</dc:creator>
  <cp:lastModifiedBy>Unknown User</cp:lastModifiedBy>
  <cp:revision>12</cp:revision>
  <cp:lastPrinted>2021-01-17T11:49:49Z</cp:lastPrinted>
  <dcterms:created xsi:type="dcterms:W3CDTF">2020-03-04T10:47:58Z</dcterms:created>
  <dcterms:modified xsi:type="dcterms:W3CDTF">2022-02-28T10:21:11Z</dcterms:modified>
</cp:coreProperties>
</file>