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9" r:id="rId6"/>
    <p:sldId id="260" r:id="rId7"/>
    <p:sldId id="278" r:id="rId8"/>
    <p:sldId id="261" r:id="rId9"/>
    <p:sldId id="279" r:id="rId10"/>
    <p:sldId id="262" r:id="rId11"/>
    <p:sldId id="263" r:id="rId12"/>
    <p:sldId id="265" r:id="rId13"/>
    <p:sldId id="273" r:id="rId14"/>
    <p:sldId id="2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E22A"/>
    <a:srgbClr val="229C99"/>
    <a:srgbClr val="FF0066"/>
    <a:srgbClr val="FFB8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7" autoAdjust="0"/>
    <p:restoredTop sz="94660"/>
  </p:normalViewPr>
  <p:slideViewPr>
    <p:cSldViewPr snapToGrid="0">
      <p:cViewPr varScale="1">
        <p:scale>
          <a:sx n="61" d="100"/>
          <a:sy n="61" d="100"/>
        </p:scale>
        <p:origin x="8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89E0E-A49C-4EC5-8E64-7BD514E70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29FE3D-EA1E-4703-8B6A-CE036093A7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91C21-B51A-4A06-ABE4-356A5EE2E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B2BF6-F746-4FE1-8F15-2069EC4F9150}" type="datetimeFigureOut">
              <a:rPr lang="en-GB" smtClean="0"/>
              <a:t>04/01/2021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9C3597-492F-4BF3-8C22-5F909073B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54D34-5B3F-4373-9202-5037DADA8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4F4C4-23CE-4C48-ACF1-BC5548655A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871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71DB6-00D9-4514-88EE-AF8850419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A22D45-7685-464B-95BA-91E5A0EC9C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C1170A-8932-4D02-8C2C-293BA2907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B2BF6-F746-4FE1-8F15-2069EC4F9150}" type="datetimeFigureOut">
              <a:rPr lang="en-GB" smtClean="0"/>
              <a:t>04/01/2021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DA7CA-3706-4E10-A71A-96F35E03D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CE47CE-D7AD-4D72-BE40-9B4013CCC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4F4C4-23CE-4C48-ACF1-BC5548655A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039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B421B-4242-4D6C-A722-8394166B9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723D46-6B2A-43B9-BB93-D0550E3F6F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A6A9BE-C4E3-4886-AA30-F17DE0875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B2BF6-F746-4FE1-8F15-2069EC4F9150}" type="datetimeFigureOut">
              <a:rPr lang="en-GB" smtClean="0"/>
              <a:t>04/01/2021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43F7F3-3B98-42F1-BBFD-81B05F1DA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17FC5E-3F8A-4A24-B872-FB684AD62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4F4C4-23CE-4C48-ACF1-BC5548655A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6290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BF614-AAB8-43AE-A9B5-91700FF2B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94B3A9-EABC-4EA9-B63B-4517847BB1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61C17E-C6EC-414B-A10F-E3A564B48E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89E87F-8394-492F-86E1-262CE86FC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B2BF6-F746-4FE1-8F15-2069EC4F9150}" type="datetimeFigureOut">
              <a:rPr lang="en-GB" smtClean="0"/>
              <a:t>04/01/2021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A9FB50-F145-41DC-9C9B-5EBFA0B4B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865B97-F74E-4F39-9406-653AFA7BB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4F4C4-23CE-4C48-ACF1-BC5548655A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4859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041C2-1751-489D-8D5A-966712ADA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A057E0-A9A0-4C3B-813D-F4B9C212A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EE7D86-F62A-4997-8924-D25CBD9D97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084B57-6300-459B-8A39-65BB4B318A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C8116E-ABD9-44A2-941B-4168FC10AD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BC12F0-91E8-4E1B-B4F7-E124B6C3D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B2BF6-F746-4FE1-8F15-2069EC4F9150}" type="datetimeFigureOut">
              <a:rPr lang="en-GB" smtClean="0"/>
              <a:t>04/01/2021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E8E9B2-BC7D-416F-B3F2-22ED9D918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BA7DB94-1402-4DCF-A423-14F4DD954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4F4C4-23CE-4C48-ACF1-BC5548655A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886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162AA-8481-4089-B88F-322EFABF6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A1A69D-9922-4059-AA3C-6A6D80DE2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B2BF6-F746-4FE1-8F15-2069EC4F9150}" type="datetimeFigureOut">
              <a:rPr lang="en-GB" smtClean="0"/>
              <a:t>04/01/2021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17CE5D-D563-4C44-A2BC-582D346CE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63E3BD-CF46-47F1-A3B1-E8F79C587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4F4C4-23CE-4C48-ACF1-BC5548655A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2264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2F05DC-A830-4D29-8CBE-8F1A16543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B2BF6-F746-4FE1-8F15-2069EC4F9150}" type="datetimeFigureOut">
              <a:rPr lang="en-GB" smtClean="0"/>
              <a:t>04/01/2021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1113E9-5F47-432C-944F-E0A436C6D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4F437C-CFEA-4A33-B426-35B83C6F6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4F4C4-23CE-4C48-ACF1-BC5548655A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8558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904FA-A44E-45DF-887D-03325002A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6A8740-81BB-430B-87C6-3E718896F6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C71BD4-B79F-4CC9-8894-1B5562CC3C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CB7DDB-02AB-4D48-B79D-EB405A8C1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B2BF6-F746-4FE1-8F15-2069EC4F9150}" type="datetimeFigureOut">
              <a:rPr lang="en-GB" smtClean="0"/>
              <a:t>04/01/2021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B6F8A2-0F13-4514-9373-FD1BF7253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F92610-F28B-46CE-84D1-ACA66402C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4F4C4-23CE-4C48-ACF1-BC5548655A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060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135A5-F4A6-4280-8AE8-0E80FE394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967D3D-0211-4751-B7C1-71ACB76A2D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6C2495-7035-4383-A809-3FDF3A889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0AFB9B-3A60-4A2A-9D18-01CAC59FE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B2BF6-F746-4FE1-8F15-2069EC4F9150}" type="datetimeFigureOut">
              <a:rPr lang="en-GB" smtClean="0"/>
              <a:t>04/01/2021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8141CD-F4EA-4112-9530-3FBB258BE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0F256-1EE3-4D53-97AD-E511629F2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4F4C4-23CE-4C48-ACF1-BC5548655A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170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81F48-1BAB-4F84-BE0A-246B5E956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91CE3D-95B9-43F9-BB4D-B6559EFBB9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D12B52-E750-46EB-8906-8C734B3D8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B2BF6-F746-4FE1-8F15-2069EC4F9150}" type="datetimeFigureOut">
              <a:rPr lang="en-GB" smtClean="0"/>
              <a:t>04/01/2021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B7F75A-5569-4BF3-88A8-D065F8F4F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FF49B6-2FB6-42C2-9DDE-8AE8A703F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4F4C4-23CE-4C48-ACF1-BC5548655A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1568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C15B62-43D6-4829-9552-7AD2B6752C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5E1513-9F26-4B0F-AFDB-CDF9AA3D27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8B2DE0-7146-4615-8F23-655012AE0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B2BF6-F746-4FE1-8F15-2069EC4F9150}" type="datetimeFigureOut">
              <a:rPr lang="en-GB" smtClean="0"/>
              <a:t>04/01/2021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E2DE17-FB19-494F-B9F2-7EE41D816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37FC04-380C-4A67-B60F-A3DCFC29A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4F4C4-23CE-4C48-ACF1-BC5548655A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155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gif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A445D5-92D0-4FA4-850A-543D0845E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6B370A-CA3C-4688-AEB8-3C6F6BE2DB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1AE564-23FA-414D-BD1A-763332D409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4B2BF6-F746-4FE1-8F15-2069EC4F9150}" type="datetimeFigureOut">
              <a:rPr lang="en-GB" smtClean="0"/>
              <a:t>04/01/2021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BBB73E-13E7-476F-9BED-DF0F23E616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E845B7-742B-42EB-922D-F412D73FE3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4F4C4-23CE-4C48-ACF1-BC5548655A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8278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ngall.com/childhood-png" TargetMode="External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ngall.com/jar-png" TargetMode="External" /><Relationship Id="rId7" Type="http://schemas.openxmlformats.org/officeDocument/2006/relationships/hyperlink" Target="https://pixabay.com/en/asian-cartoon-child-kids-mural-1294104/" TargetMode="External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5.png" /><Relationship Id="rId5" Type="http://schemas.openxmlformats.org/officeDocument/2006/relationships/hyperlink" Target="https://openclipart.org/detail/202931/beads-quantitative-picture-for-multiplication-1x1-by-frankes-202931" TargetMode="External" /><Relationship Id="rId4" Type="http://schemas.openxmlformats.org/officeDocument/2006/relationships/image" Target="../media/image4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ngall.com/jar-png" TargetMode="External" /><Relationship Id="rId7" Type="http://schemas.openxmlformats.org/officeDocument/2006/relationships/hyperlink" Target="https://pixabay.com/en/asian-cartoon-child-kids-mural-1294104/" TargetMode="External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5.png" /><Relationship Id="rId5" Type="http://schemas.openxmlformats.org/officeDocument/2006/relationships/hyperlink" Target="https://openclipart.org/detail/202931/beads-quantitative-picture-for-multiplication-1x1-by-frankes-202931" TargetMode="External" /><Relationship Id="rId4" Type="http://schemas.openxmlformats.org/officeDocument/2006/relationships/image" Target="../media/image4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ngall.com/cartoon-png" TargetMode="External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7.xml" /><Relationship Id="rId5" Type="http://schemas.openxmlformats.org/officeDocument/2006/relationships/hyperlink" Target="https://pixabay.com/en/balloon-floating-orange-party-297626/" TargetMode="External" /><Relationship Id="rId4" Type="http://schemas.openxmlformats.org/officeDocument/2006/relationships/image" Target="../media/image7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ngall.com/cartoon-png" TargetMode="External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7.xml" /><Relationship Id="rId5" Type="http://schemas.openxmlformats.org/officeDocument/2006/relationships/hyperlink" Target="https://pixabay.com/en/balloon-floating-orange-party-297626/" TargetMode="External" /><Relationship Id="rId4" Type="http://schemas.openxmlformats.org/officeDocument/2006/relationships/image" Target="../media/image7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daisy-purple-flower-floral-spring-304139/" TargetMode="External" /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7.xml" /><Relationship Id="rId5" Type="http://schemas.openxmlformats.org/officeDocument/2006/relationships/hyperlink" Target="http://pngimg.com/download/38365" TargetMode="External" /><Relationship Id="rId4" Type="http://schemas.openxmlformats.org/officeDocument/2006/relationships/image" Target="../media/image9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daisy-purple-flower-floral-spring-304139/" TargetMode="External" /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7.xml" /><Relationship Id="rId5" Type="http://schemas.openxmlformats.org/officeDocument/2006/relationships/hyperlink" Target="http://pngimg.com/download/38365" TargetMode="External" /><Relationship Id="rId4" Type="http://schemas.openxmlformats.org/officeDocument/2006/relationships/image" Target="../media/image9.png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ile:Flag_of_Bahrain.svg" TargetMode="External" /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7.xml" /><Relationship Id="rId5" Type="http://schemas.openxmlformats.org/officeDocument/2006/relationships/hyperlink" Target="https://commons.wikimedia.org/wiki/File:Nuvola_Saudi_flag.svg" TargetMode="External" /><Relationship Id="rId4" Type="http://schemas.openxmlformats.org/officeDocument/2006/relationships/image" Target="../media/image11.pn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dfreephotos.com/vector-images/yellow-fish-cartoon-vector-clipart.png.php" TargetMode="External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Relationship Id="rId5" Type="http://schemas.openxmlformats.org/officeDocument/2006/relationships/hyperlink" Target="https://pixabay.com/en/fish-goldfish-orange-vector-svg-2638627/" TargetMode="External" /><Relationship Id="rId4" Type="http://schemas.openxmlformats.org/officeDocument/2006/relationships/image" Target="../media/image13.png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AA7EBE2-471A-42A8-A9B4-34B3464E7B62}"/>
              </a:ext>
            </a:extLst>
          </p:cNvPr>
          <p:cNvSpPr/>
          <p:nvPr/>
        </p:nvSpPr>
        <p:spPr>
          <a:xfrm>
            <a:off x="4150486" y="570498"/>
            <a:ext cx="41681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BH" sz="5400" b="1" cap="none" spc="0" dirty="0">
                <a:ln/>
                <a:solidFill>
                  <a:schemeClr val="accent4"/>
                </a:solidFill>
                <a:effectLst/>
              </a:rPr>
              <a:t>النشاط الأستهلالي</a:t>
            </a:r>
            <a:endParaRPr lang="en-US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B379A4-C1C7-431B-B5C6-7B12997AE607}"/>
              </a:ext>
            </a:extLst>
          </p:cNvPr>
          <p:cNvSpPr/>
          <p:nvPr/>
        </p:nvSpPr>
        <p:spPr>
          <a:xfrm>
            <a:off x="5851629" y="1294128"/>
            <a:ext cx="47981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أوجدي ناتج الطرح: 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5A6006-36E8-473D-9B49-7565AE7EE737}"/>
              </a:ext>
            </a:extLst>
          </p:cNvPr>
          <p:cNvSpPr/>
          <p:nvPr/>
        </p:nvSpPr>
        <p:spPr>
          <a:xfrm>
            <a:off x="7653286" y="2728257"/>
            <a:ext cx="24881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10 - 0 =</a:t>
            </a:r>
            <a:endParaRPr lang="en-US" sz="5400" b="0" cap="none" spc="0" dirty="0">
              <a:ln w="0"/>
              <a:solidFill>
                <a:schemeClr val="accent5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7D7C7AD-A295-4715-AC77-7A4B87B042F8}"/>
              </a:ext>
            </a:extLst>
          </p:cNvPr>
          <p:cNvSpPr/>
          <p:nvPr/>
        </p:nvSpPr>
        <p:spPr>
          <a:xfrm>
            <a:off x="5914145" y="3750387"/>
            <a:ext cx="48317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أكتبي جملة الطرح : 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0" name="Smiley Face 9">
            <a:extLst>
              <a:ext uri="{FF2B5EF4-FFF2-40B4-BE49-F238E27FC236}">
                <a16:creationId xmlns:a16="http://schemas.microsoft.com/office/drawing/2014/main" id="{56F31BE1-67AE-45A8-B566-D68BDBE60D43}"/>
              </a:ext>
            </a:extLst>
          </p:cNvPr>
          <p:cNvSpPr/>
          <p:nvPr/>
        </p:nvSpPr>
        <p:spPr>
          <a:xfrm>
            <a:off x="9345871" y="5230362"/>
            <a:ext cx="795597" cy="630382"/>
          </a:xfrm>
          <a:prstGeom prst="smileyFac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Smiley Face 10">
            <a:extLst>
              <a:ext uri="{FF2B5EF4-FFF2-40B4-BE49-F238E27FC236}">
                <a16:creationId xmlns:a16="http://schemas.microsoft.com/office/drawing/2014/main" id="{B8EED86C-84DA-4FA1-B442-2CEC0B7D0E9B}"/>
              </a:ext>
            </a:extLst>
          </p:cNvPr>
          <p:cNvSpPr/>
          <p:nvPr/>
        </p:nvSpPr>
        <p:spPr>
          <a:xfrm>
            <a:off x="7543223" y="5230362"/>
            <a:ext cx="795597" cy="630382"/>
          </a:xfrm>
          <a:prstGeom prst="smileyFac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Smiley Face 11">
            <a:extLst>
              <a:ext uri="{FF2B5EF4-FFF2-40B4-BE49-F238E27FC236}">
                <a16:creationId xmlns:a16="http://schemas.microsoft.com/office/drawing/2014/main" id="{E20E36F5-9C24-4386-918A-765BC39ED011}"/>
              </a:ext>
            </a:extLst>
          </p:cNvPr>
          <p:cNvSpPr/>
          <p:nvPr/>
        </p:nvSpPr>
        <p:spPr>
          <a:xfrm>
            <a:off x="8481001" y="5230362"/>
            <a:ext cx="795597" cy="630382"/>
          </a:xfrm>
          <a:prstGeom prst="smileyFac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Smiley Face 12">
            <a:extLst>
              <a:ext uri="{FF2B5EF4-FFF2-40B4-BE49-F238E27FC236}">
                <a16:creationId xmlns:a16="http://schemas.microsoft.com/office/drawing/2014/main" id="{C2D1F77D-6CA1-46FE-8DD3-CE782D41BE23}"/>
              </a:ext>
            </a:extLst>
          </p:cNvPr>
          <p:cNvSpPr/>
          <p:nvPr/>
        </p:nvSpPr>
        <p:spPr>
          <a:xfrm>
            <a:off x="6541884" y="5230362"/>
            <a:ext cx="795597" cy="630382"/>
          </a:xfrm>
          <a:prstGeom prst="smileyFac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Heart 4"/>
          <p:cNvSpPr/>
          <p:nvPr/>
        </p:nvSpPr>
        <p:spPr>
          <a:xfrm>
            <a:off x="4803819" y="5230362"/>
            <a:ext cx="798490" cy="605307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Heart 13"/>
          <p:cNvSpPr/>
          <p:nvPr/>
        </p:nvSpPr>
        <p:spPr>
          <a:xfrm>
            <a:off x="2860012" y="5224388"/>
            <a:ext cx="798490" cy="605307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Heart 14"/>
          <p:cNvSpPr/>
          <p:nvPr/>
        </p:nvSpPr>
        <p:spPr>
          <a:xfrm>
            <a:off x="3864244" y="5224389"/>
            <a:ext cx="798490" cy="605307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565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93B0E27-FA08-4B9A-9A92-4044274A4FD4}"/>
              </a:ext>
            </a:extLst>
          </p:cNvPr>
          <p:cNvSpPr/>
          <p:nvPr/>
        </p:nvSpPr>
        <p:spPr>
          <a:xfrm>
            <a:off x="762725" y="1483922"/>
            <a:ext cx="8407033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BH" sz="8000" b="1" cap="none" spc="0" dirty="0">
                <a:ln/>
                <a:solidFill>
                  <a:schemeClr val="accent4"/>
                </a:solidFill>
                <a:effectLst/>
              </a:rPr>
              <a:t>الطرح من الأعداد</a:t>
            </a:r>
          </a:p>
          <a:p>
            <a:pPr algn="ctr"/>
            <a:r>
              <a:rPr lang="ar-BH" sz="8000" b="1" cap="none" spc="0" dirty="0">
                <a:ln/>
                <a:solidFill>
                  <a:schemeClr val="accent4"/>
                </a:solidFill>
                <a:effectLst/>
              </a:rPr>
              <a:t> 4 و 5 و 6</a:t>
            </a:r>
            <a:endParaRPr lang="en-US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A40007-9DB0-4311-B714-ADABEDE561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463020" y="1981200"/>
            <a:ext cx="7777480" cy="48768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B484063-B0C7-488C-9361-1105DCCB8C53}"/>
              </a:ext>
            </a:extLst>
          </p:cNvPr>
          <p:cNvSpPr/>
          <p:nvPr/>
        </p:nvSpPr>
        <p:spPr>
          <a:xfrm>
            <a:off x="1662398" y="6488668"/>
            <a:ext cx="1694695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اعداد أ. غدير الصقر</a:t>
            </a:r>
            <a:endParaRPr lang="en-US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94790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plosion: 14 Points 1">
            <a:extLst>
              <a:ext uri="{FF2B5EF4-FFF2-40B4-BE49-F238E27FC236}">
                <a16:creationId xmlns:a16="http://schemas.microsoft.com/office/drawing/2014/main" id="{F95993C1-6DC5-4CE9-9C8C-D90769961E5B}"/>
              </a:ext>
            </a:extLst>
          </p:cNvPr>
          <p:cNvSpPr/>
          <p:nvPr/>
        </p:nvSpPr>
        <p:spPr>
          <a:xfrm>
            <a:off x="7310907" y="705853"/>
            <a:ext cx="3657600" cy="2390274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4000" dirty="0"/>
              <a:t>الأهداف</a:t>
            </a:r>
            <a:endParaRPr lang="en-GB" sz="4000" dirty="0"/>
          </a:p>
        </p:txBody>
      </p:sp>
      <p:sp>
        <p:nvSpPr>
          <p:cNvPr id="3" name="Double Wave 2">
            <a:extLst>
              <a:ext uri="{FF2B5EF4-FFF2-40B4-BE49-F238E27FC236}">
                <a16:creationId xmlns:a16="http://schemas.microsoft.com/office/drawing/2014/main" id="{8EBD050D-3C07-40A7-A4DD-99B09A491C76}"/>
              </a:ext>
            </a:extLst>
          </p:cNvPr>
          <p:cNvSpPr/>
          <p:nvPr/>
        </p:nvSpPr>
        <p:spPr>
          <a:xfrm>
            <a:off x="2802993" y="3096127"/>
            <a:ext cx="7851152" cy="2390274"/>
          </a:xfrm>
          <a:prstGeom prst="doubleWav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5400" dirty="0"/>
              <a:t>أن تتعرف الطالبة على كيفية الطرح من الأعداد 4 و 5 و 6</a:t>
            </a:r>
          </a:p>
        </p:txBody>
      </p:sp>
    </p:spTree>
    <p:extLst>
      <p:ext uri="{BB962C8B-B14F-4D97-AF65-F5344CB8AC3E}">
        <p14:creationId xmlns:p14="http://schemas.microsoft.com/office/powerpoint/2010/main" val="227880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EFF9F362-EC34-4542-92C0-37A96BEB01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420805" y="840602"/>
            <a:ext cx="3429000" cy="34290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62A2382-0DC4-43CF-93B4-67CBC3DF17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271372" y="3152065"/>
            <a:ext cx="651960" cy="65196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A60E8A3-C897-4056-BD4E-C770823A0C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382539" y="3137812"/>
            <a:ext cx="651960" cy="65196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5D22F95-F502-4FAC-A888-F7EE9548DDF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340621" y="2481809"/>
            <a:ext cx="651960" cy="6519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568C1A-07EE-48F2-81BF-E068F04431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100074" y="2481809"/>
            <a:ext cx="651960" cy="6519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311D8F-FA4B-4613-994F-7380E01F13B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1503200" y="1002138"/>
            <a:ext cx="2780505" cy="225955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B1B284C-C5FE-47B2-AAF1-0F88433F8758}"/>
              </a:ext>
            </a:extLst>
          </p:cNvPr>
          <p:cNvSpPr/>
          <p:nvPr/>
        </p:nvSpPr>
        <p:spPr>
          <a:xfrm>
            <a:off x="2067274" y="4760264"/>
            <a:ext cx="8911935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BH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لدي جره فيهما مجموعة من الكرات 4 كرات حمراء فاذا أعطيت صديقتي مريم كرتان ، فكم كره تبقت داخل الجرة ؟</a:t>
            </a:r>
            <a:endParaRPr lang="en-US" sz="4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49505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EFF9F362-EC34-4542-92C0-37A96BEB01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051019" y="760663"/>
            <a:ext cx="3429000" cy="34290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5D22F95-F502-4FAC-A888-F7EE9548DDF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112574" y="2732925"/>
            <a:ext cx="651960" cy="6519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E1F97E6-BFEE-4D0E-A172-70C054DF6E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220067" y="1981364"/>
            <a:ext cx="651960" cy="6519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568C1A-07EE-48F2-81BF-E068F04431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872027" y="2732925"/>
            <a:ext cx="651960" cy="65196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A58557A-2488-4F1B-92C9-552B66562F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872027" y="1955685"/>
            <a:ext cx="651960" cy="6519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311D8F-FA4B-4613-994F-7380E01F13B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1969758" y="1345386"/>
            <a:ext cx="2780505" cy="2259553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5E120D9-D360-428E-806C-4083D3625009}"/>
              </a:ext>
            </a:extLst>
          </p:cNvPr>
          <p:cNvSpPr/>
          <p:nvPr/>
        </p:nvSpPr>
        <p:spPr>
          <a:xfrm>
            <a:off x="3863662" y="4624762"/>
            <a:ext cx="3337527" cy="195751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574A8B-AB00-443E-A412-614BF717B49F}"/>
              </a:ext>
            </a:extLst>
          </p:cNvPr>
          <p:cNvSpPr/>
          <p:nvPr/>
        </p:nvSpPr>
        <p:spPr>
          <a:xfrm>
            <a:off x="3885304" y="5209486"/>
            <a:ext cx="315022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BH" sz="4800" b="1" cap="none" spc="0" dirty="0">
                <a:ln/>
                <a:solidFill>
                  <a:schemeClr val="accent4"/>
                </a:solidFill>
                <a:effectLst/>
              </a:rPr>
              <a:t>4-2 = 1كرات</a:t>
            </a:r>
            <a:endParaRPr lang="en-US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30957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2B4614-70D5-41B3-8B1A-3D56FE68DA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362366" y="4572777"/>
            <a:ext cx="2618654" cy="228522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30BE85E-4E1D-48A3-94F0-A68F6E9B13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936818" y="1029500"/>
            <a:ext cx="1390025" cy="278004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E12B5FA-1362-465A-B534-832F2FF25F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689867" y="1029500"/>
            <a:ext cx="1390025" cy="278004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7976710-052A-46CB-9527-3E1242E3E7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299587" y="1029501"/>
            <a:ext cx="1390025" cy="278004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E2554D4-A002-4A05-84D5-EFC456347038}"/>
              </a:ext>
            </a:extLst>
          </p:cNvPr>
          <p:cNvSpPr/>
          <p:nvPr/>
        </p:nvSpPr>
        <p:spPr>
          <a:xfrm>
            <a:off x="4361356" y="4741052"/>
            <a:ext cx="62121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BH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لدي 5 بالونات برتقالية فاذا طارت 4 بالونات ، فكم بالونه تبقت لدي ؟</a:t>
            </a:r>
            <a:endParaRPr lang="en-US" sz="4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7976710-052A-46CB-9527-3E1242E3E7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442916" y="1029501"/>
            <a:ext cx="1390025" cy="278004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7976710-052A-46CB-9527-3E1242E3E7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9403464" y="1029499"/>
            <a:ext cx="1390025" cy="278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75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2B4614-70D5-41B3-8B1A-3D56FE68DA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362366" y="4572777"/>
            <a:ext cx="2618654" cy="228522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30BE85E-4E1D-48A3-94F0-A68F6E9B13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936818" y="1029500"/>
            <a:ext cx="1390025" cy="278004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E12B5FA-1362-465A-B534-832F2FF25F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689867" y="1029500"/>
            <a:ext cx="1390025" cy="278004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7976710-052A-46CB-9527-3E1242E3E7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299587" y="1029501"/>
            <a:ext cx="1390025" cy="278004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7976710-052A-46CB-9527-3E1242E3E7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442916" y="1029501"/>
            <a:ext cx="1390025" cy="278004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7976710-052A-46CB-9527-3E1242E3E7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9403464" y="1029499"/>
            <a:ext cx="1390025" cy="2780049"/>
          </a:xfrm>
          <a:prstGeom prst="rect">
            <a:avLst/>
          </a:prstGeom>
        </p:spPr>
      </p:pic>
      <p:sp>
        <p:nvSpPr>
          <p:cNvPr id="11" name="Rectangle: Rounded Corners 1">
            <a:extLst>
              <a:ext uri="{FF2B5EF4-FFF2-40B4-BE49-F238E27FC236}">
                <a16:creationId xmlns:a16="http://schemas.microsoft.com/office/drawing/2014/main" id="{65E120D9-D360-428E-806C-4083D3625009}"/>
              </a:ext>
            </a:extLst>
          </p:cNvPr>
          <p:cNvSpPr/>
          <p:nvPr/>
        </p:nvSpPr>
        <p:spPr>
          <a:xfrm>
            <a:off x="5036056" y="4572777"/>
            <a:ext cx="2937866" cy="195751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dirty="0">
                <a:solidFill>
                  <a:srgbClr val="FFC000"/>
                </a:solidFill>
              </a:rPr>
              <a:t>5 – 4 = 1 </a:t>
            </a:r>
            <a:r>
              <a:rPr lang="ar-BH" sz="3200" dirty="0" err="1">
                <a:solidFill>
                  <a:srgbClr val="FFC000"/>
                </a:solidFill>
              </a:rPr>
              <a:t>بالونة</a:t>
            </a:r>
            <a:endParaRPr lang="en-GB" sz="32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022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2C9E37-4E72-4B3A-8601-582958C9E4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968326" y="3047707"/>
            <a:ext cx="1051443" cy="15190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BA0C30C-F351-40E2-B30B-B13F33D519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544040" y="1285691"/>
            <a:ext cx="1051443" cy="151901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7ABA063-1EBD-433C-823C-45A5EA1F73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156676" y="1285691"/>
            <a:ext cx="1051443" cy="151901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2DE327C-6BFF-4501-A1E7-0C14F199AD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716004" y="1285690"/>
            <a:ext cx="1051443" cy="15190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2B737E4-74AA-4B53-BBE2-A72D8C887B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515428" y="3192921"/>
            <a:ext cx="1051443" cy="151901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3D1CBA2C-1FC3-4A97-8098-4C46991B24FE}"/>
              </a:ext>
            </a:extLst>
          </p:cNvPr>
          <p:cNvSpPr/>
          <p:nvPr/>
        </p:nvSpPr>
        <p:spPr>
          <a:xfrm>
            <a:off x="1738689" y="5100151"/>
            <a:ext cx="8911935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BH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لدي 6 ورود زرقاء في الإناء فاذا أردت اخذ 3 </a:t>
            </a:r>
            <a:r>
              <a:rPr lang="ar-BH" sz="4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وردات</a:t>
            </a:r>
            <a:r>
              <a:rPr lang="ar-BH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فكم وردة </a:t>
            </a:r>
            <a:r>
              <a:rPr lang="ar-QA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بقية</a:t>
            </a:r>
            <a:r>
              <a:rPr lang="ar-BH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داخل الإناء ؟</a:t>
            </a:r>
            <a:endParaRPr lang="en-US" sz="4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3BB008-8AF1-459A-BD45-26DE98EB29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318767" y="1285691"/>
            <a:ext cx="1733380" cy="266673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2C9E37-4E72-4B3A-8601-582958C9E4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537179" y="3047706"/>
            <a:ext cx="1051443" cy="1519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3804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2C9E37-4E72-4B3A-8601-582958C9E4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968326" y="3047707"/>
            <a:ext cx="1051443" cy="15190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BA0C30C-F351-40E2-B30B-B13F33D519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544040" y="1285691"/>
            <a:ext cx="1051443" cy="151901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7ABA063-1EBD-433C-823C-45A5EA1F73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156676" y="1285691"/>
            <a:ext cx="1051443" cy="151901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2DE327C-6BFF-4501-A1E7-0C14F199AD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716004" y="1285690"/>
            <a:ext cx="1051443" cy="15190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2B737E4-74AA-4B53-BBE2-A72D8C887B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515428" y="3192921"/>
            <a:ext cx="1051443" cy="15190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3BB008-8AF1-459A-BD45-26DE98EB29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318767" y="1285691"/>
            <a:ext cx="1733380" cy="266673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2C9E37-4E72-4B3A-8601-582958C9E4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537179" y="3047706"/>
            <a:ext cx="1051443" cy="151901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432985" y="400828"/>
            <a:ext cx="1162498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x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01149" y="400828"/>
            <a:ext cx="1162498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x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60476" y="400828"/>
            <a:ext cx="1162498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x</a:t>
            </a:r>
          </a:p>
        </p:txBody>
      </p:sp>
      <p:sp>
        <p:nvSpPr>
          <p:cNvPr id="13" name="Rectangle: Rounded Corners 1">
            <a:extLst>
              <a:ext uri="{FF2B5EF4-FFF2-40B4-BE49-F238E27FC236}">
                <a16:creationId xmlns:a16="http://schemas.microsoft.com/office/drawing/2014/main" id="{65E120D9-D360-428E-806C-4083D3625009}"/>
              </a:ext>
            </a:extLst>
          </p:cNvPr>
          <p:cNvSpPr/>
          <p:nvPr/>
        </p:nvSpPr>
        <p:spPr>
          <a:xfrm>
            <a:off x="7024744" y="4566721"/>
            <a:ext cx="2937866" cy="195751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dirty="0">
                <a:solidFill>
                  <a:srgbClr val="FFC000"/>
                </a:solidFill>
              </a:rPr>
              <a:t>6 – 3 = 3 </a:t>
            </a:r>
            <a:r>
              <a:rPr lang="ar-BH" sz="3200" dirty="0" err="1">
                <a:solidFill>
                  <a:srgbClr val="FFC000"/>
                </a:solidFill>
              </a:rPr>
              <a:t>وردات</a:t>
            </a:r>
            <a:endParaRPr lang="en-GB" sz="32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617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plosion: 8 Points 1">
            <a:extLst>
              <a:ext uri="{FF2B5EF4-FFF2-40B4-BE49-F238E27FC236}">
                <a16:creationId xmlns:a16="http://schemas.microsoft.com/office/drawing/2014/main" id="{60A62C52-4D00-43DF-A163-99E1EE0F1FA4}"/>
              </a:ext>
            </a:extLst>
          </p:cNvPr>
          <p:cNvSpPr/>
          <p:nvPr/>
        </p:nvSpPr>
        <p:spPr>
          <a:xfrm>
            <a:off x="8422106" y="437882"/>
            <a:ext cx="2499180" cy="2337403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600" dirty="0"/>
              <a:t>لنتدرب معاً</a:t>
            </a:r>
            <a:endParaRPr lang="en-GB" sz="36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608411-B82B-4317-BAE0-50E950838DD6}"/>
              </a:ext>
            </a:extLst>
          </p:cNvPr>
          <p:cNvSpPr/>
          <p:nvPr/>
        </p:nvSpPr>
        <p:spPr>
          <a:xfrm>
            <a:off x="978568" y="969349"/>
            <a:ext cx="726776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BH" sz="3200" b="1" dirty="0">
                <a:ln/>
                <a:solidFill>
                  <a:schemeClr val="accent4"/>
                </a:solidFill>
              </a:rPr>
              <a:t>أكملي جملة </a:t>
            </a:r>
            <a:r>
              <a:rPr lang="ar-BH" sz="3200" b="1" dirty="0" err="1">
                <a:ln/>
                <a:solidFill>
                  <a:schemeClr val="accent4"/>
                </a:solidFill>
              </a:rPr>
              <a:t>جملة</a:t>
            </a:r>
            <a:r>
              <a:rPr lang="ar-BH" sz="3200" b="1" dirty="0">
                <a:ln/>
                <a:solidFill>
                  <a:schemeClr val="accent4"/>
                </a:solidFill>
              </a:rPr>
              <a:t> طرح الأعداد من  4 و 5و 6 :</a:t>
            </a:r>
            <a:endParaRPr lang="en-US" sz="32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4" name="Cloud 3">
            <a:extLst>
              <a:ext uri="{FF2B5EF4-FFF2-40B4-BE49-F238E27FC236}">
                <a16:creationId xmlns:a16="http://schemas.microsoft.com/office/drawing/2014/main" id="{289C7E4B-A7D6-4B42-A98A-F294A6E7F2FD}"/>
              </a:ext>
            </a:extLst>
          </p:cNvPr>
          <p:cNvSpPr/>
          <p:nvPr/>
        </p:nvSpPr>
        <p:spPr>
          <a:xfrm>
            <a:off x="2174270" y="3119944"/>
            <a:ext cx="1074821" cy="822157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Sun 8">
            <a:extLst>
              <a:ext uri="{FF2B5EF4-FFF2-40B4-BE49-F238E27FC236}">
                <a16:creationId xmlns:a16="http://schemas.microsoft.com/office/drawing/2014/main" id="{124843E8-ACFE-4335-B798-9AE3459D99F5}"/>
              </a:ext>
            </a:extLst>
          </p:cNvPr>
          <p:cNvSpPr/>
          <p:nvPr/>
        </p:nvSpPr>
        <p:spPr>
          <a:xfrm>
            <a:off x="9212918" y="3104694"/>
            <a:ext cx="1234554" cy="882315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Sun 12">
            <a:extLst>
              <a:ext uri="{FF2B5EF4-FFF2-40B4-BE49-F238E27FC236}">
                <a16:creationId xmlns:a16="http://schemas.microsoft.com/office/drawing/2014/main" id="{7CE214BA-0521-4FA5-A0E9-015069BC3706}"/>
              </a:ext>
            </a:extLst>
          </p:cNvPr>
          <p:cNvSpPr/>
          <p:nvPr/>
        </p:nvSpPr>
        <p:spPr>
          <a:xfrm>
            <a:off x="7804828" y="3097767"/>
            <a:ext cx="1234554" cy="882315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Sun 17">
            <a:extLst>
              <a:ext uri="{FF2B5EF4-FFF2-40B4-BE49-F238E27FC236}">
                <a16:creationId xmlns:a16="http://schemas.microsoft.com/office/drawing/2014/main" id="{EA0360FA-AE13-45ED-87A3-61229FABA9C9}"/>
              </a:ext>
            </a:extLst>
          </p:cNvPr>
          <p:cNvSpPr/>
          <p:nvPr/>
        </p:nvSpPr>
        <p:spPr>
          <a:xfrm>
            <a:off x="6325683" y="3097766"/>
            <a:ext cx="1234554" cy="882315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6C116DB-B450-4DFC-92FE-3627DDC04172}"/>
              </a:ext>
            </a:extLst>
          </p:cNvPr>
          <p:cNvSpPr/>
          <p:nvPr/>
        </p:nvSpPr>
        <p:spPr>
          <a:xfrm>
            <a:off x="8528520" y="4865744"/>
            <a:ext cx="913255" cy="88231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DF5715-ECA4-4266-81F3-20AAF28C76B3}"/>
              </a:ext>
            </a:extLst>
          </p:cNvPr>
          <p:cNvSpPr/>
          <p:nvPr/>
        </p:nvSpPr>
        <p:spPr>
          <a:xfrm>
            <a:off x="7303620" y="4845236"/>
            <a:ext cx="4154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BH" sz="5400" b="1" dirty="0">
                <a:ln/>
                <a:solidFill>
                  <a:schemeClr val="accent4"/>
                </a:solidFill>
              </a:rPr>
              <a:t>-</a:t>
            </a:r>
            <a:endParaRPr lang="en-US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95177D2D-B4F4-4C97-9E22-849B9AC56634}"/>
              </a:ext>
            </a:extLst>
          </p:cNvPr>
          <p:cNvSpPr/>
          <p:nvPr/>
        </p:nvSpPr>
        <p:spPr>
          <a:xfrm>
            <a:off x="5789466" y="4845236"/>
            <a:ext cx="913255" cy="88231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74B7388-AB3C-4378-BBBB-6C1535B8619F}"/>
              </a:ext>
            </a:extLst>
          </p:cNvPr>
          <p:cNvSpPr/>
          <p:nvPr/>
        </p:nvSpPr>
        <p:spPr>
          <a:xfrm>
            <a:off x="4545111" y="4865744"/>
            <a:ext cx="5886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BH" sz="5400" b="1" dirty="0">
                <a:ln/>
                <a:solidFill>
                  <a:schemeClr val="accent4"/>
                </a:solidFill>
              </a:rPr>
              <a:t>=</a:t>
            </a:r>
            <a:endParaRPr lang="en-US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F92D2567-F5E6-4812-B93D-DE05842C1062}"/>
              </a:ext>
            </a:extLst>
          </p:cNvPr>
          <p:cNvSpPr/>
          <p:nvPr/>
        </p:nvSpPr>
        <p:spPr>
          <a:xfrm>
            <a:off x="3046823" y="4868158"/>
            <a:ext cx="913255" cy="88231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Sun 13">
            <a:extLst>
              <a:ext uri="{FF2B5EF4-FFF2-40B4-BE49-F238E27FC236}">
                <a16:creationId xmlns:a16="http://schemas.microsoft.com/office/drawing/2014/main" id="{EA0360FA-AE13-45ED-87A3-61229FABA9C9}"/>
              </a:ext>
            </a:extLst>
          </p:cNvPr>
          <p:cNvSpPr/>
          <p:nvPr/>
        </p:nvSpPr>
        <p:spPr>
          <a:xfrm>
            <a:off x="4644476" y="3104694"/>
            <a:ext cx="1234554" cy="882315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1936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587D22C-8DF8-41FE-AD47-A3CA0595F1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889319" y="3271678"/>
            <a:ext cx="1296736" cy="77804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E85EB1C-969C-45DD-9A5E-58EE3F2E2F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430321" y="3299205"/>
            <a:ext cx="1296736" cy="77804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D8A00F3-BEEF-4EE3-A1F2-55B950113B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551512" y="3118731"/>
            <a:ext cx="1138989" cy="1138989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3EC7531-1851-40F5-91B2-5D5D95C80F6E}"/>
              </a:ext>
            </a:extLst>
          </p:cNvPr>
          <p:cNvSpPr/>
          <p:nvPr/>
        </p:nvSpPr>
        <p:spPr>
          <a:xfrm>
            <a:off x="8517066" y="4994533"/>
            <a:ext cx="913255" cy="88231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9EF54C5-40B2-458E-8E2F-839B0AD5CF95}"/>
              </a:ext>
            </a:extLst>
          </p:cNvPr>
          <p:cNvSpPr/>
          <p:nvPr/>
        </p:nvSpPr>
        <p:spPr>
          <a:xfrm>
            <a:off x="7292166" y="4974025"/>
            <a:ext cx="4154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BH" sz="5400" b="1" dirty="0">
                <a:ln/>
                <a:solidFill>
                  <a:schemeClr val="accent4"/>
                </a:solidFill>
              </a:rPr>
              <a:t>-</a:t>
            </a:r>
            <a:endParaRPr lang="en-US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CB97AB8D-A3DA-4DE0-BF29-E3AD05C2EA69}"/>
              </a:ext>
            </a:extLst>
          </p:cNvPr>
          <p:cNvSpPr/>
          <p:nvPr/>
        </p:nvSpPr>
        <p:spPr>
          <a:xfrm>
            <a:off x="5778012" y="4974025"/>
            <a:ext cx="913255" cy="88231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0FB3368-2511-4191-8BE8-1C6631E88658}"/>
              </a:ext>
            </a:extLst>
          </p:cNvPr>
          <p:cNvSpPr/>
          <p:nvPr/>
        </p:nvSpPr>
        <p:spPr>
          <a:xfrm>
            <a:off x="4533657" y="4994533"/>
            <a:ext cx="5886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BH" sz="5400" b="1" dirty="0">
                <a:ln/>
                <a:solidFill>
                  <a:schemeClr val="accent4"/>
                </a:solidFill>
              </a:rPr>
              <a:t>=</a:t>
            </a:r>
            <a:endParaRPr lang="en-US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23844E64-2C02-4CDA-81D4-9E0440B5BB5C}"/>
              </a:ext>
            </a:extLst>
          </p:cNvPr>
          <p:cNvSpPr/>
          <p:nvPr/>
        </p:nvSpPr>
        <p:spPr>
          <a:xfrm>
            <a:off x="3035369" y="4996947"/>
            <a:ext cx="913255" cy="88231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Explosion: 8 Points 1">
            <a:extLst>
              <a:ext uri="{FF2B5EF4-FFF2-40B4-BE49-F238E27FC236}">
                <a16:creationId xmlns:a16="http://schemas.microsoft.com/office/drawing/2014/main" id="{60A62C52-4D00-43DF-A163-99E1EE0F1FA4}"/>
              </a:ext>
            </a:extLst>
          </p:cNvPr>
          <p:cNvSpPr/>
          <p:nvPr/>
        </p:nvSpPr>
        <p:spPr>
          <a:xfrm>
            <a:off x="8422106" y="437882"/>
            <a:ext cx="2499180" cy="2337403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600" dirty="0"/>
              <a:t>لنتدرب معاً</a:t>
            </a:r>
            <a:endParaRPr lang="en-GB" sz="36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608411-B82B-4317-BAE0-50E950838DD6}"/>
              </a:ext>
            </a:extLst>
          </p:cNvPr>
          <p:cNvSpPr/>
          <p:nvPr/>
        </p:nvSpPr>
        <p:spPr>
          <a:xfrm>
            <a:off x="978568" y="969349"/>
            <a:ext cx="726776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BH" sz="3200" b="1" dirty="0">
                <a:ln/>
                <a:solidFill>
                  <a:schemeClr val="accent4"/>
                </a:solidFill>
              </a:rPr>
              <a:t>أكملي جملة </a:t>
            </a:r>
            <a:r>
              <a:rPr lang="ar-BH" sz="3200" b="1" dirty="0" err="1">
                <a:ln/>
                <a:solidFill>
                  <a:schemeClr val="accent4"/>
                </a:solidFill>
              </a:rPr>
              <a:t>جملة</a:t>
            </a:r>
            <a:r>
              <a:rPr lang="ar-BH" sz="3200" b="1" dirty="0">
                <a:ln/>
                <a:solidFill>
                  <a:schemeClr val="accent4"/>
                </a:solidFill>
              </a:rPr>
              <a:t> طرح الأعداد من  4 و 5و 6 :</a:t>
            </a:r>
            <a:endParaRPr lang="en-US" sz="32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587D22C-8DF8-41FE-AD47-A3CA0595F1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774034" y="3263667"/>
            <a:ext cx="1296736" cy="77804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E85EB1C-969C-45DD-9A5E-58EE3F2E2F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329731" y="3263667"/>
            <a:ext cx="1296736" cy="77804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587D22C-8DF8-41FE-AD47-A3CA0595F1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103474" y="3257595"/>
            <a:ext cx="1296736" cy="778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2449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plosion: 8 Points 1">
            <a:extLst>
              <a:ext uri="{FF2B5EF4-FFF2-40B4-BE49-F238E27FC236}">
                <a16:creationId xmlns:a16="http://schemas.microsoft.com/office/drawing/2014/main" id="{60A62C52-4D00-43DF-A163-99E1EE0F1FA4}"/>
              </a:ext>
            </a:extLst>
          </p:cNvPr>
          <p:cNvSpPr/>
          <p:nvPr/>
        </p:nvSpPr>
        <p:spPr>
          <a:xfrm>
            <a:off x="8422105" y="240632"/>
            <a:ext cx="3529263" cy="2534653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600" dirty="0"/>
              <a:t>لنتدرب معاً</a:t>
            </a:r>
            <a:endParaRPr lang="en-GB" sz="36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23BC634-4559-409D-B249-3D730660DE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933625" y="3483453"/>
            <a:ext cx="694494" cy="61057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867DBCD-A89C-4ED8-9D1E-459D824655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flipH="1">
            <a:off x="3892683" y="3372952"/>
            <a:ext cx="859052" cy="50021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3BCBB2E-6359-49E2-9D2D-B9FC8FBA36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030139" y="3483453"/>
            <a:ext cx="694494" cy="61057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D2A2E8F-AE3A-48FD-846E-3EEE049B52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121605" y="3438659"/>
            <a:ext cx="694494" cy="610576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CB21734-5F4F-4561-B759-11C6FD7EEE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flipH="1">
            <a:off x="2724362" y="3369147"/>
            <a:ext cx="859052" cy="500219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C632545-6BDD-47F0-8D0E-09E85FABFE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052687" y="3438659"/>
            <a:ext cx="694494" cy="61057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7DBE1AD-9E59-400C-AA8A-61DB98595CD3}"/>
              </a:ext>
            </a:extLst>
          </p:cNvPr>
          <p:cNvSpPr/>
          <p:nvPr/>
        </p:nvSpPr>
        <p:spPr>
          <a:xfrm>
            <a:off x="978568" y="969349"/>
            <a:ext cx="726776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BH" sz="3200" b="1" dirty="0">
                <a:ln/>
                <a:solidFill>
                  <a:schemeClr val="accent4"/>
                </a:solidFill>
              </a:rPr>
              <a:t>أكملي جملة الجمع لتكوني الأعداد 4 و 5و 6 :</a:t>
            </a:r>
            <a:endParaRPr lang="en-US" sz="32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E250BECA-0368-40CB-B10E-00F50DA11F45}"/>
              </a:ext>
            </a:extLst>
          </p:cNvPr>
          <p:cNvSpPr/>
          <p:nvPr/>
        </p:nvSpPr>
        <p:spPr>
          <a:xfrm>
            <a:off x="7978317" y="4799660"/>
            <a:ext cx="913255" cy="88231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397774F-E937-41A2-9D38-C3BB43E99A35}"/>
              </a:ext>
            </a:extLst>
          </p:cNvPr>
          <p:cNvSpPr/>
          <p:nvPr/>
        </p:nvSpPr>
        <p:spPr>
          <a:xfrm>
            <a:off x="6749828" y="4779152"/>
            <a:ext cx="4154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BH" sz="5400" b="1" dirty="0">
                <a:ln/>
                <a:solidFill>
                  <a:schemeClr val="accent4"/>
                </a:solidFill>
              </a:rPr>
              <a:t>-</a:t>
            </a:r>
            <a:endParaRPr lang="en-US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3439B953-6C0B-44EC-82BD-0680F5B15902}"/>
              </a:ext>
            </a:extLst>
          </p:cNvPr>
          <p:cNvSpPr/>
          <p:nvPr/>
        </p:nvSpPr>
        <p:spPr>
          <a:xfrm>
            <a:off x="5235674" y="4779152"/>
            <a:ext cx="913255" cy="88231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CEF3547-C91C-45D9-9EFC-E111C0222D2B}"/>
              </a:ext>
            </a:extLst>
          </p:cNvPr>
          <p:cNvSpPr/>
          <p:nvPr/>
        </p:nvSpPr>
        <p:spPr>
          <a:xfrm>
            <a:off x="3991319" y="4799660"/>
            <a:ext cx="5886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BH" sz="5400" b="1" dirty="0">
                <a:ln/>
                <a:solidFill>
                  <a:schemeClr val="accent4"/>
                </a:solidFill>
              </a:rPr>
              <a:t>=</a:t>
            </a:r>
            <a:endParaRPr lang="en-US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7C4A60C-5B2A-41A5-9EA1-7271EB8D3558}"/>
              </a:ext>
            </a:extLst>
          </p:cNvPr>
          <p:cNvSpPr/>
          <p:nvPr/>
        </p:nvSpPr>
        <p:spPr>
          <a:xfrm>
            <a:off x="2493031" y="4802074"/>
            <a:ext cx="913255" cy="88231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D2A2E8F-AE3A-48FD-846E-3EEE049B52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042596" y="3420804"/>
            <a:ext cx="694494" cy="61057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C632545-6BDD-47F0-8D0E-09E85FABFE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965775" y="3383479"/>
            <a:ext cx="694494" cy="61057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867DBCD-A89C-4ED8-9D1E-459D824655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flipH="1">
            <a:off x="1519512" y="3369147"/>
            <a:ext cx="859052" cy="50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6953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F608411-B82B-4317-BAE0-50E950838DD6}"/>
              </a:ext>
            </a:extLst>
          </p:cNvPr>
          <p:cNvSpPr/>
          <p:nvPr/>
        </p:nvSpPr>
        <p:spPr>
          <a:xfrm>
            <a:off x="978568" y="969349"/>
            <a:ext cx="726776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en-US" sz="32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14ABE0B-D8BE-4427-949F-CD9A9DA33A9C}"/>
              </a:ext>
            </a:extLst>
          </p:cNvPr>
          <p:cNvSpPr/>
          <p:nvPr/>
        </p:nvSpPr>
        <p:spPr>
          <a:xfrm>
            <a:off x="8520350" y="718937"/>
            <a:ext cx="2313709" cy="96981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dirty="0">
                <a:solidFill>
                  <a:schemeClr val="accent2"/>
                </a:solidFill>
              </a:rPr>
              <a:t>لنقيم ما تعلمناه</a:t>
            </a:r>
            <a:endParaRPr lang="en-GB" sz="3200" dirty="0">
              <a:solidFill>
                <a:schemeClr val="accent2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DA30D9-EB21-4C82-A248-7EB4EAB24D05}"/>
              </a:ext>
            </a:extLst>
          </p:cNvPr>
          <p:cNvSpPr/>
          <p:nvPr/>
        </p:nvSpPr>
        <p:spPr>
          <a:xfrm>
            <a:off x="1498425" y="1823388"/>
            <a:ext cx="871584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3200" b="0" cap="none" spc="0" dirty="0">
                <a:ln w="0"/>
                <a:solidFill>
                  <a:srgbClr val="26E22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أكتبي الأعداد المفقودة في جدول </a:t>
            </a:r>
            <a:r>
              <a:rPr lang="ar-BH" sz="3200" dirty="0">
                <a:ln w="0"/>
                <a:solidFill>
                  <a:srgbClr val="26E22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الطرح من </a:t>
            </a:r>
            <a:r>
              <a:rPr lang="ar-BH" sz="3200" b="0" cap="none" spc="0" dirty="0">
                <a:ln w="0"/>
                <a:solidFill>
                  <a:srgbClr val="26E22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العدد </a:t>
            </a:r>
            <a:r>
              <a:rPr lang="ar-BH" sz="3200" dirty="0">
                <a:ln w="0"/>
                <a:solidFill>
                  <a:srgbClr val="26E22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</a:t>
            </a:r>
            <a:r>
              <a:rPr lang="ar-BH" sz="3200" b="0" cap="none" spc="0" dirty="0">
                <a:ln w="0"/>
                <a:solidFill>
                  <a:srgbClr val="26E22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على سبورتك </a:t>
            </a:r>
            <a:endParaRPr lang="en-US" sz="3200" b="0" cap="none" spc="0" dirty="0">
              <a:ln w="0"/>
              <a:solidFill>
                <a:srgbClr val="26E22A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14001"/>
          <a:stretch/>
        </p:blipFill>
        <p:spPr>
          <a:xfrm>
            <a:off x="2653222" y="3605048"/>
            <a:ext cx="7023982" cy="2850047"/>
          </a:xfrm>
          <a:prstGeom prst="rect">
            <a:avLst/>
          </a:prstGeom>
        </p:spPr>
      </p:pic>
      <p:sp>
        <p:nvSpPr>
          <p:cNvPr id="6" name="Rectangle: Rounded Corners 18">
            <a:extLst>
              <a:ext uri="{FF2B5EF4-FFF2-40B4-BE49-F238E27FC236}">
                <a16:creationId xmlns:a16="http://schemas.microsoft.com/office/drawing/2014/main" id="{99CC6EE5-9AC5-4EB8-891C-969C7010A793}"/>
              </a:ext>
            </a:extLst>
          </p:cNvPr>
          <p:cNvSpPr/>
          <p:nvPr/>
        </p:nvSpPr>
        <p:spPr>
          <a:xfrm>
            <a:off x="5693983" y="4319753"/>
            <a:ext cx="528141" cy="4309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3600" b="1" dirty="0">
                <a:solidFill>
                  <a:schemeClr val="tx1"/>
                </a:solidFill>
              </a:rPr>
              <a:t>4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9" name="Rectangle: Rounded Corners 18">
            <a:extLst>
              <a:ext uri="{FF2B5EF4-FFF2-40B4-BE49-F238E27FC236}">
                <a16:creationId xmlns:a16="http://schemas.microsoft.com/office/drawing/2014/main" id="{B2D4F12E-B6FA-4FE9-AA6D-8BB5566E71C4}"/>
              </a:ext>
            </a:extLst>
          </p:cNvPr>
          <p:cNvSpPr/>
          <p:nvPr/>
        </p:nvSpPr>
        <p:spPr>
          <a:xfrm>
            <a:off x="5693983" y="4845378"/>
            <a:ext cx="528141" cy="4309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3600" b="1" dirty="0">
                <a:solidFill>
                  <a:schemeClr val="tx1"/>
                </a:solidFill>
              </a:rPr>
              <a:t>4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11" name="Rectangle: Rounded Corners 18">
            <a:extLst>
              <a:ext uri="{FF2B5EF4-FFF2-40B4-BE49-F238E27FC236}">
                <a16:creationId xmlns:a16="http://schemas.microsoft.com/office/drawing/2014/main" id="{0B3462D3-AA32-4B89-834B-2A358795520C}"/>
              </a:ext>
            </a:extLst>
          </p:cNvPr>
          <p:cNvSpPr/>
          <p:nvPr/>
        </p:nvSpPr>
        <p:spPr>
          <a:xfrm>
            <a:off x="5693982" y="5392734"/>
            <a:ext cx="528141" cy="4309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3600" b="1" dirty="0">
                <a:solidFill>
                  <a:schemeClr val="tx1"/>
                </a:solidFill>
              </a:rPr>
              <a:t>4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12" name="Rectangle: Rounded Corners 18">
            <a:extLst>
              <a:ext uri="{FF2B5EF4-FFF2-40B4-BE49-F238E27FC236}">
                <a16:creationId xmlns:a16="http://schemas.microsoft.com/office/drawing/2014/main" id="{10252B15-82EE-4345-8AEB-B3246FFCACA3}"/>
              </a:ext>
            </a:extLst>
          </p:cNvPr>
          <p:cNvSpPr/>
          <p:nvPr/>
        </p:nvSpPr>
        <p:spPr>
          <a:xfrm>
            <a:off x="5693981" y="5919779"/>
            <a:ext cx="528141" cy="4309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3600" b="1" dirty="0">
                <a:solidFill>
                  <a:schemeClr val="tx1"/>
                </a:solidFill>
              </a:rPr>
              <a:t>4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13" name="Rectangle: Rounded Corners 18">
            <a:extLst>
              <a:ext uri="{FF2B5EF4-FFF2-40B4-BE49-F238E27FC236}">
                <a16:creationId xmlns:a16="http://schemas.microsoft.com/office/drawing/2014/main" id="{DCAC673E-DE91-4A03-951E-F758EBEE6ABA}"/>
              </a:ext>
            </a:extLst>
          </p:cNvPr>
          <p:cNvSpPr/>
          <p:nvPr/>
        </p:nvSpPr>
        <p:spPr>
          <a:xfrm>
            <a:off x="4227788" y="5392734"/>
            <a:ext cx="528141" cy="4309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2400" b="1" dirty="0">
                <a:solidFill>
                  <a:schemeClr val="accent1"/>
                </a:solidFill>
              </a:rPr>
              <a:t>؟</a:t>
            </a:r>
            <a:endParaRPr lang="en-GB" sz="2400" b="1" dirty="0">
              <a:solidFill>
                <a:schemeClr val="accent1"/>
              </a:solidFill>
            </a:endParaRPr>
          </a:p>
        </p:txBody>
      </p:sp>
      <p:sp>
        <p:nvSpPr>
          <p:cNvPr id="14" name="Rectangle: Rounded Corners 18">
            <a:extLst>
              <a:ext uri="{FF2B5EF4-FFF2-40B4-BE49-F238E27FC236}">
                <a16:creationId xmlns:a16="http://schemas.microsoft.com/office/drawing/2014/main" id="{8224454F-8816-4D1E-B24C-567C85498221}"/>
              </a:ext>
            </a:extLst>
          </p:cNvPr>
          <p:cNvSpPr/>
          <p:nvPr/>
        </p:nvSpPr>
        <p:spPr>
          <a:xfrm>
            <a:off x="4185744" y="5919779"/>
            <a:ext cx="528141" cy="4309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3600" b="1" dirty="0">
                <a:solidFill>
                  <a:schemeClr val="tx1"/>
                </a:solidFill>
              </a:rPr>
              <a:t>4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15" name="Rectangle: Rounded Corners 18">
            <a:extLst>
              <a:ext uri="{FF2B5EF4-FFF2-40B4-BE49-F238E27FC236}">
                <a16:creationId xmlns:a16="http://schemas.microsoft.com/office/drawing/2014/main" id="{F1A9D102-1DE1-461B-9A7E-45C60E7039D0}"/>
              </a:ext>
            </a:extLst>
          </p:cNvPr>
          <p:cNvSpPr/>
          <p:nvPr/>
        </p:nvSpPr>
        <p:spPr>
          <a:xfrm>
            <a:off x="4222531" y="4339253"/>
            <a:ext cx="528141" cy="4309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3600" b="1" dirty="0">
                <a:solidFill>
                  <a:schemeClr val="tx1"/>
                </a:solidFill>
              </a:rPr>
              <a:t>1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16" name="Rectangle: Rounded Corners 18">
            <a:extLst>
              <a:ext uri="{FF2B5EF4-FFF2-40B4-BE49-F238E27FC236}">
                <a16:creationId xmlns:a16="http://schemas.microsoft.com/office/drawing/2014/main" id="{EAC44D1A-8407-4E84-A371-5EE4D4FE5610}"/>
              </a:ext>
            </a:extLst>
          </p:cNvPr>
          <p:cNvSpPr/>
          <p:nvPr/>
        </p:nvSpPr>
        <p:spPr>
          <a:xfrm>
            <a:off x="2861440" y="5919779"/>
            <a:ext cx="528141" cy="4309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2400" b="1" dirty="0">
                <a:solidFill>
                  <a:schemeClr val="accent1"/>
                </a:solidFill>
              </a:rPr>
              <a:t>؟</a:t>
            </a:r>
            <a:endParaRPr lang="en-GB" sz="2400" b="1" dirty="0">
              <a:solidFill>
                <a:schemeClr val="accent1"/>
              </a:solidFill>
            </a:endParaRPr>
          </a:p>
        </p:txBody>
      </p:sp>
      <p:sp>
        <p:nvSpPr>
          <p:cNvPr id="17" name="Rectangle: Rounded Corners 18">
            <a:extLst>
              <a:ext uri="{FF2B5EF4-FFF2-40B4-BE49-F238E27FC236}">
                <a16:creationId xmlns:a16="http://schemas.microsoft.com/office/drawing/2014/main" id="{AF8CDDB7-9E60-43E9-B30E-18C687BD5DFC}"/>
              </a:ext>
            </a:extLst>
          </p:cNvPr>
          <p:cNvSpPr/>
          <p:nvPr/>
        </p:nvSpPr>
        <p:spPr>
          <a:xfrm>
            <a:off x="2761594" y="5395297"/>
            <a:ext cx="528141" cy="4309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3600" b="1" dirty="0">
                <a:solidFill>
                  <a:schemeClr val="tx1"/>
                </a:solidFill>
              </a:rPr>
              <a:t>1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18" name="Rectangle: Rounded Corners 18">
            <a:extLst>
              <a:ext uri="{FF2B5EF4-FFF2-40B4-BE49-F238E27FC236}">
                <a16:creationId xmlns:a16="http://schemas.microsoft.com/office/drawing/2014/main" id="{7A9FB81A-D83A-43C6-8E7E-DF3B22249D49}"/>
              </a:ext>
            </a:extLst>
          </p:cNvPr>
          <p:cNvSpPr/>
          <p:nvPr/>
        </p:nvSpPr>
        <p:spPr>
          <a:xfrm>
            <a:off x="2761594" y="4859981"/>
            <a:ext cx="528141" cy="4309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3600" b="1" dirty="0">
                <a:solidFill>
                  <a:schemeClr val="tx1"/>
                </a:solidFill>
              </a:rPr>
              <a:t>2</a:t>
            </a:r>
            <a:endParaRPr lang="en-GB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2908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F608411-B82B-4317-BAE0-50E950838DD6}"/>
              </a:ext>
            </a:extLst>
          </p:cNvPr>
          <p:cNvSpPr/>
          <p:nvPr/>
        </p:nvSpPr>
        <p:spPr>
          <a:xfrm>
            <a:off x="978568" y="969349"/>
            <a:ext cx="726776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en-US" sz="32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6" name="Rectangle: Rounded Corners 6">
            <a:extLst>
              <a:ext uri="{FF2B5EF4-FFF2-40B4-BE49-F238E27FC236}">
                <a16:creationId xmlns:a16="http://schemas.microsoft.com/office/drawing/2014/main" id="{214ABE0B-D8BE-4427-949F-CD9A9DA33A9C}"/>
              </a:ext>
            </a:extLst>
          </p:cNvPr>
          <p:cNvSpPr/>
          <p:nvPr/>
        </p:nvSpPr>
        <p:spPr>
          <a:xfrm>
            <a:off x="8520350" y="718937"/>
            <a:ext cx="2313709" cy="96981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dirty="0">
                <a:solidFill>
                  <a:schemeClr val="accent2"/>
                </a:solidFill>
              </a:rPr>
              <a:t>لنقيم ما تعلمناه</a:t>
            </a:r>
            <a:endParaRPr lang="en-GB" sz="3200" dirty="0">
              <a:solidFill>
                <a:schemeClr val="accent2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6DA30D9-EB21-4C82-A248-7EB4EAB24D05}"/>
              </a:ext>
            </a:extLst>
          </p:cNvPr>
          <p:cNvSpPr/>
          <p:nvPr/>
        </p:nvSpPr>
        <p:spPr>
          <a:xfrm>
            <a:off x="1498425" y="1823388"/>
            <a:ext cx="871584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3200" b="0" cap="none" spc="0" dirty="0">
                <a:ln w="0"/>
                <a:solidFill>
                  <a:srgbClr val="26E22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أكتبي الأعداد المفقودة في جدول </a:t>
            </a:r>
            <a:r>
              <a:rPr lang="ar-BH" sz="3200" dirty="0">
                <a:ln w="0"/>
                <a:solidFill>
                  <a:srgbClr val="26E22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الطرح من </a:t>
            </a:r>
            <a:r>
              <a:rPr lang="ar-BH" sz="3200" b="0" cap="none" spc="0" dirty="0">
                <a:ln w="0"/>
                <a:solidFill>
                  <a:srgbClr val="26E22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العدد </a:t>
            </a:r>
            <a:r>
              <a:rPr lang="ar-BH" sz="3200" dirty="0">
                <a:ln w="0"/>
                <a:solidFill>
                  <a:srgbClr val="26E22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5</a:t>
            </a:r>
            <a:r>
              <a:rPr lang="ar-BH" sz="3200" b="0" cap="none" spc="0" dirty="0">
                <a:ln w="0"/>
                <a:solidFill>
                  <a:srgbClr val="26E22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على سبورتك </a:t>
            </a:r>
            <a:endParaRPr lang="en-US" sz="3200" b="0" cap="none" spc="0" dirty="0">
              <a:ln w="0"/>
              <a:solidFill>
                <a:srgbClr val="26E22A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0052"/>
          <a:stretch/>
        </p:blipFill>
        <p:spPr>
          <a:xfrm>
            <a:off x="3109345" y="3205654"/>
            <a:ext cx="6850286" cy="3385685"/>
          </a:xfrm>
          <a:prstGeom prst="rect">
            <a:avLst/>
          </a:prstGeom>
        </p:spPr>
      </p:pic>
      <p:sp>
        <p:nvSpPr>
          <p:cNvPr id="7" name="Rectangle: Rounded Corners 18">
            <a:extLst>
              <a:ext uri="{FF2B5EF4-FFF2-40B4-BE49-F238E27FC236}">
                <a16:creationId xmlns:a16="http://schemas.microsoft.com/office/drawing/2014/main" id="{AE9DAD6F-3088-4F28-B73F-9D5B51B6D158}"/>
              </a:ext>
            </a:extLst>
          </p:cNvPr>
          <p:cNvSpPr/>
          <p:nvPr/>
        </p:nvSpPr>
        <p:spPr>
          <a:xfrm>
            <a:off x="6006347" y="3967005"/>
            <a:ext cx="528141" cy="4309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3600" b="1" dirty="0">
                <a:solidFill>
                  <a:schemeClr val="tx1"/>
                </a:solidFill>
              </a:rPr>
              <a:t>5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9" name="Rectangle: Rounded Corners 18">
            <a:extLst>
              <a:ext uri="{FF2B5EF4-FFF2-40B4-BE49-F238E27FC236}">
                <a16:creationId xmlns:a16="http://schemas.microsoft.com/office/drawing/2014/main" id="{214FA6EC-C97C-4320-B32C-665C376E10C6}"/>
              </a:ext>
            </a:extLst>
          </p:cNvPr>
          <p:cNvSpPr/>
          <p:nvPr/>
        </p:nvSpPr>
        <p:spPr>
          <a:xfrm>
            <a:off x="6006347" y="4493852"/>
            <a:ext cx="528141" cy="4309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3600" b="1" dirty="0">
                <a:solidFill>
                  <a:schemeClr val="tx1"/>
                </a:solidFill>
              </a:rPr>
              <a:t>5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10" name="Rectangle: Rounded Corners 18">
            <a:extLst>
              <a:ext uri="{FF2B5EF4-FFF2-40B4-BE49-F238E27FC236}">
                <a16:creationId xmlns:a16="http://schemas.microsoft.com/office/drawing/2014/main" id="{10D2662B-46E8-4B79-A126-35EA6359D80E}"/>
              </a:ext>
            </a:extLst>
          </p:cNvPr>
          <p:cNvSpPr/>
          <p:nvPr/>
        </p:nvSpPr>
        <p:spPr>
          <a:xfrm>
            <a:off x="6006347" y="5017070"/>
            <a:ext cx="528141" cy="4309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3600" b="1" dirty="0">
                <a:solidFill>
                  <a:schemeClr val="tx1"/>
                </a:solidFill>
              </a:rPr>
              <a:t>5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11" name="Rectangle: Rounded Corners 18">
            <a:extLst>
              <a:ext uri="{FF2B5EF4-FFF2-40B4-BE49-F238E27FC236}">
                <a16:creationId xmlns:a16="http://schemas.microsoft.com/office/drawing/2014/main" id="{92FB3A50-80F4-45F1-B5C3-8C81474BDFA4}"/>
              </a:ext>
            </a:extLst>
          </p:cNvPr>
          <p:cNvSpPr/>
          <p:nvPr/>
        </p:nvSpPr>
        <p:spPr>
          <a:xfrm>
            <a:off x="4612449" y="5504757"/>
            <a:ext cx="528141" cy="4309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3600" b="1" dirty="0">
                <a:solidFill>
                  <a:schemeClr val="tx1"/>
                </a:solidFill>
              </a:rPr>
              <a:t>4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12" name="Rectangle: Rounded Corners 18">
            <a:extLst>
              <a:ext uri="{FF2B5EF4-FFF2-40B4-BE49-F238E27FC236}">
                <a16:creationId xmlns:a16="http://schemas.microsoft.com/office/drawing/2014/main" id="{C0EF6192-0F18-497C-98EB-7AD69C8BEEB9}"/>
              </a:ext>
            </a:extLst>
          </p:cNvPr>
          <p:cNvSpPr/>
          <p:nvPr/>
        </p:nvSpPr>
        <p:spPr>
          <a:xfrm>
            <a:off x="4612449" y="5026803"/>
            <a:ext cx="528141" cy="4309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2400" b="1" dirty="0">
                <a:solidFill>
                  <a:schemeClr val="accent1"/>
                </a:solidFill>
              </a:rPr>
              <a:t>؟</a:t>
            </a:r>
            <a:endParaRPr lang="en-GB" sz="2400" b="1" dirty="0">
              <a:solidFill>
                <a:schemeClr val="accent1"/>
              </a:solidFill>
            </a:endParaRPr>
          </a:p>
        </p:txBody>
      </p:sp>
      <p:sp>
        <p:nvSpPr>
          <p:cNvPr id="13" name="Rectangle: Rounded Corners 18">
            <a:extLst>
              <a:ext uri="{FF2B5EF4-FFF2-40B4-BE49-F238E27FC236}">
                <a16:creationId xmlns:a16="http://schemas.microsoft.com/office/drawing/2014/main" id="{45A867E8-D7AE-4F10-8689-3AA23D919C6A}"/>
              </a:ext>
            </a:extLst>
          </p:cNvPr>
          <p:cNvSpPr/>
          <p:nvPr/>
        </p:nvSpPr>
        <p:spPr>
          <a:xfrm>
            <a:off x="3230520" y="5017070"/>
            <a:ext cx="528141" cy="4309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3600" b="1" dirty="0">
                <a:solidFill>
                  <a:schemeClr val="tx1"/>
                </a:solidFill>
              </a:rPr>
              <a:t>2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14" name="Rectangle: Rounded Corners 18">
            <a:extLst>
              <a:ext uri="{FF2B5EF4-FFF2-40B4-BE49-F238E27FC236}">
                <a16:creationId xmlns:a16="http://schemas.microsoft.com/office/drawing/2014/main" id="{88E20DEA-8A10-4FBA-8FB9-AFB6D6410811}"/>
              </a:ext>
            </a:extLst>
          </p:cNvPr>
          <p:cNvSpPr/>
          <p:nvPr/>
        </p:nvSpPr>
        <p:spPr>
          <a:xfrm>
            <a:off x="4637113" y="3967005"/>
            <a:ext cx="528141" cy="4309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3600" b="1" dirty="0">
                <a:solidFill>
                  <a:schemeClr val="tx1"/>
                </a:solidFill>
              </a:rPr>
              <a:t>1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15" name="Rectangle: Rounded Corners 18">
            <a:extLst>
              <a:ext uri="{FF2B5EF4-FFF2-40B4-BE49-F238E27FC236}">
                <a16:creationId xmlns:a16="http://schemas.microsoft.com/office/drawing/2014/main" id="{F8DB20EA-7DC3-43BA-9966-EEFF7C7E597A}"/>
              </a:ext>
            </a:extLst>
          </p:cNvPr>
          <p:cNvSpPr/>
          <p:nvPr/>
        </p:nvSpPr>
        <p:spPr>
          <a:xfrm>
            <a:off x="3230520" y="5527132"/>
            <a:ext cx="528141" cy="4309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2400" b="1" dirty="0">
                <a:solidFill>
                  <a:schemeClr val="accent1"/>
                </a:solidFill>
              </a:rPr>
              <a:t>؟</a:t>
            </a:r>
            <a:endParaRPr lang="en-GB" sz="2400" b="1" dirty="0">
              <a:solidFill>
                <a:schemeClr val="accent1"/>
              </a:solidFill>
            </a:endParaRPr>
          </a:p>
        </p:txBody>
      </p:sp>
      <p:sp>
        <p:nvSpPr>
          <p:cNvPr id="16" name="Rectangle: Rounded Corners 18">
            <a:extLst>
              <a:ext uri="{FF2B5EF4-FFF2-40B4-BE49-F238E27FC236}">
                <a16:creationId xmlns:a16="http://schemas.microsoft.com/office/drawing/2014/main" id="{5F283F4C-F3D1-4539-8159-74AB2314CD27}"/>
              </a:ext>
            </a:extLst>
          </p:cNvPr>
          <p:cNvSpPr/>
          <p:nvPr/>
        </p:nvSpPr>
        <p:spPr>
          <a:xfrm>
            <a:off x="6006347" y="6025274"/>
            <a:ext cx="528141" cy="4309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3600" b="1" dirty="0">
                <a:solidFill>
                  <a:schemeClr val="tx1"/>
                </a:solidFill>
              </a:rPr>
              <a:t>5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17" name="Rectangle: Rounded Corners 18">
            <a:extLst>
              <a:ext uri="{FF2B5EF4-FFF2-40B4-BE49-F238E27FC236}">
                <a16:creationId xmlns:a16="http://schemas.microsoft.com/office/drawing/2014/main" id="{77EFF76D-391D-4B6D-AA73-6EC48D1185A6}"/>
              </a:ext>
            </a:extLst>
          </p:cNvPr>
          <p:cNvSpPr/>
          <p:nvPr/>
        </p:nvSpPr>
        <p:spPr>
          <a:xfrm>
            <a:off x="3234028" y="4502321"/>
            <a:ext cx="528141" cy="4309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3600" b="1" dirty="0">
                <a:solidFill>
                  <a:schemeClr val="tx1"/>
                </a:solidFill>
              </a:rPr>
              <a:t>3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18" name="Rectangle: Rounded Corners 18">
            <a:extLst>
              <a:ext uri="{FF2B5EF4-FFF2-40B4-BE49-F238E27FC236}">
                <a16:creationId xmlns:a16="http://schemas.microsoft.com/office/drawing/2014/main" id="{7C7A245E-887E-4974-90A6-BDFDEF0912DD}"/>
              </a:ext>
            </a:extLst>
          </p:cNvPr>
          <p:cNvSpPr/>
          <p:nvPr/>
        </p:nvSpPr>
        <p:spPr>
          <a:xfrm>
            <a:off x="6006347" y="5504757"/>
            <a:ext cx="528141" cy="4309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3600" b="1" dirty="0">
                <a:solidFill>
                  <a:schemeClr val="tx1"/>
                </a:solidFill>
              </a:rPr>
              <a:t>5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33002A6-C786-4718-A79D-0A2C75CF52BD}"/>
              </a:ext>
            </a:extLst>
          </p:cNvPr>
          <p:cNvSpPr/>
          <p:nvPr/>
        </p:nvSpPr>
        <p:spPr>
          <a:xfrm>
            <a:off x="4637113" y="6049370"/>
            <a:ext cx="528141" cy="4309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3600" b="1" dirty="0">
                <a:solidFill>
                  <a:schemeClr val="tx1"/>
                </a:solidFill>
              </a:rPr>
              <a:t>5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20" name="Rectangle: Rounded Corners 18">
            <a:extLst>
              <a:ext uri="{FF2B5EF4-FFF2-40B4-BE49-F238E27FC236}">
                <a16:creationId xmlns:a16="http://schemas.microsoft.com/office/drawing/2014/main" id="{D419B7AD-15EE-477F-A694-550655C170B1}"/>
              </a:ext>
            </a:extLst>
          </p:cNvPr>
          <p:cNvSpPr/>
          <p:nvPr/>
        </p:nvSpPr>
        <p:spPr>
          <a:xfrm>
            <a:off x="3326326" y="6027247"/>
            <a:ext cx="432335" cy="42697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2400" b="1" dirty="0">
                <a:solidFill>
                  <a:schemeClr val="accent1"/>
                </a:solidFill>
              </a:rPr>
              <a:t>؟</a:t>
            </a:r>
            <a:endParaRPr lang="en-GB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1706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207</Words>
  <Application>Microsoft Office PowerPoint</Application>
  <PresentationFormat>Widescreen</PresentationFormat>
  <Paragraphs>57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لولوَهه الصَقر</dc:creator>
  <cp:lastModifiedBy>Unknown User</cp:lastModifiedBy>
  <cp:revision>34</cp:revision>
  <dcterms:created xsi:type="dcterms:W3CDTF">2020-10-27T12:40:03Z</dcterms:created>
  <dcterms:modified xsi:type="dcterms:W3CDTF">2021-01-04T18:56:30Z</dcterms:modified>
</cp:coreProperties>
</file>