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376" r:id="rId3"/>
    <p:sldId id="4377" r:id="rId4"/>
    <p:sldId id="4378" r:id="rId5"/>
    <p:sldId id="4379" r:id="rId6"/>
    <p:sldId id="4380" r:id="rId7"/>
    <p:sldId id="4381" r:id="rId8"/>
    <p:sldId id="4382" r:id="rId9"/>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5BD2-E77C-CC85-2E97-E62DE17A01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C39B22A1-7FD5-BA94-6840-ABDF9CFD6C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3A2C158A-2ADB-4DB0-A3BA-F1FE12DB7DCD}"/>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5" name="Footer Placeholder 4">
            <a:extLst>
              <a:ext uri="{FF2B5EF4-FFF2-40B4-BE49-F238E27FC236}">
                <a16:creationId xmlns:a16="http://schemas.microsoft.com/office/drawing/2014/main" id="{B5B43C69-4A0A-E843-F3CE-4F049B98193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EE3C283-8E07-1CE7-56DA-0E3457673424}"/>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380150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DD00F-0614-FCAA-2207-95987D04B971}"/>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0879146B-19FF-1F37-41D8-2FC08A5957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53DA329-0786-FDDF-4135-B92C60736157}"/>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5" name="Footer Placeholder 4">
            <a:extLst>
              <a:ext uri="{FF2B5EF4-FFF2-40B4-BE49-F238E27FC236}">
                <a16:creationId xmlns:a16="http://schemas.microsoft.com/office/drawing/2014/main" id="{434516B9-F6AA-7355-0097-BFE43136A61A}"/>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A86BA82-042A-6688-4230-A8966B55CA78}"/>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303067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0E92-1627-4D9C-D259-7F94C9E5A1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0636A1D4-1F89-C96B-AA0A-3D33252D47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9EB141-8A9F-ACBA-44A4-7709DFBDA728}"/>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5" name="Footer Placeholder 4">
            <a:extLst>
              <a:ext uri="{FF2B5EF4-FFF2-40B4-BE49-F238E27FC236}">
                <a16:creationId xmlns:a16="http://schemas.microsoft.com/office/drawing/2014/main" id="{F023E442-A311-3737-E397-BC53D7A79401}"/>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52EBCAC2-DD5E-97FE-FCA6-B6F41BB464A5}"/>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1722490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9D8D-DABC-6B09-71DD-B83EB9DBBA1E}"/>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53730F41-0364-48C2-091A-4013F53CEA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D8829CE9-1DD4-D7C8-3B17-48CAC8597D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7BFC9AFF-38A4-8696-F35F-D4E2B3A7C81D}"/>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6" name="Footer Placeholder 5">
            <a:extLst>
              <a:ext uri="{FF2B5EF4-FFF2-40B4-BE49-F238E27FC236}">
                <a16:creationId xmlns:a16="http://schemas.microsoft.com/office/drawing/2014/main" id="{490DA638-35C0-7B99-3992-96965A3EAE7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D25D776B-AB44-D8C1-CD8C-D0DC8FE3D6A4}"/>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1139176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C3B5E-9E0C-5852-F6AC-04EB2344A39A}"/>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E1C77247-F330-4F94-FCEC-3700EA31C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EF4B16-F3AF-AFF3-FB9E-C4AB09A23A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8FDA90D0-1AC8-60A6-5B27-A978C81175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53F61-17E9-82A4-FBEA-3366CE395E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9655F67D-1C70-6088-33BD-43FCDCA4D8E3}"/>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8" name="Footer Placeholder 7">
            <a:extLst>
              <a:ext uri="{FF2B5EF4-FFF2-40B4-BE49-F238E27FC236}">
                <a16:creationId xmlns:a16="http://schemas.microsoft.com/office/drawing/2014/main" id="{8623E395-419C-1F27-B712-518FBD5DEC00}"/>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B73A2518-CC6D-4790-1A50-15DA42B65056}"/>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206024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25C64-0ED9-0F13-90C5-EE9DDB13F3C9}"/>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2ADB388E-FF80-033A-D939-0438CAE6964F}"/>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4" name="Footer Placeholder 3">
            <a:extLst>
              <a:ext uri="{FF2B5EF4-FFF2-40B4-BE49-F238E27FC236}">
                <a16:creationId xmlns:a16="http://schemas.microsoft.com/office/drawing/2014/main" id="{2389AB85-B582-2C1E-E175-0A1C4B40E811}"/>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DA3EDBB4-198E-9525-D2F9-DA88DA56C467}"/>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172835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A139F0-6AEE-B488-256B-2D52A7F00B69}"/>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3" name="Footer Placeholder 2">
            <a:extLst>
              <a:ext uri="{FF2B5EF4-FFF2-40B4-BE49-F238E27FC236}">
                <a16:creationId xmlns:a16="http://schemas.microsoft.com/office/drawing/2014/main" id="{1FF99780-EB23-E3EE-4C47-3E86B9CBF1CE}"/>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47CE882B-E5A4-4A77-02CA-F28A5E77DDAB}"/>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2961621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C9921-F09F-5BE5-D502-9A0345A75B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0C0F7069-7A0F-A368-87CF-12AFD7CD49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A73BC1D9-923A-8044-76C9-70A9C154E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2915E4-C3F5-7D43-1418-336A91B360AF}"/>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6" name="Footer Placeholder 5">
            <a:extLst>
              <a:ext uri="{FF2B5EF4-FFF2-40B4-BE49-F238E27FC236}">
                <a16:creationId xmlns:a16="http://schemas.microsoft.com/office/drawing/2014/main" id="{F51C0C90-257A-F3C1-DF77-03E6FD5DFE6A}"/>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3C625C46-5999-F7DF-E288-194AD5CC7AE4}"/>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275194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1D269-C1D8-A8AD-C880-544987DCDF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0D60F67C-B4C4-C105-61E5-AA66E4BF0D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125317EF-00F9-E623-9DDF-78B499483A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FEA161-E4F3-6C13-0810-E968EBFFFEF8}"/>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6" name="Footer Placeholder 5">
            <a:extLst>
              <a:ext uri="{FF2B5EF4-FFF2-40B4-BE49-F238E27FC236}">
                <a16:creationId xmlns:a16="http://schemas.microsoft.com/office/drawing/2014/main" id="{9B197AA5-506B-EC5C-7221-608BA9439EFD}"/>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9FD1C3E6-A64C-922A-038A-06AA44478B10}"/>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385027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75D3-EB65-8FF1-2EC7-697F7697E67D}"/>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97FD1770-8D4C-D36E-9BD5-91E2D018AC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A2026A48-BF0A-6C88-1948-CF9F4633ACED}"/>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5" name="Footer Placeholder 4">
            <a:extLst>
              <a:ext uri="{FF2B5EF4-FFF2-40B4-BE49-F238E27FC236}">
                <a16:creationId xmlns:a16="http://schemas.microsoft.com/office/drawing/2014/main" id="{82A56D81-6156-B32E-63DC-AA2B064CECAA}"/>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8C574493-CFFE-B0D5-6066-E6507FCF82F6}"/>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657051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37668F-2921-D387-F97D-7EB57EC65C9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E61ABD7E-1EA9-66C2-FF63-10269C5660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8FF75684-CE38-9AFA-6476-132D75515146}"/>
              </a:ext>
            </a:extLst>
          </p:cNvPr>
          <p:cNvSpPr>
            <a:spLocks noGrp="1"/>
          </p:cNvSpPr>
          <p:nvPr>
            <p:ph type="dt" sz="half" idx="10"/>
          </p:nvPr>
        </p:nvSpPr>
        <p:spPr/>
        <p:txBody>
          <a:bodyPr/>
          <a:lstStyle/>
          <a:p>
            <a:fld id="{F8487C24-C7EF-4B66-9F4D-5E40B941B7B6}" type="datetimeFigureOut">
              <a:rPr lang="ar-AE" smtClean="0"/>
              <a:t>06/11/1446</a:t>
            </a:fld>
            <a:endParaRPr lang="ar-AE"/>
          </a:p>
        </p:txBody>
      </p:sp>
      <p:sp>
        <p:nvSpPr>
          <p:cNvPr id="5" name="Footer Placeholder 4">
            <a:extLst>
              <a:ext uri="{FF2B5EF4-FFF2-40B4-BE49-F238E27FC236}">
                <a16:creationId xmlns:a16="http://schemas.microsoft.com/office/drawing/2014/main" id="{49363174-8B7B-E69F-474E-A32942EE209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F7CDB80-5696-96EB-8799-422AB34D9FB7}"/>
              </a:ext>
            </a:extLst>
          </p:cNvPr>
          <p:cNvSpPr>
            <a:spLocks noGrp="1"/>
          </p:cNvSpPr>
          <p:nvPr>
            <p:ph type="sldNum" sz="quarter" idx="12"/>
          </p:nvPr>
        </p:nvSpPr>
        <p:spPr/>
        <p:txBody>
          <a:bodyPr/>
          <a:lstStyle/>
          <a:p>
            <a:fld id="{287EDC37-A738-42F3-BB8D-21C070FFB2E6}" type="slidenum">
              <a:rPr lang="ar-AE" smtClean="0"/>
              <a:t>‹#›</a:t>
            </a:fld>
            <a:endParaRPr lang="ar-AE"/>
          </a:p>
        </p:txBody>
      </p:sp>
    </p:spTree>
    <p:extLst>
      <p:ext uri="{BB962C8B-B14F-4D97-AF65-F5344CB8AC3E}">
        <p14:creationId xmlns:p14="http://schemas.microsoft.com/office/powerpoint/2010/main" val="2843428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83906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297312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80553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29113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5/3/2025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73514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5/3/2025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325500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5/3/2025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4109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78619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87809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26277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67533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65DF01-BF66-5348-7861-BE68F168D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14AF2164-C5D9-7509-C3B4-39FB641A71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F2B36D4E-3638-5E63-1BDC-7766A11B68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87C24-C7EF-4B66-9F4D-5E40B941B7B6}" type="datetimeFigureOut">
              <a:rPr lang="ar-AE" smtClean="0"/>
              <a:t>06/11/1446</a:t>
            </a:fld>
            <a:endParaRPr lang="ar-AE"/>
          </a:p>
        </p:txBody>
      </p:sp>
      <p:sp>
        <p:nvSpPr>
          <p:cNvPr id="5" name="Footer Placeholder 4">
            <a:extLst>
              <a:ext uri="{FF2B5EF4-FFF2-40B4-BE49-F238E27FC236}">
                <a16:creationId xmlns:a16="http://schemas.microsoft.com/office/drawing/2014/main" id="{8BEEF37A-1CDC-3908-ED05-2BE06C4C88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4A4FAEC9-B8AC-7536-6349-60E3361460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7EDC37-A738-42F3-BB8D-21C070FFB2E6}" type="slidenum">
              <a:rPr lang="ar-AE" smtClean="0"/>
              <a:t>‹#›</a:t>
            </a:fld>
            <a:endParaRPr lang="ar-AE"/>
          </a:p>
        </p:txBody>
      </p:sp>
    </p:spTree>
    <p:extLst>
      <p:ext uri="{BB962C8B-B14F-4D97-AF65-F5344CB8AC3E}">
        <p14:creationId xmlns:p14="http://schemas.microsoft.com/office/powerpoint/2010/main" val="2765412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5/3/2025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60674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87970-1964-0807-0583-4B2665156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8E596-B45C-D232-D39C-33B21CA94933}"/>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(16)</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1AA453BE-A56B-FACD-FCA1-BA1F72B16499}"/>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53886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F8984-0F88-4EC7-E474-CFF35DFB17B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60C549D-7CE3-ED16-7EE6-128D67B8C955}"/>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749198FE-9511-5BBA-E895-55FD859A7906}"/>
              </a:ext>
            </a:extLst>
          </p:cNvPr>
          <p:cNvSpPr/>
          <p:nvPr/>
        </p:nvSpPr>
        <p:spPr>
          <a:xfrm>
            <a:off x="8120743" y="1752600"/>
            <a:ext cx="3940628"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السادس عشرصـــ 103 </a:t>
            </a:r>
          </a:p>
        </p:txBody>
      </p:sp>
      <p:sp>
        <p:nvSpPr>
          <p:cNvPr id="7" name="Rectangle: Rounded Corners 6">
            <a:extLst>
              <a:ext uri="{FF2B5EF4-FFF2-40B4-BE49-F238E27FC236}">
                <a16:creationId xmlns:a16="http://schemas.microsoft.com/office/drawing/2014/main" id="{4F213CAA-BA65-FE54-5549-A8E40E34A1EA}"/>
              </a:ext>
            </a:extLst>
          </p:cNvPr>
          <p:cNvSpPr/>
          <p:nvPr/>
        </p:nvSpPr>
        <p:spPr>
          <a:xfrm>
            <a:off x="130628" y="1614230"/>
            <a:ext cx="8076937"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,و الملوك والجغرافيون والسكارى ورجال الأعمال والمعجبون بأنفسهم .... </a:t>
            </a:r>
          </a:p>
        </p:txBody>
      </p:sp>
      <p:sp>
        <p:nvSpPr>
          <p:cNvPr id="8" name="Rectangle: Rounded Corners 7">
            <a:extLst>
              <a:ext uri="{FF2B5EF4-FFF2-40B4-BE49-F238E27FC236}">
                <a16:creationId xmlns:a16="http://schemas.microsoft.com/office/drawing/2014/main" id="{11B17BC0-6372-3E77-04B0-28827E5FCD28}"/>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وصول الأمير الصغير إلى الأرض، آخر الكواكب التي يزورها في رحلته.</a:t>
            </a: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CAF1F2FD-CA0A-E9DB-E6E2-C7291A02ED07}"/>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وقت زيارته لكوكب الأرض , فترة ما بعد اكتشاف الكهرباء .  </a:t>
            </a:r>
          </a:p>
        </p:txBody>
      </p:sp>
      <p:sp>
        <p:nvSpPr>
          <p:cNvPr id="14" name="Rectangle: Rounded Corners 13">
            <a:extLst>
              <a:ext uri="{FF2B5EF4-FFF2-40B4-BE49-F238E27FC236}">
                <a16:creationId xmlns:a16="http://schemas.microsoft.com/office/drawing/2014/main" id="{15926E2F-F393-ACEB-7DE9-DE0236774518}"/>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كوكب الأرض </a:t>
            </a:r>
          </a:p>
        </p:txBody>
      </p:sp>
      <p:sp>
        <p:nvSpPr>
          <p:cNvPr id="9" name="Rectangle: Rounded Corners 8">
            <a:extLst>
              <a:ext uri="{FF2B5EF4-FFF2-40B4-BE49-F238E27FC236}">
                <a16:creationId xmlns:a16="http://schemas.microsoft.com/office/drawing/2014/main" id="{4F6CE08E-A9E0-DFB0-567F-8C6ABA51894B}"/>
              </a:ext>
            </a:extLst>
          </p:cNvPr>
          <p:cNvSpPr/>
          <p:nvPr/>
        </p:nvSpPr>
        <p:spPr>
          <a:xfrm>
            <a:off x="445789" y="46634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الحدث المطور هو وصف الأمير الصغير للأرض وعدد سكانها من مختلف الشخصيات، مثل الملوك والجغرافيين ورجال الأعمال والسكير والمعجبين بأنفسهم، بالإضافة إلى وصف مشهد مشعلي المصابيح على الأرض.</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64747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C2450-AC14-7A3B-9F33-F71462B5E51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4C30643-20FC-A618-3CD2-D980ABFCCE1B}"/>
              </a:ext>
            </a:extLst>
          </p:cNvPr>
          <p:cNvPicPr>
            <a:picLocks noChangeAspect="1"/>
          </p:cNvPicPr>
          <p:nvPr/>
        </p:nvPicPr>
        <p:blipFill>
          <a:blip r:embed="rId2"/>
          <a:stretch>
            <a:fillRect/>
          </a:stretch>
        </p:blipFill>
        <p:spPr>
          <a:xfrm>
            <a:off x="179615" y="315685"/>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C1DEECAA-36E3-09AF-455A-1771B1B4DE95}"/>
              </a:ext>
            </a:extLst>
          </p:cNvPr>
          <p:cNvSpPr txBox="1"/>
          <p:nvPr/>
        </p:nvSpPr>
        <p:spPr>
          <a:xfrm>
            <a:off x="669473" y="1796514"/>
            <a:ext cx="11081656" cy="453810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هذا الفصل يصف زيارة الأمير الصغير للأرض، حيث يجد عددًا هائلاً من الأشخاص، كل منهم منشغل بنفسه أو بعمله، مثل مشعلو المصابيح الذين يعملون بتنظيم ودقة. النص يعكس فكرة أن الأرض مكان مزدحم ومليء بالأشخاص الذين يكرسون حياتهم لأشياء مختلفة.</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411609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2A5FD-F558-F2C6-3C46-1C419E6B1A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7DEC19D-00DA-96E5-0399-F5B292A8C41C}"/>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E2184C30-1B31-2FE1-6F93-C6495C2BB569}"/>
              </a:ext>
            </a:extLst>
          </p:cNvPr>
          <p:cNvSpPr/>
          <p:nvPr/>
        </p:nvSpPr>
        <p:spPr>
          <a:xfrm>
            <a:off x="517791" y="4120307"/>
            <a:ext cx="10047383" cy="2476433"/>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شخصية الأمير الصغير تظهر كمراقب ومتأمل في مشاهد الأرض وسكانها. يبدو أنه مهتم بفهم طبيعة البشر وتنوعهم.</a:t>
            </a:r>
            <a:endPar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476A7725-636A-D615-3C33-19E0B27BB4EE}"/>
              </a:ext>
            </a:extLst>
          </p:cNvPr>
          <p:cNvSpPr/>
          <p:nvPr/>
        </p:nvSpPr>
        <p:spPr>
          <a:xfrm>
            <a:off x="517792" y="235075"/>
            <a:ext cx="10047383" cy="2023383"/>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هو انتهاء وصف الأمير الصغير للأرض ومشعلي المصابيح، مع التركيز على النظام والدقة في عملهم.</a:t>
            </a:r>
          </a:p>
        </p:txBody>
      </p:sp>
    </p:spTree>
    <p:extLst>
      <p:ext uri="{BB962C8B-B14F-4D97-AF65-F5344CB8AC3E}">
        <p14:creationId xmlns:p14="http://schemas.microsoft.com/office/powerpoint/2010/main" val="109782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5A76-EFFB-AC58-EF1E-B9C41A906A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AAA0FA-D176-882C-2F22-05FC12A6A015}"/>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8" name="Rectangle: Rounded Corners 7">
            <a:extLst>
              <a:ext uri="{FF2B5EF4-FFF2-40B4-BE49-F238E27FC236}">
                <a16:creationId xmlns:a16="http://schemas.microsoft.com/office/drawing/2014/main" id="{5247666D-9F96-6347-9028-3B86DB09AD5D}"/>
              </a:ext>
            </a:extLst>
          </p:cNvPr>
          <p:cNvSpPr/>
          <p:nvPr/>
        </p:nvSpPr>
        <p:spPr>
          <a:xfrm>
            <a:off x="6234564" y="849087"/>
            <a:ext cx="4281035" cy="4887684"/>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مصابيح , ملايين , ستائر , أمريكا , أفريقيا , سيبريا, روسيا  </a:t>
            </a:r>
          </a:p>
        </p:txBody>
      </p:sp>
      <p:pic>
        <p:nvPicPr>
          <p:cNvPr id="4" name="Picture 3">
            <a:extLst>
              <a:ext uri="{FF2B5EF4-FFF2-40B4-BE49-F238E27FC236}">
                <a16:creationId xmlns:a16="http://schemas.microsoft.com/office/drawing/2014/main" id="{6D52FEEE-C51C-A7FF-DF9E-3665251492ED}"/>
              </a:ext>
            </a:extLst>
          </p:cNvPr>
          <p:cNvPicPr>
            <a:picLocks noChangeAspect="1"/>
          </p:cNvPicPr>
          <p:nvPr/>
        </p:nvPicPr>
        <p:blipFill>
          <a:blip r:embed="rId3"/>
          <a:stretch>
            <a:fillRect/>
          </a:stretch>
        </p:blipFill>
        <p:spPr>
          <a:xfrm>
            <a:off x="427034" y="1948543"/>
            <a:ext cx="5668966" cy="378822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85452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428F0-1EDC-3A99-4442-EEBDFEB40FF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9A7FBF6-F4C6-B6F1-0E25-12891FBC2052}"/>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هي أن الحياة على الأرض تتميز بالتنوع والتعقيد، مع وجود عدد هائل من الأشخاص الذين يكرسون حياتهم لأشياء مختلفة. النص يشير إلى النظام والتنظيم في عمل الأشخاص، مثل مشعلو المصابيح، مما يعكس فكرة أن كل شخص له دور في هذا العالم الكبير.</a:t>
            </a:r>
            <a:endParaRPr kumimoji="0" lang="ar-AE" sz="2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154741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AC4CE-B450-54C3-D42A-B9F35030E9F9}"/>
            </a:ext>
          </a:extLst>
        </p:cNvPr>
        <p:cNvGrpSpPr/>
        <p:nvPr/>
      </p:nvGrpSpPr>
      <p:grpSpPr>
        <a:xfrm>
          <a:off x="0" y="0"/>
          <a:ext cx="0" cy="0"/>
          <a:chOff x="0" y="0"/>
          <a:chExt cx="0" cy="0"/>
        </a:xfrm>
      </p:grpSpPr>
      <p:sp>
        <p:nvSpPr>
          <p:cNvPr id="2" name="مربع نص 13">
            <a:extLst>
              <a:ext uri="{FF2B5EF4-FFF2-40B4-BE49-F238E27FC236}">
                <a16:creationId xmlns:a16="http://schemas.microsoft.com/office/drawing/2014/main" id="{7C927FC6-BA6F-FF98-419E-C9B34B77EFE7}"/>
              </a:ext>
            </a:extLst>
          </p:cNvPr>
          <p:cNvSpPr txBox="1"/>
          <p:nvPr/>
        </p:nvSpPr>
        <p:spPr>
          <a:xfrm>
            <a:off x="500743" y="2009707"/>
            <a:ext cx="11432144" cy="1216615"/>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justLow" defTabSz="380545" rtl="1" eaLnBrk="1" fontAlgn="auto" latinLnBrk="0" hangingPunct="1">
              <a:lnSpc>
                <a:spcPct val="100000"/>
              </a:lnSpc>
              <a:spcBef>
                <a:spcPts val="0"/>
              </a:spcBef>
              <a:spcAft>
                <a:spcPts val="0"/>
              </a:spcAft>
              <a:buClrTx/>
              <a:buSzTx/>
              <a:buFontTx/>
              <a:buNone/>
              <a:tabLst/>
              <a:defRPr/>
            </a:pPr>
            <a:r>
              <a:rPr kumimoji="0" lang="ar-EG" sz="3653" b="1" i="0" u="none" strike="noStrike" kern="1200" cap="none" spc="0" normalizeH="0" baseline="0" noProof="0" dirty="0">
                <a:ln w="0">
                  <a:solidFill>
                    <a:sysClr val="windowText" lastClr="000000"/>
                  </a:solidFill>
                </a:ln>
                <a:solidFill>
                  <a:srgbClr val="0070C0"/>
                </a:solidFill>
                <a:effectLst/>
                <a:uLnTx/>
                <a:uFillTx/>
                <a:latin typeface="Sakkal Majalla" panose="02000000000000000000" pitchFamily="2" charset="-78"/>
                <a:ea typeface="+mn-ea"/>
                <a:cs typeface="Sakkal Majalla" panose="02000000000000000000" pitchFamily="2" charset="-78"/>
              </a:rPr>
              <a:t>كان يصف حركات جيش مشعلي المصابيح، فقد كانت حركات منظمة جدا كحركات الراقصين والراقصات على </a:t>
            </a:r>
            <a:r>
              <a:rPr kumimoji="0" lang="ar-EG" sz="3653"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مسرح</a:t>
            </a:r>
            <a:r>
              <a:rPr kumimoji="0" lang="ar-EG" sz="3653" b="1" i="0" u="none" strike="noStrike" kern="1200" cap="none" spc="0" normalizeH="0" baseline="0" noProof="0" dirty="0">
                <a:ln w="0">
                  <a:solidFill>
                    <a:sysClr val="windowText" lastClr="000000"/>
                  </a:solidFill>
                </a:ln>
                <a:solidFill>
                  <a:srgbClr val="0070C0"/>
                </a:solidFill>
                <a:effectLst/>
                <a:uLnTx/>
                <a:uFillTx/>
                <a:latin typeface="Sakkal Majalla" panose="02000000000000000000" pitchFamily="2" charset="-78"/>
                <a:ea typeface="+mn-ea"/>
                <a:cs typeface="Sakkal Majalla" panose="02000000000000000000" pitchFamily="2" charset="-78"/>
              </a:rPr>
              <a:t> الأوبرا.</a:t>
            </a:r>
          </a:p>
        </p:txBody>
      </p:sp>
      <p:pic>
        <p:nvPicPr>
          <p:cNvPr id="3" name="صورة 2">
            <a:extLst>
              <a:ext uri="{FF2B5EF4-FFF2-40B4-BE49-F238E27FC236}">
                <a16:creationId xmlns:a16="http://schemas.microsoft.com/office/drawing/2014/main" id="{842C740A-645B-FEF0-AAF3-A288E3F713D4}"/>
              </a:ext>
            </a:extLst>
          </p:cNvPr>
          <p:cNvPicPr>
            <a:picLocks noChangeAspect="1"/>
          </p:cNvPicPr>
          <p:nvPr/>
        </p:nvPicPr>
        <p:blipFill>
          <a:blip r:embed="rId2"/>
          <a:stretch>
            <a:fillRect/>
          </a:stretch>
        </p:blipFill>
        <p:spPr>
          <a:xfrm>
            <a:off x="3701995" y="472870"/>
            <a:ext cx="8230891" cy="1536837"/>
          </a:xfrm>
          <a:prstGeom prst="rect">
            <a:avLst/>
          </a:prstGeom>
        </p:spPr>
      </p:pic>
      <p:pic>
        <p:nvPicPr>
          <p:cNvPr id="5" name="صورة 5">
            <a:extLst>
              <a:ext uri="{FF2B5EF4-FFF2-40B4-BE49-F238E27FC236}">
                <a16:creationId xmlns:a16="http://schemas.microsoft.com/office/drawing/2014/main" id="{2DE7FE85-64CF-7531-0100-721200637229}"/>
              </a:ext>
            </a:extLst>
          </p:cNvPr>
          <p:cNvPicPr>
            <a:picLocks noChangeAspect="1"/>
          </p:cNvPicPr>
          <p:nvPr/>
        </p:nvPicPr>
        <p:blipFill>
          <a:blip r:embed="rId3"/>
          <a:stretch>
            <a:fillRect/>
          </a:stretch>
        </p:blipFill>
        <p:spPr>
          <a:xfrm>
            <a:off x="500743" y="3255867"/>
            <a:ext cx="11257973" cy="1515089"/>
          </a:xfrm>
          <a:prstGeom prst="rect">
            <a:avLst/>
          </a:prstGeom>
        </p:spPr>
      </p:pic>
      <p:sp>
        <p:nvSpPr>
          <p:cNvPr id="6" name="مربع نص 6">
            <a:extLst>
              <a:ext uri="{FF2B5EF4-FFF2-40B4-BE49-F238E27FC236}">
                <a16:creationId xmlns:a16="http://schemas.microsoft.com/office/drawing/2014/main" id="{4E6C7C5A-56BC-E271-AFC5-71FDBAC8244A}"/>
              </a:ext>
            </a:extLst>
          </p:cNvPr>
          <p:cNvSpPr txBox="1"/>
          <p:nvPr/>
        </p:nvSpPr>
        <p:spPr>
          <a:xfrm>
            <a:off x="500743" y="4832714"/>
            <a:ext cx="11257973" cy="1989775"/>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380545" rtl="1" eaLnBrk="1" fontAlgn="auto" latinLnBrk="0" hangingPunct="1">
              <a:lnSpc>
                <a:spcPct val="100000"/>
              </a:lnSpc>
              <a:spcBef>
                <a:spcPts val="0"/>
              </a:spcBef>
              <a:spcAft>
                <a:spcPts val="0"/>
              </a:spcAft>
              <a:buClrTx/>
              <a:buSzTx/>
              <a:buFontTx/>
              <a:buNone/>
              <a:tabLst/>
              <a:defRPr/>
            </a:pPr>
            <a:r>
              <a:rPr kumimoji="0" lang="ar-EG" sz="411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كبر حجم كوكب الأرض مقارنة بالكواكب الأخرى التي ذكرت بالرواية، ففيها الكثير من الملوك والجغرافيين والمغرورين والسكارى، وتعني كذلك كثرة من يهتمون بالماديات على حساب الجوهر والاهتمام بالجمال.</a:t>
            </a:r>
          </a:p>
        </p:txBody>
      </p:sp>
      <p:pic>
        <p:nvPicPr>
          <p:cNvPr id="7" name="صورة 2">
            <a:extLst>
              <a:ext uri="{FF2B5EF4-FFF2-40B4-BE49-F238E27FC236}">
                <a16:creationId xmlns:a16="http://schemas.microsoft.com/office/drawing/2014/main" id="{7DA4E683-AF9D-9797-3DF2-20EDD8A39D7B}"/>
              </a:ext>
            </a:extLst>
          </p:cNvPr>
          <p:cNvPicPr>
            <a:picLocks noChangeAspect="1"/>
          </p:cNvPicPr>
          <p:nvPr/>
        </p:nvPicPr>
        <p:blipFill>
          <a:blip r:embed="rId4"/>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1DC46BA9-E099-329E-C1AE-58261C41C55F}"/>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105</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1735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25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500"/>
                                        <p:tgtEl>
                                          <p:spTgt spid="2"/>
                                        </p:tgtEl>
                                        <p:attrNameLst>
                                          <p:attrName>style.color</p:attrName>
                                        </p:attrNameLst>
                                      </p:cBhvr>
                                      <p:tavLst>
                                        <p:tav tm="0">
                                          <p:val>
                                            <p:clrVal>
                                              <a:srgbClr val="5FDB3D"/>
                                            </p:clrVal>
                                          </p:val>
                                        </p:tav>
                                        <p:tav tm="50000">
                                          <p:val>
                                            <p:clrVal>
                                              <a:srgbClr val="45D39D"/>
                                            </p:clrVal>
                                          </p:val>
                                        </p:tav>
                                      </p:tavLst>
                                    </p:anim>
                                    <p:anim calcmode="discrete" valueType="clr">
                                      <p:cBhvr>
                                        <p:cTn id="8" dur="500"/>
                                        <p:tgtEl>
                                          <p:spTgt spid="2"/>
                                        </p:tgtEl>
                                        <p:attrNameLst>
                                          <p:attrName>fillcolor</p:attrName>
                                        </p:attrNameLst>
                                      </p:cBhvr>
                                      <p:tavLst>
                                        <p:tav tm="0">
                                          <p:val>
                                            <p:clrVal>
                                              <a:schemeClr val="accent2"/>
                                            </p:clrVal>
                                          </p:val>
                                        </p:tav>
                                        <p:tav tm="50000">
                                          <p:val>
                                            <p:clrVal>
                                              <a:schemeClr val="hlink"/>
                                            </p:clrVal>
                                          </p:val>
                                        </p:tav>
                                      </p:tavLst>
                                    </p:anim>
                                    <p:set>
                                      <p:cBhvr>
                                        <p:cTn id="9" dur="50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25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500"/>
                                        <p:tgtEl>
                                          <p:spTgt spid="6"/>
                                        </p:tgtEl>
                                        <p:attrNameLst>
                                          <p:attrName>style.color</p:attrName>
                                        </p:attrNameLst>
                                      </p:cBhvr>
                                      <p:tavLst>
                                        <p:tav tm="0">
                                          <p:val>
                                            <p:clrVal>
                                              <a:srgbClr val="5FDB3D"/>
                                            </p:clrVal>
                                          </p:val>
                                        </p:tav>
                                        <p:tav tm="50000">
                                          <p:val>
                                            <p:clrVal>
                                              <a:srgbClr val="45D39D"/>
                                            </p:clrVal>
                                          </p:val>
                                        </p:tav>
                                      </p:tavLst>
                                    </p:anim>
                                    <p:anim calcmode="discrete" valueType="clr">
                                      <p:cBhvr>
                                        <p:cTn id="15" dur="500"/>
                                        <p:tgtEl>
                                          <p:spTgt spid="6"/>
                                        </p:tgtEl>
                                        <p:attrNameLst>
                                          <p:attrName>fillcolor</p:attrName>
                                        </p:attrNameLst>
                                      </p:cBhvr>
                                      <p:tavLst>
                                        <p:tav tm="0">
                                          <p:val>
                                            <p:clrVal>
                                              <a:schemeClr val="accent2"/>
                                            </p:clrVal>
                                          </p:val>
                                        </p:tav>
                                        <p:tav tm="50000">
                                          <p:val>
                                            <p:clrVal>
                                              <a:schemeClr val="hlink"/>
                                            </p:clrVal>
                                          </p:val>
                                        </p:tav>
                                      </p:tavLst>
                                    </p:anim>
                                    <p:set>
                                      <p:cBhvr>
                                        <p:cTn id="16" dur="500"/>
                                        <p:tgtEl>
                                          <p:spTgt spid="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0</TotalTime>
  <Words>303</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(16)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2025-05-03T13:17:52Z</dcterms:created>
  <dcterms:modified xsi:type="dcterms:W3CDTF">2025-05-03T16:19:41Z</dcterms:modified>
</cp:coreProperties>
</file>