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22" r:id="rId14"/>
    <p:sldId id="2729" r:id="rId15"/>
    <p:sldId id="2719" r:id="rId16"/>
    <p:sldId id="2727" r:id="rId17"/>
    <p:sldId id="2730"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22"/>
            <p14:sldId id="2729"/>
            <p14:sldId id="2719"/>
            <p14:sldId id="2727"/>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BA8C41"/>
    <a:srgbClr val="AC833B"/>
    <a:srgbClr val="2A5CAA"/>
    <a:srgbClr val="C00000"/>
    <a:srgbClr val="000000"/>
    <a:srgbClr val="5F5F5F"/>
    <a:srgbClr val="9A9C9B"/>
    <a:srgbClr val="3E8C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56"/>
    <p:restoredTop sz="94694"/>
  </p:normalViewPr>
  <p:slideViewPr>
    <p:cSldViewPr snapToGrid="0">
      <p:cViewPr varScale="1">
        <p:scale>
          <a:sx n="101" d="100"/>
          <a:sy n="101" d="100"/>
        </p:scale>
        <p:origin x="200" y="52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5/21/25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35030010413056"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4255475769344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000217883181056"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099044871700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6.1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a:solidFill>
                  <a:srgbClr val="AC833B"/>
                </a:solidFill>
                <a:latin typeface="Helvetica" pitchFamily="2" charset="0"/>
              </a:rPr>
              <a:t>03</a:t>
            </a:r>
          </a:p>
          <a:p>
            <a:pPr marL="0" indent="0">
              <a:lnSpc>
                <a:spcPct val="100000"/>
              </a:lnSpc>
              <a:buNone/>
            </a:pPr>
            <a:r>
              <a:rPr lang="en-US" sz="3600" b="1">
                <a:solidFill>
                  <a:srgbClr val="AC833B"/>
                </a:solidFill>
                <a:latin typeface="Helvetica" pitchFamily="2" charset="0"/>
              </a:rPr>
              <a:t>06</a:t>
            </a:r>
          </a:p>
          <a:p>
            <a:pPr marL="0" indent="0">
              <a:lnSpc>
                <a:spcPct val="100000"/>
              </a:lnSpc>
              <a:buNone/>
            </a:pPr>
            <a:r>
              <a:rPr lang="en-US" sz="3600" b="1">
                <a:solidFill>
                  <a:srgbClr val="AC833B"/>
                </a:solidFill>
                <a:latin typeface="Helvetica" pitchFamily="2" charset="0"/>
              </a:rPr>
              <a:t>08</a:t>
            </a:r>
          </a:p>
          <a:p>
            <a:pPr marL="0" indent="0">
              <a:lnSpc>
                <a:spcPct val="100000"/>
              </a:lnSpc>
              <a:buNone/>
            </a:pPr>
            <a:r>
              <a:rPr lang="en-US" sz="3600" b="1">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a:latin typeface="Helvetica" pitchFamily="2" charset="0"/>
              </a:rPr>
              <a:t>The slides within this resource, although detailed, are designed as a starting point for teachers. You can:</a:t>
            </a:r>
          </a:p>
          <a:p>
            <a:endParaRPr lang="en-US" altLang="ru-RU">
              <a:latin typeface="Helvetica" pitchFamily="2" charset="0"/>
            </a:endParaRPr>
          </a:p>
          <a:p>
            <a:pPr marL="541338" indent="-184150">
              <a:buFont typeface="Arial" panose="020B0604020202020204" pitchFamily="34" charset="0"/>
              <a:buChar char="•"/>
            </a:pPr>
            <a:r>
              <a:rPr lang="en-US" altLang="ru-RU">
                <a:latin typeface="Helvetica" pitchFamily="2" charset="0"/>
              </a:rPr>
              <a:t>construct lessons around the language points explored in them. </a:t>
            </a:r>
          </a:p>
          <a:p>
            <a:pPr marL="541338" indent="-184150">
              <a:buFont typeface="Arial" panose="020B0604020202020204" pitchFamily="34" charset="0"/>
              <a:buChar char="•"/>
            </a:pPr>
            <a:r>
              <a:rPr lang="en-US" altLang="ru-RU">
                <a:latin typeface="Helvetica" pitchFamily="2" charset="0"/>
              </a:rPr>
              <a:t>use the slides individually as a resource within a lesson. </a:t>
            </a:r>
          </a:p>
          <a:p>
            <a:pPr marL="541338" indent="-184150">
              <a:buFont typeface="Arial" panose="020B0604020202020204" pitchFamily="34" charset="0"/>
              <a:buChar char="•"/>
            </a:pPr>
            <a:r>
              <a:rPr lang="en-US" altLang="ru-RU">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a:latin typeface="Helvetica" pitchFamily="2" charset="0"/>
            </a:endParaRPr>
          </a:p>
          <a:p>
            <a:pPr algn="just"/>
            <a:r>
              <a:rPr lang="en-US" altLang="ru-RU">
                <a:latin typeface="Helvetica" pitchFamily="2" charset="0"/>
              </a:rPr>
              <a:t>Ensure that students have been exposed to all the language points in the coverage ahead of their end of term exam.</a:t>
            </a:r>
          </a:p>
          <a:p>
            <a:endParaRPr lang="en-AE" sz="160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506BBDE-03A9-0AA7-60B8-C73D0523462B}"/>
              </a:ext>
            </a:extLst>
          </p:cNvPr>
          <p:cNvGraphicFramePr>
            <a:graphicFrameLocks noGrp="1"/>
          </p:cNvGraphicFramePr>
          <p:nvPr>
            <p:extLst>
              <p:ext uri="{D42A27DB-BD31-4B8C-83A1-F6EECF244321}">
                <p14:modId xmlns:p14="http://schemas.microsoft.com/office/powerpoint/2010/main" val="1806139415"/>
              </p:ext>
            </p:extLst>
          </p:nvPr>
        </p:nvGraphicFramePr>
        <p:xfrm>
          <a:off x="0" y="2"/>
          <a:ext cx="12192000" cy="6857999"/>
        </p:xfrm>
        <a:graphic>
          <a:graphicData uri="http://schemas.openxmlformats.org/drawingml/2006/table">
            <a:tbl>
              <a:tblPr firstRow="1" firstCol="1" bandRow="1"/>
              <a:tblGrid>
                <a:gridCol w="2490353">
                  <a:extLst>
                    <a:ext uri="{9D8B030D-6E8A-4147-A177-3AD203B41FA5}">
                      <a16:colId xmlns:a16="http://schemas.microsoft.com/office/drawing/2014/main" val="2188597347"/>
                    </a:ext>
                  </a:extLst>
                </a:gridCol>
                <a:gridCol w="2963786">
                  <a:extLst>
                    <a:ext uri="{9D8B030D-6E8A-4147-A177-3AD203B41FA5}">
                      <a16:colId xmlns:a16="http://schemas.microsoft.com/office/drawing/2014/main" val="1083251711"/>
                    </a:ext>
                  </a:extLst>
                </a:gridCol>
                <a:gridCol w="3687767">
                  <a:extLst>
                    <a:ext uri="{9D8B030D-6E8A-4147-A177-3AD203B41FA5}">
                      <a16:colId xmlns:a16="http://schemas.microsoft.com/office/drawing/2014/main" val="244686632"/>
                    </a:ext>
                  </a:extLst>
                </a:gridCol>
                <a:gridCol w="3050094">
                  <a:extLst>
                    <a:ext uri="{9D8B030D-6E8A-4147-A177-3AD203B41FA5}">
                      <a16:colId xmlns:a16="http://schemas.microsoft.com/office/drawing/2014/main" val="4006199401"/>
                    </a:ext>
                  </a:extLst>
                </a:gridCol>
              </a:tblGrid>
              <a:tr h="438876">
                <a:tc gridSpan="4">
                  <a:txBody>
                    <a:bodyPr/>
                    <a:lstStyle/>
                    <a:p>
                      <a:pPr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GB" sz="14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Natural disasters, travel, free time.</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7685575"/>
                  </a:ext>
                </a:extLst>
              </a:tr>
              <a:tr h="406367">
                <a:tc>
                  <a:txBody>
                    <a:bodyPr/>
                    <a:lstStyle/>
                    <a:p>
                      <a:pPr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698409577"/>
                  </a:ext>
                </a:extLst>
              </a:tr>
              <a:tr h="1463370">
                <a:tc>
                  <a:txBody>
                    <a:bodyPr/>
                    <a:lstStyle/>
                    <a:p>
                      <a:pPr marL="19685"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Future time: going to</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affirmative statements using common regular past simple forms (30)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'going to' with reference to predicted future events and situations (44)</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24765" algn="ctr">
                        <a:lnSpc>
                          <a:spcPct val="107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24765" algn="ctr">
                        <a:lnSpc>
                          <a:spcPct val="107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'was/were going to' to refer to past intentions (48)</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marL="28575" algn="ctr">
                        <a:lnSpc>
                          <a:spcPct val="107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400" dirty="0">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past experiences and events</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400" dirty="0">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regret</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08471213"/>
                  </a:ext>
                </a:extLst>
              </a:tr>
              <a:tr h="781374">
                <a:tc>
                  <a:txBody>
                    <a:bodyPr/>
                    <a:lstStyle/>
                    <a:p>
                      <a:pPr marL="19685"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Present time: present perfect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400">
                          <a:solidFill>
                            <a:srgbClr val="000000"/>
                          </a:solidFill>
                          <a:effectLst/>
                          <a:latin typeface="Arial" panose="020B0604020202020204" pitchFamily="34" charset="0"/>
                          <a:ea typeface="Arial" panose="020B0604020202020204" pitchFamily="34" charset="0"/>
                          <a:cs typeface="Arial" panose="020B0604020202020204" pitchFamily="34" charset="0"/>
                        </a:rPr>
                        <a:t>present continuous to refer to events at the time of speaking (30)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perfect with 'been (to)' and 'gone (to)', referring to places (47)</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63346499"/>
                  </a:ext>
                </a:extLst>
              </a:tr>
              <a:tr h="1287068">
                <a:tc>
                  <a:txBody>
                    <a:bodyPr/>
                    <a:lstStyle/>
                    <a:p>
                      <a:pPr marL="19685"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Passive: present perfect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present simple passive (48)</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perfect passive with 'just/already' (52)</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138520509"/>
                  </a:ext>
                </a:extLst>
              </a:tr>
              <a:tr h="781374">
                <a:tc>
                  <a:txBody>
                    <a:bodyPr/>
                    <a:lstStyle/>
                    <a:p>
                      <a:pPr marL="19685" algn="ctr">
                        <a:lnSpc>
                          <a:spcPct val="107000"/>
                        </a:lnSpc>
                        <a:spcAft>
                          <a:spcPts val="800"/>
                        </a:spcAft>
                        <a:buNone/>
                      </a:pPr>
                      <a:r>
                        <a:rPr lang="en-GB" sz="1400">
                          <a:solidFill>
                            <a:srgbClr val="000000"/>
                          </a:solidFill>
                          <a:effectLst/>
                          <a:latin typeface="Arial" panose="020B0604020202020204" pitchFamily="34" charset="0"/>
                          <a:ea typeface="Calibri" panose="020F0502020204030204" pitchFamily="34" charset="0"/>
                          <a:cs typeface="Arial" panose="020B0604020202020204" pitchFamily="34" charset="0"/>
                        </a:rPr>
                        <a:t>Future time: present continuous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400">
                          <a:solidFill>
                            <a:srgbClr val="000000"/>
                          </a:solidFill>
                          <a:effectLst/>
                          <a:latin typeface="Arial" panose="020B0604020202020204" pitchFamily="34" charset="0"/>
                          <a:ea typeface="Arial" panose="020B0604020202020204" pitchFamily="34" charset="0"/>
                          <a:cs typeface="Arial" panose="020B0604020202020204" pitchFamily="34" charset="0"/>
                        </a:rPr>
                        <a:t>present continuous to refer to events at the time of speaking (30)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buNone/>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continuous with future reference (42)</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72602804"/>
                  </a:ext>
                </a:extLst>
              </a:tr>
              <a:tr h="1699570">
                <a:tc>
                  <a:txBody>
                    <a:bodyPr/>
                    <a:lstStyle/>
                    <a:p>
                      <a:pPr marL="19685"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Modals: present modals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to refer to ability in the present (29)</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buNone/>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'needn't' and 'don't/doesn't have to' to express absence of obligation in the present and future (43)</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'mustn't' to express prohibition in the present and near future. (46)</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826060382"/>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38213715"/>
              </p:ext>
            </p:extLst>
          </p:nvPr>
        </p:nvGraphicFramePr>
        <p:xfrm>
          <a:off x="0" y="0"/>
          <a:ext cx="12192000" cy="6858000"/>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89194">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Look at the sky. It </a:t>
                      </a:r>
                      <a:r>
                        <a:rPr lang="en-US" sz="1800" b="1" i="0" u="sng" kern="1200" dirty="0">
                          <a:solidFill>
                            <a:schemeClr val="tx2"/>
                          </a:solidFill>
                          <a:effectLst/>
                          <a:latin typeface="Arial" panose="020B0604020202020204" pitchFamily="34" charset="0"/>
                          <a:ea typeface="+mn-ea"/>
                          <a:cs typeface="Arial" panose="020B0604020202020204" pitchFamily="34" charset="0"/>
                        </a:rPr>
                        <a:t>is going to rain</a:t>
                      </a:r>
                      <a:r>
                        <a:rPr lang="en-US" sz="1800" b="1" i="0" kern="1200" dirty="0">
                          <a:solidFill>
                            <a:schemeClr val="tx2"/>
                          </a:solidFill>
                          <a:effectLst/>
                          <a:latin typeface="Arial" panose="020B0604020202020204" pitchFamily="34" charset="0"/>
                          <a:ea typeface="+mn-ea"/>
                          <a:cs typeface="Arial" panose="020B0604020202020204" pitchFamily="34" charset="0"/>
                        </a:rPr>
                        <a:t> this afternoon.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35899">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Is it raining right now?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When will it 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Are we sure it will 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Why are we sure?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44424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‘going to’ to predict future events and situations</a:t>
                      </a:r>
                      <a:endParaRPr lang="en-US" sz="1800" b="1" kern="1200" dirty="0">
                        <a:solidFill>
                          <a:schemeClr val="tx2"/>
                        </a:solidFill>
                        <a:effectLst/>
                        <a:latin typeface="Arial"/>
                        <a:ea typeface="+mn-ea"/>
                        <a:cs typeface="Arial"/>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accent3"/>
                          </a:solidFill>
                          <a:effectLst/>
                          <a:latin typeface="Arial" panose="020B0604020202020204" pitchFamily="34" charset="0"/>
                          <a:ea typeface="+mn-ea"/>
                          <a:cs typeface="Arial" panose="020B0604020202020204" pitchFamily="34" charset="0"/>
                        </a:rPr>
                        <a:t>subject + ‘am / is / are’ + ‘going to’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03561">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l" defTabSz="914400" rtl="0" eaLnBrk="1" latinLnBrk="0" hangingPunct="1"/>
                      <a:r>
                        <a:rPr lang="en-US" sz="1800" dirty="0">
                          <a:latin typeface="Arial" panose="020B0604020202020204" pitchFamily="34" charset="0"/>
                          <a:cs typeface="Arial" panose="020B0604020202020204" pitchFamily="34" charset="0"/>
                        </a:rPr>
                        <a:t>We use </a:t>
                      </a:r>
                      <a:r>
                        <a:rPr lang="en-US" sz="1800" b="0" dirty="0">
                          <a:latin typeface="Arial" panose="020B0604020202020204" pitchFamily="34" charset="0"/>
                          <a:cs typeface="Arial" panose="020B0604020202020204" pitchFamily="34" charset="0"/>
                        </a:rPr>
                        <a:t>"going to" </a:t>
                      </a:r>
                      <a:r>
                        <a:rPr lang="en-US" sz="1800" dirty="0">
                          <a:latin typeface="Arial" panose="020B0604020202020204" pitchFamily="34" charset="0"/>
                          <a:cs typeface="Arial" panose="020B0604020202020204" pitchFamily="34" charset="0"/>
                        </a:rPr>
                        <a:t>to make predictions about the future, based on what we know now, or on something we can see or feel now. We can also use ‘going to’ to talk about firm future plans.</a:t>
                      </a:r>
                      <a:endParaRPr lang="en-A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85099">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I </a:t>
                      </a:r>
                      <a:r>
                        <a:rPr lang="en-US" sz="1800" b="0" i="0" u="sng" kern="1200" dirty="0">
                          <a:solidFill>
                            <a:schemeClr val="tx1"/>
                          </a:solidFill>
                          <a:effectLst/>
                          <a:latin typeface="Arial" panose="020B0604020202020204" pitchFamily="34" charset="0"/>
                          <a:ea typeface="+mn-ea"/>
                          <a:cs typeface="Arial" panose="020B0604020202020204" pitchFamily="34" charset="0"/>
                        </a:rPr>
                        <a:t>am going to</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recommend</a:t>
                      </a:r>
                      <a:r>
                        <a:rPr lang="en-US" sz="1800" b="0" i="0" u="none" kern="1200" dirty="0">
                          <a:solidFill>
                            <a:schemeClr val="tx1"/>
                          </a:solidFill>
                          <a:effectLst/>
                          <a:latin typeface="Arial" panose="020B0604020202020204" pitchFamily="34" charset="0"/>
                          <a:ea typeface="+mn-ea"/>
                          <a:cs typeface="Arial" panose="020B0604020202020204" pitchFamily="34" charset="0"/>
                        </a:rPr>
                        <a:t> the d</a:t>
                      </a:r>
                      <a:r>
                        <a:rPr lang="en-US" sz="1800" b="0" i="0" kern="1200" dirty="0">
                          <a:solidFill>
                            <a:schemeClr val="tx1"/>
                          </a:solidFill>
                          <a:effectLst/>
                          <a:latin typeface="Arial" panose="020B0604020202020204" pitchFamily="34" charset="0"/>
                          <a:ea typeface="+mn-ea"/>
                          <a:cs typeface="Arial" panose="020B0604020202020204" pitchFamily="34" charset="0"/>
                        </a:rPr>
                        <a:t>iving </a:t>
                      </a:r>
                      <a:r>
                        <a:rPr lang="en-US" sz="1800" b="0" i="0" kern="1200" dirty="0" err="1">
                          <a:solidFill>
                            <a:schemeClr val="tx1"/>
                          </a:solidFill>
                          <a:effectLst/>
                          <a:latin typeface="Arial" panose="020B0604020202020204" pitchFamily="34" charset="0"/>
                          <a:ea typeface="+mn-ea"/>
                          <a:cs typeface="Arial" panose="020B0604020202020204" pitchFamily="34" charset="0"/>
                        </a:rPr>
                        <a:t>centre</a:t>
                      </a:r>
                      <a:r>
                        <a:rPr lang="en-US" sz="1800" b="0" i="0" kern="1200" dirty="0">
                          <a:solidFill>
                            <a:schemeClr val="tx1"/>
                          </a:solidFill>
                          <a:effectLst/>
                          <a:latin typeface="Arial" panose="020B0604020202020204" pitchFamily="34" charset="0"/>
                          <a:ea typeface="+mn-ea"/>
                          <a:cs typeface="Arial" panose="020B0604020202020204" pitchFamily="34" charset="0"/>
                        </a:rPr>
                        <a:t> to all my friends.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What’</a:t>
                      </a:r>
                      <a:r>
                        <a:rPr lang="en-US" sz="1800" b="0" i="0" u="sng" kern="1200" dirty="0">
                          <a:solidFill>
                            <a:schemeClr val="tx1"/>
                          </a:solidFill>
                          <a:effectLst/>
                          <a:latin typeface="Arial" panose="020B0604020202020204" pitchFamily="34" charset="0"/>
                          <a:ea typeface="+mn-ea"/>
                          <a:cs typeface="Arial" panose="020B0604020202020204" pitchFamily="34" charset="0"/>
                        </a:rPr>
                        <a:t>s going to</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happen</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if it keeps raining all 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The local markets </a:t>
                      </a:r>
                      <a:r>
                        <a:rPr lang="en-US" sz="1800" b="0" i="0" u="sng" kern="1200" dirty="0">
                          <a:solidFill>
                            <a:schemeClr val="tx1"/>
                          </a:solidFill>
                          <a:effectLst/>
                          <a:latin typeface="Arial" panose="020B0604020202020204" pitchFamily="34" charset="0"/>
                          <a:ea typeface="+mn-ea"/>
                          <a:cs typeface="Arial" panose="020B0604020202020204" pitchFamily="34" charset="0"/>
                        </a:rPr>
                        <a:t>are going to</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be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busy during the celebration.</a:t>
                      </a:r>
                      <a:endParaRPr lang="en-US" sz="18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3025019203"/>
              </p:ext>
            </p:extLst>
          </p:nvPr>
        </p:nvGraphicFramePr>
        <p:xfrm>
          <a:off x="0" y="0"/>
          <a:ext cx="12192000" cy="6858002"/>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276589">
                <a:tc gridSpan="2">
                  <a:txBody>
                    <a:bodyPr/>
                    <a:lstStyle/>
                    <a:p>
                      <a:r>
                        <a:rPr lang="en-US" sz="1800" b="1" i="0" kern="1200" dirty="0">
                          <a:solidFill>
                            <a:schemeClr val="tx2"/>
                          </a:solidFill>
                          <a:effectLst/>
                          <a:latin typeface="Arial" panose="020B0604020202020204" pitchFamily="34" charset="0"/>
                          <a:ea typeface="+mn-ea"/>
                          <a:cs typeface="Arial" panose="020B0604020202020204" pitchFamily="34" charset="0"/>
                        </a:rPr>
                        <a:t>Aisha and Fatima </a:t>
                      </a:r>
                      <a:r>
                        <a:rPr lang="en-US" sz="1800" b="1" i="0" u="sng" kern="1200" dirty="0">
                          <a:solidFill>
                            <a:schemeClr val="tx2"/>
                          </a:solidFill>
                          <a:effectLst/>
                          <a:latin typeface="Arial" panose="020B0604020202020204" pitchFamily="34" charset="0"/>
                          <a:ea typeface="+mn-ea"/>
                          <a:cs typeface="Arial" panose="020B0604020202020204" pitchFamily="34" charset="0"/>
                        </a:rPr>
                        <a:t>were going to swim</a:t>
                      </a:r>
                      <a:r>
                        <a:rPr lang="en-US" sz="1800" b="1" i="0" kern="1200" dirty="0">
                          <a:solidFill>
                            <a:schemeClr val="tx2"/>
                          </a:solidFill>
                          <a:effectLst/>
                          <a:latin typeface="Arial" panose="020B0604020202020204" pitchFamily="34" charset="0"/>
                          <a:ea typeface="+mn-ea"/>
                          <a:cs typeface="Arial" panose="020B0604020202020204" pitchFamily="34" charset="0"/>
                        </a:rPr>
                        <a:t>, but they forgot their towels.</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16863">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What did Aisha and Fatima plan to do? Did they swim in the end? Why? </a:t>
                      </a:r>
                    </a:p>
                    <a:p>
                      <a:pPr algn="l" rtl="0"/>
                      <a:r>
                        <a:rPr lang="en-US" sz="1800" dirty="0">
                          <a:solidFill>
                            <a:schemeClr val="tx1"/>
                          </a:solidFill>
                          <a:latin typeface="Arial" panose="020B0604020202020204" pitchFamily="34" charset="0"/>
                          <a:cs typeface="Arial" panose="020B0604020202020204" pitchFamily="34" charset="0"/>
                        </a:rPr>
                        <a:t>Does ‘was going to’ mean they finished the action?</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412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24765"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2"/>
                          </a:solidFill>
                          <a:effectLst/>
                          <a:latin typeface="Arial"/>
                          <a:ea typeface="Arial" panose="020B0604020202020204" pitchFamily="34" charset="0"/>
                          <a:cs typeface="Arial"/>
                        </a:rPr>
                        <a:t>'was / were going to’ to refer to past intentions</a:t>
                      </a:r>
                    </a:p>
                    <a:p>
                      <a:pPr marL="24765" marR="0" algn="l">
                        <a:lnSpc>
                          <a:spcPct val="107000"/>
                        </a:lnSpc>
                        <a:spcAft>
                          <a:spcPts val="80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subject + ‘was / were’ + ‘going to’ + infinitive (base verb)</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83248">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We use ‘was / were going to’ to talk about something someone planned or intended to do in the past, but it may or may not have happened. It describes an action that was in someone’s mind at a past time — a plan, not necessarily a completed action.</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‘Going to’ </a:t>
                      </a:r>
                      <a:r>
                        <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is often used with ‘but’ to show a contrast between what was expected and what really happened.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1717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r>
                        <a:rPr lang="en-US" b="0" u="none" dirty="0">
                          <a:solidFill>
                            <a:schemeClr val="tx1"/>
                          </a:solidFill>
                          <a:latin typeface="Arial" panose="020B0604020202020204" pitchFamily="34" charset="0"/>
                          <a:cs typeface="Arial" panose="020B0604020202020204" pitchFamily="34" charset="0"/>
                        </a:rPr>
                        <a:t>I </a:t>
                      </a:r>
                      <a:r>
                        <a:rPr lang="en-US" b="0" u="sng" dirty="0">
                          <a:solidFill>
                            <a:schemeClr val="tx1"/>
                          </a:solidFill>
                          <a:latin typeface="Arial" panose="020B0604020202020204" pitchFamily="34" charset="0"/>
                          <a:cs typeface="Arial" panose="020B0604020202020204" pitchFamily="34" charset="0"/>
                        </a:rPr>
                        <a:t>was going to call</a:t>
                      </a:r>
                      <a:r>
                        <a:rPr lang="en-US" b="0" u="none" dirty="0">
                          <a:solidFill>
                            <a:schemeClr val="tx1"/>
                          </a:solidFill>
                          <a:latin typeface="Arial" panose="020B0604020202020204" pitchFamily="34" charset="0"/>
                          <a:cs typeface="Arial" panose="020B0604020202020204" pitchFamily="34" charset="0"/>
                        </a:rPr>
                        <a:t> you yesterday, but I forgot.</a:t>
                      </a:r>
                    </a:p>
                    <a:p>
                      <a:pPr lvl="0"/>
                      <a:r>
                        <a:rPr lang="en-US" sz="1800" b="0" u="none" dirty="0">
                          <a:solidFill>
                            <a:schemeClr val="tx1"/>
                          </a:solidFill>
                          <a:latin typeface="Arial" panose="020B0604020202020204" pitchFamily="34" charset="0"/>
                          <a:cs typeface="Arial" panose="020B0604020202020204" pitchFamily="34" charset="0"/>
                        </a:rPr>
                        <a:t>We </a:t>
                      </a:r>
                      <a:r>
                        <a:rPr lang="en-US" sz="1800" b="0" u="sng" dirty="0">
                          <a:solidFill>
                            <a:schemeClr val="tx1"/>
                          </a:solidFill>
                          <a:latin typeface="Arial" panose="020B0604020202020204" pitchFamily="34" charset="0"/>
                          <a:cs typeface="Arial" panose="020B0604020202020204" pitchFamily="34" charset="0"/>
                        </a:rPr>
                        <a:t>were going to visit</a:t>
                      </a:r>
                      <a:r>
                        <a:rPr lang="en-US" sz="1800" b="0" u="none" dirty="0">
                          <a:solidFill>
                            <a:schemeClr val="tx1"/>
                          </a:solidFill>
                          <a:latin typeface="Arial" panose="020B0604020202020204" pitchFamily="34" charset="0"/>
                          <a:cs typeface="Arial" panose="020B0604020202020204" pitchFamily="34" charset="0"/>
                        </a:rPr>
                        <a:t> a local festival, but it was cancelled.</a:t>
                      </a:r>
                    </a:p>
                    <a:p>
                      <a:pPr lvl="0"/>
                      <a:r>
                        <a:rPr lang="en-US" sz="1800" b="0" u="none" dirty="0">
                          <a:solidFill>
                            <a:schemeClr val="tx1"/>
                          </a:solidFill>
                          <a:latin typeface="Arial" panose="020B0604020202020204" pitchFamily="34" charset="0"/>
                          <a:cs typeface="Arial" panose="020B0604020202020204" pitchFamily="34" charset="0"/>
                        </a:rPr>
                        <a:t>I </a:t>
                      </a:r>
                      <a:r>
                        <a:rPr lang="en-US" sz="1800" b="0" u="sng" dirty="0">
                          <a:solidFill>
                            <a:schemeClr val="tx1"/>
                          </a:solidFill>
                          <a:latin typeface="Arial" panose="020B0604020202020204" pitchFamily="34" charset="0"/>
                          <a:cs typeface="Arial" panose="020B0604020202020204" pitchFamily="34" charset="0"/>
                        </a:rPr>
                        <a:t>was going to travel</a:t>
                      </a:r>
                      <a:r>
                        <a:rPr lang="en-US" sz="1800" b="0" u="none" dirty="0">
                          <a:solidFill>
                            <a:schemeClr val="tx1"/>
                          </a:solidFill>
                          <a:latin typeface="Arial" panose="020B0604020202020204" pitchFamily="34" charset="0"/>
                          <a:cs typeface="Arial" panose="020B0604020202020204" pitchFamily="34" charset="0"/>
                        </a:rPr>
                        <a:t> to Europe last summer, but my passport expired.</a:t>
                      </a:r>
                      <a:endParaRPr lang="en-GB" sz="1800" b="0" u="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8DC52-F129-EC21-AECB-1A6EFF511F0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472DFA5-3302-4457-E743-1CB3C4479902}"/>
              </a:ext>
            </a:extLst>
          </p:cNvPr>
          <p:cNvGraphicFramePr>
            <a:graphicFrameLocks noGrp="1"/>
          </p:cNvGraphicFramePr>
          <p:nvPr>
            <p:extLst>
              <p:ext uri="{D42A27DB-BD31-4B8C-83A1-F6EECF244321}">
                <p14:modId xmlns:p14="http://schemas.microsoft.com/office/powerpoint/2010/main" val="2201929192"/>
              </p:ext>
            </p:extLst>
          </p:nvPr>
        </p:nvGraphicFramePr>
        <p:xfrm>
          <a:off x="0" y="1"/>
          <a:ext cx="12192000" cy="6857999"/>
        </p:xfrm>
        <a:graphic>
          <a:graphicData uri="http://schemas.openxmlformats.org/drawingml/2006/table">
            <a:tbl>
              <a:tblPr firstRow="1" firstCol="1" bandRow="1"/>
              <a:tblGrid>
                <a:gridCol w="2181726">
                  <a:extLst>
                    <a:ext uri="{9D8B030D-6E8A-4147-A177-3AD203B41FA5}">
                      <a16:colId xmlns:a16="http://schemas.microsoft.com/office/drawing/2014/main" val="3979107295"/>
                    </a:ext>
                  </a:extLst>
                </a:gridCol>
                <a:gridCol w="10010274">
                  <a:extLst>
                    <a:ext uri="{9D8B030D-6E8A-4147-A177-3AD203B41FA5}">
                      <a16:colId xmlns:a16="http://schemas.microsoft.com/office/drawing/2014/main" val="2834414452"/>
                    </a:ext>
                  </a:extLst>
                </a:gridCol>
              </a:tblGrid>
              <a:tr h="116571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Fares </a:t>
                      </a:r>
                      <a:r>
                        <a:rPr lang="en-US" sz="1800" b="1" i="0" u="sng" kern="1200" dirty="0">
                          <a:solidFill>
                            <a:schemeClr val="tx2"/>
                          </a:solidFill>
                          <a:effectLst/>
                          <a:latin typeface="Arial" panose="020B0604020202020204" pitchFamily="34" charset="0"/>
                          <a:ea typeface="+mn-ea"/>
                          <a:cs typeface="Arial" panose="020B0604020202020204" pitchFamily="34" charset="0"/>
                        </a:rPr>
                        <a:t>has been</a:t>
                      </a:r>
                      <a:r>
                        <a:rPr lang="en-US" sz="1800" b="1" i="0" u="none" kern="1200" dirty="0">
                          <a:solidFill>
                            <a:schemeClr val="tx2"/>
                          </a:solidFill>
                          <a:effectLst/>
                          <a:latin typeface="Arial" panose="020B0604020202020204" pitchFamily="34" charset="0"/>
                          <a:ea typeface="+mn-ea"/>
                          <a:cs typeface="Arial" panose="020B0604020202020204" pitchFamily="34" charset="0"/>
                        </a:rPr>
                        <a:t> to </a:t>
                      </a:r>
                      <a:r>
                        <a:rPr lang="en-US" sz="1800" b="1" i="0" kern="1200" dirty="0">
                          <a:solidFill>
                            <a:schemeClr val="tx2"/>
                          </a:solidFill>
                          <a:effectLst/>
                          <a:latin typeface="Arial" panose="020B0604020202020204" pitchFamily="34" charset="0"/>
                          <a:ea typeface="+mn-ea"/>
                          <a:cs typeface="Arial" panose="020B0604020202020204" pitchFamily="34" charset="0"/>
                        </a:rPr>
                        <a:t>Italy three times. He loves the country and its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Ahmed </a:t>
                      </a:r>
                      <a:r>
                        <a:rPr lang="en-US" sz="1800" b="1" i="0" u="sng" kern="1200" dirty="0">
                          <a:solidFill>
                            <a:schemeClr val="tx2"/>
                          </a:solidFill>
                          <a:effectLst/>
                          <a:latin typeface="Arial" panose="020B0604020202020204" pitchFamily="34" charset="0"/>
                          <a:ea typeface="+mn-ea"/>
                          <a:cs typeface="Arial" panose="020B0604020202020204" pitchFamily="34" charset="0"/>
                        </a:rPr>
                        <a:t>has gone</a:t>
                      </a:r>
                      <a:r>
                        <a:rPr lang="en-US" sz="1800" b="1" i="0" kern="1200" dirty="0">
                          <a:solidFill>
                            <a:schemeClr val="tx2"/>
                          </a:solidFill>
                          <a:effectLst/>
                          <a:latin typeface="Arial" panose="020B0604020202020204" pitchFamily="34" charset="0"/>
                          <a:ea typeface="+mn-ea"/>
                          <a:cs typeface="Arial" panose="020B0604020202020204" pitchFamily="34" charset="0"/>
                        </a:rPr>
                        <a:t> to Pakistan. He’ll be back next week.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3880">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Has Fares visited Italy before? Is he in Italy now?</a:t>
                      </a:r>
                    </a:p>
                    <a:p>
                      <a:pPr marL="0" indent="0" algn="l">
                        <a:lnSpc>
                          <a:spcPct val="100000"/>
                        </a:lnSpc>
                        <a:buFontTx/>
                        <a:buNone/>
                      </a:pPr>
                      <a:r>
                        <a:rPr lang="en-US" sz="1800" dirty="0">
                          <a:latin typeface="Arial" panose="020B0604020202020204" pitchFamily="34" charset="0"/>
                          <a:cs typeface="Arial" panose="020B0604020202020204" pitchFamily="34" charset="0"/>
                        </a:rPr>
                        <a:t>Has Ahmed visited Pakistan? Is he in Pakistan now?</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690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nSpc>
                          <a:spcPct val="100000"/>
                        </a:lnSpc>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present perfect with 'been (to)' and 'gone (to)', referring to places </a:t>
                      </a:r>
                      <a:endParaRPr lang="en-US" sz="1800" b="1" kern="1200" dirty="0">
                        <a:solidFill>
                          <a:schemeClr val="tx2"/>
                        </a:solidFill>
                        <a:effectLst/>
                        <a:latin typeface="Arial"/>
                        <a:ea typeface="+mn-ea"/>
                        <a:cs typeface="Arial"/>
                      </a:endParaRPr>
                    </a:p>
                    <a:p>
                      <a:pPr marL="0" indent="0">
                        <a:lnSpc>
                          <a:spcPct val="100000"/>
                        </a:lnSpc>
                        <a:buFont typeface="Arial" panose="020B0604020202020204" pitchFamily="34" charset="0"/>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‘have / </a:t>
                      </a:r>
                      <a:r>
                        <a:rPr lang="en-US" sz="1800" b="0" kern="1200" dirty="0" err="1">
                          <a:solidFill>
                            <a:schemeClr val="tx1"/>
                          </a:solidFill>
                          <a:effectLst/>
                          <a:latin typeface="Arial" panose="020B0604020202020204" pitchFamily="34" charset="0"/>
                          <a:ea typeface="+mn-ea"/>
                          <a:cs typeface="Arial" panose="020B0604020202020204" pitchFamily="34" charset="0"/>
                        </a:rPr>
                        <a:t>has’</a:t>
                      </a:r>
                      <a:r>
                        <a:rPr lang="en-US" sz="1800" b="0" kern="1200" dirty="0">
                          <a:solidFill>
                            <a:schemeClr val="tx1"/>
                          </a:solidFill>
                          <a:effectLst/>
                          <a:latin typeface="Arial" panose="020B0604020202020204" pitchFamily="34" charset="0"/>
                          <a:ea typeface="+mn-ea"/>
                          <a:cs typeface="Arial" panose="020B0604020202020204" pitchFamily="34" charset="0"/>
                        </a:rPr>
                        <a:t> + ‘been to’ + place</a:t>
                      </a:r>
                    </a:p>
                    <a:p>
                      <a:pPr marL="0" indent="0">
                        <a:lnSpc>
                          <a:spcPct val="100000"/>
                        </a:lnSpc>
                        <a:buFontTx/>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‘have / </a:t>
                      </a:r>
                      <a:r>
                        <a:rPr lang="en-US" sz="1800" b="0" kern="1200" dirty="0" err="1">
                          <a:solidFill>
                            <a:schemeClr val="tx1"/>
                          </a:solidFill>
                          <a:effectLst/>
                          <a:latin typeface="Arial" panose="020B0604020202020204" pitchFamily="34" charset="0"/>
                          <a:ea typeface="+mn-ea"/>
                          <a:cs typeface="Arial" panose="020B0604020202020204" pitchFamily="34" charset="0"/>
                        </a:rPr>
                        <a:t>has’</a:t>
                      </a:r>
                      <a:r>
                        <a:rPr lang="en-US" sz="1800" b="0" kern="1200" dirty="0">
                          <a:solidFill>
                            <a:schemeClr val="tx1"/>
                          </a:solidFill>
                          <a:effectLst/>
                          <a:latin typeface="Arial" panose="020B0604020202020204" pitchFamily="34" charset="0"/>
                          <a:ea typeface="+mn-ea"/>
                          <a:cs typeface="Arial" panose="020B0604020202020204" pitchFamily="34" charset="0"/>
                        </a:rPr>
                        <a:t> + ‘gone to’ + place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b="0" dirty="0">
                          <a:latin typeface="Arial" panose="020B0604020202020204" pitchFamily="34" charset="0"/>
                          <a:cs typeface="Arial" panose="020B0604020202020204" pitchFamily="34" charset="0"/>
                        </a:rPr>
                        <a:t>We use the present perfect (have/has + past participle) with ‘been to’ and ‘gone to’ to talk about visiting or going to places. We use ‘been to’ when the person has visited and come back. ‘Been to’ talks about visits someone has made over their whole life.</a:t>
                      </a:r>
                    </a:p>
                    <a:p>
                      <a:pPr marL="0" indent="0" algn="l">
                        <a:lnSpc>
                          <a:spcPct val="100000"/>
                        </a:lnSpc>
                        <a:buFontTx/>
                        <a:buNone/>
                      </a:pPr>
                      <a:r>
                        <a:rPr lang="en-US" sz="1800" b="0" dirty="0">
                          <a:latin typeface="Arial" panose="020B0604020202020204" pitchFamily="34" charset="0"/>
                          <a:cs typeface="Arial" panose="020B0604020202020204" pitchFamily="34" charset="0"/>
                        </a:rPr>
                        <a:t>We use ‘has gone to’ when someone has travelled to a place and is still there now (they haven’t returned yet).</a:t>
                      </a:r>
                      <a:endParaRPr lang="en-US" b="0" dirty="0">
                        <a:highlight>
                          <a:srgbClr val="FFFF00"/>
                        </a:highlight>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sz="1800" b="0" kern="1200" dirty="0">
                          <a:solidFill>
                            <a:schemeClr val="tx1"/>
                          </a:solidFill>
                          <a:effectLst/>
                          <a:latin typeface="Arial" panose="020B0604020202020204" pitchFamily="34" charset="0"/>
                          <a:ea typeface="+mn-ea"/>
                          <a:cs typeface="Arial" panose="020B0604020202020204" pitchFamily="34" charset="0"/>
                        </a:rPr>
                        <a:t>H</a:t>
                      </a:r>
                      <a:r>
                        <a:rPr lang="en-US" sz="1800" b="0" u="sng" kern="1200" dirty="0">
                          <a:solidFill>
                            <a:schemeClr val="tx1"/>
                          </a:solidFill>
                          <a:effectLst/>
                          <a:latin typeface="Arial" panose="020B0604020202020204" pitchFamily="34" charset="0"/>
                          <a:ea typeface="+mn-ea"/>
                          <a:cs typeface="Arial" panose="020B0604020202020204" pitchFamily="34" charset="0"/>
                        </a:rPr>
                        <a:t>ave you ever been to</a:t>
                      </a:r>
                      <a:r>
                        <a:rPr lang="en-US" sz="1800" b="0" kern="1200" dirty="0">
                          <a:solidFill>
                            <a:schemeClr val="tx1"/>
                          </a:solidFill>
                          <a:effectLst/>
                          <a:latin typeface="Arial" panose="020B0604020202020204" pitchFamily="34" charset="0"/>
                          <a:ea typeface="+mn-ea"/>
                          <a:cs typeface="Arial" panose="020B0604020202020204" pitchFamily="34" charset="0"/>
                        </a:rPr>
                        <a:t> a local festival?</a:t>
                      </a:r>
                    </a:p>
                    <a:p>
                      <a:r>
                        <a:rPr lang="en-US" sz="1800" b="0" kern="1200" dirty="0">
                          <a:solidFill>
                            <a:schemeClr val="tx1"/>
                          </a:solidFill>
                          <a:effectLst/>
                          <a:latin typeface="Arial" panose="020B0604020202020204" pitchFamily="34" charset="0"/>
                          <a:ea typeface="+mn-ea"/>
                          <a:cs typeface="Arial" panose="020B0604020202020204" pitchFamily="34" charset="0"/>
                        </a:rPr>
                        <a:t>We</a:t>
                      </a:r>
                      <a:r>
                        <a:rPr lang="en-US" sz="1800" b="0" u="sng" kern="1200" dirty="0">
                          <a:solidFill>
                            <a:schemeClr val="tx1"/>
                          </a:solidFill>
                          <a:effectLst/>
                          <a:latin typeface="Arial" panose="020B0604020202020204" pitchFamily="34" charset="0"/>
                          <a:ea typeface="+mn-ea"/>
                          <a:cs typeface="Arial" panose="020B0604020202020204" pitchFamily="34" charset="0"/>
                        </a:rPr>
                        <a:t>’ve never been to</a:t>
                      </a:r>
                      <a:r>
                        <a:rPr lang="en-US" sz="1800" b="0" u="none" kern="1200" dirty="0">
                          <a:solidFill>
                            <a:schemeClr val="tx1"/>
                          </a:solidFill>
                          <a:effectLst/>
                          <a:latin typeface="Arial" panose="020B0604020202020204" pitchFamily="34" charset="0"/>
                          <a:ea typeface="+mn-ea"/>
                          <a:cs typeface="Arial" panose="020B0604020202020204" pitchFamily="34" charset="0"/>
                        </a:rPr>
                        <a:t> </a:t>
                      </a:r>
                      <a:r>
                        <a:rPr lang="en-US" sz="1800" b="0" kern="1200" dirty="0">
                          <a:solidFill>
                            <a:schemeClr val="tx1"/>
                          </a:solidFill>
                          <a:effectLst/>
                          <a:latin typeface="Arial" panose="020B0604020202020204" pitchFamily="34" charset="0"/>
                          <a:ea typeface="+mn-ea"/>
                          <a:cs typeface="Arial" panose="020B0604020202020204" pitchFamily="34" charset="0"/>
                        </a:rPr>
                        <a:t>the Global Village.</a:t>
                      </a:r>
                    </a:p>
                    <a:p>
                      <a:r>
                        <a:rPr lang="en-US" sz="1800" b="0" kern="1200" dirty="0">
                          <a:solidFill>
                            <a:schemeClr val="tx1"/>
                          </a:solidFill>
                          <a:effectLst/>
                          <a:latin typeface="Arial" panose="020B0604020202020204" pitchFamily="34" charset="0"/>
                          <a:ea typeface="+mn-ea"/>
                          <a:cs typeface="Arial" panose="020B0604020202020204" pitchFamily="34" charset="0"/>
                        </a:rPr>
                        <a:t>They’</a:t>
                      </a:r>
                      <a:r>
                        <a:rPr lang="en-US" sz="1800" b="0" u="sng" kern="1200" dirty="0">
                          <a:solidFill>
                            <a:schemeClr val="tx1"/>
                          </a:solidFill>
                          <a:effectLst/>
                          <a:latin typeface="Arial" panose="020B0604020202020204" pitchFamily="34" charset="0"/>
                          <a:ea typeface="+mn-ea"/>
                          <a:cs typeface="Arial" panose="020B0604020202020204" pitchFamily="34" charset="0"/>
                        </a:rPr>
                        <a:t>ve just gone to</a:t>
                      </a:r>
                      <a:r>
                        <a:rPr lang="en-US" sz="1800" b="0" kern="1200" dirty="0">
                          <a:solidFill>
                            <a:schemeClr val="tx1"/>
                          </a:solidFill>
                          <a:effectLst/>
                          <a:latin typeface="Arial" panose="020B0604020202020204" pitchFamily="34" charset="0"/>
                          <a:ea typeface="+mn-ea"/>
                          <a:cs typeface="Arial" panose="020B0604020202020204" pitchFamily="34" charset="0"/>
                        </a:rPr>
                        <a:t> a comedy show for the evening.</a:t>
                      </a:r>
                    </a:p>
                    <a:p>
                      <a:r>
                        <a:rPr lang="en-US" sz="1800" b="0" kern="1200" dirty="0">
                          <a:solidFill>
                            <a:schemeClr val="tx1"/>
                          </a:solidFill>
                          <a:effectLst/>
                          <a:latin typeface="Arial" panose="020B0604020202020204" pitchFamily="34" charset="0"/>
                          <a:ea typeface="+mn-ea"/>
                          <a:cs typeface="Arial" panose="020B0604020202020204" pitchFamily="34" charset="0"/>
                        </a:rPr>
                        <a:t>I </a:t>
                      </a:r>
                      <a:r>
                        <a:rPr lang="en-US" sz="1800" b="0" u="sng" kern="1200" dirty="0">
                          <a:solidFill>
                            <a:schemeClr val="tx1"/>
                          </a:solidFill>
                          <a:effectLst/>
                          <a:latin typeface="Arial" panose="020B0604020202020204" pitchFamily="34" charset="0"/>
                          <a:ea typeface="+mn-ea"/>
                          <a:cs typeface="Arial" panose="020B0604020202020204" pitchFamily="34" charset="0"/>
                        </a:rPr>
                        <a:t>haven’t gone to</a:t>
                      </a:r>
                      <a:r>
                        <a:rPr lang="en-US" sz="1800" b="0" kern="1200" dirty="0">
                          <a:solidFill>
                            <a:schemeClr val="tx1"/>
                          </a:solidFill>
                          <a:effectLst/>
                          <a:latin typeface="Arial" panose="020B0604020202020204" pitchFamily="34" charset="0"/>
                          <a:ea typeface="+mn-ea"/>
                          <a:cs typeface="Arial" panose="020B0604020202020204" pitchFamily="34" charset="0"/>
                        </a:rPr>
                        <a:t> Khor Fakkan yet. I’m leaving in an hour.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232964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335606382"/>
              </p:ext>
            </p:extLst>
          </p:nvPr>
        </p:nvGraphicFramePr>
        <p:xfrm>
          <a:off x="0" y="2"/>
          <a:ext cx="12192000" cy="6857999"/>
        </p:xfrm>
        <a:graphic>
          <a:graphicData uri="http://schemas.openxmlformats.org/drawingml/2006/table">
            <a:tbl>
              <a:tblPr firstRow="1" firstCol="1" bandRow="1"/>
              <a:tblGrid>
                <a:gridCol w="2162432">
                  <a:extLst>
                    <a:ext uri="{9D8B030D-6E8A-4147-A177-3AD203B41FA5}">
                      <a16:colId xmlns:a16="http://schemas.microsoft.com/office/drawing/2014/main" val="3979107295"/>
                    </a:ext>
                  </a:extLst>
                </a:gridCol>
                <a:gridCol w="10029568">
                  <a:extLst>
                    <a:ext uri="{9D8B030D-6E8A-4147-A177-3AD203B41FA5}">
                      <a16:colId xmlns:a16="http://schemas.microsoft.com/office/drawing/2014/main" val="2834414452"/>
                    </a:ext>
                  </a:extLst>
                </a:gridCol>
              </a:tblGrid>
              <a:tr h="116571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Hamad </a:t>
                      </a:r>
                      <a:r>
                        <a:rPr lang="en-US" sz="1800" b="1" i="0" u="sng" kern="1200" dirty="0">
                          <a:solidFill>
                            <a:schemeClr val="tx2"/>
                          </a:solidFill>
                          <a:effectLst/>
                          <a:latin typeface="Arial" panose="020B0604020202020204" pitchFamily="34" charset="0"/>
                          <a:ea typeface="+mn-ea"/>
                          <a:cs typeface="Arial" panose="020B0604020202020204" pitchFamily="34" charset="0"/>
                        </a:rPr>
                        <a:t>is travelling</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to a new destination during the summer holiday.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3880">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Is Hamad travelling now?</a:t>
                      </a:r>
                    </a:p>
                    <a:p>
                      <a:pPr marL="0" indent="0" algn="l">
                        <a:lnSpc>
                          <a:spcPct val="100000"/>
                        </a:lnSpc>
                        <a:buFontTx/>
                        <a:buNone/>
                      </a:pPr>
                      <a:r>
                        <a:rPr lang="en-US" sz="1800" dirty="0">
                          <a:latin typeface="Arial" panose="020B0604020202020204" pitchFamily="34" charset="0"/>
                          <a:cs typeface="Arial" panose="020B0604020202020204" pitchFamily="34" charset="0"/>
                        </a:rPr>
                        <a:t>When is he travelling?</a:t>
                      </a:r>
                    </a:p>
                    <a:p>
                      <a:pPr marL="0" indent="0" algn="l">
                        <a:lnSpc>
                          <a:spcPct val="100000"/>
                        </a:lnSpc>
                        <a:buFontTx/>
                        <a:buNone/>
                      </a:pPr>
                      <a:r>
                        <a:rPr lang="en-US" sz="1800" dirty="0">
                          <a:latin typeface="Arial" panose="020B0604020202020204" pitchFamily="34" charset="0"/>
                          <a:cs typeface="Arial" panose="020B0604020202020204" pitchFamily="34" charset="0"/>
                        </a:rPr>
                        <a:t>Has Hamad already decided to go? Is it a plan?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690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nSpc>
                          <a:spcPct val="100000"/>
                        </a:lnSpc>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present continuous with future reference </a:t>
                      </a:r>
                      <a:endParaRPr lang="en-US" sz="1800" b="1" kern="1200" dirty="0">
                        <a:solidFill>
                          <a:schemeClr val="tx2"/>
                        </a:solidFill>
                        <a:effectLst/>
                        <a:latin typeface="Arial"/>
                        <a:ea typeface="+mn-ea"/>
                        <a:cs typeface="Arial"/>
                      </a:endParaRPr>
                    </a:p>
                    <a:p>
                      <a:pPr marL="0" indent="0">
                        <a:lnSpc>
                          <a:spcPct val="100000"/>
                        </a:lnSpc>
                        <a:buFont typeface="Arial" panose="020B0604020202020204" pitchFamily="34" charset="0"/>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‘am / is / are’ + verb -</a:t>
                      </a:r>
                      <a:r>
                        <a:rPr lang="en-US" sz="1800" b="0" kern="1200" dirty="0" err="1">
                          <a:solidFill>
                            <a:schemeClr val="tx1"/>
                          </a:solidFill>
                          <a:effectLst/>
                          <a:latin typeface="Arial" panose="020B0604020202020204" pitchFamily="34" charset="0"/>
                          <a:ea typeface="+mn-ea"/>
                          <a:cs typeface="Arial" panose="020B0604020202020204" pitchFamily="34" charset="0"/>
                        </a:rPr>
                        <a:t>ing</a:t>
                      </a:r>
                      <a:endParaRPr lang="en-US" sz="1800" b="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b="0" dirty="0">
                          <a:latin typeface="Arial" panose="020B0604020202020204" pitchFamily="34" charset="0"/>
                          <a:cs typeface="Arial" panose="020B0604020202020204" pitchFamily="34" charset="0"/>
                        </a:rPr>
                        <a:t>We use the present continuous to talk about plans or arrangements that have been made for the future. We often add a time expression like tomorrow, next week, this afternoon, etc.</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chemeClr val="tx1"/>
                          </a:solidFill>
                          <a:effectLst/>
                          <a:latin typeface="Arial" panose="020B0604020202020204" pitchFamily="34" charset="0"/>
                          <a:ea typeface="+mn-ea"/>
                          <a:cs typeface="Arial" panose="020B0604020202020204" pitchFamily="34" charset="0"/>
                        </a:rPr>
                        <a:t>Are you doing</a:t>
                      </a:r>
                      <a:r>
                        <a:rPr lang="en-US" sz="1800" b="0" i="0" u="none" kern="1200" dirty="0">
                          <a:solidFill>
                            <a:schemeClr val="tx1"/>
                          </a:solidFill>
                          <a:effectLst/>
                          <a:latin typeface="Arial" panose="020B0604020202020204" pitchFamily="34" charset="0"/>
                          <a:ea typeface="+mn-ea"/>
                          <a:cs typeface="Arial" panose="020B0604020202020204" pitchFamily="34" charset="0"/>
                        </a:rPr>
                        <a:t> anything special this weekend?</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My family and I </a:t>
                      </a:r>
                      <a:r>
                        <a:rPr lang="en-US" sz="1800" b="0" i="0" u="sng" kern="1200" dirty="0">
                          <a:solidFill>
                            <a:schemeClr val="tx1"/>
                          </a:solidFill>
                          <a:effectLst/>
                          <a:latin typeface="Arial" panose="020B0604020202020204" pitchFamily="34" charset="0"/>
                          <a:ea typeface="+mn-ea"/>
                          <a:cs typeface="Arial" panose="020B0604020202020204" pitchFamily="34" charset="0"/>
                        </a:rPr>
                        <a:t>are staying</a:t>
                      </a:r>
                      <a:r>
                        <a:rPr lang="en-US" sz="1800" b="0" i="0" u="none" kern="1200" dirty="0">
                          <a:solidFill>
                            <a:schemeClr val="tx1"/>
                          </a:solidFill>
                          <a:effectLst/>
                          <a:latin typeface="Arial" panose="020B0604020202020204" pitchFamily="34" charset="0"/>
                          <a:ea typeface="+mn-ea"/>
                          <a:cs typeface="Arial" panose="020B0604020202020204" pitchFamily="34" charset="0"/>
                        </a:rPr>
                        <a:t> in a resort this weekend.</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We</a:t>
                      </a:r>
                      <a:r>
                        <a:rPr lang="en-US" sz="1800" b="0" i="0" u="sng" kern="1200" dirty="0">
                          <a:solidFill>
                            <a:schemeClr val="tx1"/>
                          </a:solidFill>
                          <a:effectLst/>
                          <a:latin typeface="Arial" panose="020B0604020202020204" pitchFamily="34" charset="0"/>
                          <a:ea typeface="+mn-ea"/>
                          <a:cs typeface="Arial" panose="020B0604020202020204" pitchFamily="34" charset="0"/>
                        </a:rPr>
                        <a:t>’re not going</a:t>
                      </a:r>
                      <a:r>
                        <a:rPr lang="en-US" sz="1800" b="0" i="0" u="none" kern="1200" dirty="0">
                          <a:solidFill>
                            <a:schemeClr val="tx1"/>
                          </a:solidFill>
                          <a:effectLst/>
                          <a:latin typeface="Arial" panose="020B0604020202020204" pitchFamily="34" charset="0"/>
                          <a:ea typeface="+mn-ea"/>
                          <a:cs typeface="Arial" panose="020B0604020202020204" pitchFamily="34" charset="0"/>
                        </a:rPr>
                        <a:t> to the city </a:t>
                      </a:r>
                      <a:r>
                        <a:rPr lang="en-US" sz="1800" b="0" i="0" u="none" kern="1200" dirty="0" err="1">
                          <a:solidFill>
                            <a:schemeClr val="tx1"/>
                          </a:solidFill>
                          <a:effectLst/>
                          <a:latin typeface="Arial" panose="020B0604020202020204" pitchFamily="34" charset="0"/>
                          <a:ea typeface="+mn-ea"/>
                          <a:cs typeface="Arial" panose="020B0604020202020204" pitchFamily="34" charset="0"/>
                        </a:rPr>
                        <a:t>centre</a:t>
                      </a:r>
                      <a:r>
                        <a:rPr lang="en-US" sz="1800" b="0" i="0" u="none" kern="1200" dirty="0">
                          <a:solidFill>
                            <a:schemeClr val="tx1"/>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1238363421"/>
              </p:ext>
            </p:extLst>
          </p:nvPr>
        </p:nvGraphicFramePr>
        <p:xfrm>
          <a:off x="0" y="2"/>
          <a:ext cx="12192000" cy="6857998"/>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010662">
                <a:tc gridSpan="2">
                  <a:txBody>
                    <a:bodyPr/>
                    <a:lstStyle/>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You </a:t>
                      </a:r>
                      <a:r>
                        <a:rPr lang="en-US" sz="1800" b="1" u="sng" dirty="0">
                          <a:solidFill>
                            <a:schemeClr val="tx2"/>
                          </a:solidFill>
                          <a:latin typeface="Arial" panose="020B0604020202020204" pitchFamily="34" charset="0"/>
                          <a:cs typeface="Arial" panose="020B0604020202020204" pitchFamily="34" charset="0"/>
                        </a:rPr>
                        <a:t>needn’t</a:t>
                      </a:r>
                      <a:r>
                        <a:rPr lang="en-US" sz="1800" b="1" u="none" dirty="0">
                          <a:solidFill>
                            <a:schemeClr val="tx2"/>
                          </a:solidFill>
                          <a:latin typeface="Arial" panose="020B0604020202020204" pitchFamily="34" charset="0"/>
                          <a:cs typeface="Arial" panose="020B0604020202020204" pitchFamily="34" charset="0"/>
                        </a:rPr>
                        <a:t> </a:t>
                      </a:r>
                      <a:r>
                        <a:rPr lang="en-US" sz="1800" b="1" u="sng" dirty="0">
                          <a:solidFill>
                            <a:schemeClr val="tx2"/>
                          </a:solidFill>
                          <a:latin typeface="Arial" panose="020B0604020202020204" pitchFamily="34" charset="0"/>
                          <a:cs typeface="Arial" panose="020B0604020202020204" pitchFamily="34" charset="0"/>
                        </a:rPr>
                        <a:t>bring</a:t>
                      </a:r>
                      <a:r>
                        <a:rPr lang="en-US" sz="1800" b="1" u="none" dirty="0">
                          <a:solidFill>
                            <a:schemeClr val="tx2"/>
                          </a:solidFill>
                          <a:latin typeface="Arial" panose="020B0604020202020204" pitchFamily="34" charset="0"/>
                          <a:cs typeface="Arial" panose="020B0604020202020204" pitchFamily="34" charset="0"/>
                        </a:rPr>
                        <a:t> a picnic basket — the festival has plenty of food stalls.</a:t>
                      </a:r>
                    </a:p>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You </a:t>
                      </a:r>
                      <a:r>
                        <a:rPr lang="en-US" sz="1800" b="1" u="sng" dirty="0">
                          <a:solidFill>
                            <a:schemeClr val="tx2"/>
                          </a:solidFill>
                          <a:latin typeface="Arial" panose="020B0604020202020204" pitchFamily="34" charset="0"/>
                          <a:cs typeface="Arial" panose="020B0604020202020204" pitchFamily="34" charset="0"/>
                        </a:rPr>
                        <a:t>don’t have to</a:t>
                      </a:r>
                      <a:r>
                        <a:rPr lang="en-US" sz="1800" b="1" u="none" dirty="0">
                          <a:solidFill>
                            <a:schemeClr val="tx2"/>
                          </a:solidFill>
                          <a:latin typeface="Arial" panose="020B0604020202020204" pitchFamily="34" charset="0"/>
                          <a:cs typeface="Arial" panose="020B0604020202020204" pitchFamily="34" charset="0"/>
                        </a:rPr>
                        <a:t> </a:t>
                      </a:r>
                      <a:r>
                        <a:rPr lang="en-US" sz="1800" b="1" u="sng" dirty="0">
                          <a:solidFill>
                            <a:schemeClr val="tx2"/>
                          </a:solidFill>
                          <a:latin typeface="Arial" panose="020B0604020202020204" pitchFamily="34" charset="0"/>
                          <a:cs typeface="Arial" panose="020B0604020202020204" pitchFamily="34" charset="0"/>
                        </a:rPr>
                        <a:t>wear</a:t>
                      </a:r>
                      <a:r>
                        <a:rPr lang="en-US" sz="1800" b="1" u="none" dirty="0">
                          <a:solidFill>
                            <a:schemeClr val="tx2"/>
                          </a:solidFill>
                          <a:latin typeface="Arial" panose="020B0604020202020204" pitchFamily="34" charset="0"/>
                          <a:cs typeface="Arial" panose="020B0604020202020204" pitchFamily="34" charset="0"/>
                        </a:rPr>
                        <a:t> formal clothes to the local festival.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40437">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342900" indent="-342900" algn="l">
                        <a:lnSpc>
                          <a:spcPct val="100000"/>
                        </a:lnSpc>
                        <a:buFontTx/>
                        <a:buAutoNum type="arabicPeriod"/>
                      </a:pPr>
                      <a:r>
                        <a:rPr lang="en-US" sz="1800" dirty="0">
                          <a:latin typeface="Arial" panose="020B0604020202020204" pitchFamily="34" charset="0"/>
                          <a:cs typeface="Arial" panose="020B0604020202020204" pitchFamily="34" charset="0"/>
                        </a:rPr>
                        <a:t>Is it necessary to bring a picnic basket? What part of the sentence shows that it’s not necessary?</a:t>
                      </a:r>
                    </a:p>
                    <a:p>
                      <a:pPr marL="342900" indent="-342900" algn="l">
                        <a:lnSpc>
                          <a:spcPct val="100000"/>
                        </a:lnSpc>
                        <a:buFontTx/>
                        <a:buAutoNum type="arabicPeriod"/>
                      </a:pPr>
                      <a:r>
                        <a:rPr lang="en-US" dirty="0">
                          <a:latin typeface="Arial" panose="020B0604020202020204" pitchFamily="34" charset="0"/>
                          <a:cs typeface="Arial" panose="020B0604020202020204" pitchFamily="34" charset="0"/>
                        </a:rPr>
                        <a:t>Is wearing formal clothes required? </a:t>
                      </a:r>
                      <a:r>
                        <a:rPr lang="en-US" sz="1800" dirty="0">
                          <a:latin typeface="Arial" panose="020B0604020202020204" pitchFamily="34" charset="0"/>
                          <a:cs typeface="Arial" panose="020B0604020202020204" pitchFamily="34" charset="0"/>
                        </a:rPr>
                        <a:t>What part of the sentences shows that it’s not required?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59658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‘needn’t, don’t / doesn’t have to’ to express no obligation</a:t>
                      </a:r>
                      <a:endParaRPr lang="en-US" sz="1800" b="1" dirty="0">
                        <a:solidFill>
                          <a:schemeClr val="tx2"/>
                        </a:solidFill>
                        <a:effectLst/>
                        <a:latin typeface="Arial"/>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‘needn’t’ + infinitive (base verb)</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‘don’t / doesn’t have to’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2816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Arial" panose="020B0604020202020204" pitchFamily="34" charset="0"/>
                          <a:cs typeface="Arial" panose="020B0604020202020204" pitchFamily="34" charset="0"/>
                        </a:rPr>
                        <a:t>We use ‘needn’t’ and ‘don’t / doesn’t have to’ to say that something is not necessary (there is no obligation) now or in the future. They are often interchangeable.</a:t>
                      </a:r>
                      <a:endParaRPr lang="en-US" sz="1800" b="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82152">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We </a:t>
                      </a:r>
                      <a:r>
                        <a:rPr lang="en-US" sz="1800" b="0" i="0" u="sng" kern="1200" dirty="0">
                          <a:solidFill>
                            <a:schemeClr val="tx1"/>
                          </a:solidFill>
                          <a:effectLst/>
                          <a:latin typeface="Arial" panose="020B0604020202020204" pitchFamily="34" charset="0"/>
                          <a:ea typeface="+mn-ea"/>
                          <a:cs typeface="Arial" panose="020B0604020202020204" pitchFamily="34" charset="0"/>
                        </a:rPr>
                        <a:t>needn’t book</a:t>
                      </a:r>
                      <a:r>
                        <a:rPr lang="en-US" sz="1800" b="0" i="0" u="none" kern="1200" dirty="0">
                          <a:solidFill>
                            <a:schemeClr val="tx1"/>
                          </a:solidFill>
                          <a:effectLst/>
                          <a:latin typeface="Arial" panose="020B0604020202020204" pitchFamily="34" charset="0"/>
                          <a:ea typeface="+mn-ea"/>
                          <a:cs typeface="Arial" panose="020B0604020202020204" pitchFamily="34" charset="0"/>
                        </a:rPr>
                        <a:t> our destination now. There are still many flights available.</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They </a:t>
                      </a:r>
                      <a:r>
                        <a:rPr lang="en-US" sz="1800" b="0" i="0" u="sng" kern="1200" dirty="0">
                          <a:solidFill>
                            <a:schemeClr val="tx1"/>
                          </a:solidFill>
                          <a:effectLst/>
                          <a:latin typeface="Arial" panose="020B0604020202020204" pitchFamily="34" charset="0"/>
                          <a:ea typeface="+mn-ea"/>
                          <a:cs typeface="Arial" panose="020B0604020202020204" pitchFamily="34" charset="0"/>
                        </a:rPr>
                        <a:t>don’t have to travel</a:t>
                      </a:r>
                      <a:r>
                        <a:rPr lang="en-US" sz="1800" b="0" i="0" u="none" kern="1200" dirty="0">
                          <a:solidFill>
                            <a:schemeClr val="tx1"/>
                          </a:solidFill>
                          <a:effectLst/>
                          <a:latin typeface="Arial" panose="020B0604020202020204" pitchFamily="34" charset="0"/>
                          <a:ea typeface="+mn-ea"/>
                          <a:cs typeface="Arial" panose="020B0604020202020204" pitchFamily="34" charset="0"/>
                        </a:rPr>
                        <a:t> far to surf high waves. Kite Beach is perfect for that.</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doesn’t have to watch</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that documentary now. It’s available online anytime.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057E8-9040-78FB-679D-B000BB7A601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F324D0E-F117-D5C1-3F34-4B579BE747D3}"/>
              </a:ext>
            </a:extLst>
          </p:cNvPr>
          <p:cNvGraphicFramePr>
            <a:graphicFrameLocks noGrp="1"/>
          </p:cNvGraphicFramePr>
          <p:nvPr>
            <p:extLst>
              <p:ext uri="{D42A27DB-BD31-4B8C-83A1-F6EECF244321}">
                <p14:modId xmlns:p14="http://schemas.microsoft.com/office/powerpoint/2010/main" val="3649875828"/>
              </p:ext>
            </p:extLst>
          </p:nvPr>
        </p:nvGraphicFramePr>
        <p:xfrm>
          <a:off x="0" y="2"/>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986233">
                <a:tc gridSpan="2">
                  <a:txBody>
                    <a:bodyPr/>
                    <a:lstStyle/>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Tourists </a:t>
                      </a:r>
                      <a:r>
                        <a:rPr lang="en-US" sz="1800" b="1" u="sng" dirty="0">
                          <a:solidFill>
                            <a:schemeClr val="tx2"/>
                          </a:solidFill>
                          <a:latin typeface="Arial" panose="020B0604020202020204" pitchFamily="34" charset="0"/>
                          <a:cs typeface="Arial" panose="020B0604020202020204" pitchFamily="34" charset="0"/>
                        </a:rPr>
                        <a:t>mustn’t leave</a:t>
                      </a:r>
                      <a:r>
                        <a:rPr lang="en-US" sz="1800" b="1" u="none" dirty="0">
                          <a:solidFill>
                            <a:schemeClr val="tx2"/>
                          </a:solidFill>
                          <a:latin typeface="Arial" panose="020B0604020202020204" pitchFamily="34" charset="0"/>
                          <a:cs typeface="Arial" panose="020B0604020202020204" pitchFamily="34" charset="0"/>
                        </a:rPr>
                        <a:t> rubbish behind during the celebration.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97442">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Are tourists allowed to leave rubbish behind?</a:t>
                      </a:r>
                    </a:p>
                    <a:p>
                      <a:pPr marL="0" indent="0" algn="l">
                        <a:lnSpc>
                          <a:spcPct val="100000"/>
                        </a:lnSpc>
                        <a:buFontTx/>
                        <a:buNone/>
                      </a:pPr>
                      <a:r>
                        <a:rPr lang="en-US" sz="1800" dirty="0">
                          <a:latin typeface="Arial" panose="020B0604020202020204" pitchFamily="34" charset="0"/>
                          <a:cs typeface="Arial" panose="020B0604020202020204" pitchFamily="34" charset="0"/>
                        </a:rPr>
                        <a:t>What words in the sentence show that it is not allowed?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97069">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'mustn't' to express prohibition in the present and near future</a:t>
                      </a:r>
                      <a:endParaRPr lang="en-US" sz="1800" b="1" dirty="0">
                        <a:solidFill>
                          <a:schemeClr val="tx2"/>
                        </a:solidFill>
                        <a:effectLst/>
                        <a:latin typeface="Arial"/>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mustn’t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357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Arial" panose="020B0604020202020204" pitchFamily="34" charset="0"/>
                          <a:cs typeface="Arial" panose="020B0604020202020204" pitchFamily="34" charset="0"/>
                        </a:rPr>
                        <a:t>We use ‘mustn’t’ to express prohibition — that is, when something is not allowed or strongly advised against, either now or in the near future. It’s a strong modal verb and is commonly used in rules, warnings, or instructions.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4149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You </a:t>
                      </a:r>
                      <a:r>
                        <a:rPr lang="en-US" sz="1800" b="0" i="0" u="sng" kern="1200" dirty="0">
                          <a:solidFill>
                            <a:schemeClr val="tx1"/>
                          </a:solidFill>
                          <a:effectLst/>
                          <a:latin typeface="Arial" panose="020B0604020202020204" pitchFamily="34" charset="0"/>
                          <a:ea typeface="+mn-ea"/>
                          <a:cs typeface="Arial" panose="020B0604020202020204" pitchFamily="34" charset="0"/>
                        </a:rPr>
                        <a:t>mustn’t dive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here — the waves are too high and it’s unsafe.</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Visitors </a:t>
                      </a:r>
                      <a:r>
                        <a:rPr lang="en-US" sz="1800" b="0" i="0" u="sng" kern="1200" dirty="0">
                          <a:solidFill>
                            <a:schemeClr val="tx1"/>
                          </a:solidFill>
                          <a:effectLst/>
                          <a:latin typeface="Arial" panose="020B0604020202020204" pitchFamily="34" charset="0"/>
                          <a:ea typeface="+mn-ea"/>
                          <a:cs typeface="Arial" panose="020B0604020202020204" pitchFamily="34" charset="0"/>
                        </a:rPr>
                        <a:t>mustn’t touch</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 artwork at the exhibition. It is not allowed.</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you </a:t>
                      </a:r>
                      <a:r>
                        <a:rPr lang="en-US" sz="1800" b="0" i="0" u="sng" kern="1200" dirty="0">
                          <a:solidFill>
                            <a:schemeClr val="tx1"/>
                          </a:solidFill>
                          <a:effectLst/>
                          <a:latin typeface="Arial" panose="020B0604020202020204" pitchFamily="34" charset="0"/>
                          <a:ea typeface="+mn-ea"/>
                          <a:cs typeface="Arial" panose="020B0604020202020204" pitchFamily="34" charset="0"/>
                        </a:rPr>
                        <a:t>mustn’t go</a:t>
                      </a:r>
                      <a:r>
                        <a:rPr lang="en-US" sz="1800" b="0" i="0" u="none" kern="1200" dirty="0">
                          <a:solidFill>
                            <a:schemeClr val="tx1"/>
                          </a:solidFill>
                          <a:effectLst/>
                          <a:latin typeface="Arial" panose="020B0604020202020204" pitchFamily="34" charset="0"/>
                          <a:ea typeface="+mn-ea"/>
                          <a:cs typeface="Arial" panose="020B0604020202020204" pitchFamily="34" charset="0"/>
                        </a:rPr>
                        <a:t> over the speed limit near the school — it’s for everyone’s safety.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85872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963467173"/>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algn="l">
                        <a:lnSpc>
                          <a:spcPct val="150000"/>
                        </a:lnSpc>
                      </a:pPr>
                      <a:r>
                        <a:rPr lang="en-US" sz="1800" b="1" u="sng" dirty="0">
                          <a:solidFill>
                            <a:schemeClr val="tx1"/>
                          </a:solidFill>
                          <a:latin typeface="Arial" panose="020B0604020202020204" pitchFamily="34" charset="0"/>
                          <a:cs typeface="Arial" panose="020B0604020202020204" pitchFamily="34" charset="0"/>
                        </a:rPr>
                        <a:t>I personally believe</a:t>
                      </a:r>
                      <a:r>
                        <a:rPr lang="en-US" sz="1800" b="1" u="none" dirty="0">
                          <a:solidFill>
                            <a:schemeClr val="tx1"/>
                          </a:solidFill>
                          <a:latin typeface="Arial" panose="020B0604020202020204" pitchFamily="34" charset="0"/>
                          <a:cs typeface="Arial" panose="020B0604020202020204" pitchFamily="34" charset="0"/>
                        </a:rPr>
                        <a:t> that tourism should support local communities in every region.</a:t>
                      </a: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In my opinion</a:t>
                      </a:r>
                      <a:r>
                        <a:rPr lang="en-US" sz="1800" b="1" u="none" dirty="0">
                          <a:solidFill>
                            <a:schemeClr val="tx1"/>
                          </a:solidFill>
                          <a:latin typeface="Arial" panose="020B0604020202020204" pitchFamily="34" charset="0"/>
                          <a:cs typeface="Arial" panose="020B0604020202020204" pitchFamily="34" charset="0"/>
                        </a:rPr>
                        <a:t>, diving in the Red Sea is an unforgettable experience.</a:t>
                      </a: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From my point of view,</a:t>
                      </a:r>
                      <a:r>
                        <a:rPr lang="en-US" sz="1800" b="1" u="none" dirty="0">
                          <a:solidFill>
                            <a:schemeClr val="tx1"/>
                          </a:solidFill>
                          <a:latin typeface="Arial" panose="020B0604020202020204" pitchFamily="34" charset="0"/>
                          <a:cs typeface="Arial" panose="020B0604020202020204" pitchFamily="34" charset="0"/>
                        </a:rPr>
                        <a:t> Sheikh Zayed festival is well </a:t>
                      </a:r>
                      <a:r>
                        <a:rPr lang="en-US" sz="1800" b="1" u="none" dirty="0" err="1">
                          <a:solidFill>
                            <a:schemeClr val="tx1"/>
                          </a:solidFill>
                          <a:latin typeface="Arial" panose="020B0604020202020204" pitchFamily="34" charset="0"/>
                          <a:cs typeface="Arial" panose="020B0604020202020204" pitchFamily="34" charset="0"/>
                        </a:rPr>
                        <a:t>organised</a:t>
                      </a:r>
                      <a:r>
                        <a:rPr lang="en-US" sz="1800" b="1" u="none" dirty="0">
                          <a:solidFill>
                            <a:schemeClr val="tx1"/>
                          </a:solidFill>
                          <a:latin typeface="Arial" panose="020B0604020202020204" pitchFamily="34" charset="0"/>
                          <a:cs typeface="Arial" panose="020B0604020202020204" pitchFamily="34" charset="0"/>
                        </a:rPr>
                        <a:t> and a lot of fun.</a:t>
                      </a:r>
                      <a:endParaRPr lang="en-GB"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spcBef>
                          <a:spcPts val="0"/>
                        </a:spcBef>
                        <a:spcAft>
                          <a:spcPts val="0"/>
                        </a:spcAft>
                        <a:buNone/>
                      </a:pPr>
                      <a:r>
                        <a:rPr lang="en-US" sz="1800" b="1" i="0" u="sng" strike="noStrike" kern="1200" noProof="0" dirty="0">
                          <a:solidFill>
                            <a:schemeClr val="tx2"/>
                          </a:solidFill>
                          <a:effectLst/>
                          <a:latin typeface="Arial"/>
                          <a:cs typeface="Arial"/>
                          <a:hlinkClick r:id="rId2">
                            <a:extLst>
                              <a:ext uri="{A12FA001-AC4F-418D-AE19-62706E023703}">
                                <ahyp:hlinkClr xmlns:ahyp="http://schemas.microsoft.com/office/drawing/2018/hyperlinkcolor" val="tx"/>
                              </a:ext>
                            </a:extLst>
                          </a:hlinkClick>
                        </a:rPr>
                        <a:t>Expressing opinion</a:t>
                      </a:r>
                      <a:endParaRPr lang="en-US" b="1" u="sng" strike="noStrike" noProof="0" dirty="0">
                        <a:solidFill>
                          <a:schemeClr val="tx2"/>
                        </a:solidFill>
                        <a:latin typeface="Arial"/>
                        <a:cs typeface="Arial"/>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dirty="0">
                          <a:latin typeface="Arial" panose="020B0604020202020204" pitchFamily="34" charset="0"/>
                          <a:cs typeface="Arial" panose="020B0604020202020204" pitchFamily="34" charset="0"/>
                        </a:rPr>
                        <a:t>that clauses, gerund phrases, present simple, modals, adjectives</a:t>
                      </a:r>
                      <a:endParaRPr lang="x-none" sz="1800"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975820903"/>
              </p:ext>
            </p:extLst>
          </p:nvPr>
        </p:nvGraphicFramePr>
        <p:xfrm>
          <a:off x="0" y="0"/>
          <a:ext cx="12192000" cy="6858001"/>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335821">
                <a:tc gridSpan="2">
                  <a:txBody>
                    <a:bodyPr/>
                    <a:lstStyle/>
                    <a:p>
                      <a:pPr algn="l" rtl="0">
                        <a:lnSpc>
                          <a:spcPct val="150000"/>
                        </a:lnSpc>
                        <a:spcAft>
                          <a:spcPts val="0"/>
                        </a:spcAft>
                      </a:pPr>
                      <a:endParaRPr lang="en-US" sz="1800" b="1" i="0" u="sng" kern="1200" dirty="0">
                        <a:solidFill>
                          <a:schemeClr val="tx1"/>
                        </a:solidFill>
                        <a:effectLst/>
                        <a:latin typeface="Arial" panose="020B0604020202020204" pitchFamily="34" charset="0"/>
                        <a:ea typeface="+mn-ea"/>
                        <a:cs typeface="Arial" panose="020B0604020202020204" pitchFamily="34" charset="0"/>
                      </a:endParaRP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We </a:t>
                      </a:r>
                      <a:r>
                        <a:rPr lang="en-US" sz="1800" b="1" i="0" u="sng" kern="1200" dirty="0">
                          <a:solidFill>
                            <a:schemeClr val="tx1"/>
                          </a:solidFill>
                          <a:effectLst/>
                          <a:latin typeface="Arial" panose="020B0604020202020204" pitchFamily="34" charset="0"/>
                          <a:ea typeface="+mn-ea"/>
                          <a:cs typeface="Arial" panose="020B0604020202020204" pitchFamily="34" charset="0"/>
                        </a:rPr>
                        <a:t>went</a:t>
                      </a:r>
                      <a:r>
                        <a:rPr lang="en-US" sz="1800" b="1" i="0" u="none" kern="1200" dirty="0">
                          <a:solidFill>
                            <a:schemeClr val="tx1"/>
                          </a:solidFill>
                          <a:effectLst/>
                          <a:latin typeface="Arial" panose="020B0604020202020204" pitchFamily="34" charset="0"/>
                          <a:ea typeface="+mn-ea"/>
                          <a:cs typeface="Arial" panose="020B0604020202020204" pitchFamily="34" charset="0"/>
                        </a:rPr>
                        <a:t> to a local festival </a:t>
                      </a:r>
                      <a:r>
                        <a:rPr lang="en-US" sz="1800" b="1" i="0" u="sng" kern="1200" dirty="0">
                          <a:solidFill>
                            <a:schemeClr val="tx1"/>
                          </a:solidFill>
                          <a:effectLst/>
                          <a:latin typeface="Arial" panose="020B0604020202020204" pitchFamily="34" charset="0"/>
                          <a:ea typeface="+mn-ea"/>
                          <a:cs typeface="Arial" panose="020B0604020202020204" pitchFamily="34" charset="0"/>
                        </a:rPr>
                        <a:t>last weekend</a:t>
                      </a:r>
                      <a:r>
                        <a:rPr lang="en-US" sz="1800" b="1" i="0" u="none" kern="1200" dirty="0">
                          <a:solidFill>
                            <a:schemeClr val="tx1"/>
                          </a:solidFill>
                          <a:effectLst/>
                          <a:latin typeface="Arial" panose="020B0604020202020204" pitchFamily="34" charset="0"/>
                          <a:ea typeface="+mn-ea"/>
                          <a:cs typeface="Arial" panose="020B0604020202020204" pitchFamily="34" charset="0"/>
                        </a:rPr>
                        <a:t>. The music </a:t>
                      </a:r>
                      <a:r>
                        <a:rPr lang="en-US" sz="1800" b="1" i="0" u="sng" kern="1200" dirty="0">
                          <a:solidFill>
                            <a:schemeClr val="tx1"/>
                          </a:solidFill>
                          <a:effectLst/>
                          <a:latin typeface="Arial" panose="020B0604020202020204" pitchFamily="34" charset="0"/>
                          <a:ea typeface="+mn-ea"/>
                          <a:cs typeface="Arial" panose="020B0604020202020204" pitchFamily="34" charset="0"/>
                        </a:rPr>
                        <a:t>was</a:t>
                      </a:r>
                      <a:r>
                        <a:rPr lang="en-US" sz="1800" b="1" i="0" u="none" kern="1200" dirty="0">
                          <a:solidFill>
                            <a:schemeClr val="tx1"/>
                          </a:solidFill>
                          <a:effectLst/>
                          <a:latin typeface="Arial" panose="020B0604020202020204" pitchFamily="34" charset="0"/>
                          <a:ea typeface="+mn-ea"/>
                          <a:cs typeface="Arial" panose="020B0604020202020204" pitchFamily="34" charset="0"/>
                        </a:rPr>
                        <a:t> loud, and everyone </a:t>
                      </a:r>
                      <a:r>
                        <a:rPr lang="en-US" sz="1800" b="1" i="0" u="sng" kern="1200" dirty="0">
                          <a:solidFill>
                            <a:schemeClr val="tx1"/>
                          </a:solidFill>
                          <a:effectLst/>
                          <a:latin typeface="Arial" panose="020B0604020202020204" pitchFamily="34" charset="0"/>
                          <a:ea typeface="+mn-ea"/>
                          <a:cs typeface="Arial" panose="020B0604020202020204" pitchFamily="34" charset="0"/>
                        </a:rPr>
                        <a:t>looked</a:t>
                      </a:r>
                      <a:r>
                        <a:rPr lang="en-US" sz="1800" b="1" i="0" u="none" kern="1200" dirty="0">
                          <a:solidFill>
                            <a:schemeClr val="tx1"/>
                          </a:solidFill>
                          <a:effectLst/>
                          <a:latin typeface="Arial" panose="020B0604020202020204" pitchFamily="34" charset="0"/>
                          <a:ea typeface="+mn-ea"/>
                          <a:cs typeface="Arial" panose="020B0604020202020204" pitchFamily="34" charset="0"/>
                        </a:rPr>
                        <a:t> happy.</a:t>
                      </a: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We </a:t>
                      </a:r>
                      <a:r>
                        <a:rPr lang="en-US" sz="1800" b="1" i="0" u="sng" kern="1200" dirty="0">
                          <a:solidFill>
                            <a:schemeClr val="tx1"/>
                          </a:solidFill>
                          <a:effectLst/>
                          <a:latin typeface="Arial" panose="020B0604020202020204" pitchFamily="34" charset="0"/>
                          <a:ea typeface="+mn-ea"/>
                          <a:cs typeface="Arial" panose="020B0604020202020204" pitchFamily="34" charset="0"/>
                        </a:rPr>
                        <a:t>watched</a:t>
                      </a:r>
                      <a:r>
                        <a:rPr lang="en-US" sz="1800" b="1" i="0" u="none" kern="1200" dirty="0">
                          <a:solidFill>
                            <a:schemeClr val="tx1"/>
                          </a:solidFill>
                          <a:effectLst/>
                          <a:latin typeface="Arial" panose="020B0604020202020204" pitchFamily="34" charset="0"/>
                          <a:ea typeface="+mn-ea"/>
                          <a:cs typeface="Arial" panose="020B0604020202020204" pitchFamily="34" charset="0"/>
                        </a:rPr>
                        <a:t> a documentary about climate change. It </a:t>
                      </a:r>
                      <a:r>
                        <a:rPr lang="en-US" sz="1800" b="1" i="0" u="sng" kern="1200" dirty="0">
                          <a:solidFill>
                            <a:schemeClr val="tx1"/>
                          </a:solidFill>
                          <a:effectLst/>
                          <a:latin typeface="Arial" panose="020B0604020202020204" pitchFamily="34" charset="0"/>
                          <a:ea typeface="+mn-ea"/>
                          <a:cs typeface="Arial" panose="020B0604020202020204" pitchFamily="34" charset="0"/>
                        </a:rPr>
                        <a:t>explained</a:t>
                      </a:r>
                      <a:r>
                        <a:rPr lang="en-US" sz="1800" b="1" i="0" u="none" kern="1200" dirty="0">
                          <a:solidFill>
                            <a:schemeClr val="tx1"/>
                          </a:solidFill>
                          <a:effectLst/>
                          <a:latin typeface="Arial" panose="020B0604020202020204" pitchFamily="34" charset="0"/>
                          <a:ea typeface="+mn-ea"/>
                          <a:cs typeface="Arial" panose="020B0604020202020204" pitchFamily="34" charset="0"/>
                        </a:rPr>
                        <a:t> how floods are becoming frequent.</a:t>
                      </a: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They </a:t>
                      </a:r>
                      <a:r>
                        <a:rPr lang="en-US" sz="1800" b="1" i="0" u="sng" kern="1200" dirty="0">
                          <a:solidFill>
                            <a:schemeClr val="tx1"/>
                          </a:solidFill>
                          <a:effectLst/>
                          <a:latin typeface="Arial" panose="020B0604020202020204" pitchFamily="34" charset="0"/>
                          <a:ea typeface="+mn-ea"/>
                          <a:cs typeface="Arial" panose="020B0604020202020204" pitchFamily="34" charset="0"/>
                        </a:rPr>
                        <a:t>arrived</a:t>
                      </a:r>
                      <a:r>
                        <a:rPr lang="en-US" sz="1800" b="1" i="0" u="none" kern="1200" dirty="0">
                          <a:solidFill>
                            <a:schemeClr val="tx1"/>
                          </a:solidFill>
                          <a:effectLst/>
                          <a:latin typeface="Arial" panose="020B0604020202020204" pitchFamily="34" charset="0"/>
                          <a:ea typeface="+mn-ea"/>
                          <a:cs typeface="Arial" panose="020B0604020202020204" pitchFamily="34" charset="0"/>
                        </a:rPr>
                        <a:t> at the destination just before sunset and </a:t>
                      </a:r>
                      <a:r>
                        <a:rPr lang="en-US" sz="1800" b="1" i="0" u="sng" kern="1200" dirty="0">
                          <a:solidFill>
                            <a:schemeClr val="tx1"/>
                          </a:solidFill>
                          <a:effectLst/>
                          <a:latin typeface="Arial" panose="020B0604020202020204" pitchFamily="34" charset="0"/>
                          <a:ea typeface="+mn-ea"/>
                          <a:cs typeface="Arial" panose="020B0604020202020204" pitchFamily="34" charset="0"/>
                        </a:rPr>
                        <a:t>felt</a:t>
                      </a:r>
                      <a:r>
                        <a:rPr lang="en-US" sz="1800" b="1" i="0" u="none" kern="1200" dirty="0">
                          <a:solidFill>
                            <a:schemeClr val="tx1"/>
                          </a:solidFill>
                          <a:effectLst/>
                          <a:latin typeface="Arial" panose="020B0604020202020204" pitchFamily="34" charset="0"/>
                          <a:ea typeface="+mn-ea"/>
                          <a:cs typeface="Arial" panose="020B0604020202020204" pitchFamily="34" charset="0"/>
                        </a:rPr>
                        <a:t> relaxed right away.</a:t>
                      </a:r>
                    </a:p>
                    <a:p>
                      <a:pPr algn="l" rtl="0">
                        <a:lnSpc>
                          <a:spcPct val="150000"/>
                        </a:lnSpc>
                        <a:spcAft>
                          <a:spcPts val="0"/>
                        </a:spcAft>
                      </a:pPr>
                      <a:r>
                        <a:rPr lang="en-US" sz="1800" b="1" i="0" u="sng" kern="1200" dirty="0">
                          <a:solidFill>
                            <a:schemeClr val="tx1"/>
                          </a:solidFill>
                          <a:effectLst/>
                          <a:latin typeface="Arial" panose="020B0604020202020204" pitchFamily="34" charset="0"/>
                          <a:ea typeface="+mn-ea"/>
                          <a:cs typeface="Arial" panose="020B0604020202020204" pitchFamily="34" charset="0"/>
                        </a:rPr>
                        <a:t>A few years ago</a:t>
                      </a:r>
                      <a:r>
                        <a:rPr lang="en-US" sz="1800" b="1" i="0" u="none" kern="1200" dirty="0">
                          <a:solidFill>
                            <a:schemeClr val="tx1"/>
                          </a:solidFill>
                          <a:effectLst/>
                          <a:latin typeface="Arial" panose="020B0604020202020204" pitchFamily="34" charset="0"/>
                          <a:ea typeface="+mn-ea"/>
                          <a:cs typeface="Arial" panose="020B0604020202020204" pitchFamily="34" charset="0"/>
                        </a:rPr>
                        <a:t>, we </a:t>
                      </a:r>
                      <a:r>
                        <a:rPr lang="en-US" sz="1800" b="1" i="0" u="sng" kern="1200" dirty="0">
                          <a:solidFill>
                            <a:schemeClr val="tx1"/>
                          </a:solidFill>
                          <a:effectLst/>
                          <a:latin typeface="Arial" panose="020B0604020202020204" pitchFamily="34" charset="0"/>
                          <a:ea typeface="+mn-ea"/>
                          <a:cs typeface="Arial" panose="020B0604020202020204" pitchFamily="34" charset="0"/>
                        </a:rPr>
                        <a:t>went</a:t>
                      </a:r>
                      <a:r>
                        <a:rPr lang="en-US" sz="1800" b="1" i="0" u="none" kern="1200" dirty="0">
                          <a:solidFill>
                            <a:schemeClr val="tx1"/>
                          </a:solidFill>
                          <a:effectLst/>
                          <a:latin typeface="Arial" panose="020B0604020202020204" pitchFamily="34" charset="0"/>
                          <a:ea typeface="+mn-ea"/>
                          <a:cs typeface="Arial" panose="020B0604020202020204" pitchFamily="34" charset="0"/>
                        </a:rPr>
                        <a:t> on a diving trip in Oman and saw turtles swimming near the reef.</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26104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Describing past experiences and events</a:t>
                      </a:r>
                      <a:endParaRPr lang="en-US" sz="1800" b="0" i="0"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261136">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dirty="0">
                          <a:latin typeface="Arial" panose="020B0604020202020204" pitchFamily="34" charset="0"/>
                          <a:cs typeface="Arial" panose="020B0604020202020204" pitchFamily="34" charset="0"/>
                        </a:rPr>
                        <a:t>past simple, past continuous, past time phrases, basic time connectives like </a:t>
                      </a:r>
                      <a:r>
                        <a:rPr lang="en-US" sz="1800" b="0" i="1" dirty="0">
                          <a:latin typeface="Arial" panose="020B0604020202020204" pitchFamily="34" charset="0"/>
                          <a:cs typeface="Arial" panose="020B0604020202020204" pitchFamily="34" charset="0"/>
                        </a:rPr>
                        <a:t>before, first, after that, etc. </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181521988"/>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lvl="0" algn="l">
                        <a:lnSpc>
                          <a:spcPct val="150000"/>
                        </a:lnSpc>
                        <a:spcBef>
                          <a:spcPts val="0"/>
                        </a:spcBef>
                        <a:spcAft>
                          <a:spcPts val="0"/>
                        </a:spcAft>
                        <a:buNone/>
                      </a:pPr>
                      <a:r>
                        <a:rPr lang="en-US" b="1" i="0" u="sng" strike="noStrike" noProof="0" dirty="0">
                          <a:solidFill>
                            <a:schemeClr val="tx1"/>
                          </a:solidFill>
                          <a:latin typeface="Arial" panose="020B0604020202020204" pitchFamily="34" charset="0"/>
                          <a:cs typeface="Arial" panose="020B0604020202020204" pitchFamily="34" charset="0"/>
                        </a:rPr>
                        <a:t>I wish I had</a:t>
                      </a:r>
                      <a:r>
                        <a:rPr lang="en-US" b="1" i="0" u="none" strike="noStrike" noProof="0" dirty="0">
                          <a:solidFill>
                            <a:schemeClr val="tx1"/>
                          </a:solidFill>
                          <a:latin typeface="Arial" panose="020B0604020202020204" pitchFamily="34" charset="0"/>
                          <a:cs typeface="Arial" panose="020B0604020202020204" pitchFamily="34" charset="0"/>
                        </a:rPr>
                        <a:t> more free time to watch that new documentary about climate change.</a:t>
                      </a:r>
                    </a:p>
                    <a:p>
                      <a:pPr lvl="0" algn="l">
                        <a:lnSpc>
                          <a:spcPct val="150000"/>
                        </a:lnSpc>
                        <a:spcBef>
                          <a:spcPts val="0"/>
                        </a:spcBef>
                        <a:spcAft>
                          <a:spcPts val="0"/>
                        </a:spcAft>
                        <a:buNone/>
                      </a:pPr>
                      <a:r>
                        <a:rPr lang="en-US" b="1" i="0" u="sng" strike="noStrike" noProof="0" dirty="0">
                          <a:solidFill>
                            <a:schemeClr val="tx1"/>
                          </a:solidFill>
                          <a:latin typeface="Arial" panose="020B0604020202020204" pitchFamily="34" charset="0"/>
                          <a:cs typeface="Arial" panose="020B0604020202020204" pitchFamily="34" charset="0"/>
                        </a:rPr>
                        <a:t>I’m sorry I can’t</a:t>
                      </a:r>
                      <a:r>
                        <a:rPr lang="en-US" b="1" i="0" u="none" strike="noStrike" noProof="0" dirty="0">
                          <a:solidFill>
                            <a:schemeClr val="tx1"/>
                          </a:solidFill>
                          <a:latin typeface="Arial" panose="020B0604020202020204" pitchFamily="34" charset="0"/>
                          <a:cs typeface="Arial" panose="020B0604020202020204" pitchFamily="34" charset="0"/>
                        </a:rPr>
                        <a:t> join the hunting trip tomorrow. I have to finish my project.</a:t>
                      </a: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a:t>
                      </a:r>
                      <a:r>
                        <a:rPr lang="en-US" b="1" i="0" u="sng" strike="noStrike" noProof="0" dirty="0">
                          <a:solidFill>
                            <a:schemeClr val="tx1"/>
                          </a:solidFill>
                          <a:latin typeface="Arial" panose="020B0604020202020204" pitchFamily="34" charset="0"/>
                          <a:cs typeface="Arial" panose="020B0604020202020204" pitchFamily="34" charset="0"/>
                        </a:rPr>
                        <a:t>shouldn’t ignore</a:t>
                      </a:r>
                      <a:r>
                        <a:rPr lang="en-US" b="1" i="0" u="none" strike="noStrike" noProof="0" dirty="0">
                          <a:solidFill>
                            <a:schemeClr val="tx1"/>
                          </a:solidFill>
                          <a:latin typeface="Arial" panose="020B0604020202020204" pitchFamily="34" charset="0"/>
                          <a:cs typeface="Arial" panose="020B0604020202020204" pitchFamily="34" charset="0"/>
                        </a:rPr>
                        <a:t> urgent flood warnings — the climate is changing quickly.</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Expressing regret</a:t>
                      </a:r>
                      <a:endParaRPr lang="en-US" sz="1800" b="1" kern="1200" dirty="0">
                        <a:solidFill>
                          <a:schemeClr val="tx2"/>
                        </a:solidFill>
                        <a:effectLst/>
                        <a:latin typeface="Arial"/>
                        <a:ea typeface="+mn-ea"/>
                        <a:cs typeface="Arial"/>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buNone/>
                      </a:pPr>
                      <a:r>
                        <a:rPr lang="en-US" dirty="0">
                          <a:latin typeface="Arial" panose="020B0604020202020204" pitchFamily="34" charset="0"/>
                          <a:cs typeface="Arial" panose="020B0604020202020204" pitchFamily="34" charset="0"/>
                        </a:rPr>
                        <a:t>wish + past simple, verb forms, modal verbs for advice</a:t>
                      </a:r>
                      <a:r>
                        <a:rPr lang="en-US">
                          <a:latin typeface="Arial" panose="020B0604020202020204" pitchFamily="34" charset="0"/>
                          <a:cs typeface="Arial" panose="020B0604020202020204" pitchFamily="34" charset="0"/>
                        </a:rPr>
                        <a:t>, present </a:t>
                      </a:r>
                      <a:r>
                        <a:rPr lang="en-US" dirty="0">
                          <a:latin typeface="Arial" panose="020B0604020202020204" pitchFamily="34" charset="0"/>
                          <a:cs typeface="Arial" panose="020B0604020202020204" pitchFamily="34" charset="0"/>
                        </a:rPr>
                        <a:t>simple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a:t>Thank you</a:t>
            </a:r>
            <a:endParaRPr lang="en-AE"/>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C19CDEE-AFC6-4EE2-B4F7-8CA37066090B}">
  <ds:schemaRefs>
    <ds:schemaRef ds:uri="4a090edc-7a12-48de-8ccc-e297ffa550e8"/>
    <ds:schemaRef ds:uri="ed98f769-9929-4a8c-b4e0-3b1d78562470"/>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63E388B-57A9-4E57-A1CF-217D8FE711F3}"/>
</file>

<file path=docProps/app.xml><?xml version="1.0" encoding="utf-8"?>
<Properties xmlns="http://schemas.openxmlformats.org/officeDocument/2006/extended-properties" xmlns:vt="http://schemas.openxmlformats.org/officeDocument/2006/docPropsVTypes">
  <Template>Office Theme</Template>
  <TotalTime>3205</TotalTime>
  <Words>1791</Words>
  <Application>Microsoft Macintosh PowerPoint</Application>
  <PresentationFormat>Widescreen</PresentationFormat>
  <Paragraphs>186</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27</cp:revision>
  <dcterms:created xsi:type="dcterms:W3CDTF">2024-07-05T04:49:36Z</dcterms:created>
  <dcterms:modified xsi:type="dcterms:W3CDTF">2025-05-21T04:16:24Z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