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handoutMasterIdLst>
    <p:handoutMasterId r:id="rId90"/>
  </p:handoutMasterIdLst>
  <p:sldIdLst>
    <p:sldId id="262" r:id="rId2"/>
    <p:sldId id="571" r:id="rId3"/>
    <p:sldId id="572" r:id="rId4"/>
    <p:sldId id="573" r:id="rId5"/>
    <p:sldId id="574" r:id="rId6"/>
    <p:sldId id="575" r:id="rId7"/>
    <p:sldId id="576" r:id="rId8"/>
    <p:sldId id="577" r:id="rId9"/>
    <p:sldId id="578" r:id="rId10"/>
    <p:sldId id="579" r:id="rId11"/>
    <p:sldId id="580" r:id="rId12"/>
    <p:sldId id="550" r:id="rId13"/>
    <p:sldId id="551" r:id="rId14"/>
    <p:sldId id="552" r:id="rId15"/>
    <p:sldId id="554" r:id="rId16"/>
    <p:sldId id="555" r:id="rId17"/>
    <p:sldId id="557" r:id="rId18"/>
    <p:sldId id="559" r:id="rId19"/>
    <p:sldId id="560" r:id="rId20"/>
    <p:sldId id="561" r:id="rId21"/>
    <p:sldId id="540" r:id="rId22"/>
    <p:sldId id="541" r:id="rId23"/>
    <p:sldId id="543" r:id="rId24"/>
    <p:sldId id="562" r:id="rId25"/>
    <p:sldId id="544" r:id="rId26"/>
    <p:sldId id="492" r:id="rId27"/>
    <p:sldId id="567" r:id="rId28"/>
    <p:sldId id="568" r:id="rId29"/>
    <p:sldId id="526" r:id="rId30"/>
    <p:sldId id="521" r:id="rId31"/>
    <p:sldId id="514" r:id="rId32"/>
    <p:sldId id="516" r:id="rId33"/>
    <p:sldId id="536" r:id="rId34"/>
    <p:sldId id="537" r:id="rId35"/>
    <p:sldId id="508" r:id="rId36"/>
    <p:sldId id="566" r:id="rId37"/>
    <p:sldId id="489" r:id="rId38"/>
    <p:sldId id="545" r:id="rId39"/>
    <p:sldId id="547" r:id="rId40"/>
    <p:sldId id="546" r:id="rId41"/>
    <p:sldId id="542" r:id="rId42"/>
    <p:sldId id="479" r:id="rId43"/>
    <p:sldId id="527" r:id="rId44"/>
    <p:sldId id="528" r:id="rId45"/>
    <p:sldId id="529" r:id="rId46"/>
    <p:sldId id="491" r:id="rId47"/>
    <p:sldId id="513" r:id="rId48"/>
    <p:sldId id="530" r:id="rId49"/>
    <p:sldId id="515" r:id="rId50"/>
    <p:sldId id="510" r:id="rId51"/>
    <p:sldId id="509" r:id="rId52"/>
    <p:sldId id="485" r:id="rId53"/>
    <p:sldId id="484" r:id="rId54"/>
    <p:sldId id="483" r:id="rId55"/>
    <p:sldId id="480" r:id="rId56"/>
    <p:sldId id="481" r:id="rId57"/>
    <p:sldId id="482" r:id="rId58"/>
    <p:sldId id="488" r:id="rId59"/>
    <p:sldId id="531" r:id="rId60"/>
    <p:sldId id="532" r:id="rId61"/>
    <p:sldId id="486" r:id="rId62"/>
    <p:sldId id="533" r:id="rId63"/>
    <p:sldId id="525" r:id="rId64"/>
    <p:sldId id="487" r:id="rId65"/>
    <p:sldId id="490" r:id="rId66"/>
    <p:sldId id="520" r:id="rId67"/>
    <p:sldId id="524" r:id="rId68"/>
    <p:sldId id="523" r:id="rId69"/>
    <p:sldId id="522" r:id="rId70"/>
    <p:sldId id="534" r:id="rId71"/>
    <p:sldId id="535" r:id="rId72"/>
    <p:sldId id="517" r:id="rId73"/>
    <p:sldId id="518" r:id="rId74"/>
    <p:sldId id="507" r:id="rId75"/>
    <p:sldId id="511" r:id="rId76"/>
    <p:sldId id="538" r:id="rId77"/>
    <p:sldId id="539" r:id="rId78"/>
    <p:sldId id="548" r:id="rId79"/>
    <p:sldId id="549" r:id="rId80"/>
    <p:sldId id="558" r:id="rId81"/>
    <p:sldId id="556" r:id="rId82"/>
    <p:sldId id="563" r:id="rId83"/>
    <p:sldId id="564" r:id="rId84"/>
    <p:sldId id="565" r:id="rId85"/>
    <p:sldId id="512" r:id="rId86"/>
    <p:sldId id="581" r:id="rId87"/>
    <p:sldId id="439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93B16-E9A0-4159-A7E2-60865E7E4891}" type="datetimeFigureOut">
              <a:rPr lang="en-US" smtClean="0"/>
              <a:t>22/6/2020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589E1-BF5A-441A-BA6C-077D79FA4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190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34BB1-C5D2-421C-93DE-7100F043EB25}" type="datetimeFigureOut">
              <a:rPr lang="en-US" smtClean="0"/>
              <a:t>22/6/2020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CC84B-2312-4D3A-BC61-9D475418D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3007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0913-9769-4BD1-B24C-31BFAACC3111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6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6182D-8BA4-4A05-A356-56EFAAB1B217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1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8D0A-3D42-4D63-9A01-9BAE72A8022C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8959F-9113-4D15-90FC-2D0A9C2E7E7C}" type="datetime1">
              <a:rPr lang="en-US" smtClean="0"/>
              <a:t>22/6/2020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4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390B-9DA0-471A-8F71-CEF0B8801340}" type="datetime1">
              <a:rPr lang="en-US" smtClean="0"/>
              <a:t>22/6/2020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1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708B-93EE-408E-B71E-287419AD36C8}" type="datetime1">
              <a:rPr lang="en-US" smtClean="0"/>
              <a:t>22/6/2020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2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7F0-9C13-4F1A-AF81-7911F71F31FD}" type="datetime1">
              <a:rPr lang="en-US" smtClean="0"/>
              <a:t>22/6/2020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D628-B5E8-4A2F-85AC-6FA777237543}" type="datetime1">
              <a:rPr lang="en-US" smtClean="0"/>
              <a:t>22/6/2020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1E779-1A9F-4D18-8359-E05272310983}" type="datetime1">
              <a:rPr lang="en-US" smtClean="0"/>
              <a:t>22/6/2020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1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657A-EF86-4610-A8AF-599FA6ACD209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3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2041-628E-43DF-BF3F-553DDD031712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6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03579-5A4E-49E4-8E8F-9F7A518F80BB}" type="datetime1">
              <a:rPr lang="en-US" smtClean="0"/>
              <a:t>22/6/2020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F6506-2982-4B3C-9A1B-77604C89D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9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542" y="0"/>
            <a:ext cx="11770458" cy="395381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1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ar-AE" sz="5400" b="1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مدرسة رأس الخيمة الحديثة الخاصة</a:t>
            </a:r>
            <a:r>
              <a:rPr lang="ar-AE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AE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b="1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 عامة للصف التاسع عام</a:t>
            </a:r>
            <a:r>
              <a:rPr lang="ar-AE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AE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b="1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9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استعداد للاختبار المركزي </a:t>
            </a:r>
            <a:endParaRPr lang="en-US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542" y="4189178"/>
            <a:ext cx="11770458" cy="1554799"/>
          </a:xfr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AE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معلم المادة                                   موجه العلوم                   مدير المدرسة </a:t>
            </a:r>
          </a:p>
          <a:p>
            <a:pPr algn="ctr"/>
            <a:r>
              <a:rPr lang="ar-AE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أ/ العدل جمال                               أ/ محمد توني                  أ/ محمد الأقرع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14"/>
          <a:stretch>
            <a:fillRect/>
          </a:stretch>
        </p:blipFill>
        <p:spPr bwMode="auto">
          <a:xfrm>
            <a:off x="421543" y="1506827"/>
            <a:ext cx="1762950" cy="181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09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803" t="8242" r="3980" b="16604"/>
          <a:stretch/>
        </p:blipFill>
        <p:spPr>
          <a:xfrm>
            <a:off x="90152" y="0"/>
            <a:ext cx="12101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68" t="6739" r="2395" b="104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01" t="6551" r="2500" b="90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57" t="6926" r="2816" b="739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7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69" t="17637" r="3979" b="53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2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801" r="3873" b="7396"/>
          <a:stretch/>
        </p:blipFill>
        <p:spPr>
          <a:xfrm>
            <a:off x="0" y="399246"/>
            <a:ext cx="11719775" cy="595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8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551" r="3873" b="64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176" r="3768" b="5707"/>
          <a:stretch/>
        </p:blipFill>
        <p:spPr>
          <a:xfrm>
            <a:off x="0" y="425003"/>
            <a:ext cx="11732654" cy="604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739" r="3768" b="5518"/>
          <a:stretch/>
        </p:blipFill>
        <p:spPr>
          <a:xfrm>
            <a:off x="0" y="463640"/>
            <a:ext cx="11732654" cy="60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89" t="6551" r="3556" b="58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لماذا تبدو البقع الشمسية داكنة 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درجة حرارتها أقل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درجة حرارتها أكثر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ثقوب في باطن الشمس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لاتحتوي على مجالات مغناطيسية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26181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4" y="1543902"/>
            <a:ext cx="3707736" cy="466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7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الطبقة الخارجية من الغلاف الجوي للشمس وتبلغ درجة حرارتها 1 مليون كلفن تقريباً؟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الطبقة الضوئية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الطبقة اللونية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الهالة الشمسية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الثقوب الإكليلة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48668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81" y="2093842"/>
            <a:ext cx="4195766" cy="40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9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السطح المرئي للشمس ويبلغ سمكه </a:t>
            </a:r>
            <a:r>
              <a:rPr lang="en-US" sz="4000" b="1" dirty="0" smtClean="0"/>
              <a:t>400Km</a:t>
            </a:r>
            <a:r>
              <a:rPr lang="ar-AE" sz="4000" b="1" dirty="0" smtClean="0"/>
              <a:t> وحرارته </a:t>
            </a:r>
            <a:r>
              <a:rPr lang="en-US" sz="4000" b="1" dirty="0" smtClean="0"/>
              <a:t>5800K</a:t>
            </a:r>
            <a:r>
              <a:rPr lang="ar-AE" sz="4000" b="1" dirty="0" smtClean="0"/>
              <a:t>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الطبقة الضوئية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الطبقة اللونية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الهالة الشمسية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الثقوب الإكليلة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3" t="3488" r="3294" b="1015"/>
          <a:stretch/>
        </p:blipFill>
        <p:spPr>
          <a:xfrm>
            <a:off x="1069764" y="1980165"/>
            <a:ext cx="4333462" cy="455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لا يمكن رؤيتها إلا اثناء حدوث الكسوف للشمس أو باستخدام جهاز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الميكروسكوب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التلسكوب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الكورنوجراف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هايبركوس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25477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r="53755"/>
          <a:stretch/>
        </p:blipFill>
        <p:spPr>
          <a:xfrm>
            <a:off x="636105" y="2213113"/>
            <a:ext cx="4028661" cy="43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6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معظم الإشعاع المنبعث من هذه الطبقة هو من الأطوال الموجية للأشعة؟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السينية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المرئية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فوق البنفسيجية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تحت الحمراء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25477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r="53755"/>
          <a:stretch/>
        </p:blipFill>
        <p:spPr>
          <a:xfrm>
            <a:off x="636105" y="2213113"/>
            <a:ext cx="4028661" cy="43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معظم الإشعاع المنبعث من هذه الطبقة هو من الأطوال الموجية للأشعة؟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السينية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المرئية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فوق البنفسيجية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تحت الحمراء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34859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6721"/>
            <a:ext cx="4195766" cy="40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مناطق تنخفض فيها الكثافة للغاز في الهالة الشمسية وتنطلق منها الجسيمات المكونة للرياح الشمسية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التوهج الشمسي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الشواظ الشمسي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الثقوب الإكليلة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البقع الشمسية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48472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55"/>
          <a:stretch/>
        </p:blipFill>
        <p:spPr>
          <a:xfrm>
            <a:off x="1663031" y="2417390"/>
            <a:ext cx="4715485" cy="381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2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قوس من الغاز يندفع من الطبقة اللونية وتتخطى درجة حرارته </a:t>
            </a:r>
            <a:r>
              <a:rPr lang="en-US" sz="4000" b="1" dirty="0" smtClean="0"/>
              <a:t>50000K</a:t>
            </a:r>
            <a:r>
              <a:rPr lang="ar-AE" sz="4000" b="1" dirty="0" smtClean="0"/>
              <a:t>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التوهج الشمسي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الشواظ الشمسي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الثقوب الإكليلة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البقع الشمسية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3521144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46" b="3188"/>
          <a:stretch/>
        </p:blipFill>
        <p:spPr>
          <a:xfrm>
            <a:off x="1172701" y="2222431"/>
            <a:ext cx="5069073" cy="401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6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ثورانات عنيفة عن الجسيمات والإشعاع تنطلق من سطح الشمس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التوهج الشمسي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الشواظ الشمسي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الثقوب الإكليلة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البقع الشمسية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89" b="37005"/>
          <a:stretch/>
        </p:blipFill>
        <p:spPr>
          <a:xfrm>
            <a:off x="1093187" y="2359715"/>
            <a:ext cx="5228100" cy="398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2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استخدم الشكل للإجابة عن هذا السؤال</a:t>
            </a:r>
            <a:br>
              <a:rPr lang="ar-AE" sz="4800" b="1" dirty="0" smtClean="0"/>
            </a:br>
            <a:r>
              <a:rPr lang="ar-AE" sz="4800" b="1" dirty="0" smtClean="0"/>
              <a:t>توقع عناصر مكونة للنجم المجهول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027" y="1257299"/>
            <a:ext cx="5883964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الكالسيوم والهيدروجين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الكالسيوم </a:t>
            </a:r>
            <a:r>
              <a:rPr lang="ar-AE" sz="3600" b="1" dirty="0" smtClean="0"/>
              <a:t>والهيليوم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الكالسيوم </a:t>
            </a:r>
            <a:r>
              <a:rPr lang="ar-AE" sz="3600" b="1" dirty="0" smtClean="0"/>
              <a:t>والصوديوم           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الهيدروجين والهيليوم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21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3" b="10558"/>
          <a:stretch/>
        </p:blipFill>
        <p:spPr>
          <a:xfrm rot="16200000">
            <a:off x="7209181" y="990943"/>
            <a:ext cx="4346713" cy="5618925"/>
          </a:xfrm>
        </p:spPr>
      </p:pic>
      <p:sp>
        <p:nvSpPr>
          <p:cNvPr id="12" name="Oval 11"/>
          <p:cNvSpPr/>
          <p:nvPr/>
        </p:nvSpPr>
        <p:spPr>
          <a:xfrm>
            <a:off x="5380380" y="143243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استخدم الشكل للإجابة عن هذا السؤال</a:t>
            </a:r>
            <a:br>
              <a:rPr lang="ar-AE" sz="4800" b="1" dirty="0" smtClean="0"/>
            </a:br>
            <a:r>
              <a:rPr lang="ar-AE" sz="4800" b="1" dirty="0" smtClean="0"/>
              <a:t>أي النجوم التالية هى الأكثر حرارة؟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026" y="1257299"/>
            <a:ext cx="6573077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الأحمر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الأزرق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البرتقالي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الأبيض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22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78530" y="221390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854" y="1257299"/>
            <a:ext cx="2710911" cy="5022135"/>
          </a:xfrm>
        </p:spPr>
      </p:pic>
    </p:spTree>
    <p:extLst>
      <p:ext uri="{BB962C8B-B14F-4D97-AF65-F5344CB8AC3E}">
        <p14:creationId xmlns:p14="http://schemas.microsoft.com/office/powerpoint/2010/main" val="300307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/>
          </a:bodyPr>
          <a:lstStyle/>
          <a:p>
            <a:pPr algn="ctr" rtl="1"/>
            <a:r>
              <a:rPr lang="ar-AE" sz="4800" b="1" dirty="0" smtClean="0"/>
              <a:t>في حال تحرك النجم بعيداً عن الراصد ينزاح نحو الطيف؟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2369" y="1237557"/>
            <a:ext cx="2693503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الأحمر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الأزرق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البرتقالي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الأبيض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23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10947" y="1405522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55015" y="-73258"/>
            <a:ext cx="4536750" cy="7695746"/>
          </a:xfrm>
        </p:spPr>
      </p:pic>
    </p:spTree>
    <p:extLst>
      <p:ext uri="{BB962C8B-B14F-4D97-AF65-F5344CB8AC3E}">
        <p14:creationId xmlns:p14="http://schemas.microsoft.com/office/powerpoint/2010/main" val="101653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/>
          </a:bodyPr>
          <a:lstStyle/>
          <a:p>
            <a:pPr algn="ctr" rtl="1"/>
            <a:r>
              <a:rPr lang="ar-AE" sz="4800" b="1" dirty="0" smtClean="0"/>
              <a:t>أكتب أسفل كل طيف نوعه </a:t>
            </a:r>
            <a:endParaRPr lang="en-US" sz="48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24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99957" y="-2453472"/>
            <a:ext cx="4192086" cy="12114140"/>
          </a:xfrm>
        </p:spPr>
      </p:pic>
      <p:sp>
        <p:nvSpPr>
          <p:cNvPr id="13" name="TextBox 12"/>
          <p:cNvSpPr txBox="1"/>
          <p:nvPr/>
        </p:nvSpPr>
        <p:spPr>
          <a:xfrm>
            <a:off x="6095999" y="2332383"/>
            <a:ext cx="236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 smtClean="0">
                <a:solidFill>
                  <a:srgbClr val="FF0000"/>
                </a:solidFill>
              </a:rPr>
              <a:t>مستمر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10600" y="3603597"/>
            <a:ext cx="236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 smtClean="0">
                <a:solidFill>
                  <a:srgbClr val="FF0000"/>
                </a:solidFill>
              </a:rPr>
              <a:t>امتصاص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02587" y="4955037"/>
            <a:ext cx="236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 smtClean="0">
                <a:solidFill>
                  <a:srgbClr val="FF0000"/>
                </a:solidFill>
              </a:rPr>
              <a:t>انبعاث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في حال تحرك النجم مقترباً من الراصد ينزاح نحو الطيف؟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2369" y="1237557"/>
            <a:ext cx="2693503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الأحمر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الأزرق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البرتقالي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الأبيض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25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203041" y="218740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55015" y="-73258"/>
            <a:ext cx="4536750" cy="7695746"/>
          </a:xfrm>
        </p:spPr>
      </p:pic>
    </p:spTree>
    <p:extLst>
      <p:ext uri="{BB962C8B-B14F-4D97-AF65-F5344CB8AC3E}">
        <p14:creationId xmlns:p14="http://schemas.microsoft.com/office/powerpoint/2010/main" val="371637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استطاع علماء الفلك من خلاله تحديد المسافات الدقيقة التي تفصل النجوم عن الأرض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انزياح دوبلر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النجوم العنقودية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القدر الظاهري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اختلاف زاوية النظر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89973" y="533237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0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AE" sz="4000" b="1" dirty="0" smtClean="0"/>
              <a:t>ماوجه الارتباط بين السلوك المغناطيسي للشمس ودورة نشاطها؟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يتوقف النشاط المغناطيسي عندما تبدأ دورة النشاط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دورة النشاط متوافقة مع أقصى عدد للبقع الشمسية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دورة النشاط </a:t>
            </a:r>
            <a:r>
              <a:rPr lang="ar-AE" sz="4000" b="1" dirty="0" smtClean="0"/>
              <a:t>غير متوافقة </a:t>
            </a:r>
            <a:r>
              <a:rPr lang="ar-AE" sz="4000" b="1" dirty="0"/>
              <a:t>مع </a:t>
            </a:r>
            <a:r>
              <a:rPr lang="ar-AE" sz="4000" b="1" dirty="0" smtClean="0"/>
              <a:t>عدد التوهجات الشمسية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التوهجات الشمسية غير متوافقة مع العواصف المغناطيسية التي تضرب الأرض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5260" y="272908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2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AE" sz="4000" b="1" dirty="0" smtClean="0"/>
              <a:t>ما أسباب ظهور البقع الشمسية على سطح الشمس؟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مجالات مغناطيسية شديدة تخترق الطبقة الضوئية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جسيمات مشحونة تتدفق إلى النظام الشمسي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بقع موجودة على سطح الطبقة الضوئية تكون درجة حرارتها أعلى من درجة حرارة المناطق المحيطة بها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أقاليم من غازات ذات كثافة قليلة في هالة الشمس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89973" y="201346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درجة حرارة النجم تعتمد على ..........-..................؟اختر إجابتين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اللمعان</a:t>
            </a:r>
            <a:r>
              <a:rPr lang="en-US" sz="4000" b="1" dirty="0" smtClean="0"/>
              <a:t> </a:t>
            </a:r>
            <a:r>
              <a:rPr lang="ar-AE" sz="4000" b="1" dirty="0" smtClean="0"/>
              <a:t>     </a:t>
            </a:r>
            <a:r>
              <a:rPr lang="en-US" sz="4000" b="1" dirty="0" smtClean="0"/>
              <a:t>      </a:t>
            </a:r>
            <a:r>
              <a:rPr lang="ar-AE" sz="4000" b="1" dirty="0" smtClean="0"/>
              <a:t>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القدر الظاهري 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القدر المطلق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خطوط الطيف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29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71319" y="410294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856842" y="223333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كلما كانت كتلة النجم أكبر درجة حرارة .........سرعة احتراق الهيدروجين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ازدادت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قلت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توسطت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998510" y="2494741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6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القزم الأبيض يعادل حجم ................... تقريباً؟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الشمس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الأرض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المشترى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زحل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9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أحد الأمثلة التالية على العناقيد النجمية المفتوحة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الثريا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en-US" sz="4000" b="1" dirty="0" smtClean="0"/>
              <a:t>M13</a:t>
            </a:r>
            <a:r>
              <a:rPr lang="ar-AE" sz="4000" b="1" dirty="0" smtClean="0"/>
              <a:t>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الشعري اليمانية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en-US" sz="4000" b="1" dirty="0" smtClean="0"/>
              <a:t>M14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0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أحد الأمثلة التالية على العناقيد النجمية الكروية؟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الثريا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en-US" sz="4000" b="1" dirty="0" smtClean="0"/>
              <a:t>M13</a:t>
            </a:r>
            <a:r>
              <a:rPr lang="ar-AE" sz="4000" b="1" dirty="0" smtClean="0"/>
              <a:t>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الشعري اليمانية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en-US" sz="4000" b="1" dirty="0" smtClean="0"/>
              <a:t>M14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2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en-US" sz="4000" b="1" dirty="0" smtClean="0"/>
              <a:t>M13</a:t>
            </a:r>
            <a:r>
              <a:rPr lang="ar-AE" sz="4000" b="1" dirty="0" smtClean="0"/>
              <a:t>ضمن العناقيد النجمية</a:t>
            </a:r>
            <a:r>
              <a:rPr lang="en-US" sz="4000" b="1" dirty="0" smtClean="0"/>
              <a:t> </a:t>
            </a:r>
            <a:r>
              <a:rPr lang="ar-AE" sz="4000" b="1" dirty="0" smtClean="0"/>
              <a:t>الكروية يتبع كوكبة 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الثور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الجاثي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الجبار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الدب الأكبر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اعتمدت الشعوب القديمة على الكوكبات لمعرفة 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الاستعداد للزراعة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موعد الحصاد للزراعة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الاحتفالات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527333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4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مع تطور التكنولوجيا استطاع العلماء تحديد المسافات الدقيقة حتى </a:t>
            </a:r>
            <a:r>
              <a:rPr lang="en-US" sz="4000" b="1" dirty="0" smtClean="0"/>
              <a:t>100pc</a:t>
            </a:r>
            <a:r>
              <a:rPr lang="ar-AE" sz="4000" b="1" dirty="0" smtClean="0"/>
              <a:t> باستخدام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قمر صناعي هايبركوس (اختلاف زاوية النظر )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قمر صناعي هايبركوس </a:t>
            </a:r>
            <a:r>
              <a:rPr lang="ar-AE" sz="4000" b="1" dirty="0" smtClean="0"/>
              <a:t>(انزياح دوبلر)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قمر صناعي هايبركوس </a:t>
            </a:r>
            <a:r>
              <a:rPr lang="ar-AE" sz="4000" b="1" dirty="0" smtClean="0"/>
              <a:t>(القدر المطلق)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قمر صناعي هايبركوس (القدر </a:t>
            </a:r>
            <a:r>
              <a:rPr lang="ar-AE" sz="4000" b="1" dirty="0" smtClean="0"/>
              <a:t>الظاهري)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72415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6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ماسبب وجود الحزم في أطياف النجوم الأكثر انخفاضاً في درجات الحرارة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   بسبب وجود ثاني أكسيد الكربون في الغلاف الجوي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</a:t>
            </a:r>
            <a:r>
              <a:rPr lang="ar-AE" sz="4000" b="1" dirty="0"/>
              <a:t>بسبب وجود ثاني أكسيد </a:t>
            </a:r>
            <a:r>
              <a:rPr lang="ar-AE" sz="4000" b="1" dirty="0" smtClean="0"/>
              <a:t>الكبريت في </a:t>
            </a:r>
            <a:r>
              <a:rPr lang="ar-AE" sz="4000" b="1" dirty="0"/>
              <a:t>الغلاف الجوي                                                                                    </a:t>
            </a:r>
            <a:endParaRPr lang="ar-AE" sz="4000" b="1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</a:t>
            </a:r>
            <a:r>
              <a:rPr lang="ar-AE" sz="4000" b="1" dirty="0"/>
              <a:t>بسبب وجود </a:t>
            </a:r>
            <a:r>
              <a:rPr lang="ar-AE" sz="4000" b="1" dirty="0" smtClean="0"/>
              <a:t>أكسيد التيتانيوم في </a:t>
            </a:r>
            <a:r>
              <a:rPr lang="ar-AE" sz="4000" b="1" dirty="0"/>
              <a:t>الغلاف </a:t>
            </a:r>
            <a:r>
              <a:rPr lang="ar-AE" sz="4000" b="1" dirty="0" smtClean="0"/>
              <a:t>الجوي                        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</a:t>
            </a:r>
            <a:r>
              <a:rPr lang="ar-AE" sz="4000" b="1" dirty="0"/>
              <a:t>بسبب وجود </a:t>
            </a:r>
            <a:r>
              <a:rPr lang="ar-AE" sz="4000" b="1" dirty="0" smtClean="0"/>
              <a:t>أكسيد النيتروجين في </a:t>
            </a:r>
            <a:r>
              <a:rPr lang="ar-AE" sz="4000" b="1" dirty="0"/>
              <a:t>الغلاف الجوي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72218" y="439403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0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من خلال الشكل في شهر يوليو اقترب النجم من الأرض هذا يدل على ............ الانزياح 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2369" y="1237557"/>
            <a:ext cx="2693503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ازدياد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نقصان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متوسط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لا شيء 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38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10947" y="149790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73567" y="-516046"/>
            <a:ext cx="3790121" cy="7976228"/>
          </a:xfrm>
        </p:spPr>
      </p:pic>
    </p:spTree>
    <p:extLst>
      <p:ext uri="{BB962C8B-B14F-4D97-AF65-F5344CB8AC3E}">
        <p14:creationId xmlns:p14="http://schemas.microsoft.com/office/powerpoint/2010/main" val="101770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56" y="0"/>
            <a:ext cx="11237844" cy="800100"/>
          </a:xfrm>
        </p:spPr>
        <p:txBody>
          <a:bodyPr>
            <a:normAutofit/>
          </a:bodyPr>
          <a:lstStyle/>
          <a:p>
            <a:pPr algn="ctr" rtl="1"/>
            <a:r>
              <a:rPr lang="ar-AE" sz="4800" b="1" dirty="0" smtClean="0"/>
              <a:t>من خلال الشكل صفحة 374 أي مما يلي يعتبر صحيح؟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237557"/>
            <a:ext cx="6581103" cy="4333875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لنجم نوع</a:t>
            </a:r>
            <a:r>
              <a:rPr lang="en-US" sz="3600" b="1" dirty="0" smtClean="0"/>
              <a:t>A</a:t>
            </a:r>
            <a:r>
              <a:rPr lang="ar-AE" sz="3600" b="1" dirty="0" smtClean="0"/>
              <a:t>درجة حرارة أقل من النوع</a:t>
            </a:r>
            <a:r>
              <a:rPr lang="en-US" sz="3600" b="1" dirty="0"/>
              <a:t>M</a:t>
            </a:r>
            <a:r>
              <a:rPr lang="en-US" sz="3600" b="1" dirty="0" smtClean="0"/>
              <a:t>   B </a:t>
            </a:r>
            <a:r>
              <a:rPr lang="ar-AE" sz="3600" b="1" dirty="0"/>
              <a:t>) لنجم </a:t>
            </a:r>
            <a:r>
              <a:rPr lang="ar-AE" sz="3600" b="1" dirty="0" smtClean="0"/>
              <a:t>نوع</a:t>
            </a:r>
            <a:r>
              <a:rPr lang="en-US" sz="3600" b="1" dirty="0" smtClean="0"/>
              <a:t>O</a:t>
            </a:r>
            <a:r>
              <a:rPr lang="ar-AE" sz="3600" b="1" dirty="0" smtClean="0"/>
              <a:t>درجة </a:t>
            </a:r>
            <a:r>
              <a:rPr lang="ar-AE" sz="3600" b="1" dirty="0"/>
              <a:t>حرارة أدنى من النوع </a:t>
            </a:r>
            <a:r>
              <a:rPr lang="en-US" sz="3600" b="1" dirty="0" smtClean="0"/>
              <a:t>B</a:t>
            </a:r>
            <a:r>
              <a:rPr lang="ar-AE" sz="3600" b="1" dirty="0" smtClean="0"/>
              <a:t> 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لنجم </a:t>
            </a:r>
            <a:r>
              <a:rPr lang="ar-AE" sz="3600" b="1" dirty="0" smtClean="0"/>
              <a:t>نوع</a:t>
            </a:r>
            <a:r>
              <a:rPr lang="en-US" sz="3600" b="1" dirty="0" smtClean="0"/>
              <a:t>K</a:t>
            </a:r>
            <a:r>
              <a:rPr lang="ar-AE" sz="3600" b="1" dirty="0" smtClean="0"/>
              <a:t>درجة </a:t>
            </a:r>
            <a:r>
              <a:rPr lang="ar-AE" sz="3600" b="1" dirty="0"/>
              <a:t>حرارة أدنى من النوع </a:t>
            </a:r>
            <a:r>
              <a:rPr lang="en-US" sz="3600" b="1" dirty="0" smtClean="0"/>
              <a:t>G</a:t>
            </a:r>
            <a:r>
              <a:rPr lang="ar-AE" sz="3600" b="1" dirty="0" smtClean="0"/>
              <a:t> 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لنجم </a:t>
            </a:r>
            <a:r>
              <a:rPr lang="ar-AE" sz="3600" b="1" dirty="0" smtClean="0"/>
              <a:t>نوع</a:t>
            </a:r>
            <a:r>
              <a:rPr lang="en-US" sz="3600" b="1" dirty="0" smtClean="0"/>
              <a:t>G</a:t>
            </a:r>
            <a:r>
              <a:rPr lang="ar-AE" sz="3600" b="1" dirty="0" smtClean="0"/>
              <a:t>درجة </a:t>
            </a:r>
            <a:r>
              <a:rPr lang="ar-AE" sz="3600" b="1" dirty="0"/>
              <a:t>حرارة أدنى من النوع </a:t>
            </a:r>
            <a:r>
              <a:rPr lang="en-US" sz="3600" b="1" dirty="0" smtClean="0"/>
              <a:t>B</a:t>
            </a:r>
            <a:r>
              <a:rPr lang="ar-AE" sz="3600" b="1" dirty="0" smtClean="0"/>
              <a:t> 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39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57178" y="303191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08" y="664285"/>
            <a:ext cx="5661991" cy="6057190"/>
          </a:xfrm>
        </p:spPr>
      </p:pic>
    </p:spTree>
    <p:extLst>
      <p:ext uri="{BB962C8B-B14F-4D97-AF65-F5344CB8AC3E}">
        <p14:creationId xmlns:p14="http://schemas.microsoft.com/office/powerpoint/2010/main" val="374423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من خلال الشكل في شهر يوليو وشهر يناير ملاحظة الانزياح للنجم نتيجة حركة الراصد يعرف ....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237557"/>
            <a:ext cx="4038599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 </a:t>
            </a:r>
            <a:r>
              <a:rPr lang="ar-AE" sz="3600" b="1" dirty="0" smtClean="0"/>
              <a:t>اختلاف زاوية النظر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القدر الظاهري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القدر المطلق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انزياح دوبلر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40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10947" y="149790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73567" y="-516046"/>
            <a:ext cx="3790121" cy="7976228"/>
          </a:xfrm>
        </p:spPr>
      </p:pic>
    </p:spTree>
    <p:extLst>
      <p:ext uri="{BB962C8B-B14F-4D97-AF65-F5344CB8AC3E}">
        <p14:creationId xmlns:p14="http://schemas.microsoft.com/office/powerpoint/2010/main" val="142397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437457"/>
            <a:ext cx="11237844" cy="8001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AE" sz="4800" b="1" dirty="0" smtClean="0"/>
              <a:t>استخدم الشكل للإجابة عن هذا السؤال</a:t>
            </a:r>
            <a:br>
              <a:rPr lang="ar-AE" sz="4800" b="1" dirty="0" smtClean="0"/>
            </a:br>
            <a:r>
              <a:rPr lang="ar-AE" sz="4800" b="1" dirty="0" smtClean="0"/>
              <a:t>أي النجوم التالية هى الأقل حرارة؟</a:t>
            </a:r>
            <a:endParaRPr lang="en-US" sz="4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026" y="1257299"/>
            <a:ext cx="6573077" cy="433387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A</a:t>
            </a:r>
            <a:r>
              <a:rPr lang="ar-AE" sz="3600" b="1" dirty="0"/>
              <a:t>) </a:t>
            </a:r>
            <a:r>
              <a:rPr lang="ar-AE" sz="3600" b="1" dirty="0" smtClean="0"/>
              <a:t>الأحمر                                   </a:t>
            </a:r>
            <a:r>
              <a:rPr lang="en-US" sz="3600" b="1" dirty="0" smtClean="0"/>
              <a:t>B </a:t>
            </a:r>
            <a:r>
              <a:rPr lang="ar-AE" sz="3600" b="1" dirty="0"/>
              <a:t>) </a:t>
            </a:r>
            <a:r>
              <a:rPr lang="ar-AE" sz="3600" b="1" dirty="0" smtClean="0"/>
              <a:t>الأزرق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C</a:t>
            </a:r>
            <a:r>
              <a:rPr lang="ar-AE" sz="3600" b="1" dirty="0"/>
              <a:t>) </a:t>
            </a:r>
            <a:r>
              <a:rPr lang="ar-AE" sz="3600" b="1" dirty="0" smtClean="0"/>
              <a:t>البرتقالي</a:t>
            </a:r>
            <a:endParaRPr lang="ar-AE" sz="3600" b="1" dirty="0"/>
          </a:p>
          <a:p>
            <a:pPr algn="r" rtl="1">
              <a:lnSpc>
                <a:spcPct val="150000"/>
              </a:lnSpc>
            </a:pPr>
            <a:r>
              <a:rPr lang="ar-AE" sz="3600" b="1" dirty="0"/>
              <a:t> </a:t>
            </a:r>
            <a:r>
              <a:rPr lang="en-US" sz="3600" b="1" dirty="0"/>
              <a:t>D</a:t>
            </a:r>
            <a:r>
              <a:rPr lang="ar-AE" sz="3600" b="1" dirty="0"/>
              <a:t>) </a:t>
            </a:r>
            <a:r>
              <a:rPr lang="ar-AE" sz="3600" b="1" dirty="0" smtClean="0"/>
              <a:t>الأبيض</a:t>
            </a:r>
            <a:endParaRPr lang="en-US" sz="3600" b="1" dirty="0"/>
          </a:p>
          <a:p>
            <a:pPr algn="r" rtl="1"/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41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99499" y="147981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089" y="291026"/>
            <a:ext cx="2710911" cy="6212805"/>
          </a:xfrm>
        </p:spPr>
      </p:pic>
    </p:spTree>
    <p:extLst>
      <p:ext uri="{BB962C8B-B14F-4D97-AF65-F5344CB8AC3E}">
        <p14:creationId xmlns:p14="http://schemas.microsoft.com/office/powerpoint/2010/main" val="146382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8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2278" y="1272209"/>
            <a:ext cx="1195677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أي من الكوكبات التالية نراها في نصف الكرة الشمالي في فصل الشتاء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)</a:t>
            </a:r>
            <a:r>
              <a:rPr lang="en-US" sz="4000" b="1" dirty="0" smtClean="0"/>
              <a:t> </a:t>
            </a:r>
            <a:r>
              <a:rPr lang="ar-AE" sz="4000" b="1" dirty="0" smtClean="0"/>
              <a:t>الجاثي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الجبار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الدب الأكبر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الثور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42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946294" y="309352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2278" y="1272209"/>
            <a:ext cx="1195677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أي من الكوكبات التالية نراها في نصف الكرة الشمالي في فصل الصيف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)</a:t>
            </a:r>
            <a:r>
              <a:rPr lang="en-US" sz="4000" b="1" dirty="0" smtClean="0"/>
              <a:t> </a:t>
            </a:r>
            <a:r>
              <a:rPr lang="ar-AE" sz="4000" b="1" dirty="0" smtClean="0"/>
              <a:t>الجاثي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الجبار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الدب الأكبر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الثور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43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7268" y="2139363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1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2278" y="1272209"/>
            <a:ext cx="1195677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أحد الأمثلة التالية مثال على الكوكبات القطبية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)</a:t>
            </a:r>
            <a:r>
              <a:rPr lang="en-US" sz="4000" b="1" dirty="0" smtClean="0"/>
              <a:t> </a:t>
            </a:r>
            <a:r>
              <a:rPr lang="ar-AE" sz="4000" b="1" dirty="0" smtClean="0"/>
              <a:t>الجاثي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الجبار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الدب الأكبر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الثور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194586" y="400680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8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2278" y="1272209"/>
            <a:ext cx="1195677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يمكننا رؤية الكوكبات في مناطق مختلفة بسبب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)دوران الشمس حول المجرة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دوران الأرض حول الشمس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دوران القمر حول الأرض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الإجابة </a:t>
            </a:r>
            <a:r>
              <a:rPr lang="en-US" sz="4000" b="1" dirty="0" smtClean="0"/>
              <a:t>A &amp; B </a:t>
            </a:r>
            <a:r>
              <a:rPr lang="ar-AE" sz="4000" b="1" dirty="0" smtClean="0"/>
              <a:t>معاً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45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048812" y="309352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5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الغازات الأكثر تواجداً في تركيب النجوم هما </a:t>
            </a:r>
            <a:r>
              <a:rPr lang="en-US" sz="4000" b="1" dirty="0" smtClean="0"/>
              <a:t>…………..,………………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الهيدروجين والنيتروجين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الهيدروجين </a:t>
            </a:r>
            <a:r>
              <a:rPr lang="ar-AE" sz="4000" b="1" dirty="0" smtClean="0"/>
              <a:t>والهيليوم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الهيدروجين </a:t>
            </a:r>
            <a:r>
              <a:rPr lang="ar-AE" sz="4000" b="1" dirty="0" smtClean="0"/>
              <a:t>والأكسجين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الهيدروجين </a:t>
            </a:r>
            <a:r>
              <a:rPr lang="ar-AE" sz="4000" b="1" dirty="0" smtClean="0"/>
              <a:t>والكالسيوم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4859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2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في حالة تحرك النجم مقترباً من الراصد ينزاح الطيف نحو 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الأحمر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الأزرق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البنفسجي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البرتقالي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8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في حالة تحرك النجم مبتعداً من الراصد ينزاح الطيف نحو 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الأحمر ( طول موجي أكبر )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الأزرق ( طول موجي </a:t>
            </a:r>
            <a:r>
              <a:rPr lang="ar-AE" sz="4000" b="1" dirty="0" smtClean="0"/>
              <a:t>أصغر)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البنفسجي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البرتقالي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النجوم الذي نستخدم فيها انزياح دوبلر لتحديدها واكتشافها تسمى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طيفية ثنائية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طيفية ثلاثية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عنقودية نجمية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ثناية النجوم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49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9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نستخدم انزياح دوبلر في أمرين هما ؟ اختر إجابتين 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اكتشاف الخطوط الطيفية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اكتشاف الخطوط </a:t>
            </a:r>
            <a:r>
              <a:rPr lang="ar-AE" sz="4000" b="1" dirty="0" smtClean="0"/>
              <a:t>الثنائية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اكتشاف النجوم الثنائية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اكتشاف الخطوط </a:t>
            </a:r>
            <a:r>
              <a:rPr lang="ar-AE" sz="4000" b="1" dirty="0" smtClean="0"/>
              <a:t>الثلاثية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264347" y="418188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كلما كان النجم أكثر قرباً ............. مقدار الانزياح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ازداد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قل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توسط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وحدة لقياس المسافات بين النجوم وهى أكبر من السنة الضوئية؟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   الفرسخ الفلكي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الكيلو متر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الواط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الكيلو جرام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740913" y="223333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2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نجم القدر الظاهري له +1 أكبر سطوعاً بمقدار......... ضعف من +6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   10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1000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100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100000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53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011188" y="417475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9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وحدة قياس اللمعان للنجوم هى 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    الفرسخ الفلكي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الكيلو متر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الواط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الكيلو جرام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89973" y="409666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6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2209"/>
            <a:ext cx="11784495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لمعان وسطوح النجم يزداد كلما ............... المسافة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</a:t>
            </a:r>
            <a:r>
              <a:rPr lang="ar-AE" sz="4000" b="1" dirty="0" smtClean="0"/>
              <a:t>ازدادت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قلت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توسطت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39570" y="302222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1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.......هومدى سطوح النجم في حال كونه على بعد </a:t>
            </a:r>
            <a:r>
              <a:rPr lang="en-US" sz="4000" b="1" dirty="0" smtClean="0"/>
              <a:t>10pc</a:t>
            </a:r>
            <a:r>
              <a:rPr lang="ar-AE" sz="4000" b="1" dirty="0" smtClean="0"/>
              <a:t> من الأرض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انزياح دوبلر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القدر الظاهري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القدر </a:t>
            </a:r>
            <a:r>
              <a:rPr lang="ar-AE" sz="4000" b="1" dirty="0" smtClean="0"/>
              <a:t>المطلق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اختلاف زاوية النظر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38040" y="4120621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1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مقدار الطاقة المنبعثة من سطح نجم ما في 1ث يعرف ب.........؟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</a:t>
            </a:r>
            <a:r>
              <a:rPr lang="ar-AE" sz="4000" b="1" dirty="0" smtClean="0"/>
              <a:t>اللمعان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النجوم العنقودية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القدر الظاهري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اختلاف زاوية النظر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51293" y="2119543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0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449908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رتب النجوم التالية من الأقل حرارة إلى الأعلى حرارة ؟من اليسار لليمين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</a:t>
            </a:r>
            <a:r>
              <a:rPr lang="ar-AE" sz="4000" b="1" dirty="0"/>
              <a:t>)</a:t>
            </a:r>
            <a:r>
              <a:rPr lang="ar-AE" sz="4000" b="1" dirty="0" smtClean="0"/>
              <a:t> </a:t>
            </a:r>
            <a:r>
              <a:rPr lang="en-US" sz="4000" b="1" dirty="0" smtClean="0"/>
              <a:t>M-K-G-F-A-B-O</a:t>
            </a:r>
            <a:r>
              <a:rPr lang="ar-AE" sz="4000" b="1" dirty="0" smtClean="0"/>
              <a:t>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</a:t>
            </a:r>
            <a:r>
              <a:rPr lang="en-US" sz="4000" b="1" dirty="0" smtClean="0"/>
              <a:t>O-M-K-G-F-A-B-</a:t>
            </a:r>
            <a:endParaRPr lang="ar-AE" sz="4000" b="1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</a:t>
            </a:r>
            <a:r>
              <a:rPr lang="en-US" sz="4000" b="1" dirty="0" smtClean="0"/>
              <a:t>M-G-F-A-B-O</a:t>
            </a:r>
            <a:r>
              <a:rPr lang="ar-AE" sz="4000" b="1" dirty="0" smtClean="0"/>
              <a:t>-</a:t>
            </a:r>
            <a:r>
              <a:rPr lang="en-US" sz="4000" b="1" dirty="0" smtClean="0"/>
              <a:t>K</a:t>
            </a:r>
            <a:r>
              <a:rPr lang="ar-AE" sz="4000" b="1" dirty="0" smtClean="0"/>
              <a:t>                                                         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</a:t>
            </a:r>
            <a:r>
              <a:rPr lang="en-US" sz="4000" b="1" dirty="0" smtClean="0"/>
              <a:t>M-K-G-F-B-A-O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88260" y="223333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5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96" y="1272209"/>
            <a:ext cx="11702603" cy="49577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AE" sz="4000" b="1" dirty="0" smtClean="0"/>
              <a:t>أي النجوم التالية هى الأعلى حرارة ؟ 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</a:t>
            </a:r>
            <a:r>
              <a:rPr lang="ar-AE" sz="4000" b="1" dirty="0"/>
              <a:t>)</a:t>
            </a:r>
            <a:r>
              <a:rPr lang="ar-AE" sz="4000" b="1" dirty="0" smtClean="0"/>
              <a:t>   </a:t>
            </a:r>
            <a:r>
              <a:rPr lang="en-US" sz="4000" b="1" dirty="0" smtClean="0"/>
              <a:t>O</a:t>
            </a:r>
            <a:r>
              <a:rPr lang="ar-AE" sz="4000" b="1" dirty="0" smtClean="0"/>
              <a:t>   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</a:t>
            </a:r>
            <a:r>
              <a:rPr lang="en-US" sz="4000" b="1" dirty="0" smtClean="0"/>
              <a:t>O-M</a:t>
            </a:r>
            <a:r>
              <a:rPr lang="ar-AE" sz="4000" b="1" dirty="0" smtClean="0"/>
              <a:t> 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 </a:t>
            </a:r>
            <a:r>
              <a:rPr lang="en-US" sz="4000" b="1" dirty="0" smtClean="0"/>
              <a:t>K</a:t>
            </a:r>
            <a:r>
              <a:rPr lang="ar-AE" sz="4000" b="1" dirty="0" smtClean="0"/>
              <a:t>                                                                                          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</a:t>
            </a:r>
            <a:r>
              <a:rPr lang="en-US" sz="4000" b="1" dirty="0" smtClean="0"/>
              <a:t>M</a:t>
            </a:r>
            <a:r>
              <a:rPr lang="ar-AE" sz="4000" b="1" dirty="0" smtClean="0"/>
              <a:t>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59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88260" y="223333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8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96" y="1272209"/>
            <a:ext cx="11702603" cy="49577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AE" sz="4000" b="1" dirty="0" smtClean="0"/>
              <a:t>أي النجوم التالية هى الأقل حرارة ؟ 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 smtClean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 </a:t>
            </a:r>
            <a:r>
              <a:rPr lang="ar-AE" sz="4000" b="1" dirty="0"/>
              <a:t>)</a:t>
            </a:r>
            <a:r>
              <a:rPr lang="ar-AE" sz="4000" b="1" dirty="0" smtClean="0"/>
              <a:t>   </a:t>
            </a:r>
            <a:r>
              <a:rPr lang="en-US" sz="4000" b="1" dirty="0" smtClean="0"/>
              <a:t>O</a:t>
            </a:r>
            <a:r>
              <a:rPr lang="ar-AE" sz="4000" b="1" dirty="0" smtClean="0"/>
              <a:t>   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 smtClean="0"/>
              <a:t>) </a:t>
            </a:r>
            <a:r>
              <a:rPr lang="en-US" sz="4000" b="1" dirty="0" smtClean="0"/>
              <a:t>O-M</a:t>
            </a:r>
            <a:r>
              <a:rPr lang="ar-AE" sz="4000" b="1" dirty="0" smtClean="0"/>
              <a:t>                                                                                </a:t>
            </a:r>
            <a:r>
              <a:rPr lang="en-US" sz="4000" b="1" dirty="0" smtClean="0"/>
              <a:t>C</a:t>
            </a:r>
            <a:r>
              <a:rPr lang="ar-AE" sz="4000" b="1" dirty="0" smtClean="0"/>
              <a:t>)  </a:t>
            </a:r>
            <a:r>
              <a:rPr lang="en-US" sz="4000" b="1" dirty="0" smtClean="0"/>
              <a:t>K</a:t>
            </a:r>
            <a:r>
              <a:rPr lang="ar-AE" sz="4000" b="1" dirty="0" smtClean="0"/>
              <a:t>                                                                                           </a:t>
            </a:r>
            <a:r>
              <a:rPr lang="en-US" sz="4000" b="1" dirty="0" smtClean="0"/>
              <a:t>D</a:t>
            </a:r>
            <a:r>
              <a:rPr lang="ar-AE" sz="4000" b="1" dirty="0" smtClean="0"/>
              <a:t>) </a:t>
            </a:r>
            <a:r>
              <a:rPr lang="en-US" sz="4000" b="1" dirty="0" smtClean="0"/>
              <a:t>M</a:t>
            </a:r>
            <a:r>
              <a:rPr lang="ar-AE" sz="4000" b="1" dirty="0" smtClean="0"/>
              <a:t>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461748" y="4937901"/>
            <a:ext cx="730252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0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نجمنا الشمس يتبع الفئة ..................؟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 ) </a:t>
            </a:r>
            <a:r>
              <a:rPr lang="en-US" sz="4000" b="1" dirty="0" smtClean="0"/>
              <a:t>5O</a:t>
            </a:r>
            <a:r>
              <a:rPr lang="ar-AE" sz="4000" b="1" dirty="0" smtClean="0"/>
              <a:t>     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en-US" sz="4000" b="1" dirty="0" smtClean="0"/>
              <a:t>G2</a:t>
            </a:r>
            <a:r>
              <a:rPr lang="ar-AE" sz="4000" b="1" dirty="0" smtClean="0"/>
              <a:t>                                                                                </a:t>
            </a:r>
            <a:r>
              <a:rPr lang="en-US" sz="4000" b="1" dirty="0"/>
              <a:t>C</a:t>
            </a:r>
            <a:r>
              <a:rPr lang="ar-AE" sz="4000" b="1" dirty="0"/>
              <a:t>)  </a:t>
            </a:r>
            <a:r>
              <a:rPr lang="en-US" sz="4000" b="1" dirty="0"/>
              <a:t>K</a:t>
            </a:r>
            <a:r>
              <a:rPr lang="ar-AE" sz="4000" b="1" dirty="0"/>
              <a:t>                                                                                          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en-US" sz="4000" b="1" dirty="0" smtClean="0"/>
              <a:t>5M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09939" y="302222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نجمنا الشمس تقع في ..................المتوالية الرئيسية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 ) </a:t>
            </a:r>
            <a:r>
              <a:rPr lang="ar-AE" sz="4000" b="1" dirty="0" smtClean="0"/>
              <a:t>مركز     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أعلى يسار                                                                                </a:t>
            </a:r>
            <a:r>
              <a:rPr lang="en-US" sz="4000" b="1" dirty="0"/>
              <a:t>C</a:t>
            </a:r>
            <a:r>
              <a:rPr lang="ar-AE" sz="4000" b="1" dirty="0"/>
              <a:t>)  </a:t>
            </a:r>
            <a:r>
              <a:rPr lang="ar-AE" sz="4000" b="1" dirty="0" smtClean="0"/>
              <a:t>أسفل يمين                                                                                          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أسفل يسار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89973" y="223333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2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النجم الأبرد يحتوي على خطوط امتصاص ............. سمكاً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</a:t>
            </a:r>
            <a:r>
              <a:rPr lang="ar-AE" sz="4000" b="1" dirty="0" smtClean="0"/>
              <a:t> أكبر 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أقل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متوسطة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89973" y="2134132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3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يمكن تحديد بعد النجم من خلال حساب ......بناء على درجة حرارته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اللمعان</a:t>
            </a:r>
            <a:r>
              <a:rPr lang="en-US" sz="4000" b="1" dirty="0"/>
              <a:t> </a:t>
            </a:r>
            <a:r>
              <a:rPr lang="ar-AE" sz="4000" b="1" dirty="0"/>
              <a:t>     </a:t>
            </a:r>
            <a:r>
              <a:rPr lang="en-US" sz="4000" b="1" dirty="0"/>
              <a:t>      </a:t>
            </a:r>
            <a:r>
              <a:rPr lang="ar-AE" sz="4000" b="1" dirty="0"/>
              <a:t>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القدر الظاهري 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القدر المطلق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خطوط الطيف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919790" y="2125352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4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النجوم الأعلى حرارة لها أطياف ...................؟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/>
              <a:t>A</a:t>
            </a:r>
            <a:r>
              <a:rPr lang="ar-AE" sz="4000" b="1" dirty="0"/>
              <a:t>    </a:t>
            </a:r>
            <a:r>
              <a:rPr lang="ar-AE" sz="4000" b="1" dirty="0" smtClean="0"/>
              <a:t>مرئية بسيطة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مرئية معقدة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عدد كبير من الخطوط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عدد صغير من الخطوط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856842" y="2119543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0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908" y="1272209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النجم الأصغر كتلة يخرج من مرحلة المتوالية الرئيسية بمعدل .......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</a:t>
            </a:r>
            <a:r>
              <a:rPr lang="ar-AE" sz="4000" b="1" dirty="0" smtClean="0"/>
              <a:t>أسرع 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أبطأ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متوسط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26753" y="302222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7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كلما كانت كتلة النجم أكبر كانت درجة حرارته .............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</a:t>
            </a:r>
            <a:r>
              <a:rPr lang="ar-AE" sz="4000" b="1" dirty="0" smtClean="0"/>
              <a:t>أعلى      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أقل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توسطت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0616" y="228575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6463" y="1398587"/>
            <a:ext cx="12332367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رسم بياني يوضح ارتباط وثيق بين خصائص كل من الكتلة والقدر المطلق ودرجة الحرارة يسمى ب....................؟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A</a:t>
            </a:r>
            <a:r>
              <a:rPr lang="ar-AE" sz="4000" b="1" dirty="0"/>
              <a:t>) انزياح دوبلر                                                                  </a:t>
            </a:r>
            <a:r>
              <a:rPr lang="en-US" sz="4000" b="1" dirty="0"/>
              <a:t>B </a:t>
            </a:r>
            <a:r>
              <a:rPr lang="ar-AE" sz="4000" b="1" dirty="0"/>
              <a:t>) النجوم العنقودية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القدر الظاهري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رسم هرتزبرونغ -راسل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5445608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7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النجوم الضخمة المضيئة منخفضة الحرارة تعرف ب...........؟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المتوالية الرئيسية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القزم الأبيض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المتجدد الأعظم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العملاق الأحمر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69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1" y="5247983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6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النجوم الصغيرة الخافتة مرتفعة الحرارة تعرف ب...........؟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المتوالية الرئيسية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القزم الأبيض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المتجدد الأعظم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العملاق الأحمر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القزم الأبيض يعادل كتلة ................... تقريباً؟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الشمس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الأرض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المشترى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زحل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3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العملاق الأحمر يعادل ................ ضعف حجم 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100-الأرض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100-المشتري  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100-الشمس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لا شيء مما ذكر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4279657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ماذا يحدث لو كانت الشمس عملاق أحمر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تستطيع الدوران حول المجرة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لا تستطيع الدوران حول المجرة  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لابتلعت الأرض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لدارت الأرض ببطء شديد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4239204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4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8587"/>
            <a:ext cx="12042403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الثريا ضمن العناقيد النجمية المفتوحة يتبع كوكبة 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الثور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الجاثي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الجبار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الدب الأكبر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14750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0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طيف ينتج من الغازات الغير مضغوطة .....................؟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مستمر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انبعاث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امتصاص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1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طيف ينتج من الغازات شديدة التوهج والانضغاط ويظهر كل الألوان للطيف .....................؟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مستمر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انبعاث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امتصاص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724150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1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 smtClean="0"/>
              <a:t>طيف يمكننا التعرف من خلاله على العناصر المكونة للغلاف الجوي للشمس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مستمر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انبعاث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امتصاص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جميع ماذكر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501434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0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أي مما يلي ليس صحيحاً بشأن النجوم الثنائية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تظهر دائماً في صورة نجم واحد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تدور حول مركز كتلة واحد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هى النجوم الأكثر شيوعاً في المجرة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لها شدة السطوع نفسها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5296564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ما الخواص التي تحدد الخصائص الأساسية للنجوم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نصف القطر والقطر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الكتلة ونصف القطر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التركيب والكتلة واللمعان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القطر والكتلة واللمعان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79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5296564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1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معظم الإشعاع المنبعث من هذه الطبقة هو من الأطوال الموجية للأشعة؟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السينية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المرئية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فوق البنفسيجية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تحت الحمراء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80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254776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8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تجمع ضخم من النجوم ينطوي على العناقيد النجمية المختلفة هى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المجرة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العناقيد الكروية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العناقيد المفتوحة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النجوم الثنائية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213113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7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أصغر التجمعات النجمية وتتكون من نجمين يدوران حول مركز واحد بفعل الجاذبية؟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</a:t>
            </a:r>
            <a:r>
              <a:rPr lang="en-US" sz="4000" b="1" dirty="0" smtClean="0"/>
              <a:t>M13</a:t>
            </a:r>
            <a:r>
              <a:rPr lang="ar-AE" sz="4000" b="1" dirty="0" smtClean="0"/>
              <a:t>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الثريا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النجوم الثنائية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الدب الأكبر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4486141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2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مجموعات من النجوم متساوية من حيث العمر وشديدة التقارب؟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العناقيد الكروية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العناقيد المفتوحة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النجوم الثنائية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الدب الأكبر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64347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0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/>
              <a:t> </a:t>
            </a:r>
            <a:r>
              <a:rPr lang="ar-AE" sz="4000" b="1" dirty="0" smtClean="0"/>
              <a:t>مجموعات من النجوم حديثة التشكل وغير منتظمة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العناقيد الكروية  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</a:t>
            </a:r>
            <a:r>
              <a:rPr lang="ar-AE" sz="4000" b="1" dirty="0" smtClean="0"/>
              <a:t>العناقيد المفتوحة                                                                                    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</a:t>
            </a:r>
            <a:r>
              <a:rPr lang="ar-AE" sz="4000" b="1" dirty="0" smtClean="0"/>
              <a:t>النجوم الثنائية</a:t>
            </a:r>
            <a:endParaRPr lang="ar-AE" sz="4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D</a:t>
            </a:r>
            <a:r>
              <a:rPr lang="ar-AE" sz="4000" b="1" dirty="0"/>
              <a:t>) </a:t>
            </a:r>
            <a:r>
              <a:rPr lang="ar-AE" sz="4000" b="1" dirty="0" smtClean="0"/>
              <a:t>الدب الأكبر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353800" y="3156709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AE" sz="7200" b="1" dirty="0" smtClean="0"/>
              <a:t>مراجعة عامة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98587"/>
            <a:ext cx="12155904" cy="4957763"/>
          </a:xfrm>
        </p:spPr>
        <p:txBody>
          <a:bodyPr>
            <a:normAutofit/>
          </a:bodyPr>
          <a:lstStyle/>
          <a:p>
            <a:pPr algn="r" rtl="1"/>
            <a:r>
              <a:rPr lang="ar-AE" sz="4000" b="1" dirty="0" smtClean="0"/>
              <a:t>لا تتلقى الأرض إلا مقدار ضئيل من الطاقة الشمسية ؟</a:t>
            </a:r>
            <a:endParaRPr lang="ar-AE" sz="4000" b="1" u="sng" dirty="0" smtClean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 </a:t>
            </a:r>
            <a:r>
              <a:rPr lang="en-US" sz="4000" b="1" dirty="0" smtClean="0"/>
              <a:t>A</a:t>
            </a:r>
            <a:r>
              <a:rPr lang="ar-AE" sz="4000" b="1" dirty="0" smtClean="0"/>
              <a:t>) بسبب الغلاف الجوي للأرض الذي يمتصها أو يفرقها                                                                      </a:t>
            </a:r>
            <a:r>
              <a:rPr lang="en-US" sz="4000" b="1" dirty="0" smtClean="0"/>
              <a:t>B </a:t>
            </a:r>
            <a:r>
              <a:rPr lang="ar-AE" sz="4000" b="1" dirty="0"/>
              <a:t>) بسبب الغلاف الجوي للأرض الذي </a:t>
            </a:r>
            <a:r>
              <a:rPr lang="ar-AE" sz="4000" b="1" dirty="0" smtClean="0"/>
              <a:t>لا يمتصها </a:t>
            </a:r>
            <a:r>
              <a:rPr lang="ar-AE" sz="4000" b="1" dirty="0"/>
              <a:t>أو يفرقها                                                                                   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4000" b="1" dirty="0"/>
              <a:t> </a:t>
            </a:r>
            <a:r>
              <a:rPr lang="en-US" sz="4000" b="1" dirty="0"/>
              <a:t>C</a:t>
            </a:r>
            <a:r>
              <a:rPr lang="ar-AE" sz="4000" b="1" dirty="0"/>
              <a:t>) بسبب الغلاف الجوي للأرض الذي يمتصها </a:t>
            </a:r>
            <a:r>
              <a:rPr lang="ar-AE" sz="4000" b="1" dirty="0" smtClean="0"/>
              <a:t>ولا يفرقها                   </a:t>
            </a:r>
            <a:r>
              <a:rPr lang="en-US" sz="4000" b="1" dirty="0"/>
              <a:t>D</a:t>
            </a:r>
            <a:r>
              <a:rPr lang="ar-AE" sz="4000" b="1" dirty="0"/>
              <a:t>) بسبب الغلاف الجوي للأرض الذي </a:t>
            </a:r>
            <a:r>
              <a:rPr lang="ar-AE" sz="4000" b="1" dirty="0" smtClean="0"/>
              <a:t>لا يمتصها ولا </a:t>
            </a:r>
            <a:r>
              <a:rPr lang="ar-AE" sz="4000" b="1" dirty="0"/>
              <a:t>يفرقها 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28252" y="2359715"/>
            <a:ext cx="927653" cy="7288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8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6600" dirty="0" smtClean="0">
                <a:solidFill>
                  <a:srgbClr val="FF0000"/>
                </a:solidFill>
              </a:rPr>
              <a:t>مراجعة الوحدة لصفحة 386 مهمة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91062"/>
          </a:xfrm>
        </p:spPr>
        <p:txBody>
          <a:bodyPr>
            <a:noAutofit/>
          </a:bodyPr>
          <a:lstStyle/>
          <a:p>
            <a:pPr algn="r" rtl="1"/>
            <a:r>
              <a:rPr lang="ar-AE" sz="4400" b="1" dirty="0" smtClean="0"/>
              <a:t>السؤال رقم 25 : الإجابة الصحيحة : </a:t>
            </a:r>
            <a:r>
              <a:rPr lang="en-US" sz="4400" b="1" dirty="0" smtClean="0"/>
              <a:t>D</a:t>
            </a:r>
          </a:p>
          <a:p>
            <a:pPr algn="r" rtl="1"/>
            <a:r>
              <a:rPr lang="ar-AE" sz="4400" b="1" dirty="0" smtClean="0"/>
              <a:t>السؤال رقم 26 : الإجابة الصحيحة : </a:t>
            </a:r>
            <a:r>
              <a:rPr lang="en-US" sz="4400" b="1" dirty="0" smtClean="0"/>
              <a:t>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76966" y="3604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AE" sz="6600" dirty="0" smtClean="0">
                <a:solidFill>
                  <a:srgbClr val="FF0000"/>
                </a:solidFill>
              </a:rPr>
              <a:t>مراجعة الوحدة لصفحة 388 مهمة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76966" y="5030787"/>
            <a:ext cx="10515600" cy="652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AE" sz="6600" b="1" dirty="0"/>
              <a:t>السؤال رقم </a:t>
            </a:r>
            <a:r>
              <a:rPr lang="ar-AE" sz="6600" b="1" dirty="0" smtClean="0"/>
              <a:t>10 </a:t>
            </a:r>
            <a:r>
              <a:rPr lang="ar-AE" sz="6600" b="1" dirty="0"/>
              <a:t>: الإجابة الصحيحة : </a:t>
            </a:r>
            <a:r>
              <a:rPr lang="en-US" sz="6600" b="1" dirty="0" smtClean="0"/>
              <a:t>A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086239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r="22208"/>
          <a:stretch/>
        </p:blipFill>
        <p:spPr>
          <a:xfrm>
            <a:off x="2704563" y="132456"/>
            <a:ext cx="6452316" cy="650545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 smtClean="0"/>
              <a:t>مدرستنا تميز وإبداع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6506-2982-4B3C-9A1B-77604C89DE07}" type="slidenum">
              <a:rPr lang="en-US" smtClean="0"/>
              <a:t>87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842460" cy="209925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92630" y="0"/>
            <a:ext cx="1842460" cy="209925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4467</TotalTime>
  <Words>2733</Words>
  <Application>Microsoft Office PowerPoint</Application>
  <PresentationFormat>Widescreen</PresentationFormat>
  <Paragraphs>525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Arial</vt:lpstr>
      <vt:lpstr>Calibri</vt:lpstr>
      <vt:lpstr>Calibri Light</vt:lpstr>
      <vt:lpstr>Times New Roman</vt:lpstr>
      <vt:lpstr>Office Theme</vt:lpstr>
      <vt:lpstr>مدرسة رأس الخيمة الحديثة الخاصة مراجعة عامة للصف التاسع عام  استعداد للاختبار المركزي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استخدم الشكل للإجابة عن هذا السؤال توقع عناصر مكونة للنجم المجهول</vt:lpstr>
      <vt:lpstr>استخدم الشكل للإجابة عن هذا السؤال أي النجوم التالية هى الأكثر حرارة؟</vt:lpstr>
      <vt:lpstr>في حال تحرك النجم بعيداً عن الراصد ينزاح نحو الطيف؟</vt:lpstr>
      <vt:lpstr>أكتب أسفل كل طيف نوعه </vt:lpstr>
      <vt:lpstr>في حال تحرك النجم مقترباً من الراصد ينزاح نحو الطيف؟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من خلال الشكل في شهر يوليو اقترب النجم من الأرض هذا يدل على ............ الانزياح ؟</vt:lpstr>
      <vt:lpstr>من خلال الشكل صفحة 374 أي مما يلي يعتبر صحيح؟</vt:lpstr>
      <vt:lpstr>من خلال الشكل في شهر يوليو وشهر يناير ملاحظة الانزياح للنجم نتيجة حركة الراصد يعرف ....</vt:lpstr>
      <vt:lpstr>استخدم الشكل للإجابة عن هذا السؤال أي النجوم التالية هى الأقل حرارة؟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عامة</vt:lpstr>
      <vt:lpstr>مراجعة الوحدة لصفحة 386 مهمة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sahar</dc:creator>
  <cp:lastModifiedBy>Windows User</cp:lastModifiedBy>
  <cp:revision>270</cp:revision>
  <dcterms:created xsi:type="dcterms:W3CDTF">2020-03-04T17:09:31Z</dcterms:created>
  <dcterms:modified xsi:type="dcterms:W3CDTF">2020-06-22T06:54:35Z</dcterms:modified>
</cp:coreProperties>
</file>