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42"/>
  </p:notesMasterIdLst>
  <p:sldIdLst>
    <p:sldId id="3469" r:id="rId2"/>
    <p:sldId id="3545" r:id="rId3"/>
    <p:sldId id="3546" r:id="rId4"/>
    <p:sldId id="3547" r:id="rId5"/>
    <p:sldId id="3548" r:id="rId6"/>
    <p:sldId id="2341" r:id="rId7"/>
    <p:sldId id="2818" r:id="rId8"/>
    <p:sldId id="283" r:id="rId9"/>
    <p:sldId id="284" r:id="rId10"/>
    <p:sldId id="303" r:id="rId11"/>
    <p:sldId id="279" r:id="rId12"/>
    <p:sldId id="457" r:id="rId13"/>
    <p:sldId id="458" r:id="rId14"/>
    <p:sldId id="465" r:id="rId15"/>
    <p:sldId id="466" r:id="rId16"/>
    <p:sldId id="467" r:id="rId17"/>
    <p:sldId id="468" r:id="rId18"/>
    <p:sldId id="469" r:id="rId19"/>
    <p:sldId id="470" r:id="rId20"/>
    <p:sldId id="471" r:id="rId21"/>
    <p:sldId id="472" r:id="rId22"/>
    <p:sldId id="474" r:id="rId23"/>
    <p:sldId id="475" r:id="rId24"/>
    <p:sldId id="476" r:id="rId25"/>
    <p:sldId id="477" r:id="rId26"/>
    <p:sldId id="478" r:id="rId27"/>
    <p:sldId id="479" r:id="rId28"/>
    <p:sldId id="3559" r:id="rId29"/>
    <p:sldId id="3561" r:id="rId30"/>
    <p:sldId id="1355" r:id="rId31"/>
    <p:sldId id="441" r:id="rId32"/>
    <p:sldId id="448" r:id="rId33"/>
    <p:sldId id="294" r:id="rId34"/>
    <p:sldId id="331" r:id="rId35"/>
    <p:sldId id="462" r:id="rId36"/>
    <p:sldId id="3550" r:id="rId37"/>
    <p:sldId id="3560" r:id="rId38"/>
    <p:sldId id="2707" r:id="rId39"/>
    <p:sldId id="2708" r:id="rId40"/>
    <p:sldId id="3551" r:id="rId41"/>
  </p:sldIdLst>
  <p:sldSz cx="16019463" cy="8999538"/>
  <p:notesSz cx="6858000" cy="9144000"/>
  <p:embeddedFontLst>
    <p:embeddedFont>
      <p:font typeface="(A) Arslan Wessam B" panose="03020402040406030203" pitchFamily="66" charset="-78"/>
      <p:regular r:id="rId43"/>
    </p:embeddedFont>
    <p:embeddedFont>
      <p:font typeface="18 Khebrat Musamim" pitchFamily="2" charset="0"/>
      <p:bold r:id="rId44"/>
    </p:embeddedFont>
    <p:embeddedFont>
      <p:font typeface="29LT Hazal Normal" panose="00000500000000000000" pitchFamily="2" charset="-78"/>
      <p:regular r:id="rId45"/>
    </p:embeddedFont>
    <p:embeddedFont>
      <p:font typeface="A Jannat LT" pitchFamily="2" charset="-78"/>
      <p:regular r:id="rId46"/>
      <p:bold r:id="rId47"/>
    </p:embeddedFont>
    <p:embeddedFont>
      <p:font typeface="Abdo Free" panose="02000000000000000000" pitchFamily="2" charset="-78"/>
      <p:regular r:id="rId48"/>
      <p:bold r:id="rId49"/>
    </p:embeddedFont>
    <p:embeddedFont>
      <p:font typeface="Abdo Logo" panose="02000500030000020004" pitchFamily="2" charset="-78"/>
      <p:regular r:id="rId50"/>
    </p:embeddedFont>
    <p:embeddedFont>
      <p:font typeface="Aldhabi" panose="01000000000000000000" pitchFamily="2" charset="-78"/>
      <p:regular r:id="rId51"/>
    </p:embeddedFont>
    <p:embeddedFont>
      <p:font typeface="Ara Alm Bon " panose="00000500000000000000" pitchFamily="2" charset="-78"/>
      <p:regular r:id="rId52"/>
    </p:embeddedFont>
    <p:embeddedFont>
      <p:font typeface="Ara Hala Bo She'sha" panose="00000500000000000000" pitchFamily="2" charset="-78"/>
      <p:regular r:id="rId53"/>
    </p:embeddedFont>
    <p:embeddedFont>
      <p:font typeface="Arbaeen" panose="02000503070000020004" pitchFamily="2" charset="-78"/>
      <p:regular r:id="rId54"/>
    </p:embeddedFont>
    <p:embeddedFont>
      <p:font typeface="beIN Black " panose="02000000000000000000" pitchFamily="2" charset="-78"/>
      <p:regular r:id="rId55"/>
    </p:embeddedFont>
    <p:embeddedFont>
      <p:font typeface="beIN Normal " panose="02000000000000000000" pitchFamily="2" charset="-78"/>
      <p:regular r:id="rId56"/>
    </p:embeddedFont>
    <p:embeddedFont>
      <p:font typeface="Calibri" panose="020F0502020204030204" pitchFamily="34" charset="0"/>
      <p:regular r:id="rId57"/>
      <p:bold r:id="rId58"/>
    </p:embeddedFont>
    <p:embeddedFont>
      <p:font typeface="Century Gothic" panose="020B0502020202020204" pitchFamily="34" charset="0"/>
      <p:regular r:id="rId59"/>
      <p:bold r:id="rId60"/>
      <p:italic r:id="rId61"/>
      <p:boldItalic r:id="rId62"/>
    </p:embeddedFont>
    <p:embeddedFont>
      <p:font typeface="DecoType Thuluth II" panose="02010000000000000000" pitchFamily="2" charset="-78"/>
      <p:regular r:id="rId63"/>
    </p:embeddedFont>
    <p:embeddedFont>
      <p:font typeface="Gill Sans MT" panose="020B0502020104020203" pitchFamily="34" charset="0"/>
      <p:regular r:id="rId64"/>
      <p:bold r:id="rId65"/>
      <p:italic r:id="rId66"/>
      <p:boldItalic r:id="rId67"/>
    </p:embeddedFont>
    <p:embeddedFont>
      <p:font typeface="Helvetica" panose="020B0604020202020204" pitchFamily="34" charset="0"/>
      <p:regular r:id="rId68"/>
      <p:bold r:id="rId69"/>
    </p:embeddedFont>
    <p:embeddedFont>
      <p:font typeface="Impact" panose="020B0806030902050204" pitchFamily="34" charset="0"/>
      <p:regular r:id="rId70"/>
    </p:embeddedFont>
    <p:embeddedFont>
      <p:font typeface="Roboto" panose="02000000000000000000" pitchFamily="2" charset="0"/>
      <p:regular r:id="rId71"/>
      <p:bold r:id="rId72"/>
      <p:italic r:id="rId73"/>
      <p:boldItalic r:id="rId74"/>
    </p:embeddedFont>
    <p:embeddedFont>
      <p:font typeface="Sakkal Majalla" panose="02000000000000000000" pitchFamily="2" charset="-78"/>
      <p:regular r:id="rId75"/>
      <p:bold r:id="rId76"/>
    </p:embeddedFont>
    <p:embeddedFont>
      <p:font typeface="Sanabel Khebrat Musamem 2021" panose="02000600000000000000" pitchFamily="2" charset="-78"/>
      <p:regular r:id="rId7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279" autoAdjust="0"/>
    <p:restoredTop sz="94660"/>
  </p:normalViewPr>
  <p:slideViewPr>
    <p:cSldViewPr snapToGrid="0">
      <p:cViewPr varScale="1">
        <p:scale>
          <a:sx n="48" d="100"/>
          <a:sy n="48" d="100"/>
        </p:scale>
        <p:origin x="6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notesMaster" Target="notesMasters/notesMaster1.xml"/><Relationship Id="rId47" Type="http://schemas.openxmlformats.org/officeDocument/2006/relationships/font" Target="fonts/font5.fntdata"/><Relationship Id="rId63" Type="http://schemas.openxmlformats.org/officeDocument/2006/relationships/font" Target="fonts/font21.fntdata"/><Relationship Id="rId68" Type="http://schemas.openxmlformats.org/officeDocument/2006/relationships/font" Target="fonts/font2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11.fntdata"/><Relationship Id="rId58" Type="http://schemas.openxmlformats.org/officeDocument/2006/relationships/font" Target="fonts/font16.fntdata"/><Relationship Id="rId74" Type="http://schemas.openxmlformats.org/officeDocument/2006/relationships/font" Target="fonts/font32.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schemas.openxmlformats.org/officeDocument/2006/relationships/font" Target="fonts/font27.fntdata"/><Relationship Id="rId77" Type="http://schemas.openxmlformats.org/officeDocument/2006/relationships/font" Target="fonts/font35.fntdata"/><Relationship Id="rId8" Type="http://schemas.openxmlformats.org/officeDocument/2006/relationships/slide" Target="slides/slide7.xml"/><Relationship Id="rId51" Type="http://schemas.openxmlformats.org/officeDocument/2006/relationships/font" Target="fonts/font9.fntdata"/><Relationship Id="rId72" Type="http://schemas.openxmlformats.org/officeDocument/2006/relationships/font" Target="fonts/font30.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font" Target="fonts/font28.fntdata"/><Relationship Id="rId75"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73" Type="http://schemas.openxmlformats.org/officeDocument/2006/relationships/font" Target="fonts/font31.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8.fntdata"/><Relationship Id="rId55" Type="http://schemas.openxmlformats.org/officeDocument/2006/relationships/font" Target="fonts/font13.fntdata"/><Relationship Id="rId76" Type="http://schemas.openxmlformats.org/officeDocument/2006/relationships/font" Target="fonts/font34.fntdata"/><Relationship Id="rId7" Type="http://schemas.openxmlformats.org/officeDocument/2006/relationships/slide" Target="slides/slide6.xml"/><Relationship Id="rId71" Type="http://schemas.openxmlformats.org/officeDocument/2006/relationships/font" Target="fonts/font2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font" Target="fonts/font3.fntdata"/><Relationship Id="rId66"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26/10/1444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CACF9125-D307-45D5-9B5A-F06E0E64C7E2}" type="slidenum">
              <a:rPr lang="ar-EG" smtClean="0"/>
              <a:pPr/>
              <a:t>29</a:t>
            </a:fld>
            <a:endParaRPr lang="ar-EG" dirty="0"/>
          </a:p>
        </p:txBody>
      </p:sp>
    </p:spTree>
    <p:extLst>
      <p:ext uri="{BB962C8B-B14F-4D97-AF65-F5344CB8AC3E}">
        <p14:creationId xmlns:p14="http://schemas.microsoft.com/office/powerpoint/2010/main" val="3257924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26/10/1444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26/10/1444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26/10/1444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26/10/1444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26/10/1444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26/10/1444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26/10/1444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26/10/1444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26/10/1444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26/10/1444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26/10/1444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26/10/1444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8.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3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slide" Target="slide3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6.gi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6.gif"/><Relationship Id="rId4" Type="http://schemas.openxmlformats.org/officeDocument/2006/relationships/notesSlide" Target="../notesSlides/notesSlid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59.png"/><Relationship Id="rId3" Type="http://schemas.openxmlformats.org/officeDocument/2006/relationships/hyperlink" Target="https://t.me/arabicteacher_2" TargetMode="External"/><Relationship Id="rId7" Type="http://schemas.openxmlformats.org/officeDocument/2006/relationships/image" Target="../media/image55.png"/><Relationship Id="rId12" Type="http://schemas.openxmlformats.org/officeDocument/2006/relationships/hyperlink" Target="https://mrsasmaa.com/files/" TargetMode="External"/><Relationship Id="rId2" Type="http://schemas.openxmlformats.org/officeDocument/2006/relationships/image" Target="../media/image53.jpg"/><Relationship Id="rId16"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58.png"/><Relationship Id="rId5" Type="http://schemas.openxmlformats.org/officeDocument/2006/relationships/image" Target="../media/image54.png"/><Relationship Id="rId15" Type="http://schemas.openxmlformats.org/officeDocument/2006/relationships/image" Target="../media/image60.png"/><Relationship Id="rId10" Type="http://schemas.openxmlformats.org/officeDocument/2006/relationships/image" Target="../media/image57.png"/><Relationship Id="rId4" Type="http://schemas.openxmlformats.org/officeDocument/2006/relationships/hyperlink" Target="https://t.me/arabic_gr7" TargetMode="External"/><Relationship Id="rId9" Type="http://schemas.openxmlformats.org/officeDocument/2006/relationships/image" Target="../media/image56.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515489"/>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10058401" y="3010045"/>
            <a:ext cx="6107156"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السابع والأربعون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279274" y="6088860"/>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لا تتخلوا عــنــهــا </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41762"/>
            <a:ext cx="10904323" cy="769441"/>
          </a:xfrm>
          <a:prstGeom prst="rect">
            <a:avLst/>
          </a:prstGeom>
          <a:noFill/>
          <a:effectLst>
            <a:reflection endPos="0" dist="50800" dir="5400000" sy="-100000" algn="bl" rotWithShape="0"/>
          </a:effectLst>
        </p:spPr>
        <p:txBody>
          <a:bodyPr wrap="square" rtlCol="1">
            <a:spAutoFit/>
          </a:bodyPr>
          <a:lstStyle/>
          <a:p>
            <a:pPr algn="ctr" rtl="1"/>
            <a:r>
              <a:rPr lang="ar-EG" sz="44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47 . لا تتخلوا عنها </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DBA1211-7C54-4C3C-8BB2-2A23266486D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6E37140E-F1B2-4461-8A69-792E12D695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09" y="616944"/>
            <a:ext cx="10889570" cy="7739602"/>
          </a:xfrm>
        </p:spPr>
      </p:pic>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02D90B5F-84AF-DD6D-8387-D7E8BD4AABBD}"/>
                  </a:ext>
                </a:extLst>
              </p:cNvPr>
              <p:cNvGraphicFramePr>
                <a:graphicFrameLocks noChangeAspect="1"/>
              </p:cNvGraphicFramePr>
              <p:nvPr>
                <p:extLst>
                  <p:ext uri="{D42A27DB-BD31-4B8C-83A1-F6EECF244321}">
                    <p14:modId xmlns:p14="http://schemas.microsoft.com/office/powerpoint/2010/main" val="338337992"/>
                  </p:ext>
                </p:extLst>
              </p:nvPr>
            </p:nvGraphicFramePr>
            <p:xfrm>
              <a:off x="12329573" y="4972489"/>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02D90B5F-84AF-DD6D-8387-D7E8BD4AABBD}"/>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4972489"/>
                <a:ext cx="2249885" cy="2249885"/>
              </a:xfrm>
              <a:prstGeom prst="rect">
                <a:avLst/>
              </a:prstGeom>
              <a:ln w="3175">
                <a:noFill/>
              </a:ln>
            </p:spPr>
          </p:pic>
        </mc:Fallback>
      </mc:AlternateContent>
    </p:spTree>
    <p:extLst>
      <p:ext uri="{BB962C8B-B14F-4D97-AF65-F5344CB8AC3E}">
        <p14:creationId xmlns:p14="http://schemas.microsoft.com/office/powerpoint/2010/main" val="1072109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ADA6C6C3-DA29-4E74-B67B-1B259B9E73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29967"/>
            <a:ext cx="10877776" cy="7708118"/>
          </a:xfrm>
        </p:spPr>
      </p:pic>
      <p:sp>
        <p:nvSpPr>
          <p:cNvPr id="10" name="TextBox 9">
            <a:extLst>
              <a:ext uri="{FF2B5EF4-FFF2-40B4-BE49-F238E27FC236}">
                <a16:creationId xmlns:a16="http://schemas.microsoft.com/office/drawing/2014/main" id="{FEA47B9B-CEED-4069-B5F8-FD7B089F7D7C}"/>
              </a:ext>
            </a:extLst>
          </p:cNvPr>
          <p:cNvSpPr txBox="1"/>
          <p:nvPr/>
        </p:nvSpPr>
        <p:spPr>
          <a:xfrm>
            <a:off x="11041835" y="1523781"/>
            <a:ext cx="4341518" cy="577081"/>
          </a:xfrm>
          <a:prstGeom prst="rect">
            <a:avLst/>
          </a:prstGeom>
          <a:noFill/>
        </p:spPr>
        <p:txBody>
          <a:bodyPr wrap="square" rtlCol="0">
            <a:spAutoFit/>
          </a:bodyPr>
          <a:lstStyle/>
          <a:p>
            <a:pPr algn="ctr"/>
            <a:r>
              <a:rPr lang="ar-AE" sz="3150" b="1" dirty="0">
                <a:solidFill>
                  <a:schemeClr val="accent6">
                    <a:lumMod val="75000"/>
                  </a:schemeClr>
                </a:solidFill>
              </a:rPr>
              <a:t>      الفذّ             المتفرد في مكانته</a:t>
            </a:r>
            <a:endParaRPr lang="en-US" sz="2625"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2EE06A0C-40C9-43E9-97FA-D9480C52A377}"/>
              </a:ext>
            </a:extLst>
          </p:cNvPr>
          <p:cNvCxnSpPr>
            <a:cxnSpLocks/>
          </p:cNvCxnSpPr>
          <p:nvPr/>
        </p:nvCxnSpPr>
        <p:spPr>
          <a:xfrm flipH="1">
            <a:off x="7129778" y="3258015"/>
            <a:ext cx="86149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DCDA152-8E19-45A6-9FA5-812E319817FF}"/>
              </a:ext>
            </a:extLst>
          </p:cNvPr>
          <p:cNvCxnSpPr>
            <a:cxnSpLocks/>
          </p:cNvCxnSpPr>
          <p:nvPr/>
        </p:nvCxnSpPr>
        <p:spPr>
          <a:xfrm flipH="1">
            <a:off x="1394687" y="7611638"/>
            <a:ext cx="112917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7963215-C44D-4D42-AAF0-C6691B1D29EA}"/>
              </a:ext>
            </a:extLst>
          </p:cNvPr>
          <p:cNvSpPr txBox="1"/>
          <p:nvPr/>
        </p:nvSpPr>
        <p:spPr>
          <a:xfrm>
            <a:off x="11118793" y="2264515"/>
            <a:ext cx="4341518" cy="577081"/>
          </a:xfrm>
          <a:prstGeom prst="rect">
            <a:avLst/>
          </a:prstGeom>
          <a:noFill/>
        </p:spPr>
        <p:txBody>
          <a:bodyPr wrap="square" rtlCol="0">
            <a:spAutoFit/>
          </a:bodyPr>
          <a:lstStyle/>
          <a:p>
            <a:pPr algn="ctr"/>
            <a:r>
              <a:rPr lang="ar-AE" sz="3150" b="1" dirty="0">
                <a:solidFill>
                  <a:schemeClr val="accent6">
                    <a:lumMod val="75000"/>
                  </a:schemeClr>
                </a:solidFill>
              </a:rPr>
              <a:t>   احتفاءً              تكريماً وترحيباً</a:t>
            </a:r>
            <a:endParaRPr lang="en-US" sz="2625" b="1" dirty="0">
              <a:solidFill>
                <a:schemeClr val="accent6">
                  <a:lumMod val="75000"/>
                </a:schemeClr>
              </a:solidFill>
            </a:endParaRPr>
          </a:p>
        </p:txBody>
      </p:sp>
      <p:sp>
        <p:nvSpPr>
          <p:cNvPr id="2" name="Rectangle 3">
            <a:extLst>
              <a:ext uri="{FF2B5EF4-FFF2-40B4-BE49-F238E27FC236}">
                <a16:creationId xmlns:a16="http://schemas.microsoft.com/office/drawing/2014/main" id="{3FEA771E-54FC-7B1E-1010-8C0BAE92F686}"/>
              </a:ext>
            </a:extLst>
          </p:cNvPr>
          <p:cNvSpPr/>
          <p:nvPr/>
        </p:nvSpPr>
        <p:spPr>
          <a:xfrm>
            <a:off x="11653033" y="6157943"/>
            <a:ext cx="3509169" cy="131781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العدو الذي أدى إلى انهيار المدرسة المحمدية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461805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0070E903-C9B0-45AF-88A8-68C201495D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8321" y="629967"/>
            <a:ext cx="10867356" cy="7708118"/>
          </a:xfrm>
        </p:spPr>
      </p:pic>
      <p:cxnSp>
        <p:nvCxnSpPr>
          <p:cNvPr id="15" name="Straight Connector 14">
            <a:extLst>
              <a:ext uri="{FF2B5EF4-FFF2-40B4-BE49-F238E27FC236}">
                <a16:creationId xmlns:a16="http://schemas.microsoft.com/office/drawing/2014/main" id="{78A02407-39E6-43FB-9A04-57D844DADA45}"/>
              </a:ext>
            </a:extLst>
          </p:cNvPr>
          <p:cNvCxnSpPr>
            <a:cxnSpLocks/>
          </p:cNvCxnSpPr>
          <p:nvPr/>
        </p:nvCxnSpPr>
        <p:spPr>
          <a:xfrm flipH="1">
            <a:off x="4699136" y="5525590"/>
            <a:ext cx="85226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D9ECD36-8652-49F7-8F13-E973FABB5AA3}"/>
              </a:ext>
            </a:extLst>
          </p:cNvPr>
          <p:cNvSpPr txBox="1"/>
          <p:nvPr/>
        </p:nvSpPr>
        <p:spPr>
          <a:xfrm>
            <a:off x="10925711" y="1523781"/>
            <a:ext cx="4457642" cy="577081"/>
          </a:xfrm>
          <a:prstGeom prst="rect">
            <a:avLst/>
          </a:prstGeom>
          <a:noFill/>
        </p:spPr>
        <p:txBody>
          <a:bodyPr wrap="square" rtlCol="0">
            <a:spAutoFit/>
          </a:bodyPr>
          <a:lstStyle/>
          <a:p>
            <a:pPr algn="ctr"/>
            <a:r>
              <a:rPr lang="ar-AE" sz="3150" b="1" dirty="0">
                <a:solidFill>
                  <a:schemeClr val="accent6">
                    <a:lumMod val="75000"/>
                  </a:schemeClr>
                </a:solidFill>
              </a:rPr>
              <a:t>شرع                بدأ       </a:t>
            </a:r>
            <a:endParaRPr lang="en-US" sz="3150" b="1" dirty="0">
              <a:solidFill>
                <a:schemeClr val="accent6">
                  <a:lumMod val="75000"/>
                </a:schemeClr>
              </a:solidFill>
            </a:endParaRPr>
          </a:p>
        </p:txBody>
      </p:sp>
      <p:sp>
        <p:nvSpPr>
          <p:cNvPr id="22" name="TextBox 21">
            <a:extLst>
              <a:ext uri="{FF2B5EF4-FFF2-40B4-BE49-F238E27FC236}">
                <a16:creationId xmlns:a16="http://schemas.microsoft.com/office/drawing/2014/main" id="{D21C5A9B-B2D9-41B0-B736-2D8DDEC22109}"/>
              </a:ext>
            </a:extLst>
          </p:cNvPr>
          <p:cNvSpPr txBox="1"/>
          <p:nvPr/>
        </p:nvSpPr>
        <p:spPr>
          <a:xfrm>
            <a:off x="10754206" y="2298912"/>
            <a:ext cx="4637755" cy="577081"/>
          </a:xfrm>
          <a:prstGeom prst="rect">
            <a:avLst/>
          </a:prstGeom>
          <a:noFill/>
        </p:spPr>
        <p:txBody>
          <a:bodyPr wrap="square" rtlCol="0">
            <a:spAutoFit/>
          </a:bodyPr>
          <a:lstStyle/>
          <a:p>
            <a:pPr algn="ctr"/>
            <a:r>
              <a:rPr lang="ar-AE" sz="3150" b="1" dirty="0">
                <a:solidFill>
                  <a:schemeClr val="accent6">
                    <a:lumMod val="75000"/>
                  </a:schemeClr>
                </a:solidFill>
              </a:rPr>
              <a:t>تهاوت           سقطت وانهارت</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333BF8CC-6264-4BD0-83EE-B5ED5C630089}"/>
              </a:ext>
            </a:extLst>
          </p:cNvPr>
          <p:cNvCxnSpPr>
            <a:cxnSpLocks/>
          </p:cNvCxnSpPr>
          <p:nvPr/>
        </p:nvCxnSpPr>
        <p:spPr>
          <a:xfrm flipH="1">
            <a:off x="2096189" y="8301163"/>
            <a:ext cx="978418"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185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9D7FA2FB-51F1-4040-9B33-25F5E6918A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915" y="629968"/>
            <a:ext cx="10865764" cy="7708118"/>
          </a:xfrm>
        </p:spPr>
      </p:pic>
      <p:sp>
        <p:nvSpPr>
          <p:cNvPr id="2" name="Rectangle 2">
            <a:extLst>
              <a:ext uri="{FF2B5EF4-FFF2-40B4-BE49-F238E27FC236}">
                <a16:creationId xmlns:a16="http://schemas.microsoft.com/office/drawing/2014/main" id="{5E4A06F0-ABF2-266E-AD11-BBA102F9B0E9}"/>
              </a:ext>
            </a:extLst>
          </p:cNvPr>
          <p:cNvSpPr/>
          <p:nvPr/>
        </p:nvSpPr>
        <p:spPr>
          <a:xfrm>
            <a:off x="11787810" y="4188009"/>
            <a:ext cx="3516030" cy="16760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فعلت المعلمة بومس بعد انهيار المدرسة المحمدية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60660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8549C84E-BF00-4443-92C9-8DC6402E29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629968"/>
            <a:ext cx="10871108" cy="7709205"/>
          </a:xfrm>
        </p:spPr>
      </p:pic>
      <p:cxnSp>
        <p:nvCxnSpPr>
          <p:cNvPr id="16" name="Straight Connector 15">
            <a:extLst>
              <a:ext uri="{FF2B5EF4-FFF2-40B4-BE49-F238E27FC236}">
                <a16:creationId xmlns:a16="http://schemas.microsoft.com/office/drawing/2014/main" id="{8FF7EDD2-0E5A-464D-93B2-DE6A448E90A7}"/>
              </a:ext>
            </a:extLst>
          </p:cNvPr>
          <p:cNvCxnSpPr>
            <a:cxnSpLocks/>
          </p:cNvCxnSpPr>
          <p:nvPr/>
        </p:nvCxnSpPr>
        <p:spPr>
          <a:xfrm flipH="1">
            <a:off x="8188188" y="1542241"/>
            <a:ext cx="85226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588541F-BC6B-4A07-96DA-E32BFA2987AB}"/>
              </a:ext>
            </a:extLst>
          </p:cNvPr>
          <p:cNvCxnSpPr>
            <a:cxnSpLocks/>
          </p:cNvCxnSpPr>
          <p:nvPr/>
        </p:nvCxnSpPr>
        <p:spPr>
          <a:xfrm flipH="1">
            <a:off x="8132805" y="2867652"/>
            <a:ext cx="85226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533AC3-91F1-4230-AC13-0282AE66EFDD}"/>
              </a:ext>
            </a:extLst>
          </p:cNvPr>
          <p:cNvCxnSpPr>
            <a:cxnSpLocks/>
          </p:cNvCxnSpPr>
          <p:nvPr/>
        </p:nvCxnSpPr>
        <p:spPr>
          <a:xfrm flipH="1">
            <a:off x="4696061" y="2830730"/>
            <a:ext cx="85226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ED49D29-B49B-4E44-85F7-87EBA4C2993F}"/>
              </a:ext>
            </a:extLst>
          </p:cNvPr>
          <p:cNvCxnSpPr>
            <a:cxnSpLocks/>
          </p:cNvCxnSpPr>
          <p:nvPr/>
        </p:nvCxnSpPr>
        <p:spPr>
          <a:xfrm flipH="1">
            <a:off x="4865277" y="4156718"/>
            <a:ext cx="110918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41A6914-C15A-46C3-BBFF-FAC6B869C9C6}"/>
              </a:ext>
            </a:extLst>
          </p:cNvPr>
          <p:cNvSpPr txBox="1"/>
          <p:nvPr/>
        </p:nvSpPr>
        <p:spPr>
          <a:xfrm>
            <a:off x="10348074" y="1523781"/>
            <a:ext cx="5035279" cy="577081"/>
          </a:xfrm>
          <a:prstGeom prst="rect">
            <a:avLst/>
          </a:prstGeom>
          <a:noFill/>
        </p:spPr>
        <p:txBody>
          <a:bodyPr wrap="square" rtlCol="0">
            <a:spAutoFit/>
          </a:bodyPr>
          <a:lstStyle/>
          <a:p>
            <a:pPr algn="ctr"/>
            <a:r>
              <a:rPr lang="ar-AE" sz="3150" b="1" dirty="0">
                <a:solidFill>
                  <a:schemeClr val="accent6">
                    <a:lumMod val="75000"/>
                  </a:schemeClr>
                </a:solidFill>
              </a:rPr>
              <a:t>عنوةً           بالقوة أو رغماً     </a:t>
            </a:r>
            <a:endParaRPr lang="en-US" sz="3150" b="1" dirty="0">
              <a:solidFill>
                <a:schemeClr val="accent6">
                  <a:lumMod val="75000"/>
                </a:schemeClr>
              </a:solidFill>
            </a:endParaRPr>
          </a:p>
        </p:txBody>
      </p:sp>
      <p:sp>
        <p:nvSpPr>
          <p:cNvPr id="29" name="TextBox 28">
            <a:extLst>
              <a:ext uri="{FF2B5EF4-FFF2-40B4-BE49-F238E27FC236}">
                <a16:creationId xmlns:a16="http://schemas.microsoft.com/office/drawing/2014/main" id="{B00F12BD-5F1F-4060-86B7-2E7B5FB11540}"/>
              </a:ext>
            </a:extLst>
          </p:cNvPr>
          <p:cNvSpPr txBox="1"/>
          <p:nvPr/>
        </p:nvSpPr>
        <p:spPr>
          <a:xfrm>
            <a:off x="10828049" y="2328732"/>
            <a:ext cx="4555304" cy="577081"/>
          </a:xfrm>
          <a:prstGeom prst="rect">
            <a:avLst/>
          </a:prstGeom>
          <a:noFill/>
        </p:spPr>
        <p:txBody>
          <a:bodyPr wrap="square" rtlCol="0">
            <a:spAutoFit/>
          </a:bodyPr>
          <a:lstStyle/>
          <a:p>
            <a:pPr algn="ctr"/>
            <a:r>
              <a:rPr lang="ar-AE" sz="3150" b="1" dirty="0">
                <a:solidFill>
                  <a:schemeClr val="accent6">
                    <a:lumMod val="75000"/>
                  </a:schemeClr>
                </a:solidFill>
              </a:rPr>
              <a:t>تخبو              تختفي وتخمد</a:t>
            </a:r>
            <a:endParaRPr lang="en-US" sz="3150" b="1" dirty="0">
              <a:solidFill>
                <a:schemeClr val="accent6">
                  <a:lumMod val="75000"/>
                </a:schemeClr>
              </a:solidFill>
            </a:endParaRPr>
          </a:p>
        </p:txBody>
      </p:sp>
      <p:sp>
        <p:nvSpPr>
          <p:cNvPr id="30" name="TextBox 29">
            <a:extLst>
              <a:ext uri="{FF2B5EF4-FFF2-40B4-BE49-F238E27FC236}">
                <a16:creationId xmlns:a16="http://schemas.microsoft.com/office/drawing/2014/main" id="{236DA286-03F6-4DD3-901D-5A47B1C8AFF7}"/>
              </a:ext>
            </a:extLst>
          </p:cNvPr>
          <p:cNvSpPr txBox="1"/>
          <p:nvPr/>
        </p:nvSpPr>
        <p:spPr>
          <a:xfrm>
            <a:off x="11370701" y="3133682"/>
            <a:ext cx="4167632" cy="577081"/>
          </a:xfrm>
          <a:prstGeom prst="rect">
            <a:avLst/>
          </a:prstGeom>
          <a:noFill/>
        </p:spPr>
        <p:txBody>
          <a:bodyPr wrap="square" rtlCol="0">
            <a:spAutoFit/>
          </a:bodyPr>
          <a:lstStyle/>
          <a:p>
            <a:pPr algn="ctr"/>
            <a:r>
              <a:rPr lang="ar-AE" sz="3150" b="1" dirty="0">
                <a:solidFill>
                  <a:schemeClr val="accent6">
                    <a:lumMod val="75000"/>
                  </a:schemeClr>
                </a:solidFill>
              </a:rPr>
              <a:t>مفتول العضلات:               قوي  </a:t>
            </a:r>
            <a:endParaRPr lang="en-US" sz="3150" b="1" dirty="0">
              <a:solidFill>
                <a:schemeClr val="accent6">
                  <a:lumMod val="75000"/>
                </a:schemeClr>
              </a:solidFill>
            </a:endParaRPr>
          </a:p>
        </p:txBody>
      </p:sp>
      <p:sp>
        <p:nvSpPr>
          <p:cNvPr id="31" name="TextBox 30">
            <a:extLst>
              <a:ext uri="{FF2B5EF4-FFF2-40B4-BE49-F238E27FC236}">
                <a16:creationId xmlns:a16="http://schemas.microsoft.com/office/drawing/2014/main" id="{75A0CF3D-FCAD-4C09-920E-30FC30479F4B}"/>
              </a:ext>
            </a:extLst>
          </p:cNvPr>
          <p:cNvSpPr txBox="1"/>
          <p:nvPr/>
        </p:nvSpPr>
        <p:spPr>
          <a:xfrm>
            <a:off x="11264142" y="4027494"/>
            <a:ext cx="4216054" cy="577081"/>
          </a:xfrm>
          <a:prstGeom prst="rect">
            <a:avLst/>
          </a:prstGeom>
          <a:noFill/>
        </p:spPr>
        <p:txBody>
          <a:bodyPr wrap="square" rtlCol="0">
            <a:spAutoFit/>
          </a:bodyPr>
          <a:lstStyle/>
          <a:p>
            <a:pPr algn="ctr"/>
            <a:r>
              <a:rPr lang="ar-AE" sz="3150" b="1" dirty="0">
                <a:solidFill>
                  <a:schemeClr val="accent6">
                    <a:lumMod val="75000"/>
                  </a:schemeClr>
                </a:solidFill>
              </a:rPr>
              <a:t>المكتنزة              الممتلئة السمينة</a:t>
            </a:r>
            <a:endParaRPr lang="en-US" sz="3150" b="1" dirty="0">
              <a:solidFill>
                <a:schemeClr val="accent6">
                  <a:lumMod val="75000"/>
                </a:schemeClr>
              </a:solidFill>
            </a:endParaRPr>
          </a:p>
        </p:txBody>
      </p:sp>
      <p:sp>
        <p:nvSpPr>
          <p:cNvPr id="2" name="Rectangle 2">
            <a:extLst>
              <a:ext uri="{FF2B5EF4-FFF2-40B4-BE49-F238E27FC236}">
                <a16:creationId xmlns:a16="http://schemas.microsoft.com/office/drawing/2014/main" id="{32CBBF45-1F8D-E104-EBAE-F94C1861C511}"/>
              </a:ext>
            </a:extLst>
          </p:cNvPr>
          <p:cNvSpPr/>
          <p:nvPr/>
        </p:nvSpPr>
        <p:spPr>
          <a:xfrm>
            <a:off x="12104041" y="5042438"/>
            <a:ext cx="2858619" cy="116094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من هو صاحب الدكان ؟</a:t>
            </a:r>
            <a:endParaRPr lang="en-GB" sz="4800" b="1" dirty="0">
              <a:ln>
                <a:solidFill>
                  <a:sysClr val="windowText" lastClr="000000"/>
                </a:solidFill>
              </a:ln>
              <a:solidFill>
                <a:srgbClr val="FF0000"/>
              </a:solidFill>
            </a:endParaRPr>
          </a:p>
        </p:txBody>
      </p:sp>
      <p:sp>
        <p:nvSpPr>
          <p:cNvPr id="3" name="Rectangle 2">
            <a:extLst>
              <a:ext uri="{FF2B5EF4-FFF2-40B4-BE49-F238E27FC236}">
                <a16:creationId xmlns:a16="http://schemas.microsoft.com/office/drawing/2014/main" id="{749C937B-802C-03E5-84A1-04FFDE61A55E}"/>
              </a:ext>
            </a:extLst>
          </p:cNvPr>
          <p:cNvSpPr/>
          <p:nvPr/>
        </p:nvSpPr>
        <p:spPr>
          <a:xfrm>
            <a:off x="12085972" y="7187216"/>
            <a:ext cx="3088501" cy="57708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F0"/>
                </a:solidFill>
              </a:rPr>
              <a:t>من هي زوجة آكيونج ؟</a:t>
            </a:r>
            <a:endParaRPr lang="en-GB" sz="4800" b="1" dirty="0">
              <a:ln>
                <a:solidFill>
                  <a:sysClr val="windowText" lastClr="000000"/>
                </a:solidFill>
              </a:ln>
              <a:solidFill>
                <a:srgbClr val="00B0F0"/>
              </a:solidFill>
            </a:endParaRPr>
          </a:p>
        </p:txBody>
      </p:sp>
    </p:spTree>
    <p:extLst>
      <p:ext uri="{BB962C8B-B14F-4D97-AF65-F5344CB8AC3E}">
        <p14:creationId xmlns:p14="http://schemas.microsoft.com/office/powerpoint/2010/main" val="103187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759FEC-9582-4638-B449-1D4D278587F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document with black text&#10;&#10;Description automatically generated">
            <a:extLst>
              <a:ext uri="{FF2B5EF4-FFF2-40B4-BE49-F238E27FC236}">
                <a16:creationId xmlns:a16="http://schemas.microsoft.com/office/drawing/2014/main" id="{EB3FB3B3-FB4E-402C-B4D9-A8AF0DF81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876" y="611155"/>
            <a:ext cx="10869802" cy="7739602"/>
          </a:xfrm>
          <a:prstGeom prst="rect">
            <a:avLst/>
          </a:prstGeom>
        </p:spPr>
      </p:pic>
      <p:cxnSp>
        <p:nvCxnSpPr>
          <p:cNvPr id="17" name="Straight Connector 16">
            <a:extLst>
              <a:ext uri="{FF2B5EF4-FFF2-40B4-BE49-F238E27FC236}">
                <a16:creationId xmlns:a16="http://schemas.microsoft.com/office/drawing/2014/main" id="{0E1E65D0-BC92-4209-B957-C9D3443BA9CC}"/>
              </a:ext>
            </a:extLst>
          </p:cNvPr>
          <p:cNvCxnSpPr>
            <a:cxnSpLocks/>
          </p:cNvCxnSpPr>
          <p:nvPr/>
        </p:nvCxnSpPr>
        <p:spPr>
          <a:xfrm flipH="1">
            <a:off x="9683492" y="1276866"/>
            <a:ext cx="77689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A293EC-25C6-4C88-9B93-2E135A4230F9}"/>
              </a:ext>
            </a:extLst>
          </p:cNvPr>
          <p:cNvSpPr txBox="1"/>
          <p:nvPr/>
        </p:nvSpPr>
        <p:spPr>
          <a:xfrm>
            <a:off x="11031115" y="1515873"/>
            <a:ext cx="4352238" cy="577081"/>
          </a:xfrm>
          <a:prstGeom prst="rect">
            <a:avLst/>
          </a:prstGeom>
          <a:noFill/>
        </p:spPr>
        <p:txBody>
          <a:bodyPr wrap="square" rtlCol="0">
            <a:spAutoFit/>
          </a:bodyPr>
          <a:lstStyle/>
          <a:p>
            <a:pPr algn="ctr"/>
            <a:r>
              <a:rPr lang="ar-AE" sz="3150" b="1" dirty="0">
                <a:solidFill>
                  <a:schemeClr val="accent6">
                    <a:lumMod val="75000"/>
                  </a:schemeClr>
                </a:solidFill>
              </a:rPr>
              <a:t>سنح                  تهيّأ وسمح </a:t>
            </a:r>
            <a:endParaRPr lang="en-US" sz="3150" b="1" dirty="0">
              <a:solidFill>
                <a:schemeClr val="accent6">
                  <a:lumMod val="75000"/>
                </a:schemeClr>
              </a:solidFill>
            </a:endParaRPr>
          </a:p>
        </p:txBody>
      </p:sp>
      <p:sp>
        <p:nvSpPr>
          <p:cNvPr id="19" name="TextBox 18">
            <a:extLst>
              <a:ext uri="{FF2B5EF4-FFF2-40B4-BE49-F238E27FC236}">
                <a16:creationId xmlns:a16="http://schemas.microsoft.com/office/drawing/2014/main" id="{D3C89A5A-D07C-4548-B4D7-9D635BFB993F}"/>
              </a:ext>
            </a:extLst>
          </p:cNvPr>
          <p:cNvSpPr txBox="1"/>
          <p:nvPr/>
        </p:nvSpPr>
        <p:spPr>
          <a:xfrm>
            <a:off x="11096815" y="2219685"/>
            <a:ext cx="4352238" cy="577081"/>
          </a:xfrm>
          <a:prstGeom prst="rect">
            <a:avLst/>
          </a:prstGeom>
          <a:noFill/>
        </p:spPr>
        <p:txBody>
          <a:bodyPr wrap="square" rtlCol="0">
            <a:spAutoFit/>
          </a:bodyPr>
          <a:lstStyle/>
          <a:p>
            <a:pPr algn="ctr"/>
            <a:r>
              <a:rPr lang="ar-AE" sz="3150" b="1" dirty="0">
                <a:solidFill>
                  <a:schemeClr val="accent6">
                    <a:lumMod val="75000"/>
                  </a:schemeClr>
                </a:solidFill>
              </a:rPr>
              <a:t>   خيّم              ساد وسيطر</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C616BBA1-E142-41A5-A0BA-6C50090D6FC2}"/>
              </a:ext>
            </a:extLst>
          </p:cNvPr>
          <p:cNvCxnSpPr>
            <a:cxnSpLocks/>
          </p:cNvCxnSpPr>
          <p:nvPr/>
        </p:nvCxnSpPr>
        <p:spPr>
          <a:xfrm flipH="1">
            <a:off x="9258123" y="7642695"/>
            <a:ext cx="776893"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278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F5A3A343-64F4-4D6C-9911-DB9FC9CE5C15}"/>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10ACA8EE-10DF-452D-93E3-68ECDAB736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9422" y="629966"/>
            <a:ext cx="10876257" cy="7711579"/>
          </a:xfrm>
        </p:spPr>
      </p:pic>
    </p:spTree>
    <p:extLst>
      <p:ext uri="{BB962C8B-B14F-4D97-AF65-F5344CB8AC3E}">
        <p14:creationId xmlns:p14="http://schemas.microsoft.com/office/powerpoint/2010/main" val="1217500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5025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6857">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539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E141F040-FB34-488D-BB3E-E3DA81ADEF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944" y="601148"/>
            <a:ext cx="10867735" cy="7750247"/>
          </a:xfrm>
        </p:spPr>
      </p:pic>
      <p:cxnSp>
        <p:nvCxnSpPr>
          <p:cNvPr id="13" name="Straight Connector 12">
            <a:extLst>
              <a:ext uri="{FF2B5EF4-FFF2-40B4-BE49-F238E27FC236}">
                <a16:creationId xmlns:a16="http://schemas.microsoft.com/office/drawing/2014/main" id="{B1BF07C3-D0D7-4FFE-BC4A-63E59E40AF3F}"/>
              </a:ext>
            </a:extLst>
          </p:cNvPr>
          <p:cNvCxnSpPr>
            <a:cxnSpLocks/>
          </p:cNvCxnSpPr>
          <p:nvPr/>
        </p:nvCxnSpPr>
        <p:spPr>
          <a:xfrm flipH="1">
            <a:off x="6619033" y="1221485"/>
            <a:ext cx="90456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D1C41A7-D2D1-4277-970E-00731817D916}"/>
              </a:ext>
            </a:extLst>
          </p:cNvPr>
          <p:cNvSpPr txBox="1"/>
          <p:nvPr/>
        </p:nvSpPr>
        <p:spPr>
          <a:xfrm>
            <a:off x="10943909" y="1523781"/>
            <a:ext cx="4439444" cy="577081"/>
          </a:xfrm>
          <a:prstGeom prst="rect">
            <a:avLst/>
          </a:prstGeom>
          <a:noFill/>
        </p:spPr>
        <p:txBody>
          <a:bodyPr wrap="square" rtlCol="0">
            <a:spAutoFit/>
          </a:bodyPr>
          <a:lstStyle/>
          <a:p>
            <a:pPr algn="ctr"/>
            <a:r>
              <a:rPr lang="ar-AE" sz="3150" b="1" dirty="0">
                <a:solidFill>
                  <a:schemeClr val="accent6">
                    <a:lumMod val="75000"/>
                  </a:schemeClr>
                </a:solidFill>
              </a:rPr>
              <a:t>تكمن             تتمثل وتظهر</a:t>
            </a:r>
            <a:endParaRPr lang="en-US" sz="2625" b="1" dirty="0">
              <a:solidFill>
                <a:schemeClr val="accent6">
                  <a:lumMod val="75000"/>
                </a:schemeClr>
              </a:solidFill>
            </a:endParaRPr>
          </a:p>
        </p:txBody>
      </p:sp>
      <p:sp>
        <p:nvSpPr>
          <p:cNvPr id="19" name="TextBox 18">
            <a:extLst>
              <a:ext uri="{FF2B5EF4-FFF2-40B4-BE49-F238E27FC236}">
                <a16:creationId xmlns:a16="http://schemas.microsoft.com/office/drawing/2014/main" id="{1089A5BD-F5E4-4996-908D-1538C4CDDA25}"/>
              </a:ext>
            </a:extLst>
          </p:cNvPr>
          <p:cNvSpPr txBox="1"/>
          <p:nvPr/>
        </p:nvSpPr>
        <p:spPr>
          <a:xfrm>
            <a:off x="10943909" y="2246054"/>
            <a:ext cx="4439442" cy="577081"/>
          </a:xfrm>
          <a:prstGeom prst="rect">
            <a:avLst/>
          </a:prstGeom>
          <a:noFill/>
        </p:spPr>
        <p:txBody>
          <a:bodyPr wrap="square" rtlCol="0">
            <a:spAutoFit/>
          </a:bodyPr>
          <a:lstStyle/>
          <a:p>
            <a:pPr algn="ctr"/>
            <a:r>
              <a:rPr lang="ar-AE" sz="3150" b="1" dirty="0">
                <a:solidFill>
                  <a:schemeClr val="accent6">
                    <a:lumMod val="75000"/>
                  </a:schemeClr>
                </a:solidFill>
              </a:rPr>
              <a:t>      شغف                حبّ وولع       </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122F2044-AD37-4D24-9256-248570E827CB}"/>
              </a:ext>
            </a:extLst>
          </p:cNvPr>
          <p:cNvCxnSpPr>
            <a:cxnSpLocks/>
          </p:cNvCxnSpPr>
          <p:nvPr/>
        </p:nvCxnSpPr>
        <p:spPr>
          <a:xfrm flipH="1">
            <a:off x="1339304" y="4098258"/>
            <a:ext cx="99379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9017108-3F04-4BAF-AF15-D95DA832B2D3}"/>
              </a:ext>
            </a:extLst>
          </p:cNvPr>
          <p:cNvCxnSpPr>
            <a:cxnSpLocks/>
          </p:cNvCxnSpPr>
          <p:nvPr/>
        </p:nvCxnSpPr>
        <p:spPr>
          <a:xfrm flipH="1">
            <a:off x="10181927" y="4704381"/>
            <a:ext cx="79890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7CE88EF-9382-4E83-A4F6-247AC98EC3E2}"/>
              </a:ext>
            </a:extLst>
          </p:cNvPr>
          <p:cNvSpPr txBox="1"/>
          <p:nvPr/>
        </p:nvSpPr>
        <p:spPr>
          <a:xfrm>
            <a:off x="10980832" y="3066022"/>
            <a:ext cx="4439442" cy="577081"/>
          </a:xfrm>
          <a:prstGeom prst="rect">
            <a:avLst/>
          </a:prstGeom>
          <a:noFill/>
        </p:spPr>
        <p:txBody>
          <a:bodyPr wrap="square" rtlCol="0">
            <a:spAutoFit/>
          </a:bodyPr>
          <a:lstStyle/>
          <a:p>
            <a:pPr algn="ctr"/>
            <a:r>
              <a:rPr lang="ar-AE" sz="3150" b="1" dirty="0">
                <a:solidFill>
                  <a:schemeClr val="accent6">
                    <a:lumMod val="75000"/>
                  </a:schemeClr>
                </a:solidFill>
              </a:rPr>
              <a:t>علاوة                   إضافة    </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9EFDC6BC-F5BF-49A1-8D70-C4F8E5536714}"/>
              </a:ext>
            </a:extLst>
          </p:cNvPr>
          <p:cNvCxnSpPr>
            <a:cxnSpLocks/>
          </p:cNvCxnSpPr>
          <p:nvPr/>
        </p:nvCxnSpPr>
        <p:spPr>
          <a:xfrm flipH="1">
            <a:off x="2185414" y="7067338"/>
            <a:ext cx="99379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1E980C3-4AF7-4CAA-BC06-A0E3D0EC8089}"/>
              </a:ext>
            </a:extLst>
          </p:cNvPr>
          <p:cNvSpPr txBox="1"/>
          <p:nvPr/>
        </p:nvSpPr>
        <p:spPr>
          <a:xfrm>
            <a:off x="10980832" y="3893941"/>
            <a:ext cx="4439442" cy="577081"/>
          </a:xfrm>
          <a:prstGeom prst="rect">
            <a:avLst/>
          </a:prstGeom>
          <a:noFill/>
        </p:spPr>
        <p:txBody>
          <a:bodyPr wrap="square" rtlCol="0">
            <a:spAutoFit/>
          </a:bodyPr>
          <a:lstStyle/>
          <a:p>
            <a:pPr algn="ctr"/>
            <a:r>
              <a:rPr lang="ar-AE" sz="3150" b="1" dirty="0">
                <a:solidFill>
                  <a:schemeClr val="accent6">
                    <a:lumMod val="75000"/>
                  </a:schemeClr>
                </a:solidFill>
              </a:rPr>
              <a:t>أسفرت                كشفت     </a:t>
            </a:r>
            <a:endParaRPr lang="en-US" sz="3150" b="1" dirty="0">
              <a:solidFill>
                <a:schemeClr val="accent6">
                  <a:lumMod val="75000"/>
                </a:schemeClr>
              </a:solidFill>
            </a:endParaRPr>
          </a:p>
        </p:txBody>
      </p:sp>
    </p:spTree>
    <p:extLst>
      <p:ext uri="{BB962C8B-B14F-4D97-AF65-F5344CB8AC3E}">
        <p14:creationId xmlns:p14="http://schemas.microsoft.com/office/powerpoint/2010/main" val="15101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2"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DBA1211-7C54-4C3C-8BB2-2A23266486D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FEB6273B-D839-4EBF-9A7C-AF65ED069A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06220"/>
            <a:ext cx="10922861" cy="7739602"/>
          </a:xfrm>
        </p:spPr>
      </p:pic>
      <p:sp>
        <p:nvSpPr>
          <p:cNvPr id="2" name="Rectangle 4">
            <a:extLst>
              <a:ext uri="{FF2B5EF4-FFF2-40B4-BE49-F238E27FC236}">
                <a16:creationId xmlns:a16="http://schemas.microsoft.com/office/drawing/2014/main" id="{9932CE4F-8142-F18F-27D7-95447C69D819}"/>
              </a:ext>
            </a:extLst>
          </p:cNvPr>
          <p:cNvSpPr/>
          <p:nvPr/>
        </p:nvSpPr>
        <p:spPr>
          <a:xfrm>
            <a:off x="11827565" y="5063522"/>
            <a:ext cx="3197978" cy="177459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هي صفات كوتشاي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322709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sp>
        <p:nvSpPr>
          <p:cNvPr id="9" name="TextBox 8">
            <a:extLst>
              <a:ext uri="{FF2B5EF4-FFF2-40B4-BE49-F238E27FC236}">
                <a16:creationId xmlns:a16="http://schemas.microsoft.com/office/drawing/2014/main" id="{6D9C5693-1EC7-4D6B-A19B-249163A09BB6}"/>
              </a:ext>
            </a:extLst>
          </p:cNvPr>
          <p:cNvSpPr txBox="1"/>
          <p:nvPr/>
        </p:nvSpPr>
        <p:spPr>
          <a:xfrm>
            <a:off x="11041835" y="1523781"/>
            <a:ext cx="4341518" cy="577081"/>
          </a:xfrm>
          <a:prstGeom prst="rect">
            <a:avLst/>
          </a:prstGeom>
          <a:noFill/>
        </p:spPr>
        <p:txBody>
          <a:bodyPr wrap="square" rtlCol="0">
            <a:spAutoFit/>
          </a:bodyPr>
          <a:lstStyle/>
          <a:p>
            <a:pPr algn="ctr"/>
            <a:r>
              <a:rPr lang="ar-AE" sz="3150" b="1" dirty="0">
                <a:solidFill>
                  <a:schemeClr val="accent6">
                    <a:lumMod val="75000"/>
                  </a:schemeClr>
                </a:solidFill>
              </a:rPr>
              <a:t>    امتنان           شكر وعرفان </a:t>
            </a:r>
            <a:endParaRPr lang="en-US" sz="2625" b="1" dirty="0">
              <a:solidFill>
                <a:schemeClr val="accent6">
                  <a:lumMod val="75000"/>
                </a:schemeClr>
              </a:solidFill>
            </a:endParaRPr>
          </a:p>
        </p:txBody>
      </p:sp>
      <p:pic>
        <p:nvPicPr>
          <p:cNvPr id="4" name="Content Placeholder 3" descr="A screenshot of text&#10;&#10;Description automatically generated">
            <a:extLst>
              <a:ext uri="{FF2B5EF4-FFF2-40B4-BE49-F238E27FC236}">
                <a16:creationId xmlns:a16="http://schemas.microsoft.com/office/drawing/2014/main" id="{5E762C25-1F6B-473B-9F7E-72F13B98AA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27615"/>
            <a:ext cx="10889569" cy="7739602"/>
          </a:xfrm>
        </p:spPr>
      </p:pic>
      <p:sp>
        <p:nvSpPr>
          <p:cNvPr id="10" name="TextBox 9">
            <a:extLst>
              <a:ext uri="{FF2B5EF4-FFF2-40B4-BE49-F238E27FC236}">
                <a16:creationId xmlns:a16="http://schemas.microsoft.com/office/drawing/2014/main" id="{1B2D5A31-A459-4CB9-AD60-ECF8A3ED951C}"/>
              </a:ext>
            </a:extLst>
          </p:cNvPr>
          <p:cNvSpPr txBox="1"/>
          <p:nvPr/>
        </p:nvSpPr>
        <p:spPr>
          <a:xfrm>
            <a:off x="10980832" y="2309137"/>
            <a:ext cx="4439442" cy="577081"/>
          </a:xfrm>
          <a:prstGeom prst="rect">
            <a:avLst/>
          </a:prstGeom>
          <a:noFill/>
        </p:spPr>
        <p:txBody>
          <a:bodyPr wrap="square" rtlCol="0">
            <a:spAutoFit/>
          </a:bodyPr>
          <a:lstStyle/>
          <a:p>
            <a:pPr algn="ctr"/>
            <a:r>
              <a:rPr lang="ar-AE" sz="3150" b="1" dirty="0">
                <a:solidFill>
                  <a:schemeClr val="accent6">
                    <a:lumMod val="75000"/>
                  </a:schemeClr>
                </a:solidFill>
              </a:rPr>
              <a:t>كامد                 ذهب صفاؤه</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1F910164-10E4-4934-85C7-3B1718D6A359}"/>
              </a:ext>
            </a:extLst>
          </p:cNvPr>
          <p:cNvCxnSpPr>
            <a:cxnSpLocks/>
          </p:cNvCxnSpPr>
          <p:nvPr/>
        </p:nvCxnSpPr>
        <p:spPr>
          <a:xfrm flipH="1">
            <a:off x="9185057" y="3304452"/>
            <a:ext cx="83072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62EC282-088A-40C1-91D6-C759CBEDAEEE}"/>
              </a:ext>
            </a:extLst>
          </p:cNvPr>
          <p:cNvCxnSpPr>
            <a:cxnSpLocks/>
          </p:cNvCxnSpPr>
          <p:nvPr/>
        </p:nvCxnSpPr>
        <p:spPr>
          <a:xfrm flipH="1">
            <a:off x="8009732" y="6052003"/>
            <a:ext cx="117532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804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DBA1211-7C54-4C3C-8BB2-2A23266486D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18CEFDE1-19DA-4752-9D7E-B70409F3F8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29966"/>
            <a:ext cx="10874305" cy="7708313"/>
          </a:xfrm>
        </p:spPr>
      </p:pic>
    </p:spTree>
    <p:extLst>
      <p:ext uri="{BB962C8B-B14F-4D97-AF65-F5344CB8AC3E}">
        <p14:creationId xmlns:p14="http://schemas.microsoft.com/office/powerpoint/2010/main" val="2336851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10" name="Content Placeholder 9" descr="A close up of text on a white background&#10;&#10;Description automatically generated">
            <a:extLst>
              <a:ext uri="{FF2B5EF4-FFF2-40B4-BE49-F238E27FC236}">
                <a16:creationId xmlns:a16="http://schemas.microsoft.com/office/drawing/2014/main" id="{05E1B3C3-D0A0-47BD-9908-DE7F0CF6AB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29967"/>
            <a:ext cx="10874978" cy="7709207"/>
          </a:xfrm>
        </p:spPr>
      </p:pic>
      <p:cxnSp>
        <p:nvCxnSpPr>
          <p:cNvPr id="13" name="Straight Connector 12">
            <a:extLst>
              <a:ext uri="{FF2B5EF4-FFF2-40B4-BE49-F238E27FC236}">
                <a16:creationId xmlns:a16="http://schemas.microsoft.com/office/drawing/2014/main" id="{CB05F88F-8534-49A1-80F1-98350DFEBC0B}"/>
              </a:ext>
            </a:extLst>
          </p:cNvPr>
          <p:cNvCxnSpPr>
            <a:cxnSpLocks/>
          </p:cNvCxnSpPr>
          <p:nvPr/>
        </p:nvCxnSpPr>
        <p:spPr>
          <a:xfrm flipH="1">
            <a:off x="988555" y="2953701"/>
            <a:ext cx="142146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9E8CEB5-B811-47D9-B0E4-62D0B0A846F8}"/>
              </a:ext>
            </a:extLst>
          </p:cNvPr>
          <p:cNvSpPr txBox="1"/>
          <p:nvPr/>
        </p:nvSpPr>
        <p:spPr>
          <a:xfrm>
            <a:off x="11041835" y="1523781"/>
            <a:ext cx="4341518" cy="577081"/>
          </a:xfrm>
          <a:prstGeom prst="rect">
            <a:avLst/>
          </a:prstGeom>
          <a:noFill/>
        </p:spPr>
        <p:txBody>
          <a:bodyPr wrap="square" rtlCol="0">
            <a:spAutoFit/>
          </a:bodyPr>
          <a:lstStyle/>
          <a:p>
            <a:pPr algn="ctr"/>
            <a:r>
              <a:rPr lang="ar-AE" sz="3150" b="1" dirty="0">
                <a:solidFill>
                  <a:schemeClr val="accent6">
                    <a:lumMod val="75000"/>
                  </a:schemeClr>
                </a:solidFill>
              </a:rPr>
              <a:t>استقرأت     تفحّصت ودرست بعناية</a:t>
            </a:r>
            <a:endParaRPr lang="en-US" sz="2625" b="1" dirty="0">
              <a:solidFill>
                <a:schemeClr val="accent6">
                  <a:lumMod val="75000"/>
                </a:schemeClr>
              </a:solidFill>
            </a:endParaRPr>
          </a:p>
        </p:txBody>
      </p:sp>
      <p:cxnSp>
        <p:nvCxnSpPr>
          <p:cNvPr id="16" name="Straight Connector 15">
            <a:extLst>
              <a:ext uri="{FF2B5EF4-FFF2-40B4-BE49-F238E27FC236}">
                <a16:creationId xmlns:a16="http://schemas.microsoft.com/office/drawing/2014/main" id="{2E970E81-7E2A-4748-8F84-CE26B6C06080}"/>
              </a:ext>
            </a:extLst>
          </p:cNvPr>
          <p:cNvCxnSpPr>
            <a:cxnSpLocks/>
          </p:cNvCxnSpPr>
          <p:nvPr/>
        </p:nvCxnSpPr>
        <p:spPr>
          <a:xfrm flipH="1">
            <a:off x="2188491" y="6255071"/>
            <a:ext cx="134454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9337F34-F64C-4A1D-AB6B-29A183488AA2}"/>
              </a:ext>
            </a:extLst>
          </p:cNvPr>
          <p:cNvSpPr txBox="1"/>
          <p:nvPr/>
        </p:nvSpPr>
        <p:spPr>
          <a:xfrm>
            <a:off x="11041833" y="3027546"/>
            <a:ext cx="4341518" cy="577081"/>
          </a:xfrm>
          <a:prstGeom prst="rect">
            <a:avLst/>
          </a:prstGeom>
          <a:noFill/>
        </p:spPr>
        <p:txBody>
          <a:bodyPr wrap="square" rtlCol="0">
            <a:spAutoFit/>
          </a:bodyPr>
          <a:lstStyle/>
          <a:p>
            <a:pPr algn="ctr"/>
            <a:r>
              <a:rPr lang="ar-AE" sz="3150" b="1" dirty="0">
                <a:solidFill>
                  <a:schemeClr val="accent6">
                    <a:lumMod val="75000"/>
                  </a:schemeClr>
                </a:solidFill>
              </a:rPr>
              <a:t>تكريس                 تخصيص  </a:t>
            </a:r>
            <a:endParaRPr lang="en-US" sz="2625"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BB0E5BDF-D62B-4364-8275-A5A33EC9957A}"/>
              </a:ext>
            </a:extLst>
          </p:cNvPr>
          <p:cNvCxnSpPr>
            <a:cxnSpLocks/>
          </p:cNvCxnSpPr>
          <p:nvPr/>
        </p:nvCxnSpPr>
        <p:spPr>
          <a:xfrm flipH="1">
            <a:off x="9646571" y="8153437"/>
            <a:ext cx="150602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2F6D7EE-0D95-41E4-A675-D95921DE35F0}"/>
              </a:ext>
            </a:extLst>
          </p:cNvPr>
          <p:cNvSpPr txBox="1"/>
          <p:nvPr/>
        </p:nvSpPr>
        <p:spPr>
          <a:xfrm>
            <a:off x="11490717" y="3893941"/>
            <a:ext cx="4341518" cy="577081"/>
          </a:xfrm>
          <a:prstGeom prst="rect">
            <a:avLst/>
          </a:prstGeom>
          <a:noFill/>
        </p:spPr>
        <p:txBody>
          <a:bodyPr wrap="square" rtlCol="0">
            <a:spAutoFit/>
          </a:bodyPr>
          <a:lstStyle/>
          <a:p>
            <a:pPr algn="ctr"/>
            <a:r>
              <a:rPr lang="ar-AE" sz="3150" b="1" dirty="0">
                <a:solidFill>
                  <a:schemeClr val="accent6">
                    <a:lumMod val="75000"/>
                  </a:schemeClr>
                </a:solidFill>
              </a:rPr>
              <a:t>اقتفاء أثره                 تتبعه   </a:t>
            </a:r>
            <a:endParaRPr lang="en-US" sz="2625" b="1" dirty="0">
              <a:solidFill>
                <a:schemeClr val="accent6">
                  <a:lumMod val="75000"/>
                </a:schemeClr>
              </a:solidFill>
            </a:endParaRPr>
          </a:p>
        </p:txBody>
      </p:sp>
    </p:spTree>
    <p:extLst>
      <p:ext uri="{BB962C8B-B14F-4D97-AF65-F5344CB8AC3E}">
        <p14:creationId xmlns:p14="http://schemas.microsoft.com/office/powerpoint/2010/main" val="2168943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25DB87E4-397D-44AD-A6D6-415B7FA72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7077" y="629939"/>
            <a:ext cx="10878601" cy="7708116"/>
          </a:xfrm>
        </p:spPr>
      </p:pic>
      <p:cxnSp>
        <p:nvCxnSpPr>
          <p:cNvPr id="15" name="Straight Connector 14">
            <a:extLst>
              <a:ext uri="{FF2B5EF4-FFF2-40B4-BE49-F238E27FC236}">
                <a16:creationId xmlns:a16="http://schemas.microsoft.com/office/drawing/2014/main" id="{1299897A-2667-4F23-B955-EA25F19D5070}"/>
              </a:ext>
            </a:extLst>
          </p:cNvPr>
          <p:cNvCxnSpPr>
            <a:cxnSpLocks/>
          </p:cNvCxnSpPr>
          <p:nvPr/>
        </p:nvCxnSpPr>
        <p:spPr>
          <a:xfrm flipH="1">
            <a:off x="1099320" y="5547982"/>
            <a:ext cx="83072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4370ECB-ECAF-4590-A4F9-0DCA0D852340}"/>
              </a:ext>
            </a:extLst>
          </p:cNvPr>
          <p:cNvSpPr txBox="1"/>
          <p:nvPr/>
        </p:nvSpPr>
        <p:spPr>
          <a:xfrm>
            <a:off x="10925711" y="1523781"/>
            <a:ext cx="4457642" cy="577081"/>
          </a:xfrm>
          <a:prstGeom prst="rect">
            <a:avLst/>
          </a:prstGeom>
          <a:noFill/>
        </p:spPr>
        <p:txBody>
          <a:bodyPr wrap="square" rtlCol="0">
            <a:spAutoFit/>
          </a:bodyPr>
          <a:lstStyle/>
          <a:p>
            <a:pPr algn="ctr"/>
            <a:r>
              <a:rPr lang="ar-AE" sz="3150" b="1" dirty="0">
                <a:solidFill>
                  <a:schemeClr val="accent6">
                    <a:lumMod val="75000"/>
                  </a:schemeClr>
                </a:solidFill>
              </a:rPr>
              <a:t>تهدهد                نحرِّك      </a:t>
            </a:r>
            <a:endParaRPr lang="en-US" sz="3150" b="1" dirty="0">
              <a:solidFill>
                <a:schemeClr val="accent6">
                  <a:lumMod val="75000"/>
                </a:schemeClr>
              </a:solidFill>
            </a:endParaRPr>
          </a:p>
        </p:txBody>
      </p:sp>
    </p:spTree>
    <p:extLst>
      <p:ext uri="{BB962C8B-B14F-4D97-AF65-F5344CB8AC3E}">
        <p14:creationId xmlns:p14="http://schemas.microsoft.com/office/powerpoint/2010/main" val="1638795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E2A61DD3-DEB6-41CC-8346-4778D60C2C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11507"/>
            <a:ext cx="10889569" cy="7755346"/>
          </a:xfrm>
        </p:spPr>
      </p:pic>
      <p:cxnSp>
        <p:nvCxnSpPr>
          <p:cNvPr id="17" name="Straight Connector 16">
            <a:extLst>
              <a:ext uri="{FF2B5EF4-FFF2-40B4-BE49-F238E27FC236}">
                <a16:creationId xmlns:a16="http://schemas.microsoft.com/office/drawing/2014/main" id="{998D72F1-06C9-4EB8-BFDD-B0F55D378A5D}"/>
              </a:ext>
            </a:extLst>
          </p:cNvPr>
          <p:cNvCxnSpPr>
            <a:cxnSpLocks/>
          </p:cNvCxnSpPr>
          <p:nvPr/>
        </p:nvCxnSpPr>
        <p:spPr>
          <a:xfrm flipH="1">
            <a:off x="8908150" y="3535775"/>
            <a:ext cx="83072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A3E4C16-BBC2-4380-8B83-7D39175AE242}"/>
              </a:ext>
            </a:extLst>
          </p:cNvPr>
          <p:cNvSpPr txBox="1"/>
          <p:nvPr/>
        </p:nvSpPr>
        <p:spPr>
          <a:xfrm>
            <a:off x="11215721" y="1523781"/>
            <a:ext cx="4167632" cy="577081"/>
          </a:xfrm>
          <a:prstGeom prst="rect">
            <a:avLst/>
          </a:prstGeom>
          <a:noFill/>
        </p:spPr>
        <p:txBody>
          <a:bodyPr wrap="square" rtlCol="0">
            <a:spAutoFit/>
          </a:bodyPr>
          <a:lstStyle/>
          <a:p>
            <a:pPr algn="ctr"/>
            <a:r>
              <a:rPr lang="ar-AE" sz="3150" b="1" dirty="0">
                <a:solidFill>
                  <a:schemeClr val="accent6">
                    <a:lumMod val="75000"/>
                  </a:schemeClr>
                </a:solidFill>
              </a:rPr>
              <a:t>الحافلة                 المليئة </a:t>
            </a:r>
            <a:endParaRPr lang="en-US" sz="3150" b="1" dirty="0">
              <a:solidFill>
                <a:schemeClr val="accent6">
                  <a:lumMod val="75000"/>
                </a:schemeClr>
              </a:solidFill>
            </a:endParaRPr>
          </a:p>
        </p:txBody>
      </p:sp>
      <p:sp>
        <p:nvSpPr>
          <p:cNvPr id="19" name="TextBox 18">
            <a:extLst>
              <a:ext uri="{FF2B5EF4-FFF2-40B4-BE49-F238E27FC236}">
                <a16:creationId xmlns:a16="http://schemas.microsoft.com/office/drawing/2014/main" id="{13FF7511-2B93-4170-9EC3-34C7387FAE66}"/>
              </a:ext>
            </a:extLst>
          </p:cNvPr>
          <p:cNvSpPr txBox="1"/>
          <p:nvPr/>
        </p:nvSpPr>
        <p:spPr>
          <a:xfrm>
            <a:off x="11835637" y="2067612"/>
            <a:ext cx="4167632" cy="1061829"/>
          </a:xfrm>
          <a:prstGeom prst="rect">
            <a:avLst/>
          </a:prstGeom>
          <a:noFill/>
        </p:spPr>
        <p:txBody>
          <a:bodyPr wrap="square" rtlCol="0">
            <a:spAutoFit/>
          </a:bodyPr>
          <a:lstStyle/>
          <a:p>
            <a:r>
              <a:rPr lang="ar-AE" sz="3150" b="1" dirty="0">
                <a:solidFill>
                  <a:schemeClr val="accent6">
                    <a:lumMod val="75000"/>
                  </a:schemeClr>
                </a:solidFill>
              </a:rPr>
              <a:t>معصوب العينين:    على عينيه عِصاب يمنعه من الرؤية</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6AF9BEB0-2A3F-40C2-966D-CBD2FACEFFB7}"/>
              </a:ext>
            </a:extLst>
          </p:cNvPr>
          <p:cNvCxnSpPr>
            <a:cxnSpLocks/>
          </p:cNvCxnSpPr>
          <p:nvPr/>
        </p:nvCxnSpPr>
        <p:spPr>
          <a:xfrm flipH="1">
            <a:off x="9323512" y="4178818"/>
            <a:ext cx="124609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158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57B4C24B-2077-4587-AADC-AEBA7DB6C7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2188" y="646120"/>
            <a:ext cx="10873491" cy="7692471"/>
          </a:xfrm>
        </p:spPr>
      </p:pic>
    </p:spTree>
    <p:extLst>
      <p:ext uri="{BB962C8B-B14F-4D97-AF65-F5344CB8AC3E}">
        <p14:creationId xmlns:p14="http://schemas.microsoft.com/office/powerpoint/2010/main" val="3973984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759FEC-9582-4638-B449-1D4D278587F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sp>
        <p:nvSpPr>
          <p:cNvPr id="15" name="TextBox 14">
            <a:extLst>
              <a:ext uri="{FF2B5EF4-FFF2-40B4-BE49-F238E27FC236}">
                <a16:creationId xmlns:a16="http://schemas.microsoft.com/office/drawing/2014/main" id="{2A4BC240-F249-42BF-8082-CE448D27EAF7}"/>
              </a:ext>
            </a:extLst>
          </p:cNvPr>
          <p:cNvSpPr txBox="1"/>
          <p:nvPr/>
        </p:nvSpPr>
        <p:spPr>
          <a:xfrm>
            <a:off x="11215721" y="1515873"/>
            <a:ext cx="4167632" cy="577081"/>
          </a:xfrm>
          <a:prstGeom prst="rect">
            <a:avLst/>
          </a:prstGeom>
          <a:noFill/>
        </p:spPr>
        <p:txBody>
          <a:bodyPr wrap="square" rtlCol="0">
            <a:spAutoFit/>
          </a:bodyPr>
          <a:lstStyle/>
          <a:p>
            <a:pPr algn="ctr"/>
            <a:r>
              <a:rPr lang="ar-AE" sz="3150" b="1" dirty="0">
                <a:solidFill>
                  <a:schemeClr val="accent6">
                    <a:lumMod val="75000"/>
                  </a:schemeClr>
                </a:solidFill>
              </a:rPr>
              <a:t>نشج                  بكى وناحَ</a:t>
            </a:r>
            <a:endParaRPr lang="en-US" sz="3150" b="1" dirty="0">
              <a:solidFill>
                <a:schemeClr val="accent6">
                  <a:lumMod val="75000"/>
                </a:schemeClr>
              </a:solidFill>
            </a:endParaRPr>
          </a:p>
        </p:txBody>
      </p:sp>
      <p:pic>
        <p:nvPicPr>
          <p:cNvPr id="3" name="Picture 2" descr="A close up of text on a white background&#10;&#10;Description automatically generated">
            <a:extLst>
              <a:ext uri="{FF2B5EF4-FFF2-40B4-BE49-F238E27FC236}">
                <a16:creationId xmlns:a16="http://schemas.microsoft.com/office/drawing/2014/main" id="{1FD6D911-5A0C-4782-B56F-AD024FE4A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10" y="646121"/>
            <a:ext cx="10889569" cy="7691964"/>
          </a:xfrm>
          <a:prstGeom prst="rect">
            <a:avLst/>
          </a:prstGeom>
        </p:spPr>
      </p:pic>
      <p:cxnSp>
        <p:nvCxnSpPr>
          <p:cNvPr id="10" name="Straight Connector 9">
            <a:extLst>
              <a:ext uri="{FF2B5EF4-FFF2-40B4-BE49-F238E27FC236}">
                <a16:creationId xmlns:a16="http://schemas.microsoft.com/office/drawing/2014/main" id="{5F1C5D21-D70C-46BF-BA26-81E0565BBC55}"/>
              </a:ext>
            </a:extLst>
          </p:cNvPr>
          <p:cNvCxnSpPr>
            <a:cxnSpLocks/>
          </p:cNvCxnSpPr>
          <p:nvPr/>
        </p:nvCxnSpPr>
        <p:spPr>
          <a:xfrm flipH="1">
            <a:off x="8446630" y="3572697"/>
            <a:ext cx="1236863" cy="0"/>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2" name="صورة الشريحة 1">
                <a:extLst>
                  <a:ext uri="{FF2B5EF4-FFF2-40B4-BE49-F238E27FC236}">
                    <a16:creationId xmlns:a16="http://schemas.microsoft.com/office/drawing/2014/main" id="{D995CFA4-7FFA-0D3B-BF2E-8AF598E49C18}"/>
                  </a:ext>
                </a:extLst>
              </p:cNvPr>
              <p:cNvGraphicFramePr>
                <a:graphicFrameLocks noChangeAspect="1"/>
              </p:cNvGraphicFramePr>
              <p:nvPr>
                <p:extLst>
                  <p:ext uri="{D42A27DB-BD31-4B8C-83A1-F6EECF244321}">
                    <p14:modId xmlns:p14="http://schemas.microsoft.com/office/powerpoint/2010/main" val="788210536"/>
                  </p:ext>
                </p:extLst>
              </p:nvPr>
            </p:nvGraphicFramePr>
            <p:xfrm>
              <a:off x="12242922" y="5233780"/>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2" name="صورة الشريحة 1">
                <a:hlinkClick r:id="rId4" action="ppaction://hlinksldjump"/>
                <a:extLst>
                  <a:ext uri="{FF2B5EF4-FFF2-40B4-BE49-F238E27FC236}">
                    <a16:creationId xmlns:a16="http://schemas.microsoft.com/office/drawing/2014/main" id="{D995CFA4-7FFA-0D3B-BF2E-8AF598E49C18}"/>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242922" y="5233780"/>
                <a:ext cx="2249885" cy="2249885"/>
              </a:xfrm>
              <a:prstGeom prst="rect">
                <a:avLst/>
              </a:prstGeom>
              <a:ln w="3175">
                <a:noFill/>
              </a:ln>
            </p:spPr>
          </p:pic>
        </mc:Fallback>
      </mc:AlternateContent>
    </p:spTree>
    <p:extLst>
      <p:ext uri="{BB962C8B-B14F-4D97-AF65-F5344CB8AC3E}">
        <p14:creationId xmlns:p14="http://schemas.microsoft.com/office/powerpoint/2010/main" val="4054990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السابع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829383"/>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لا تتخلوا عنها </a:t>
            </a:r>
            <a:r>
              <a:rPr lang="ar-AE" sz="5400" b="1" dirty="0">
                <a:ln>
                  <a:solidFill>
                    <a:sysClr val="windowText" lastClr="000000"/>
                  </a:solidFill>
                </a:ln>
                <a:solidFill>
                  <a:srgbClr val="00B050"/>
                </a:solidFill>
                <a:latin typeface="beIN Black " panose="02000000000000000000" pitchFamily="2" charset="-78"/>
                <a:ea typeface="Calibri" panose="020F0502020204030204" pitchFamily="34" charset="0"/>
                <a:cs typeface="beIN Black " panose="02000000000000000000" pitchFamily="2" charset="-78"/>
              </a:rPr>
              <a:t>1</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568833"/>
            <a:ext cx="16019462" cy="7525137"/>
          </a:xfrm>
          <a:prstGeom prst="rect">
            <a:avLst/>
          </a:prstGeom>
          <a:noFill/>
        </p:spPr>
        <p:txBody>
          <a:bodyPr wrap="square" rtlCol="1">
            <a:spAutoFit/>
          </a:bodyPr>
          <a:lstStyle/>
          <a:p>
            <a:pPr algn="just" rtl="1"/>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مدرسة المحمدية استسلمت لظروف الطلاب المادية، وأصبحت مهجورة، وانحنت دعامتها المقدسة بشكل يصعب تقويمها، وفي إحدى الأمسيات هطل المطر فتشكل في السماء (</a:t>
            </a:r>
            <a:r>
              <a:rPr lang="ar-AE" sz="345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قوس قزح</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وانهارت دعامة مدرسة المحمدية وانهارت معها المدرسة كلها.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عادت للخياطة، ثم تعاقدت مع مدرسة ابتدائية حكومية لكنها كانت تعترف دائمًا أنه لم يمر عليها طلاب استثنائيون مثل: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لينتانج ومهار</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بعد سنوات رأيت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شمشون</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يحمل بضاعة من دكان ليضعه في سيارة سيدة مكتنزة .. عرفت صاحب الدكان من شكل رأسه الذي يشبه صفيحة القصدير .. إنه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آكيونج</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وقد تزوج خصمه الأكبر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سهارى</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 كان (آكيونج) وزوجته (سهارى) يزوران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هارون</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بانتظام وهو ما زال يحكي لهما قصة قطته ذات الألوان الثلاثة التي أنجبت قططًا ثلاثة مثلها. بعد خروج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تراپاني</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من مشفى الأمراض العقلية حرص (هارون) دائمًا على زيارته بانتظام رغم بعد المسافة، وما زال (هارون) يحلم بأن يصبح (تراپاني).</a:t>
            </a:r>
          </a:p>
          <a:p>
            <a:pPr algn="just" rtl="1"/>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كلنا تحطمت آماله فـ (تراپاني) لم يصبح معلمًا كما كان يحلم، و(لينتانج) لم يصبح عالم رياضيات، و(آكيونج) لم يصبح قبطانًا، وزوجته (سهارى) لم تصبح ناشطة في حقوق المرأة، وأكثرنا إثارة للحزن كان (شمشون) الذي لم ينجح حتى في أن يصبح قاطع تذاكر سينما. أما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شهدان</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الذي كان يحلم أن يصبح ممثلًا فقد ذهب إلى (جاكرتا) لينضم لفرقة مسرحية، إلا أن المشكلة تكمن في قلة ارتياد الإندونيسيين للمسرح.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مهار</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ما زال يحلم أن يصبح شامان، وهو يرتب لبراءة اختراع للعبة أطفال تقليدية، وهي الورقة التي كنا نتزلج بها في مواسم المطر.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فلو</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تزوجت صراف البنك رفيقها في عضوية (</a:t>
            </a:r>
            <a:r>
              <a:rPr lang="ar-AE" sz="3450" b="1" dirty="0" err="1">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السوسيتيت</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أما (</a:t>
            </a:r>
            <a:r>
              <a:rPr lang="ar-AE" sz="345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كوتشاي</a:t>
            </a:r>
            <a:r>
              <a:rPr lang="ar-AE" sz="345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الذي كنا نعتبره أغبانا في الدراسة وأقلنا في الدرجات فقد استطاع بسبب قدرته الخطابية وحسه السياسي والإقناعي والاجتماعي أن يصبح نائبًا في مجلس الشعب، وعندها دعانا للاحتفال معه في كشك قهوة، ووجه شكرًا خاصًا لـ (لينتانج)؛ لأنه كان مصدر إلهامه.</a:t>
            </a:r>
          </a:p>
        </p:txBody>
      </p:sp>
      <p:pic>
        <p:nvPicPr>
          <p:cNvPr id="2" name="47.1">
            <a:hlinkClick r:id="" action="ppaction://media"/>
            <a:extLst>
              <a:ext uri="{FF2B5EF4-FFF2-40B4-BE49-F238E27FC236}">
                <a16:creationId xmlns:a16="http://schemas.microsoft.com/office/drawing/2014/main" id="{BF6609C0-FA4D-2E04-1A78-06151D221F48}"/>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02854" y="-273627"/>
            <a:ext cx="2229827" cy="2229827"/>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السابع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829383"/>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لا تتخلوا عنها </a:t>
            </a:r>
            <a:r>
              <a:rPr lang="ar-AE" sz="5400" b="1" dirty="0">
                <a:ln>
                  <a:solidFill>
                    <a:sysClr val="windowText" lastClr="000000"/>
                  </a:solidFill>
                </a:ln>
                <a:solidFill>
                  <a:srgbClr val="00B050"/>
                </a:solidFill>
                <a:latin typeface="beIN Black " panose="02000000000000000000" pitchFamily="2" charset="-78"/>
                <a:ea typeface="Calibri" panose="020F0502020204030204" pitchFamily="34" charset="0"/>
                <a:cs typeface="beIN Black " panose="02000000000000000000" pitchFamily="2" charset="-78"/>
              </a:rPr>
              <a:t>2</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648345"/>
            <a:ext cx="16019462" cy="7478970"/>
          </a:xfrm>
          <a:prstGeom prst="rect">
            <a:avLst/>
          </a:prstGeom>
          <a:noFill/>
        </p:spPr>
        <p:txBody>
          <a:bodyPr wrap="square" rtlCol="1">
            <a:spAutoFit/>
          </a:bodyPr>
          <a:lstStyle/>
          <a:p>
            <a:pPr algn="just"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علمني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پاك هرفان</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أن أعطي بقدر ما أستطيع، وألا آخذ بقدر ما أستطيع، وعلمتني مدرسة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لاسكار پلانجي</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بأن الكسالى يقفون مكانهم ويحيلون الأمر لله، ويرمون فقرهم على أقدار الله؛ لأنهم قبلوا الوقوف ولم يعملوا بجد، وأن العمل الدؤوب يشبه التقاط ثمرة من سلة فاكهة وأنت معصوب العينيين، لكنك على الأقل حصلت على ثمرة. عندما عدت من الدراسة في أوروبا عملت في شركة اتصالات، وحين حصل تسونامي عام 2004 في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آتشيه</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تطوعت للعمل هناك مع فرق التطوع، وبينما أنا في طريقي للعودة إلى المطار وجدت شابة تلبس جلبابًا، ووراءها مدرسة محطمة، وهي ترفع لافتة مكتوب عليها : (</a:t>
            </a:r>
            <a:r>
              <a:rPr lang="ar-AE" sz="40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تعالوا لا تتخلوا عن المدرسة</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a:t>
            </a:r>
            <a:endParaRPr lang="ar-SA"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endParaRPr>
          </a:p>
          <a:p>
            <a:pPr algn="just"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تذكرت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وكفاحها لإنقاذ المدرسة فترقرقت الدموع في عيني، وتذكرت وعدي بأن أكتب لـ (بو مس) كتابًا. وفور عودتي حبست نفسي وبدأت أكتب الكتاب الذي بلغ مئات الصفحات، شعرت بالارتياح في أن أفتتحه بقولي: أهدي هذا الكتاب إلى معلميّ (بو مس </a:t>
            </a:r>
            <a:r>
              <a:rPr lang="ar-AE" sz="4000" b="1" dirty="0" err="1">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وپاك</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هرفان)، وإلى رفاق طفولتي العشرة الأحباء أعضاء (لاسكار پلانجي).وسميت الكتاب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لاسكار پلانجي</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أي: (</a:t>
            </a:r>
            <a:r>
              <a:rPr lang="ar-AE" sz="4000" b="1" dirty="0">
                <a:ln>
                  <a:solidFill>
                    <a:sysClr val="windowText" lastClr="000000"/>
                  </a:solidFill>
                </a:ln>
                <a:solidFill>
                  <a:srgbClr val="00B050"/>
                </a:solidFill>
                <a:latin typeface="Calibri" panose="020F0502020204030204" pitchFamily="34" charset="0"/>
                <a:ea typeface="Calibri" panose="020F0502020204030204" pitchFamily="34" charset="0"/>
                <a:cs typeface="Sakkal Majalla" panose="02000000000000000000" pitchFamily="2" charset="-78"/>
              </a:rPr>
              <a:t>عساكر قوس قزح</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a:t>
            </a:r>
          </a:p>
          <a:p>
            <a:pPr algn="ctr"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a:t>
            </a:r>
            <a:r>
              <a:rPr lang="ar-AE" sz="40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تحصيل العلم حق جميع المواطنين</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a:t>
            </a:r>
          </a:p>
          <a:p>
            <a:pPr algn="ctr"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دستور جمهورية إندونيسيا البند (33) .</a:t>
            </a:r>
          </a:p>
        </p:txBody>
      </p:sp>
      <p:pic>
        <p:nvPicPr>
          <p:cNvPr id="2" name="47.2">
            <a:hlinkClick r:id="" action="ppaction://media"/>
            <a:extLst>
              <a:ext uri="{FF2B5EF4-FFF2-40B4-BE49-F238E27FC236}">
                <a16:creationId xmlns:a16="http://schemas.microsoft.com/office/drawing/2014/main" id="{CC37F61F-F268-2EA8-DBC1-1E759F8AD19D}"/>
              </a:ext>
            </a:extLst>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p:blipFill>
        <p:spPr>
          <a:xfrm>
            <a:off x="-111832" y="-250623"/>
            <a:ext cx="2218928" cy="2218928"/>
          </a:xfrm>
          <a:prstGeom prst="rect">
            <a:avLst/>
          </a:prstGeom>
        </p:spPr>
      </p:pic>
    </p:spTree>
    <p:extLst>
      <p:ext uri="{BB962C8B-B14F-4D97-AF65-F5344CB8AC3E}">
        <p14:creationId xmlns:p14="http://schemas.microsoft.com/office/powerpoint/2010/main" val="2014186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273FB58-E766-4B7A-A446-6B10FA89E9FD}"/>
              </a:ext>
            </a:extLst>
          </p:cNvPr>
          <p:cNvSpPr txBox="1"/>
          <p:nvPr/>
        </p:nvSpPr>
        <p:spPr>
          <a:xfrm>
            <a:off x="0" y="6447961"/>
            <a:ext cx="16019463" cy="258532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dirty="0">
                <a:solidFill>
                  <a:srgbClr val="FFC000"/>
                </a:solidFill>
              </a:rPr>
              <a:t>بسبب تعرُّضهم لتمييز مدروس وتهميش منهجي من قبل شركة الـ (ب ن)، ولكنهم يلامون في ذلك؛  لأن عليهم التسلَّح بالثقة بالنفس وتقدير الذّات مهما كانت الظروف والمعوقات. </a:t>
            </a:r>
            <a:endParaRPr lang="en-US" dirty="0">
              <a:solidFill>
                <a:srgbClr val="FFC000"/>
              </a:solidFill>
            </a:endParaRPr>
          </a:p>
        </p:txBody>
      </p:sp>
      <p:pic>
        <p:nvPicPr>
          <p:cNvPr id="3" name="Picture 2" descr="A close up of a logo&#10;&#10;Description automatically generated">
            <a:extLst>
              <a:ext uri="{FF2B5EF4-FFF2-40B4-BE49-F238E27FC236}">
                <a16:creationId xmlns:a16="http://schemas.microsoft.com/office/drawing/2014/main" id="{FE431714-505F-4E0C-BD29-5BB4576AD507}"/>
              </a:ext>
            </a:extLst>
          </p:cNvPr>
          <p:cNvPicPr>
            <a:picLocks noChangeAspect="1"/>
          </p:cNvPicPr>
          <p:nvPr/>
        </p:nvPicPr>
        <p:blipFill rotWithShape="1">
          <a:blip r:embed="rId2">
            <a:extLst>
              <a:ext uri="{28A0092B-C50C-407E-A947-70E740481C1C}">
                <a14:useLocalDpi xmlns:a14="http://schemas.microsoft.com/office/drawing/2010/main" val="0"/>
              </a:ext>
            </a:extLst>
          </a:blip>
          <a:srcRect t="44494"/>
          <a:stretch/>
        </p:blipFill>
        <p:spPr>
          <a:xfrm>
            <a:off x="0" y="1452837"/>
            <a:ext cx="16019463" cy="1827076"/>
          </a:xfrm>
          <a:prstGeom prst="rect">
            <a:avLst/>
          </a:prstGeom>
        </p:spPr>
      </p:pic>
      <p:pic>
        <p:nvPicPr>
          <p:cNvPr id="5" name="Picture 4">
            <a:extLst>
              <a:ext uri="{FF2B5EF4-FFF2-40B4-BE49-F238E27FC236}">
                <a16:creationId xmlns:a16="http://schemas.microsoft.com/office/drawing/2014/main" id="{62D5CB42-10A3-4070-8EEC-E6A40918F1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05864"/>
            <a:ext cx="16019463" cy="1094935"/>
          </a:xfrm>
          <a:prstGeom prst="rect">
            <a:avLst/>
          </a:prstGeom>
        </p:spPr>
      </p:pic>
      <p:sp>
        <p:nvSpPr>
          <p:cNvPr id="2" name="Rectangle 8">
            <a:extLst>
              <a:ext uri="{FF2B5EF4-FFF2-40B4-BE49-F238E27FC236}">
                <a16:creationId xmlns:a16="http://schemas.microsoft.com/office/drawing/2014/main" id="{A2582F3B-9E30-02CC-45E8-33A5C70CF98F}"/>
              </a:ext>
            </a:extLst>
          </p:cNvPr>
          <p:cNvSpPr/>
          <p:nvPr/>
        </p:nvSpPr>
        <p:spPr>
          <a:xfrm>
            <a:off x="5830499" y="0"/>
            <a:ext cx="10188964"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السابع والأربعين: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sp>
        <p:nvSpPr>
          <p:cNvPr id="8" name="TextBox 7">
            <a:extLst>
              <a:ext uri="{FF2B5EF4-FFF2-40B4-BE49-F238E27FC236}">
                <a16:creationId xmlns:a16="http://schemas.microsoft.com/office/drawing/2014/main" id="{1D717C76-40AD-4135-B783-2AF4369E3409}"/>
              </a:ext>
            </a:extLst>
          </p:cNvPr>
          <p:cNvSpPr txBox="1"/>
          <p:nvPr/>
        </p:nvSpPr>
        <p:spPr>
          <a:xfrm>
            <a:off x="0" y="2396380"/>
            <a:ext cx="16019463" cy="286232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000" dirty="0">
                <a:solidFill>
                  <a:srgbClr val="FF0000"/>
                </a:solidFill>
              </a:rPr>
              <a:t>تهديد نفسه، وإنكاره قوّة العلم.</a:t>
            </a:r>
          </a:p>
          <a:p>
            <a:pPr algn="just"/>
            <a:r>
              <a:rPr lang="ar-AE" sz="6000" dirty="0"/>
              <a:t> نعم أراه محقًّا في ذلك؛ لأن تلك الأشياء هي أخطر ما يحبط الشخص، ويجعله عرضة لليأس والاستسلام.</a:t>
            </a:r>
            <a:endParaRPr lang="en-US" sz="6000" dirty="0"/>
          </a:p>
        </p:txBody>
      </p:sp>
    </p:spTree>
    <p:extLst>
      <p:ext uri="{BB962C8B-B14F-4D97-AF65-F5344CB8AC3E}">
        <p14:creationId xmlns:p14="http://schemas.microsoft.com/office/powerpoint/2010/main" val="3669362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631558-28FB-4E2B-9534-E8F7FC964EEF}"/>
              </a:ext>
            </a:extLst>
          </p:cNvPr>
          <p:cNvSpPr txBox="1"/>
          <p:nvPr/>
        </p:nvSpPr>
        <p:spPr>
          <a:xfrm>
            <a:off x="0" y="6134936"/>
            <a:ext cx="16019463" cy="286232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000" dirty="0">
                <a:solidFill>
                  <a:srgbClr val="FF0000"/>
                </a:solidFill>
              </a:rPr>
              <a:t>وجهة النظر الأولى </a:t>
            </a:r>
            <a:r>
              <a:rPr lang="ar-AE" sz="6000" dirty="0">
                <a:solidFill>
                  <a:srgbClr val="00B050"/>
                </a:solidFill>
              </a:rPr>
              <a:t>آمن بها وعاش من أجلها السيد (باك هرفان)، </a:t>
            </a:r>
          </a:p>
          <a:p>
            <a:pPr algn="just"/>
            <a:r>
              <a:rPr lang="ar-AE" sz="6000" dirty="0">
                <a:solidFill>
                  <a:srgbClr val="00B050"/>
                </a:solidFill>
              </a:rPr>
              <a:t>أما </a:t>
            </a:r>
            <a:r>
              <a:rPr lang="ar-AE" sz="6000" dirty="0">
                <a:solidFill>
                  <a:srgbClr val="FF0000"/>
                </a:solidFill>
              </a:rPr>
              <a:t>وجهة النظر الثانية </a:t>
            </a:r>
            <a:r>
              <a:rPr lang="ar-AE" sz="6000" dirty="0">
                <a:solidFill>
                  <a:srgbClr val="00B050"/>
                </a:solidFill>
              </a:rPr>
              <a:t>فيعيش وفقها كل شخص متكسّب رأسمالي يرى التعليم من مرآة تحصيل الأموال وجمع الثروات. </a:t>
            </a:r>
            <a:endParaRPr lang="en-US" sz="6000" dirty="0">
              <a:solidFill>
                <a:srgbClr val="00B050"/>
              </a:solidFill>
            </a:endParaRPr>
          </a:p>
        </p:txBody>
      </p:sp>
      <p:sp>
        <p:nvSpPr>
          <p:cNvPr id="7" name="TextBox 6">
            <a:extLst>
              <a:ext uri="{FF2B5EF4-FFF2-40B4-BE49-F238E27FC236}">
                <a16:creationId xmlns:a16="http://schemas.microsoft.com/office/drawing/2014/main" id="{FF1CCC84-A722-4188-A8C7-FE0B332E56C2}"/>
              </a:ext>
            </a:extLst>
          </p:cNvPr>
          <p:cNvSpPr txBox="1"/>
          <p:nvPr/>
        </p:nvSpPr>
        <p:spPr>
          <a:xfrm>
            <a:off x="0" y="1330698"/>
            <a:ext cx="16019463" cy="2308324"/>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7200" dirty="0">
                <a:solidFill>
                  <a:srgbClr val="FFC000"/>
                </a:solidFill>
              </a:rPr>
              <a:t>المادّية أو الرأسمالية </a:t>
            </a:r>
            <a:r>
              <a:rPr lang="ar-AE" sz="7200" dirty="0"/>
              <a:t>التي تنظر إلى المدرسة نظرة تكسُّبٍ وأنها مجرد وسيلة إلى تحصيل المال وجمع الثروة. </a:t>
            </a:r>
            <a:endParaRPr lang="en-US" sz="7200" dirty="0"/>
          </a:p>
        </p:txBody>
      </p:sp>
      <p:pic>
        <p:nvPicPr>
          <p:cNvPr id="3" name="Picture 2">
            <a:extLst>
              <a:ext uri="{FF2B5EF4-FFF2-40B4-BE49-F238E27FC236}">
                <a16:creationId xmlns:a16="http://schemas.microsoft.com/office/drawing/2014/main" id="{9C50F265-4C62-41D9-A1AA-0C50DE408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4685"/>
            <a:ext cx="16019463" cy="938010"/>
          </a:xfrm>
          <a:prstGeom prst="rect">
            <a:avLst/>
          </a:prstGeom>
        </p:spPr>
      </p:pic>
      <p:pic>
        <p:nvPicPr>
          <p:cNvPr id="5" name="Picture 4" descr="A picture containing knife&#10;&#10;Description automatically generated">
            <a:extLst>
              <a:ext uri="{FF2B5EF4-FFF2-40B4-BE49-F238E27FC236}">
                <a16:creationId xmlns:a16="http://schemas.microsoft.com/office/drawing/2014/main" id="{153D8208-59FF-4F28-8E00-E15593692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39022"/>
            <a:ext cx="16019463" cy="2495914"/>
          </a:xfrm>
          <a:prstGeom prst="rect">
            <a:avLst/>
          </a:prstGeom>
        </p:spPr>
      </p:pic>
    </p:spTree>
    <p:extLst>
      <p:ext uri="{BB962C8B-B14F-4D97-AF65-F5344CB8AC3E}">
        <p14:creationId xmlns:p14="http://schemas.microsoft.com/office/powerpoint/2010/main" val="793481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0F9FFE-51C3-4131-A532-17B5A760A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483"/>
            <a:ext cx="16019463" cy="923330"/>
          </a:xfrm>
          <a:prstGeom prst="rect">
            <a:avLst/>
          </a:prstGeom>
        </p:spPr>
      </p:pic>
      <p:pic>
        <p:nvPicPr>
          <p:cNvPr id="5" name="Picture 4">
            <a:extLst>
              <a:ext uri="{FF2B5EF4-FFF2-40B4-BE49-F238E27FC236}">
                <a16:creationId xmlns:a16="http://schemas.microsoft.com/office/drawing/2014/main" id="{341D26AE-5288-4A0C-9A07-204AF82F3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49145"/>
            <a:ext cx="16019463" cy="1648955"/>
          </a:xfrm>
          <a:prstGeom prst="rect">
            <a:avLst/>
          </a:prstGeom>
        </p:spPr>
      </p:pic>
      <p:sp>
        <p:nvSpPr>
          <p:cNvPr id="13" name="TextBox 12">
            <a:extLst>
              <a:ext uri="{FF2B5EF4-FFF2-40B4-BE49-F238E27FC236}">
                <a16:creationId xmlns:a16="http://schemas.microsoft.com/office/drawing/2014/main" id="{C365CA57-C909-44A5-86B8-F9755A1936DE}"/>
              </a:ext>
            </a:extLst>
          </p:cNvPr>
          <p:cNvSpPr txBox="1"/>
          <p:nvPr/>
        </p:nvSpPr>
        <p:spPr>
          <a:xfrm>
            <a:off x="0" y="3731801"/>
            <a:ext cx="16019463" cy="5262979"/>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4800" dirty="0">
                <a:solidFill>
                  <a:srgbClr val="FF0000"/>
                </a:solidFill>
              </a:rPr>
              <a:t>بوريك (شمشون): </a:t>
            </a:r>
            <a:r>
              <a:rPr lang="ar-AE" sz="4800" dirty="0"/>
              <a:t>أصبح عاملاً لدى آكيونج في دكانه، </a:t>
            </a:r>
            <a:r>
              <a:rPr lang="ar-AE" sz="4800" dirty="0">
                <a:solidFill>
                  <a:srgbClr val="FF0000"/>
                </a:solidFill>
              </a:rPr>
              <a:t>آكيونج: </a:t>
            </a:r>
            <a:r>
              <a:rPr lang="ar-AE" sz="4800" dirty="0"/>
              <a:t>أصبح صاحب دكان، </a:t>
            </a:r>
            <a:r>
              <a:rPr lang="ar-AE" sz="4800" dirty="0">
                <a:solidFill>
                  <a:srgbClr val="FF0000"/>
                </a:solidFill>
              </a:rPr>
              <a:t>سهارى: </a:t>
            </a:r>
            <a:r>
              <a:rPr lang="ar-AE" sz="4800" dirty="0"/>
              <a:t>تزوجت آكيونج، </a:t>
            </a:r>
            <a:r>
              <a:rPr lang="ar-AE" sz="4800" dirty="0">
                <a:solidFill>
                  <a:srgbClr val="FF0000"/>
                </a:solidFill>
              </a:rPr>
              <a:t>هارون: </a:t>
            </a:r>
            <a:r>
              <a:rPr lang="ar-AE" sz="4800" dirty="0"/>
              <a:t>كما هو ما يزال يرغب في أن يصبح تراباني، </a:t>
            </a:r>
            <a:r>
              <a:rPr lang="ar-AE" sz="4800" dirty="0">
                <a:solidFill>
                  <a:srgbClr val="FF0000"/>
                </a:solidFill>
              </a:rPr>
              <a:t>تراباني: </a:t>
            </a:r>
            <a:r>
              <a:rPr lang="ar-AE" sz="4800" dirty="0"/>
              <a:t>انتهى به المطاف إلى مستشفى الأمراض العقلية وخروجه منها بعد شفائه، </a:t>
            </a:r>
            <a:r>
              <a:rPr lang="ar-AE" sz="4800" dirty="0">
                <a:solidFill>
                  <a:srgbClr val="FF0000"/>
                </a:solidFill>
              </a:rPr>
              <a:t>لينتانج:</a:t>
            </a:r>
            <a:r>
              <a:rPr lang="ar-AE" sz="4800" dirty="0"/>
              <a:t> أصبح سائق شاحنة، </a:t>
            </a:r>
            <a:r>
              <a:rPr lang="ar-AE" sz="4800" dirty="0">
                <a:solidFill>
                  <a:srgbClr val="FF0000"/>
                </a:solidFill>
              </a:rPr>
              <a:t>إكال:</a:t>
            </a:r>
            <a:r>
              <a:rPr lang="ar-AE" sz="4800" dirty="0"/>
              <a:t> عَمِل لدى شركة اتصالات، </a:t>
            </a:r>
            <a:r>
              <a:rPr lang="ar-AE" sz="4800" dirty="0">
                <a:solidFill>
                  <a:srgbClr val="FF0000"/>
                </a:solidFill>
              </a:rPr>
              <a:t>شهدان:</a:t>
            </a:r>
            <a:r>
              <a:rPr lang="ar-AE" sz="4800" dirty="0"/>
              <a:t> ما زال يطارد حلمه في أن يصبح ممثلًا، والتحق بفرقة مسرحية دون أن يحقق أي نجاح، </a:t>
            </a:r>
            <a:r>
              <a:rPr lang="ar-AE" sz="4800" dirty="0">
                <a:solidFill>
                  <a:srgbClr val="FF0000"/>
                </a:solidFill>
              </a:rPr>
              <a:t>مهار:</a:t>
            </a:r>
            <a:r>
              <a:rPr lang="ar-AE" sz="4800" dirty="0"/>
              <a:t> ينتظر دورته المستقبلية في أن يصبح شامان، إضافة إلى انشغاله بترتيب براءة اختراع للعبة أطفال تقليدية، </a:t>
            </a:r>
            <a:r>
              <a:rPr lang="ar-AE" sz="4800" dirty="0">
                <a:solidFill>
                  <a:srgbClr val="FF0000"/>
                </a:solidFill>
              </a:rPr>
              <a:t>فلو:</a:t>
            </a:r>
            <a:r>
              <a:rPr lang="ar-AE" sz="4800" dirty="0"/>
              <a:t> تزوّجت صرّاف بنك، </a:t>
            </a:r>
            <a:r>
              <a:rPr lang="ar-AE" sz="4800" dirty="0">
                <a:solidFill>
                  <a:srgbClr val="FF0000"/>
                </a:solidFill>
              </a:rPr>
              <a:t>كوتشاي: </a:t>
            </a:r>
            <a:r>
              <a:rPr lang="ar-AE" sz="4800" dirty="0"/>
              <a:t>أصبح عضوًا في مجلس النواب.</a:t>
            </a:r>
            <a:endParaRPr lang="en-US" sz="4800" dirty="0"/>
          </a:p>
        </p:txBody>
      </p:sp>
      <p:sp>
        <p:nvSpPr>
          <p:cNvPr id="19" name="TextBox 18">
            <a:extLst>
              <a:ext uri="{FF2B5EF4-FFF2-40B4-BE49-F238E27FC236}">
                <a16:creationId xmlns:a16="http://schemas.microsoft.com/office/drawing/2014/main" id="{808FD89B-B448-485E-96B3-2D41D7614D9A}"/>
              </a:ext>
            </a:extLst>
          </p:cNvPr>
          <p:cNvSpPr txBox="1"/>
          <p:nvPr/>
        </p:nvSpPr>
        <p:spPr>
          <a:xfrm>
            <a:off x="1657488" y="873850"/>
            <a:ext cx="13976694" cy="101566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000" dirty="0">
                <a:solidFill>
                  <a:srgbClr val="FF0000"/>
                </a:solidFill>
              </a:rPr>
              <a:t>متروك للطالب</a:t>
            </a:r>
            <a:endParaRPr lang="en-US" sz="6000" dirty="0">
              <a:solidFill>
                <a:srgbClr val="FF0000"/>
              </a:solidFill>
            </a:endParaRPr>
          </a:p>
        </p:txBody>
      </p:sp>
    </p:spTree>
    <p:extLst>
      <p:ext uri="{BB962C8B-B14F-4D97-AF65-F5344CB8AC3E}">
        <p14:creationId xmlns:p14="http://schemas.microsoft.com/office/powerpoint/2010/main" val="2291900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8F75EB5-4C6A-4521-9052-5776B489DA3A}"/>
              </a:ext>
            </a:extLst>
          </p:cNvPr>
          <p:cNvSpPr txBox="1"/>
          <p:nvPr/>
        </p:nvSpPr>
        <p:spPr>
          <a:xfrm>
            <a:off x="0" y="5521408"/>
            <a:ext cx="15590130" cy="2554545"/>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8000" dirty="0"/>
              <a:t>القدر والجهد المبذول والحكمة ثلاثية تحرّك الإنسانية، وتتحكم فيها، وترسم مستقبل كل إنسان. </a:t>
            </a:r>
            <a:endParaRPr lang="en-US" sz="8000" dirty="0"/>
          </a:p>
        </p:txBody>
      </p:sp>
      <p:sp>
        <p:nvSpPr>
          <p:cNvPr id="11" name="TextBox 10">
            <a:extLst>
              <a:ext uri="{FF2B5EF4-FFF2-40B4-BE49-F238E27FC236}">
                <a16:creationId xmlns:a16="http://schemas.microsoft.com/office/drawing/2014/main" id="{3A84A426-3A6E-4FEA-BBE1-CCD1BE651260}"/>
              </a:ext>
            </a:extLst>
          </p:cNvPr>
          <p:cNvSpPr txBox="1"/>
          <p:nvPr/>
        </p:nvSpPr>
        <p:spPr>
          <a:xfrm>
            <a:off x="949982" y="1600648"/>
            <a:ext cx="14182948" cy="1323439"/>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8000" dirty="0">
                <a:solidFill>
                  <a:srgbClr val="FF0000"/>
                </a:solidFill>
              </a:rPr>
              <a:t>متروك للطالب </a:t>
            </a:r>
            <a:endParaRPr lang="en-US" sz="8000" dirty="0">
              <a:solidFill>
                <a:srgbClr val="FF0000"/>
              </a:solidFill>
            </a:endParaRPr>
          </a:p>
        </p:txBody>
      </p:sp>
      <p:pic>
        <p:nvPicPr>
          <p:cNvPr id="3" name="Picture 2">
            <a:extLst>
              <a:ext uri="{FF2B5EF4-FFF2-40B4-BE49-F238E27FC236}">
                <a16:creationId xmlns:a16="http://schemas.microsoft.com/office/drawing/2014/main" id="{EF7EA36B-C55C-4738-BB2D-F73F843D6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839"/>
            <a:ext cx="16019463" cy="1047613"/>
          </a:xfrm>
          <a:prstGeom prst="rect">
            <a:avLst/>
          </a:prstGeom>
        </p:spPr>
      </p:pic>
      <p:pic>
        <p:nvPicPr>
          <p:cNvPr id="5" name="Picture 4">
            <a:extLst>
              <a:ext uri="{FF2B5EF4-FFF2-40B4-BE49-F238E27FC236}">
                <a16:creationId xmlns:a16="http://schemas.microsoft.com/office/drawing/2014/main" id="{04AF40CE-6A45-4220-BFE6-3FAD0FFD49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43050"/>
            <a:ext cx="16019463" cy="2053662"/>
          </a:xfrm>
          <a:prstGeom prst="rect">
            <a:avLst/>
          </a:prstGeom>
        </p:spPr>
      </p:pic>
    </p:spTree>
    <p:extLst>
      <p:ext uri="{BB962C8B-B14F-4D97-AF65-F5344CB8AC3E}">
        <p14:creationId xmlns:p14="http://schemas.microsoft.com/office/powerpoint/2010/main" val="2981927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D7109C-922A-495F-8BA0-CA481C3C5E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504"/>
            <a:ext cx="16019463" cy="1104826"/>
          </a:xfrm>
          <a:prstGeom prst="rect">
            <a:avLst/>
          </a:prstGeom>
        </p:spPr>
      </p:pic>
      <p:pic>
        <p:nvPicPr>
          <p:cNvPr id="5" name="Picture 4">
            <a:extLst>
              <a:ext uri="{FF2B5EF4-FFF2-40B4-BE49-F238E27FC236}">
                <a16:creationId xmlns:a16="http://schemas.microsoft.com/office/drawing/2014/main" id="{A9269357-5F77-4FA7-AC0A-009C60E70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29481"/>
            <a:ext cx="16019463" cy="1817484"/>
          </a:xfrm>
          <a:prstGeom prst="rect">
            <a:avLst/>
          </a:prstGeom>
        </p:spPr>
      </p:pic>
      <p:sp>
        <p:nvSpPr>
          <p:cNvPr id="20" name="TextBox 19">
            <a:extLst>
              <a:ext uri="{FF2B5EF4-FFF2-40B4-BE49-F238E27FC236}">
                <a16:creationId xmlns:a16="http://schemas.microsoft.com/office/drawing/2014/main" id="{2F807432-CB5D-4D8E-97DB-22647E2AA206}"/>
              </a:ext>
            </a:extLst>
          </p:cNvPr>
          <p:cNvSpPr txBox="1"/>
          <p:nvPr/>
        </p:nvSpPr>
        <p:spPr>
          <a:xfrm>
            <a:off x="0" y="6872480"/>
            <a:ext cx="16019463" cy="2123658"/>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600" dirty="0"/>
              <a:t>أصبح الملايين الآن يعرفون المعلمة (بومس) من خلال هذا الكتاب، وبذلك يكون (إكال) قد أوفى بوعده خير وفاء. </a:t>
            </a:r>
            <a:endParaRPr lang="en-US" sz="6600" dirty="0"/>
          </a:p>
        </p:txBody>
      </p:sp>
      <p:sp>
        <p:nvSpPr>
          <p:cNvPr id="21" name="TextBox 20">
            <a:extLst>
              <a:ext uri="{FF2B5EF4-FFF2-40B4-BE49-F238E27FC236}">
                <a16:creationId xmlns:a16="http://schemas.microsoft.com/office/drawing/2014/main" id="{A8AB6422-0E88-46E6-8049-54B4940D119C}"/>
              </a:ext>
            </a:extLst>
          </p:cNvPr>
          <p:cNvSpPr txBox="1"/>
          <p:nvPr/>
        </p:nvSpPr>
        <p:spPr>
          <a:xfrm>
            <a:off x="0" y="1277848"/>
            <a:ext cx="16019463" cy="378565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000" dirty="0">
                <a:solidFill>
                  <a:srgbClr val="FF0000"/>
                </a:solidFill>
              </a:rPr>
              <a:t>حينما كان متطوعًا في حملة إغاثة ضحايا تسونامي وأثناء عودته في طريقه إلى مطار (آتشيه) رأى شابةً تحمل رايةً، وخلفها مدرسة حطمها الإعصار، وقد كُتِب على رايتها (</a:t>
            </a:r>
            <a:r>
              <a:rPr lang="ar-AE" sz="6000" dirty="0">
                <a:solidFill>
                  <a:srgbClr val="00B050"/>
                </a:solidFill>
              </a:rPr>
              <a:t>تعالوا لا تتخلوا عن المدرسة</a:t>
            </a:r>
            <a:r>
              <a:rPr lang="ar-AE" sz="6000" dirty="0">
                <a:solidFill>
                  <a:srgbClr val="FF0000"/>
                </a:solidFill>
              </a:rPr>
              <a:t>)، مما ذكره بوعده بأن يكتب كتاباً لمعلمته (بومس) يخلّد من خلاله ذكراها.</a:t>
            </a:r>
            <a:endParaRPr lang="en-US" sz="6000" dirty="0">
              <a:solidFill>
                <a:srgbClr val="FF0000"/>
              </a:solidFill>
            </a:endParaRPr>
          </a:p>
        </p:txBody>
      </p:sp>
    </p:spTree>
    <p:extLst>
      <p:ext uri="{BB962C8B-B14F-4D97-AF65-F5344CB8AC3E}">
        <p14:creationId xmlns:p14="http://schemas.microsoft.com/office/powerpoint/2010/main" val="1292293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984</TotalTime>
  <Words>1565</Words>
  <Application>Microsoft Office PowerPoint</Application>
  <PresentationFormat>مخصص</PresentationFormat>
  <Paragraphs>197</Paragraphs>
  <Slides>40</Slides>
  <Notes>3</Notes>
  <HiddenSlides>0</HiddenSlides>
  <MMClips>2</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40</vt:i4>
      </vt:variant>
    </vt:vector>
  </HeadingPairs>
  <TitlesOfParts>
    <vt:vector size="64" baseType="lpstr">
      <vt:lpstr>Helvetica</vt:lpstr>
      <vt:lpstr>29LT Hazal Normal</vt:lpstr>
      <vt:lpstr>Sakkal Majalla</vt:lpstr>
      <vt:lpstr>Abdo Free</vt:lpstr>
      <vt:lpstr>Sanabel Khebrat Musamem 2021</vt:lpstr>
      <vt:lpstr>beIN Black </vt:lpstr>
      <vt:lpstr>beIN Normal </vt:lpstr>
      <vt:lpstr>Ara Alm Bon </vt:lpstr>
      <vt:lpstr>Calibri</vt:lpstr>
      <vt:lpstr>Gill Sans MT</vt:lpstr>
      <vt:lpstr>DecoType Thuluth II</vt:lpstr>
      <vt:lpstr>Century Gothic</vt:lpstr>
      <vt:lpstr>Impact</vt:lpstr>
      <vt:lpstr>Arbaeen</vt:lpstr>
      <vt:lpstr>Ara Hala Bo She'sha</vt:lpstr>
      <vt:lpstr>A Jannat LT</vt:lpstr>
      <vt:lpstr>18 Khebrat Musamim</vt:lpstr>
      <vt:lpstr>(A) Arslan Wessam B</vt:lpstr>
      <vt:lpstr>Wingdings</vt:lpstr>
      <vt:lpstr>Abdo Logo</vt:lpstr>
      <vt:lpstr>Aldhabi</vt:lpstr>
      <vt:lpstr>Arial</vt:lpstr>
      <vt:lpstr>Roboto</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327</cp:revision>
  <dcterms:created xsi:type="dcterms:W3CDTF">2022-03-12T17:52:51Z</dcterms:created>
  <dcterms:modified xsi:type="dcterms:W3CDTF">2023-05-15T20:21:20Z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