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7" r:id="rId1"/>
    <p:sldMasterId id="2147483772" r:id="rId2"/>
    <p:sldMasterId id="2147483922" r:id="rId3"/>
  </p:sldMasterIdLst>
  <p:notesMasterIdLst>
    <p:notesMasterId r:id="rId24"/>
  </p:notesMasterIdLst>
  <p:sldIdLst>
    <p:sldId id="256" r:id="rId4"/>
    <p:sldId id="281" r:id="rId5"/>
    <p:sldId id="460" r:id="rId6"/>
    <p:sldId id="468" r:id="rId7"/>
    <p:sldId id="459" r:id="rId8"/>
    <p:sldId id="465" r:id="rId9"/>
    <p:sldId id="466" r:id="rId10"/>
    <p:sldId id="467" r:id="rId11"/>
    <p:sldId id="462" r:id="rId12"/>
    <p:sldId id="463" r:id="rId13"/>
    <p:sldId id="461" r:id="rId14"/>
    <p:sldId id="280" r:id="rId15"/>
    <p:sldId id="279" r:id="rId16"/>
    <p:sldId id="263" r:id="rId17"/>
    <p:sldId id="270" r:id="rId18"/>
    <p:sldId id="449" r:id="rId19"/>
    <p:sldId id="450" r:id="rId20"/>
    <p:sldId id="451" r:id="rId21"/>
    <p:sldId id="274" r:id="rId22"/>
    <p:sldId id="458" r:id="rId23"/>
  </p:sldIdLst>
  <p:sldSz cx="12192000" cy="6858000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hmoud almoukdad" initials="ma" lastIdx="1" clrIdx="0">
    <p:extLst>
      <p:ext uri="{19B8F6BF-5375-455C-9EA6-DF929625EA0E}">
        <p15:presenceInfo xmlns:p15="http://schemas.microsoft.com/office/powerpoint/2012/main" userId="b4d25e98b1ab5ef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C22"/>
    <a:srgbClr val="075D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79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 /><Relationship Id="rId13" Type="http://schemas.openxmlformats.org/officeDocument/2006/relationships/slide" Target="slides/slide10.xml" /><Relationship Id="rId18" Type="http://schemas.openxmlformats.org/officeDocument/2006/relationships/slide" Target="slides/slide15.xml" /><Relationship Id="rId26" Type="http://schemas.openxmlformats.org/officeDocument/2006/relationships/presProps" Target="presProps.xml" /><Relationship Id="rId3" Type="http://schemas.openxmlformats.org/officeDocument/2006/relationships/slideMaster" Target="slideMasters/slideMaster3.xml" /><Relationship Id="rId21" Type="http://schemas.openxmlformats.org/officeDocument/2006/relationships/slide" Target="slides/slide18.xml" /><Relationship Id="rId7" Type="http://schemas.openxmlformats.org/officeDocument/2006/relationships/slide" Target="slides/slide4.xml" /><Relationship Id="rId12" Type="http://schemas.openxmlformats.org/officeDocument/2006/relationships/slide" Target="slides/slide9.xml" /><Relationship Id="rId17" Type="http://schemas.openxmlformats.org/officeDocument/2006/relationships/slide" Target="slides/slide14.xml" /><Relationship Id="rId25" Type="http://schemas.openxmlformats.org/officeDocument/2006/relationships/commentAuthors" Target="commentAuthors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3.xml" /><Relationship Id="rId20" Type="http://schemas.openxmlformats.org/officeDocument/2006/relationships/slide" Target="slides/slide17.xml" /><Relationship Id="rId29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3.xml" /><Relationship Id="rId11" Type="http://schemas.openxmlformats.org/officeDocument/2006/relationships/slide" Target="slides/slide8.xml" /><Relationship Id="rId24" Type="http://schemas.openxmlformats.org/officeDocument/2006/relationships/notesMaster" Target="notesMasters/notesMaster1.xml" /><Relationship Id="rId5" Type="http://schemas.openxmlformats.org/officeDocument/2006/relationships/slide" Target="slides/slide2.xml" /><Relationship Id="rId15" Type="http://schemas.openxmlformats.org/officeDocument/2006/relationships/slide" Target="slides/slide12.xml" /><Relationship Id="rId23" Type="http://schemas.openxmlformats.org/officeDocument/2006/relationships/slide" Target="slides/slide20.xml" /><Relationship Id="rId28" Type="http://schemas.openxmlformats.org/officeDocument/2006/relationships/theme" Target="theme/theme1.xml" /><Relationship Id="rId10" Type="http://schemas.openxmlformats.org/officeDocument/2006/relationships/slide" Target="slides/slide7.xml" /><Relationship Id="rId19" Type="http://schemas.openxmlformats.org/officeDocument/2006/relationships/slide" Target="slides/slide16.xml" /><Relationship Id="rId4" Type="http://schemas.openxmlformats.org/officeDocument/2006/relationships/slide" Target="slides/slide1.xml" /><Relationship Id="rId9" Type="http://schemas.openxmlformats.org/officeDocument/2006/relationships/slide" Target="slides/slide6.xml" /><Relationship Id="rId14" Type="http://schemas.openxmlformats.org/officeDocument/2006/relationships/slide" Target="slides/slide11.xml" /><Relationship Id="rId22" Type="http://schemas.openxmlformats.org/officeDocument/2006/relationships/slide" Target="slides/slide19.xml" /><Relationship Id="rId27" Type="http://schemas.openxmlformats.org/officeDocument/2006/relationships/viewProps" Target="viewProps.xml" 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7-01T02:01:10.233" idx="1">
    <p:pos x="2416" y="1348"/>
    <p:text/>
    <p:extLst>
      <p:ext uri="{C676402C-5697-4E1C-873F-D02D1690AC5C}">
        <p15:threadingInfo xmlns:p15="http://schemas.microsoft.com/office/powerpoint/2012/main" timeZoneBias="-2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F629F7-CFF2-45BF-A159-0C2F4EBA4468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12E57D-3F76-4056-95C8-F1C8DC482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261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2E57D-3F76-4056-95C8-F1C8DC48225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950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39A5-9D8D-43BC-B200-6729889314F3}" type="datetimeFigureOut">
              <a:rPr lang="ar-AE" smtClean="0"/>
              <a:t>13/03/1446</a:t>
            </a:fld>
            <a:endParaRPr lang="ar-A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C4D1818-4F27-4D53-BCBA-D3EDCC98EBB0}" type="slidenum">
              <a:rPr lang="ar-AE" smtClean="0"/>
              <a:t>‹#›</a:t>
            </a:fld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3836050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39A5-9D8D-43BC-B200-6729889314F3}" type="datetimeFigureOut">
              <a:rPr lang="ar-AE" smtClean="0"/>
              <a:t>13/03/1446</a:t>
            </a:fld>
            <a:endParaRPr lang="ar-A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D1818-4F27-4D53-BCBA-D3EDCC98EBB0}" type="slidenum">
              <a:rPr lang="ar-AE" smtClean="0"/>
              <a:t>‹#›</a:t>
            </a:fld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2404406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39A5-9D8D-43BC-B200-6729889314F3}" type="datetimeFigureOut">
              <a:rPr lang="ar-AE" smtClean="0"/>
              <a:t>13/03/1446</a:t>
            </a:fld>
            <a:endParaRPr lang="ar-A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C4D1818-4F27-4D53-BCBA-D3EDCC98EBB0}" type="slidenum">
              <a:rPr lang="ar-AE" smtClean="0"/>
              <a:t>‹#›</a:t>
            </a:fld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2834567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39A5-9D8D-43BC-B200-6729889314F3}" type="datetimeFigureOut">
              <a:rPr lang="ar-AE" smtClean="0"/>
              <a:t>13/03/1446</a:t>
            </a:fld>
            <a:endParaRPr lang="ar-A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C4D1818-4F27-4D53-BCBA-D3EDCC98EBB0}" type="slidenum">
              <a:rPr lang="ar-AE" smtClean="0"/>
              <a:t>‹#›</a:t>
            </a:fld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657462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39A5-9D8D-43BC-B200-6729889314F3}" type="datetimeFigureOut">
              <a:rPr lang="ar-AE" smtClean="0"/>
              <a:t>13/03/1446</a:t>
            </a:fld>
            <a:endParaRPr lang="ar-A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C4D1818-4F27-4D53-BCBA-D3EDCC98EBB0}" type="slidenum">
              <a:rPr lang="ar-AE" smtClean="0"/>
              <a:t>‹#›</a:t>
            </a:fld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1510540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39A5-9D8D-43BC-B200-6729889314F3}" type="datetimeFigureOut">
              <a:rPr lang="ar-AE" smtClean="0"/>
              <a:t>13/03/1446</a:t>
            </a:fld>
            <a:endParaRPr lang="ar-A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D1818-4F27-4D53-BCBA-D3EDCC98EBB0}" type="slidenum">
              <a:rPr lang="ar-AE" smtClean="0"/>
              <a:t>‹#›</a:t>
            </a:fld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1906745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39A5-9D8D-43BC-B200-6729889314F3}" type="datetimeFigureOut">
              <a:rPr lang="ar-AE" smtClean="0"/>
              <a:t>13/03/1446</a:t>
            </a:fld>
            <a:endParaRPr lang="ar-A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D1818-4F27-4D53-BCBA-D3EDCC98EBB0}" type="slidenum">
              <a:rPr lang="ar-AE" smtClean="0"/>
              <a:t>‹#›</a:t>
            </a:fld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1662254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39A5-9D8D-43BC-B200-6729889314F3}" type="datetimeFigureOut">
              <a:rPr lang="ar-AE" smtClean="0"/>
              <a:t>13/03/1446</a:t>
            </a:fld>
            <a:endParaRPr lang="ar-A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D1818-4F27-4D53-BCBA-D3EDCC98EBB0}" type="slidenum">
              <a:rPr lang="ar-AE" smtClean="0"/>
              <a:t>‹#›</a:t>
            </a:fld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1852304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dirty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39A5-9D8D-43BC-B200-6729889314F3}" type="datetimeFigureOut">
              <a:rPr lang="ar-AE" smtClean="0"/>
              <a:t>13/03/1446</a:t>
            </a:fld>
            <a:endParaRPr lang="ar-A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C4D1818-4F27-4D53-BCBA-D3EDCC98EBB0}" type="slidenum">
              <a:rPr lang="ar-AE" smtClean="0"/>
              <a:t>‹#›</a:t>
            </a:fld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185065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39A5-9D8D-43BC-B200-6729889314F3}" type="datetimeFigureOut">
              <a:rPr lang="ar-AE" smtClean="0"/>
              <a:t>13/03/1446</a:t>
            </a:fld>
            <a:endParaRPr lang="ar-A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C4D1818-4F27-4D53-BCBA-D3EDCC98EBB0}" type="slidenum">
              <a:rPr lang="ar-AE" smtClean="0"/>
              <a:t>‹#›</a:t>
            </a:fld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1098709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39A5-9D8D-43BC-B200-6729889314F3}" type="datetimeFigureOut">
              <a:rPr lang="ar-AE" smtClean="0"/>
              <a:t>13/03/1446</a:t>
            </a:fld>
            <a:endParaRPr lang="ar-A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C4D1818-4F27-4D53-BCBA-D3EDCC98EBB0}" type="slidenum">
              <a:rPr lang="ar-AE" smtClean="0"/>
              <a:t>‹#›</a:t>
            </a:fld>
            <a:endParaRPr lang="ar-AE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4783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39A5-9D8D-43BC-B200-6729889314F3}" type="datetimeFigureOut">
              <a:rPr lang="ar-AE" smtClean="0"/>
              <a:t>13/03/1446</a:t>
            </a:fld>
            <a:endParaRPr lang="ar-A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C4D1818-4F27-4D53-BCBA-D3EDCC98EBB0}" type="slidenum">
              <a:rPr lang="ar-AE" smtClean="0"/>
              <a:t>‹#›</a:t>
            </a:fld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31798877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39A5-9D8D-43BC-B200-6729889314F3}" type="datetimeFigureOut">
              <a:rPr lang="ar-AE" smtClean="0"/>
              <a:t>13/03/1446</a:t>
            </a:fld>
            <a:endParaRPr lang="ar-A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C4D1818-4F27-4D53-BCBA-D3EDCC98EBB0}" type="slidenum">
              <a:rPr lang="ar-AE" smtClean="0"/>
              <a:t>‹#›</a:t>
            </a:fld>
            <a:endParaRPr lang="ar-AE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48839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39A5-9D8D-43BC-B200-6729889314F3}" type="datetimeFigureOut">
              <a:rPr lang="ar-AE" smtClean="0"/>
              <a:t>13/03/1446</a:t>
            </a:fld>
            <a:endParaRPr lang="ar-A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C4D1818-4F27-4D53-BCBA-D3EDCC98EBB0}" type="slidenum">
              <a:rPr lang="ar-AE" smtClean="0"/>
              <a:t>‹#›</a:t>
            </a:fld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21118155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39A5-9D8D-43BC-B200-6729889314F3}" type="datetimeFigureOut">
              <a:rPr lang="ar-AE" smtClean="0"/>
              <a:t>13/03/1446</a:t>
            </a:fld>
            <a:endParaRPr lang="ar-A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D1818-4F27-4D53-BCBA-D3EDCC98EBB0}" type="slidenum">
              <a:rPr lang="ar-AE" smtClean="0"/>
              <a:t>‹#›</a:t>
            </a:fld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11250437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39A5-9D8D-43BC-B200-6729889314F3}" type="datetimeFigureOut">
              <a:rPr lang="ar-AE" smtClean="0"/>
              <a:t>13/03/1446</a:t>
            </a:fld>
            <a:endParaRPr lang="ar-A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D1818-4F27-4D53-BCBA-D3EDCC98EBB0}" type="slidenum">
              <a:rPr lang="ar-AE" smtClean="0"/>
              <a:t>‹#›</a:t>
            </a:fld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10197627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7C73-E072-4D01-93E3-E5092E9A4A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74A0-270E-440F-8D92-6711D86F31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3647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7C73-E072-4D01-93E3-E5092E9A4A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74A0-270E-440F-8D92-6711D86F31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3749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7C73-E072-4D01-93E3-E5092E9A4A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74A0-270E-440F-8D92-6711D86F31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346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7C73-E072-4D01-93E3-E5092E9A4A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74A0-270E-440F-8D92-6711D86F31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4613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7C73-E072-4D01-93E3-E5092E9A4A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74A0-270E-440F-8D92-6711D86F31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8794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7C73-E072-4D01-93E3-E5092E9A4A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74A0-270E-440F-8D92-6711D86F31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67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7C73-E072-4D01-93E3-E5092E9A4A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74A0-270E-440F-8D92-6711D86F31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3608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7C73-E072-4D01-93E3-E5092E9A4A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74A0-270E-440F-8D92-6711D86F31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9592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7C73-E072-4D01-93E3-E5092E9A4A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74A0-270E-440F-8D92-6711D86F31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5672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7C73-E072-4D01-93E3-E5092E9A4A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74A0-270E-440F-8D92-6711D86F31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078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7C73-E072-4D01-93E3-E5092E9A4A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74A0-270E-440F-8D92-6711D86F31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0224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6DE2-E8C5-4D33-ABAD-7B729A9A443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>
                <a:solidFill>
                  <a:prstClr val="black">
                    <a:tint val="75000"/>
                  </a:prstClr>
                </a:solidFill>
              </a:rPr>
              <a:t>إعداد المعلمة : طماعة حميد 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9B305-DE4B-4971-AEC6-1FC0D2E664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2774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0CB8-B62E-4732-9F2E-44FAC09AFAC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>
                <a:solidFill>
                  <a:prstClr val="black">
                    <a:tint val="75000"/>
                  </a:prstClr>
                </a:solidFill>
              </a:rPr>
              <a:t>إعداد المعلمة : طماعة حميد 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9B305-DE4B-4971-AEC6-1FC0D2E664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726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7E48E-722C-4899-AD24-7A23988DECC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>
                <a:solidFill>
                  <a:prstClr val="black">
                    <a:tint val="75000"/>
                  </a:prstClr>
                </a:solidFill>
              </a:rPr>
              <a:t>إعداد المعلمة : طماعة حميد 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9B305-DE4B-4971-AEC6-1FC0D2E664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7891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874-B3C2-4301-AA12-2BA10BB8F7D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>
                <a:solidFill>
                  <a:prstClr val="black">
                    <a:tint val="75000"/>
                  </a:prstClr>
                </a:solidFill>
              </a:rPr>
              <a:t>إعداد المعلمة : طماعة حميد 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9B305-DE4B-4971-AEC6-1FC0D2E664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1484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655C4-C2D7-46F7-AF77-1512C48FAA7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>
                <a:solidFill>
                  <a:prstClr val="black">
                    <a:tint val="75000"/>
                  </a:prstClr>
                </a:solidFill>
              </a:rPr>
              <a:t>إعداد المعلمة : طماعة حميد 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9B305-DE4B-4971-AEC6-1FC0D2E664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067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B138-08F9-4419-9D14-AF634FB544B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>
                <a:solidFill>
                  <a:prstClr val="black">
                    <a:tint val="75000"/>
                  </a:prstClr>
                </a:solidFill>
              </a:rPr>
              <a:t>إعداد المعلمة : طماعة حميد 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9B305-DE4B-4971-AEC6-1FC0D2E664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8679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DD81B-DF28-4113-9787-01809382169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>
                <a:solidFill>
                  <a:prstClr val="black">
                    <a:tint val="75000"/>
                  </a:prstClr>
                </a:solidFill>
              </a:rPr>
              <a:t>إعداد المعلمة : طماعة حميد 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9B305-DE4B-4971-AEC6-1FC0D2E664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7259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68D0E-9C60-4CA4-9205-240A40494A0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>
                <a:solidFill>
                  <a:prstClr val="black">
                    <a:tint val="75000"/>
                  </a:prstClr>
                </a:solidFill>
              </a:rPr>
              <a:t>إعداد المعلمة : طماعة حميد 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9B305-DE4B-4971-AEC6-1FC0D2E664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3195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6D90C-62CC-49DF-BA60-805CA3331C7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>
                <a:solidFill>
                  <a:prstClr val="black">
                    <a:tint val="75000"/>
                  </a:prstClr>
                </a:solidFill>
              </a:rPr>
              <a:t>إعداد المعلمة : طماعة حميد 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9B305-DE4B-4971-AEC6-1FC0D2E664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6430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0E451-7F1C-4E55-8613-BDA27D0EBA9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>
                <a:solidFill>
                  <a:prstClr val="black">
                    <a:tint val="75000"/>
                  </a:prstClr>
                </a:solidFill>
              </a:rPr>
              <a:t>إعداد المعلمة : طماعة حميد 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9B305-DE4B-4971-AEC6-1FC0D2E664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7201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8F-A942-4820-98B2-67DCE0037BE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>
                <a:solidFill>
                  <a:prstClr val="black">
                    <a:tint val="75000"/>
                  </a:prstClr>
                </a:solidFill>
              </a:rPr>
              <a:t>إعداد المعلمة : طماعة حميد 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9B305-DE4B-4971-AEC6-1FC0D2E664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39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19.xml" /><Relationship Id="rId7" Type="http://schemas.openxmlformats.org/officeDocument/2006/relationships/slideLayout" Target="../slideLayouts/slideLayout23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8.xml" /><Relationship Id="rId1" Type="http://schemas.openxmlformats.org/officeDocument/2006/relationships/slideLayout" Target="../slideLayouts/slideLayout17.xml" /><Relationship Id="rId6" Type="http://schemas.openxmlformats.org/officeDocument/2006/relationships/slideLayout" Target="../slideLayouts/slideLayout22.xml" /><Relationship Id="rId11" Type="http://schemas.openxmlformats.org/officeDocument/2006/relationships/slideLayout" Target="../slideLayouts/slideLayout27.xml" /><Relationship Id="rId5" Type="http://schemas.openxmlformats.org/officeDocument/2006/relationships/slideLayout" Target="../slideLayouts/slideLayout21.xml" /><Relationship Id="rId10" Type="http://schemas.openxmlformats.org/officeDocument/2006/relationships/slideLayout" Target="../slideLayouts/slideLayout26.xml" /><Relationship Id="rId4" Type="http://schemas.openxmlformats.org/officeDocument/2006/relationships/slideLayout" Target="../slideLayouts/slideLayout20.xml" /><Relationship Id="rId9" Type="http://schemas.openxmlformats.org/officeDocument/2006/relationships/slideLayout" Target="../slideLayouts/slideLayout25.xml" 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 /><Relationship Id="rId13" Type="http://schemas.openxmlformats.org/officeDocument/2006/relationships/image" Target="../media/image2.jpg" /><Relationship Id="rId3" Type="http://schemas.openxmlformats.org/officeDocument/2006/relationships/slideLayout" Target="../slideLayouts/slideLayout30.xml" /><Relationship Id="rId7" Type="http://schemas.openxmlformats.org/officeDocument/2006/relationships/slideLayout" Target="../slideLayouts/slideLayout34.xml" /><Relationship Id="rId12" Type="http://schemas.openxmlformats.org/officeDocument/2006/relationships/theme" Target="../theme/theme3.xml" /><Relationship Id="rId2" Type="http://schemas.openxmlformats.org/officeDocument/2006/relationships/slideLayout" Target="../slideLayouts/slideLayout29.xml" /><Relationship Id="rId1" Type="http://schemas.openxmlformats.org/officeDocument/2006/relationships/slideLayout" Target="../slideLayouts/slideLayout28.xml" /><Relationship Id="rId6" Type="http://schemas.openxmlformats.org/officeDocument/2006/relationships/slideLayout" Target="../slideLayouts/slideLayout33.xml" /><Relationship Id="rId11" Type="http://schemas.openxmlformats.org/officeDocument/2006/relationships/slideLayout" Target="../slideLayouts/slideLayout38.xml" /><Relationship Id="rId5" Type="http://schemas.openxmlformats.org/officeDocument/2006/relationships/slideLayout" Target="../slideLayouts/slideLayout32.xml" /><Relationship Id="rId10" Type="http://schemas.openxmlformats.org/officeDocument/2006/relationships/slideLayout" Target="../slideLayouts/slideLayout37.xml" /><Relationship Id="rId4" Type="http://schemas.openxmlformats.org/officeDocument/2006/relationships/slideLayout" Target="../slideLayouts/slideLayout31.xml" /><Relationship Id="rId9" Type="http://schemas.openxmlformats.org/officeDocument/2006/relationships/slideLayout" Target="../slideLayouts/slideLayout36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939A5-9D8D-43BC-B200-6729889314F3}" type="datetimeFigureOut">
              <a:rPr lang="ar-AE" smtClean="0"/>
              <a:t>13/03/1446</a:t>
            </a:fld>
            <a:endParaRPr lang="ar-A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C4D1818-4F27-4D53-BCBA-D3EDCC98EBB0}" type="slidenum">
              <a:rPr lang="ar-AE" smtClean="0"/>
              <a:t>‹#›</a:t>
            </a:fld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2379319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rtl="0"/>
            <a:fld id="{E7A67C73-E072-4D01-93E3-E5092E9A4A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 rtl="0"/>
              <a:t>9/16/2024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rtl="0"/>
            <a:fld id="{81A474A0-270E-440F-8D92-6711D86F31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514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rtl="0"/>
            <a:fld id="{8CC32D6D-E85A-467C-B1F7-799930C6966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 rtl="0"/>
              <a:t>9/16/2024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rtl="0"/>
            <a:r>
              <a:rPr lang="ar-AE">
                <a:solidFill>
                  <a:prstClr val="black">
                    <a:tint val="75000"/>
                  </a:prstClr>
                </a:solidFill>
              </a:rPr>
              <a:t>إعداد المعلمة : طماعة حميد 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rtl="0"/>
            <a:fld id="{75C9B305-DE4B-4971-AEC6-1FC0D2E664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627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.png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8.jpeg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.wdp" /><Relationship Id="rId3" Type="http://schemas.openxmlformats.org/officeDocument/2006/relationships/image" Target="../media/image18.png" /><Relationship Id="rId7" Type="http://schemas.openxmlformats.org/officeDocument/2006/relationships/image" Target="../media/image20.png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8.xml" /><Relationship Id="rId6" Type="http://schemas.openxmlformats.org/officeDocument/2006/relationships/slide" Target="slide3.xml" /><Relationship Id="rId5" Type="http://schemas.openxmlformats.org/officeDocument/2006/relationships/image" Target="../media/image19.png" /><Relationship Id="rId4" Type="http://schemas.microsoft.com/office/2007/relationships/hdphoto" Target="../media/hdphoto1.wdp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 /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3.png" /><Relationship Id="rId5" Type="http://schemas.microsoft.com/office/2007/relationships/hdphoto" Target="../media/hdphoto4.wdp" /><Relationship Id="rId4" Type="http://schemas.openxmlformats.org/officeDocument/2006/relationships/image" Target="../media/image22.pn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 /><Relationship Id="rId7" Type="http://schemas.microsoft.com/office/2007/relationships/hdphoto" Target="../media/hdphoto5.wdp" /><Relationship Id="rId2" Type="http://schemas.openxmlformats.org/officeDocument/2006/relationships/audio" Target="../media/media1.m4a" /><Relationship Id="rId1" Type="http://schemas.microsoft.com/office/2007/relationships/media" Target="../media/media1.m4a" /><Relationship Id="rId6" Type="http://schemas.openxmlformats.org/officeDocument/2006/relationships/image" Target="../media/image25.png" /><Relationship Id="rId5" Type="http://schemas.openxmlformats.org/officeDocument/2006/relationships/image" Target="../media/image24.png" /><Relationship Id="rId4" Type="http://schemas.openxmlformats.org/officeDocument/2006/relationships/notesSlide" Target="../notesSlides/notesSlide1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 /><Relationship Id="rId2" Type="http://schemas.openxmlformats.org/officeDocument/2006/relationships/audio" Target="../media/media1.m4a" /><Relationship Id="rId1" Type="http://schemas.microsoft.com/office/2007/relationships/media" Target="../media/media1.m4a" /><Relationship Id="rId6" Type="http://schemas.microsoft.com/office/2007/relationships/hdphoto" Target="../media/hdphoto5.wdp" /><Relationship Id="rId5" Type="http://schemas.openxmlformats.org/officeDocument/2006/relationships/image" Target="../media/image25.png" /><Relationship Id="rId4" Type="http://schemas.openxmlformats.org/officeDocument/2006/relationships/image" Target="../media/image24.pn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 /><Relationship Id="rId2" Type="http://schemas.openxmlformats.org/officeDocument/2006/relationships/audio" Target="../media/media1.m4a" /><Relationship Id="rId1" Type="http://schemas.microsoft.com/office/2007/relationships/media" Target="../media/media1.m4a" /><Relationship Id="rId6" Type="http://schemas.microsoft.com/office/2007/relationships/hdphoto" Target="../media/hdphoto5.wdp" /><Relationship Id="rId5" Type="http://schemas.openxmlformats.org/officeDocument/2006/relationships/image" Target="../media/image25.png" /><Relationship Id="rId4" Type="http://schemas.openxmlformats.org/officeDocument/2006/relationships/image" Target="../media/image24.png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122905" y="364340"/>
            <a:ext cx="5946189" cy="76881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800" b="1" dirty="0">
                <a:solidFill>
                  <a:srgbClr val="C0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الميزان الصرفي</a:t>
            </a:r>
          </a:p>
        </p:txBody>
      </p:sp>
      <p:sp>
        <p:nvSpPr>
          <p:cNvPr id="2" name="مستطيل 1"/>
          <p:cNvSpPr/>
          <p:nvPr/>
        </p:nvSpPr>
        <p:spPr>
          <a:xfrm>
            <a:off x="3549854" y="1797910"/>
            <a:ext cx="5465557" cy="1416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800" b="1" dirty="0">
                <a:solidFill>
                  <a:schemeClr val="bg2">
                    <a:lumMod val="10000"/>
                  </a:schemeClr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الصف التاسع</a:t>
            </a:r>
          </a:p>
          <a:p>
            <a:pPr algn="ctr"/>
            <a:r>
              <a:rPr lang="ar-AE" sz="4800" b="1" dirty="0">
                <a:solidFill>
                  <a:schemeClr val="bg2">
                    <a:lumMod val="10000"/>
                  </a:schemeClr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المعلمة : شذا أحمد المقداد </a:t>
            </a:r>
            <a:endParaRPr lang="ar-AE" sz="2800" b="1" dirty="0">
              <a:solidFill>
                <a:schemeClr val="bg2">
                  <a:lumMod val="10000"/>
                </a:schemeClr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pic>
        <p:nvPicPr>
          <p:cNvPr id="6146" name="Picture 2" descr="الميزان الصرفي - Lessons - Tes Teach">
            <a:extLst>
              <a:ext uri="{FF2B5EF4-FFF2-40B4-BE49-F238E27FC236}">
                <a16:creationId xmlns:a16="http://schemas.microsoft.com/office/drawing/2014/main" id="{6EE1E71B-1503-4D3E-9AE6-11E7C9CCE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057" y="3429000"/>
            <a:ext cx="5946188" cy="325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AlNoor.int - Home | Facebook">
            <a:extLst>
              <a:ext uri="{FF2B5EF4-FFF2-40B4-BE49-F238E27FC236}">
                <a16:creationId xmlns:a16="http://schemas.microsoft.com/office/drawing/2014/main" id="{55F55322-1791-4E99-8FDE-3C6A76983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3646" y="231198"/>
            <a:ext cx="1479615" cy="119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عام الاستعداد للخمسين 2020 .. نصف قرن من الإنجازات | ماي بيوت">
            <a:extLst>
              <a:ext uri="{FF2B5EF4-FFF2-40B4-BE49-F238E27FC236}">
                <a16:creationId xmlns:a16="http://schemas.microsoft.com/office/drawing/2014/main" id="{6C361E1C-8B88-465F-AF1B-962AEFE89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84" y="231198"/>
            <a:ext cx="1416777" cy="119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0079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FDE78146-114C-44C7-809A-ED6DFB2A8C26}"/>
              </a:ext>
            </a:extLst>
          </p:cNvPr>
          <p:cNvSpPr/>
          <p:nvPr/>
        </p:nvSpPr>
        <p:spPr>
          <a:xfrm>
            <a:off x="3872029" y="253057"/>
            <a:ext cx="5036465" cy="2606465"/>
          </a:xfrm>
          <a:prstGeom prst="cloudCallou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8800" b="1" dirty="0">
                <a:solidFill>
                  <a:srgbClr val="E9E6E6">
                    <a:lumMod val="10000"/>
                  </a:srgbClr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نواتج التعلم </a:t>
            </a:r>
            <a:endParaRPr lang="en-US" sz="8800" b="1" dirty="0">
              <a:solidFill>
                <a:srgbClr val="E9E6E6">
                  <a:lumMod val="10000"/>
                </a:srgbClr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396834EB-CAC2-4516-9D01-6F8AB22D1DAA}"/>
              </a:ext>
            </a:extLst>
          </p:cNvPr>
          <p:cNvSpPr/>
          <p:nvPr/>
        </p:nvSpPr>
        <p:spPr>
          <a:xfrm>
            <a:off x="4568199" y="3347317"/>
            <a:ext cx="583095" cy="2551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F0000"/>
              </a:solidFill>
            </a:endParaRP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8FC5A869-0D18-4478-AE32-E7F04674577B}"/>
              </a:ext>
            </a:extLst>
          </p:cNvPr>
          <p:cNvSpPr/>
          <p:nvPr/>
        </p:nvSpPr>
        <p:spPr>
          <a:xfrm>
            <a:off x="7947711" y="4185253"/>
            <a:ext cx="609600" cy="22528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F0000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81E2DDB6-D0ED-434B-B8B7-DF91C2AFAB1E}"/>
              </a:ext>
            </a:extLst>
          </p:cNvPr>
          <p:cNvSpPr/>
          <p:nvPr/>
        </p:nvSpPr>
        <p:spPr>
          <a:xfrm>
            <a:off x="4568199" y="5211122"/>
            <a:ext cx="583095" cy="2551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783BB6-BAD1-4CA4-9910-9E7898F4A95F}"/>
              </a:ext>
            </a:extLst>
          </p:cNvPr>
          <p:cNvSpPr/>
          <p:nvPr/>
        </p:nvSpPr>
        <p:spPr>
          <a:xfrm>
            <a:off x="5772162" y="3061869"/>
            <a:ext cx="617989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400" b="0" cap="none" spc="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يتعرف المتعلم على الميزان الصرفي </a:t>
            </a:r>
            <a:endParaRPr lang="en-US" sz="4400" b="0" cap="none" spc="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52674E-C8A0-4129-8FDF-C3617F919AE7}"/>
              </a:ext>
            </a:extLst>
          </p:cNvPr>
          <p:cNvSpPr/>
          <p:nvPr/>
        </p:nvSpPr>
        <p:spPr>
          <a:xfrm>
            <a:off x="616169" y="3831310"/>
            <a:ext cx="651171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b="0" cap="none" spc="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يستخدم الميزان الصرفي في وزن الكلمات</a:t>
            </a:r>
            <a:endParaRPr lang="en-US" sz="4000" b="0" cap="none" spc="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E7B1E2-BDC9-4599-AD5E-4AE360154063}"/>
              </a:ext>
            </a:extLst>
          </p:cNvPr>
          <p:cNvSpPr/>
          <p:nvPr/>
        </p:nvSpPr>
        <p:spPr>
          <a:xfrm>
            <a:off x="5706335" y="4953952"/>
            <a:ext cx="640431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4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يفرق بوزن الكلمات الصحيحة والمعتلة</a:t>
            </a:r>
            <a:endParaRPr lang="en-US" sz="4400" b="0" cap="none" spc="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7994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E62533-AF03-4B5A-BC54-C24CC2848A84}"/>
              </a:ext>
            </a:extLst>
          </p:cNvPr>
          <p:cNvSpPr/>
          <p:nvPr/>
        </p:nvSpPr>
        <p:spPr>
          <a:xfrm>
            <a:off x="4506308" y="603992"/>
            <a:ext cx="5334000" cy="5847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3200" cap="none" spc="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ما الفرق بين المجرد والمزيد ؟ </a:t>
            </a:r>
            <a:endParaRPr lang="en-US" sz="3200" cap="none" spc="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098" name="Picture 2" descr="Alfajr News:: ::">
            <a:extLst>
              <a:ext uri="{FF2B5EF4-FFF2-40B4-BE49-F238E27FC236}">
                <a16:creationId xmlns:a16="http://schemas.microsoft.com/office/drawing/2014/main" id="{0E9F272F-F2D7-49FE-9B58-770C20698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4626">
            <a:off x="3595638" y="376828"/>
            <a:ext cx="1481563" cy="148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Alfajr News:: ::">
            <a:extLst>
              <a:ext uri="{FF2B5EF4-FFF2-40B4-BE49-F238E27FC236}">
                <a16:creationId xmlns:a16="http://schemas.microsoft.com/office/drawing/2014/main" id="{62262923-5AFE-4477-B096-9E95F5AAD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55692" flipH="1">
            <a:off x="9472058" y="376827"/>
            <a:ext cx="1481563" cy="148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65DFEDD-593C-48E7-BD25-7E166C8B3171}"/>
              </a:ext>
            </a:extLst>
          </p:cNvPr>
          <p:cNvSpPr/>
          <p:nvPr/>
        </p:nvSpPr>
        <p:spPr>
          <a:xfrm rot="20243517">
            <a:off x="48714" y="3053720"/>
            <a:ext cx="533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3600" cap="none" spc="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ما هي أحرف الزيادة ؟ </a:t>
            </a:r>
            <a:endParaRPr lang="en-US" sz="3600" cap="none" spc="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3E2C4E-C7E0-45ED-A937-733150389BEA}"/>
              </a:ext>
            </a:extLst>
          </p:cNvPr>
          <p:cNvSpPr/>
          <p:nvPr/>
        </p:nvSpPr>
        <p:spPr>
          <a:xfrm rot="20242202">
            <a:off x="580949" y="4496359"/>
            <a:ext cx="53340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400" b="1" cap="none" spc="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مجموعة في كلمة ( سألتمونيها ) </a:t>
            </a:r>
            <a:endParaRPr lang="en-US" sz="2400" b="1" cap="none" spc="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65D571-04EB-40F2-BE66-0A1343A20493}"/>
              </a:ext>
            </a:extLst>
          </p:cNvPr>
          <p:cNvSpPr/>
          <p:nvPr/>
        </p:nvSpPr>
        <p:spPr>
          <a:xfrm rot="1119263">
            <a:off x="6286978" y="2887817"/>
            <a:ext cx="658687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3200" cap="none" spc="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ما الفرق بين الفعل المعتل والفعل الصحيح ؟ </a:t>
            </a:r>
            <a:endParaRPr lang="en-US" sz="3200" cap="none" spc="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8D6829-F939-4361-A7F0-83E12FDC0B99}"/>
              </a:ext>
            </a:extLst>
          </p:cNvPr>
          <p:cNvSpPr/>
          <p:nvPr/>
        </p:nvSpPr>
        <p:spPr>
          <a:xfrm rot="1168537">
            <a:off x="6236171" y="4252871"/>
            <a:ext cx="53340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400" b="1" cap="none" spc="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 هي أحرف العلة ؟</a:t>
            </a:r>
            <a:endParaRPr lang="en-US" sz="2400" b="1" cap="none" spc="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100" name="Picture 4" descr="حكاية الفعل الصحيح والمعتل - Google Slides">
            <a:extLst>
              <a:ext uri="{FF2B5EF4-FFF2-40B4-BE49-F238E27FC236}">
                <a16:creationId xmlns:a16="http://schemas.microsoft.com/office/drawing/2014/main" id="{4D1A1FEE-BD24-4F61-B696-08CAA7AD8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117" y="5113820"/>
            <a:ext cx="2269420" cy="148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خاص بالسنة الخامسة الفعل : المجرد... - الصفحة التعليمية آدم وائل ...">
            <a:extLst>
              <a:ext uri="{FF2B5EF4-FFF2-40B4-BE49-F238E27FC236}">
                <a16:creationId xmlns:a16="http://schemas.microsoft.com/office/drawing/2014/main" id="{E4E6139B-A844-458A-BDC8-37F608271E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72"/>
          <a:stretch/>
        </p:blipFill>
        <p:spPr bwMode="auto">
          <a:xfrm>
            <a:off x="3133797" y="5120017"/>
            <a:ext cx="2452687" cy="1486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BF2D0F8-925F-41F5-8CBD-FEA075666C1D}"/>
              </a:ext>
            </a:extLst>
          </p:cNvPr>
          <p:cNvSpPr txBox="1"/>
          <p:nvPr/>
        </p:nvSpPr>
        <p:spPr>
          <a:xfrm>
            <a:off x="132520" y="53008"/>
            <a:ext cx="3233529" cy="147732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AE" dirty="0">
                <a:solidFill>
                  <a:srgbClr val="8F0000"/>
                </a:solidFill>
              </a:rPr>
              <a:t>نواتج التعلم :</a:t>
            </a:r>
          </a:p>
          <a:p>
            <a:endParaRPr lang="ar-AE" dirty="0">
              <a:solidFill>
                <a:srgbClr val="E9E6E6">
                  <a:lumMod val="10000"/>
                </a:srgbClr>
              </a:solidFill>
            </a:endParaRPr>
          </a:p>
          <a:p>
            <a:r>
              <a:rPr lang="ar-AE" dirty="0">
                <a:solidFill>
                  <a:srgbClr val="E9E6E6">
                    <a:lumMod val="10000"/>
                  </a:srgbClr>
                </a:solidFill>
              </a:rPr>
              <a:t>1 – </a:t>
            </a:r>
            <a:r>
              <a:rPr lang="ar-AE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يتعرف المتعلم على الميزان الصرفي</a:t>
            </a:r>
          </a:p>
          <a:p>
            <a:r>
              <a:rPr lang="ar-AE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 _ يستخدم الميزان في وزن الكلمات</a:t>
            </a:r>
          </a:p>
          <a:p>
            <a:r>
              <a:rPr lang="ar-AE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3 _ يفرق بوزن الكلمات الصحيحة والمعتلة</a:t>
            </a:r>
            <a:endParaRPr lang="ar-AE" dirty="0">
              <a:solidFill>
                <a:srgbClr val="8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71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108">
            <a:extLst>
              <a:ext uri="{FF2B5EF4-FFF2-40B4-BE49-F238E27FC236}">
                <a16:creationId xmlns:a16="http://schemas.microsoft.com/office/drawing/2014/main" id="{FB3E12DE-C377-4F1F-9017-E551250B37AF}"/>
              </a:ext>
            </a:extLst>
          </p:cNvPr>
          <p:cNvGrpSpPr/>
          <p:nvPr/>
        </p:nvGrpSpPr>
        <p:grpSpPr>
          <a:xfrm>
            <a:off x="1433279" y="1060823"/>
            <a:ext cx="9296388" cy="5372344"/>
            <a:chOff x="1433279" y="1060823"/>
            <a:chExt cx="9296388" cy="537234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F326D95-B1D7-4312-AA4B-68F73128EA4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33279" y="1060823"/>
              <a:ext cx="9296388" cy="5372344"/>
              <a:chOff x="1876" y="997"/>
              <a:chExt cx="3928" cy="2326"/>
            </a:xfrm>
          </p:grpSpPr>
          <p:sp>
            <p:nvSpPr>
              <p:cNvPr id="35" name="3">
                <a:extLst>
                  <a:ext uri="{FF2B5EF4-FFF2-40B4-BE49-F238E27FC236}">
                    <a16:creationId xmlns:a16="http://schemas.microsoft.com/office/drawing/2014/main" id="{01848B42-4A4E-4E92-B45C-50A2497F8F6A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876" y="997"/>
                <a:ext cx="3928" cy="2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36" name="Freeform 5">
                <a:extLst>
                  <a:ext uri="{FF2B5EF4-FFF2-40B4-BE49-F238E27FC236}">
                    <a16:creationId xmlns:a16="http://schemas.microsoft.com/office/drawing/2014/main" id="{81CBB3F6-80B9-427B-8A80-1078538719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0" y="1085"/>
                <a:ext cx="231" cy="1075"/>
              </a:xfrm>
              <a:custGeom>
                <a:avLst/>
                <a:gdLst>
                  <a:gd name="T0" fmla="*/ 0 w 1925"/>
                  <a:gd name="T1" fmla="*/ 8952 h 8952"/>
                  <a:gd name="T2" fmla="*/ 1925 w 1925"/>
                  <a:gd name="T3" fmla="*/ 209 h 8952"/>
                  <a:gd name="T4" fmla="*/ 0 w 1925"/>
                  <a:gd name="T5" fmla="*/ 0 h 8952"/>
                  <a:gd name="T6" fmla="*/ 0 w 1925"/>
                  <a:gd name="T7" fmla="*/ 8952 h 89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5" h="8952">
                    <a:moveTo>
                      <a:pt x="0" y="8952"/>
                    </a:moveTo>
                    <a:lnTo>
                      <a:pt x="1925" y="209"/>
                    </a:lnTo>
                    <a:cubicBezTo>
                      <a:pt x="1293" y="70"/>
                      <a:pt x="647" y="0"/>
                      <a:pt x="0" y="0"/>
                    </a:cubicBezTo>
                    <a:lnTo>
                      <a:pt x="0" y="8952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37" name="Freeform 7">
                <a:extLst>
                  <a:ext uri="{FF2B5EF4-FFF2-40B4-BE49-F238E27FC236}">
                    <a16:creationId xmlns:a16="http://schemas.microsoft.com/office/drawing/2014/main" id="{017709B6-FA91-4AEA-B588-DD249F0418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0" y="1110"/>
                <a:ext cx="451" cy="1050"/>
              </a:xfrm>
              <a:custGeom>
                <a:avLst/>
                <a:gdLst>
                  <a:gd name="T0" fmla="*/ 0 w 3759"/>
                  <a:gd name="T1" fmla="*/ 8743 h 8743"/>
                  <a:gd name="T2" fmla="*/ 3759 w 3759"/>
                  <a:gd name="T3" fmla="*/ 618 h 8743"/>
                  <a:gd name="T4" fmla="*/ 1925 w 3759"/>
                  <a:gd name="T5" fmla="*/ 0 h 8743"/>
                  <a:gd name="T6" fmla="*/ 0 w 3759"/>
                  <a:gd name="T7" fmla="*/ 8743 h 8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59" h="8743">
                    <a:moveTo>
                      <a:pt x="0" y="8743"/>
                    </a:moveTo>
                    <a:lnTo>
                      <a:pt x="3759" y="618"/>
                    </a:lnTo>
                    <a:cubicBezTo>
                      <a:pt x="3172" y="346"/>
                      <a:pt x="2557" y="139"/>
                      <a:pt x="1925" y="0"/>
                    </a:cubicBezTo>
                    <a:lnTo>
                      <a:pt x="0" y="8743"/>
                    </a:lnTo>
                    <a:close/>
                  </a:path>
                </a:pathLst>
              </a:custGeom>
              <a:solidFill>
                <a:srgbClr val="C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sp>
            <p:nvSpPr>
              <p:cNvPr id="38" name="Freeform 9">
                <a:extLst>
                  <a:ext uri="{FF2B5EF4-FFF2-40B4-BE49-F238E27FC236}">
                    <a16:creationId xmlns:a16="http://schemas.microsoft.com/office/drawing/2014/main" id="{165F2344-7C5C-4298-BFC5-423A719F44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0" y="1184"/>
                <a:ext cx="651" cy="976"/>
              </a:xfrm>
              <a:custGeom>
                <a:avLst/>
                <a:gdLst>
                  <a:gd name="T0" fmla="*/ 0 w 5418"/>
                  <a:gd name="T1" fmla="*/ 8125 h 8125"/>
                  <a:gd name="T2" fmla="*/ 5418 w 5418"/>
                  <a:gd name="T3" fmla="*/ 998 h 8125"/>
                  <a:gd name="T4" fmla="*/ 3759 w 5418"/>
                  <a:gd name="T5" fmla="*/ 0 h 8125"/>
                  <a:gd name="T6" fmla="*/ 0 w 5418"/>
                  <a:gd name="T7" fmla="*/ 8125 h 8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18" h="8125">
                    <a:moveTo>
                      <a:pt x="0" y="8125"/>
                    </a:moveTo>
                    <a:lnTo>
                      <a:pt x="5418" y="998"/>
                    </a:lnTo>
                    <a:cubicBezTo>
                      <a:pt x="4903" y="606"/>
                      <a:pt x="4346" y="272"/>
                      <a:pt x="3759" y="0"/>
                    </a:cubicBezTo>
                    <a:lnTo>
                      <a:pt x="0" y="8125"/>
                    </a:lnTo>
                    <a:close/>
                  </a:path>
                </a:pathLst>
              </a:custGeom>
              <a:solidFill>
                <a:srgbClr val="A28E6A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39" name="Freeform 11">
                <a:extLst>
                  <a:ext uri="{FF2B5EF4-FFF2-40B4-BE49-F238E27FC236}">
                    <a16:creationId xmlns:a16="http://schemas.microsoft.com/office/drawing/2014/main" id="{64611256-55CB-4466-AB6E-E57227122B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0" y="1304"/>
                <a:ext cx="819" cy="856"/>
              </a:xfrm>
              <a:custGeom>
                <a:avLst/>
                <a:gdLst>
                  <a:gd name="T0" fmla="*/ 0 w 6823"/>
                  <a:gd name="T1" fmla="*/ 7127 h 7127"/>
                  <a:gd name="T2" fmla="*/ 6823 w 6823"/>
                  <a:gd name="T3" fmla="*/ 1331 h 7127"/>
                  <a:gd name="T4" fmla="*/ 5418 w 6823"/>
                  <a:gd name="T5" fmla="*/ 0 h 7127"/>
                  <a:gd name="T6" fmla="*/ 0 w 6823"/>
                  <a:gd name="T7" fmla="*/ 7127 h 7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23" h="7127">
                    <a:moveTo>
                      <a:pt x="0" y="7127"/>
                    </a:moveTo>
                    <a:lnTo>
                      <a:pt x="6823" y="1331"/>
                    </a:lnTo>
                    <a:cubicBezTo>
                      <a:pt x="6404" y="838"/>
                      <a:pt x="5933" y="392"/>
                      <a:pt x="5418" y="0"/>
                    </a:cubicBezTo>
                    <a:lnTo>
                      <a:pt x="0" y="7127"/>
                    </a:lnTo>
                    <a:close/>
                  </a:path>
                </a:pathLst>
              </a:custGeom>
              <a:solidFill>
                <a:srgbClr val="956251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40" name="Freeform 13">
                <a:extLst>
                  <a:ext uri="{FF2B5EF4-FFF2-40B4-BE49-F238E27FC236}">
                    <a16:creationId xmlns:a16="http://schemas.microsoft.com/office/drawing/2014/main" id="{FA9E69B9-EFA4-4AD0-A74C-9EE0128592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0" y="1464"/>
                <a:ext cx="950" cy="696"/>
              </a:xfrm>
              <a:custGeom>
                <a:avLst/>
                <a:gdLst>
                  <a:gd name="T0" fmla="*/ 0 w 7910"/>
                  <a:gd name="T1" fmla="*/ 5796 h 5796"/>
                  <a:gd name="T2" fmla="*/ 7910 w 7910"/>
                  <a:gd name="T3" fmla="*/ 1603 h 5796"/>
                  <a:gd name="T4" fmla="*/ 6823 w 7910"/>
                  <a:gd name="T5" fmla="*/ 0 h 5796"/>
                  <a:gd name="T6" fmla="*/ 0 w 7910"/>
                  <a:gd name="T7" fmla="*/ 5796 h 57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10" h="5796">
                    <a:moveTo>
                      <a:pt x="0" y="5796"/>
                    </a:moveTo>
                    <a:lnTo>
                      <a:pt x="7910" y="1603"/>
                    </a:lnTo>
                    <a:cubicBezTo>
                      <a:pt x="7607" y="1031"/>
                      <a:pt x="7242" y="494"/>
                      <a:pt x="6823" y="0"/>
                    </a:cubicBezTo>
                    <a:lnTo>
                      <a:pt x="0" y="5796"/>
                    </a:lnTo>
                    <a:close/>
                  </a:path>
                </a:pathLst>
              </a:custGeom>
              <a:solidFill>
                <a:srgbClr val="918485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41" name="Freeform 15">
                <a:extLst>
                  <a:ext uri="{FF2B5EF4-FFF2-40B4-BE49-F238E27FC236}">
                    <a16:creationId xmlns:a16="http://schemas.microsoft.com/office/drawing/2014/main" id="{E9EBE0F2-F5F9-4E72-99C1-AC8015C647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0" y="1657"/>
                <a:ext cx="1036" cy="503"/>
              </a:xfrm>
              <a:custGeom>
                <a:avLst/>
                <a:gdLst>
                  <a:gd name="T0" fmla="*/ 0 w 8626"/>
                  <a:gd name="T1" fmla="*/ 4193 h 4193"/>
                  <a:gd name="T2" fmla="*/ 8626 w 8626"/>
                  <a:gd name="T3" fmla="*/ 1798 h 4193"/>
                  <a:gd name="T4" fmla="*/ 7910 w 8626"/>
                  <a:gd name="T5" fmla="*/ 0 h 4193"/>
                  <a:gd name="T6" fmla="*/ 0 w 8626"/>
                  <a:gd name="T7" fmla="*/ 4193 h 4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26" h="4193">
                    <a:moveTo>
                      <a:pt x="0" y="4193"/>
                    </a:moveTo>
                    <a:lnTo>
                      <a:pt x="8626" y="1798"/>
                    </a:lnTo>
                    <a:cubicBezTo>
                      <a:pt x="8453" y="1174"/>
                      <a:pt x="8213" y="571"/>
                      <a:pt x="7910" y="0"/>
                    </a:cubicBezTo>
                    <a:lnTo>
                      <a:pt x="0" y="4193"/>
                    </a:lnTo>
                    <a:close/>
                  </a:path>
                </a:pathLst>
              </a:custGeom>
              <a:solidFill>
                <a:srgbClr val="855D5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42" name="Freeform 17">
                <a:extLst>
                  <a:ext uri="{FF2B5EF4-FFF2-40B4-BE49-F238E27FC236}">
                    <a16:creationId xmlns:a16="http://schemas.microsoft.com/office/drawing/2014/main" id="{72F90A3B-A909-495C-81A5-D329F3FD24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0" y="1873"/>
                <a:ext cx="1073" cy="287"/>
              </a:xfrm>
              <a:custGeom>
                <a:avLst/>
                <a:gdLst>
                  <a:gd name="T0" fmla="*/ 0 w 8939"/>
                  <a:gd name="T1" fmla="*/ 2395 h 2395"/>
                  <a:gd name="T2" fmla="*/ 8939 w 8939"/>
                  <a:gd name="T3" fmla="*/ 1910 h 2395"/>
                  <a:gd name="T4" fmla="*/ 8626 w 8939"/>
                  <a:gd name="T5" fmla="*/ 0 h 2395"/>
                  <a:gd name="T6" fmla="*/ 0 w 8939"/>
                  <a:gd name="T7" fmla="*/ 2395 h 2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939" h="2395">
                    <a:moveTo>
                      <a:pt x="0" y="2395"/>
                    </a:moveTo>
                    <a:lnTo>
                      <a:pt x="8939" y="1910"/>
                    </a:lnTo>
                    <a:cubicBezTo>
                      <a:pt x="8904" y="1264"/>
                      <a:pt x="8799" y="624"/>
                      <a:pt x="8626" y="0"/>
                    </a:cubicBezTo>
                    <a:lnTo>
                      <a:pt x="0" y="2395"/>
                    </a:lnTo>
                    <a:close/>
                  </a:path>
                </a:pathLst>
              </a:custGeom>
              <a:solidFill>
                <a:srgbClr val="99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43" name="Freeform 19">
                <a:extLst>
                  <a:ext uri="{FF2B5EF4-FFF2-40B4-BE49-F238E27FC236}">
                    <a16:creationId xmlns:a16="http://schemas.microsoft.com/office/drawing/2014/main" id="{BFC583C2-EA81-4C96-BE09-3C4100CEE5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0" y="2102"/>
                <a:ext cx="1077" cy="232"/>
              </a:xfrm>
              <a:custGeom>
                <a:avLst/>
                <a:gdLst>
                  <a:gd name="T0" fmla="*/ 0 w 8974"/>
                  <a:gd name="T1" fmla="*/ 485 h 1933"/>
                  <a:gd name="T2" fmla="*/ 8835 w 8974"/>
                  <a:gd name="T3" fmla="*/ 1933 h 1933"/>
                  <a:gd name="T4" fmla="*/ 8939 w 8974"/>
                  <a:gd name="T5" fmla="*/ 0 h 1933"/>
                  <a:gd name="T6" fmla="*/ 0 w 8974"/>
                  <a:gd name="T7" fmla="*/ 485 h 1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974" h="1933">
                    <a:moveTo>
                      <a:pt x="0" y="485"/>
                    </a:moveTo>
                    <a:lnTo>
                      <a:pt x="8835" y="1933"/>
                    </a:lnTo>
                    <a:cubicBezTo>
                      <a:pt x="8939" y="1295"/>
                      <a:pt x="8974" y="647"/>
                      <a:pt x="8939" y="0"/>
                    </a:cubicBezTo>
                    <a:lnTo>
                      <a:pt x="0" y="485"/>
                    </a:lnTo>
                    <a:close/>
                  </a:path>
                </a:pathLst>
              </a:custGeom>
              <a:solidFill>
                <a:srgbClr val="73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44" name="Freeform 21">
                <a:extLst>
                  <a:ext uri="{FF2B5EF4-FFF2-40B4-BE49-F238E27FC236}">
                    <a16:creationId xmlns:a16="http://schemas.microsoft.com/office/drawing/2014/main" id="{E5E5F401-58B1-4F04-9D1C-ED909486E3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0" y="2160"/>
                <a:ext cx="1061" cy="398"/>
              </a:xfrm>
              <a:custGeom>
                <a:avLst/>
                <a:gdLst>
                  <a:gd name="T0" fmla="*/ 0 w 8835"/>
                  <a:gd name="T1" fmla="*/ 0 h 3314"/>
                  <a:gd name="T2" fmla="*/ 8317 w 8835"/>
                  <a:gd name="T3" fmla="*/ 3314 h 3314"/>
                  <a:gd name="T4" fmla="*/ 8835 w 8835"/>
                  <a:gd name="T5" fmla="*/ 1448 h 3314"/>
                  <a:gd name="T6" fmla="*/ 0 w 8835"/>
                  <a:gd name="T7" fmla="*/ 0 h 3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835" h="3314">
                    <a:moveTo>
                      <a:pt x="0" y="0"/>
                    </a:moveTo>
                    <a:lnTo>
                      <a:pt x="8317" y="3314"/>
                    </a:lnTo>
                    <a:cubicBezTo>
                      <a:pt x="8556" y="2712"/>
                      <a:pt x="8730" y="2087"/>
                      <a:pt x="8835" y="144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3563E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45" name="Freeform 23">
                <a:extLst>
                  <a:ext uri="{FF2B5EF4-FFF2-40B4-BE49-F238E27FC236}">
                    <a16:creationId xmlns:a16="http://schemas.microsoft.com/office/drawing/2014/main" id="{2B47D24A-FA9C-4CF4-B38F-BC428FFBB2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0" y="2160"/>
                <a:ext cx="999" cy="604"/>
              </a:xfrm>
              <a:custGeom>
                <a:avLst/>
                <a:gdLst>
                  <a:gd name="T0" fmla="*/ 0 w 8317"/>
                  <a:gd name="T1" fmla="*/ 0 h 5024"/>
                  <a:gd name="T2" fmla="*/ 7410 w 8317"/>
                  <a:gd name="T3" fmla="*/ 5024 h 5024"/>
                  <a:gd name="T4" fmla="*/ 8317 w 8317"/>
                  <a:gd name="T5" fmla="*/ 3314 h 5024"/>
                  <a:gd name="T6" fmla="*/ 0 w 8317"/>
                  <a:gd name="T7" fmla="*/ 0 h 50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17" h="5024">
                    <a:moveTo>
                      <a:pt x="0" y="0"/>
                    </a:moveTo>
                    <a:lnTo>
                      <a:pt x="7410" y="5024"/>
                    </a:lnTo>
                    <a:cubicBezTo>
                      <a:pt x="7773" y="4488"/>
                      <a:pt x="8077" y="3915"/>
                      <a:pt x="8317" y="331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3B31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46" name="Freeform 25">
                <a:extLst>
                  <a:ext uri="{FF2B5EF4-FFF2-40B4-BE49-F238E27FC236}">
                    <a16:creationId xmlns:a16="http://schemas.microsoft.com/office/drawing/2014/main" id="{74848046-4D23-4A69-AE5B-58CD8BA7C5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0" y="2160"/>
                <a:ext cx="890" cy="781"/>
              </a:xfrm>
              <a:custGeom>
                <a:avLst/>
                <a:gdLst>
                  <a:gd name="T0" fmla="*/ 0 w 7410"/>
                  <a:gd name="T1" fmla="*/ 0 h 6500"/>
                  <a:gd name="T2" fmla="*/ 6157 w 7410"/>
                  <a:gd name="T3" fmla="*/ 6500 h 6500"/>
                  <a:gd name="T4" fmla="*/ 7410 w 7410"/>
                  <a:gd name="T5" fmla="*/ 5024 h 6500"/>
                  <a:gd name="T6" fmla="*/ 0 w 7410"/>
                  <a:gd name="T7" fmla="*/ 0 h 6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10" h="6500">
                    <a:moveTo>
                      <a:pt x="0" y="0"/>
                    </a:moveTo>
                    <a:lnTo>
                      <a:pt x="6157" y="6500"/>
                    </a:lnTo>
                    <a:cubicBezTo>
                      <a:pt x="6627" y="6054"/>
                      <a:pt x="7047" y="5560"/>
                      <a:pt x="7410" y="502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4E4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47" name="Freeform 27">
                <a:extLst>
                  <a:ext uri="{FF2B5EF4-FFF2-40B4-BE49-F238E27FC236}">
                    <a16:creationId xmlns:a16="http://schemas.microsoft.com/office/drawing/2014/main" id="{53FC3278-D0C8-4DD4-823F-5965C7D131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0" y="2160"/>
                <a:ext cx="739" cy="921"/>
              </a:xfrm>
              <a:custGeom>
                <a:avLst/>
                <a:gdLst>
                  <a:gd name="T0" fmla="*/ 0 w 6157"/>
                  <a:gd name="T1" fmla="*/ 0 h 7671"/>
                  <a:gd name="T2" fmla="*/ 4616 w 6157"/>
                  <a:gd name="T3" fmla="*/ 7671 h 7671"/>
                  <a:gd name="T4" fmla="*/ 6157 w 6157"/>
                  <a:gd name="T5" fmla="*/ 6500 h 7671"/>
                  <a:gd name="T6" fmla="*/ 0 w 6157"/>
                  <a:gd name="T7" fmla="*/ 0 h 7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57" h="7671">
                    <a:moveTo>
                      <a:pt x="0" y="0"/>
                    </a:moveTo>
                    <a:lnTo>
                      <a:pt x="4616" y="7671"/>
                    </a:lnTo>
                    <a:cubicBezTo>
                      <a:pt x="5170" y="7337"/>
                      <a:pt x="5687" y="6945"/>
                      <a:pt x="6157" y="650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03838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48" name="Freeform 29">
                <a:extLst>
                  <a:ext uri="{FF2B5EF4-FFF2-40B4-BE49-F238E27FC236}">
                    <a16:creationId xmlns:a16="http://schemas.microsoft.com/office/drawing/2014/main" id="{79E81165-206C-455F-9BE6-7145EC1EDA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0" y="2160"/>
                <a:ext cx="554" cy="1019"/>
              </a:xfrm>
              <a:custGeom>
                <a:avLst/>
                <a:gdLst>
                  <a:gd name="T0" fmla="*/ 0 w 4616"/>
                  <a:gd name="T1" fmla="*/ 0 h 8484"/>
                  <a:gd name="T2" fmla="*/ 2859 w 4616"/>
                  <a:gd name="T3" fmla="*/ 8484 h 8484"/>
                  <a:gd name="T4" fmla="*/ 4616 w 4616"/>
                  <a:gd name="T5" fmla="*/ 7671 h 8484"/>
                  <a:gd name="T6" fmla="*/ 0 w 4616"/>
                  <a:gd name="T7" fmla="*/ 0 h 8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16" h="8484">
                    <a:moveTo>
                      <a:pt x="0" y="0"/>
                    </a:moveTo>
                    <a:lnTo>
                      <a:pt x="2859" y="8484"/>
                    </a:lnTo>
                    <a:cubicBezTo>
                      <a:pt x="3472" y="8277"/>
                      <a:pt x="4061" y="8005"/>
                      <a:pt x="4616" y="767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3333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49" name="Freeform 31">
                <a:extLst>
                  <a:ext uri="{FF2B5EF4-FFF2-40B4-BE49-F238E27FC236}">
                    <a16:creationId xmlns:a16="http://schemas.microsoft.com/office/drawing/2014/main" id="{C236C13D-2AAC-4116-8D03-203A2B6BD3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0" y="2160"/>
                <a:ext cx="343" cy="1069"/>
              </a:xfrm>
              <a:custGeom>
                <a:avLst/>
                <a:gdLst>
                  <a:gd name="T0" fmla="*/ 0 w 2859"/>
                  <a:gd name="T1" fmla="*/ 0 h 8900"/>
                  <a:gd name="T2" fmla="*/ 968 w 2859"/>
                  <a:gd name="T3" fmla="*/ 8900 h 8900"/>
                  <a:gd name="T4" fmla="*/ 2859 w 2859"/>
                  <a:gd name="T5" fmla="*/ 8484 h 8900"/>
                  <a:gd name="T6" fmla="*/ 0 w 2859"/>
                  <a:gd name="T7" fmla="*/ 0 h 8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59" h="8900">
                    <a:moveTo>
                      <a:pt x="0" y="0"/>
                    </a:moveTo>
                    <a:lnTo>
                      <a:pt x="968" y="8900"/>
                    </a:lnTo>
                    <a:cubicBezTo>
                      <a:pt x="1611" y="8830"/>
                      <a:pt x="2245" y="8691"/>
                      <a:pt x="2859" y="848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101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50" name="Freeform 33">
                <a:extLst>
                  <a:ext uri="{FF2B5EF4-FFF2-40B4-BE49-F238E27FC236}">
                    <a16:creationId xmlns:a16="http://schemas.microsoft.com/office/drawing/2014/main" id="{37EE1B1F-4B46-4184-B424-F0E60AF03F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" y="2160"/>
                <a:ext cx="232" cy="1077"/>
              </a:xfrm>
              <a:custGeom>
                <a:avLst/>
                <a:gdLst>
                  <a:gd name="T0" fmla="*/ 968 w 1936"/>
                  <a:gd name="T1" fmla="*/ 0 h 8970"/>
                  <a:gd name="T2" fmla="*/ 0 w 1936"/>
                  <a:gd name="T3" fmla="*/ 8900 h 8970"/>
                  <a:gd name="T4" fmla="*/ 1936 w 1936"/>
                  <a:gd name="T5" fmla="*/ 8900 h 8970"/>
                  <a:gd name="T6" fmla="*/ 968 w 1936"/>
                  <a:gd name="T7" fmla="*/ 0 h 89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36" h="8970">
                    <a:moveTo>
                      <a:pt x="968" y="0"/>
                    </a:moveTo>
                    <a:lnTo>
                      <a:pt x="0" y="8900"/>
                    </a:lnTo>
                    <a:cubicBezTo>
                      <a:pt x="644" y="8970"/>
                      <a:pt x="1293" y="8970"/>
                      <a:pt x="1936" y="8900"/>
                    </a:cubicBezTo>
                    <a:lnTo>
                      <a:pt x="968" y="0"/>
                    </a:lnTo>
                    <a:close/>
                  </a:path>
                </a:pathLst>
              </a:custGeom>
              <a:solidFill>
                <a:srgbClr val="B5A588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51" name="Freeform 35">
                <a:extLst>
                  <a:ext uri="{FF2B5EF4-FFF2-40B4-BE49-F238E27FC236}">
                    <a16:creationId xmlns:a16="http://schemas.microsoft.com/office/drawing/2014/main" id="{B4ACA051-6313-44FD-8752-D27FEAA880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7" y="2160"/>
                <a:ext cx="343" cy="1069"/>
              </a:xfrm>
              <a:custGeom>
                <a:avLst/>
                <a:gdLst>
                  <a:gd name="T0" fmla="*/ 2858 w 2858"/>
                  <a:gd name="T1" fmla="*/ 0 h 8900"/>
                  <a:gd name="T2" fmla="*/ 0 w 2858"/>
                  <a:gd name="T3" fmla="*/ 8484 h 8900"/>
                  <a:gd name="T4" fmla="*/ 1890 w 2858"/>
                  <a:gd name="T5" fmla="*/ 8900 h 8900"/>
                  <a:gd name="T6" fmla="*/ 2858 w 2858"/>
                  <a:gd name="T7" fmla="*/ 0 h 8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58" h="8900">
                    <a:moveTo>
                      <a:pt x="2858" y="0"/>
                    </a:moveTo>
                    <a:lnTo>
                      <a:pt x="0" y="8484"/>
                    </a:lnTo>
                    <a:cubicBezTo>
                      <a:pt x="613" y="8691"/>
                      <a:pt x="1247" y="8830"/>
                      <a:pt x="1890" y="8900"/>
                    </a:cubicBezTo>
                    <a:lnTo>
                      <a:pt x="2858" y="0"/>
                    </a:lnTo>
                    <a:close/>
                  </a:path>
                </a:pathLst>
              </a:custGeom>
              <a:solidFill>
                <a:srgbClr val="B07E6E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52" name="Freeform 37">
                <a:extLst>
                  <a:ext uri="{FF2B5EF4-FFF2-40B4-BE49-F238E27FC236}">
                    <a16:creationId xmlns:a16="http://schemas.microsoft.com/office/drawing/2014/main" id="{7FF491D4-2758-4933-BD91-B61DD8DFBD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6" y="2160"/>
                <a:ext cx="554" cy="1019"/>
              </a:xfrm>
              <a:custGeom>
                <a:avLst/>
                <a:gdLst>
                  <a:gd name="T0" fmla="*/ 4615 w 4615"/>
                  <a:gd name="T1" fmla="*/ 0 h 8484"/>
                  <a:gd name="T2" fmla="*/ 0 w 4615"/>
                  <a:gd name="T3" fmla="*/ 7671 h 8484"/>
                  <a:gd name="T4" fmla="*/ 1757 w 4615"/>
                  <a:gd name="T5" fmla="*/ 8484 h 8484"/>
                  <a:gd name="T6" fmla="*/ 4615 w 4615"/>
                  <a:gd name="T7" fmla="*/ 0 h 8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15" h="8484">
                    <a:moveTo>
                      <a:pt x="4615" y="0"/>
                    </a:moveTo>
                    <a:lnTo>
                      <a:pt x="0" y="7671"/>
                    </a:lnTo>
                    <a:cubicBezTo>
                      <a:pt x="554" y="8005"/>
                      <a:pt x="1143" y="8277"/>
                      <a:pt x="1757" y="8484"/>
                    </a:cubicBezTo>
                    <a:lnTo>
                      <a:pt x="4615" y="0"/>
                    </a:lnTo>
                    <a:close/>
                  </a:path>
                </a:pathLst>
              </a:custGeom>
              <a:solidFill>
                <a:srgbClr val="A79D9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53" name="Freeform 39">
                <a:extLst>
                  <a:ext uri="{FF2B5EF4-FFF2-40B4-BE49-F238E27FC236}">
                    <a16:creationId xmlns:a16="http://schemas.microsoft.com/office/drawing/2014/main" id="{5E5D91D6-E600-4FAF-8A48-34345760F3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1" y="2160"/>
                <a:ext cx="739" cy="921"/>
              </a:xfrm>
              <a:custGeom>
                <a:avLst/>
                <a:gdLst>
                  <a:gd name="T0" fmla="*/ 6157 w 6157"/>
                  <a:gd name="T1" fmla="*/ 0 h 7671"/>
                  <a:gd name="T2" fmla="*/ 0 w 6157"/>
                  <a:gd name="T3" fmla="*/ 6500 h 7671"/>
                  <a:gd name="T4" fmla="*/ 1542 w 6157"/>
                  <a:gd name="T5" fmla="*/ 7671 h 7671"/>
                  <a:gd name="T6" fmla="*/ 6157 w 6157"/>
                  <a:gd name="T7" fmla="*/ 0 h 7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57" h="7671">
                    <a:moveTo>
                      <a:pt x="6157" y="0"/>
                    </a:moveTo>
                    <a:lnTo>
                      <a:pt x="0" y="6500"/>
                    </a:lnTo>
                    <a:cubicBezTo>
                      <a:pt x="470" y="6945"/>
                      <a:pt x="987" y="7337"/>
                      <a:pt x="1542" y="7671"/>
                    </a:cubicBezTo>
                    <a:lnTo>
                      <a:pt x="6157" y="0"/>
                    </a:lnTo>
                    <a:close/>
                  </a:path>
                </a:pathLst>
              </a:custGeom>
              <a:solidFill>
                <a:srgbClr val="A27979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54" name="Freeform 41">
                <a:extLst>
                  <a:ext uri="{FF2B5EF4-FFF2-40B4-BE49-F238E27FC236}">
                    <a16:creationId xmlns:a16="http://schemas.microsoft.com/office/drawing/2014/main" id="{24B0D318-1441-4ADA-98EA-3D2397C9A0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1" y="2160"/>
                <a:ext cx="889" cy="781"/>
              </a:xfrm>
              <a:custGeom>
                <a:avLst/>
                <a:gdLst>
                  <a:gd name="T0" fmla="*/ 14820 w 14820"/>
                  <a:gd name="T1" fmla="*/ 0 h 12999"/>
                  <a:gd name="T2" fmla="*/ 0 w 14820"/>
                  <a:gd name="T3" fmla="*/ 10048 h 12999"/>
                  <a:gd name="T4" fmla="*/ 2507 w 14820"/>
                  <a:gd name="T5" fmla="*/ 12999 h 12999"/>
                  <a:gd name="T6" fmla="*/ 14820 w 14820"/>
                  <a:gd name="T7" fmla="*/ 0 h 129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20" h="12999">
                    <a:moveTo>
                      <a:pt x="14820" y="0"/>
                    </a:moveTo>
                    <a:lnTo>
                      <a:pt x="0" y="10048"/>
                    </a:lnTo>
                    <a:cubicBezTo>
                      <a:pt x="726" y="11119"/>
                      <a:pt x="1567" y="12108"/>
                      <a:pt x="2507" y="12999"/>
                    </a:cubicBezTo>
                    <a:lnTo>
                      <a:pt x="14820" y="0"/>
                    </a:lnTo>
                    <a:close/>
                  </a:path>
                </a:pathLst>
              </a:custGeom>
              <a:solidFill>
                <a:srgbClr val="CC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55" name="Freeform 43">
                <a:extLst>
                  <a:ext uri="{FF2B5EF4-FFF2-40B4-BE49-F238E27FC236}">
                    <a16:creationId xmlns:a16="http://schemas.microsoft.com/office/drawing/2014/main" id="{6B66D357-9031-48FF-9A6A-5A15C691A6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2" y="2160"/>
                <a:ext cx="998" cy="604"/>
              </a:xfrm>
              <a:custGeom>
                <a:avLst/>
                <a:gdLst>
                  <a:gd name="T0" fmla="*/ 16634 w 16634"/>
                  <a:gd name="T1" fmla="*/ 0 h 10048"/>
                  <a:gd name="T2" fmla="*/ 0 w 16634"/>
                  <a:gd name="T3" fmla="*/ 6627 h 10048"/>
                  <a:gd name="T4" fmla="*/ 1814 w 16634"/>
                  <a:gd name="T5" fmla="*/ 10048 h 10048"/>
                  <a:gd name="T6" fmla="*/ 16634 w 16634"/>
                  <a:gd name="T7" fmla="*/ 0 h 100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634" h="10048">
                    <a:moveTo>
                      <a:pt x="16634" y="0"/>
                    </a:moveTo>
                    <a:lnTo>
                      <a:pt x="0" y="6627"/>
                    </a:lnTo>
                    <a:cubicBezTo>
                      <a:pt x="480" y="7829"/>
                      <a:pt x="1088" y="8976"/>
                      <a:pt x="1814" y="10048"/>
                    </a:cubicBezTo>
                    <a:lnTo>
                      <a:pt x="16634" y="0"/>
                    </a:lnTo>
                    <a:close/>
                  </a:path>
                </a:pathLst>
              </a:custGeom>
              <a:solidFill>
                <a:srgbClr val="9A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56" name="Freeform 45">
                <a:extLst>
                  <a:ext uri="{FF2B5EF4-FFF2-40B4-BE49-F238E27FC236}">
                    <a16:creationId xmlns:a16="http://schemas.microsoft.com/office/drawing/2014/main" id="{255B530A-6331-4197-998E-1970654041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0" y="2160"/>
                <a:ext cx="1060" cy="398"/>
              </a:xfrm>
              <a:custGeom>
                <a:avLst/>
                <a:gdLst>
                  <a:gd name="T0" fmla="*/ 17669 w 17669"/>
                  <a:gd name="T1" fmla="*/ 0 h 6627"/>
                  <a:gd name="T2" fmla="*/ 0 w 17669"/>
                  <a:gd name="T3" fmla="*/ 2896 h 6627"/>
                  <a:gd name="T4" fmla="*/ 1035 w 17669"/>
                  <a:gd name="T5" fmla="*/ 6627 h 6627"/>
                  <a:gd name="T6" fmla="*/ 17669 w 17669"/>
                  <a:gd name="T7" fmla="*/ 0 h 6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669" h="6627">
                    <a:moveTo>
                      <a:pt x="17669" y="0"/>
                    </a:moveTo>
                    <a:lnTo>
                      <a:pt x="0" y="2896"/>
                    </a:lnTo>
                    <a:cubicBezTo>
                      <a:pt x="209" y="4174"/>
                      <a:pt x="556" y="5425"/>
                      <a:pt x="1035" y="6627"/>
                    </a:cubicBezTo>
                    <a:lnTo>
                      <a:pt x="17669" y="0"/>
                    </a:lnTo>
                    <a:close/>
                  </a:path>
                </a:pathLst>
              </a:custGeom>
              <a:solidFill>
                <a:srgbClr val="84725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57" name="Freeform 47">
                <a:extLst>
                  <a:ext uri="{FF2B5EF4-FFF2-40B4-BE49-F238E27FC236}">
                    <a16:creationId xmlns:a16="http://schemas.microsoft.com/office/drawing/2014/main" id="{45A78716-FE5A-4B1E-843F-10EEBC2903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3" y="2102"/>
                <a:ext cx="1077" cy="232"/>
              </a:xfrm>
              <a:custGeom>
                <a:avLst/>
                <a:gdLst>
                  <a:gd name="T0" fmla="*/ 17949 w 17949"/>
                  <a:gd name="T1" fmla="*/ 970 h 3866"/>
                  <a:gd name="T2" fmla="*/ 70 w 17949"/>
                  <a:gd name="T3" fmla="*/ 0 h 3866"/>
                  <a:gd name="T4" fmla="*/ 280 w 17949"/>
                  <a:gd name="T5" fmla="*/ 3866 h 3866"/>
                  <a:gd name="T6" fmla="*/ 17949 w 17949"/>
                  <a:gd name="T7" fmla="*/ 970 h 38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49" h="3866">
                    <a:moveTo>
                      <a:pt x="17949" y="970"/>
                    </a:moveTo>
                    <a:lnTo>
                      <a:pt x="70" y="0"/>
                    </a:lnTo>
                    <a:cubicBezTo>
                      <a:pt x="0" y="1293"/>
                      <a:pt x="70" y="2589"/>
                      <a:pt x="280" y="3866"/>
                    </a:cubicBezTo>
                    <a:lnTo>
                      <a:pt x="17949" y="970"/>
                    </a:lnTo>
                    <a:close/>
                  </a:path>
                </a:pathLst>
              </a:custGeom>
              <a:solidFill>
                <a:srgbClr val="774E41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58" name="Freeform 49">
                <a:extLst>
                  <a:ext uri="{FF2B5EF4-FFF2-40B4-BE49-F238E27FC236}">
                    <a16:creationId xmlns:a16="http://schemas.microsoft.com/office/drawing/2014/main" id="{00B2CFA5-5E50-4C4F-BE98-C1B305CCDE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7" y="1873"/>
                <a:ext cx="1073" cy="287"/>
              </a:xfrm>
              <a:custGeom>
                <a:avLst/>
                <a:gdLst>
                  <a:gd name="T0" fmla="*/ 17879 w 17879"/>
                  <a:gd name="T1" fmla="*/ 4790 h 4790"/>
                  <a:gd name="T2" fmla="*/ 626 w 17879"/>
                  <a:gd name="T3" fmla="*/ 0 h 4790"/>
                  <a:gd name="T4" fmla="*/ 0 w 17879"/>
                  <a:gd name="T5" fmla="*/ 3820 h 4790"/>
                  <a:gd name="T6" fmla="*/ 17879 w 17879"/>
                  <a:gd name="T7" fmla="*/ 4790 h 47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79" h="4790">
                    <a:moveTo>
                      <a:pt x="17879" y="4790"/>
                    </a:moveTo>
                    <a:lnTo>
                      <a:pt x="626" y="0"/>
                    </a:lnTo>
                    <a:cubicBezTo>
                      <a:pt x="280" y="1247"/>
                      <a:pt x="70" y="2528"/>
                      <a:pt x="0" y="3820"/>
                    </a:cubicBezTo>
                    <a:lnTo>
                      <a:pt x="17879" y="4790"/>
                    </a:lnTo>
                    <a:close/>
                  </a:path>
                </a:pathLst>
              </a:custGeom>
              <a:solidFill>
                <a:srgbClr val="75696A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59" name="Freeform 51">
                <a:extLst>
                  <a:ext uri="{FF2B5EF4-FFF2-40B4-BE49-F238E27FC236}">
                    <a16:creationId xmlns:a16="http://schemas.microsoft.com/office/drawing/2014/main" id="{88AD8CED-8AE0-4FE1-A125-DA7333CB07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5" y="1657"/>
                <a:ext cx="1035" cy="503"/>
              </a:xfrm>
              <a:custGeom>
                <a:avLst/>
                <a:gdLst>
                  <a:gd name="T0" fmla="*/ 17253 w 17253"/>
                  <a:gd name="T1" fmla="*/ 8387 h 8387"/>
                  <a:gd name="T2" fmla="*/ 1433 w 17253"/>
                  <a:gd name="T3" fmla="*/ 0 h 8387"/>
                  <a:gd name="T4" fmla="*/ 0 w 17253"/>
                  <a:gd name="T5" fmla="*/ 3597 h 8387"/>
                  <a:gd name="T6" fmla="*/ 17253 w 17253"/>
                  <a:gd name="T7" fmla="*/ 8387 h 8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53" h="8387">
                    <a:moveTo>
                      <a:pt x="17253" y="8387"/>
                    </a:moveTo>
                    <a:lnTo>
                      <a:pt x="1433" y="0"/>
                    </a:lnTo>
                    <a:cubicBezTo>
                      <a:pt x="827" y="1143"/>
                      <a:pt x="347" y="2349"/>
                      <a:pt x="0" y="3597"/>
                    </a:cubicBezTo>
                    <a:lnTo>
                      <a:pt x="17253" y="8387"/>
                    </a:lnTo>
                    <a:close/>
                  </a:path>
                </a:pathLst>
              </a:custGeom>
              <a:solidFill>
                <a:srgbClr val="6A4A4A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60" name="Freeform 53">
                <a:extLst>
                  <a:ext uri="{FF2B5EF4-FFF2-40B4-BE49-F238E27FC236}">
                    <a16:creationId xmlns:a16="http://schemas.microsoft.com/office/drawing/2014/main" id="{BAF77C64-7232-4471-830E-C6F98F21E9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1" y="1464"/>
                <a:ext cx="949" cy="696"/>
              </a:xfrm>
              <a:custGeom>
                <a:avLst/>
                <a:gdLst>
                  <a:gd name="T0" fmla="*/ 15820 w 15820"/>
                  <a:gd name="T1" fmla="*/ 11592 h 11592"/>
                  <a:gd name="T2" fmla="*/ 2173 w 15820"/>
                  <a:gd name="T3" fmla="*/ 0 h 11592"/>
                  <a:gd name="T4" fmla="*/ 0 w 15820"/>
                  <a:gd name="T5" fmla="*/ 3205 h 11592"/>
                  <a:gd name="T6" fmla="*/ 15820 w 15820"/>
                  <a:gd name="T7" fmla="*/ 11592 h 115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20" h="11592">
                    <a:moveTo>
                      <a:pt x="15820" y="11592"/>
                    </a:moveTo>
                    <a:lnTo>
                      <a:pt x="2173" y="0"/>
                    </a:lnTo>
                    <a:cubicBezTo>
                      <a:pt x="1335" y="987"/>
                      <a:pt x="607" y="2061"/>
                      <a:pt x="0" y="3205"/>
                    </a:cubicBezTo>
                    <a:lnTo>
                      <a:pt x="15820" y="11592"/>
                    </a:lnTo>
                    <a:close/>
                  </a:path>
                </a:pathLst>
              </a:custGeom>
              <a:solidFill>
                <a:srgbClr val="FF6666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61" name="Freeform 55">
                <a:extLst>
                  <a:ext uri="{FF2B5EF4-FFF2-40B4-BE49-F238E27FC236}">
                    <a16:creationId xmlns:a16="http://schemas.microsoft.com/office/drawing/2014/main" id="{5A3B5316-017C-4D31-BF1F-36847F0C5F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1" y="1304"/>
                <a:ext cx="819" cy="856"/>
              </a:xfrm>
              <a:custGeom>
                <a:avLst/>
                <a:gdLst>
                  <a:gd name="T0" fmla="*/ 13647 w 13647"/>
                  <a:gd name="T1" fmla="*/ 14254 h 14254"/>
                  <a:gd name="T2" fmla="*/ 2811 w 13647"/>
                  <a:gd name="T3" fmla="*/ 0 h 14254"/>
                  <a:gd name="T4" fmla="*/ 0 w 13647"/>
                  <a:gd name="T5" fmla="*/ 2662 h 14254"/>
                  <a:gd name="T6" fmla="*/ 13647 w 13647"/>
                  <a:gd name="T7" fmla="*/ 14254 h 14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47" h="14254">
                    <a:moveTo>
                      <a:pt x="13647" y="14254"/>
                    </a:moveTo>
                    <a:lnTo>
                      <a:pt x="2811" y="0"/>
                    </a:lnTo>
                    <a:cubicBezTo>
                      <a:pt x="1781" y="783"/>
                      <a:pt x="838" y="1676"/>
                      <a:pt x="0" y="2662"/>
                    </a:cubicBezTo>
                    <a:lnTo>
                      <a:pt x="13647" y="14254"/>
                    </a:lnTo>
                    <a:close/>
                  </a:path>
                </a:pathLst>
              </a:custGeom>
              <a:solidFill>
                <a:srgbClr val="FF404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62" name="Freeform 57">
                <a:extLst>
                  <a:ext uri="{FF2B5EF4-FFF2-40B4-BE49-F238E27FC236}">
                    <a16:creationId xmlns:a16="http://schemas.microsoft.com/office/drawing/2014/main" id="{991286E9-5A02-4E0C-A904-70F48E7530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0" y="1184"/>
                <a:ext cx="650" cy="976"/>
              </a:xfrm>
              <a:custGeom>
                <a:avLst/>
                <a:gdLst>
                  <a:gd name="T0" fmla="*/ 10836 w 10836"/>
                  <a:gd name="T1" fmla="*/ 16250 h 16250"/>
                  <a:gd name="T2" fmla="*/ 3318 w 10836"/>
                  <a:gd name="T3" fmla="*/ 0 h 16250"/>
                  <a:gd name="T4" fmla="*/ 0 w 10836"/>
                  <a:gd name="T5" fmla="*/ 1996 h 16250"/>
                  <a:gd name="T6" fmla="*/ 10836 w 10836"/>
                  <a:gd name="T7" fmla="*/ 16250 h 16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36" h="16250">
                    <a:moveTo>
                      <a:pt x="10836" y="16250"/>
                    </a:moveTo>
                    <a:lnTo>
                      <a:pt x="3318" y="0"/>
                    </a:lnTo>
                    <a:cubicBezTo>
                      <a:pt x="2143" y="543"/>
                      <a:pt x="1031" y="1212"/>
                      <a:pt x="0" y="1996"/>
                    </a:cubicBezTo>
                    <a:lnTo>
                      <a:pt x="10836" y="16250"/>
                    </a:lnTo>
                    <a:close/>
                  </a:path>
                </a:pathLst>
              </a:custGeom>
              <a:solidFill>
                <a:srgbClr val="C7BBA6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63" name="Freeform 59">
                <a:extLst>
                  <a:ext uri="{FF2B5EF4-FFF2-40B4-BE49-F238E27FC236}">
                    <a16:creationId xmlns:a16="http://schemas.microsoft.com/office/drawing/2014/main" id="{3EBCD3D2-A810-410A-80FF-207690713F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9" y="1110"/>
                <a:ext cx="451" cy="1050"/>
              </a:xfrm>
              <a:custGeom>
                <a:avLst/>
                <a:gdLst>
                  <a:gd name="T0" fmla="*/ 7518 w 7518"/>
                  <a:gd name="T1" fmla="*/ 17487 h 17487"/>
                  <a:gd name="T2" fmla="*/ 3669 w 7518"/>
                  <a:gd name="T3" fmla="*/ 0 h 17487"/>
                  <a:gd name="T4" fmla="*/ 0 w 7518"/>
                  <a:gd name="T5" fmla="*/ 1237 h 17487"/>
                  <a:gd name="T6" fmla="*/ 7518 w 7518"/>
                  <a:gd name="T7" fmla="*/ 17487 h 17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518" h="17487">
                    <a:moveTo>
                      <a:pt x="7518" y="17487"/>
                    </a:moveTo>
                    <a:lnTo>
                      <a:pt x="3669" y="0"/>
                    </a:lnTo>
                    <a:cubicBezTo>
                      <a:pt x="2405" y="279"/>
                      <a:pt x="1174" y="693"/>
                      <a:pt x="0" y="1237"/>
                    </a:cubicBezTo>
                    <a:lnTo>
                      <a:pt x="7518" y="17487"/>
                    </a:lnTo>
                    <a:close/>
                  </a:path>
                </a:pathLst>
              </a:custGeom>
              <a:solidFill>
                <a:srgbClr val="C49F9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  <p:sp>
            <p:nvSpPr>
              <p:cNvPr id="64" name="Freeform 61">
                <a:extLst>
                  <a:ext uri="{FF2B5EF4-FFF2-40B4-BE49-F238E27FC236}">
                    <a16:creationId xmlns:a16="http://schemas.microsoft.com/office/drawing/2014/main" id="{F4A5A876-5F85-4BDC-BEA0-B0060380E1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9" y="1085"/>
                <a:ext cx="231" cy="1075"/>
              </a:xfrm>
              <a:custGeom>
                <a:avLst/>
                <a:gdLst>
                  <a:gd name="T0" fmla="*/ 3849 w 3849"/>
                  <a:gd name="T1" fmla="*/ 17905 h 17905"/>
                  <a:gd name="T2" fmla="*/ 3849 w 3849"/>
                  <a:gd name="T3" fmla="*/ 0 h 17905"/>
                  <a:gd name="T4" fmla="*/ 0 w 3849"/>
                  <a:gd name="T5" fmla="*/ 418 h 17905"/>
                  <a:gd name="T6" fmla="*/ 3849 w 3849"/>
                  <a:gd name="T7" fmla="*/ 17905 h 179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49" h="17905">
                    <a:moveTo>
                      <a:pt x="3849" y="17905"/>
                    </a:moveTo>
                    <a:lnTo>
                      <a:pt x="3849" y="0"/>
                    </a:lnTo>
                    <a:cubicBezTo>
                      <a:pt x="2554" y="0"/>
                      <a:pt x="1264" y="140"/>
                      <a:pt x="0" y="418"/>
                    </a:cubicBezTo>
                    <a:lnTo>
                      <a:pt x="3849" y="17905"/>
                    </a:lnTo>
                    <a:close/>
                  </a:path>
                </a:pathLst>
              </a:custGeom>
              <a:solidFill>
                <a:srgbClr val="BDB5B6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AE"/>
              </a:p>
            </p:txBody>
          </p:sp>
        </p:grpSp>
        <p:sp>
          <p:nvSpPr>
            <p:cNvPr id="6" name="مربع نص 69">
              <a:extLst>
                <a:ext uri="{FF2B5EF4-FFF2-40B4-BE49-F238E27FC236}">
                  <a16:creationId xmlns:a16="http://schemas.microsoft.com/office/drawing/2014/main" id="{8ACD7047-3A17-455B-828D-C049647273EC}"/>
                </a:ext>
              </a:extLst>
            </p:cNvPr>
            <p:cNvSpPr txBox="1"/>
            <p:nvPr/>
          </p:nvSpPr>
          <p:spPr>
            <a:xfrm rot="18025252">
              <a:off x="6202944" y="2197044"/>
              <a:ext cx="1313360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/>
                <a:t>أسماء علي</a:t>
              </a:r>
            </a:p>
          </p:txBody>
        </p:sp>
        <p:sp>
          <p:nvSpPr>
            <p:cNvPr id="7" name="مربع نص 70">
              <a:extLst>
                <a:ext uri="{FF2B5EF4-FFF2-40B4-BE49-F238E27FC236}">
                  <a16:creationId xmlns:a16="http://schemas.microsoft.com/office/drawing/2014/main" id="{853FBA24-71E7-4ACC-8A40-52A8828F3D3D}"/>
                </a:ext>
              </a:extLst>
            </p:cNvPr>
            <p:cNvSpPr txBox="1"/>
            <p:nvPr/>
          </p:nvSpPr>
          <p:spPr>
            <a:xfrm rot="19518500">
              <a:off x="6937932" y="2549319"/>
              <a:ext cx="1054616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/>
                <a:t>وئام ناصر</a:t>
              </a:r>
            </a:p>
          </p:txBody>
        </p:sp>
        <p:sp>
          <p:nvSpPr>
            <p:cNvPr id="8" name="مربع نص 71">
              <a:extLst>
                <a:ext uri="{FF2B5EF4-FFF2-40B4-BE49-F238E27FC236}">
                  <a16:creationId xmlns:a16="http://schemas.microsoft.com/office/drawing/2014/main" id="{11A4E67F-1E6B-48E1-A55C-E52FAC0950A7}"/>
                </a:ext>
              </a:extLst>
            </p:cNvPr>
            <p:cNvSpPr txBox="1"/>
            <p:nvPr/>
          </p:nvSpPr>
          <p:spPr>
            <a:xfrm rot="6738600">
              <a:off x="4730405" y="5088185"/>
              <a:ext cx="1319855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/>
                <a:t>ملاك فارس</a:t>
              </a:r>
            </a:p>
          </p:txBody>
        </p:sp>
        <p:sp>
          <p:nvSpPr>
            <p:cNvPr id="9" name="مربع نص 73">
              <a:extLst>
                <a:ext uri="{FF2B5EF4-FFF2-40B4-BE49-F238E27FC236}">
                  <a16:creationId xmlns:a16="http://schemas.microsoft.com/office/drawing/2014/main" id="{F77C7052-5F51-4730-857B-8E743D7145FA}"/>
                </a:ext>
              </a:extLst>
            </p:cNvPr>
            <p:cNvSpPr txBox="1"/>
            <p:nvPr/>
          </p:nvSpPr>
          <p:spPr>
            <a:xfrm rot="13712439">
              <a:off x="4348785" y="2250764"/>
              <a:ext cx="1056064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>
                  <a:solidFill>
                    <a:schemeClr val="bg2">
                      <a:lumMod val="10000"/>
                    </a:schemeClr>
                  </a:solidFill>
                </a:rPr>
                <a:t>حور محم</a:t>
              </a:r>
            </a:p>
          </p:txBody>
        </p:sp>
        <p:sp>
          <p:nvSpPr>
            <p:cNvPr id="10" name="مربع نص 74">
              <a:extLst>
                <a:ext uri="{FF2B5EF4-FFF2-40B4-BE49-F238E27FC236}">
                  <a16:creationId xmlns:a16="http://schemas.microsoft.com/office/drawing/2014/main" id="{72A9E694-930F-4C12-BCA3-F81D897213C0}"/>
                </a:ext>
              </a:extLst>
            </p:cNvPr>
            <p:cNvSpPr txBox="1"/>
            <p:nvPr/>
          </p:nvSpPr>
          <p:spPr>
            <a:xfrm rot="10595301">
              <a:off x="3906960" y="3666149"/>
              <a:ext cx="1021524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/>
                <a:t>لونا إياد</a:t>
              </a:r>
            </a:p>
          </p:txBody>
        </p:sp>
        <p:sp>
          <p:nvSpPr>
            <p:cNvPr id="11" name="مربع نص 76">
              <a:extLst>
                <a:ext uri="{FF2B5EF4-FFF2-40B4-BE49-F238E27FC236}">
                  <a16:creationId xmlns:a16="http://schemas.microsoft.com/office/drawing/2014/main" id="{41734242-34B9-4B58-9C3C-EFBFD3284777}"/>
                </a:ext>
              </a:extLst>
            </p:cNvPr>
            <p:cNvSpPr txBox="1"/>
            <p:nvPr/>
          </p:nvSpPr>
          <p:spPr>
            <a:xfrm rot="21156349">
              <a:off x="6833253" y="3265278"/>
              <a:ext cx="1424338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>
                  <a:solidFill>
                    <a:schemeClr val="bg2">
                      <a:lumMod val="10000"/>
                    </a:schemeClr>
                  </a:solidFill>
                </a:rPr>
                <a:t>شهد باسل</a:t>
              </a:r>
            </a:p>
          </p:txBody>
        </p:sp>
        <p:sp>
          <p:nvSpPr>
            <p:cNvPr id="12" name="مربع نص 77">
              <a:extLst>
                <a:ext uri="{FF2B5EF4-FFF2-40B4-BE49-F238E27FC236}">
                  <a16:creationId xmlns:a16="http://schemas.microsoft.com/office/drawing/2014/main" id="{598ACEC5-5D75-4A26-9096-8890D41E87CE}"/>
                </a:ext>
              </a:extLst>
            </p:cNvPr>
            <p:cNvSpPr txBox="1"/>
            <p:nvPr/>
          </p:nvSpPr>
          <p:spPr>
            <a:xfrm rot="20133121">
              <a:off x="6684842" y="2950132"/>
              <a:ext cx="1485634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/>
                <a:t>أمين عماد</a:t>
              </a:r>
            </a:p>
          </p:txBody>
        </p:sp>
        <p:sp>
          <p:nvSpPr>
            <p:cNvPr id="13" name="مربع نص 83">
              <a:extLst>
                <a:ext uri="{FF2B5EF4-FFF2-40B4-BE49-F238E27FC236}">
                  <a16:creationId xmlns:a16="http://schemas.microsoft.com/office/drawing/2014/main" id="{C72D805D-5C40-45FE-B064-55B892279874}"/>
                </a:ext>
              </a:extLst>
            </p:cNvPr>
            <p:cNvSpPr txBox="1"/>
            <p:nvPr/>
          </p:nvSpPr>
          <p:spPr>
            <a:xfrm>
              <a:off x="7176559" y="3631109"/>
              <a:ext cx="115955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>
                  <a:solidFill>
                    <a:schemeClr val="bg2">
                      <a:lumMod val="10000"/>
                    </a:schemeClr>
                  </a:solidFill>
                </a:rPr>
                <a:t>سنا زكريا</a:t>
              </a:r>
            </a:p>
          </p:txBody>
        </p:sp>
        <p:sp>
          <p:nvSpPr>
            <p:cNvPr id="14" name="مربع نص 84">
              <a:extLst>
                <a:ext uri="{FF2B5EF4-FFF2-40B4-BE49-F238E27FC236}">
                  <a16:creationId xmlns:a16="http://schemas.microsoft.com/office/drawing/2014/main" id="{8340DF40-3C8F-4F94-B832-AA29BE3DD98B}"/>
                </a:ext>
              </a:extLst>
            </p:cNvPr>
            <p:cNvSpPr txBox="1"/>
            <p:nvPr/>
          </p:nvSpPr>
          <p:spPr>
            <a:xfrm rot="11237971">
              <a:off x="3800007" y="3348265"/>
              <a:ext cx="1547374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/>
                <a:t>لونا محمد</a:t>
              </a:r>
            </a:p>
          </p:txBody>
        </p:sp>
        <p:sp>
          <p:nvSpPr>
            <p:cNvPr id="15" name="مربع نص 85">
              <a:extLst>
                <a:ext uri="{FF2B5EF4-FFF2-40B4-BE49-F238E27FC236}">
                  <a16:creationId xmlns:a16="http://schemas.microsoft.com/office/drawing/2014/main" id="{4410CA9F-57E1-4734-A164-DCCEF1F131C2}"/>
                </a:ext>
              </a:extLst>
            </p:cNvPr>
            <p:cNvSpPr txBox="1"/>
            <p:nvPr/>
          </p:nvSpPr>
          <p:spPr>
            <a:xfrm rot="1125623">
              <a:off x="6883942" y="3976494"/>
              <a:ext cx="1456411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/>
                <a:t>شام زهير</a:t>
              </a:r>
            </a:p>
          </p:txBody>
        </p:sp>
        <p:sp>
          <p:nvSpPr>
            <p:cNvPr id="16" name="مربع نص 86">
              <a:extLst>
                <a:ext uri="{FF2B5EF4-FFF2-40B4-BE49-F238E27FC236}">
                  <a16:creationId xmlns:a16="http://schemas.microsoft.com/office/drawing/2014/main" id="{A0077E5B-BC2E-4347-8FC5-65CD2A71B3A2}"/>
                </a:ext>
              </a:extLst>
            </p:cNvPr>
            <p:cNvSpPr txBox="1"/>
            <p:nvPr/>
          </p:nvSpPr>
          <p:spPr>
            <a:xfrm rot="18724971">
              <a:off x="6660173" y="2230337"/>
              <a:ext cx="1209199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/>
                <a:t>زينة زياد</a:t>
              </a:r>
            </a:p>
          </p:txBody>
        </p:sp>
        <p:sp>
          <p:nvSpPr>
            <p:cNvPr id="17" name="مربع نص 87">
              <a:extLst>
                <a:ext uri="{FF2B5EF4-FFF2-40B4-BE49-F238E27FC236}">
                  <a16:creationId xmlns:a16="http://schemas.microsoft.com/office/drawing/2014/main" id="{312DC9A8-D3CE-467A-A484-99871476D4BE}"/>
                </a:ext>
              </a:extLst>
            </p:cNvPr>
            <p:cNvSpPr txBox="1"/>
            <p:nvPr/>
          </p:nvSpPr>
          <p:spPr>
            <a:xfrm rot="17037705">
              <a:off x="5877672" y="2047993"/>
              <a:ext cx="1328356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>
                  <a:solidFill>
                    <a:schemeClr val="bg2">
                      <a:lumMod val="10000"/>
                    </a:schemeClr>
                  </a:solidFill>
                </a:rPr>
                <a:t>شهد ماجد  </a:t>
              </a:r>
            </a:p>
          </p:txBody>
        </p:sp>
        <p:sp>
          <p:nvSpPr>
            <p:cNvPr id="18" name="مربع نص 89">
              <a:extLst>
                <a:ext uri="{FF2B5EF4-FFF2-40B4-BE49-F238E27FC236}">
                  <a16:creationId xmlns:a16="http://schemas.microsoft.com/office/drawing/2014/main" id="{D40DFAD9-6E12-4B5D-900C-573E76C9F18D}"/>
                </a:ext>
              </a:extLst>
            </p:cNvPr>
            <p:cNvSpPr txBox="1"/>
            <p:nvPr/>
          </p:nvSpPr>
          <p:spPr>
            <a:xfrm rot="2089765">
              <a:off x="6762506" y="4308286"/>
              <a:ext cx="1405560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/>
                <a:t>شهد سعيد</a:t>
              </a:r>
            </a:p>
          </p:txBody>
        </p:sp>
        <p:sp>
          <p:nvSpPr>
            <p:cNvPr id="19" name="مربع نص 90">
              <a:extLst>
                <a:ext uri="{FF2B5EF4-FFF2-40B4-BE49-F238E27FC236}">
                  <a16:creationId xmlns:a16="http://schemas.microsoft.com/office/drawing/2014/main" id="{00F2D141-5651-471E-8E83-2B3FCAE420EC}"/>
                </a:ext>
              </a:extLst>
            </p:cNvPr>
            <p:cNvSpPr txBox="1"/>
            <p:nvPr/>
          </p:nvSpPr>
          <p:spPr>
            <a:xfrm rot="3608458">
              <a:off x="6626974" y="4982350"/>
              <a:ext cx="1105099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/>
                <a:t>سنا </a:t>
              </a:r>
            </a:p>
          </p:txBody>
        </p:sp>
        <p:sp>
          <p:nvSpPr>
            <p:cNvPr id="20" name="مربع نص 91">
              <a:extLst>
                <a:ext uri="{FF2B5EF4-FFF2-40B4-BE49-F238E27FC236}">
                  <a16:creationId xmlns:a16="http://schemas.microsoft.com/office/drawing/2014/main" id="{98FC5B33-B9A1-4BEC-B57E-05DA089F7846}"/>
                </a:ext>
              </a:extLst>
            </p:cNvPr>
            <p:cNvSpPr txBox="1"/>
            <p:nvPr/>
          </p:nvSpPr>
          <p:spPr>
            <a:xfrm rot="3023802">
              <a:off x="6664016" y="4625136"/>
              <a:ext cx="1350740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/>
                <a:t>سارة موصف</a:t>
              </a:r>
            </a:p>
          </p:txBody>
        </p:sp>
        <p:sp>
          <p:nvSpPr>
            <p:cNvPr id="21" name="مربع نص 92">
              <a:extLst>
                <a:ext uri="{FF2B5EF4-FFF2-40B4-BE49-F238E27FC236}">
                  <a16:creationId xmlns:a16="http://schemas.microsoft.com/office/drawing/2014/main" id="{67610C4D-83CB-404B-8672-9DEFFD4A2DD9}"/>
                </a:ext>
              </a:extLst>
            </p:cNvPr>
            <p:cNvSpPr txBox="1"/>
            <p:nvPr/>
          </p:nvSpPr>
          <p:spPr>
            <a:xfrm rot="4238997">
              <a:off x="6072549" y="5133995"/>
              <a:ext cx="140021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>
                  <a:solidFill>
                    <a:schemeClr val="bg2">
                      <a:lumMod val="10000"/>
                    </a:schemeClr>
                  </a:solidFill>
                </a:rPr>
                <a:t>ريوان محمود</a:t>
              </a:r>
            </a:p>
          </p:txBody>
        </p:sp>
        <p:sp>
          <p:nvSpPr>
            <p:cNvPr id="22" name="مربع نص 93">
              <a:extLst>
                <a:ext uri="{FF2B5EF4-FFF2-40B4-BE49-F238E27FC236}">
                  <a16:creationId xmlns:a16="http://schemas.microsoft.com/office/drawing/2014/main" id="{EC2A917A-6D26-4227-A091-C5544115C5D1}"/>
                </a:ext>
              </a:extLst>
            </p:cNvPr>
            <p:cNvSpPr txBox="1"/>
            <p:nvPr/>
          </p:nvSpPr>
          <p:spPr>
            <a:xfrm rot="14939635">
              <a:off x="4865849" y="1879409"/>
              <a:ext cx="125854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/>
                <a:t>هالة نسيم</a:t>
              </a:r>
            </a:p>
          </p:txBody>
        </p:sp>
        <p:sp>
          <p:nvSpPr>
            <p:cNvPr id="23" name="مربع نص 94">
              <a:extLst>
                <a:ext uri="{FF2B5EF4-FFF2-40B4-BE49-F238E27FC236}">
                  <a16:creationId xmlns:a16="http://schemas.microsoft.com/office/drawing/2014/main" id="{B56B912C-33AF-420C-965B-5969CB3CB263}"/>
                </a:ext>
              </a:extLst>
            </p:cNvPr>
            <p:cNvSpPr txBox="1"/>
            <p:nvPr/>
          </p:nvSpPr>
          <p:spPr>
            <a:xfrm rot="15593108">
              <a:off x="5186318" y="1852421"/>
              <a:ext cx="1230832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sz="1600" dirty="0"/>
                <a:t>هالة هندي</a:t>
              </a:r>
            </a:p>
          </p:txBody>
        </p:sp>
        <p:sp>
          <p:nvSpPr>
            <p:cNvPr id="24" name="مربع نص 95">
              <a:extLst>
                <a:ext uri="{FF2B5EF4-FFF2-40B4-BE49-F238E27FC236}">
                  <a16:creationId xmlns:a16="http://schemas.microsoft.com/office/drawing/2014/main" id="{3FF59830-9141-4091-986D-C450061B0E43}"/>
                </a:ext>
              </a:extLst>
            </p:cNvPr>
            <p:cNvSpPr txBox="1"/>
            <p:nvPr/>
          </p:nvSpPr>
          <p:spPr>
            <a:xfrm rot="16583173">
              <a:off x="5637575" y="1820276"/>
              <a:ext cx="1177809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>
                  <a:solidFill>
                    <a:schemeClr val="bg2">
                      <a:lumMod val="10000"/>
                    </a:schemeClr>
                  </a:solidFill>
                </a:rPr>
                <a:t>فداء محمد</a:t>
              </a:r>
            </a:p>
          </p:txBody>
        </p:sp>
        <p:sp>
          <p:nvSpPr>
            <p:cNvPr id="25" name="مربع نص 96">
              <a:extLst>
                <a:ext uri="{FF2B5EF4-FFF2-40B4-BE49-F238E27FC236}">
                  <a16:creationId xmlns:a16="http://schemas.microsoft.com/office/drawing/2014/main" id="{46C32229-ACD4-49EC-8A35-5A80F59B2CDE}"/>
                </a:ext>
              </a:extLst>
            </p:cNvPr>
            <p:cNvSpPr txBox="1"/>
            <p:nvPr/>
          </p:nvSpPr>
          <p:spPr>
            <a:xfrm rot="13180903">
              <a:off x="4060183" y="2852267"/>
              <a:ext cx="1876818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/>
                <a:t>هالة محمد</a:t>
              </a:r>
            </a:p>
          </p:txBody>
        </p:sp>
        <p:sp>
          <p:nvSpPr>
            <p:cNvPr id="26" name="مربع نص 97">
              <a:extLst>
                <a:ext uri="{FF2B5EF4-FFF2-40B4-BE49-F238E27FC236}">
                  <a16:creationId xmlns:a16="http://schemas.microsoft.com/office/drawing/2014/main" id="{BA4ADEDF-0B1D-4E58-A881-159D1FF2A472}"/>
                </a:ext>
              </a:extLst>
            </p:cNvPr>
            <p:cNvSpPr txBox="1"/>
            <p:nvPr/>
          </p:nvSpPr>
          <p:spPr>
            <a:xfrm rot="5094630">
              <a:off x="5657451" y="5153639"/>
              <a:ext cx="1517564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>
                  <a:solidFill>
                    <a:schemeClr val="bg2">
                      <a:lumMod val="10000"/>
                    </a:schemeClr>
                  </a:solidFill>
                </a:rPr>
                <a:t>رنيم عبد الله</a:t>
              </a:r>
            </a:p>
          </p:txBody>
        </p:sp>
        <p:sp>
          <p:nvSpPr>
            <p:cNvPr id="27" name="مربع نص 98">
              <a:extLst>
                <a:ext uri="{FF2B5EF4-FFF2-40B4-BE49-F238E27FC236}">
                  <a16:creationId xmlns:a16="http://schemas.microsoft.com/office/drawing/2014/main" id="{B8EE8961-2B73-45B0-BC48-A22D3C7ED2AB}"/>
                </a:ext>
              </a:extLst>
            </p:cNvPr>
            <p:cNvSpPr txBox="1"/>
            <p:nvPr/>
          </p:nvSpPr>
          <p:spPr>
            <a:xfrm rot="14131848">
              <a:off x="4428707" y="2205803"/>
              <a:ext cx="1568234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/>
                <a:t>حنين عصام</a:t>
              </a:r>
            </a:p>
          </p:txBody>
        </p:sp>
        <p:sp>
          <p:nvSpPr>
            <p:cNvPr id="28" name="مربع نص 99">
              <a:extLst>
                <a:ext uri="{FF2B5EF4-FFF2-40B4-BE49-F238E27FC236}">
                  <a16:creationId xmlns:a16="http://schemas.microsoft.com/office/drawing/2014/main" id="{7B6DF232-022E-4991-9694-EF803ED5B751}"/>
                </a:ext>
              </a:extLst>
            </p:cNvPr>
            <p:cNvSpPr txBox="1"/>
            <p:nvPr/>
          </p:nvSpPr>
          <p:spPr>
            <a:xfrm rot="5996157">
              <a:off x="5060889" y="5230783"/>
              <a:ext cx="1430539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/>
                <a:t>نوال </a:t>
              </a:r>
            </a:p>
          </p:txBody>
        </p:sp>
        <p:sp>
          <p:nvSpPr>
            <p:cNvPr id="29" name="مربع نص 100">
              <a:extLst>
                <a:ext uri="{FF2B5EF4-FFF2-40B4-BE49-F238E27FC236}">
                  <a16:creationId xmlns:a16="http://schemas.microsoft.com/office/drawing/2014/main" id="{EB53631D-628F-46B8-81E3-CB9A7EC65F10}"/>
                </a:ext>
              </a:extLst>
            </p:cNvPr>
            <p:cNvSpPr txBox="1"/>
            <p:nvPr/>
          </p:nvSpPr>
          <p:spPr>
            <a:xfrm rot="5400000">
              <a:off x="5405294" y="5294561"/>
              <a:ext cx="1352358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/>
                <a:t>نورا</a:t>
              </a:r>
            </a:p>
          </p:txBody>
        </p:sp>
        <p:sp>
          <p:nvSpPr>
            <p:cNvPr id="30" name="مربع نص 101">
              <a:extLst>
                <a:ext uri="{FF2B5EF4-FFF2-40B4-BE49-F238E27FC236}">
                  <a16:creationId xmlns:a16="http://schemas.microsoft.com/office/drawing/2014/main" id="{8DC2D694-52CA-45FA-89A7-A338602AC2B0}"/>
                </a:ext>
              </a:extLst>
            </p:cNvPr>
            <p:cNvSpPr txBox="1"/>
            <p:nvPr/>
          </p:nvSpPr>
          <p:spPr>
            <a:xfrm rot="12182905">
              <a:off x="3889755" y="3000808"/>
              <a:ext cx="125556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/>
                <a:t>لمار محمد</a:t>
              </a:r>
            </a:p>
          </p:txBody>
        </p:sp>
        <p:sp>
          <p:nvSpPr>
            <p:cNvPr id="31" name="مربع نص 102">
              <a:extLst>
                <a:ext uri="{FF2B5EF4-FFF2-40B4-BE49-F238E27FC236}">
                  <a16:creationId xmlns:a16="http://schemas.microsoft.com/office/drawing/2014/main" id="{E60A3BDC-86AB-4DAE-BF87-0096E53C88D9}"/>
                </a:ext>
              </a:extLst>
            </p:cNvPr>
            <p:cNvSpPr txBox="1"/>
            <p:nvPr/>
          </p:nvSpPr>
          <p:spPr>
            <a:xfrm rot="8317153">
              <a:off x="4202606" y="4704415"/>
              <a:ext cx="1325994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>
                  <a:solidFill>
                    <a:schemeClr val="bg2">
                      <a:lumMod val="10000"/>
                    </a:schemeClr>
                  </a:solidFill>
                </a:rPr>
                <a:t>مرح محمد</a:t>
              </a:r>
            </a:p>
          </p:txBody>
        </p:sp>
        <p:sp>
          <p:nvSpPr>
            <p:cNvPr id="32" name="مربع نص 103">
              <a:extLst>
                <a:ext uri="{FF2B5EF4-FFF2-40B4-BE49-F238E27FC236}">
                  <a16:creationId xmlns:a16="http://schemas.microsoft.com/office/drawing/2014/main" id="{429082B6-5D3A-4741-864D-3AB554CB4346}"/>
                </a:ext>
              </a:extLst>
            </p:cNvPr>
            <p:cNvSpPr txBox="1"/>
            <p:nvPr/>
          </p:nvSpPr>
          <p:spPr>
            <a:xfrm rot="9259643">
              <a:off x="4008827" y="4381466"/>
              <a:ext cx="1354758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>
                  <a:solidFill>
                    <a:schemeClr val="bg2">
                      <a:lumMod val="10000"/>
                    </a:schemeClr>
                  </a:solidFill>
                </a:rPr>
                <a:t>مرح محمد </a:t>
              </a:r>
            </a:p>
          </p:txBody>
        </p:sp>
        <p:sp>
          <p:nvSpPr>
            <p:cNvPr id="33" name="مربع نص 104">
              <a:extLst>
                <a:ext uri="{FF2B5EF4-FFF2-40B4-BE49-F238E27FC236}">
                  <a16:creationId xmlns:a16="http://schemas.microsoft.com/office/drawing/2014/main" id="{5BAD228B-803B-48A7-86F9-1F02874005BD}"/>
                </a:ext>
              </a:extLst>
            </p:cNvPr>
            <p:cNvSpPr txBox="1"/>
            <p:nvPr/>
          </p:nvSpPr>
          <p:spPr>
            <a:xfrm rot="9902846">
              <a:off x="3819564" y="4020614"/>
              <a:ext cx="1634983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/>
                <a:t>مرح علوي</a:t>
              </a:r>
            </a:p>
          </p:txBody>
        </p:sp>
        <p:sp>
          <p:nvSpPr>
            <p:cNvPr id="34" name="مربع نص 105">
              <a:extLst>
                <a:ext uri="{FF2B5EF4-FFF2-40B4-BE49-F238E27FC236}">
                  <a16:creationId xmlns:a16="http://schemas.microsoft.com/office/drawing/2014/main" id="{EFEC170C-3112-4BFC-A9F3-EF6810A83776}"/>
                </a:ext>
              </a:extLst>
            </p:cNvPr>
            <p:cNvSpPr txBox="1"/>
            <p:nvPr/>
          </p:nvSpPr>
          <p:spPr>
            <a:xfrm rot="7666072">
              <a:off x="4315852" y="4766825"/>
              <a:ext cx="1876811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AE" dirty="0"/>
                <a:t>مروة محمد</a:t>
              </a:r>
            </a:p>
          </p:txBody>
        </p:sp>
      </p:grpSp>
      <p:sp>
        <p:nvSpPr>
          <p:cNvPr id="65" name="سهم إلى اليسار 109">
            <a:extLst>
              <a:ext uri="{FF2B5EF4-FFF2-40B4-BE49-F238E27FC236}">
                <a16:creationId xmlns:a16="http://schemas.microsoft.com/office/drawing/2014/main" id="{EE51F82E-C62B-48B5-AF3A-EAC235459D64}"/>
              </a:ext>
            </a:extLst>
          </p:cNvPr>
          <p:cNvSpPr/>
          <p:nvPr/>
        </p:nvSpPr>
        <p:spPr>
          <a:xfrm>
            <a:off x="9553452" y="3431253"/>
            <a:ext cx="995162" cy="71979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64573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ميزان العدالة رمز - الرموز موبايل تحميل">
            <a:extLst>
              <a:ext uri="{FF2B5EF4-FFF2-40B4-BE49-F238E27FC236}">
                <a16:creationId xmlns:a16="http://schemas.microsoft.com/office/drawing/2014/main" id="{E0821A62-74DC-43CE-AC15-61C3FFF0E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185738"/>
            <a:ext cx="3243262" cy="324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اجمل 10 صور ايموشن متنوعة ورائعة للفيس بوك والواتس">
            <a:extLst>
              <a:ext uri="{FF2B5EF4-FFF2-40B4-BE49-F238E27FC236}">
                <a16:creationId xmlns:a16="http://schemas.microsoft.com/office/drawing/2014/main" id="{7E319BEE-9E27-457F-B49D-645E3B6CD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969" y="4157664"/>
            <a:ext cx="2919412" cy="2514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6515125-1DCB-4529-90FF-78F03029DD46}"/>
              </a:ext>
            </a:extLst>
          </p:cNvPr>
          <p:cNvSpPr/>
          <p:nvPr/>
        </p:nvSpPr>
        <p:spPr>
          <a:xfrm>
            <a:off x="2376490" y="4157664"/>
            <a:ext cx="189667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b="1" cap="none" spc="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 هذه الصورة</a:t>
            </a:r>
          </a:p>
          <a:p>
            <a:pPr algn="ctr"/>
            <a:r>
              <a:rPr lang="ar-AE" b="1" cap="none" spc="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الموجودة أمامنا</a:t>
            </a:r>
            <a:endParaRPr lang="en-US" b="1" cap="none" spc="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EFF552-72B8-41AA-B6B3-D9E2DBE1C15C}"/>
              </a:ext>
            </a:extLst>
          </p:cNvPr>
          <p:cNvSpPr/>
          <p:nvPr/>
        </p:nvSpPr>
        <p:spPr>
          <a:xfrm>
            <a:off x="5569828" y="245328"/>
            <a:ext cx="602440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200" b="1" u="sng" cap="none" spc="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 هل كفتا الميزان متساويتان ؟</a:t>
            </a:r>
            <a:endParaRPr lang="en-US" sz="3200" b="1" u="sng" cap="none" spc="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14B2EF-B463-4F52-B7B6-75ECC2EE403C}"/>
              </a:ext>
            </a:extLst>
          </p:cNvPr>
          <p:cNvSpPr/>
          <p:nvPr/>
        </p:nvSpPr>
        <p:spPr>
          <a:xfrm>
            <a:off x="8469967" y="1050757"/>
            <a:ext cx="266846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3600" b="1" cap="none" spc="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نعم </a:t>
            </a:r>
            <a:endParaRPr lang="en-US" sz="3600" b="1" cap="none" spc="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D1FA2C-22DF-4FE5-A1A1-B8F509BB6F7E}"/>
              </a:ext>
            </a:extLst>
          </p:cNvPr>
          <p:cNvSpPr/>
          <p:nvPr/>
        </p:nvSpPr>
        <p:spPr>
          <a:xfrm>
            <a:off x="7826055" y="1932191"/>
            <a:ext cx="355738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200" b="1" u="sng" cap="none" spc="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 علام يدل ذلك ؟ </a:t>
            </a:r>
            <a:endParaRPr lang="en-US" sz="3200" b="1" u="sng" cap="none" spc="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D1C740-6276-4FD4-8B72-2007C920A54B}"/>
              </a:ext>
            </a:extLst>
          </p:cNvPr>
          <p:cNvSpPr/>
          <p:nvPr/>
        </p:nvSpPr>
        <p:spPr>
          <a:xfrm>
            <a:off x="3100388" y="2717767"/>
            <a:ext cx="874967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400" b="1" cap="none" spc="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على أن الشيئين الموجودين في الكفتين متساويان في الوزن  </a:t>
            </a:r>
            <a:endParaRPr lang="en-US" sz="2400" b="1" cap="none" spc="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BBDFBF-32FA-4257-A7BF-457548780FD4}"/>
              </a:ext>
            </a:extLst>
          </p:cNvPr>
          <p:cNvSpPr/>
          <p:nvPr/>
        </p:nvSpPr>
        <p:spPr>
          <a:xfrm>
            <a:off x="6281460" y="3644342"/>
            <a:ext cx="556859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3200" b="1" u="sng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 على ماذا يدل الميزان ؟</a:t>
            </a:r>
            <a:endParaRPr lang="en-US" sz="3200" b="1" u="sng" cap="none" spc="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BEC004-E6FD-4D52-BFA2-F4CA4B5A8EFE}"/>
              </a:ext>
            </a:extLst>
          </p:cNvPr>
          <p:cNvSpPr/>
          <p:nvPr/>
        </p:nvSpPr>
        <p:spPr>
          <a:xfrm>
            <a:off x="6858000" y="4404630"/>
            <a:ext cx="53340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400" b="1" cap="none" spc="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على العدل </a:t>
            </a:r>
            <a:endParaRPr lang="en-US" sz="2400" b="1" cap="none" spc="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BC62559-0547-4999-9F39-B1FC85AD0586}"/>
              </a:ext>
            </a:extLst>
          </p:cNvPr>
          <p:cNvSpPr/>
          <p:nvPr/>
        </p:nvSpPr>
        <p:spPr>
          <a:xfrm>
            <a:off x="4757738" y="5067096"/>
            <a:ext cx="709232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00" b="1" u="sng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 لكي تتساوى كفتا الميزان يجب أن ......</a:t>
            </a:r>
            <a:endParaRPr lang="en-US" sz="2800" b="1" u="sng" cap="none" spc="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50D604-B80F-4243-90EC-D97925D5E037}"/>
              </a:ext>
            </a:extLst>
          </p:cNvPr>
          <p:cNvSpPr/>
          <p:nvPr/>
        </p:nvSpPr>
        <p:spPr>
          <a:xfrm>
            <a:off x="6516059" y="5806961"/>
            <a:ext cx="53340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400" b="1" cap="none" spc="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يتساوى الوزن في الكفتين</a:t>
            </a:r>
            <a:endParaRPr lang="en-US" sz="2400" b="1" cap="none" spc="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46906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حل درس الميزان الصرفي للصف التاسع الفصل الدراسي الاول - العلوم ...">
            <a:extLst>
              <a:ext uri="{FF2B5EF4-FFF2-40B4-BE49-F238E27FC236}">
                <a16:creationId xmlns:a16="http://schemas.microsoft.com/office/drawing/2014/main" id="{B6934FBD-B5B2-41D4-942E-9FC538A65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228600"/>
            <a:ext cx="10972800" cy="621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932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مدونة تعلم : حل درس الميزان الصرفي للصف التاسع الفصل الدراسي الاول">
            <a:extLst>
              <a:ext uri="{FF2B5EF4-FFF2-40B4-BE49-F238E27FC236}">
                <a16:creationId xmlns:a16="http://schemas.microsoft.com/office/drawing/2014/main" id="{F2C43633-9DD1-4C9E-80C2-2C2AD041F7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75"/>
          <a:stretch/>
        </p:blipFill>
        <p:spPr bwMode="auto">
          <a:xfrm>
            <a:off x="1857376" y="80962"/>
            <a:ext cx="9786937" cy="307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مدونة تعلم : حل درس الميزان الصرفي للصف التاسع الفصل الدراسي الاول">
            <a:extLst>
              <a:ext uri="{FF2B5EF4-FFF2-40B4-BE49-F238E27FC236}">
                <a16:creationId xmlns:a16="http://schemas.microsoft.com/office/drawing/2014/main" id="{A2F4D0F9-F927-4084-9D0C-BE87E831F5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849"/>
          <a:stretch/>
        </p:blipFill>
        <p:spPr bwMode="auto">
          <a:xfrm>
            <a:off x="1857376" y="3152775"/>
            <a:ext cx="9786937" cy="3390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769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حل درس الميزان الصرفي للصف التاسع الفصل الدراسي الاول - العلوم ...">
            <a:extLst>
              <a:ext uri="{FF2B5EF4-FFF2-40B4-BE49-F238E27FC236}">
                <a16:creationId xmlns:a16="http://schemas.microsoft.com/office/drawing/2014/main" id="{89034BA5-17FA-4606-B38C-F73BFB536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1" y="414338"/>
            <a:ext cx="9872662" cy="605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065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شرح درس الميزان الصرفي لغة عربية للصف التاسع الفصل الاول">
            <a:extLst>
              <a:ext uri="{FF2B5EF4-FFF2-40B4-BE49-F238E27FC236}">
                <a16:creationId xmlns:a16="http://schemas.microsoft.com/office/drawing/2014/main" id="{5044927A-C797-46D9-A8FA-5CDE347E8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359502"/>
            <a:ext cx="10186988" cy="613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319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مدونة تعلم : حل درس الميزان الصرفي للصف التاسع الفصل الدراسي الاول">
            <a:extLst>
              <a:ext uri="{FF2B5EF4-FFF2-40B4-BE49-F238E27FC236}">
                <a16:creationId xmlns:a16="http://schemas.microsoft.com/office/drawing/2014/main" id="{9A0C703B-0644-435D-8CED-E207B2D9E9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32" b="10341"/>
          <a:stretch/>
        </p:blipFill>
        <p:spPr bwMode="auto">
          <a:xfrm>
            <a:off x="557213" y="285750"/>
            <a:ext cx="11101387" cy="657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7335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2FCC51-1B18-4DD5-9078-6DD92B65DF64}"/>
              </a:ext>
            </a:extLst>
          </p:cNvPr>
          <p:cNvSpPr txBox="1"/>
          <p:nvPr/>
        </p:nvSpPr>
        <p:spPr>
          <a:xfrm>
            <a:off x="132520" y="53008"/>
            <a:ext cx="3233529" cy="147732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AE" dirty="0">
                <a:solidFill>
                  <a:srgbClr val="8F0000"/>
                </a:solidFill>
              </a:rPr>
              <a:t>نواتج التعلم :</a:t>
            </a:r>
          </a:p>
          <a:p>
            <a:endParaRPr lang="ar-AE" dirty="0">
              <a:solidFill>
                <a:srgbClr val="E9E6E6">
                  <a:lumMod val="10000"/>
                </a:srgbClr>
              </a:solidFill>
            </a:endParaRPr>
          </a:p>
          <a:p>
            <a:r>
              <a:rPr lang="ar-AE" dirty="0">
                <a:solidFill>
                  <a:srgbClr val="E9E6E6">
                    <a:lumMod val="10000"/>
                  </a:srgbClr>
                </a:solidFill>
              </a:rPr>
              <a:t>1 – </a:t>
            </a:r>
            <a:r>
              <a:rPr lang="ar-AE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يتعرف المتعلم على الميزان الصرفي</a:t>
            </a:r>
          </a:p>
          <a:p>
            <a:r>
              <a:rPr lang="ar-AE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 _ يستخدم الميزان في وزن الكلمات</a:t>
            </a:r>
          </a:p>
          <a:p>
            <a:r>
              <a:rPr lang="ar-AE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3 _ يفرق بوزن الكلمات الصحيحة والمعتلة</a:t>
            </a:r>
            <a:endParaRPr lang="ar-AE" dirty="0">
              <a:solidFill>
                <a:srgbClr val="8F0000"/>
              </a:solidFill>
            </a:endParaRPr>
          </a:p>
        </p:txBody>
      </p:sp>
      <p:pic>
        <p:nvPicPr>
          <p:cNvPr id="5" name="Picture 2" descr="raya group">
            <a:extLst>
              <a:ext uri="{FF2B5EF4-FFF2-40B4-BE49-F238E27FC236}">
                <a16:creationId xmlns:a16="http://schemas.microsoft.com/office/drawing/2014/main" id="{065051D2-4D24-4079-A4D8-1112D8C8B35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048" y="546067"/>
            <a:ext cx="8249689" cy="5765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617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A64C7F-DC8E-4A67-A7DB-F3DAA82C59AD}"/>
              </a:ext>
            </a:extLst>
          </p:cNvPr>
          <p:cNvSpPr/>
          <p:nvPr/>
        </p:nvSpPr>
        <p:spPr>
          <a:xfrm>
            <a:off x="1949116" y="509337"/>
            <a:ext cx="8293769" cy="5839326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/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Picture 5" descr="A picture containing game, sport, basketball, table&#10;&#10;Description automatically generated">
            <a:extLst>
              <a:ext uri="{FF2B5EF4-FFF2-40B4-BE49-F238E27FC236}">
                <a16:creationId xmlns:a16="http://schemas.microsoft.com/office/drawing/2014/main" id="{478C60C4-F675-4CF4-931B-0EC9E578D1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50" b="91640" l="10000" r="90185">
                        <a14:foregroundMark x1="60185" y1="10299" x2="59120" y2="34855"/>
                        <a14:foregroundMark x1="60185" y1="33683" x2="69907" y2="33360"/>
                        <a14:foregroundMark x1="69907" y1="33360" x2="76019" y2="28554"/>
                        <a14:foregroundMark x1="76019" y1="28554" x2="77361" y2="5372"/>
                        <a14:foregroundMark x1="81343" y1="18498" x2="87778" y2="18013"/>
                        <a14:foregroundMark x1="90231" y1="91478" x2="86204" y2="91680"/>
                        <a14:foregroundMark x1="51019" y1="28958" x2="56667" y2="29281"/>
                        <a14:foregroundMark x1="60278" y1="36995" x2="60278" y2="36995"/>
                        <a14:foregroundMark x1="57500" y1="38853" x2="57500" y2="38853"/>
                        <a14:foregroundMark x1="59722" y1="41721" x2="53287" y2="35703"/>
                        <a14:foregroundMark x1="53287" y1="35703" x2="52315" y2="28837"/>
                        <a14:foregroundMark x1="49352" y1="29443" x2="56574" y2="29604"/>
                        <a14:foregroundMark x1="48611" y1="27827" x2="48704" y2="28756"/>
                        <a14:foregroundMark x1="50231" y1="31139" x2="54769" y2="38691"/>
                        <a14:foregroundMark x1="52037" y1="30977" x2="56713" y2="30977"/>
                        <a14:foregroundMark x1="50926" y1="27544" x2="57870" y2="27989"/>
                        <a14:foregroundMark x1="54028" y1="30654" x2="54630" y2="32754"/>
                        <a14:foregroundMark x1="51389" y1="30493" x2="52315" y2="32229"/>
                        <a14:foregroundMark x1="49120" y1="29402" x2="51065" y2="31300"/>
                        <a14:foregroundMark x1="80648" y1="5250" x2="77361" y2="5614"/>
                        <a14:foregroundMark x1="52870" y1="26939" x2="57685" y2="26817"/>
                        <a14:foregroundMark x1="57685" y1="26817" x2="58750" y2="26817"/>
                        <a14:foregroundMark x1="67778" y1="29200" x2="67778" y2="305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18" t="1" b="18489"/>
          <a:stretch/>
        </p:blipFill>
        <p:spPr>
          <a:xfrm>
            <a:off x="5870917" y="-322556"/>
            <a:ext cx="5598942" cy="67936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1C2240-0A3D-4E02-8631-409EA07D2026}"/>
              </a:ext>
            </a:extLst>
          </p:cNvPr>
          <p:cNvSpPr txBox="1"/>
          <p:nvPr/>
        </p:nvSpPr>
        <p:spPr>
          <a:xfrm>
            <a:off x="2737773" y="1512278"/>
            <a:ext cx="42773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0"/>
            <a:r>
              <a:rPr lang="ar-AE" sz="4400" b="1" dirty="0">
                <a:solidFill>
                  <a:prstClr val="black"/>
                </a:solidFill>
              </a:rPr>
              <a:t>ما وزن الفعل استقام ؟</a:t>
            </a:r>
            <a:endParaRPr lang="en-US" sz="4400" dirty="0">
              <a:solidFill>
                <a:prstClr val="black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802D0DA-3CE3-4F8E-AAE5-92AEF659429E}"/>
              </a:ext>
            </a:extLst>
          </p:cNvPr>
          <p:cNvSpPr/>
          <p:nvPr/>
        </p:nvSpPr>
        <p:spPr>
          <a:xfrm>
            <a:off x="4441788" y="4638778"/>
            <a:ext cx="1434904" cy="1435513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/>
            <a:r>
              <a:rPr lang="ar-AE" b="1" dirty="0">
                <a:solidFill>
                  <a:prstClr val="white"/>
                </a:solidFill>
              </a:rPr>
              <a:t>فعل</a:t>
            </a:r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25B66E4-CB63-4167-9054-4F8661C7F023}"/>
              </a:ext>
            </a:extLst>
          </p:cNvPr>
          <p:cNvSpPr/>
          <p:nvPr/>
        </p:nvSpPr>
        <p:spPr>
          <a:xfrm>
            <a:off x="6346874" y="4576283"/>
            <a:ext cx="1434904" cy="1435513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/>
            <a:r>
              <a:rPr lang="ar-AE" b="1" dirty="0">
                <a:solidFill>
                  <a:prstClr val="white"/>
                </a:solidFill>
              </a:rPr>
              <a:t>تفاعل </a:t>
            </a:r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60B541-2367-46C0-A7CE-150038925443}"/>
              </a:ext>
            </a:extLst>
          </p:cNvPr>
          <p:cNvSpPr/>
          <p:nvPr/>
        </p:nvSpPr>
        <p:spPr>
          <a:xfrm>
            <a:off x="2400566" y="4652831"/>
            <a:ext cx="1434904" cy="1435513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/>
            <a:r>
              <a:rPr lang="ar-AE" b="1" dirty="0">
                <a:solidFill>
                  <a:prstClr val="white"/>
                </a:solidFill>
              </a:rPr>
              <a:t>استفعل</a:t>
            </a:r>
            <a:endParaRPr lang="en-US" b="1" dirty="0">
              <a:solidFill>
                <a:prstClr val="white"/>
              </a:solidFill>
            </a:endParaRPr>
          </a:p>
        </p:txBody>
      </p:sp>
      <p:pic>
        <p:nvPicPr>
          <p:cNvPr id="14" name="Picture 13">
            <a:hlinkClick r:id="rId6" action="ppaction://hlinksldjump"/>
            <a:extLst>
              <a:ext uri="{FF2B5EF4-FFF2-40B4-BE49-F238E27FC236}">
                <a16:creationId xmlns:a16="http://schemas.microsoft.com/office/drawing/2014/main" id="{C9393AF7-3AAE-49C9-965D-42740D57F8D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984" b="53646" l="29063" r="57394">
                        <a14:foregroundMark x1="29063" y1="41667" x2="33382" y2="42578"/>
                        <a14:foregroundMark x1="36237" y1="43359" x2="48755" y2="43750"/>
                        <a14:foregroundMark x1="50220" y1="41406" x2="32211" y2="41667"/>
                        <a14:foregroundMark x1="36384" y1="38151" x2="40337" y2="37370"/>
                        <a14:foregroundMark x1="40337" y1="37370" x2="48243" y2="39063"/>
                        <a14:foregroundMark x1="48243" y1="39063" x2="49927" y2="40104"/>
                        <a14:foregroundMark x1="56003" y1="52995" x2="56223" y2="46484"/>
                        <a14:foregroundMark x1="55124" y1="48177" x2="55051" y2="52214"/>
                        <a14:foregroundMark x1="54173" y1="49609" x2="53807" y2="45964"/>
                        <a14:foregroundMark x1="55124" y1="53646" x2="57467" y2="51563"/>
                        <a14:foregroundMark x1="55710" y1="38411" x2="52123" y2="33984"/>
                        <a14:foregroundMark x1="52123" y1="33984" x2="52050" y2="33984"/>
                        <a14:foregroundMark x1="50586" y1="34115" x2="33748" y2="33854"/>
                        <a14:foregroundMark x1="31113" y1="36719" x2="29575" y2="39714"/>
                        <a14:foregroundMark x1="48316" y1="45964" x2="48389" y2="42969"/>
                        <a14:foregroundMark x1="50293" y1="34766" x2="34261" y2="34505"/>
                        <a14:foregroundMark x1="34261" y1="34505" x2="41142" y2="34766"/>
                        <a14:foregroundMark x1="51977" y1="34766" x2="53221" y2="35286"/>
                        <a14:foregroundMark x1="54173" y1="52083" x2="54026" y2="50260"/>
                      </a14:backgroundRemoval>
                    </a14:imgEffect>
                  </a14:imgLayer>
                </a14:imgProps>
              </a:ext>
            </a:extLst>
          </a:blip>
          <a:srcRect l="28696" t="31834" r="41087" b="45162"/>
          <a:stretch/>
        </p:blipFill>
        <p:spPr>
          <a:xfrm>
            <a:off x="8796588" y="5738681"/>
            <a:ext cx="1568201" cy="671220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149424" y="6471138"/>
            <a:ext cx="2737773" cy="386862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ar-AE" dirty="0">
                <a:solidFill>
                  <a:prstClr val="white"/>
                </a:solidFill>
              </a:rPr>
              <a:t>إعداد المعلمة : أ/ شذا أحمد المقداد</a:t>
            </a:r>
          </a:p>
        </p:txBody>
      </p:sp>
      <p:sp>
        <p:nvSpPr>
          <p:cNvPr id="3" name="Oval 2"/>
          <p:cNvSpPr/>
          <p:nvPr/>
        </p:nvSpPr>
        <p:spPr>
          <a:xfrm>
            <a:off x="8492427" y="4782034"/>
            <a:ext cx="1729945" cy="1566629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ar-AE" dirty="0">
                <a:solidFill>
                  <a:srgbClr val="FF0000"/>
                </a:solidFill>
              </a:rPr>
              <a:t>ا</a:t>
            </a:r>
            <a:r>
              <a:rPr lang="ar-AE" b="1" dirty="0">
                <a:solidFill>
                  <a:srgbClr val="FF0000"/>
                </a:solidFill>
              </a:rPr>
              <a:t>لسؤال الخاص بالفصل الخامس والأربعين</a:t>
            </a:r>
          </a:p>
        </p:txBody>
      </p:sp>
      <p:sp>
        <p:nvSpPr>
          <p:cNvPr id="12" name="Round Diagonal Corner Rectangle 11"/>
          <p:cNvSpPr/>
          <p:nvPr/>
        </p:nvSpPr>
        <p:spPr>
          <a:xfrm>
            <a:off x="1827212" y="492033"/>
            <a:ext cx="4277390" cy="897770"/>
          </a:xfrm>
          <a:prstGeom prst="round2Diag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ar-AE" sz="3200" b="1" dirty="0">
                <a:solidFill>
                  <a:srgbClr val="FF0000"/>
                </a:solidFill>
              </a:rPr>
              <a:t>من منكن تحب كرة السلة ؟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31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-4.16667E-6 0.00023 C 0.00521 -0.0213 0.01094 -0.04236 0.0158 -0.06366 C 0.01997 -0.08079 0.01424 -0.06875 0.02032 -0.07963 C 0.02084 -0.08218 0.02049 -0.08496 0.02171 -0.08704 C 0.02414 -0.09121 0.02813 -0.09352 0.03056 -0.09792 L 0.03334 -0.10324 C 0.03716 -0.1169 0.03212 -0.1 0.03768 -0.11412 C 0.04375 -0.12917 0.03386 -0.10949 0.04202 -0.125 C 0.0448 -0.13542 0.0415 -0.1257 0.04792 -0.13588 C 0.05 -0.13935 0.05122 -0.14352 0.05365 -0.14653 C 0.05469 -0.14792 0.05573 -0.14884 0.0566 -0.15023 C 0.05886 -0.15371 0.0599 -0.1581 0.0625 -0.16111 C 0.06441 -0.16366 0.06684 -0.16574 0.06823 -0.16829 C 0.07118 -0.17384 0.07136 -0.17477 0.07553 -0.1794 C 0.07691 -0.18056 0.07848 -0.18148 0.08004 -0.18287 C 0.08143 -0.18634 0.08212 -0.19074 0.08421 -0.19352 C 0.08577 -0.1956 0.0882 -0.19607 0.09011 -0.19722 C 0.09167 -0.19838 0.09323 -0.19954 0.09445 -0.20093 C 0.10243 -0.20972 0.1007 -0.21065 0.10764 -0.21551 C 0.10955 -0.21667 0.11164 -0.21783 0.11355 -0.21898 C 0.1165 -0.22454 0.11632 -0.22523 0.12084 -0.22986 C 0.12257 -0.23171 0.12466 -0.23333 0.12657 -0.23519 C 0.12813 -0.23681 0.12934 -0.23912 0.13091 -0.24074 C 0.1323 -0.24213 0.13386 -0.24306 0.13542 -0.24445 C 0.13681 -0.24607 0.13803 -0.24838 0.13959 -0.24977 C 0.1415 -0.25139 0.14358 -0.25208 0.14566 -0.25347 C 0.14879 -0.25741 0.15018 -0.25996 0.15434 -0.2625 C 0.15556 -0.2632 0.1573 -0.26366 0.15851 -0.26435 C 0.16007 -0.26597 0.16129 -0.26829 0.16303 -0.26968 C 0.16441 -0.27107 0.17205 -0.27292 0.17327 -0.27315 C 0.17518 -0.27431 0.17691 -0.27593 0.179 -0.27685 C 0.18334 -0.27894 0.18785 -0.28056 0.19219 -0.28241 C 0.19358 -0.2831 0.19514 -0.2838 0.19653 -0.28403 L 0.20382 -0.28588 C 0.20973 -0.28889 0.21511 -0.29306 0.22118 -0.29514 C 0.23577 -0.29954 0.229 -0.29769 0.24167 -0.30046 C 0.24462 -0.30162 0.24757 -0.30255 0.25053 -0.30417 C 0.25278 -0.30533 0.25521 -0.30671 0.25764 -0.30764 C 0.26042 -0.30857 0.26355 -0.3088 0.2665 -0.30926 C 0.28108 -0.31667 0.26702 -0.31019 0.27952 -0.31482 C 0.28247 -0.31597 0.28525 -0.31759 0.28837 -0.31852 C 0.29601 -0.32083 0.29549 -0.31898 0.30139 -0.32199 C 0.30348 -0.32315 0.30521 -0.32477 0.30712 -0.3257 C 0.31181 -0.32824 0.32431 -0.3338 0.32761 -0.33472 C 0.33872 -0.3375 0.33247 -0.33588 0.34653 -0.34028 C 0.34844 -0.34074 0.35035 -0.34121 0.35243 -0.34213 C 0.35591 -0.34352 0.35903 -0.34491 0.36268 -0.3456 C 0.36632 -0.34653 0.37032 -0.34699 0.37431 -0.34722 L 0.43837 -0.3456 C 0.44028 -0.3456 0.44237 -0.34468 0.4441 -0.34398 C 0.44775 -0.34213 0.45122 -0.33935 0.45434 -0.33658 C 0.45625 -0.33496 0.45764 -0.3331 0.45955 -0.33125 C 0.46112 -0.32963 0.46216 -0.32708 0.46459 -0.3257 C 0.46632 -0.32431 0.46841 -0.32315 0.47049 -0.32199 C 0.47136 -0.32037 0.47188 -0.31806 0.47327 -0.31667 C 0.47587 -0.31389 0.47969 -0.31273 0.48212 -0.30926 C 0.49202 -0.29722 0.47657 -0.31597 0.48889 -0.30232 C 0.4915 -0.3 0.49358 -0.29769 0.49514 -0.29514 C 0.49601 -0.29329 0.49671 -0.29097 0.49809 -0.28958 C 0.49914 -0.28843 0.50105 -0.28843 0.50243 -0.28773 C 0.50348 -0.28658 0.50469 -0.28542 0.50539 -0.28403 C 0.5066 -0.28171 0.50678 -0.27871 0.50834 -0.27685 C 0.50938 -0.27546 0.51129 -0.2757 0.51268 -0.275 C 0.51424 -0.27384 0.51563 -0.27292 0.51702 -0.2713 C 0.51806 -0.27037 0.51875 -0.26875 0.51997 -0.26783 C 0.52118 -0.2669 0.52292 -0.26667 0.52431 -0.26597 C 0.52518 -0.26435 0.52622 -0.2625 0.52709 -0.26065 C 0.52987 -0.25648 0.53091 -0.25648 0.53455 -0.25347 C 0.53646 -0.25162 0.53837 -0.24977 0.54028 -0.24792 C 0.54809 -0.23333 0.53785 -0.25093 0.54757 -0.23889 C 0.54931 -0.23658 0.55053 -0.23403 0.55191 -0.23148 C 0.55243 -0.22986 0.55243 -0.22778 0.55348 -0.22616 C 0.55452 -0.22454 0.55643 -0.22408 0.55782 -0.22269 C 0.56042 -0.21968 0.56303 -0.21713 0.56511 -0.21366 C 0.56737 -0.21019 0.56945 -0.20556 0.5724 -0.20278 C 0.57362 -0.20139 0.57553 -0.20046 0.57674 -0.19908 C 0.57934 -0.1963 0.5816 -0.19306 0.58403 -0.19005 L 0.58698 -0.18634 C 0.58803 -0.18519 0.58855 -0.18333 0.58976 -0.18287 L 0.59428 -0.18102 C 0.60157 -0.175 0.5974 -0.17894 0.60591 -0.16829 C 0.60747 -0.16667 0.60851 -0.16435 0.61025 -0.16296 C 0.61164 -0.16181 0.6132 -0.16042 0.61459 -0.15926 C 0.61702 -0.15695 0.61945 -0.15417 0.62188 -0.15208 C 0.62362 -0.15046 0.62605 -0.15 0.62778 -0.14838 C 0.63872 -0.1382 0.62865 -0.14329 0.63803 -0.13958 C 0.65313 -0.1206 0.63247 -0.14537 0.64671 -0.13033 C 0.64879 -0.12801 0.65053 -0.12546 0.65243 -0.12315 C 0.65382 -0.12176 0.65556 -0.12083 0.65695 -0.11945 C 0.65851 -0.11783 0.65973 -0.11574 0.66129 -0.11412 C 0.6632 -0.11204 0.66511 -0.11042 0.66702 -0.10857 C 0.66858 -0.10741 0.66997 -0.10648 0.67153 -0.10509 C 0.67639 -0.09977 0.67622 -0.09746 0.68178 -0.09421 C 0.68299 -0.09329 0.68455 -0.09306 0.68594 -0.09236 C 0.6875 -0.09051 0.68855 -0.08843 0.69046 -0.08704 C 0.69167 -0.08611 0.69358 -0.08611 0.69462 -0.08519 C 0.69757 -0.08264 0.69948 -0.07894 0.70209 -0.07616 C 0.70469 -0.07315 0.70921 -0.07083 0.71233 -0.06875 C 0.71407 -0.06528 0.71632 -0.06019 0.71945 -0.0581 C 0.72257 -0.05556 0.72622 -0.0544 0.72969 -0.05255 C 0.73073 -0.05139 0.7316 -0.05 0.73264 -0.04908 C 0.73872 -0.04283 0.74514 -0.03681 0.75157 -0.03079 C 0.75556 -0.02732 0.75903 -0.02315 0.7632 -0.02014 C 0.76667 -0.01759 0.77014 -0.01551 0.77344 -0.01273 C 0.77882 -0.00833 0.78403 -0.00301 0.78941 0.00162 C 0.79618 0.00741 0.80365 0.01157 0.80973 0.01782 C 0.82327 0.03171 0.81355 0.02292 0.82882 0.03426 C 0.83421 0.03842 0.83438 0.03935 0.84028 0.04514 C 0.84184 0.04629 0.84341 0.04745 0.8448 0.04884 C 0.84671 0.05046 0.84862 0.05231 0.8507 0.05417 C 0.86164 0.06319 0.854 0.05625 0.86372 0.06319 C 0.86528 0.06435 0.86684 0.06551 0.86823 0.06667 C 0.86962 0.06829 0.87084 0.07106 0.8724 0.07222 C 0.87431 0.07338 0.87639 0.07338 0.8783 0.07407 C 0.87934 0.07523 0.88039 0.07639 0.88125 0.07754 C 0.8823 0.0794 0.88264 0.08171 0.88403 0.0831 C 0.88577 0.08449 0.88803 0.08426 0.88993 0.08495 L 0.89306 0.09051 L 0.89306 0.08866 " pathEditMode="relative" rAng="0" ptsTypes="AAAAAAAAA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653" y="-1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-0.08472 L -0.00295 -0.08472 C -0.00555 -0.09097 -0.00833 -0.09699 -0.01076 -0.10324 C -0.01371 -0.11134 -0.01076 -0.10856 -0.01371 -0.11759 C -0.01441 -0.11991 -0.0158 -0.12176 -0.01684 -0.12384 C -0.01736 -0.12662 -0.01771 -0.1294 -0.0184 -0.13194 C -0.01875 -0.13403 -0.01944 -0.13611 -0.01996 -0.13819 C -0.02048 -0.14167 -0.02066 -0.14514 -0.02152 -0.14838 C -0.02222 -0.15185 -0.02361 -0.15509 -0.02448 -0.1588 C -0.02604 -0.16505 -0.02639 -0.1706 -0.0276 -0.17708 C -0.02795 -0.17917 -0.02864 -0.18125 -0.02916 -0.18333 C -0.03246 -0.19884 -0.02847 -0.18403 -0.03368 -0.20185 C -0.03437 -0.20718 -0.03559 -0.22037 -0.0368 -0.22639 C -0.03819 -0.23264 -0.04149 -0.24491 -0.04149 -0.24491 C -0.04201 -0.25093 -0.04201 -0.25718 -0.04305 -0.26343 C -0.04357 -0.26759 -0.04514 -0.27153 -0.046 -0.27569 C -0.0467 -0.27824 -0.04722 -0.28102 -0.04757 -0.2838 C -0.05087 -0.30718 -0.04687 -0.28935 -0.05225 -0.31042 C -0.05277 -0.31875 -0.05295 -0.32685 -0.05382 -0.33518 C -0.05399 -0.33796 -0.05521 -0.34051 -0.05521 -0.34329 C -0.05521 -0.3706 -0.05503 -0.39815 -0.05382 -0.42546 C -0.05347 -0.43102 -0.05295 -0.43704 -0.05069 -0.4419 C -0.04757 -0.44792 -0.0434 -0.45509 -0.04149 -0.46227 C -0.04062 -0.46505 -0.0408 -0.46805 -0.03993 -0.4706 C -0.03871 -0.47407 -0.03663 -0.47731 -0.03524 -0.48079 C -0.03455 -0.48264 -0.03455 -0.48495 -0.03368 -0.48704 C -0.03298 -0.48912 -0.03142 -0.49097 -0.03073 -0.49305 C -0.03003 -0.49514 -0.03003 -0.49745 -0.02916 -0.4993 C -0.02795 -0.50162 -0.02604 -0.50324 -0.02448 -0.50532 C -0.02187 -0.5162 -0.02465 -0.50764 -0.01996 -0.51574 C -0.00972 -0.53264 -0.02812 -0.50671 -0.0092 -0.53218 C -0.00764 -0.53403 -0.00625 -0.53657 -0.00451 -0.53819 C -0.00295 -0.53958 -0.00139 -0.54074 0.00018 -0.54236 C 0.00226 -0.54491 0.00417 -0.54792 0.00625 -0.55046 C 0.00729 -0.55185 0.00799 -0.55393 0.00938 -0.55463 L 0.01389 -0.55671 C 0.02709 -0.56852 0.01042 -0.5544 0.02309 -0.56296 C 0.03386 -0.56991 0.02118 -0.56481 0.03386 -0.56898 C 0.03594 -0.57106 0.03785 -0.57361 0.04011 -0.57523 C 0.04202 -0.57639 0.04427 -0.57639 0.04618 -0.57731 C 0.04983 -0.57847 0.05348 -0.57986 0.05695 -0.58125 C 0.05851 -0.58194 0.06007 -0.58287 0.06163 -0.58333 C 0.08004 -0.58912 0.07223 -0.58611 0.08785 -0.58958 C 0.09045 -0.59005 0.09288 -0.59074 0.09549 -0.59167 C 0.09861 -0.59282 0.10157 -0.59491 0.10469 -0.5956 L 0.11233 -0.59768 C 0.11389 -0.59907 0.11528 -0.60139 0.11702 -0.60185 C 0.12865 -0.60417 0.15243 -0.60602 0.15243 -0.60602 C 0.15452 -0.60671 0.15643 -0.60787 0.15851 -0.60787 C 0.17657 -0.60787 0.19445 -0.60787 0.21233 -0.60602 C 0.21389 -0.60579 0.21441 -0.60301 0.21545 -0.60185 C 0.21754 -0.59954 0.21962 -0.59792 0.2217 -0.5956 C 0.24566 -0.56829 0.20556 -0.61088 0.23247 -0.58542 C 0.24132 -0.57708 0.23334 -0.58218 0.24011 -0.57315 C 0.24184 -0.5706 0.24427 -0.56898 0.24618 -0.5669 C 0.24723 -0.56481 0.24809 -0.5625 0.24931 -0.56088 C 0.2507 -0.55903 0.25278 -0.55856 0.254 -0.55671 C 0.25643 -0.55301 0.25799 -0.54838 0.26007 -0.54444 C 0.26129 -0.5419 0.2632 -0.54028 0.26476 -0.53819 C 0.26528 -0.53611 0.2658 -0.53426 0.26632 -0.53218 C 0.26684 -0.5294 0.26684 -0.52639 0.26788 -0.52384 C 0.26841 -0.52222 0.26979 -0.52106 0.27084 -0.51968 C 0.27136 -0.51782 0.27153 -0.51551 0.2724 -0.51366 C 0.27309 -0.51204 0.27483 -0.51134 0.27552 -0.50949 C 0.27691 -0.50555 0.27674 -0.50069 0.27865 -0.49722 C 0.29219 -0.46991 0.27257 -0.51042 0.28316 -0.48495 C 0.28438 -0.48194 0.2915 -0.46805 0.29393 -0.46435 C 0.29584 -0.46157 0.29827 -0.45926 0.30018 -0.45625 C 0.30521 -0.44745 0.30365 -0.44537 0.30938 -0.43773 C 0.31059 -0.43588 0.3125 -0.43495 0.31389 -0.43356 C 0.31736 -0.42014 0.3125 -0.43542 0.32327 -0.41921 C 0.33108 -0.40741 0.32118 -0.41319 0.33091 -0.40903 C 0.3415 -0.38055 0.32604 -0.41968 0.33854 -0.39468 C 0.33941 -0.39282 0.33907 -0.39005 0.34011 -0.38843 C 0.34167 -0.38588 0.34445 -0.38472 0.34618 -0.38241 C 0.34809 -0.37986 0.34931 -0.37685 0.35087 -0.37407 C 0.35191 -0.37199 0.35261 -0.36968 0.354 -0.36805 C 0.35521 -0.3662 0.35712 -0.36528 0.35851 -0.36389 C 0.36736 -0.3463 0.35677 -0.36852 0.3632 -0.35162 C 0.36528 -0.34583 0.36754 -0.34375 0.37084 -0.33912 C 0.37413 -0.32639 0.36997 -0.34051 0.37709 -0.32477 C 0.37882 -0.32083 0.38004 -0.31667 0.3816 -0.3125 C 0.38247 -0.31042 0.38368 -0.30856 0.38473 -0.30648 C 0.38629 -0.30301 0.38785 -0.29954 0.38941 -0.29606 C 0.39653 -0.2787 0.38768 -0.29722 0.39705 -0.27963 C 0.39809 -0.27778 0.39879 -0.27523 0.40018 -0.27361 C 0.40139 -0.27176 0.40348 -0.2713 0.40469 -0.26944 C 0.40903 -0.26389 0.41059 -0.25764 0.41389 -0.25093 C 0.42084 -0.23773 0.41875 -0.24305 0.42778 -0.23264 C 0.42952 -0.23055 0.43073 -0.22824 0.43247 -0.22639 C 0.43646 -0.22199 0.44063 -0.21829 0.44479 -0.21412 C 0.4467 -0.21204 0.44913 -0.21042 0.45087 -0.20787 C 0.45243 -0.20579 0.45417 -0.20393 0.45556 -0.20185 C 0.45886 -0.19653 0.46059 -0.19143 0.46476 -0.1875 C 0.46667 -0.18565 0.4691 -0.18518 0.47084 -0.18333 C 0.48056 -0.17315 0.48004 -0.17662 0.48004 -0.16898 L 0.48004 -0.16898 " pathEditMode="relative" ptsTypes="AAAAAAAAAAAAAAAAAAAAAAAAAAAAAAAAAAAAAAAAAAAAAAAAAAAAAAAAAAAAAAAAAAAAAAAAAAAAAAAAAAAAAAAAAAAAAAAAA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02 -0.02199 L 0.01302 -0.02199 C 0.00087 -0.12755 0.0059 -0.07014 0.01094 -0.28032 C 0.01094 -0.28542 0.01371 -0.31944 0.01719 -0.3331 C 0.0184 -0.33796 0.01996 -0.34236 0.02135 -0.34699 C 0.02205 -0.35347 0.0224 -0.36018 0.02344 -0.36643 C 0.02378 -0.36944 0.025 -0.37199 0.02552 -0.37477 C 0.02604 -0.3787 0.02812 -0.40255 0.02969 -0.4081 C 0.03055 -0.41134 0.03246 -0.41366 0.03385 -0.41643 C 0.04375 -0.48218 0.0316 -0.41505 0.04427 -0.46088 C 0.04549 -0.46551 0.04514 -0.47037 0.04635 -0.47477 C 0.04774 -0.48055 0.05486 -0.49583 0.05677 -0.49977 C 0.05799 -0.50278 0.05972 -0.50532 0.06094 -0.5081 C 0.0625 -0.5118 0.06302 -0.5162 0.0651 -0.51921 C 0.06667 -0.52199 0.06927 -0.52292 0.07135 -0.52477 C 0.075 -0.53958 0.07118 -0.52893 0.08177 -0.54421 C 0.08542 -0.54977 0.08889 -0.55532 0.09219 -0.56088 C 0.09375 -0.56366 0.09462 -0.5669 0.09635 -0.56921 C 0.10087 -0.57523 0.10729 -0.57986 0.11302 -0.5831 C 0.11493 -0.58426 0.11719 -0.58495 0.11927 -0.58588 C 0.13021 -0.60069 0.11996 -0.59005 0.13594 -0.59699 C 0.14601 -0.60162 0.14132 -0.60301 0.15052 -0.60532 C 0.15538 -0.60671 0.16024 -0.60694 0.1651 -0.6081 C 0.17135 -0.60972 0.1776 -0.6118 0.18385 -0.61366 C 0.20121 -0.61273 0.21875 -0.61435 0.23594 -0.61088 C 0.23889 -0.61042 0.23976 -0.60509 0.24219 -0.60255 C 0.24618 -0.59861 0.25052 -0.59514 0.25469 -0.59143 L 0.26094 -0.58588 C 0.26927 -0.56921 0.26024 -0.58495 0.27135 -0.57199 C 0.2908 -0.5493 0.27396 -0.56528 0.28802 -0.55255 C 0.29913 -0.53032 0.28455 -0.55718 0.29844 -0.53866 C 0.30677 -0.52755 0.29774 -0.53218 0.30885 -0.52477 C 0.31076 -0.52361 0.31302 -0.52315 0.3151 -0.52199 C 0.31788 -0.52037 0.32066 -0.51829 0.32344 -0.51643 C 0.32483 -0.51366 0.32587 -0.51065 0.3276 -0.5081 C 0.32934 -0.50579 0.33229 -0.50532 0.33385 -0.50255 C 0.33576 -0.49954 0.33646 -0.49514 0.33802 -0.49143 C 0.34062 -0.48588 0.3441 -0.48079 0.34635 -0.47477 C 0.35156 -0.46088 0.34878 -0.46713 0.35469 -0.45532 L 0.35885 -0.4331 C 0.35955 -0.4294 0.36007 -0.42569 0.36094 -0.42199 L 0.3651 -0.40532 L 0.36927 -0.38866 C 0.36996 -0.38588 0.37014 -0.38287 0.37135 -0.38032 L 0.37552 -0.37199 L 0.37969 -0.34977 C 0.38038 -0.34606 0.3809 -0.34236 0.38177 -0.33866 C 0.38316 -0.3331 0.38524 -0.32778 0.38594 -0.32199 L 0.3901 -0.28866 C 0.39618 -0.17037 0.39427 -0.23518 0.39427 -0.09421 L 0.39219 -0.09699 " pathEditMode="relative" ptsTypes="AAAAAAAAAAAAAAAAAAAAAAAAAAAAAAAAAAAAAAAAAAAAAAAAAAA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4">
            <a:extLst>
              <a:ext uri="{FF2B5EF4-FFF2-40B4-BE49-F238E27FC236}">
                <a16:creationId xmlns:a16="http://schemas.microsoft.com/office/drawing/2014/main" id="{96C37B08-5069-408F-B9BF-743E48D74426}"/>
              </a:ext>
            </a:extLst>
          </p:cNvPr>
          <p:cNvSpPr/>
          <p:nvPr/>
        </p:nvSpPr>
        <p:spPr>
          <a:xfrm>
            <a:off x="7939223" y="726522"/>
            <a:ext cx="2431698" cy="3883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3200" dirty="0">
                <a:solidFill>
                  <a:srgbClr val="E9E6E6">
                    <a:lumMod val="90000"/>
                  </a:srgbClr>
                </a:solidFill>
                <a:cs typeface="Akhbar MT" pitchFamily="2" charset="-78"/>
              </a:rPr>
              <a:t>الأحمر</a:t>
            </a:r>
            <a:r>
              <a:rPr lang="ar-AE" sz="3200" dirty="0">
                <a:solidFill>
                  <a:srgbClr val="8F0000"/>
                </a:solidFill>
                <a:cs typeface="Akhbar MT" pitchFamily="2" charset="-78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B237A4-3747-4E05-B268-5A7BF4D4C9B0}"/>
              </a:ext>
            </a:extLst>
          </p:cNvPr>
          <p:cNvSpPr txBox="1"/>
          <p:nvPr/>
        </p:nvSpPr>
        <p:spPr>
          <a:xfrm>
            <a:off x="7677220" y="1265117"/>
            <a:ext cx="2693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000" dirty="0">
                <a:solidFill>
                  <a:srgbClr val="E9E6E6">
                    <a:lumMod val="10000"/>
                  </a:srgbClr>
                </a:solidFill>
              </a:rPr>
              <a:t>ما وزن الفعل ( تناقش )</a:t>
            </a:r>
            <a:endParaRPr lang="en-US" sz="2000" dirty="0">
              <a:solidFill>
                <a:srgbClr val="E9E6E6">
                  <a:lumMod val="10000"/>
                </a:srgbClr>
              </a:solidFill>
            </a:endParaRPr>
          </a:p>
        </p:txBody>
      </p:sp>
      <p:sp>
        <p:nvSpPr>
          <p:cNvPr id="5" name="مستطيل مستدير الزوايا 2">
            <a:extLst>
              <a:ext uri="{FF2B5EF4-FFF2-40B4-BE49-F238E27FC236}">
                <a16:creationId xmlns:a16="http://schemas.microsoft.com/office/drawing/2014/main" id="{DF65C550-2166-41D5-A848-390F6213BC39}"/>
              </a:ext>
            </a:extLst>
          </p:cNvPr>
          <p:cNvSpPr/>
          <p:nvPr/>
        </p:nvSpPr>
        <p:spPr>
          <a:xfrm>
            <a:off x="7372571" y="1244228"/>
            <a:ext cx="3565002" cy="972652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rgbClr val="BF0000"/>
              </a:solidFill>
            </a:endParaRPr>
          </a:p>
        </p:txBody>
      </p:sp>
      <p:sp>
        <p:nvSpPr>
          <p:cNvPr id="6" name="مستطيل 17">
            <a:extLst>
              <a:ext uri="{FF2B5EF4-FFF2-40B4-BE49-F238E27FC236}">
                <a16:creationId xmlns:a16="http://schemas.microsoft.com/office/drawing/2014/main" id="{1150E929-EDB5-432D-AA85-1E4BFDB02DA7}"/>
              </a:ext>
            </a:extLst>
          </p:cNvPr>
          <p:cNvSpPr/>
          <p:nvPr/>
        </p:nvSpPr>
        <p:spPr>
          <a:xfrm>
            <a:off x="2776396" y="726522"/>
            <a:ext cx="2431698" cy="388312"/>
          </a:xfrm>
          <a:prstGeom prst="rect">
            <a:avLst/>
          </a:prstGeom>
          <a:noFill/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200" b="1" dirty="0">
                <a:solidFill>
                  <a:srgbClr val="66CCFF"/>
                </a:solidFill>
                <a:cs typeface="Akhbar MT" pitchFamily="2" charset="-78"/>
              </a:rPr>
              <a:t>الأزرق </a:t>
            </a:r>
            <a:endParaRPr lang="ar-AE" b="1" dirty="0">
              <a:solidFill>
                <a:srgbClr val="66CCFF"/>
              </a:solidFill>
              <a:cs typeface="Akhbar MT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3AEF00-62C6-408E-AAEC-404CE7381C0A}"/>
              </a:ext>
            </a:extLst>
          </p:cNvPr>
          <p:cNvSpPr txBox="1"/>
          <p:nvPr/>
        </p:nvSpPr>
        <p:spPr>
          <a:xfrm>
            <a:off x="1454726" y="1280004"/>
            <a:ext cx="3565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dirty="0">
                <a:solidFill>
                  <a:srgbClr val="E9E6E6">
                    <a:lumMod val="10000"/>
                  </a:srgbClr>
                </a:solidFill>
              </a:rPr>
              <a:t>ما وزن الفعل ( أخرج ) </a:t>
            </a:r>
            <a:endParaRPr lang="en-US" dirty="0">
              <a:solidFill>
                <a:srgbClr val="E9E6E6">
                  <a:lumMod val="10000"/>
                </a:srgbClr>
              </a:solidFill>
            </a:endParaRPr>
          </a:p>
        </p:txBody>
      </p:sp>
      <p:sp>
        <p:nvSpPr>
          <p:cNvPr id="9" name="مستطيل مستدير الزوايا 3">
            <a:extLst>
              <a:ext uri="{FF2B5EF4-FFF2-40B4-BE49-F238E27FC236}">
                <a16:creationId xmlns:a16="http://schemas.microsoft.com/office/drawing/2014/main" id="{426E988B-42DB-4A19-BD62-B1AEB2F4F2A1}"/>
              </a:ext>
            </a:extLst>
          </p:cNvPr>
          <p:cNvSpPr/>
          <p:nvPr/>
        </p:nvSpPr>
        <p:spPr>
          <a:xfrm>
            <a:off x="2177393" y="1202377"/>
            <a:ext cx="3565002" cy="1014503"/>
          </a:xfrm>
          <a:prstGeom prst="roundRect">
            <a:avLst/>
          </a:prstGeom>
          <a:solidFill>
            <a:srgbClr val="66C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rgbClr val="BF0000"/>
              </a:solidFill>
            </a:endParaRPr>
          </a:p>
        </p:txBody>
      </p:sp>
      <p:sp>
        <p:nvSpPr>
          <p:cNvPr id="10" name="مستطيل 18">
            <a:extLst>
              <a:ext uri="{FF2B5EF4-FFF2-40B4-BE49-F238E27FC236}">
                <a16:creationId xmlns:a16="http://schemas.microsoft.com/office/drawing/2014/main" id="{F437CE3E-927C-4919-AB3D-03A557EBCD24}"/>
              </a:ext>
            </a:extLst>
          </p:cNvPr>
          <p:cNvSpPr/>
          <p:nvPr/>
        </p:nvSpPr>
        <p:spPr>
          <a:xfrm>
            <a:off x="2247171" y="3015905"/>
            <a:ext cx="2431698" cy="37479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200" dirty="0">
                <a:solidFill>
                  <a:srgbClr val="FFC000"/>
                </a:solidFill>
                <a:cs typeface="Akhbar MT" pitchFamily="2" charset="-78"/>
              </a:rPr>
              <a:t>الأصفر</a:t>
            </a:r>
            <a:r>
              <a:rPr lang="ar-AE" sz="2000" dirty="0">
                <a:solidFill>
                  <a:srgbClr val="BF0000"/>
                </a:solidFill>
              </a:rPr>
              <a:t> </a:t>
            </a:r>
            <a:endParaRPr lang="ar-AE" dirty="0">
              <a:solidFill>
                <a:srgbClr val="B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F0D83F-26D8-44E9-9939-25AD750D7843}"/>
              </a:ext>
            </a:extLst>
          </p:cNvPr>
          <p:cNvSpPr txBox="1"/>
          <p:nvPr/>
        </p:nvSpPr>
        <p:spPr>
          <a:xfrm>
            <a:off x="2328838" y="3539255"/>
            <a:ext cx="226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dirty="0">
                <a:solidFill>
                  <a:srgbClr val="E9E6E6">
                    <a:lumMod val="10000"/>
                  </a:srgbClr>
                </a:solidFill>
              </a:rPr>
              <a:t>ما المقصود بالميزان الصرفي ؟</a:t>
            </a:r>
            <a:endParaRPr lang="en-US" dirty="0">
              <a:solidFill>
                <a:srgbClr val="E9E6E6">
                  <a:lumMod val="10000"/>
                </a:srgbClr>
              </a:solidFill>
            </a:endParaRPr>
          </a:p>
        </p:txBody>
      </p:sp>
      <p:sp>
        <p:nvSpPr>
          <p:cNvPr id="13" name="مستطيل مستدير الزوايا 5">
            <a:extLst>
              <a:ext uri="{FF2B5EF4-FFF2-40B4-BE49-F238E27FC236}">
                <a16:creationId xmlns:a16="http://schemas.microsoft.com/office/drawing/2014/main" id="{F41A87EA-C712-4743-8490-716D8D6DC72F}"/>
              </a:ext>
            </a:extLst>
          </p:cNvPr>
          <p:cNvSpPr/>
          <p:nvPr/>
        </p:nvSpPr>
        <p:spPr>
          <a:xfrm>
            <a:off x="1831375" y="3514409"/>
            <a:ext cx="3565002" cy="1014503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dirty="0">
                <a:solidFill>
                  <a:srgbClr val="BF0000"/>
                </a:solidFill>
              </a:rPr>
              <a:t> </a:t>
            </a:r>
          </a:p>
        </p:txBody>
      </p:sp>
      <p:sp>
        <p:nvSpPr>
          <p:cNvPr id="14" name="مستطيل 19">
            <a:extLst>
              <a:ext uri="{FF2B5EF4-FFF2-40B4-BE49-F238E27FC236}">
                <a16:creationId xmlns:a16="http://schemas.microsoft.com/office/drawing/2014/main" id="{458A448E-2928-47A1-BE7E-AE468B655980}"/>
              </a:ext>
            </a:extLst>
          </p:cNvPr>
          <p:cNvSpPr/>
          <p:nvPr/>
        </p:nvSpPr>
        <p:spPr>
          <a:xfrm>
            <a:off x="8095249" y="3015905"/>
            <a:ext cx="2431698" cy="35948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200" dirty="0">
                <a:solidFill>
                  <a:srgbClr val="075D11"/>
                </a:solidFill>
                <a:cs typeface="Akhbar MT" pitchFamily="2" charset="-78"/>
              </a:rPr>
              <a:t>الأخضر</a:t>
            </a:r>
            <a:r>
              <a:rPr lang="ar-AE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947917-13AC-45F2-93BA-B023EA1F86F3}"/>
              </a:ext>
            </a:extLst>
          </p:cNvPr>
          <p:cNvSpPr txBox="1"/>
          <p:nvPr/>
        </p:nvSpPr>
        <p:spPr>
          <a:xfrm>
            <a:off x="7450584" y="3455705"/>
            <a:ext cx="3246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1600" dirty="0">
                <a:solidFill>
                  <a:srgbClr val="E9E6E6">
                    <a:lumMod val="10000"/>
                  </a:srgbClr>
                </a:solidFill>
              </a:rPr>
              <a:t>ما وزن كلمة ( كبير )</a:t>
            </a:r>
            <a:endParaRPr lang="en-US" sz="1600" dirty="0">
              <a:solidFill>
                <a:srgbClr val="E9E6E6">
                  <a:lumMod val="10000"/>
                </a:srgbClr>
              </a:solidFill>
            </a:endParaRPr>
          </a:p>
        </p:txBody>
      </p:sp>
      <p:sp>
        <p:nvSpPr>
          <p:cNvPr id="16" name="مستطيل مستدير الزوايا 7">
            <a:extLst>
              <a:ext uri="{FF2B5EF4-FFF2-40B4-BE49-F238E27FC236}">
                <a16:creationId xmlns:a16="http://schemas.microsoft.com/office/drawing/2014/main" id="{197AE09A-EA07-475C-8FF8-641218898364}"/>
              </a:ext>
            </a:extLst>
          </p:cNvPr>
          <p:cNvSpPr/>
          <p:nvPr/>
        </p:nvSpPr>
        <p:spPr>
          <a:xfrm>
            <a:off x="7630004" y="3440997"/>
            <a:ext cx="3565002" cy="1040452"/>
          </a:xfrm>
          <a:prstGeom prst="roundRect">
            <a:avLst/>
          </a:prstGeom>
          <a:solidFill>
            <a:srgbClr val="075D1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 dirty="0">
              <a:solidFill>
                <a:srgbClr val="075D11"/>
              </a:solidFill>
            </a:endParaRPr>
          </a:p>
        </p:txBody>
      </p:sp>
      <p:sp>
        <p:nvSpPr>
          <p:cNvPr id="17" name="مستطيل 15">
            <a:extLst>
              <a:ext uri="{FF2B5EF4-FFF2-40B4-BE49-F238E27FC236}">
                <a16:creationId xmlns:a16="http://schemas.microsoft.com/office/drawing/2014/main" id="{237F3B32-DCC7-4ADB-988F-7FDB023A3CB4}"/>
              </a:ext>
            </a:extLst>
          </p:cNvPr>
          <p:cNvSpPr/>
          <p:nvPr/>
        </p:nvSpPr>
        <p:spPr>
          <a:xfrm>
            <a:off x="5245521" y="5108852"/>
            <a:ext cx="2431698" cy="44681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200" dirty="0">
                <a:solidFill>
                  <a:srgbClr val="E9E6E6">
                    <a:lumMod val="10000"/>
                  </a:srgbClr>
                </a:solidFill>
                <a:cs typeface="Akhbar MT" pitchFamily="2" charset="-78"/>
              </a:rPr>
              <a:t>الأسود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7E753B-0112-490F-B45E-F33FDA77BD7C}"/>
              </a:ext>
            </a:extLst>
          </p:cNvPr>
          <p:cNvSpPr txBox="1"/>
          <p:nvPr/>
        </p:nvSpPr>
        <p:spPr>
          <a:xfrm>
            <a:off x="5208094" y="5699089"/>
            <a:ext cx="2469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dirty="0">
                <a:solidFill>
                  <a:srgbClr val="8F0000"/>
                </a:solidFill>
              </a:rPr>
              <a:t>ما وزن الفعل ( استغفر )</a:t>
            </a:r>
            <a:endParaRPr lang="en-US" dirty="0">
              <a:solidFill>
                <a:srgbClr val="8F0000"/>
              </a:solidFill>
            </a:endParaRPr>
          </a:p>
        </p:txBody>
      </p:sp>
      <p:sp>
        <p:nvSpPr>
          <p:cNvPr id="19" name="مستطيل مستدير الزوايا 4">
            <a:extLst>
              <a:ext uri="{FF2B5EF4-FFF2-40B4-BE49-F238E27FC236}">
                <a16:creationId xmlns:a16="http://schemas.microsoft.com/office/drawing/2014/main" id="{07E9BDED-EB98-4DA3-81BC-B2D52DD5611E}"/>
              </a:ext>
            </a:extLst>
          </p:cNvPr>
          <p:cNvSpPr/>
          <p:nvPr/>
        </p:nvSpPr>
        <p:spPr>
          <a:xfrm>
            <a:off x="4678869" y="5655623"/>
            <a:ext cx="3565002" cy="1014503"/>
          </a:xfrm>
          <a:prstGeom prst="roundRect">
            <a:avLst/>
          </a:prstGeom>
          <a:solidFill>
            <a:srgbClr val="00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rgbClr val="B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36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3" grpId="0" animBg="1"/>
      <p:bldP spid="16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48">
            <a:extLst>
              <a:ext uri="{FF2B5EF4-FFF2-40B4-BE49-F238E27FC236}">
                <a16:creationId xmlns:a16="http://schemas.microsoft.com/office/drawing/2014/main" id="{6E00D68F-A810-463B-A9B7-E6F0A5895642}"/>
              </a:ext>
            </a:extLst>
          </p:cNvPr>
          <p:cNvSpPr/>
          <p:nvPr/>
        </p:nvSpPr>
        <p:spPr>
          <a:xfrm>
            <a:off x="7192394" y="223209"/>
            <a:ext cx="4014978" cy="150524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3200" dirty="0">
                <a:solidFill>
                  <a:schemeClr val="bg2"/>
                </a:solidFill>
                <a:cs typeface="Akhbar MT" pitchFamily="2" charset="-78"/>
              </a:rPr>
              <a:t>وزن كلمة ندرس هو </a:t>
            </a:r>
          </a:p>
        </p:txBody>
      </p:sp>
      <p:sp>
        <p:nvSpPr>
          <p:cNvPr id="5" name="مستطيل مستدير الزوايا 143">
            <a:extLst>
              <a:ext uri="{FF2B5EF4-FFF2-40B4-BE49-F238E27FC236}">
                <a16:creationId xmlns:a16="http://schemas.microsoft.com/office/drawing/2014/main" id="{C4B71E8E-6B91-4BFB-9C27-5838F9DB8DB3}"/>
              </a:ext>
            </a:extLst>
          </p:cNvPr>
          <p:cNvSpPr/>
          <p:nvPr/>
        </p:nvSpPr>
        <p:spPr>
          <a:xfrm>
            <a:off x="1627987" y="208975"/>
            <a:ext cx="4143445" cy="145166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600" dirty="0">
                <a:solidFill>
                  <a:schemeClr val="bg2"/>
                </a:solidFill>
                <a:cs typeface="Akhbar MT" pitchFamily="2" charset="-78"/>
              </a:rPr>
              <a:t>وزن كلمة ( تقارب )</a:t>
            </a:r>
            <a:r>
              <a:rPr lang="ar-AE" sz="3600" dirty="0">
                <a:cs typeface="Akhbar MT" pitchFamily="2" charset="-78"/>
              </a:rPr>
              <a:t>ا</a:t>
            </a:r>
          </a:p>
        </p:txBody>
      </p:sp>
      <p:sp>
        <p:nvSpPr>
          <p:cNvPr id="8" name="مستطيل مستدير الزوايا 3">
            <a:extLst>
              <a:ext uri="{FF2B5EF4-FFF2-40B4-BE49-F238E27FC236}">
                <a16:creationId xmlns:a16="http://schemas.microsoft.com/office/drawing/2014/main" id="{1F55C464-4BAF-450C-9A20-B458DB7C4D8F}"/>
              </a:ext>
            </a:extLst>
          </p:cNvPr>
          <p:cNvSpPr/>
          <p:nvPr/>
        </p:nvSpPr>
        <p:spPr>
          <a:xfrm>
            <a:off x="7465366" y="1820603"/>
            <a:ext cx="3742006" cy="6077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dirty="0"/>
              <a:t>خطأ</a:t>
            </a:r>
            <a:r>
              <a:rPr lang="ar-AE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خطأ</a:t>
            </a:r>
            <a:endParaRPr lang="ar-AE" dirty="0"/>
          </a:p>
        </p:txBody>
      </p:sp>
      <p:sp>
        <p:nvSpPr>
          <p:cNvPr id="9" name="مستطيل مستدير الزوايا 4">
            <a:extLst>
              <a:ext uri="{FF2B5EF4-FFF2-40B4-BE49-F238E27FC236}">
                <a16:creationId xmlns:a16="http://schemas.microsoft.com/office/drawing/2014/main" id="{F5484FFC-8CC3-4DD4-AE83-86E10ABA8B8A}"/>
              </a:ext>
            </a:extLst>
          </p:cNvPr>
          <p:cNvSpPr/>
          <p:nvPr/>
        </p:nvSpPr>
        <p:spPr>
          <a:xfrm>
            <a:off x="7465366" y="2491562"/>
            <a:ext cx="3742006" cy="599284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dirty="0"/>
              <a:t>صواب </a:t>
            </a:r>
          </a:p>
        </p:txBody>
      </p:sp>
      <p:sp>
        <p:nvSpPr>
          <p:cNvPr id="10" name="مستطيل مستدير الزوايا 1">
            <a:extLst>
              <a:ext uri="{FF2B5EF4-FFF2-40B4-BE49-F238E27FC236}">
                <a16:creationId xmlns:a16="http://schemas.microsoft.com/office/drawing/2014/main" id="{0515766F-9827-4CBB-9F7B-CF671702FA18}"/>
              </a:ext>
            </a:extLst>
          </p:cNvPr>
          <p:cNvSpPr/>
          <p:nvPr/>
        </p:nvSpPr>
        <p:spPr>
          <a:xfrm>
            <a:off x="7192393" y="1828650"/>
            <a:ext cx="4014979" cy="607744"/>
          </a:xfrm>
          <a:prstGeom prst="roundRect">
            <a:avLst/>
          </a:prstGeom>
          <a:solidFill>
            <a:schemeClr val="bg2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600" dirty="0">
                <a:solidFill>
                  <a:schemeClr val="bg2"/>
                </a:solidFill>
                <a:cs typeface="Akhbar MT" pitchFamily="2" charset="-78"/>
              </a:rPr>
              <a:t>نتفاعل</a:t>
            </a:r>
          </a:p>
        </p:txBody>
      </p:sp>
      <p:sp>
        <p:nvSpPr>
          <p:cNvPr id="11" name="مستطيل مستدير الزوايا 2">
            <a:extLst>
              <a:ext uri="{FF2B5EF4-FFF2-40B4-BE49-F238E27FC236}">
                <a16:creationId xmlns:a16="http://schemas.microsoft.com/office/drawing/2014/main" id="{6D784179-8EDC-44DD-8446-38A1199A720B}"/>
              </a:ext>
            </a:extLst>
          </p:cNvPr>
          <p:cNvSpPr/>
          <p:nvPr/>
        </p:nvSpPr>
        <p:spPr>
          <a:xfrm>
            <a:off x="7192392" y="2519835"/>
            <a:ext cx="4014980" cy="599284"/>
          </a:xfrm>
          <a:prstGeom prst="roundRect">
            <a:avLst/>
          </a:prstGeom>
          <a:solidFill>
            <a:schemeClr val="bg2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600" dirty="0">
                <a:solidFill>
                  <a:schemeClr val="accent5">
                    <a:lumMod val="20000"/>
                    <a:lumOff val="80000"/>
                  </a:schemeClr>
                </a:solidFill>
                <a:cs typeface="Akhbar MT" pitchFamily="2" charset="-78"/>
              </a:rPr>
              <a:t>نفعل</a:t>
            </a:r>
          </a:p>
        </p:txBody>
      </p:sp>
      <p:sp>
        <p:nvSpPr>
          <p:cNvPr id="12" name="مستطيل مستدير الزوايا 3">
            <a:extLst>
              <a:ext uri="{FF2B5EF4-FFF2-40B4-BE49-F238E27FC236}">
                <a16:creationId xmlns:a16="http://schemas.microsoft.com/office/drawing/2014/main" id="{4B4DBF77-6122-47E0-B746-BAFB2926BB88}"/>
              </a:ext>
            </a:extLst>
          </p:cNvPr>
          <p:cNvSpPr/>
          <p:nvPr/>
        </p:nvSpPr>
        <p:spPr>
          <a:xfrm>
            <a:off x="1784114" y="2582541"/>
            <a:ext cx="3742006" cy="6077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dirty="0"/>
              <a:t>خطأ</a:t>
            </a:r>
            <a:r>
              <a:rPr lang="ar-AE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خطأ</a:t>
            </a:r>
            <a:endParaRPr lang="ar-AE" dirty="0"/>
          </a:p>
        </p:txBody>
      </p:sp>
      <p:sp>
        <p:nvSpPr>
          <p:cNvPr id="13" name="مستطيل مستدير الزوايا 4">
            <a:extLst>
              <a:ext uri="{FF2B5EF4-FFF2-40B4-BE49-F238E27FC236}">
                <a16:creationId xmlns:a16="http://schemas.microsoft.com/office/drawing/2014/main" id="{6F78A01A-8089-42AD-8491-A1C1C1E2875A}"/>
              </a:ext>
            </a:extLst>
          </p:cNvPr>
          <p:cNvSpPr/>
          <p:nvPr/>
        </p:nvSpPr>
        <p:spPr>
          <a:xfrm>
            <a:off x="1784114" y="1829063"/>
            <a:ext cx="3742006" cy="599284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dirty="0"/>
              <a:t>صواب </a:t>
            </a:r>
          </a:p>
        </p:txBody>
      </p:sp>
      <p:sp>
        <p:nvSpPr>
          <p:cNvPr id="14" name="مستطيل مستدير الزوايا 1">
            <a:extLst>
              <a:ext uri="{FF2B5EF4-FFF2-40B4-BE49-F238E27FC236}">
                <a16:creationId xmlns:a16="http://schemas.microsoft.com/office/drawing/2014/main" id="{292B5AB5-A995-4FB6-84E5-AA9880E79AA1}"/>
              </a:ext>
            </a:extLst>
          </p:cNvPr>
          <p:cNvSpPr/>
          <p:nvPr/>
        </p:nvSpPr>
        <p:spPr>
          <a:xfrm>
            <a:off x="1718268" y="1808869"/>
            <a:ext cx="4014979" cy="607744"/>
          </a:xfrm>
          <a:prstGeom prst="roundRect">
            <a:avLst/>
          </a:prstGeom>
          <a:solidFill>
            <a:schemeClr val="bg2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600" dirty="0">
                <a:solidFill>
                  <a:schemeClr val="accent5">
                    <a:lumMod val="20000"/>
                    <a:lumOff val="80000"/>
                  </a:schemeClr>
                </a:solidFill>
                <a:cs typeface="Akhbar MT" pitchFamily="2" charset="-78"/>
              </a:rPr>
              <a:t>تفاعل</a:t>
            </a:r>
          </a:p>
        </p:txBody>
      </p:sp>
      <p:sp>
        <p:nvSpPr>
          <p:cNvPr id="15" name="مستطيل مستدير الزوايا 2">
            <a:extLst>
              <a:ext uri="{FF2B5EF4-FFF2-40B4-BE49-F238E27FC236}">
                <a16:creationId xmlns:a16="http://schemas.microsoft.com/office/drawing/2014/main" id="{5523C17F-AAF6-4144-8CDA-FE129D700E95}"/>
              </a:ext>
            </a:extLst>
          </p:cNvPr>
          <p:cNvSpPr/>
          <p:nvPr/>
        </p:nvSpPr>
        <p:spPr>
          <a:xfrm>
            <a:off x="1692223" y="2605235"/>
            <a:ext cx="4014980" cy="599284"/>
          </a:xfrm>
          <a:prstGeom prst="roundRect">
            <a:avLst/>
          </a:prstGeom>
          <a:solidFill>
            <a:schemeClr val="bg2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600" dirty="0">
                <a:solidFill>
                  <a:schemeClr val="bg2"/>
                </a:solidFill>
                <a:cs typeface="Akhbar MT" pitchFamily="2" charset="-78"/>
              </a:rPr>
              <a:t>استفعل</a:t>
            </a:r>
          </a:p>
        </p:txBody>
      </p:sp>
      <p:sp>
        <p:nvSpPr>
          <p:cNvPr id="16" name="مستطيل مستدير الزوايا 143">
            <a:extLst>
              <a:ext uri="{FF2B5EF4-FFF2-40B4-BE49-F238E27FC236}">
                <a16:creationId xmlns:a16="http://schemas.microsoft.com/office/drawing/2014/main" id="{74F5A648-4642-437F-9FB4-3A9E896B5B49}"/>
              </a:ext>
            </a:extLst>
          </p:cNvPr>
          <p:cNvSpPr/>
          <p:nvPr/>
        </p:nvSpPr>
        <p:spPr>
          <a:xfrm>
            <a:off x="7192393" y="3827061"/>
            <a:ext cx="4143445" cy="150524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600" dirty="0">
                <a:solidFill>
                  <a:schemeClr val="accent5">
                    <a:lumMod val="20000"/>
                    <a:lumOff val="80000"/>
                  </a:schemeClr>
                </a:solidFill>
                <a:cs typeface="Akhbar MT" pitchFamily="2" charset="-78"/>
              </a:rPr>
              <a:t>وزن كلمة عُمَرُ</a:t>
            </a:r>
            <a:endParaRPr lang="ar-AE" sz="3600" dirty="0">
              <a:cs typeface="Akhbar MT" pitchFamily="2" charset="-78"/>
            </a:endParaRPr>
          </a:p>
        </p:txBody>
      </p:sp>
      <p:sp>
        <p:nvSpPr>
          <p:cNvPr id="17" name="مستطيل مستدير الزوايا 3">
            <a:extLst>
              <a:ext uri="{FF2B5EF4-FFF2-40B4-BE49-F238E27FC236}">
                <a16:creationId xmlns:a16="http://schemas.microsoft.com/office/drawing/2014/main" id="{9D0E8B8B-8DF0-49EB-A7FA-53BC63989E34}"/>
              </a:ext>
            </a:extLst>
          </p:cNvPr>
          <p:cNvSpPr/>
          <p:nvPr/>
        </p:nvSpPr>
        <p:spPr>
          <a:xfrm>
            <a:off x="7393112" y="5455976"/>
            <a:ext cx="3742006" cy="6077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dirty="0"/>
              <a:t>خطأ</a:t>
            </a:r>
            <a:r>
              <a:rPr lang="ar-AE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خطأ</a:t>
            </a:r>
            <a:endParaRPr lang="ar-AE" dirty="0"/>
          </a:p>
        </p:txBody>
      </p:sp>
      <p:sp>
        <p:nvSpPr>
          <p:cNvPr id="18" name="مستطيل مستدير الزوايا 4">
            <a:extLst>
              <a:ext uri="{FF2B5EF4-FFF2-40B4-BE49-F238E27FC236}">
                <a16:creationId xmlns:a16="http://schemas.microsoft.com/office/drawing/2014/main" id="{B4DBB3E2-729D-44D3-9F03-DFCDA71A6D0C}"/>
              </a:ext>
            </a:extLst>
          </p:cNvPr>
          <p:cNvSpPr/>
          <p:nvPr/>
        </p:nvSpPr>
        <p:spPr>
          <a:xfrm>
            <a:off x="7328879" y="6206925"/>
            <a:ext cx="3742006" cy="599284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dirty="0"/>
              <a:t>صواب </a:t>
            </a:r>
          </a:p>
        </p:txBody>
      </p:sp>
      <p:sp>
        <p:nvSpPr>
          <p:cNvPr id="19" name="مستطيل مستدير الزوايا 143">
            <a:extLst>
              <a:ext uri="{FF2B5EF4-FFF2-40B4-BE49-F238E27FC236}">
                <a16:creationId xmlns:a16="http://schemas.microsoft.com/office/drawing/2014/main" id="{CC67221B-9A57-4BC9-B5D3-E23E95FB8E14}"/>
              </a:ext>
            </a:extLst>
          </p:cNvPr>
          <p:cNvSpPr/>
          <p:nvPr/>
        </p:nvSpPr>
        <p:spPr>
          <a:xfrm>
            <a:off x="1563756" y="3730332"/>
            <a:ext cx="4143445" cy="150524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600" dirty="0">
                <a:solidFill>
                  <a:schemeClr val="accent5">
                    <a:lumMod val="20000"/>
                    <a:lumOff val="80000"/>
                  </a:schemeClr>
                </a:solidFill>
                <a:cs typeface="Akhbar MT" pitchFamily="2" charset="-78"/>
              </a:rPr>
              <a:t>وزن كلمة خضراء</a:t>
            </a:r>
            <a:endParaRPr lang="ar-AE" sz="3600" dirty="0">
              <a:cs typeface="Akhbar MT" pitchFamily="2" charset="-78"/>
            </a:endParaRPr>
          </a:p>
        </p:txBody>
      </p:sp>
      <p:sp>
        <p:nvSpPr>
          <p:cNvPr id="20" name="مستطيل مستدير الزوايا 3">
            <a:extLst>
              <a:ext uri="{FF2B5EF4-FFF2-40B4-BE49-F238E27FC236}">
                <a16:creationId xmlns:a16="http://schemas.microsoft.com/office/drawing/2014/main" id="{83CACB37-2B9D-464C-8BA2-4DE1D999B96A}"/>
              </a:ext>
            </a:extLst>
          </p:cNvPr>
          <p:cNvSpPr/>
          <p:nvPr/>
        </p:nvSpPr>
        <p:spPr>
          <a:xfrm>
            <a:off x="1828709" y="5453535"/>
            <a:ext cx="3742006" cy="6077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dirty="0"/>
              <a:t>خطأ</a:t>
            </a:r>
            <a:r>
              <a:rPr lang="ar-AE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خطأ</a:t>
            </a:r>
            <a:endParaRPr lang="ar-AE" dirty="0"/>
          </a:p>
        </p:txBody>
      </p:sp>
      <p:sp>
        <p:nvSpPr>
          <p:cNvPr id="21" name="مستطيل مستدير الزوايا 4">
            <a:extLst>
              <a:ext uri="{FF2B5EF4-FFF2-40B4-BE49-F238E27FC236}">
                <a16:creationId xmlns:a16="http://schemas.microsoft.com/office/drawing/2014/main" id="{FF89A1FB-6614-42C0-9752-5117CA3E7FCC}"/>
              </a:ext>
            </a:extLst>
          </p:cNvPr>
          <p:cNvSpPr/>
          <p:nvPr/>
        </p:nvSpPr>
        <p:spPr>
          <a:xfrm>
            <a:off x="1828709" y="6176498"/>
            <a:ext cx="3742006" cy="599284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dirty="0"/>
              <a:t>صواب </a:t>
            </a:r>
          </a:p>
        </p:txBody>
      </p:sp>
      <p:sp>
        <p:nvSpPr>
          <p:cNvPr id="22" name="مستطيل مستدير الزوايا 1">
            <a:extLst>
              <a:ext uri="{FF2B5EF4-FFF2-40B4-BE49-F238E27FC236}">
                <a16:creationId xmlns:a16="http://schemas.microsoft.com/office/drawing/2014/main" id="{4F20987F-4ADC-444B-88D8-179032018CC8}"/>
              </a:ext>
            </a:extLst>
          </p:cNvPr>
          <p:cNvSpPr/>
          <p:nvPr/>
        </p:nvSpPr>
        <p:spPr>
          <a:xfrm>
            <a:off x="1647627" y="5465742"/>
            <a:ext cx="4014979" cy="607744"/>
          </a:xfrm>
          <a:prstGeom prst="roundRect">
            <a:avLst/>
          </a:prstGeom>
          <a:solidFill>
            <a:schemeClr val="bg2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200" dirty="0">
                <a:solidFill>
                  <a:schemeClr val="bg2"/>
                </a:solidFill>
                <a:cs typeface="Akhbar MT" pitchFamily="2" charset="-78"/>
              </a:rPr>
              <a:t>فعلى</a:t>
            </a:r>
          </a:p>
        </p:txBody>
      </p:sp>
      <p:sp>
        <p:nvSpPr>
          <p:cNvPr id="23" name="مستطيل مستدير الزوايا 1">
            <a:extLst>
              <a:ext uri="{FF2B5EF4-FFF2-40B4-BE49-F238E27FC236}">
                <a16:creationId xmlns:a16="http://schemas.microsoft.com/office/drawing/2014/main" id="{A541BD71-114A-4F8D-A0BF-6392F1DD4D09}"/>
              </a:ext>
            </a:extLst>
          </p:cNvPr>
          <p:cNvSpPr/>
          <p:nvPr/>
        </p:nvSpPr>
        <p:spPr>
          <a:xfrm>
            <a:off x="1784114" y="6168038"/>
            <a:ext cx="4014979" cy="607744"/>
          </a:xfrm>
          <a:prstGeom prst="roundRect">
            <a:avLst/>
          </a:prstGeom>
          <a:solidFill>
            <a:schemeClr val="bg2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600" dirty="0">
                <a:solidFill>
                  <a:schemeClr val="bg2"/>
                </a:solidFill>
                <a:cs typeface="Akhbar MT" pitchFamily="2" charset="-78"/>
              </a:rPr>
              <a:t>فعلاء </a:t>
            </a:r>
          </a:p>
        </p:txBody>
      </p:sp>
      <p:sp>
        <p:nvSpPr>
          <p:cNvPr id="24" name="مستطيل مستدير الزوايا 1">
            <a:extLst>
              <a:ext uri="{FF2B5EF4-FFF2-40B4-BE49-F238E27FC236}">
                <a16:creationId xmlns:a16="http://schemas.microsoft.com/office/drawing/2014/main" id="{01B8CC9C-2279-4292-83FD-8370C89ED0D6}"/>
              </a:ext>
            </a:extLst>
          </p:cNvPr>
          <p:cNvSpPr/>
          <p:nvPr/>
        </p:nvSpPr>
        <p:spPr>
          <a:xfrm>
            <a:off x="7256624" y="6187393"/>
            <a:ext cx="4014979" cy="607744"/>
          </a:xfrm>
          <a:prstGeom prst="roundRect">
            <a:avLst/>
          </a:prstGeom>
          <a:solidFill>
            <a:schemeClr val="bg2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600" dirty="0">
                <a:solidFill>
                  <a:schemeClr val="bg2"/>
                </a:solidFill>
                <a:cs typeface="Akhbar MT" pitchFamily="2" charset="-78"/>
              </a:rPr>
              <a:t>فُعَلُ</a:t>
            </a:r>
          </a:p>
        </p:txBody>
      </p:sp>
      <p:sp>
        <p:nvSpPr>
          <p:cNvPr id="25" name="مستطيل مستدير الزوايا 1">
            <a:extLst>
              <a:ext uri="{FF2B5EF4-FFF2-40B4-BE49-F238E27FC236}">
                <a16:creationId xmlns:a16="http://schemas.microsoft.com/office/drawing/2014/main" id="{950420DF-197E-4E9A-A351-300BE64A3E72}"/>
              </a:ext>
            </a:extLst>
          </p:cNvPr>
          <p:cNvSpPr/>
          <p:nvPr/>
        </p:nvSpPr>
        <p:spPr>
          <a:xfrm>
            <a:off x="7256625" y="5465742"/>
            <a:ext cx="4014979" cy="607744"/>
          </a:xfrm>
          <a:prstGeom prst="roundRect">
            <a:avLst/>
          </a:prstGeom>
          <a:solidFill>
            <a:schemeClr val="bg2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600" dirty="0">
                <a:solidFill>
                  <a:schemeClr val="bg2"/>
                </a:solidFill>
                <a:cs typeface="Akhbar MT" pitchFamily="2" charset="-78"/>
              </a:rPr>
              <a:t>فَعَلَ</a:t>
            </a:r>
          </a:p>
        </p:txBody>
      </p:sp>
    </p:spTree>
    <p:extLst>
      <p:ext uri="{BB962C8B-B14F-4D97-AF65-F5344CB8AC3E}">
        <p14:creationId xmlns:p14="http://schemas.microsoft.com/office/powerpoint/2010/main" val="3573698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6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0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5F6319B-7B6C-45DC-B727-3399F4412779}"/>
              </a:ext>
            </a:extLst>
          </p:cNvPr>
          <p:cNvSpPr/>
          <p:nvPr/>
        </p:nvSpPr>
        <p:spPr>
          <a:xfrm rot="21179391">
            <a:off x="4380217" y="2455524"/>
            <a:ext cx="2702103" cy="973476"/>
          </a:xfrm>
          <a:prstGeom prst="rect">
            <a:avLst/>
          </a:prstGeom>
          <a:solidFill>
            <a:srgbClr val="ECE6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9AA392-316E-473B-A675-1C5E3D376E11}"/>
              </a:ext>
            </a:extLst>
          </p:cNvPr>
          <p:cNvSpPr/>
          <p:nvPr/>
        </p:nvSpPr>
        <p:spPr>
          <a:xfrm rot="21313489">
            <a:off x="3714627" y="2833425"/>
            <a:ext cx="5043352" cy="2396220"/>
          </a:xfrm>
          <a:prstGeom prst="rect">
            <a:avLst/>
          </a:prstGeom>
          <a:solidFill>
            <a:srgbClr val="ECE6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 descr="A picture containing shirt&#10;&#10;Description automatically generated">
            <a:extLst>
              <a:ext uri="{FF2B5EF4-FFF2-40B4-BE49-F238E27FC236}">
                <a16:creationId xmlns:a16="http://schemas.microsoft.com/office/drawing/2014/main" id="{C83B7E38-544E-4F2E-9514-0D578D7FE2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703" b="54241" l="5244" r="55732">
                        <a14:foregroundMark x1="7724" y1="53352" x2="11829" y2="50929"/>
                        <a14:foregroundMark x1="53943" y1="53393" x2="50285" y2="52504"/>
                        <a14:foregroundMark x1="31179" y1="36107" x2="29553" y2="35743"/>
                        <a14:foregroundMark x1="5244" y1="54120" x2="6301" y2="53918"/>
                        <a14:foregroundMark x1="55732" y1="54241" x2="53984" y2="540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1" t="33362" r="43290" b="45681"/>
          <a:stretch/>
        </p:blipFill>
        <p:spPr>
          <a:xfrm rot="21311450">
            <a:off x="3340834" y="802228"/>
            <a:ext cx="5323641" cy="2102871"/>
          </a:xfrm>
          <a:prstGeom prst="rect">
            <a:avLst/>
          </a:prstGeom>
        </p:spPr>
      </p:pic>
      <p:pic>
        <p:nvPicPr>
          <p:cNvPr id="10" name="Picture 9" descr="A picture containing shirt&#10;&#10;Description automatically generated">
            <a:extLst>
              <a:ext uri="{FF2B5EF4-FFF2-40B4-BE49-F238E27FC236}">
                <a16:creationId xmlns:a16="http://schemas.microsoft.com/office/drawing/2014/main" id="{327E58A3-17EE-490A-B8A0-DB3529B33A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215" b="81745" l="64228" r="93862">
                        <a14:foregroundMark x1="71870" y1="50081" x2="76829" y2="59774"/>
                        <a14:foregroundMark x1="79350" y1="46244" x2="81179" y2="58078"/>
                        <a14:foregroundMark x1="79512" y1="43255" x2="79797" y2="44184"/>
                        <a14:foregroundMark x1="90650" y1="49192" x2="66707" y2="52423"/>
                        <a14:foregroundMark x1="92195" y1="47254" x2="93943" y2="58522"/>
                        <a14:foregroundMark x1="65569" y1="44426" x2="65935" y2="51494"/>
                        <a14:foregroundMark x1="65935" y1="51494" x2="65935" y2="51494"/>
                        <a14:foregroundMark x1="64228" y1="46325" x2="66545" y2="59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355" t="40635" r="4709" b="27839"/>
          <a:stretch/>
        </p:blipFill>
        <p:spPr>
          <a:xfrm>
            <a:off x="4149919" y="1939286"/>
            <a:ext cx="4171887" cy="345382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F9708C9-4130-4875-9662-45917B919A3F}"/>
              </a:ext>
            </a:extLst>
          </p:cNvPr>
          <p:cNvSpPr txBox="1"/>
          <p:nvPr/>
        </p:nvSpPr>
        <p:spPr>
          <a:xfrm rot="21313230">
            <a:off x="4162770" y="3595006"/>
            <a:ext cx="43137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ar-AE" sz="2400" b="1" dirty="0"/>
              <a:t>ينم عن الأخلاق الحميدة والعطاء في حب العلم</a:t>
            </a:r>
            <a:endParaRPr lang="en-US" sz="2400" b="1" dirty="0">
              <a:solidFill>
                <a:prstClr val="black"/>
              </a:solidFill>
            </a:endParaRPr>
          </a:p>
        </p:txBody>
      </p:sp>
      <p:pic>
        <p:nvPicPr>
          <p:cNvPr id="6" name="Picture 5" descr="A picture containing shirt&#10;&#10;Description automatically generated">
            <a:extLst>
              <a:ext uri="{FF2B5EF4-FFF2-40B4-BE49-F238E27FC236}">
                <a16:creationId xmlns:a16="http://schemas.microsoft.com/office/drawing/2014/main" id="{2FA3F2B8-17C7-4D80-9DA1-61DD52AC454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160" b="85622" l="5041" r="55976">
                        <a14:foregroundMark x1="5813" y1="56341" x2="8862" y2="70315"/>
                        <a14:foregroundMark x1="6585" y1="71567" x2="6301" y2="82351"/>
                        <a14:foregroundMark x1="6301" y1="82351" x2="10610" y2="85137"/>
                        <a14:foregroundMark x1="10610" y1="85137" x2="13672" y2="85394"/>
                        <a14:foregroundMark x1="23712" y1="85420" x2="51057" y2="84451"/>
                        <a14:foregroundMark x1="51057" y1="84451" x2="55203" y2="81220"/>
                        <a14:foregroundMark x1="55203" y1="81220" x2="54472" y2="56947"/>
                        <a14:foregroundMark x1="6138" y1="84047" x2="16667" y2="84451"/>
                        <a14:foregroundMark x1="16667" y1="84451" x2="21545" y2="84855"/>
                        <a14:foregroundMark x1="21545" y1="84855" x2="41789" y2="85218"/>
                        <a14:foregroundMark x1="41789" y1="85218" x2="45275" y2="85515"/>
                        <a14:foregroundMark x1="48576" y1="85520" x2="53293" y2="85097"/>
                        <a14:foregroundMark x1="51057" y1="82997" x2="13008" y2="80170"/>
                        <a14:foregroundMark x1="6748" y1="55574" x2="8003" y2="56172"/>
                        <a14:foregroundMark x1="5691" y1="54887" x2="10285" y2="57472"/>
                        <a14:foregroundMark x1="10285" y1="57472" x2="14350" y2="61672"/>
                        <a14:foregroundMark x1="14350" y1="61672" x2="15935" y2="66842"/>
                        <a14:foregroundMark x1="15935" y1="66842" x2="15935" y2="66842"/>
                        <a14:foregroundMark x1="6301" y1="85137" x2="6057" y2="65024"/>
                        <a14:foregroundMark x1="5528" y1="64015" x2="6301" y2="73708"/>
                        <a14:foregroundMark x1="6098" y1="84774" x2="7073" y2="80291"/>
                        <a14:foregroundMark x1="55244" y1="54847" x2="39309" y2="72859"/>
                        <a14:foregroundMark x1="51951" y1="75000" x2="19756" y2="80735"/>
                        <a14:foregroundMark x1="18171" y1="82068" x2="10041" y2="79766"/>
                        <a14:foregroundMark x1="10041" y1="79766" x2="9634" y2="73627"/>
                        <a14:foregroundMark x1="9634" y1="73627" x2="14715" y2="68659"/>
                        <a14:foregroundMark x1="11341" y1="62480" x2="21016" y2="73102"/>
                        <a14:foregroundMark x1="21016" y1="73102" x2="21098" y2="73142"/>
                        <a14:foregroundMark x1="51789" y1="79685" x2="41463" y2="78837"/>
                        <a14:foregroundMark x1="52276" y1="62884" x2="31301" y2="75808"/>
                        <a14:foregroundMark x1="22114" y1="67124" x2="38049" y2="70598"/>
                        <a14:foregroundMark x1="47317" y1="61268" x2="37886" y2="66842"/>
                        <a14:foregroundMark x1="37886" y1="66842" x2="37886" y2="66842"/>
                        <a14:foregroundMark x1="50163" y1="73304" x2="17724" y2="80089"/>
                        <a14:foregroundMark x1="15203" y1="76979" x2="29390" y2="73990"/>
                        <a14:foregroundMark x1="22561" y1="72900" x2="28659" y2="70315"/>
                        <a14:foregroundMark x1="18821" y1="63166" x2="24959" y2="65428"/>
                        <a14:foregroundMark x1="50122" y1="58805" x2="39756" y2="62884"/>
                        <a14:foregroundMark x1="39756" y1="62884" x2="34797" y2="66801"/>
                        <a14:foregroundMark x1="55691" y1="55089" x2="54959" y2="56583"/>
                        <a14:foregroundMark x1="54187" y1="55210" x2="55976" y2="54362"/>
                        <a14:foregroundMark x1="6376" y1="54903" x2="5081" y2="54483"/>
                        <a14:foregroundMark x1="7195" y1="55412" x2="5447" y2="54443"/>
                        <a14:foregroundMark x1="6098" y1="54685" x2="5163" y2="54160"/>
                        <a14:backgroundMark x1="16585" y1="85662" x2="19268" y2="85582"/>
                        <a14:backgroundMark x1="19268" y1="85582" x2="24106" y2="86066"/>
                        <a14:backgroundMark x1="24106" y1="86066" x2="24350" y2="86026"/>
                        <a14:backgroundMark x1="16585" y1="85622" x2="14715" y2="85703"/>
                        <a14:backgroundMark x1="14431" y1="85582" x2="13862" y2="85662"/>
                        <a14:backgroundMark x1="46341" y1="85905" x2="47967" y2="85743"/>
                        <a14:backgroundMark x1="45041" y1="85864" x2="50650" y2="86268"/>
                        <a14:backgroundMark x1="9553" y1="54564" x2="17358" y2="56260"/>
                        <a14:backgroundMark x1="15122" y1="57149" x2="36707" y2="59330"/>
                        <a14:backgroundMark x1="36707" y1="59330" x2="53252" y2="54604"/>
                        <a14:backgroundMark x1="46545" y1="57027" x2="28618" y2="61995"/>
                        <a14:backgroundMark x1="28618" y1="61995" x2="23659" y2="61349"/>
                        <a14:backgroundMark x1="23659" y1="61349" x2="20650" y2="59774"/>
                        <a14:backgroundMark x1="24634" y1="61712" x2="29309" y2="63288"/>
                        <a14:backgroundMark x1="29309" y1="63288" x2="35163" y2="63045"/>
                        <a14:backgroundMark x1="35163" y1="63045" x2="40081" y2="60339"/>
                        <a14:backgroundMark x1="8252" y1="55331" x2="6606" y2="54194"/>
                        <a14:backgroundMark x1="54146" y1="54564" x2="55081" y2="541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1" t="54094" r="43290" b="13889"/>
          <a:stretch/>
        </p:blipFill>
        <p:spPr>
          <a:xfrm rot="21311450">
            <a:off x="3400030" y="2404225"/>
            <a:ext cx="5323641" cy="3212557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538619" y="6450704"/>
            <a:ext cx="3792293" cy="386862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>
                <a:solidFill>
                  <a:prstClr val="white"/>
                </a:solidFill>
              </a:rPr>
              <a:t>إعداد المعلمة : أ / شذا أحمد المقداد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9412773" y="4652092"/>
            <a:ext cx="1849959" cy="1798612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600" b="1" dirty="0">
                <a:solidFill>
                  <a:schemeClr val="bg2">
                    <a:lumMod val="10000"/>
                  </a:schemeClr>
                </a:solidFill>
              </a:rPr>
              <a:t>السؤال الختامي للرواية ... </a:t>
            </a:r>
          </a:p>
        </p:txBody>
      </p:sp>
      <p:sp>
        <p:nvSpPr>
          <p:cNvPr id="4" name="Round Diagonal Corner Rectangle 3"/>
          <p:cNvSpPr/>
          <p:nvPr/>
        </p:nvSpPr>
        <p:spPr>
          <a:xfrm>
            <a:off x="4667477" y="27496"/>
            <a:ext cx="3304309" cy="897770"/>
          </a:xfrm>
          <a:prstGeom prst="round2Diag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rgbClr val="FF0000"/>
                </a:solidFill>
              </a:rPr>
              <a:t>بريد المعرفة 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5" name="Cloud Callout 4"/>
          <p:cNvSpPr/>
          <p:nvPr/>
        </p:nvSpPr>
        <p:spPr>
          <a:xfrm rot="531134">
            <a:off x="9093476" y="156542"/>
            <a:ext cx="2705726" cy="3688773"/>
          </a:xfrm>
          <a:prstGeom prst="cloud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dirty="0">
                <a:solidFill>
                  <a:srgbClr val="FF0000"/>
                </a:solidFill>
              </a:rPr>
              <a:t>من ساعي البريد</a:t>
            </a:r>
          </a:p>
          <a:p>
            <a:pPr algn="ctr"/>
            <a:r>
              <a:rPr lang="ar-AE" sz="2800" dirty="0">
                <a:solidFill>
                  <a:srgbClr val="FF0000"/>
                </a:solidFill>
              </a:rPr>
              <a:t>الذي سيجيب على هذا البريد ؟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 rot="20357204">
            <a:off x="4227570" y="3846528"/>
            <a:ext cx="4184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AE" b="1" dirty="0">
                <a:solidFill>
                  <a:srgbClr val="FF0000"/>
                </a:solidFill>
              </a:rPr>
              <a:t>ما الذي يجب علي فعله لوزن الفعل ؟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DD5F5A-385E-4EE0-96B2-9E12BBCA3AEC}"/>
              </a:ext>
            </a:extLst>
          </p:cNvPr>
          <p:cNvSpPr txBox="1"/>
          <p:nvPr/>
        </p:nvSpPr>
        <p:spPr>
          <a:xfrm>
            <a:off x="132520" y="53008"/>
            <a:ext cx="3233529" cy="147732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AE" dirty="0">
                <a:solidFill>
                  <a:srgbClr val="8F0000"/>
                </a:solidFill>
              </a:rPr>
              <a:t>نواتج التعلم :</a:t>
            </a:r>
          </a:p>
          <a:p>
            <a:endParaRPr lang="ar-AE" dirty="0">
              <a:solidFill>
                <a:srgbClr val="E9E6E6">
                  <a:lumMod val="10000"/>
                </a:srgbClr>
              </a:solidFill>
            </a:endParaRPr>
          </a:p>
          <a:p>
            <a:r>
              <a:rPr lang="ar-AE" dirty="0">
                <a:solidFill>
                  <a:srgbClr val="E9E6E6">
                    <a:lumMod val="10000"/>
                  </a:srgbClr>
                </a:solidFill>
              </a:rPr>
              <a:t>1 – </a:t>
            </a:r>
            <a:r>
              <a:rPr lang="ar-AE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يتعرف المتعلم على الميزان الصرفي</a:t>
            </a:r>
          </a:p>
          <a:p>
            <a:r>
              <a:rPr lang="ar-AE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 _ يستخدم الميزان في وزن الكلمات</a:t>
            </a:r>
          </a:p>
          <a:p>
            <a:r>
              <a:rPr lang="ar-AE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3 _ يفرق بوزن الكلمات الصحيحة والمعتلة</a:t>
            </a:r>
            <a:endParaRPr lang="ar-AE" dirty="0">
              <a:solidFill>
                <a:srgbClr val="8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63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1163 -0.03101 -0.00434 -0.0081 -0.00902 -0.0287 C -0.01007 -0.03356 -0.01145 -0.03819 -0.0125 -0.04305 C -0.01319 -0.04537 -0.01406 -0.04768 -0.01441 -0.05023 C -0.01632 -0.06296 -0.01666 -0.06435 -0.01788 -0.0787 C -0.01857 -0.08657 -0.01892 -0.09467 -0.01979 -0.10254 C -0.02013 -0.10648 -0.021 -0.11041 -0.02152 -0.11435 C -0.02222 -0.1199 -0.02257 -0.12546 -0.02326 -0.13101 C -0.02586 -0.15231 -0.02448 -0.13426 -0.02864 -0.16203 C -0.03003 -0.17152 -0.03073 -0.18125 -0.03211 -0.19074 C -0.03281 -0.19467 -0.03368 -0.19861 -0.03402 -0.20254 C -0.0342 -0.20648 -0.03402 -0.21041 -0.03402 -0.21435 L -0.03402 -0.21435 " pathEditMode="relative" ptsTypes="AAAAAAAAAAAA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59259E-6 L 2.22222E-6 0.00023 C -0.01163 -0.03102 -0.00434 -0.0081 -0.00903 -0.02871 C -0.01007 -0.03357 -0.01146 -0.0382 -0.0125 -0.04306 C -0.0132 -0.04537 -0.01406 -0.04769 -0.01441 -0.05023 C -0.01632 -0.06297 -0.01667 -0.06435 -0.01788 -0.07871 C -0.01858 -0.08658 -0.01893 -0.09468 -0.01979 -0.10255 C -0.02014 -0.10648 -0.02101 -0.11042 -0.02153 -0.11435 C -0.02222 -0.11991 -0.02257 -0.12547 -0.02327 -0.13102 C -0.02587 -0.15232 -0.02448 -0.13426 -0.02865 -0.16204 C -0.03004 -0.17153 -0.03073 -0.18125 -0.03212 -0.19074 C -0.03281 -0.19468 -0.03368 -0.19861 -0.03403 -0.20255 C -0.0342 -0.20648 -0.03403 -0.21042 -0.03403 -0.21435 L -0.03403 -0.21412 " pathEditMode="relative" rAng="0" ptsTypes="AAAAAAAAAAAA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9" y="-10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0284112-AB3E-4004-BFB2-203C0E0DFCF4}"/>
              </a:ext>
            </a:extLst>
          </p:cNvPr>
          <p:cNvSpPr txBox="1"/>
          <p:nvPr/>
        </p:nvSpPr>
        <p:spPr>
          <a:xfrm>
            <a:off x="1826450" y="178356"/>
            <a:ext cx="8925125" cy="1446550"/>
          </a:xfrm>
          <a:prstGeom prst="rect">
            <a:avLst/>
          </a:prstGeom>
          <a:solidFill>
            <a:schemeClr val="accent4">
              <a:lumMod val="40000"/>
              <a:lumOff val="60000"/>
              <a:alpha val="7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 defTabSz="457200" rtl="0"/>
            <a:r>
              <a:rPr lang="ar-AE" sz="4400" b="1" dirty="0">
                <a:solidFill>
                  <a:prstClr val="black"/>
                </a:solidFill>
              </a:rPr>
              <a:t>ما وزن كلمة ( معصوب ) في الجملة التالية</a:t>
            </a:r>
          </a:p>
          <a:p>
            <a:pPr algn="ctr" defTabSz="457200" rtl="0"/>
            <a:r>
              <a:rPr lang="ar-AE" sz="4400" b="1" dirty="0">
                <a:solidFill>
                  <a:prstClr val="black"/>
                </a:solidFill>
              </a:rPr>
              <a:t>( وهو معصوب العينين )؟</a:t>
            </a:r>
            <a:endParaRPr lang="en-US" sz="4400" b="1" dirty="0">
              <a:solidFill>
                <a:prstClr val="black"/>
              </a:solidFill>
            </a:endParaRPr>
          </a:p>
        </p:txBody>
      </p:sp>
      <p:pic>
        <p:nvPicPr>
          <p:cNvPr id="8" name="Space rocket toy from a surprise egg. Educational cartoon for children (معدل)">
            <a:hlinkClick r:id="" action="ppaction://media"/>
            <a:extLst>
              <a:ext uri="{FF2B5EF4-FFF2-40B4-BE49-F238E27FC236}">
                <a16:creationId xmlns:a16="http://schemas.microsoft.com/office/drawing/2014/main" id="{EC11DCB1-8640-4C6A-9E62-873334110A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59103" y="292031"/>
            <a:ext cx="609600" cy="609600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B98B3B4D-C35F-461B-B3B6-6FE389EAD7F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1875" y1="13931" x2="51875" y2="25655"/>
                        <a14:foregroundMark x1="48646" y1="19724" x2="46042" y2="27448"/>
                        <a14:foregroundMark x1="46042" y1="27448" x2="45729" y2="40138"/>
                        <a14:foregroundMark x1="51771" y1="25931" x2="50625" y2="31172"/>
                        <a14:foregroundMark x1="59062" y1="53379" x2="55521" y2="47862"/>
                        <a14:foregroundMark x1="55521" y1="47862" x2="55417" y2="47724"/>
                        <a14:foregroundMark x1="41875" y1="52690" x2="44167" y2="471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04" t="7343" r="36720" b="29275"/>
          <a:stretch/>
        </p:blipFill>
        <p:spPr>
          <a:xfrm>
            <a:off x="7641422" y="1324862"/>
            <a:ext cx="2832285" cy="5219042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CE6FE13C-8B0C-491A-AA4A-116945FECDAD}"/>
              </a:ext>
            </a:extLst>
          </p:cNvPr>
          <p:cNvSpPr/>
          <p:nvPr/>
        </p:nvSpPr>
        <p:spPr>
          <a:xfrm>
            <a:off x="8306798" y="2432858"/>
            <a:ext cx="1387487" cy="128101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ar-AE" b="1" dirty="0">
                <a:solidFill>
                  <a:prstClr val="black"/>
                </a:solidFill>
              </a:rPr>
              <a:t>مفعول </a:t>
            </a:r>
            <a:endParaRPr lang="en-US" b="1" dirty="0">
              <a:solidFill>
                <a:prstClr val="black"/>
              </a:solidFill>
            </a:endParaRPr>
          </a:p>
        </p:txBody>
      </p:sp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6CE2E985-F42F-42E6-AFDE-FC9FAE9D7A8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1875" y1="13931" x2="51875" y2="25655"/>
                        <a14:foregroundMark x1="48646" y1="19724" x2="46042" y2="27448"/>
                        <a14:foregroundMark x1="46042" y1="27448" x2="45729" y2="40138"/>
                        <a14:foregroundMark x1="51771" y1="25931" x2="50625" y2="31172"/>
                        <a14:foregroundMark x1="59062" y1="53379" x2="55521" y2="47862"/>
                        <a14:foregroundMark x1="55521" y1="47862" x2="55417" y2="47724"/>
                        <a14:foregroundMark x1="41875" y1="52690" x2="44167" y2="471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04" t="7343" r="36720" b="29275"/>
          <a:stretch/>
        </p:blipFill>
        <p:spPr>
          <a:xfrm>
            <a:off x="4679858" y="1338114"/>
            <a:ext cx="2832285" cy="5219042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86CC1575-9247-4329-B9E3-5C95A3B3BE38}"/>
              </a:ext>
            </a:extLst>
          </p:cNvPr>
          <p:cNvSpPr/>
          <p:nvPr/>
        </p:nvSpPr>
        <p:spPr>
          <a:xfrm>
            <a:off x="5459280" y="2432858"/>
            <a:ext cx="1273440" cy="128101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ar-AE" b="1" dirty="0">
                <a:solidFill>
                  <a:prstClr val="black"/>
                </a:solidFill>
              </a:rPr>
              <a:t>مستفعل</a:t>
            </a:r>
            <a:endParaRPr lang="en-US" b="1" dirty="0">
              <a:solidFill>
                <a:prstClr val="black"/>
              </a:solidFill>
            </a:endParaRP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7450A664-4911-4798-8C97-B52DE851D50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1875" y1="13931" x2="51875" y2="25655"/>
                        <a14:foregroundMark x1="48646" y1="19724" x2="46042" y2="27448"/>
                        <a14:foregroundMark x1="46042" y1="27448" x2="45729" y2="40138"/>
                        <a14:foregroundMark x1="51771" y1="25931" x2="50625" y2="31172"/>
                        <a14:foregroundMark x1="59062" y1="53379" x2="55521" y2="47862"/>
                        <a14:foregroundMark x1="55521" y1="47862" x2="55417" y2="47724"/>
                        <a14:foregroundMark x1="41875" y1="52690" x2="44167" y2="471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04" t="7343" r="36720" b="29275"/>
          <a:stretch/>
        </p:blipFill>
        <p:spPr>
          <a:xfrm>
            <a:off x="1718293" y="1324862"/>
            <a:ext cx="2832285" cy="5219042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6388ED4F-42D6-4943-9B8F-71F93A0E6FF2}"/>
              </a:ext>
            </a:extLst>
          </p:cNvPr>
          <p:cNvSpPr/>
          <p:nvPr/>
        </p:nvSpPr>
        <p:spPr>
          <a:xfrm>
            <a:off x="2497715" y="2432858"/>
            <a:ext cx="1273440" cy="128101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ar-AE" b="1" dirty="0">
                <a:solidFill>
                  <a:prstClr val="black"/>
                </a:solidFill>
              </a:rPr>
              <a:t>متفاعل </a:t>
            </a:r>
            <a:endParaRPr lang="en-US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20446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731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1355 -0.16435 0.00157 0.00417 0 -0.34676 C -0.00121 -0.6 0 -0.85324 0 -1.10671 L 0 -1.10671 " pathEditMode="relative" ptsTypes="AAAAA">
                                      <p:cBhvr>
                                        <p:cTn id="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1355 -0.16435 0.00157 0.00417 0 -0.34676 C -0.00121 -0.6 0 -0.85324 0 -1.10671 L 0 -1.10671 " pathEditMode="relative" ptsTypes="AAAAA">
                                      <p:cBhvr>
                                        <p:cTn id="1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0 0.00023 L 0 1.44676 L 0 1.44699 " pathEditMode="relative" rAng="0" ptsTypes="AAAA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233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L 0 1.44676 L 0 1.44676 " pathEditMode="relative" ptsTypes="AA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173 0.03982 -0.00277 0.07986 -0.00503 0.11991 C -0.00607 0.13773 -0.00815 0.15556 -0.01006 0.17315 C -0.01163 0.18658 -0.0151 0.19977 -0.0151 0.2132 C -0.01684 0.6044 -0.0151 0.99537 -0.0151 1.38658 L -0.0151 1.38658 " pathEditMode="relative" ptsTypes="AAAAAAA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173 0.03982 -0.00277 0.07986 -0.00503 0.11991 C -0.00607 0.13773 -0.00815 0.15556 -0.01006 0.17315 C -0.01163 0.18658 -0.0151 0.19977 -0.0151 0.2132 C -0.01684 0.6044 -0.0151 0.99537 -0.0151 1.38658 L -0.0151 1.38658 " pathEditMode="relative" ptsTypes="AAAAAAA"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0284112-AB3E-4004-BFB2-203C0E0DFCF4}"/>
              </a:ext>
            </a:extLst>
          </p:cNvPr>
          <p:cNvSpPr txBox="1"/>
          <p:nvPr/>
        </p:nvSpPr>
        <p:spPr>
          <a:xfrm>
            <a:off x="2928731" y="314097"/>
            <a:ext cx="6586331" cy="646331"/>
          </a:xfrm>
          <a:prstGeom prst="rect">
            <a:avLst/>
          </a:prstGeom>
          <a:solidFill>
            <a:schemeClr val="accent4">
              <a:lumMod val="40000"/>
              <a:lumOff val="60000"/>
              <a:alpha val="7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 defTabSz="457200" rtl="0"/>
            <a:r>
              <a:rPr lang="ar-AE" sz="3600" b="1" dirty="0">
                <a:solidFill>
                  <a:prstClr val="black"/>
                </a:solidFill>
              </a:rPr>
              <a:t>ما جذر كلمة ( استطال )</a:t>
            </a:r>
            <a:endParaRPr lang="en-US" sz="3600" b="1" dirty="0">
              <a:solidFill>
                <a:prstClr val="black"/>
              </a:solidFill>
            </a:endParaRPr>
          </a:p>
        </p:txBody>
      </p:sp>
      <p:pic>
        <p:nvPicPr>
          <p:cNvPr id="8" name="Space rocket toy from a surprise egg. Educational cartoon for children (معدل)">
            <a:hlinkClick r:id="" action="ppaction://media"/>
            <a:extLst>
              <a:ext uri="{FF2B5EF4-FFF2-40B4-BE49-F238E27FC236}">
                <a16:creationId xmlns:a16="http://schemas.microsoft.com/office/drawing/2014/main" id="{EC11DCB1-8640-4C6A-9E62-873334110A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59103" y="292031"/>
            <a:ext cx="609600" cy="609600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B98B3B4D-C35F-461B-B3B6-6FE389EAD7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1875" y1="13931" x2="51875" y2="25655"/>
                        <a14:foregroundMark x1="48646" y1="19724" x2="46042" y2="27448"/>
                        <a14:foregroundMark x1="46042" y1="27448" x2="45729" y2="40138"/>
                        <a14:foregroundMark x1="51771" y1="25931" x2="50625" y2="31172"/>
                        <a14:foregroundMark x1="59062" y1="53379" x2="55521" y2="47862"/>
                        <a14:foregroundMark x1="55521" y1="47862" x2="55417" y2="47724"/>
                        <a14:foregroundMark x1="41875" y1="52690" x2="44167" y2="471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04" t="7343" r="36720" b="29275"/>
          <a:stretch/>
        </p:blipFill>
        <p:spPr>
          <a:xfrm>
            <a:off x="4809141" y="1422092"/>
            <a:ext cx="2832285" cy="5219042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CE6FE13C-8B0C-491A-AA4A-116945FECDAD}"/>
              </a:ext>
            </a:extLst>
          </p:cNvPr>
          <p:cNvSpPr/>
          <p:nvPr/>
        </p:nvSpPr>
        <p:spPr>
          <a:xfrm>
            <a:off x="5429040" y="2622421"/>
            <a:ext cx="1333920" cy="120032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ar-AE" b="1" dirty="0">
                <a:solidFill>
                  <a:prstClr val="black"/>
                </a:solidFill>
              </a:rPr>
              <a:t>طال </a:t>
            </a:r>
            <a:endParaRPr lang="en-US" b="1" dirty="0">
              <a:solidFill>
                <a:prstClr val="black"/>
              </a:solidFill>
            </a:endParaRPr>
          </a:p>
        </p:txBody>
      </p:sp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6CE2E985-F42F-42E6-AFDE-FC9FAE9D7A8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1875" y1="13931" x2="51875" y2="25655"/>
                        <a14:foregroundMark x1="48646" y1="19724" x2="46042" y2="27448"/>
                        <a14:foregroundMark x1="46042" y1="27448" x2="45729" y2="40138"/>
                        <a14:foregroundMark x1="51771" y1="25931" x2="50625" y2="31172"/>
                        <a14:foregroundMark x1="59062" y1="53379" x2="55521" y2="47862"/>
                        <a14:foregroundMark x1="55521" y1="47862" x2="55417" y2="47724"/>
                        <a14:foregroundMark x1="41875" y1="52690" x2="44167" y2="471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04" t="7343" r="36720" b="29275"/>
          <a:stretch/>
        </p:blipFill>
        <p:spPr>
          <a:xfrm>
            <a:off x="7835716" y="1422092"/>
            <a:ext cx="2832285" cy="5219042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86CC1575-9247-4329-B9E3-5C95A3B3BE38}"/>
              </a:ext>
            </a:extLst>
          </p:cNvPr>
          <p:cNvSpPr/>
          <p:nvPr/>
        </p:nvSpPr>
        <p:spPr>
          <a:xfrm>
            <a:off x="8615410" y="2530088"/>
            <a:ext cx="1325003" cy="120032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ar-AE" b="1" dirty="0">
                <a:solidFill>
                  <a:prstClr val="black"/>
                </a:solidFill>
              </a:rPr>
              <a:t>تطاول</a:t>
            </a:r>
            <a:endParaRPr lang="en-US" b="1" dirty="0">
              <a:solidFill>
                <a:prstClr val="black"/>
              </a:solidFill>
            </a:endParaRP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7450A664-4911-4798-8C97-B52DE851D50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1875" y1="13931" x2="51875" y2="25655"/>
                        <a14:foregroundMark x1="48646" y1="19724" x2="46042" y2="27448"/>
                        <a14:foregroundMark x1="46042" y1="27448" x2="45729" y2="40138"/>
                        <a14:foregroundMark x1="51771" y1="25931" x2="50625" y2="31172"/>
                        <a14:foregroundMark x1="59062" y1="53379" x2="55521" y2="47862"/>
                        <a14:foregroundMark x1="55521" y1="47862" x2="55417" y2="47724"/>
                        <a14:foregroundMark x1="41875" y1="52690" x2="44167" y2="471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04" t="7343" r="36720" b="29275"/>
          <a:stretch/>
        </p:blipFill>
        <p:spPr>
          <a:xfrm>
            <a:off x="1718293" y="1324862"/>
            <a:ext cx="2832285" cy="5219042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6388ED4F-42D6-4943-9B8F-71F93A0E6FF2}"/>
              </a:ext>
            </a:extLst>
          </p:cNvPr>
          <p:cNvSpPr/>
          <p:nvPr/>
        </p:nvSpPr>
        <p:spPr>
          <a:xfrm>
            <a:off x="2462981" y="2432858"/>
            <a:ext cx="1308174" cy="120032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ar-AE" b="1" dirty="0">
                <a:solidFill>
                  <a:prstClr val="black"/>
                </a:solidFill>
              </a:rPr>
              <a:t>تطال</a:t>
            </a:r>
            <a:endParaRPr lang="en-US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67514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731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2.5E-6 0.00023 C 0.01354 -0.16458 0.00157 0.00417 -2.5E-6 -0.34676 C -0.00121 -0.6 -2.5E-6 -0.85324 -2.5E-6 -1.10671 L -2.5E-6 -1.10648 " pathEditMode="relative" rAng="0" ptsTypes="AAAAA">
                                      <p:cBhvr>
                                        <p:cTn id="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" y="-5532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L -2.5E-6 0.00023 C 0.01354 -0.16458 0.00157 0.00417 -2.5E-6 -0.34676 C -0.00121 -0.6 -2.5E-6 -0.85324 -2.5E-6 -1.10671 L -2.5E-6 -1.10648 " pathEditMode="relative" rAng="0" ptsTypes="AAAAA">
                                      <p:cBhvr>
                                        <p:cTn id="1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" y="-5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48148E-6 L 1.11111E-6 0.00023 L 1.11111E-6 1.44676 L 1.11111E-6 1.44699 " pathEditMode="relative" rAng="0" ptsTypes="AAAA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233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48148E-6 L 1.11111E-6 0.00023 L 1.11111E-6 1.44676 L 1.11111E-6 1.44699 " pathEditMode="relative" rAng="0" ptsTypes="AA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173 0.03982 -0.00277 0.07986 -0.00503 0.11991 C -0.00607 0.13773 -0.00815 0.15556 -0.01006 0.17315 C -0.01163 0.18658 -0.0151 0.19977 -0.0151 0.2132 C -0.01684 0.6044 -0.0151 0.99537 -0.0151 1.38658 L -0.0151 1.38658 " pathEditMode="relative" ptsTypes="AAAAAAA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173 0.03982 -0.00277 0.07986 -0.00503 0.11991 C -0.00607 0.13773 -0.00815 0.15556 -0.01006 0.17315 C -0.01163 0.18658 -0.0151 0.19977 -0.0151 0.2132 C -0.01684 0.6044 -0.0151 0.99537 -0.0151 1.38658 L -0.0151 1.38658 " pathEditMode="relative" ptsTypes="AAAAAAA"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0284112-AB3E-4004-BFB2-203C0E0DFCF4}"/>
              </a:ext>
            </a:extLst>
          </p:cNvPr>
          <p:cNvSpPr txBox="1"/>
          <p:nvPr/>
        </p:nvSpPr>
        <p:spPr>
          <a:xfrm>
            <a:off x="3309209" y="806019"/>
            <a:ext cx="4300142" cy="52322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defTabSz="457200" rtl="0"/>
            <a:r>
              <a:rPr lang="ar-AE" sz="2800" b="1" dirty="0">
                <a:solidFill>
                  <a:prstClr val="black"/>
                </a:solidFill>
              </a:rPr>
              <a:t>ما  وزن كلمة يستحسن ؟</a:t>
            </a:r>
            <a:endParaRPr lang="en-US" sz="2800" b="1" dirty="0">
              <a:solidFill>
                <a:prstClr val="black"/>
              </a:solidFill>
            </a:endParaRPr>
          </a:p>
        </p:txBody>
      </p:sp>
      <p:pic>
        <p:nvPicPr>
          <p:cNvPr id="8" name="Space rocket toy from a surprise egg. Educational cartoon for children (معدل)">
            <a:hlinkClick r:id="" action="ppaction://media"/>
            <a:extLst>
              <a:ext uri="{FF2B5EF4-FFF2-40B4-BE49-F238E27FC236}">
                <a16:creationId xmlns:a16="http://schemas.microsoft.com/office/drawing/2014/main" id="{EC11DCB1-8640-4C6A-9E62-873334110A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59103" y="292031"/>
            <a:ext cx="609600" cy="609600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B98B3B4D-C35F-461B-B3B6-6FE389EAD7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1875" y1="13931" x2="51875" y2="25655"/>
                        <a14:foregroundMark x1="48646" y1="19724" x2="46042" y2="27448"/>
                        <a14:foregroundMark x1="46042" y1="27448" x2="45729" y2="40138"/>
                        <a14:foregroundMark x1="51771" y1="25931" x2="50625" y2="31172"/>
                        <a14:foregroundMark x1="59062" y1="53379" x2="55521" y2="47862"/>
                        <a14:foregroundMark x1="55521" y1="47862" x2="55417" y2="47724"/>
                        <a14:foregroundMark x1="41875" y1="52690" x2="44167" y2="471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04" t="7343" r="36720" b="29275"/>
          <a:stretch/>
        </p:blipFill>
        <p:spPr>
          <a:xfrm>
            <a:off x="1794996" y="1422092"/>
            <a:ext cx="2832285" cy="5219042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6CE2E985-F42F-42E6-AFDE-FC9FAE9D7A8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1875" y1="13931" x2="51875" y2="25655"/>
                        <a14:foregroundMark x1="48646" y1="19724" x2="46042" y2="27448"/>
                        <a14:foregroundMark x1="46042" y1="27448" x2="45729" y2="40138"/>
                        <a14:foregroundMark x1="51771" y1="25931" x2="50625" y2="31172"/>
                        <a14:foregroundMark x1="59062" y1="53379" x2="55521" y2="47862"/>
                        <a14:foregroundMark x1="55521" y1="47862" x2="55417" y2="47724"/>
                        <a14:foregroundMark x1="41875" y1="52690" x2="44167" y2="471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04" t="7343" r="36720" b="29275"/>
          <a:stretch/>
        </p:blipFill>
        <p:spPr>
          <a:xfrm>
            <a:off x="7835716" y="1422092"/>
            <a:ext cx="2832285" cy="5219042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7450A664-4911-4798-8C97-B52DE851D50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1875" y1="13931" x2="51875" y2="25655"/>
                        <a14:foregroundMark x1="48646" y1="19724" x2="46042" y2="27448"/>
                        <a14:foregroundMark x1="46042" y1="27448" x2="45729" y2="40138"/>
                        <a14:foregroundMark x1="51771" y1="25931" x2="50625" y2="31172"/>
                        <a14:foregroundMark x1="59062" y1="53379" x2="55521" y2="47862"/>
                        <a14:foregroundMark x1="55521" y1="47862" x2="55417" y2="47724"/>
                        <a14:foregroundMark x1="41875" y1="52690" x2="44167" y2="471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04" t="7343" r="36720" b="29275"/>
          <a:stretch/>
        </p:blipFill>
        <p:spPr>
          <a:xfrm>
            <a:off x="4679858" y="1422092"/>
            <a:ext cx="2832285" cy="5219042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6388ED4F-42D6-4943-9B8F-71F93A0E6FF2}"/>
              </a:ext>
            </a:extLst>
          </p:cNvPr>
          <p:cNvSpPr/>
          <p:nvPr/>
        </p:nvSpPr>
        <p:spPr>
          <a:xfrm>
            <a:off x="5459280" y="2530088"/>
            <a:ext cx="1273440" cy="1281014"/>
          </a:xfrm>
          <a:prstGeom prst="ellipse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/>
            <a:r>
              <a:rPr lang="ar-AE" b="1" dirty="0">
                <a:solidFill>
                  <a:prstClr val="black"/>
                </a:solidFill>
              </a:rPr>
              <a:t>فاعلة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81B616C-32BC-4541-A276-B453F8298CF1}"/>
              </a:ext>
            </a:extLst>
          </p:cNvPr>
          <p:cNvSpPr/>
          <p:nvPr/>
        </p:nvSpPr>
        <p:spPr>
          <a:xfrm>
            <a:off x="2568703" y="2530088"/>
            <a:ext cx="1273440" cy="1281014"/>
          </a:xfrm>
          <a:prstGeom prst="ellipse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/>
            <a:r>
              <a:rPr lang="ar-AE" b="1" dirty="0">
                <a:solidFill>
                  <a:prstClr val="black"/>
                </a:solidFill>
              </a:rPr>
              <a:t>يستفعل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E76ACC5-F566-4D24-AA96-F429B78A9CDE}"/>
              </a:ext>
            </a:extLst>
          </p:cNvPr>
          <p:cNvSpPr/>
          <p:nvPr/>
        </p:nvSpPr>
        <p:spPr>
          <a:xfrm>
            <a:off x="8615138" y="2572797"/>
            <a:ext cx="1273440" cy="1238305"/>
          </a:xfrm>
          <a:prstGeom prst="ellipse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/>
            <a:r>
              <a:rPr lang="ar-AE" b="1" dirty="0">
                <a:solidFill>
                  <a:prstClr val="black"/>
                </a:solidFill>
              </a:rPr>
              <a:t>يتفاعل</a:t>
            </a:r>
            <a:endParaRPr lang="en-US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11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48148E-6 L 1.11111E-6 0.00023 L 1.11111E-6 1.44676 L 1.11111E-6 1.44699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233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48148E-6 L 1.38889E-6 0.00023 C 0.01354 -0.16482 0.00156 0.00417 1.38889E-6 -0.34676 C -0.00122 -0.6 1.38889E-6 -0.85324 1.38889E-6 -1.10671 L 1.38889E-6 -1.10648 " pathEditMode="relative" rAng="0" ptsTypes="AAAAA">
                                      <p:cBhvr>
                                        <p:cTn id="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" y="-5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31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48148E-6 L 1.38889E-6 0.00023 C 0.01354 -0.16481 0.00156 0.00417 1.38889E-6 -0.34676 C -0.00122 -0.6 1.38889E-6 -0.85324 1.38889E-6 -1.10671 L 1.38889E-6 -1.10648 " pathEditMode="relative" rAng="0" ptsTypes="AAAAA">
                                      <p:cBhvr>
                                        <p:cTn id="1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" y="-5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48148E-6 L 1.11111E-6 0.00023 L 1.11111E-6 1.44676 L 1.11111E-6 1.44699 " pathEditMode="relative" rAng="0" ptsTypes="AAAA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 0.00023 C -0.00174 0.03982 -0.00278 0.07986 -0.00503 0.11991 C -0.00608 0.13773 -0.00816 0.15556 -0.01007 0.17315 C -0.01163 0.18658 -0.0151 0.19977 -0.0151 0.2132 C -0.01684 0.6044 -0.0151 0.99537 -0.0151 1.38658 L -0.0151 1.38681 " pathEditMode="relative" rAng="0" ptsTypes="AAAAAAA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9" y="6932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0 0.00023 C -0.00174 0.03981 -0.00278 0.07986 -0.00503 0.11991 C -0.00608 0.13773 -0.00816 0.15555 -0.01007 0.17315 C -0.01163 0.18657 -0.0151 0.19977 -0.0151 0.21319 C -0.01684 0.6044 -0.0151 0.99537 -0.0151 1.38657 L -0.0151 1.3868 " pathEditMode="relative" rAng="0" ptsTypes="AAAAAAA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9" y="69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wn Arrow 4"/>
          <p:cNvSpPr/>
          <p:nvPr/>
        </p:nvSpPr>
        <p:spPr>
          <a:xfrm>
            <a:off x="5281628" y="357188"/>
            <a:ext cx="3233529" cy="4243387"/>
          </a:xfrm>
          <a:prstGeom prst="down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bg2">
                    <a:lumMod val="10000"/>
                  </a:schemeClr>
                </a:solidFill>
              </a:rPr>
              <a:t>لنلعب هذه</a:t>
            </a:r>
          </a:p>
          <a:p>
            <a:pPr algn="ctr"/>
            <a:endParaRPr lang="ar-AE" sz="2000" b="1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ar-AE" sz="2000" b="1" dirty="0">
                <a:solidFill>
                  <a:schemeClr val="bg2">
                    <a:lumMod val="10000"/>
                  </a:schemeClr>
                </a:solidFill>
              </a:rPr>
              <a:t> اللعبة معا </a:t>
            </a:r>
          </a:p>
          <a:p>
            <a:pPr algn="ctr"/>
            <a:endParaRPr lang="ar-AE" sz="2000" b="1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ar-AE" sz="2000" b="1" dirty="0">
                <a:solidFill>
                  <a:schemeClr val="bg2">
                    <a:lumMod val="10000"/>
                  </a:schemeClr>
                </a:solidFill>
              </a:rPr>
              <a:t>ولنرى ما الذي فهمناه</a:t>
            </a:r>
          </a:p>
          <a:p>
            <a:pPr algn="ctr"/>
            <a:endParaRPr lang="ar-AE" sz="2000" b="1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ar-AE" sz="2000" b="1" dirty="0">
                <a:solidFill>
                  <a:schemeClr val="bg2">
                    <a:lumMod val="10000"/>
                  </a:schemeClr>
                </a:solidFill>
              </a:rPr>
              <a:t> من درسنا</a:t>
            </a:r>
          </a:p>
          <a:p>
            <a:pPr algn="ctr"/>
            <a:endParaRPr lang="ar-AE" sz="2000" b="1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ar-AE" sz="2000" b="1" dirty="0">
                <a:solidFill>
                  <a:schemeClr val="bg2">
                    <a:lumMod val="10000"/>
                  </a:schemeClr>
                </a:solidFill>
              </a:rPr>
              <a:t> هذا اليوم </a:t>
            </a:r>
            <a:endParaRPr lang="en-US" sz="2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4AED3E-0D69-44A5-B087-3B913F64C0CE}"/>
              </a:ext>
            </a:extLst>
          </p:cNvPr>
          <p:cNvSpPr txBox="1"/>
          <p:nvPr/>
        </p:nvSpPr>
        <p:spPr>
          <a:xfrm>
            <a:off x="132520" y="53008"/>
            <a:ext cx="3233529" cy="147732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AE" dirty="0">
                <a:solidFill>
                  <a:srgbClr val="8F0000"/>
                </a:solidFill>
              </a:rPr>
              <a:t>نواتج التعلم :</a:t>
            </a:r>
          </a:p>
          <a:p>
            <a:endParaRPr lang="ar-AE" dirty="0">
              <a:solidFill>
                <a:srgbClr val="E9E6E6">
                  <a:lumMod val="10000"/>
                </a:srgbClr>
              </a:solidFill>
            </a:endParaRPr>
          </a:p>
          <a:p>
            <a:r>
              <a:rPr lang="ar-AE" dirty="0">
                <a:solidFill>
                  <a:srgbClr val="E9E6E6">
                    <a:lumMod val="10000"/>
                  </a:srgbClr>
                </a:solidFill>
              </a:rPr>
              <a:t>1 – </a:t>
            </a:r>
            <a:r>
              <a:rPr lang="ar-AE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يتعرف المتعلم على الميزان الصرفي</a:t>
            </a:r>
          </a:p>
          <a:p>
            <a:r>
              <a:rPr lang="ar-AE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 _ يستخدم الميزان في وزن الكلمات</a:t>
            </a:r>
          </a:p>
          <a:p>
            <a:r>
              <a:rPr lang="ar-AE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3 _ يفرق بوزن الكلمات الصحيحة والمعتلة</a:t>
            </a:r>
            <a:endParaRPr lang="ar-AE" dirty="0">
              <a:solidFill>
                <a:srgbClr val="8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625BC-235C-4E05-8537-ACA3ACE18268}"/>
              </a:ext>
            </a:extLst>
          </p:cNvPr>
          <p:cNvSpPr/>
          <p:nvPr/>
        </p:nvSpPr>
        <p:spPr>
          <a:xfrm>
            <a:off x="2428567" y="5194341"/>
            <a:ext cx="9296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https://quizizz.com/join/quiz/5efbabf707b0c8001c22ef56/start?from=soloLinkShare&amp;referrer=5e9c853a183dd3001c908de8</a:t>
            </a:r>
          </a:p>
        </p:txBody>
      </p:sp>
    </p:spTree>
    <p:extLst>
      <p:ext uri="{BB962C8B-B14F-4D97-AF65-F5344CB8AC3E}">
        <p14:creationId xmlns:p14="http://schemas.microsoft.com/office/powerpoint/2010/main" val="8892830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A79483-466A-49E1-8295-1B06D0ACA9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60" t="15397" r="12159" b="21119"/>
          <a:stretch/>
        </p:blipFill>
        <p:spPr>
          <a:xfrm>
            <a:off x="2407085" y="1831931"/>
            <a:ext cx="7377830" cy="319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85220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مخصص 14">
      <a:dk1>
        <a:srgbClr val="8F0000"/>
      </a:dk1>
      <a:lt1>
        <a:srgbClr val="BF0000"/>
      </a:lt1>
      <a:dk2>
        <a:srgbClr val="BF0000"/>
      </a:dk2>
      <a:lt2>
        <a:srgbClr val="E9E6E6"/>
      </a:lt2>
      <a:accent1>
        <a:srgbClr val="BF0000"/>
      </a:accent1>
      <a:accent2>
        <a:srgbClr val="9B2D1F"/>
      </a:accent2>
      <a:accent3>
        <a:srgbClr val="BF0000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BF0000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2489</TotalTime>
  <Words>460</Words>
  <Application>Microsoft Office PowerPoint</Application>
  <PresentationFormat>Widescreen</PresentationFormat>
  <Paragraphs>140</Paragraphs>
  <Slides>20</Slides>
  <Notes>1</Notes>
  <HiddenSlides>0</HiddenSlides>
  <MMClips>3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Wisp</vt:lpstr>
      <vt:lpstr>2_Office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Acer PC</dc:creator>
  <cp:lastModifiedBy>asifhammoud1978@gmail.com</cp:lastModifiedBy>
  <cp:revision>144</cp:revision>
  <dcterms:created xsi:type="dcterms:W3CDTF">2020-05-07T22:34:46Z</dcterms:created>
  <dcterms:modified xsi:type="dcterms:W3CDTF">2024-09-16T16:16:25Z</dcterms:modified>
</cp:coreProperties>
</file>