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5"/>
  </p:handoutMasterIdLst>
  <p:sldIdLst>
    <p:sldId id="461" r:id="rId5"/>
    <p:sldId id="2683" r:id="rId6"/>
    <p:sldId id="2678" r:id="rId7"/>
    <p:sldId id="296" r:id="rId8"/>
    <p:sldId id="299" r:id="rId9"/>
    <p:sldId id="2679" r:id="rId10"/>
    <p:sldId id="2705" r:id="rId11"/>
    <p:sldId id="298" r:id="rId12"/>
    <p:sldId id="2718" r:id="rId13"/>
    <p:sldId id="2722" r:id="rId14"/>
    <p:sldId id="2729" r:id="rId15"/>
    <p:sldId id="2719" r:id="rId16"/>
    <p:sldId id="2727" r:id="rId17"/>
    <p:sldId id="2730" r:id="rId18"/>
    <p:sldId id="2728" r:id="rId19"/>
    <p:sldId id="2713" r:id="rId20"/>
    <p:sldId id="2715" r:id="rId21"/>
    <p:sldId id="2725" r:id="rId22"/>
    <p:sldId id="2726" r:id="rId23"/>
    <p:sldId id="4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22"/>
            <p14:sldId id="2729"/>
            <p14:sldId id="2719"/>
            <p14:sldId id="2727"/>
            <p14:sldId id="2730"/>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BA8C41"/>
    <a:srgbClr val="AC833B"/>
    <a:srgbClr val="2A5CAA"/>
    <a:srgbClr val="C00000"/>
    <a:srgbClr val="000000"/>
    <a:srgbClr val="5F5F5F"/>
    <a:srgbClr val="9A9C9B"/>
    <a:srgbClr val="3E8C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8"/>
    <p:restoredTop sz="94694"/>
  </p:normalViewPr>
  <p:slideViewPr>
    <p:cSldViewPr snapToGrid="0">
      <p:cViewPr varScale="1">
        <p:scale>
          <a:sx n="115" d="100"/>
          <a:sy n="115" d="100"/>
        </p:scale>
        <p:origin x="240" y="2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1/23/25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0.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09234165776384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09234165776384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405869809991680"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405869809991680"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824060432449536"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5870893068320768"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6.1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2</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a:solidFill>
                  <a:srgbClr val="AC833B"/>
                </a:solidFill>
                <a:latin typeface="Helvetica" pitchFamily="2" charset="0"/>
              </a:rPr>
              <a:t>03</a:t>
            </a:r>
          </a:p>
          <a:p>
            <a:pPr marL="0" indent="0">
              <a:lnSpc>
                <a:spcPct val="100000"/>
              </a:lnSpc>
              <a:buNone/>
            </a:pPr>
            <a:r>
              <a:rPr lang="en-US" sz="3600" b="1">
                <a:solidFill>
                  <a:srgbClr val="AC833B"/>
                </a:solidFill>
                <a:latin typeface="Helvetica" pitchFamily="2" charset="0"/>
              </a:rPr>
              <a:t>06</a:t>
            </a:r>
          </a:p>
          <a:p>
            <a:pPr marL="0" indent="0">
              <a:lnSpc>
                <a:spcPct val="100000"/>
              </a:lnSpc>
              <a:buNone/>
            </a:pPr>
            <a:r>
              <a:rPr lang="en-US" sz="3600" b="1">
                <a:solidFill>
                  <a:srgbClr val="AC833B"/>
                </a:solidFill>
                <a:latin typeface="Helvetica" pitchFamily="2" charset="0"/>
              </a:rPr>
              <a:t>08</a:t>
            </a:r>
          </a:p>
          <a:p>
            <a:pPr marL="0" indent="0">
              <a:lnSpc>
                <a:spcPct val="100000"/>
              </a:lnSpc>
              <a:buNone/>
            </a:pPr>
            <a:r>
              <a:rPr lang="en-US" sz="3600" b="1">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a:latin typeface="Helvetica" pitchFamily="2" charset="0"/>
              </a:rPr>
              <a:t>The slides within this resource, although detailed, are designed as a starting point for teachers. You can:</a:t>
            </a:r>
          </a:p>
          <a:p>
            <a:endParaRPr lang="en-US" altLang="ru-RU">
              <a:latin typeface="Helvetica" pitchFamily="2" charset="0"/>
            </a:endParaRPr>
          </a:p>
          <a:p>
            <a:pPr marL="541338" indent="-184150">
              <a:buFont typeface="Arial" panose="020B0604020202020204" pitchFamily="34" charset="0"/>
              <a:buChar char="•"/>
            </a:pPr>
            <a:r>
              <a:rPr lang="en-US" altLang="ru-RU">
                <a:latin typeface="Helvetica" pitchFamily="2" charset="0"/>
              </a:rPr>
              <a:t>construct lessons around the language points explored in them. </a:t>
            </a:r>
          </a:p>
          <a:p>
            <a:pPr marL="541338" indent="-184150">
              <a:buFont typeface="Arial" panose="020B0604020202020204" pitchFamily="34" charset="0"/>
              <a:buChar char="•"/>
            </a:pPr>
            <a:r>
              <a:rPr lang="en-US" altLang="ru-RU">
                <a:latin typeface="Helvetica" pitchFamily="2" charset="0"/>
              </a:rPr>
              <a:t>use the slides individually as a resource within a lesson. </a:t>
            </a:r>
          </a:p>
          <a:p>
            <a:pPr marL="541338" indent="-184150">
              <a:buFont typeface="Arial" panose="020B0604020202020204" pitchFamily="34" charset="0"/>
              <a:buChar char="•"/>
            </a:pPr>
            <a:r>
              <a:rPr lang="en-US" altLang="ru-RU">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a:latin typeface="Helvetica" pitchFamily="2" charset="0"/>
            </a:endParaRPr>
          </a:p>
          <a:p>
            <a:pPr algn="just"/>
            <a:r>
              <a:rPr lang="en-US" altLang="ru-RU">
                <a:latin typeface="Helvetica" pitchFamily="2" charset="0"/>
              </a:rPr>
              <a:t>Ensure that students have been exposed to all the language points in the coverage ahead of their end of term exam.</a:t>
            </a:r>
          </a:p>
          <a:p>
            <a:endParaRPr lang="en-AE" sz="160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chemeClr val="bg1"/>
                </a:solidFill>
                <a:latin typeface="Helvetica" pitchFamily="2" charset="0"/>
              </a:rPr>
              <a:t>Term 2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560DBD2-9319-C45C-BE24-5ECD942BF62D}"/>
              </a:ext>
            </a:extLst>
          </p:cNvPr>
          <p:cNvGraphicFramePr>
            <a:graphicFrameLocks noGrp="1"/>
          </p:cNvGraphicFramePr>
          <p:nvPr>
            <p:extLst>
              <p:ext uri="{D42A27DB-BD31-4B8C-83A1-F6EECF244321}">
                <p14:modId xmlns:p14="http://schemas.microsoft.com/office/powerpoint/2010/main" val="3442375251"/>
              </p:ext>
            </p:extLst>
          </p:nvPr>
        </p:nvGraphicFramePr>
        <p:xfrm>
          <a:off x="1" y="0"/>
          <a:ext cx="12192000" cy="6858000"/>
        </p:xfrm>
        <a:graphic>
          <a:graphicData uri="http://schemas.openxmlformats.org/drawingml/2006/table">
            <a:tbl>
              <a:tblPr firstRow="1" firstCol="1" bandRow="1"/>
              <a:tblGrid>
                <a:gridCol w="2490352">
                  <a:extLst>
                    <a:ext uri="{9D8B030D-6E8A-4147-A177-3AD203B41FA5}">
                      <a16:colId xmlns:a16="http://schemas.microsoft.com/office/drawing/2014/main" val="745398630"/>
                    </a:ext>
                  </a:extLst>
                </a:gridCol>
                <a:gridCol w="2963787">
                  <a:extLst>
                    <a:ext uri="{9D8B030D-6E8A-4147-A177-3AD203B41FA5}">
                      <a16:colId xmlns:a16="http://schemas.microsoft.com/office/drawing/2014/main" val="1368717756"/>
                    </a:ext>
                  </a:extLst>
                </a:gridCol>
                <a:gridCol w="3687766">
                  <a:extLst>
                    <a:ext uri="{9D8B030D-6E8A-4147-A177-3AD203B41FA5}">
                      <a16:colId xmlns:a16="http://schemas.microsoft.com/office/drawing/2014/main" val="2826833322"/>
                    </a:ext>
                  </a:extLst>
                </a:gridCol>
                <a:gridCol w="3050095">
                  <a:extLst>
                    <a:ext uri="{9D8B030D-6E8A-4147-A177-3AD203B41FA5}">
                      <a16:colId xmlns:a16="http://schemas.microsoft.com/office/drawing/2014/main" val="2593475675"/>
                    </a:ext>
                  </a:extLst>
                </a:gridCol>
              </a:tblGrid>
              <a:tr h="392960">
                <a:tc gridSpan="4">
                  <a:txBody>
                    <a:bodyPr/>
                    <a:lstStyle/>
                    <a:p>
                      <a:pPr algn="ctr">
                        <a:lnSpc>
                          <a:spcPct val="107000"/>
                        </a:lnSpc>
                        <a:spcAft>
                          <a:spcPts val="800"/>
                        </a:spcAft>
                      </a:pP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GB" sz="16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Feelings and emotions, people, technology.</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56806255"/>
                  </a:ext>
                </a:extLst>
              </a:tr>
              <a:tr h="392961">
                <a:tc>
                  <a:txBody>
                    <a:bodyPr/>
                    <a:lstStyle/>
                    <a:p>
                      <a:pPr algn="ctr">
                        <a:lnSpc>
                          <a:spcPct val="107000"/>
                        </a:lnSpc>
                        <a:spcAft>
                          <a:spcPts val="800"/>
                        </a:spcAft>
                      </a:pPr>
                      <a:r>
                        <a:rPr lang="en-GB" sz="16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GB" sz="16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GB" sz="16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3015755843"/>
                  </a:ext>
                </a:extLst>
              </a:tr>
              <a:tr h="786461">
                <a:tc>
                  <a:txBody>
                    <a:bodyPr/>
                    <a:lstStyle/>
                    <a:p>
                      <a:pPr marL="19685"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defining relative clauses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Can form questions with 'what' and 'who' and answer them. (25)</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Can use 'who/that/which' in basic defining (restrictive) relative clauses. (48)</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marL="106680"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600" dirty="0">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advantages and disadvantages</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600" dirty="0">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Asking for and giving advice</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GB"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131163811"/>
                  </a:ext>
                </a:extLst>
              </a:tr>
              <a:tr h="1055132">
                <a:tc>
                  <a:txBody>
                    <a:bodyPr/>
                    <a:lstStyle/>
                    <a:p>
                      <a:pPr marL="19685"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 second conditional</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possible future outcomes of a present action or situation using the first conditional. (46)</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hypothetical (counterfactual) results of a current action or situation using the second conditional. (48)</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62087402"/>
                  </a:ext>
                </a:extLst>
              </a:tr>
              <a:tr h="1428419">
                <a:tc>
                  <a:txBody>
                    <a:bodyPr/>
                    <a:lstStyle/>
                    <a:p>
                      <a:pPr marL="19685"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Reported speech: reported statements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Can make affirmative statements using common regular past simple forms. (30)</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statements and ask questions with 'know (that)' + complement clauses. (48)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4765"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report past orders and requests with 'tell/ask'. (49)</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603774932"/>
                  </a:ext>
                </a:extLst>
              </a:tr>
              <a:tr h="931102">
                <a:tc>
                  <a:txBody>
                    <a:bodyPr/>
                    <a:lstStyle/>
                    <a:p>
                      <a:pPr marL="19685"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Reported speech: reported questions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600">
                          <a:solidFill>
                            <a:srgbClr val="000000"/>
                          </a:solidFill>
                          <a:effectLst/>
                          <a:latin typeface="Arial" panose="020B0604020202020204" pitchFamily="34" charset="0"/>
                          <a:ea typeface="Calibri" panose="020F0502020204030204" pitchFamily="34" charset="0"/>
                          <a:cs typeface="Arial" panose="020B0604020202020204" pitchFamily="34" charset="0"/>
                        </a:rPr>
                        <a:t>Can ask wh- questions using the past tense of verbs. (31)</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ask indirect questions using 'would like to know' with </a:t>
                      </a:r>
                      <a:r>
                        <a:rPr lang="en-US" sz="16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wh</a:t>
                      </a: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pronouns. (50)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4765"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report past </a:t>
                      </a:r>
                      <a:r>
                        <a:rPr lang="en-US" sz="16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wh</a:t>
                      </a: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questions. (50)</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612558545"/>
                  </a:ext>
                </a:extLst>
              </a:tr>
              <a:tr h="1870965">
                <a:tc>
                  <a:txBody>
                    <a:bodyPr/>
                    <a:lstStyle/>
                    <a:p>
                      <a:pPr marL="19685"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Modals: present modals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Can use 'can' to refer to ability in the present. (29)</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'must' and 'can't' for inferences and assumptions in the present. (49)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'mustn't' to express prohibition in the present and near future. (46)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4765" algn="ctr">
                        <a:lnSpc>
                          <a:spcPct val="107000"/>
                        </a:lnSpc>
                        <a:spcAft>
                          <a:spcPts val="8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speculate about the future using 'may/might/could' + infinitive. (46)</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386" marR="533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4079346619"/>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2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2097080681"/>
              </p:ext>
            </p:extLst>
          </p:nvPr>
        </p:nvGraphicFramePr>
        <p:xfrm>
          <a:off x="0" y="0"/>
          <a:ext cx="12192000" cy="6788115"/>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22547">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The robot </a:t>
                      </a:r>
                      <a:r>
                        <a:rPr lang="en-US" sz="1800" b="1" i="0" u="sng" kern="1200" dirty="0">
                          <a:solidFill>
                            <a:schemeClr val="tx2"/>
                          </a:solidFill>
                          <a:effectLst/>
                          <a:latin typeface="Arial" panose="020B0604020202020204" pitchFamily="34" charset="0"/>
                          <a:ea typeface="+mn-ea"/>
                          <a:cs typeface="Arial" panose="020B0604020202020204" pitchFamily="34" charset="0"/>
                        </a:rPr>
                        <a:t>that I created</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won the competition.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6169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Checking questions</a:t>
                      </a:r>
                      <a:endParaRPr lang="en-AE"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robot won the competition? In the sentence ‘The robot won the competition’ do we know which robot the speaker is talking about?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74959">
                <a:tc>
                  <a:txBody>
                    <a:bodyPr/>
                    <a:lstStyle/>
                    <a:p>
                      <a:pPr algn="ctr" rtl="0">
                        <a:lnSpc>
                          <a:spcPct val="150000"/>
                        </a:lnSpc>
                      </a:pP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Clauses and phrases: defining relative clauses</a:t>
                      </a:r>
                      <a:endParaRPr lang="en-US" sz="1800" b="1" kern="1200" dirty="0">
                        <a:solidFill>
                          <a:schemeClr val="tx2"/>
                        </a:solidFill>
                        <a:effectLst/>
                        <a:latin typeface="Arial"/>
                        <a:ea typeface="+mn-ea"/>
                        <a:cs typeface="Arial"/>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accent3"/>
                          </a:solidFill>
                          <a:effectLst/>
                          <a:latin typeface="Arial" panose="020B0604020202020204" pitchFamily="34" charset="0"/>
                          <a:ea typeface="+mn-ea"/>
                          <a:cs typeface="Arial" panose="020B0604020202020204" pitchFamily="34" charset="0"/>
                        </a:rPr>
                        <a:t>Subject + who/which/that + defining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10267">
                <a:tc>
                  <a:txBody>
                    <a:bodyPr/>
                    <a:lstStyle/>
                    <a:p>
                      <a:pPr algn="ctr" rtl="0">
                        <a:lnSpc>
                          <a:spcPct val="150000"/>
                        </a:lnSpc>
                      </a:pPr>
                      <a:r>
                        <a:rPr lang="en-AE" sz="18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l" defTabSz="914400" rtl="0" eaLnBrk="1" latinLnBrk="0" hangingPunct="1"/>
                      <a:r>
                        <a:rPr lang="en-AE" sz="1800">
                          <a:latin typeface="Arial" panose="020B0604020202020204" pitchFamily="34" charset="0"/>
                          <a:cs typeface="Arial" panose="020B0604020202020204" pitchFamily="34" charset="0"/>
                        </a:rPr>
                        <a:t>Defining (restrictive) relative clauses are used to give us essential information about the person or thing being mentioned in the sentence. Without it, the</a:t>
                      </a:r>
                      <a:r>
                        <a:rPr lang="en-GB" sz="1800" dirty="0">
                          <a:latin typeface="Arial" panose="020B0604020202020204" pitchFamily="34" charset="0"/>
                          <a:cs typeface="Arial" panose="020B0604020202020204" pitchFamily="34" charset="0"/>
                        </a:rPr>
                        <a:t>re is not enough information and we don’t know who or what is being spoken about</a:t>
                      </a:r>
                      <a:r>
                        <a:rPr lang="en-AE" sz="1800">
                          <a:latin typeface="Arial" panose="020B0604020202020204" pitchFamily="34" charset="0"/>
                          <a:cs typeface="Arial" panose="020B0604020202020204" pitchFamily="34" charset="0"/>
                        </a:rPr>
                        <a:t>. We use relative pronouns (who / that) to talk about people and (which / that) to talk about things. </a:t>
                      </a:r>
                      <a:endParaRPr lang="en-A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18648">
                <a:tc>
                  <a:txBody>
                    <a:bodyPr/>
                    <a:lstStyle/>
                    <a:p>
                      <a:pPr algn="ctr" rtl="0">
                        <a:lnSpc>
                          <a:spcPct val="150000"/>
                        </a:lnSpc>
                      </a:pPr>
                      <a:r>
                        <a:rPr lang="en-AE" sz="180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Sarah is the only student </a:t>
                      </a:r>
                      <a:r>
                        <a:rPr lang="en-US" sz="1800" b="0" i="0" u="sng" kern="1200" dirty="0">
                          <a:solidFill>
                            <a:schemeClr val="tx1"/>
                          </a:solidFill>
                          <a:effectLst/>
                          <a:latin typeface="Arial" panose="020B0604020202020204" pitchFamily="34" charset="0"/>
                          <a:ea typeface="+mn-ea"/>
                          <a:cs typeface="Arial" panose="020B0604020202020204" pitchFamily="34" charset="0"/>
                        </a:rPr>
                        <a:t>who stayed calm and confident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during the competition.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The headphones </a:t>
                      </a:r>
                      <a:r>
                        <a:rPr lang="en-US" sz="1800" b="0" i="0" u="sng" kern="1200" dirty="0">
                          <a:solidFill>
                            <a:schemeClr val="tx1"/>
                          </a:solidFill>
                          <a:effectLst/>
                          <a:latin typeface="Arial" panose="020B0604020202020204" pitchFamily="34" charset="0"/>
                          <a:ea typeface="+mn-ea"/>
                          <a:cs typeface="Arial" panose="020B0604020202020204" pitchFamily="34" charset="0"/>
                        </a:rPr>
                        <a:t>which </a:t>
                      </a:r>
                      <a:r>
                        <a:rPr lang="en-US" sz="1800" b="0" u="sng" dirty="0">
                          <a:solidFill>
                            <a:schemeClr val="tx1"/>
                          </a:solidFill>
                          <a:latin typeface="Arial" panose="020B0604020202020204" pitchFamily="34" charset="0"/>
                          <a:cs typeface="Arial" panose="020B0604020202020204" pitchFamily="34" charset="0"/>
                        </a:rPr>
                        <a:t>I bought yesterday</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are not working properly.</a:t>
                      </a:r>
                      <a:endParaRPr lang="en-US" sz="18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camel </a:t>
                      </a:r>
                      <a:r>
                        <a:rPr lang="en-US" sz="1800" b="0" u="sng" dirty="0">
                          <a:solidFill>
                            <a:schemeClr val="tx1"/>
                          </a:solidFill>
                          <a:latin typeface="Arial" panose="020B0604020202020204" pitchFamily="34" charset="0"/>
                          <a:cs typeface="Arial" panose="020B0604020202020204" pitchFamily="34" charset="0"/>
                        </a:rPr>
                        <a:t>which won Al-</a:t>
                      </a:r>
                      <a:r>
                        <a:rPr lang="en-US" sz="1800" b="0" u="sng" dirty="0" err="1">
                          <a:solidFill>
                            <a:schemeClr val="tx1"/>
                          </a:solidFill>
                          <a:latin typeface="Arial" panose="020B0604020202020204" pitchFamily="34" charset="0"/>
                          <a:cs typeface="Arial" panose="020B0604020202020204" pitchFamily="34" charset="0"/>
                        </a:rPr>
                        <a:t>Wathba</a:t>
                      </a:r>
                      <a:r>
                        <a:rPr lang="en-US" sz="1800" b="0" u="sng" dirty="0">
                          <a:solidFill>
                            <a:schemeClr val="tx1"/>
                          </a:solidFill>
                          <a:latin typeface="Arial" panose="020B0604020202020204" pitchFamily="34" charset="0"/>
                          <a:cs typeface="Arial" panose="020B0604020202020204" pitchFamily="34" charset="0"/>
                        </a:rPr>
                        <a:t> camel race</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was my grandfather’s.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22592389"/>
              </p:ext>
            </p:extLst>
          </p:nvPr>
        </p:nvGraphicFramePr>
        <p:xfrm>
          <a:off x="0" y="0"/>
          <a:ext cx="12192000" cy="6858002"/>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276589">
                <a:tc gridSpan="2">
                  <a:txBody>
                    <a:bodyPr/>
                    <a:lstStyle/>
                    <a:p>
                      <a:r>
                        <a:rPr lang="en-US" sz="1800" b="1" i="0" kern="1200" dirty="0">
                          <a:solidFill>
                            <a:schemeClr val="tx2"/>
                          </a:solidFill>
                          <a:effectLst/>
                          <a:latin typeface="Arial" panose="020B0604020202020204" pitchFamily="34" charset="0"/>
                          <a:ea typeface="+mn-ea"/>
                          <a:cs typeface="Arial" panose="020B0604020202020204" pitchFamily="34" charset="0"/>
                        </a:rPr>
                        <a:t>If Salem </a:t>
                      </a:r>
                      <a:r>
                        <a:rPr lang="en-US" sz="1800" b="1" i="0" u="sng" kern="1200" dirty="0">
                          <a:solidFill>
                            <a:schemeClr val="tx2"/>
                          </a:solidFill>
                          <a:effectLst/>
                          <a:latin typeface="Arial" panose="020B0604020202020204" pitchFamily="34" charset="0"/>
                          <a:ea typeface="+mn-ea"/>
                          <a:cs typeface="Arial" panose="020B0604020202020204" pitchFamily="34" charset="0"/>
                        </a:rPr>
                        <a:t>went</a:t>
                      </a:r>
                      <a:r>
                        <a:rPr lang="en-US" sz="1800" b="1" i="0" kern="1200" dirty="0">
                          <a:solidFill>
                            <a:schemeClr val="tx2"/>
                          </a:solidFill>
                          <a:effectLst/>
                          <a:latin typeface="Arial" panose="020B0604020202020204" pitchFamily="34" charset="0"/>
                          <a:ea typeface="+mn-ea"/>
                          <a:cs typeface="Arial" panose="020B0604020202020204" pitchFamily="34" charset="0"/>
                        </a:rPr>
                        <a:t> abroad, he </a:t>
                      </a:r>
                      <a:r>
                        <a:rPr lang="en-US" sz="1800" b="1" i="0" u="sng" kern="1200" dirty="0">
                          <a:solidFill>
                            <a:schemeClr val="tx2"/>
                          </a:solidFill>
                          <a:effectLst/>
                          <a:latin typeface="Arial" panose="020B0604020202020204" pitchFamily="34" charset="0"/>
                          <a:ea typeface="+mn-ea"/>
                          <a:cs typeface="Arial" panose="020B0604020202020204" pitchFamily="34" charset="0"/>
                        </a:rPr>
                        <a:t>would go</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to the UK. His sister lives there.</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16863">
                <a:tc>
                  <a:txBody>
                    <a:bodyPr/>
                    <a:lstStyle/>
                    <a:p>
                      <a:pPr algn="ctr"/>
                      <a:r>
                        <a:rPr lang="en-GB" sz="1800" b="1" dirty="0">
                          <a:solidFill>
                            <a:schemeClr val="tx1"/>
                          </a:solidFill>
                          <a:latin typeface="Arial" panose="020B0604020202020204" pitchFamily="34" charset="0"/>
                          <a:cs typeface="Arial" panose="020B0604020202020204" pitchFamily="34" charset="0"/>
                        </a:rPr>
                        <a:t>Checking questions</a:t>
                      </a:r>
                      <a:endParaRPr lang="en-AE"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Is Salem going abroad? Is this a real situation? Is it impossible or unlikely?</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4127">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24765"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Conditional: second conditional</a:t>
                      </a:r>
                      <a:endParaRPr lang="en-US" sz="1800" b="1" dirty="0">
                        <a:solidFill>
                          <a:schemeClr val="tx2"/>
                        </a:solidFill>
                        <a:effectLst/>
                        <a:latin typeface="Arial"/>
                        <a:ea typeface="Arial" panose="020B0604020202020204" pitchFamily="34" charset="0"/>
                        <a:cs typeface="Arial"/>
                      </a:endParaRPr>
                    </a:p>
                    <a:p>
                      <a:pPr marL="24765" marR="0" algn="l">
                        <a:lnSpc>
                          <a:spcPct val="107000"/>
                        </a:lnSpc>
                        <a:spcAft>
                          <a:spcPts val="80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‘if’ clause / condition in past simple, + subject + ‘would / could’ + infinitive + rest of sentence</a:t>
                      </a:r>
                    </a:p>
                    <a:p>
                      <a:pPr marL="24765" marR="0" algn="l">
                        <a:lnSpc>
                          <a:spcPct val="107000"/>
                        </a:lnSpc>
                        <a:spcAft>
                          <a:spcPts val="80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subject + ‘would / could’ + infinitive + rest of clause + ‘if’ clause / condition in past simple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83248">
                <a:tc>
                  <a:txBody>
                    <a:bodyPr/>
                    <a:lstStyle/>
                    <a:p>
                      <a:pPr algn="ctr"/>
                      <a:r>
                        <a:rPr lang="en-AE" sz="18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The second conditional can be used to describe a hypothetical present or future situation. It is used to talk about situations that are unlikely. In the example above, it is unlikely that Salem will go abroad. In the second conditional, we can choose whether to have the ‘if’ clause first or second. When the ‘if’ clause comes after the ‘would / could’ clause, there is no comma between clauses.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17175">
                <a:tc>
                  <a:txBody>
                    <a:bodyPr/>
                    <a:lstStyle/>
                    <a:p>
                      <a:pPr algn="ctr"/>
                      <a:r>
                        <a:rPr lang="en-AE" sz="180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r>
                        <a:rPr lang="en-US" b="0" u="none" dirty="0">
                          <a:solidFill>
                            <a:schemeClr val="tx1"/>
                          </a:solidFill>
                          <a:latin typeface="Arial" panose="020B0604020202020204" pitchFamily="34" charset="0"/>
                          <a:cs typeface="Arial" panose="020B0604020202020204" pitchFamily="34" charset="0"/>
                        </a:rPr>
                        <a:t>If </a:t>
                      </a:r>
                      <a:r>
                        <a:rPr lang="en-US" b="0" dirty="0">
                          <a:solidFill>
                            <a:schemeClr val="tx1"/>
                          </a:solidFill>
                          <a:latin typeface="Arial" panose="020B0604020202020204" pitchFamily="34" charset="0"/>
                          <a:cs typeface="Arial" panose="020B0604020202020204" pitchFamily="34" charset="0"/>
                        </a:rPr>
                        <a:t>shopping centers </a:t>
                      </a:r>
                      <a:r>
                        <a:rPr lang="en-US" b="0" u="sng" dirty="0">
                          <a:solidFill>
                            <a:schemeClr val="tx1"/>
                          </a:solidFill>
                          <a:latin typeface="Arial" panose="020B0604020202020204" pitchFamily="34" charset="0"/>
                          <a:cs typeface="Arial" panose="020B0604020202020204" pitchFamily="34" charset="0"/>
                        </a:rPr>
                        <a:t>used</a:t>
                      </a:r>
                      <a:r>
                        <a:rPr lang="en-US" b="0" u="none" dirty="0">
                          <a:solidFill>
                            <a:schemeClr val="tx1"/>
                          </a:solidFill>
                          <a:latin typeface="Arial" panose="020B0604020202020204" pitchFamily="34" charset="0"/>
                          <a:cs typeface="Arial" panose="020B0604020202020204" pitchFamily="34" charset="0"/>
                        </a:rPr>
                        <a:t> </a:t>
                      </a:r>
                      <a:r>
                        <a:rPr lang="en-US" b="0" dirty="0">
                          <a:solidFill>
                            <a:schemeClr val="tx1"/>
                          </a:solidFill>
                          <a:latin typeface="Arial" panose="020B0604020202020204" pitchFamily="34" charset="0"/>
                          <a:cs typeface="Arial" panose="020B0604020202020204" pitchFamily="34" charset="0"/>
                        </a:rPr>
                        <a:t>robots, the checkout process </a:t>
                      </a:r>
                      <a:r>
                        <a:rPr lang="en-US" b="0" u="sng" dirty="0">
                          <a:solidFill>
                            <a:schemeClr val="tx1"/>
                          </a:solidFill>
                          <a:latin typeface="Arial" panose="020B0604020202020204" pitchFamily="34" charset="0"/>
                          <a:cs typeface="Arial" panose="020B0604020202020204" pitchFamily="34" charset="0"/>
                        </a:rPr>
                        <a:t>would be</a:t>
                      </a:r>
                      <a:r>
                        <a:rPr lang="en-US" b="0" u="none" dirty="0">
                          <a:solidFill>
                            <a:schemeClr val="tx1"/>
                          </a:solidFill>
                          <a:latin typeface="Arial" panose="020B0604020202020204" pitchFamily="34" charset="0"/>
                          <a:cs typeface="Arial" panose="020B0604020202020204" pitchFamily="34" charset="0"/>
                        </a:rPr>
                        <a:t> </a:t>
                      </a:r>
                      <a:r>
                        <a:rPr lang="en-US" b="0" dirty="0">
                          <a:solidFill>
                            <a:schemeClr val="tx1"/>
                          </a:solidFill>
                          <a:latin typeface="Arial" panose="020B0604020202020204" pitchFamily="34" charset="0"/>
                          <a:cs typeface="Arial" panose="020B0604020202020204" pitchFamily="34" charset="0"/>
                        </a:rPr>
                        <a:t>faster.</a:t>
                      </a:r>
                    </a:p>
                    <a:p>
                      <a:pPr lvl="0"/>
                      <a:r>
                        <a:rPr lang="en-US" sz="1800" b="0" u="none" dirty="0">
                          <a:solidFill>
                            <a:schemeClr val="tx1"/>
                          </a:solidFill>
                          <a:latin typeface="Arial" panose="020B0604020202020204" pitchFamily="34" charset="0"/>
                          <a:cs typeface="Arial" panose="020B0604020202020204" pitchFamily="34" charset="0"/>
                        </a:rPr>
                        <a:t>If I </a:t>
                      </a:r>
                      <a:r>
                        <a:rPr lang="en-US" sz="1800" b="0" u="sng" dirty="0">
                          <a:solidFill>
                            <a:schemeClr val="tx1"/>
                          </a:solidFill>
                          <a:latin typeface="Arial" panose="020B0604020202020204" pitchFamily="34" charset="0"/>
                          <a:cs typeface="Arial" panose="020B0604020202020204" pitchFamily="34" charset="0"/>
                        </a:rPr>
                        <a:t>had</a:t>
                      </a:r>
                      <a:r>
                        <a:rPr lang="en-US" sz="1800" b="0" u="none" dirty="0">
                          <a:solidFill>
                            <a:schemeClr val="tx1"/>
                          </a:solidFill>
                          <a:latin typeface="Arial" panose="020B0604020202020204" pitchFamily="34" charset="0"/>
                          <a:cs typeface="Arial" panose="020B0604020202020204" pitchFamily="34" charset="0"/>
                        </a:rPr>
                        <a:t> a robot that helps with housework, I </a:t>
                      </a:r>
                      <a:r>
                        <a:rPr lang="en-US" sz="1800" b="0" u="sng" dirty="0">
                          <a:solidFill>
                            <a:schemeClr val="tx1"/>
                          </a:solidFill>
                          <a:latin typeface="Arial" panose="020B0604020202020204" pitchFamily="34" charset="0"/>
                          <a:cs typeface="Arial" panose="020B0604020202020204" pitchFamily="34" charset="0"/>
                        </a:rPr>
                        <a:t>would save</a:t>
                      </a:r>
                      <a:r>
                        <a:rPr lang="en-US" sz="1800" b="0" u="none" dirty="0">
                          <a:solidFill>
                            <a:schemeClr val="tx1"/>
                          </a:solidFill>
                          <a:latin typeface="Arial" panose="020B0604020202020204" pitchFamily="34" charset="0"/>
                          <a:cs typeface="Arial" panose="020B0604020202020204" pitchFamily="34" charset="0"/>
                        </a:rPr>
                        <a:t> so much time.</a:t>
                      </a:r>
                    </a:p>
                    <a:p>
                      <a:pPr lvl="0"/>
                      <a:r>
                        <a:rPr lang="en-US" sz="1800" b="0" u="none" dirty="0">
                          <a:solidFill>
                            <a:schemeClr val="tx1"/>
                          </a:solidFill>
                          <a:latin typeface="Arial" panose="020B0604020202020204" pitchFamily="34" charset="0"/>
                          <a:cs typeface="Arial" panose="020B0604020202020204" pitchFamily="34" charset="0"/>
                        </a:rPr>
                        <a:t>Hamad </a:t>
                      </a:r>
                      <a:r>
                        <a:rPr lang="en-US" sz="1800" b="0" u="sng" dirty="0">
                          <a:solidFill>
                            <a:schemeClr val="tx1"/>
                          </a:solidFill>
                          <a:latin typeface="Arial" panose="020B0604020202020204" pitchFamily="34" charset="0"/>
                          <a:cs typeface="Arial" panose="020B0604020202020204" pitchFamily="34" charset="0"/>
                        </a:rPr>
                        <a:t>would feel</a:t>
                      </a:r>
                      <a:r>
                        <a:rPr lang="en-US" sz="1800" b="0" u="none" dirty="0">
                          <a:solidFill>
                            <a:schemeClr val="tx1"/>
                          </a:solidFill>
                          <a:latin typeface="Arial" panose="020B0604020202020204" pitchFamily="34" charset="0"/>
                          <a:cs typeface="Arial" panose="020B0604020202020204" pitchFamily="34" charset="0"/>
                        </a:rPr>
                        <a:t> more confident about his presentation if he </a:t>
                      </a:r>
                      <a:r>
                        <a:rPr lang="en-US" sz="1800" b="0" u="sng" dirty="0" err="1">
                          <a:solidFill>
                            <a:schemeClr val="tx1"/>
                          </a:solidFill>
                          <a:latin typeface="Arial" panose="020B0604020202020204" pitchFamily="34" charset="0"/>
                          <a:cs typeface="Arial" panose="020B0604020202020204" pitchFamily="34" charset="0"/>
                        </a:rPr>
                        <a:t>practised</a:t>
                      </a:r>
                      <a:r>
                        <a:rPr lang="en-US" sz="1800" b="0" u="none" dirty="0">
                          <a:solidFill>
                            <a:schemeClr val="tx1"/>
                          </a:solidFill>
                          <a:latin typeface="Arial" panose="020B0604020202020204" pitchFamily="34" charset="0"/>
                          <a:cs typeface="Arial" panose="020B0604020202020204" pitchFamily="34" charset="0"/>
                        </a:rPr>
                        <a:t> more.</a:t>
                      </a:r>
                      <a:endParaRPr lang="en-GB" sz="1800" b="0" u="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8DC52-F129-EC21-AECB-1A6EFF511F0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472DFA5-3302-4457-E743-1CB3C4479902}"/>
              </a:ext>
            </a:extLst>
          </p:cNvPr>
          <p:cNvGraphicFramePr>
            <a:graphicFrameLocks noGrp="1"/>
          </p:cNvGraphicFramePr>
          <p:nvPr>
            <p:extLst>
              <p:ext uri="{D42A27DB-BD31-4B8C-83A1-F6EECF244321}">
                <p14:modId xmlns:p14="http://schemas.microsoft.com/office/powerpoint/2010/main" val="3382625964"/>
              </p:ext>
            </p:extLst>
          </p:nvPr>
        </p:nvGraphicFramePr>
        <p:xfrm>
          <a:off x="0" y="1"/>
          <a:ext cx="12192000" cy="6857999"/>
        </p:xfrm>
        <a:graphic>
          <a:graphicData uri="http://schemas.openxmlformats.org/drawingml/2006/table">
            <a:tbl>
              <a:tblPr firstRow="1" firstCol="1" bandRow="1"/>
              <a:tblGrid>
                <a:gridCol w="1994659">
                  <a:extLst>
                    <a:ext uri="{9D8B030D-6E8A-4147-A177-3AD203B41FA5}">
                      <a16:colId xmlns:a16="http://schemas.microsoft.com/office/drawing/2014/main" val="3979107295"/>
                    </a:ext>
                  </a:extLst>
                </a:gridCol>
                <a:gridCol w="10197341">
                  <a:extLst>
                    <a:ext uri="{9D8B030D-6E8A-4147-A177-3AD203B41FA5}">
                      <a16:colId xmlns:a16="http://schemas.microsoft.com/office/drawing/2014/main" val="2834414452"/>
                    </a:ext>
                  </a:extLst>
                </a:gridCol>
              </a:tblGrid>
              <a:tr h="116571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My father: “Could you use your headphones to listen to podcasts?”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My father </a:t>
                      </a:r>
                      <a:r>
                        <a:rPr lang="en-US" sz="1800" b="1" i="0" u="sng" kern="1200" dirty="0">
                          <a:solidFill>
                            <a:schemeClr val="tx2"/>
                          </a:solidFill>
                          <a:effectLst/>
                          <a:latin typeface="Arial" panose="020B0604020202020204" pitchFamily="34" charset="0"/>
                          <a:ea typeface="+mn-ea"/>
                          <a:cs typeface="Arial" panose="020B0604020202020204" pitchFamily="34" charset="0"/>
                        </a:rPr>
                        <a:t>asked me to use</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my headphones to listen to podcasts.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3880">
                <a:tc>
                  <a:txBody>
                    <a:bodyPr/>
                    <a:lstStyle/>
                    <a:p>
                      <a:pPr algn="ctr">
                        <a:lnSpc>
                          <a:spcPct val="100000"/>
                        </a:lnSpc>
                      </a:pPr>
                      <a:r>
                        <a:rPr lang="en-GB" sz="1800" b="1" dirty="0">
                          <a:solidFill>
                            <a:srgbClr val="5F5F5F"/>
                          </a:solidFill>
                          <a:latin typeface="Arial"/>
                          <a:cs typeface="Arial"/>
                        </a:rPr>
                        <a:t>Checking questions</a:t>
                      </a:r>
                      <a:endParaRPr lang="en-AE" sz="1800" b="1" dirty="0">
                        <a:solidFill>
                          <a:srgbClr val="5F5F5F"/>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What did my father ask me to do? In the second sentence,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6907">
                <a:tc>
                  <a:txBody>
                    <a:bodyPr/>
                    <a:lstStyle/>
                    <a:p>
                      <a:pPr algn="ctr">
                        <a:lnSpc>
                          <a:spcPct val="100000"/>
                        </a:lnSpc>
                      </a:pPr>
                      <a:r>
                        <a:rPr lang="en-AE" sz="1800" b="1" dirty="0">
                          <a:solidFill>
                            <a:srgbClr val="5F5F5F"/>
                          </a:solidFill>
                          <a:latin typeface="Arial"/>
                          <a:cs typeface="Arial"/>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nSpc>
                          <a:spcPct val="100000"/>
                        </a:lnSpc>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Reported speech: reported statements</a:t>
                      </a:r>
                      <a:endParaRPr lang="en-US" sz="1800" b="1" kern="1200" dirty="0">
                        <a:solidFill>
                          <a:schemeClr val="tx2"/>
                        </a:solidFill>
                        <a:effectLst/>
                        <a:latin typeface="Arial"/>
                        <a:ea typeface="+mn-ea"/>
                        <a:cs typeface="Arial"/>
                      </a:endParaRPr>
                    </a:p>
                    <a:p>
                      <a:pPr marL="0" indent="0">
                        <a:lnSpc>
                          <a:spcPct val="100000"/>
                        </a:lnSpc>
                        <a:buFontTx/>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‘told / asked’ + object + ‘to’ infinitive + rest of sentence</a:t>
                      </a:r>
                    </a:p>
                    <a:p>
                      <a:pPr marL="0" indent="0">
                        <a:lnSpc>
                          <a:spcPct val="100000"/>
                        </a:lnSpc>
                        <a:buFontTx/>
                        <a:buNone/>
                      </a:pPr>
                      <a:r>
                        <a:rPr lang="en-US" sz="1800" b="0" kern="1200" dirty="0">
                          <a:solidFill>
                            <a:schemeClr val="tx1"/>
                          </a:solidFill>
                          <a:effectLst/>
                          <a:latin typeface="Arial" panose="020B0604020202020204" pitchFamily="34" charset="0"/>
                          <a:ea typeface="+mn-ea"/>
                          <a:cs typeface="Arial" panose="020B0604020202020204" pitchFamily="34" charset="0"/>
                        </a:rPr>
                        <a:t>‘Did’ + subject + ‘tell / ask’ + object + ‘to’ infinitive + rest of sentence?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75750">
                <a:tc>
                  <a:txBody>
                    <a:bodyPr/>
                    <a:lstStyle/>
                    <a:p>
                      <a:pPr algn="ctr">
                        <a:lnSpc>
                          <a:spcPct val="100000"/>
                        </a:lnSpc>
                      </a:pPr>
                      <a:r>
                        <a:rPr lang="en-AE" sz="1800" b="1" dirty="0">
                          <a:solidFill>
                            <a:srgbClr val="5F5F5F"/>
                          </a:solidFill>
                          <a:latin typeface="Arial"/>
                          <a:cs typeface="Arial"/>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We </a:t>
                      </a:r>
                      <a:r>
                        <a:rPr lang="en-US" sz="1800" b="0" dirty="0">
                          <a:latin typeface="Arial" panose="020B0604020202020204" pitchFamily="34" charset="0"/>
                          <a:cs typeface="Arial" panose="020B0604020202020204" pitchFamily="34" charset="0"/>
                        </a:rPr>
                        <a:t>use ‘t</a:t>
                      </a:r>
                      <a:r>
                        <a:rPr lang="en-US" b="0" dirty="0">
                          <a:latin typeface="Arial" panose="020B0604020202020204" pitchFamily="34" charset="0"/>
                          <a:cs typeface="Arial" panose="020B0604020202020204" pitchFamily="34" charset="0"/>
                        </a:rPr>
                        <a:t>old’ or ‘asked’ </a:t>
                      </a:r>
                      <a:r>
                        <a:rPr lang="en-US" dirty="0">
                          <a:latin typeface="Arial" panose="020B0604020202020204" pitchFamily="34" charset="0"/>
                          <a:cs typeface="Arial" panose="020B0604020202020204" pitchFamily="34" charset="0"/>
                        </a:rPr>
                        <a:t>to report orders, instructions or requests that someone has given. We use ‘told’ for orders and instructions and ‘asked’ for requests. When we report orders or requests, we use a personal object to indicate who the order or request was given to and the infinitive of the verb with ‘to’.</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75750">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The exhibition manager </a:t>
                      </a:r>
                      <a:r>
                        <a:rPr lang="en-US" sz="1800" b="0" i="0" u="sng" kern="1200" dirty="0">
                          <a:solidFill>
                            <a:schemeClr val="tx1"/>
                          </a:solidFill>
                          <a:effectLst/>
                          <a:latin typeface="Arial" panose="020B0604020202020204" pitchFamily="34" charset="0"/>
                          <a:ea typeface="+mn-ea"/>
                          <a:cs typeface="Arial" panose="020B0604020202020204" pitchFamily="34" charset="0"/>
                        </a:rPr>
                        <a:t>told us not to touch</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 paintings.</a:t>
                      </a:r>
                    </a:p>
                    <a:p>
                      <a:pPr lvl="0">
                        <a:lnSpc>
                          <a:spcPct val="100000"/>
                        </a:lnSpc>
                      </a:pPr>
                      <a:r>
                        <a:rPr lang="en-US" sz="1800" b="0" i="0" u="sng" kern="1200" dirty="0">
                          <a:solidFill>
                            <a:schemeClr val="tx1"/>
                          </a:solidFill>
                          <a:effectLst/>
                          <a:latin typeface="Arial" panose="020B0604020202020204" pitchFamily="34" charset="0"/>
                          <a:ea typeface="+mn-ea"/>
                          <a:cs typeface="Arial" panose="020B0604020202020204" pitchFamily="34" charset="0"/>
                        </a:rPr>
                        <a:t>Did you ask them to fix</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those headsets for you?</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I </a:t>
                      </a:r>
                      <a:r>
                        <a:rPr lang="en-US" sz="1800" b="0" i="0" u="sng" kern="1200" dirty="0">
                          <a:solidFill>
                            <a:schemeClr val="tx1"/>
                          </a:solidFill>
                          <a:effectLst/>
                          <a:latin typeface="Arial" panose="020B0604020202020204" pitchFamily="34" charset="0"/>
                          <a:ea typeface="+mn-ea"/>
                          <a:cs typeface="Arial" panose="020B0604020202020204" pitchFamily="34" charset="0"/>
                        </a:rPr>
                        <a:t>asked her to return</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 book next week.</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told me to get</a:t>
                      </a:r>
                      <a:r>
                        <a:rPr lang="en-US" sz="1800" b="0" i="0" kern="1200" dirty="0">
                          <a:solidFill>
                            <a:schemeClr val="tx1"/>
                          </a:solidFill>
                          <a:effectLst/>
                          <a:latin typeface="Arial" panose="020B0604020202020204" pitchFamily="34" charset="0"/>
                          <a:ea typeface="+mn-ea"/>
                          <a:cs typeface="Arial" panose="020B0604020202020204" pitchFamily="34" charset="0"/>
                        </a:rPr>
                        <a:t> a new bag because mine was broken.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232964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939556815"/>
              </p:ext>
            </p:extLst>
          </p:nvPr>
        </p:nvGraphicFramePr>
        <p:xfrm>
          <a:off x="0" y="1"/>
          <a:ext cx="12192000" cy="6857999"/>
        </p:xfrm>
        <a:graphic>
          <a:graphicData uri="http://schemas.openxmlformats.org/drawingml/2006/table">
            <a:tbl>
              <a:tblPr firstRow="1" firstCol="1" bandRow="1"/>
              <a:tblGrid>
                <a:gridCol w="1994659">
                  <a:extLst>
                    <a:ext uri="{9D8B030D-6E8A-4147-A177-3AD203B41FA5}">
                      <a16:colId xmlns:a16="http://schemas.microsoft.com/office/drawing/2014/main" val="3979107295"/>
                    </a:ext>
                  </a:extLst>
                </a:gridCol>
                <a:gridCol w="10197341">
                  <a:extLst>
                    <a:ext uri="{9D8B030D-6E8A-4147-A177-3AD203B41FA5}">
                      <a16:colId xmlns:a16="http://schemas.microsoft.com/office/drawing/2014/main" val="2834414452"/>
                    </a:ext>
                  </a:extLst>
                </a:gridCol>
              </a:tblGrid>
              <a:tr h="116571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We </a:t>
                      </a:r>
                      <a:r>
                        <a:rPr lang="en-US" sz="1800" b="1" i="0" u="sng" kern="1200" dirty="0">
                          <a:solidFill>
                            <a:schemeClr val="tx2"/>
                          </a:solidFill>
                          <a:effectLst/>
                          <a:latin typeface="Arial" panose="020B0604020202020204" pitchFamily="34" charset="0"/>
                          <a:ea typeface="+mn-ea"/>
                          <a:cs typeface="Arial" panose="020B0604020202020204" pitchFamily="34" charset="0"/>
                        </a:rPr>
                        <a:t>know that</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Reem’s watch is her </a:t>
                      </a:r>
                      <a:r>
                        <a:rPr lang="en-US" sz="1800" b="1" i="0" kern="1200" dirty="0" err="1">
                          <a:solidFill>
                            <a:schemeClr val="tx2"/>
                          </a:solidFill>
                          <a:effectLst/>
                          <a:latin typeface="Arial" panose="020B0604020202020204" pitchFamily="34" charset="0"/>
                          <a:ea typeface="+mn-ea"/>
                          <a:cs typeface="Arial" panose="020B0604020202020204" pitchFamily="34" charset="0"/>
                        </a:rPr>
                        <a:t>favourite</a:t>
                      </a:r>
                      <a:r>
                        <a:rPr lang="en-US" sz="1800" b="1" i="0" kern="1200" dirty="0">
                          <a:solidFill>
                            <a:schemeClr val="tx2"/>
                          </a:solidFill>
                          <a:effectLst/>
                          <a:latin typeface="Arial" panose="020B0604020202020204" pitchFamily="34" charset="0"/>
                          <a:ea typeface="+mn-ea"/>
                          <a:cs typeface="Arial" panose="020B0604020202020204" pitchFamily="34" charset="0"/>
                        </a:rPr>
                        <a:t> possession. It was a gift from her grandmother.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3880">
                <a:tc>
                  <a:txBody>
                    <a:bodyPr/>
                    <a:lstStyle/>
                    <a:p>
                      <a:pPr algn="ctr">
                        <a:lnSpc>
                          <a:spcPct val="100000"/>
                        </a:lnSpc>
                      </a:pPr>
                      <a:r>
                        <a:rPr lang="en-GB" sz="1800" b="1" dirty="0">
                          <a:solidFill>
                            <a:srgbClr val="5F5F5F"/>
                          </a:solidFill>
                          <a:latin typeface="Arial"/>
                          <a:cs typeface="Arial"/>
                        </a:rPr>
                        <a:t>Checking questions</a:t>
                      </a:r>
                      <a:endParaRPr lang="en-AE" sz="1800" b="1" dirty="0">
                        <a:solidFill>
                          <a:srgbClr val="5F5F5F"/>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Is this new information? Is it information we already have?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6907">
                <a:tc>
                  <a:txBody>
                    <a:bodyPr/>
                    <a:lstStyle/>
                    <a:p>
                      <a:pPr algn="ctr">
                        <a:lnSpc>
                          <a:spcPct val="100000"/>
                        </a:lnSpc>
                      </a:pPr>
                      <a:r>
                        <a:rPr lang="en-AE" sz="1800" b="1" dirty="0">
                          <a:solidFill>
                            <a:srgbClr val="5F5F5F"/>
                          </a:solidFill>
                          <a:latin typeface="Arial"/>
                          <a:cs typeface="Arial"/>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nSpc>
                          <a:spcPct val="100000"/>
                        </a:lnSpc>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Reported speech: reported statements</a:t>
                      </a:r>
                      <a:endParaRPr lang="en-US" sz="1800" b="1" kern="1200" dirty="0">
                        <a:solidFill>
                          <a:schemeClr val="tx2"/>
                        </a:solidFill>
                        <a:effectLst/>
                        <a:latin typeface="Arial"/>
                        <a:ea typeface="+mn-ea"/>
                        <a:cs typeface="Arial"/>
                      </a:endParaRPr>
                    </a:p>
                    <a:p>
                      <a:pPr marL="0" indent="0">
                        <a:lnSpc>
                          <a:spcPct val="100000"/>
                        </a:lnSpc>
                        <a:buFontTx/>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'know (that)’ + rest of sentence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75750">
                <a:tc>
                  <a:txBody>
                    <a:bodyPr/>
                    <a:lstStyle/>
                    <a:p>
                      <a:pPr algn="ctr">
                        <a:lnSpc>
                          <a:spcPct val="100000"/>
                        </a:lnSpc>
                      </a:pPr>
                      <a:r>
                        <a:rPr lang="en-AE" sz="1800" b="1" dirty="0">
                          <a:solidFill>
                            <a:srgbClr val="5F5F5F"/>
                          </a:solidFill>
                          <a:latin typeface="Arial"/>
                          <a:cs typeface="Arial"/>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We can use ‘</a:t>
                      </a:r>
                      <a:r>
                        <a:rPr lang="en-US" sz="1800" b="0" dirty="0">
                          <a:latin typeface="Arial" panose="020B0604020202020204" pitchFamily="34" charset="0"/>
                          <a:cs typeface="Arial" panose="020B0604020202020204" pitchFamily="34" charset="0"/>
                        </a:rPr>
                        <a:t>know (that)’ in place of ‘said that’ in reported speech to say that we are aware about a fact, a situation or an idea. </a:t>
                      </a:r>
                      <a:r>
                        <a:rPr lang="en-US" dirty="0">
                          <a:latin typeface="Arial" panose="020B0604020202020204" pitchFamily="34" charset="0"/>
                          <a:cs typeface="Arial" panose="020B0604020202020204" pitchFamily="34" charset="0"/>
                        </a:rPr>
                        <a:t>The word ‘</a:t>
                      </a:r>
                      <a:r>
                        <a:rPr lang="en-US" b="0" dirty="0">
                          <a:latin typeface="Arial" panose="020B0604020202020204" pitchFamily="34" charset="0"/>
                          <a:cs typeface="Arial" panose="020B0604020202020204" pitchFamily="34" charset="0"/>
                        </a:rPr>
                        <a:t>that’</a:t>
                      </a:r>
                      <a:r>
                        <a:rPr lang="en-US" dirty="0">
                          <a:latin typeface="Arial" panose="020B0604020202020204" pitchFamily="34" charset="0"/>
                          <a:cs typeface="Arial" panose="020B0604020202020204" pitchFamily="34" charset="0"/>
                        </a:rPr>
                        <a:t> is optional before the complement clause, especially in informal contexts. When we create sentences using ‘know that’ and present simple, it is not always necessary to backshift the sentence tense.</a:t>
                      </a:r>
                      <a:endParaRPr lang="en-US"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75750">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u="sng" kern="1200" dirty="0">
                          <a:solidFill>
                            <a:schemeClr val="tx1"/>
                          </a:solidFill>
                          <a:effectLst/>
                          <a:latin typeface="Arial" panose="020B0604020202020204" pitchFamily="34" charset="0"/>
                          <a:ea typeface="+mn-ea"/>
                          <a:cs typeface="Arial" panose="020B0604020202020204" pitchFamily="34" charset="0"/>
                        </a:rPr>
                        <a:t>They know that</a:t>
                      </a:r>
                      <a:r>
                        <a:rPr lang="en-US" sz="1800" b="0" i="0" u="none" kern="1200" dirty="0">
                          <a:solidFill>
                            <a:schemeClr val="tx1"/>
                          </a:solidFill>
                          <a:effectLst/>
                          <a:latin typeface="Arial" panose="020B0604020202020204" pitchFamily="34" charset="0"/>
                          <a:ea typeface="+mn-ea"/>
                          <a:cs typeface="Arial" panose="020B0604020202020204" pitchFamily="34" charset="0"/>
                        </a:rPr>
                        <a:t> they have an exam at the end of term.</a:t>
                      </a:r>
                    </a:p>
                    <a:p>
                      <a:pPr lvl="0">
                        <a:lnSpc>
                          <a:spcPct val="100000"/>
                        </a:lnSpc>
                      </a:pPr>
                      <a:r>
                        <a:rPr lang="en-US" sz="1800" b="0" i="0" u="sng" kern="1200" dirty="0">
                          <a:solidFill>
                            <a:schemeClr val="tx1"/>
                          </a:solidFill>
                          <a:effectLst/>
                          <a:latin typeface="Arial" panose="020B0604020202020204" pitchFamily="34" charset="0"/>
                          <a:ea typeface="+mn-ea"/>
                          <a:cs typeface="Arial" panose="020B0604020202020204" pitchFamily="34" charset="0"/>
                        </a:rPr>
                        <a:t>I didn't know that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she was competing in the horse riding event. What a surprise!</a:t>
                      </a:r>
                    </a:p>
                    <a:p>
                      <a:pPr lvl="0">
                        <a:lnSpc>
                          <a:spcPct val="100000"/>
                        </a:lnSpc>
                      </a:pPr>
                      <a:r>
                        <a:rPr lang="en-US" sz="1800" b="0" i="0" u="sng" kern="1200" dirty="0">
                          <a:solidFill>
                            <a:schemeClr val="tx1"/>
                          </a:solidFill>
                          <a:effectLst/>
                          <a:latin typeface="Arial" panose="020B0604020202020204" pitchFamily="34" charset="0"/>
                          <a:ea typeface="+mn-ea"/>
                          <a:cs typeface="Arial" panose="020B0604020202020204" pitchFamily="34" charset="0"/>
                        </a:rPr>
                        <a:t>Did you know that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being confident is key to success?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2224463668"/>
              </p:ext>
            </p:extLst>
          </p:nvPr>
        </p:nvGraphicFramePr>
        <p:xfrm>
          <a:off x="0" y="2"/>
          <a:ext cx="12192000" cy="6857998"/>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013731">
                <a:tc gridSpan="2">
                  <a:txBody>
                    <a:bodyPr/>
                    <a:lstStyle/>
                    <a:p>
                      <a:pPr marL="0" indent="0" algn="l">
                        <a:lnSpc>
                          <a:spcPct val="100000"/>
                        </a:lnSpc>
                        <a:buFontTx/>
                        <a:buNone/>
                      </a:pPr>
                      <a:r>
                        <a:rPr lang="en-US" sz="1800" b="1" u="sng" dirty="0">
                          <a:solidFill>
                            <a:schemeClr val="tx2"/>
                          </a:solidFill>
                          <a:latin typeface="Arial" panose="020B0604020202020204" pitchFamily="34" charset="0"/>
                          <a:cs typeface="Arial" panose="020B0604020202020204" pitchFamily="34" charset="0"/>
                        </a:rPr>
                        <a:t>Would you like to know how much</a:t>
                      </a:r>
                      <a:r>
                        <a:rPr lang="en-US" sz="1800" b="1" u="none" dirty="0">
                          <a:solidFill>
                            <a:schemeClr val="tx2"/>
                          </a:solidFill>
                          <a:latin typeface="Arial" panose="020B0604020202020204" pitchFamily="34" charset="0"/>
                          <a:cs typeface="Arial" panose="020B0604020202020204" pitchFamily="34" charset="0"/>
                        </a:rPr>
                        <a:t> a new set of wireless headphones costs?</a:t>
                      </a:r>
                    </a:p>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I </a:t>
                      </a:r>
                      <a:r>
                        <a:rPr lang="en-US" sz="1800" b="1" u="sng" dirty="0">
                          <a:solidFill>
                            <a:schemeClr val="tx2"/>
                          </a:solidFill>
                          <a:latin typeface="Arial" panose="020B0604020202020204" pitchFamily="34" charset="0"/>
                          <a:cs typeface="Arial" panose="020B0604020202020204" pitchFamily="34" charset="0"/>
                        </a:rPr>
                        <a:t>would like to know when</a:t>
                      </a:r>
                      <a:r>
                        <a:rPr lang="en-US" sz="1800" b="1" u="none" dirty="0">
                          <a:solidFill>
                            <a:schemeClr val="tx2"/>
                          </a:solidFill>
                          <a:latin typeface="Arial" panose="020B0604020202020204" pitchFamily="34" charset="0"/>
                          <a:cs typeface="Arial" panose="020B0604020202020204" pitchFamily="34" charset="0"/>
                        </a:rPr>
                        <a:t> the next bus is.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2465">
                <a:tc>
                  <a:txBody>
                    <a:bodyPr/>
                    <a:lstStyle/>
                    <a:p>
                      <a:pPr algn="ctr">
                        <a:lnSpc>
                          <a:spcPct val="100000"/>
                        </a:lnSpc>
                      </a:pP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Is this question direct or polite? What words does he/she use to be polite and indirect?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601436">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Reported speech: reported questions</a:t>
                      </a:r>
                      <a:endParaRPr lang="en-US" sz="1800" b="1" dirty="0">
                        <a:solidFill>
                          <a:schemeClr val="tx2"/>
                        </a:solidFill>
                        <a:effectLst/>
                        <a:latin typeface="Arial"/>
                        <a:ea typeface="Calibri" panose="020F0502020204030204" pitchFamily="34" charset="0"/>
                        <a:cs typeface="Arial"/>
                      </a:endParaRPr>
                    </a:p>
                    <a:p>
                      <a:pPr marL="0" indent="0">
                        <a:lnSpc>
                          <a:spcPct val="100000"/>
                        </a:lnSpc>
                        <a:buFontTx/>
                        <a:buNone/>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‘would like to know’ + </a:t>
                      </a:r>
                      <a:r>
                        <a:rPr lang="en-US" sz="1800" b="0" u="none" kern="1200" dirty="0" err="1">
                          <a:solidFill>
                            <a:schemeClr val="accent3"/>
                          </a:solidFill>
                          <a:effectLst/>
                          <a:latin typeface="Arial" panose="020B0604020202020204" pitchFamily="34" charset="0"/>
                          <a:ea typeface="+mn-ea"/>
                          <a:cs typeface="Arial" panose="020B0604020202020204" pitchFamily="34" charset="0"/>
                        </a:rPr>
                        <a:t>wh</a:t>
                      </a:r>
                      <a:r>
                        <a:rPr lang="en-US" sz="1800" b="0" u="none" kern="1200" dirty="0">
                          <a:solidFill>
                            <a:schemeClr val="accent3"/>
                          </a:solidFill>
                          <a:effectLst/>
                          <a:latin typeface="Arial" panose="020B0604020202020204" pitchFamily="34" charset="0"/>
                          <a:ea typeface="+mn-ea"/>
                          <a:cs typeface="Arial" panose="020B0604020202020204" pitchFamily="34" charset="0"/>
                        </a:rPr>
                        <a:t>- pronoun + complement</a:t>
                      </a:r>
                    </a:p>
                    <a:p>
                      <a:pPr marL="0" indent="0">
                        <a:lnSpc>
                          <a:spcPct val="100000"/>
                        </a:lnSpc>
                        <a:buFontTx/>
                        <a:buNone/>
                      </a:pPr>
                      <a:r>
                        <a:rPr lang="en-US" sz="1800" b="0" u="none" kern="1200" dirty="0">
                          <a:solidFill>
                            <a:schemeClr val="accent3"/>
                          </a:solidFill>
                          <a:effectLst/>
                          <a:latin typeface="Arial" panose="020B0604020202020204" pitchFamily="34" charset="0"/>
                          <a:ea typeface="+mn-ea"/>
                          <a:cs typeface="Arial" panose="020B0604020202020204" pitchFamily="34" charset="0"/>
                        </a:rPr>
                        <a:t>would (you) like to know + </a:t>
                      </a:r>
                      <a:r>
                        <a:rPr lang="en-US" sz="1800" b="0" u="none" kern="1200" dirty="0" err="1">
                          <a:solidFill>
                            <a:schemeClr val="accent3"/>
                          </a:solidFill>
                          <a:effectLst/>
                          <a:latin typeface="Arial" panose="020B0604020202020204" pitchFamily="34" charset="0"/>
                          <a:ea typeface="+mn-ea"/>
                          <a:cs typeface="Arial" panose="020B0604020202020204" pitchFamily="34" charset="0"/>
                        </a:rPr>
                        <a:t>wh</a:t>
                      </a:r>
                      <a:r>
                        <a:rPr lang="en-US" sz="1800" b="0" u="none" kern="1200" dirty="0">
                          <a:solidFill>
                            <a:schemeClr val="accent3"/>
                          </a:solidFill>
                          <a:effectLst/>
                          <a:latin typeface="Arial" panose="020B0604020202020204" pitchFamily="34" charset="0"/>
                          <a:ea typeface="+mn-ea"/>
                          <a:cs typeface="Arial" panose="020B0604020202020204" pitchFamily="34" charset="0"/>
                        </a:rPr>
                        <a:t>- pronoun + complement?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33105">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E" sz="1800">
                          <a:latin typeface="Arial" panose="020B0604020202020204" pitchFamily="34" charset="0"/>
                          <a:cs typeface="Arial" panose="020B0604020202020204" pitchFamily="34" charset="0"/>
                        </a:rPr>
                        <a:t>Indirect questions are a more polite way to ask for information about something or make requests. They are often used in a professional or formal setting when we don’t know the person very well. </a:t>
                      </a:r>
                      <a:r>
                        <a:rPr lang="en-US" sz="1800" b="0" dirty="0">
                          <a:latin typeface="Arial" panose="020B0604020202020204" pitchFamily="34" charset="0"/>
                          <a:cs typeface="Arial" panose="020B0604020202020204" pitchFamily="34" charset="0"/>
                        </a:rPr>
                        <a:t>Using ‘would like to know’ at the beginning of questions with </a:t>
                      </a:r>
                      <a:r>
                        <a:rPr lang="en-US" sz="1800" b="0" dirty="0" err="1">
                          <a:latin typeface="Arial" panose="020B0604020202020204" pitchFamily="34" charset="0"/>
                          <a:cs typeface="Arial" panose="020B0604020202020204" pitchFamily="34" charset="0"/>
                        </a:rPr>
                        <a:t>wh</a:t>
                      </a:r>
                      <a:r>
                        <a:rPr lang="en-US" sz="1800" b="0" dirty="0">
                          <a:latin typeface="Arial" panose="020B0604020202020204" pitchFamily="34" charset="0"/>
                          <a:cs typeface="Arial" panose="020B0604020202020204" pitchFamily="34" charset="0"/>
                        </a:rPr>
                        <a:t>- pronouns </a:t>
                      </a:r>
                      <a:r>
                        <a:rPr lang="en-US" sz="1800" b="0" u="none" dirty="0">
                          <a:latin typeface="Arial" panose="020B0604020202020204" pitchFamily="34" charset="0"/>
                          <a:cs typeface="Arial" panose="020B0604020202020204" pitchFamily="34" charset="0"/>
                        </a:rPr>
                        <a:t>(who, what, when, where, why, how) </a:t>
                      </a:r>
                      <a:r>
                        <a:rPr lang="en-US" sz="1800" b="0" dirty="0">
                          <a:latin typeface="Arial" panose="020B0604020202020204" pitchFamily="34" charset="0"/>
                          <a:cs typeface="Arial" panose="020B0604020202020204" pitchFamily="34" charset="0"/>
                        </a:rPr>
                        <a:t>makes them sound </a:t>
                      </a:r>
                      <a:r>
                        <a:rPr lang="en-US" sz="1800" b="0" u="none" dirty="0">
                          <a:latin typeface="Arial" panose="020B0604020202020204" pitchFamily="34" charset="0"/>
                          <a:cs typeface="Arial" panose="020B0604020202020204" pitchFamily="34" charset="0"/>
                        </a:rPr>
                        <a:t>indirect, more polite and formal.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87261">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u="sng" kern="1200" dirty="0">
                          <a:solidFill>
                            <a:schemeClr val="tx1"/>
                          </a:solidFill>
                          <a:effectLst/>
                          <a:latin typeface="Arial" panose="020B0604020202020204" pitchFamily="34" charset="0"/>
                          <a:ea typeface="+mn-ea"/>
                          <a:cs typeface="Arial" panose="020B0604020202020204" pitchFamily="34" charset="0"/>
                        </a:rPr>
                        <a:t>I'd like to know where</a:t>
                      </a:r>
                      <a:r>
                        <a:rPr lang="en-US" sz="1800" b="0" i="0" u="none" kern="1200" dirty="0">
                          <a:solidFill>
                            <a:schemeClr val="tx1"/>
                          </a:solidFill>
                          <a:effectLst/>
                          <a:latin typeface="Arial" panose="020B0604020202020204" pitchFamily="34" charset="0"/>
                          <a:ea typeface="+mn-ea"/>
                          <a:cs typeface="Arial" panose="020B0604020202020204" pitchFamily="34" charset="0"/>
                        </a:rPr>
                        <a:t> I </a:t>
                      </a:r>
                      <a:r>
                        <a:rPr lang="en-US" sz="1800" b="0" i="0" kern="1200" dirty="0">
                          <a:solidFill>
                            <a:schemeClr val="tx1"/>
                          </a:solidFill>
                          <a:effectLst/>
                          <a:latin typeface="Arial" panose="020B0604020202020204" pitchFamily="34" charset="0"/>
                          <a:ea typeface="+mn-ea"/>
                          <a:cs typeface="Arial" panose="020B0604020202020204" pitchFamily="34" charset="0"/>
                        </a:rPr>
                        <a:t>can buy local products.</a:t>
                      </a:r>
                    </a:p>
                    <a:p>
                      <a:pPr lvl="0">
                        <a:lnSpc>
                          <a:spcPct val="100000"/>
                        </a:lnSpc>
                      </a:pPr>
                      <a:r>
                        <a:rPr lang="en-US" sz="1800" b="0" i="0" u="sng" kern="1200" dirty="0">
                          <a:solidFill>
                            <a:schemeClr val="tx1"/>
                          </a:solidFill>
                          <a:effectLst/>
                          <a:latin typeface="Arial" panose="020B0604020202020204" pitchFamily="34" charset="0"/>
                          <a:ea typeface="+mn-ea"/>
                          <a:cs typeface="Arial" panose="020B0604020202020204" pitchFamily="34" charset="0"/>
                        </a:rPr>
                        <a:t>Would you like to know how much</a:t>
                      </a:r>
                      <a:r>
                        <a:rPr lang="en-US" sz="1800" b="0" i="0" u="none" kern="1200" dirty="0">
                          <a:solidFill>
                            <a:schemeClr val="tx1"/>
                          </a:solidFill>
                          <a:effectLst/>
                          <a:latin typeface="Arial" panose="020B0604020202020204" pitchFamily="34" charset="0"/>
                          <a:ea typeface="+mn-ea"/>
                          <a:cs typeface="Arial" panose="020B0604020202020204" pitchFamily="34" charset="0"/>
                        </a:rPr>
                        <a:t> entry tickets to the exhibition cost</a:t>
                      </a:r>
                      <a:r>
                        <a:rPr lang="en-US" sz="1800" b="0" i="0" kern="1200" dirty="0">
                          <a:solidFill>
                            <a:schemeClr val="tx1"/>
                          </a:solidFill>
                          <a:effectLst/>
                          <a:latin typeface="Arial" panose="020B0604020202020204" pitchFamily="34" charset="0"/>
                          <a:ea typeface="+mn-ea"/>
                          <a:cs typeface="Arial" panose="020B0604020202020204" pitchFamily="34" charset="0"/>
                        </a:rPr>
                        <a:t>?</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would like to know where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 library is.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057E8-9040-78FB-679D-B000BB7A601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F324D0E-F117-D5C1-3F34-4B579BE747D3}"/>
              </a:ext>
            </a:extLst>
          </p:cNvPr>
          <p:cNvGraphicFramePr>
            <a:graphicFrameLocks noGrp="1"/>
          </p:cNvGraphicFramePr>
          <p:nvPr>
            <p:extLst>
              <p:ext uri="{D42A27DB-BD31-4B8C-83A1-F6EECF244321}">
                <p14:modId xmlns:p14="http://schemas.microsoft.com/office/powerpoint/2010/main" val="3280624793"/>
              </p:ext>
            </p:extLst>
          </p:nvPr>
        </p:nvGraphicFramePr>
        <p:xfrm>
          <a:off x="0" y="2"/>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969509">
                <a:tc gridSpan="2">
                  <a:txBody>
                    <a:bodyPr/>
                    <a:lstStyle/>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Hind </a:t>
                      </a:r>
                      <a:r>
                        <a:rPr lang="en-US" sz="1800" b="1" u="sng" dirty="0">
                          <a:solidFill>
                            <a:schemeClr val="tx2"/>
                          </a:solidFill>
                          <a:latin typeface="Arial" panose="020B0604020202020204" pitchFamily="34" charset="0"/>
                          <a:cs typeface="Arial" panose="020B0604020202020204" pitchFamily="34" charset="0"/>
                        </a:rPr>
                        <a:t>asked me when</a:t>
                      </a:r>
                      <a:r>
                        <a:rPr lang="en-US" sz="1800" b="1" u="none" dirty="0">
                          <a:solidFill>
                            <a:schemeClr val="tx2"/>
                          </a:solidFill>
                          <a:latin typeface="Arial" panose="020B0604020202020204" pitchFamily="34" charset="0"/>
                          <a:cs typeface="Arial" panose="020B0604020202020204" pitchFamily="34" charset="0"/>
                        </a:rPr>
                        <a:t> I was going to the science exhibition in Abu Dhabi.</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82224">
                <a:tc>
                  <a:txBody>
                    <a:bodyPr/>
                    <a:lstStyle/>
                    <a:p>
                      <a:pPr algn="ctr">
                        <a:lnSpc>
                          <a:spcPct val="100000"/>
                        </a:lnSpc>
                      </a:pP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Who asked the question, Hind or the speaker?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30705">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Reported speech: reported questions</a:t>
                      </a:r>
                      <a:endParaRPr lang="en-US" sz="1800" b="1" dirty="0">
                        <a:solidFill>
                          <a:schemeClr val="tx2"/>
                        </a:solidFill>
                        <a:effectLst/>
                        <a:latin typeface="Arial"/>
                        <a:ea typeface="Calibri" panose="020F0502020204030204" pitchFamily="34" charset="0"/>
                        <a:cs typeface="Arial"/>
                      </a:endParaRPr>
                    </a:p>
                    <a:p>
                      <a:pPr marL="0" indent="0">
                        <a:lnSpc>
                          <a:spcPct val="100000"/>
                        </a:lnSpc>
                        <a:buFontTx/>
                        <a:buNone/>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asked + object + </a:t>
                      </a:r>
                      <a:r>
                        <a:rPr lang="en-US" sz="1800" b="0" u="none" kern="1200" dirty="0" err="1">
                          <a:solidFill>
                            <a:schemeClr val="accent3"/>
                          </a:solidFill>
                          <a:effectLst/>
                          <a:latin typeface="Arial" panose="020B0604020202020204" pitchFamily="34" charset="0"/>
                          <a:ea typeface="+mn-ea"/>
                          <a:cs typeface="Arial" panose="020B0604020202020204" pitchFamily="34" charset="0"/>
                        </a:rPr>
                        <a:t>wh</a:t>
                      </a:r>
                      <a:r>
                        <a:rPr lang="en-US" sz="1800" b="0" u="none" kern="1200" dirty="0">
                          <a:solidFill>
                            <a:schemeClr val="accent3"/>
                          </a:solidFill>
                          <a:effectLst/>
                          <a:latin typeface="Arial" panose="020B0604020202020204" pitchFamily="34" charset="0"/>
                          <a:ea typeface="+mn-ea"/>
                          <a:cs typeface="Arial" panose="020B0604020202020204" pitchFamily="34" charset="0"/>
                        </a:rPr>
                        <a:t>- pronoun + rest of sentence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261906">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E" sz="1800">
                          <a:latin typeface="Arial" panose="020B0604020202020204" pitchFamily="34" charset="0"/>
                          <a:cs typeface="Arial" panose="020B0604020202020204" pitchFamily="34" charset="0"/>
                        </a:rPr>
                        <a:t>We use reported questions when we tell someone what another person asked. </a:t>
                      </a:r>
                      <a:r>
                        <a:rPr lang="en-GB" sz="1800" dirty="0">
                          <a:latin typeface="Arial" panose="020B0604020202020204" pitchFamily="34" charset="0"/>
                          <a:cs typeface="Arial" panose="020B0604020202020204" pitchFamily="34" charset="0"/>
                        </a:rPr>
                        <a:t>We can report </a:t>
                      </a:r>
                      <a:r>
                        <a:rPr lang="en-AE" sz="1800">
                          <a:latin typeface="Arial" panose="020B0604020202020204" pitchFamily="34" charset="0"/>
                          <a:cs typeface="Arial" panose="020B0604020202020204" pitchFamily="34" charset="0"/>
                        </a:rPr>
                        <a:t>wh-questions (who / what / when / where / why / how)</a:t>
                      </a:r>
                      <a:r>
                        <a:rPr lang="en-GB" sz="1800" dirty="0">
                          <a:latin typeface="Arial" panose="020B0604020202020204" pitchFamily="34" charset="0"/>
                          <a:cs typeface="Arial" panose="020B0604020202020204" pitchFamily="34" charset="0"/>
                        </a:rPr>
                        <a:t> by using a reporting verb (asked)</a:t>
                      </a:r>
                      <a:r>
                        <a:rPr lang="en-AE" sz="1800">
                          <a:latin typeface="Arial" panose="020B0604020202020204" pitchFamily="34" charset="0"/>
                          <a:cs typeface="Arial" panose="020B0604020202020204" pitchFamily="34" charset="0"/>
                        </a:rPr>
                        <a:t>. Because it is an indirect question, we do not use a question mark, instead a full stop is used as the question i</a:t>
                      </a:r>
                      <a:r>
                        <a:rPr lang="en-GB" sz="1800" dirty="0">
                          <a:latin typeface="Arial" panose="020B0604020202020204" pitchFamily="34" charset="0"/>
                          <a:cs typeface="Arial" panose="020B0604020202020204" pitchFamily="34" charset="0"/>
                        </a:rPr>
                        <a:t>s</a:t>
                      </a:r>
                      <a:r>
                        <a:rPr lang="en-AE" sz="1800">
                          <a:latin typeface="Arial" panose="020B0604020202020204" pitchFamily="34" charset="0"/>
                          <a:cs typeface="Arial" panose="020B0604020202020204" pitchFamily="34" charset="0"/>
                        </a:rPr>
                        <a:t> being ‘reported’.</a:t>
                      </a:r>
                      <a:r>
                        <a:rPr lang="en-US" sz="1800" b="0" dirty="0">
                          <a:latin typeface="Arial" panose="020B0604020202020204" pitchFamily="34" charset="0"/>
                          <a:cs typeface="Arial" panose="020B0604020202020204" pitchFamily="34" charset="0"/>
                        </a:rPr>
                        <a:t> When we report past </a:t>
                      </a:r>
                      <a:r>
                        <a:rPr lang="en-US" sz="1800" b="0" dirty="0" err="1">
                          <a:latin typeface="Arial" panose="020B0604020202020204" pitchFamily="34" charset="0"/>
                          <a:cs typeface="Arial" panose="020B0604020202020204" pitchFamily="34" charset="0"/>
                        </a:rPr>
                        <a:t>wh</a:t>
                      </a:r>
                      <a:r>
                        <a:rPr lang="en-US" sz="1800" b="0" dirty="0">
                          <a:latin typeface="Arial" panose="020B0604020202020204" pitchFamily="34" charset="0"/>
                          <a:cs typeface="Arial" panose="020B0604020202020204" pitchFamily="34" charset="0"/>
                        </a:rPr>
                        <a:t>- questions, we need to use reporting verbs such as “asked” or “wondered” and ‘backshift’ the verb tense one step into the past. For example, the direct question is: “Where is the book?” To report this question, we backshift the verb tense one step into the past: She asked me where the book was.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13655">
                <a:tc>
                  <a:txBody>
                    <a:body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My best friends </a:t>
                      </a:r>
                      <a:r>
                        <a:rPr lang="en-US" sz="1800" b="0" i="0" u="sng" kern="1200" dirty="0">
                          <a:solidFill>
                            <a:schemeClr val="tx1"/>
                          </a:solidFill>
                          <a:effectLst/>
                          <a:latin typeface="Arial" panose="020B0604020202020204" pitchFamily="34" charset="0"/>
                          <a:ea typeface="+mn-ea"/>
                          <a:cs typeface="Arial" panose="020B0604020202020204" pitchFamily="34" charset="0"/>
                        </a:rPr>
                        <a:t>asked me how</a:t>
                      </a:r>
                      <a:r>
                        <a:rPr lang="en-US" sz="1800" b="0" i="0" u="none" kern="1200" dirty="0">
                          <a:solidFill>
                            <a:schemeClr val="tx1"/>
                          </a:solidFill>
                          <a:effectLst/>
                          <a:latin typeface="Arial" panose="020B0604020202020204" pitchFamily="34" charset="0"/>
                          <a:ea typeface="+mn-ea"/>
                          <a:cs typeface="Arial" panose="020B0604020202020204" pitchFamily="34" charset="0"/>
                        </a:rPr>
                        <a:t> I felt about going to study in Germany</a:t>
                      </a:r>
                      <a:r>
                        <a:rPr lang="en-US" sz="1800" b="0" i="0" kern="1200" dirty="0">
                          <a:solidFill>
                            <a:schemeClr val="tx1"/>
                          </a:solidFill>
                          <a:effectLst/>
                          <a:latin typeface="Arial" panose="020B0604020202020204" pitchFamily="34" charset="0"/>
                          <a:ea typeface="+mn-ea"/>
                          <a:cs typeface="Arial" panose="020B0604020202020204" pitchFamily="34" charset="0"/>
                        </a:rPr>
                        <a:t>.</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I </a:t>
                      </a:r>
                      <a:r>
                        <a:rPr lang="en-US" sz="1800" b="0" i="0" u="sng" kern="1200" dirty="0">
                          <a:solidFill>
                            <a:schemeClr val="tx1"/>
                          </a:solidFill>
                          <a:effectLst/>
                          <a:latin typeface="Arial" panose="020B0604020202020204" pitchFamily="34" charset="0"/>
                          <a:ea typeface="+mn-ea"/>
                          <a:cs typeface="Arial" panose="020B0604020202020204" pitchFamily="34" charset="0"/>
                        </a:rPr>
                        <a:t>wondered how long</a:t>
                      </a:r>
                      <a:r>
                        <a:rPr lang="en-US" sz="1800" b="0" i="0" u="none" kern="1200" dirty="0">
                          <a:solidFill>
                            <a:schemeClr val="tx1"/>
                          </a:solidFill>
                          <a:effectLst/>
                          <a:latin typeface="Arial" panose="020B0604020202020204" pitchFamily="34" charset="0"/>
                          <a:ea typeface="+mn-ea"/>
                          <a:cs typeface="Arial" panose="020B0604020202020204" pitchFamily="34" charset="0"/>
                        </a:rPr>
                        <a:t> the robots would be displayed at the exhibition.</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She </a:t>
                      </a:r>
                      <a:r>
                        <a:rPr lang="en-US" sz="1800" b="0" i="0" u="sng" kern="1200" dirty="0">
                          <a:solidFill>
                            <a:schemeClr val="tx1"/>
                          </a:solidFill>
                          <a:effectLst/>
                          <a:latin typeface="Arial" panose="020B0604020202020204" pitchFamily="34" charset="0"/>
                          <a:ea typeface="+mn-ea"/>
                          <a:cs typeface="Arial" panose="020B0604020202020204" pitchFamily="34" charset="0"/>
                        </a:rPr>
                        <a:t>wondered when</a:t>
                      </a:r>
                      <a:r>
                        <a:rPr lang="en-US" sz="1800" b="0" i="0" u="none" kern="1200" dirty="0">
                          <a:solidFill>
                            <a:schemeClr val="tx1"/>
                          </a:solidFill>
                          <a:effectLst/>
                          <a:latin typeface="Arial" panose="020B0604020202020204" pitchFamily="34" charset="0"/>
                          <a:ea typeface="+mn-ea"/>
                          <a:cs typeface="Arial" panose="020B0604020202020204" pitchFamily="34" charset="0"/>
                        </a:rPr>
                        <a:t> the library closed.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85872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3765856796"/>
              </p:ext>
            </p:extLst>
          </p:nvPr>
        </p:nvGraphicFramePr>
        <p:xfrm>
          <a:off x="0" y="1"/>
          <a:ext cx="12192000" cy="685994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29607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Khadija has participated in many art exhibitions. She must be talented.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Rick mustn't </a:t>
                      </a:r>
                      <a:r>
                        <a:rPr lang="en-US" b="1" dirty="0">
                          <a:solidFill>
                            <a:schemeClr val="tx2"/>
                          </a:solidFill>
                          <a:latin typeface="Arial" panose="020B0604020202020204" pitchFamily="34" charset="0"/>
                          <a:cs typeface="Arial" panose="020B0604020202020204" pitchFamily="34" charset="0"/>
                        </a:rPr>
                        <a:t>visit the exhibition without his parents’ permission.</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The school might provide extra support for grade 9 students in English and </a:t>
                      </a:r>
                      <a:r>
                        <a:rPr lang="en-US" sz="1800" b="1" i="0" kern="1200" dirty="0" err="1">
                          <a:solidFill>
                            <a:schemeClr val="tx2"/>
                          </a:solidFill>
                          <a:effectLst/>
                          <a:latin typeface="Arial" panose="020B0604020202020204" pitchFamily="34" charset="0"/>
                          <a:ea typeface="+mn-ea"/>
                          <a:cs typeface="Arial" panose="020B0604020202020204" pitchFamily="34" charset="0"/>
                        </a:rPr>
                        <a:t>maths</a:t>
                      </a:r>
                      <a:r>
                        <a:rPr lang="en-US" sz="1800" b="1" i="0" kern="1200" dirty="0">
                          <a:solidFill>
                            <a:schemeClr val="tx2"/>
                          </a:solidFill>
                          <a:effectLst/>
                          <a:latin typeface="Arial" panose="020B0604020202020204" pitchFamily="34" charset="0"/>
                          <a:ea typeface="+mn-ea"/>
                          <a:cs typeface="Arial" panose="020B0604020202020204" pitchFamily="34" charset="0"/>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08294">
                <a:tc>
                  <a:txBody>
                    <a:bodyPr/>
                    <a:lstStyle/>
                    <a:p>
                      <a:pPr algn="ctr"/>
                      <a:r>
                        <a:rPr lang="en-GB" sz="1800" b="1" dirty="0">
                          <a:solidFill>
                            <a:srgbClr val="5F5F5F"/>
                          </a:solidFill>
                          <a:latin typeface="Arial"/>
                          <a:cs typeface="Arial"/>
                        </a:rPr>
                        <a:t>Checking questions</a:t>
                      </a:r>
                      <a:endParaRPr lang="en-AE" sz="1800" b="1" dirty="0">
                        <a:solidFill>
                          <a:srgbClr val="5F5F5F"/>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buFontTx/>
                        <a:buNone/>
                      </a:pPr>
                      <a:r>
                        <a:rPr lang="en-US" sz="1800" dirty="0">
                          <a:latin typeface="Arial" panose="020B0604020202020204" pitchFamily="34" charset="0"/>
                          <a:cs typeface="Arial" panose="020B0604020202020204" pitchFamily="34" charset="0"/>
                        </a:rPr>
                        <a:t>What conclusion does the speaker make about Khadija? What is it based on?</a:t>
                      </a:r>
                    </a:p>
                    <a:p>
                      <a:pPr marL="0" indent="0" algn="l">
                        <a:buFontTx/>
                        <a:buNone/>
                      </a:pPr>
                      <a:r>
                        <a:rPr lang="en-US" sz="1800" dirty="0">
                          <a:latin typeface="Arial" panose="020B0604020202020204" pitchFamily="34" charset="0"/>
                          <a:cs typeface="Arial" panose="020B0604020202020204" pitchFamily="34" charset="0"/>
                        </a:rPr>
                        <a:t>Is it OK for Rick to go the exhibition? What does Rick need to attend the exhibition?</a:t>
                      </a:r>
                    </a:p>
                    <a:p>
                      <a:pPr marL="0" indent="0" algn="l">
                        <a:buFontTx/>
                        <a:buNone/>
                      </a:pPr>
                      <a:r>
                        <a:rPr lang="en-US" sz="1800" dirty="0">
                          <a:latin typeface="Arial" panose="020B0604020202020204" pitchFamily="34" charset="0"/>
                          <a:cs typeface="Arial" panose="020B0604020202020204" pitchFamily="34" charset="0"/>
                        </a:rPr>
                        <a:t>Is the speaker sure the school will give extra support for grade 9 students in English and </a:t>
                      </a:r>
                      <a:r>
                        <a:rPr lang="en-US" sz="1800" dirty="0" err="1">
                          <a:latin typeface="Arial" panose="020B0604020202020204" pitchFamily="34" charset="0"/>
                          <a:cs typeface="Arial" panose="020B0604020202020204" pitchFamily="34" charset="0"/>
                        </a:rPr>
                        <a:t>maths</a:t>
                      </a:r>
                      <a:r>
                        <a:rPr lang="en-US" sz="1800" dirty="0">
                          <a:latin typeface="Arial" panose="020B0604020202020204" pitchFamily="34" charset="0"/>
                          <a:cs typeface="Arial" panose="020B0604020202020204" pitchFamily="34" charset="0"/>
                        </a:rPr>
                        <a: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87116">
                <a:tc>
                  <a:txBody>
                    <a:bodyPr/>
                    <a:lstStyle/>
                    <a:p>
                      <a:pPr algn="ctr"/>
                      <a:r>
                        <a:rPr lang="en-AE" sz="1800" b="1" dirty="0">
                          <a:solidFill>
                            <a:srgbClr val="5F5F5F"/>
                          </a:solidFill>
                          <a:latin typeface="Arial"/>
                          <a:cs typeface="Arial"/>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Modals: present modals</a:t>
                      </a:r>
                      <a:endParaRPr lang="en-US" sz="1800"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(must / can’t / mustn’t / may…) + infinitive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61090">
                <a:tc>
                  <a:txBody>
                    <a:bodyPr/>
                    <a:lstStyle/>
                    <a:p>
                      <a:pPr algn="ctr"/>
                      <a:r>
                        <a:rPr lang="en-AE" sz="1800" b="1" dirty="0">
                          <a:solidFill>
                            <a:srgbClr val="5F5F5F"/>
                          </a:solidFill>
                          <a:latin typeface="Arial"/>
                          <a:cs typeface="Arial"/>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buFontTx/>
                        <a:buNone/>
                      </a:pPr>
                      <a:r>
                        <a:rPr lang="en-US" sz="1800" b="0" dirty="0">
                          <a:latin typeface="Arial" panose="020B0604020202020204" pitchFamily="34" charset="0"/>
                          <a:cs typeface="Arial" panose="020B0604020202020204" pitchFamily="34" charset="0"/>
                        </a:rPr>
                        <a:t>We use modal verbs before an infinitive (base form of the verb) for a variety of functions.</a:t>
                      </a:r>
                    </a:p>
                    <a:p>
                      <a:pPr marL="0" indent="0" algn="l">
                        <a:buFontTx/>
                        <a:buNone/>
                      </a:pPr>
                      <a:r>
                        <a:rPr lang="en-US" sz="1800" b="0" dirty="0">
                          <a:latin typeface="Arial" panose="020B0604020202020204" pitchFamily="34" charset="0"/>
                          <a:cs typeface="Arial" panose="020B0604020202020204" pitchFamily="34" charset="0"/>
                        </a:rPr>
                        <a:t>‘Must’ and ‘can’t’ are used to make a strong inference or assumption in the present based on evidence (facts or logic).</a:t>
                      </a:r>
                    </a:p>
                    <a:p>
                      <a:pPr marL="0" indent="0" algn="l">
                        <a:buFontTx/>
                        <a:buNone/>
                      </a:pPr>
                      <a:r>
                        <a:rPr lang="en-US" sz="1800" b="0" dirty="0">
                          <a:latin typeface="Arial" panose="020B0604020202020204" pitchFamily="34" charset="0"/>
                          <a:cs typeface="Arial" panose="020B0604020202020204" pitchFamily="34" charset="0"/>
                        </a:rPr>
                        <a:t>‘Mustn’t’ is used to express prohibition in the present and near future.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Arial" panose="020B0604020202020204" pitchFamily="34" charset="0"/>
                          <a:cs typeface="Arial" panose="020B0604020202020204" pitchFamily="34" charset="0"/>
                        </a:rPr>
                        <a:t>‘May / might / could’ are used to talk about possibilities and speculations about the future.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80542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He was selected to take part in a national robotics exhibition. He </a:t>
                      </a:r>
                      <a:r>
                        <a:rPr lang="en-US" sz="1800" b="0" i="0" u="sng" kern="1200" dirty="0">
                          <a:solidFill>
                            <a:schemeClr val="tx1"/>
                          </a:solidFill>
                          <a:effectLst/>
                          <a:latin typeface="Arial" panose="020B0604020202020204" pitchFamily="34" charset="0"/>
                          <a:ea typeface="+mn-ea"/>
                          <a:cs typeface="Arial" panose="020B0604020202020204" pitchFamily="34" charset="0"/>
                        </a:rPr>
                        <a:t>must be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proud of himself.</a:t>
                      </a:r>
                    </a:p>
                    <a:p>
                      <a:pPr marL="0" lvl="0" indent="0">
                        <a:buFont typeface="Arial" panose="020B0604020202020204" pitchFamily="34" charset="0"/>
                        <a:buNone/>
                      </a:pPr>
                      <a:r>
                        <a:rPr lang="en-US" sz="1800" b="0" i="0" kern="1200" dirty="0">
                          <a:solidFill>
                            <a:schemeClr val="tx1"/>
                          </a:solidFill>
                          <a:effectLst/>
                          <a:latin typeface="Arial" panose="020B0604020202020204" pitchFamily="34" charset="0"/>
                          <a:ea typeface="+mn-ea"/>
                          <a:cs typeface="Arial" panose="020B0604020202020204" pitchFamily="34" charset="0"/>
                        </a:rPr>
                        <a:t>Your cousin </a:t>
                      </a:r>
                      <a:r>
                        <a:rPr lang="en-US" sz="1800" b="0" i="0" u="sng" kern="1200" dirty="0">
                          <a:solidFill>
                            <a:schemeClr val="tx1"/>
                          </a:solidFill>
                          <a:effectLst/>
                          <a:latin typeface="Arial" panose="020B0604020202020204" pitchFamily="34" charset="0"/>
                          <a:ea typeface="+mn-ea"/>
                          <a:cs typeface="Arial" panose="020B0604020202020204" pitchFamily="34" charset="0"/>
                        </a:rPr>
                        <a:t>can't be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over 30. His youthful appearance makes him look much younger.</a:t>
                      </a:r>
                    </a:p>
                    <a:p>
                      <a:pPr marL="0" lvl="0" indent="0">
                        <a:buFont typeface="Arial" panose="020B0604020202020204" pitchFamily="34" charset="0"/>
                        <a:buNone/>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mustn’t compete</a:t>
                      </a:r>
                      <a:r>
                        <a:rPr lang="en-US" b="0" u="none" dirty="0">
                          <a:latin typeface="Arial" panose="020B0604020202020204" pitchFamily="34" charset="0"/>
                          <a:cs typeface="Arial" panose="020B0604020202020204" pitchFamily="34" charset="0"/>
                        </a:rPr>
                        <a:t> </a:t>
                      </a:r>
                      <a:r>
                        <a:rPr lang="en-US" b="0" dirty="0">
                          <a:latin typeface="Arial" panose="020B0604020202020204" pitchFamily="34" charset="0"/>
                          <a:cs typeface="Arial" panose="020B0604020202020204" pitchFamily="34" charset="0"/>
                        </a:rPr>
                        <a:t>before having a check-up.</a:t>
                      </a:r>
                    </a:p>
                    <a:p>
                      <a:pPr marL="0" lvl="0" indent="0">
                        <a:buFont typeface="Arial" panose="020B0604020202020204" pitchFamily="34" charset="0"/>
                        <a:buNone/>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could become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a better driver if he stays calm and pays closer attention to the rules.</a:t>
                      </a:r>
                    </a:p>
                    <a:p>
                      <a:pPr marL="0" lvl="0" indent="0">
                        <a:buFont typeface="Arial" panose="020B0604020202020204" pitchFamily="34" charset="0"/>
                        <a:buNone/>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might feel</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more confident during the race if he gets more support from his teammates.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a:solidFill>
                  <a:schemeClr val="bg1"/>
                </a:solidFill>
                <a:latin typeface="Helvetica" pitchFamily="2" charset="0"/>
              </a:rPr>
              <a:t>Term 2 preparation:</a:t>
            </a:r>
          </a:p>
          <a:p>
            <a:pPr marL="0" indent="0">
              <a:lnSpc>
                <a:spcPct val="100000"/>
              </a:lnSpc>
              <a:buNone/>
            </a:pPr>
            <a:r>
              <a:rPr lang="en-GB" sz="3200" b="1">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010112879"/>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algn="l">
                        <a:lnSpc>
                          <a:spcPct val="150000"/>
                        </a:lnSpc>
                      </a:pPr>
                      <a:r>
                        <a:rPr lang="en-US" sz="1800" b="1" u="sng" dirty="0">
                          <a:solidFill>
                            <a:schemeClr val="tx1"/>
                          </a:solidFill>
                          <a:latin typeface="Arial" panose="020B0604020202020204" pitchFamily="34" charset="0"/>
                          <a:cs typeface="Arial" panose="020B0604020202020204" pitchFamily="34" charset="0"/>
                        </a:rPr>
                        <a:t>The way I see it</a:t>
                      </a:r>
                      <a:r>
                        <a:rPr lang="x-none" sz="1800" b="1" u="none" dirty="0">
                          <a:solidFill>
                            <a:schemeClr val="tx1"/>
                          </a:solidFill>
                          <a:latin typeface="Arial" panose="020B0604020202020204" pitchFamily="34" charset="0"/>
                          <a:cs typeface="Arial" panose="020B0604020202020204" pitchFamily="34" charset="0"/>
                        </a:rPr>
                        <a:t>, </a:t>
                      </a:r>
                      <a:r>
                        <a:rPr lang="en-US" sz="1800" b="1" u="none" dirty="0">
                          <a:solidFill>
                            <a:schemeClr val="tx1"/>
                          </a:solidFill>
                          <a:latin typeface="Arial" panose="020B0604020202020204" pitchFamily="34" charset="0"/>
                          <a:cs typeface="Arial" panose="020B0604020202020204" pitchFamily="34" charset="0"/>
                        </a:rPr>
                        <a:t>robots </a:t>
                      </a:r>
                      <a:r>
                        <a:rPr lang="en-GB" sz="1800" b="1" u="none" dirty="0">
                          <a:solidFill>
                            <a:schemeClr val="tx1"/>
                          </a:solidFill>
                          <a:latin typeface="Arial" panose="020B0604020202020204" pitchFamily="34" charset="0"/>
                          <a:cs typeface="Arial" panose="020B0604020202020204" pitchFamily="34" charset="0"/>
                        </a:rPr>
                        <a:t>will</a:t>
                      </a:r>
                      <a:r>
                        <a:rPr lang="x-none" sz="1800" b="1" u="none" dirty="0">
                          <a:solidFill>
                            <a:schemeClr val="tx1"/>
                          </a:solidFill>
                          <a:latin typeface="Arial" panose="020B0604020202020204" pitchFamily="34" charset="0"/>
                          <a:cs typeface="Arial" panose="020B0604020202020204" pitchFamily="34" charset="0"/>
                        </a:rPr>
                        <a:t> </a:t>
                      </a:r>
                      <a:r>
                        <a:rPr lang="en-US" sz="1800" b="1" u="none" dirty="0">
                          <a:solidFill>
                            <a:schemeClr val="tx1"/>
                          </a:solidFill>
                          <a:latin typeface="Arial" panose="020B0604020202020204" pitchFamily="34" charset="0"/>
                          <a:cs typeface="Arial" panose="020B0604020202020204" pitchFamily="34" charset="0"/>
                        </a:rPr>
                        <a:t>eventually take over most of our jobs.</a:t>
                      </a:r>
                    </a:p>
                    <a:p>
                      <a:pPr algn="l">
                        <a:lnSpc>
                          <a:spcPct val="150000"/>
                        </a:lnSpc>
                      </a:pPr>
                      <a:endParaRPr lang="en-US"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I can’t help thinking that</a:t>
                      </a:r>
                      <a:r>
                        <a:rPr lang="en-US" sz="1800" b="1" u="none" dirty="0">
                          <a:solidFill>
                            <a:schemeClr val="tx1"/>
                          </a:solidFill>
                          <a:latin typeface="Arial" panose="020B0604020202020204" pitchFamily="34" charset="0"/>
                          <a:cs typeface="Arial" panose="020B0604020202020204" pitchFamily="34" charset="0"/>
                        </a:rPr>
                        <a:t> signing up for the robotics exhibition was the best decision we have ever taken.</a:t>
                      </a:r>
                    </a:p>
                    <a:p>
                      <a:pPr algn="l">
                        <a:lnSpc>
                          <a:spcPct val="150000"/>
                        </a:lnSpc>
                      </a:pPr>
                      <a:endParaRPr lang="x-none"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Without a doubt</a:t>
                      </a:r>
                      <a:r>
                        <a:rPr lang="en-US" sz="1800" b="1" u="none"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competing in a talent show is an opportunity to showcase your personal achievements.  </a:t>
                      </a: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spcBef>
                          <a:spcPts val="0"/>
                        </a:spcBef>
                        <a:spcAft>
                          <a:spcPts val="0"/>
                        </a:spcAft>
                        <a:buNone/>
                      </a:pPr>
                      <a:r>
                        <a:rPr lang="en-US" sz="1800" b="1" i="0" u="sng" strike="noStrike" kern="1200" noProof="0" dirty="0">
                          <a:solidFill>
                            <a:schemeClr val="tx2"/>
                          </a:solidFill>
                          <a:effectLst/>
                          <a:latin typeface="Arial"/>
                          <a:cs typeface="Arial"/>
                          <a:hlinkClick r:id="rId2">
                            <a:extLst>
                              <a:ext uri="{A12FA001-AC4F-418D-AE19-62706E023703}">
                                <ahyp:hlinkClr xmlns:ahyp="http://schemas.microsoft.com/office/drawing/2018/hyperlinkcolor" val="tx"/>
                              </a:ext>
                            </a:extLst>
                          </a:hlinkClick>
                        </a:rPr>
                        <a:t>Expressing opinion</a:t>
                      </a:r>
                      <a:endParaRPr lang="en-US" b="1" u="sng" strike="noStrike" noProof="0" dirty="0">
                        <a:solidFill>
                          <a:schemeClr val="tx2"/>
                        </a:solidFill>
                        <a:latin typeface="Arial"/>
                        <a:cs typeface="Arial"/>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dirty="0">
                          <a:latin typeface="Arial" panose="020B0604020202020204" pitchFamily="34" charset="0"/>
                          <a:cs typeface="Arial" panose="020B0604020202020204" pitchFamily="34" charset="0"/>
                        </a:rPr>
                        <a:t>gerunds, noun phrases, verb phrases</a:t>
                      </a:r>
                      <a:endParaRPr lang="x-none" sz="1800"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1762362455"/>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335878">
                <a:tc gridSpan="2">
                  <a:txBody>
                    <a:bodyPr/>
                    <a:lstStyle/>
                    <a:p>
                      <a:pPr algn="l" rtl="0">
                        <a:lnSpc>
                          <a:spcPct val="150000"/>
                        </a:lnSpc>
                        <a:spcAft>
                          <a:spcPts val="0"/>
                        </a:spcAft>
                      </a:pPr>
                      <a:r>
                        <a:rPr lang="en-US" sz="1800" b="1" i="0" u="sng" kern="1200" dirty="0">
                          <a:solidFill>
                            <a:schemeClr val="tx1"/>
                          </a:solidFill>
                          <a:effectLst/>
                          <a:latin typeface="Arial" panose="020B0604020202020204" pitchFamily="34" charset="0"/>
                          <a:ea typeface="+mn-ea"/>
                          <a:cs typeface="Arial" panose="020B0604020202020204" pitchFamily="34" charset="0"/>
                        </a:rPr>
                        <a:t>The main advantage of</a:t>
                      </a:r>
                      <a:r>
                        <a:rPr lang="en-US" sz="1800" b="1" i="0" u="none" kern="1200" dirty="0">
                          <a:solidFill>
                            <a:schemeClr val="tx1"/>
                          </a:solidFill>
                          <a:effectLst/>
                          <a:latin typeface="Arial" panose="020B0604020202020204" pitchFamily="34" charset="0"/>
                          <a:ea typeface="+mn-ea"/>
                          <a:cs typeface="Arial" panose="020B0604020202020204" pitchFamily="34" charset="0"/>
                        </a:rPr>
                        <a:t> </a:t>
                      </a:r>
                      <a:r>
                        <a:rPr lang="en-US" sz="1800" b="1" i="0" kern="1200" dirty="0">
                          <a:solidFill>
                            <a:schemeClr val="tx1"/>
                          </a:solidFill>
                          <a:effectLst/>
                          <a:latin typeface="Arial" panose="020B0604020202020204" pitchFamily="34" charset="0"/>
                          <a:ea typeface="+mn-ea"/>
                          <a:cs typeface="Arial" panose="020B0604020202020204" pitchFamily="34" charset="0"/>
                        </a:rPr>
                        <a:t>using self-checkouts when shopping, is that they are faster and easier.</a:t>
                      </a:r>
                    </a:p>
                    <a:p>
                      <a:pPr algn="l" rtl="0">
                        <a:lnSpc>
                          <a:spcPct val="150000"/>
                        </a:lnSpc>
                        <a:spcAft>
                          <a:spcPts val="0"/>
                        </a:spcAft>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tx1"/>
                          </a:solidFill>
                          <a:effectLst/>
                          <a:latin typeface="Arial" panose="020B0604020202020204" pitchFamily="34" charset="0"/>
                          <a:ea typeface="+mn-ea"/>
                          <a:cs typeface="Arial" panose="020B0604020202020204" pitchFamily="34" charset="0"/>
                        </a:rPr>
                        <a:t>The best thing about</a:t>
                      </a:r>
                      <a:r>
                        <a:rPr lang="en-US" sz="1800" b="1" i="0" u="none" kern="1200" dirty="0">
                          <a:solidFill>
                            <a:schemeClr val="tx1"/>
                          </a:solidFill>
                          <a:effectLst/>
                          <a:latin typeface="Arial" panose="020B0604020202020204" pitchFamily="34" charset="0"/>
                          <a:ea typeface="+mn-ea"/>
                          <a:cs typeface="Arial" panose="020B0604020202020204" pitchFamily="34" charset="0"/>
                        </a:rPr>
                        <a:t> </a:t>
                      </a:r>
                      <a:r>
                        <a:rPr lang="en-US" b="1" dirty="0">
                          <a:latin typeface="Arial" panose="020B0604020202020204" pitchFamily="34" charset="0"/>
                          <a:cs typeface="Arial" panose="020B0604020202020204" pitchFamily="34" charset="0"/>
                        </a:rPr>
                        <a:t>wireless headphones is that you can listen to podcasts while walking around.</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b="1" dirty="0">
                        <a:latin typeface="Arial" panose="020B0604020202020204" pitchFamily="34" charset="0"/>
                        <a:cs typeface="Arial" panose="020B0604020202020204" pitchFamily="34" charset="0"/>
                      </a:endParaRPr>
                    </a:p>
                    <a:p>
                      <a:pPr algn="l" rtl="0">
                        <a:lnSpc>
                          <a:spcPct val="150000"/>
                        </a:lnSpc>
                        <a:spcAft>
                          <a:spcPts val="0"/>
                        </a:spcAft>
                      </a:pPr>
                      <a:r>
                        <a:rPr lang="en-US" sz="1800" b="1" i="0" u="sng" kern="1200" dirty="0">
                          <a:solidFill>
                            <a:schemeClr val="tx1"/>
                          </a:solidFill>
                          <a:effectLst/>
                          <a:latin typeface="Arial" panose="020B0604020202020204" pitchFamily="34" charset="0"/>
                          <a:ea typeface="+mn-ea"/>
                          <a:cs typeface="Arial" panose="020B0604020202020204" pitchFamily="34" charset="0"/>
                        </a:rPr>
                        <a:t>A major benefit of being patient is</a:t>
                      </a:r>
                      <a:r>
                        <a:rPr lang="en-US" sz="1800" b="1" i="0" u="none" kern="1200" dirty="0">
                          <a:solidFill>
                            <a:schemeClr val="tx1"/>
                          </a:solidFill>
                          <a:effectLst/>
                          <a:latin typeface="Arial" panose="020B0604020202020204" pitchFamily="34" charset="0"/>
                          <a:ea typeface="+mn-ea"/>
                          <a:cs typeface="Arial" panose="020B0604020202020204" pitchFamily="34" charset="0"/>
                        </a:rPr>
                        <a:t> </a:t>
                      </a:r>
                      <a:r>
                        <a:rPr lang="en-US" b="1" dirty="0">
                          <a:latin typeface="Arial" panose="020B0604020202020204" pitchFamily="34" charset="0"/>
                          <a:cs typeface="Arial" panose="020B0604020202020204" pitchFamily="34" charset="0"/>
                        </a:rPr>
                        <a:t>that it helps you stay calm and make better decisions.</a:t>
                      </a:r>
                    </a:p>
                    <a:p>
                      <a:pPr algn="l" rtl="0">
                        <a:lnSpc>
                          <a:spcPct val="150000"/>
                        </a:lnSpc>
                        <a:spcAft>
                          <a:spcPts val="0"/>
                        </a:spcAft>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tx1"/>
                          </a:solidFill>
                          <a:effectLst/>
                          <a:latin typeface="Arial" panose="020B0604020202020204" pitchFamily="34" charset="0"/>
                          <a:ea typeface="+mn-ea"/>
                          <a:cs typeface="Arial" panose="020B0604020202020204" pitchFamily="34" charset="0"/>
                        </a:rPr>
                        <a:t>The worst thing about</a:t>
                      </a:r>
                      <a:r>
                        <a:rPr lang="en-US" sz="1800" b="1" i="0" u="none" kern="1200" dirty="0">
                          <a:solidFill>
                            <a:schemeClr val="tx1"/>
                          </a:solidFill>
                          <a:effectLst/>
                          <a:latin typeface="Arial" panose="020B0604020202020204" pitchFamily="34" charset="0"/>
                          <a:ea typeface="+mn-ea"/>
                          <a:cs typeface="Arial" panose="020B0604020202020204" pitchFamily="34" charset="0"/>
                        </a:rPr>
                        <a:t> </a:t>
                      </a:r>
                      <a:r>
                        <a:rPr lang="en-US" b="1" dirty="0">
                          <a:latin typeface="Arial" panose="020B0604020202020204" pitchFamily="34" charset="0"/>
                          <a:cs typeface="Arial" panose="020B0604020202020204" pitchFamily="34" charset="0"/>
                        </a:rPr>
                        <a:t>having a busy schedule is feeling stress all the time.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tx1"/>
                          </a:solidFill>
                          <a:effectLst/>
                          <a:latin typeface="Arial" panose="020B0604020202020204" pitchFamily="34" charset="0"/>
                          <a:ea typeface="+mn-ea"/>
                          <a:cs typeface="Arial" panose="020B0604020202020204" pitchFamily="34" charset="0"/>
                        </a:rPr>
                        <a:t>A disadvantage of</a:t>
                      </a:r>
                      <a:r>
                        <a:rPr lang="en-US" sz="1800" b="1" i="0" u="none" kern="1200" dirty="0">
                          <a:solidFill>
                            <a:schemeClr val="tx1"/>
                          </a:solidFill>
                          <a:effectLst/>
                          <a:latin typeface="Arial" panose="020B0604020202020204" pitchFamily="34" charset="0"/>
                          <a:ea typeface="+mn-ea"/>
                          <a:cs typeface="Arial" panose="020B0604020202020204" pitchFamily="34" charset="0"/>
                        </a:rPr>
                        <a:t> </a:t>
                      </a:r>
                      <a:r>
                        <a:rPr lang="en-US" sz="1800" b="1" i="0" kern="1200" dirty="0">
                          <a:solidFill>
                            <a:schemeClr val="tx1"/>
                          </a:solidFill>
                          <a:effectLst/>
                          <a:latin typeface="Arial" panose="020B0604020202020204" pitchFamily="34" charset="0"/>
                          <a:ea typeface="+mn-ea"/>
                          <a:cs typeface="Arial" panose="020B0604020202020204" pitchFamily="34" charset="0"/>
                        </a:rPr>
                        <a:t>feeling stressed is that it can make it hard to stay calm and focus on important work.</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261061">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Describing advantages and disadvantages</a:t>
                      </a:r>
                      <a:endParaRPr lang="en-US" sz="1800" b="1" kern="1200" dirty="0">
                        <a:solidFill>
                          <a:schemeClr val="tx2"/>
                        </a:solidFill>
                        <a:effectLst/>
                        <a:latin typeface="Arial"/>
                        <a:ea typeface="+mn-ea"/>
                        <a:cs typeface="Arial"/>
                      </a:endParaRPr>
                    </a:p>
                    <a:p>
                      <a:pPr algn="l" fontAlgn="auto">
                        <a:lnSpc>
                          <a:spcPct val="150000"/>
                        </a:lnSpc>
                      </a:pPr>
                      <a:endParaRPr lang="en-US" sz="1800" b="0" i="0"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261061">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dirty="0">
                          <a:latin typeface="Arial" panose="020B0604020202020204" pitchFamily="34" charset="0"/>
                          <a:cs typeface="Arial" panose="020B0604020202020204" pitchFamily="34" charset="0"/>
                        </a:rPr>
                        <a:t>gerunds, present simple for general truths and habits, relative clauses and superlatives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058169457"/>
              </p:ext>
            </p:extLst>
          </p:nvPr>
        </p:nvGraphicFramePr>
        <p:xfrm>
          <a:off x="0" y="1"/>
          <a:ext cx="12192000" cy="687993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544926">
                <a:tc gridSpan="2">
                  <a:txBody>
                    <a:bodyPr/>
                    <a:lstStyle/>
                    <a:p>
                      <a:pPr lvl="0" algn="l">
                        <a:lnSpc>
                          <a:spcPct val="150000"/>
                        </a:lnSpc>
                        <a:spcBef>
                          <a:spcPts val="0"/>
                        </a:spcBef>
                        <a:spcAft>
                          <a:spcPts val="0"/>
                        </a:spcAft>
                        <a:buNone/>
                      </a:pPr>
                      <a:r>
                        <a:rPr lang="en-US" sz="1800" b="1" i="0" kern="1200" dirty="0">
                          <a:solidFill>
                            <a:schemeClr val="tx1"/>
                          </a:solidFill>
                          <a:effectLst/>
                          <a:latin typeface="Arial" panose="020B0604020202020204" pitchFamily="34" charset="0"/>
                          <a:ea typeface="+mn-ea"/>
                          <a:cs typeface="Arial" panose="020B0604020202020204" pitchFamily="34" charset="0"/>
                        </a:rPr>
                        <a:t>What do you think I should do?</a:t>
                      </a:r>
                    </a:p>
                    <a:p>
                      <a:pPr lvl="0" algn="l">
                        <a:lnSpc>
                          <a:spcPct val="150000"/>
                        </a:lnSpc>
                        <a:spcBef>
                          <a:spcPts val="0"/>
                        </a:spcBef>
                        <a:spcAft>
                          <a:spcPts val="0"/>
                        </a:spcAft>
                        <a:buNone/>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lvl="0" algn="l">
                        <a:lnSpc>
                          <a:spcPct val="150000"/>
                        </a:lnSpc>
                        <a:spcBef>
                          <a:spcPts val="0"/>
                        </a:spcBef>
                        <a:spcAft>
                          <a:spcPts val="0"/>
                        </a:spcAft>
                        <a:buNone/>
                      </a:pPr>
                      <a:r>
                        <a:rPr lang="en-US" sz="1800" b="1" i="0" kern="1200" dirty="0">
                          <a:solidFill>
                            <a:schemeClr val="tx1"/>
                          </a:solidFill>
                          <a:effectLst/>
                          <a:latin typeface="Arial" panose="020B0604020202020204" pitchFamily="34" charset="0"/>
                          <a:ea typeface="+mn-ea"/>
                          <a:cs typeface="Arial" panose="020B0604020202020204" pitchFamily="34" charset="0"/>
                        </a:rPr>
                        <a:t>What do you suggest?</a:t>
                      </a:r>
                    </a:p>
                    <a:p>
                      <a:pPr lvl="0" algn="l">
                        <a:lnSpc>
                          <a:spcPct val="150000"/>
                        </a:lnSpc>
                        <a:spcBef>
                          <a:spcPts val="0"/>
                        </a:spcBef>
                        <a:spcAft>
                          <a:spcPts val="0"/>
                        </a:spcAft>
                        <a:buNone/>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lvl="0" algn="l">
                        <a:lnSpc>
                          <a:spcPct val="150000"/>
                        </a:lnSpc>
                        <a:spcBef>
                          <a:spcPts val="0"/>
                        </a:spcBef>
                        <a:spcAft>
                          <a:spcPts val="0"/>
                        </a:spcAft>
                        <a:buNone/>
                      </a:pPr>
                      <a:r>
                        <a:rPr lang="en-US" sz="1800" b="1" i="0" kern="1200" dirty="0">
                          <a:solidFill>
                            <a:schemeClr val="tx1"/>
                          </a:solidFill>
                          <a:effectLst/>
                          <a:latin typeface="Arial" panose="020B0604020202020204" pitchFamily="34" charset="0"/>
                          <a:ea typeface="+mn-ea"/>
                          <a:cs typeface="Arial" panose="020B0604020202020204" pitchFamily="34" charset="0"/>
                        </a:rPr>
                        <a:t>Can you give me some advice, please?</a:t>
                      </a:r>
                    </a:p>
                    <a:p>
                      <a:pPr lvl="0" algn="l">
                        <a:lnSpc>
                          <a:spcPct val="150000"/>
                        </a:lnSpc>
                        <a:spcBef>
                          <a:spcPts val="0"/>
                        </a:spcBef>
                        <a:spcAft>
                          <a:spcPts val="0"/>
                        </a:spcAft>
                        <a:buNone/>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lvl="0" algn="l">
                        <a:lnSpc>
                          <a:spcPct val="150000"/>
                        </a:lnSpc>
                        <a:spcBef>
                          <a:spcPts val="0"/>
                        </a:spcBef>
                        <a:spcAft>
                          <a:spcPts val="0"/>
                        </a:spcAft>
                        <a:buNone/>
                      </a:pPr>
                      <a:r>
                        <a:rPr lang="en-US" sz="1800" b="1" i="0" kern="1200" dirty="0">
                          <a:solidFill>
                            <a:schemeClr val="tx1"/>
                          </a:solidFill>
                          <a:effectLst/>
                          <a:latin typeface="Arial" panose="020B0604020202020204" pitchFamily="34" charset="0"/>
                          <a:ea typeface="+mn-ea"/>
                          <a:cs typeface="Arial" panose="020B0604020202020204" pitchFamily="34" charset="0"/>
                        </a:rPr>
                        <a:t>You should/could use self-checkouts when shopping. They are faster and easier.</a:t>
                      </a:r>
                    </a:p>
                    <a:p>
                      <a:pPr lvl="0" algn="l">
                        <a:lnSpc>
                          <a:spcPct val="150000"/>
                        </a:lnSpc>
                        <a:spcBef>
                          <a:spcPts val="0"/>
                        </a:spcBef>
                        <a:spcAft>
                          <a:spcPts val="0"/>
                        </a:spcAft>
                        <a:buNone/>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lvl="0" algn="l">
                        <a:lnSpc>
                          <a:spcPct val="150000"/>
                        </a:lnSpc>
                        <a:spcBef>
                          <a:spcPts val="0"/>
                        </a:spcBef>
                        <a:spcAft>
                          <a:spcPts val="0"/>
                        </a:spcAft>
                        <a:buNone/>
                      </a:pPr>
                      <a:r>
                        <a:rPr lang="en-US" sz="1800" b="1" i="0" kern="1200" dirty="0">
                          <a:solidFill>
                            <a:schemeClr val="tx1"/>
                          </a:solidFill>
                          <a:effectLst/>
                          <a:latin typeface="Arial" panose="020B0604020202020204" pitchFamily="34" charset="0"/>
                          <a:ea typeface="+mn-ea"/>
                          <a:cs typeface="Arial" panose="020B0604020202020204" pitchFamily="34" charset="0"/>
                        </a:rPr>
                        <a:t>Why don’t you use wireless headphones?</a:t>
                      </a:r>
                    </a:p>
                    <a:p>
                      <a:pPr lvl="0" algn="l">
                        <a:lnSpc>
                          <a:spcPct val="150000"/>
                        </a:lnSpc>
                        <a:spcBef>
                          <a:spcPts val="0"/>
                        </a:spcBef>
                        <a:spcAft>
                          <a:spcPts val="0"/>
                        </a:spcAft>
                        <a:buNone/>
                      </a:pPr>
                      <a:endParaRPr lang="en-US" sz="1800" b="1" i="0" kern="1200" dirty="0">
                        <a:solidFill>
                          <a:schemeClr val="tx1"/>
                        </a:solidFill>
                        <a:effectLst/>
                        <a:latin typeface="Arial" panose="020B0604020202020204" pitchFamily="34" charset="0"/>
                        <a:ea typeface="+mn-ea"/>
                        <a:cs typeface="Arial" panose="020B0604020202020204" pitchFamily="34" charset="0"/>
                      </a:endParaRPr>
                    </a:p>
                    <a:p>
                      <a:pPr lvl="0" algn="l">
                        <a:lnSpc>
                          <a:spcPct val="150000"/>
                        </a:lnSpc>
                        <a:spcBef>
                          <a:spcPts val="0"/>
                        </a:spcBef>
                        <a:spcAft>
                          <a:spcPts val="0"/>
                        </a:spcAft>
                        <a:buNone/>
                      </a:pPr>
                      <a:r>
                        <a:rPr lang="en-US" sz="1800" b="1" i="0" kern="1200" dirty="0">
                          <a:solidFill>
                            <a:schemeClr val="tx1"/>
                          </a:solidFill>
                          <a:effectLst/>
                          <a:latin typeface="Arial" panose="020B0604020202020204" pitchFamily="34" charset="0"/>
                          <a:ea typeface="+mn-ea"/>
                          <a:cs typeface="Arial" panose="020B0604020202020204" pitchFamily="34" charset="0"/>
                        </a:rPr>
                        <a:t>Have you tried staying calm in stressful situations? You will be able to make better decisions.</a:t>
                      </a:r>
                      <a:endParaRPr lang="en-US" b="1" i="0" u="none" strike="noStrike" noProof="0"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276298">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Asking for and giving advice</a:t>
                      </a:r>
                      <a:endParaRPr lang="en-US" sz="1800" b="1" kern="1200" dirty="0">
                        <a:solidFill>
                          <a:schemeClr val="tx2"/>
                        </a:solidFill>
                        <a:effectLst/>
                        <a:latin typeface="Arial"/>
                        <a:ea typeface="+mn-ea"/>
                        <a:cs typeface="Arial"/>
                      </a:endParaRPr>
                    </a:p>
                  </a:txBody>
                  <a:tcPr anchor="ctr"/>
                </a:tc>
                <a:extLst>
                  <a:ext uri="{0D108BD9-81ED-4DB2-BD59-A6C34878D82A}">
                    <a16:rowId xmlns:a16="http://schemas.microsoft.com/office/drawing/2014/main" val="1865912953"/>
                  </a:ext>
                </a:extLst>
              </a:tr>
              <a:tr h="1036775">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buNone/>
                      </a:pPr>
                      <a:r>
                        <a:rPr lang="en-US" dirty="0">
                          <a:latin typeface="Arial" panose="020B0604020202020204" pitchFamily="34" charset="0"/>
                          <a:cs typeface="Arial" panose="020B0604020202020204" pitchFamily="34" charset="0"/>
                        </a:rPr>
                        <a:t>Question</a:t>
                      </a:r>
                      <a:r>
                        <a:rPr lang="en-US" baseline="0" dirty="0">
                          <a:latin typeface="Arial" panose="020B0604020202020204" pitchFamily="34" charset="0"/>
                          <a:cs typeface="Arial" panose="020B0604020202020204" pitchFamily="34" charset="0"/>
                        </a:rPr>
                        <a:t> formation, modal verbs, gerunds, indirect questions</a:t>
                      </a:r>
                      <a:endParaRPr 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a:t>Thank you</a:t>
            </a:r>
            <a:endParaRPr lang="en-AE"/>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19CDEE-AFC6-4EE2-B4F7-8CA37066090B}">
  <ds:schemaRefs>
    <ds:schemaRef ds:uri="4a090edc-7a12-48de-8ccc-e297ffa550e8"/>
    <ds:schemaRef ds:uri="ed98f769-9929-4a8c-b4e0-3b1d78562470"/>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DE193BB-BEFA-4B55-9D20-9DB2FA0AC777}"/>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1216</TotalTime>
  <Words>2297</Words>
  <Application>Microsoft Macintosh PowerPoint</Application>
  <PresentationFormat>Widescreen</PresentationFormat>
  <Paragraphs>212</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23</cp:revision>
  <dcterms:created xsi:type="dcterms:W3CDTF">2024-07-05T04:49:36Z</dcterms:created>
  <dcterms:modified xsi:type="dcterms:W3CDTF">2025-01-23T10:00:34Z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