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461" r:id="rId5"/>
    <p:sldId id="2683" r:id="rId6"/>
    <p:sldId id="2678" r:id="rId7"/>
    <p:sldId id="296" r:id="rId8"/>
    <p:sldId id="299" r:id="rId9"/>
    <p:sldId id="2679" r:id="rId10"/>
    <p:sldId id="2705" r:id="rId11"/>
    <p:sldId id="298" r:id="rId12"/>
    <p:sldId id="2718" r:id="rId13"/>
    <p:sldId id="2731" r:id="rId14"/>
    <p:sldId id="2732" r:id="rId15"/>
    <p:sldId id="2719" r:id="rId16"/>
    <p:sldId id="2727" r:id="rId17"/>
    <p:sldId id="2728" r:id="rId18"/>
    <p:sldId id="2729" r:id="rId19"/>
    <p:sldId id="2730" r:id="rId20"/>
    <p:sldId id="2713" r:id="rId21"/>
    <p:sldId id="2715" r:id="rId22"/>
    <p:sldId id="2725" r:id="rId23"/>
    <p:sldId id="2726" r:id="rId24"/>
    <p:sldId id="4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31"/>
            <p14:sldId id="2732"/>
            <p14:sldId id="2719"/>
            <p14:sldId id="2727"/>
            <p14:sldId id="2728"/>
            <p14:sldId id="2729"/>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Lafaele" initials="JL" lastIdx="2" clrIdx="0">
    <p:extLst>
      <p:ext uri="{19B8F6BF-5375-455C-9EA6-DF929625EA0E}">
        <p15:presenceInfo xmlns:p15="http://schemas.microsoft.com/office/powerpoint/2012/main" userId="959c5f41163aeb5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50" autoAdjust="0"/>
    <p:restoredTop sz="96327"/>
  </p:normalViewPr>
  <p:slideViewPr>
    <p:cSldViewPr showGuides="1">
      <p:cViewPr varScale="1">
        <p:scale>
          <a:sx n="124" d="100"/>
          <a:sy n="124" d="100"/>
        </p:scale>
        <p:origin x="43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6116783919923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9162442612736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052304438820864"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05230443882086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54700257332428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627017713123328"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6189237912862720"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6.2 - 7.1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124958473"/>
              </p:ext>
            </p:extLst>
          </p:nvPr>
        </p:nvGraphicFramePr>
        <p:xfrm>
          <a:off x="1" y="0"/>
          <a:ext cx="12192000" cy="6857999"/>
        </p:xfrm>
        <a:graphic>
          <a:graphicData uri="http://schemas.openxmlformats.org/drawingml/2006/table">
            <a:tbl>
              <a:tblPr bandRow="1">
                <a:tableStyleId>{5C22544A-7EE6-4342-B048-85BDC9FD1C3A}</a:tableStyleId>
              </a:tblPr>
              <a:tblGrid>
                <a:gridCol w="2493818">
                  <a:extLst>
                    <a:ext uri="{9D8B030D-6E8A-4147-A177-3AD203B41FA5}">
                      <a16:colId xmlns:a16="http://schemas.microsoft.com/office/drawing/2014/main" val="1108490023"/>
                    </a:ext>
                  </a:extLst>
                </a:gridCol>
                <a:gridCol w="2959834">
                  <a:extLst>
                    <a:ext uri="{9D8B030D-6E8A-4147-A177-3AD203B41FA5}">
                      <a16:colId xmlns:a16="http://schemas.microsoft.com/office/drawing/2014/main" val="488221599"/>
                    </a:ext>
                  </a:extLst>
                </a:gridCol>
                <a:gridCol w="3690348">
                  <a:extLst>
                    <a:ext uri="{9D8B030D-6E8A-4147-A177-3AD203B41FA5}">
                      <a16:colId xmlns:a16="http://schemas.microsoft.com/office/drawing/2014/main" val="2350489613"/>
                    </a:ext>
                  </a:extLst>
                </a:gridCol>
                <a:gridCol w="3048000">
                  <a:extLst>
                    <a:ext uri="{9D8B030D-6E8A-4147-A177-3AD203B41FA5}">
                      <a16:colId xmlns:a16="http://schemas.microsoft.com/office/drawing/2014/main" val="381832186"/>
                    </a:ext>
                  </a:extLst>
                </a:gridCol>
              </a:tblGrid>
              <a:tr h="466866">
                <a:tc gridSpan="4">
                  <a:txBody>
                    <a:bodyPr/>
                    <a:lstStyle/>
                    <a:p>
                      <a:pPr algn="ctr" rtl="0" fontAlgn="base">
                        <a:lnSpc>
                          <a:spcPts val="1295"/>
                        </a:lnSpc>
                      </a:pPr>
                      <a:r>
                        <a:rPr lang="en-GB" sz="1800" b="1" kern="1200" dirty="0">
                          <a:solidFill>
                            <a:schemeClr val="bg1"/>
                          </a:solidFill>
                          <a:effectLst/>
                          <a:latin typeface="+mn-lt"/>
                          <a:ea typeface="+mn-ea"/>
                          <a:cs typeface="+mn-cs"/>
                        </a:rPr>
                        <a:t>Topic(s):</a:t>
                      </a:r>
                      <a:r>
                        <a:rPr lang="en-GB" sz="1800" kern="1200" dirty="0">
                          <a:solidFill>
                            <a:schemeClr val="bg1"/>
                          </a:solidFill>
                          <a:effectLst/>
                          <a:latin typeface="+mn-lt"/>
                          <a:ea typeface="+mn-ea"/>
                          <a:cs typeface="+mn-cs"/>
                        </a:rPr>
                        <a:t> </a:t>
                      </a:r>
                      <a:r>
                        <a:rPr lang="en-GB" sz="1800" b="1" kern="1200" dirty="0">
                          <a:solidFill>
                            <a:schemeClr val="bg1"/>
                          </a:solidFill>
                          <a:effectLst/>
                          <a:latin typeface="+mn-lt"/>
                          <a:ea typeface="+mn-ea"/>
                          <a:cs typeface="+mn-cs"/>
                        </a:rPr>
                        <a:t>Entertainment, food and drink, business.</a:t>
                      </a:r>
                      <a:endParaRPr lang="en-US" sz="1400" dirty="0">
                        <a:solidFill>
                          <a:schemeClr val="bg1"/>
                        </a:solidFill>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2658872"/>
                  </a:ext>
                </a:extLst>
              </a:tr>
              <a:tr h="466866">
                <a:tc>
                  <a:txBody>
                    <a:bodyPr/>
                    <a:lstStyle/>
                    <a:p>
                      <a:pPr algn="ctr" rtl="0" fontAlgn="base">
                        <a:lnSpc>
                          <a:spcPts val="1295"/>
                        </a:lnSpc>
                      </a:pPr>
                      <a:r>
                        <a:rPr lang="en-US" sz="1400" b="1" dirty="0">
                          <a:solidFill>
                            <a:srgbClr val="FFFFFF"/>
                          </a:solidFill>
                          <a:effectLst/>
                          <a:latin typeface="Arial"/>
                        </a:rPr>
                        <a:t>ECFE Grammar</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solidFill>
                            <a:srgbClr val="FFFFFF"/>
                          </a:solidFill>
                          <a:effectLst/>
                          <a:latin typeface="Arial"/>
                        </a:rPr>
                        <a:t>Prerequisite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8447"/>
                    </a:solidFill>
                  </a:tcPr>
                </a:tc>
                <a:tc>
                  <a:txBody>
                    <a:bodyPr/>
                    <a:lstStyle/>
                    <a:p>
                      <a:pPr algn="ctr" rtl="0" fontAlgn="base">
                        <a:lnSpc>
                          <a:spcPts val="1295"/>
                        </a:lnSpc>
                      </a:pPr>
                      <a:r>
                        <a:rPr lang="en-US" sz="1400" b="1" dirty="0">
                          <a:effectLst/>
                          <a:latin typeface="Arial"/>
                        </a:rPr>
                        <a:t>GSE Grammar</a:t>
                      </a:r>
                      <a:r>
                        <a:rPr lang="en-US" sz="1400" dirty="0">
                          <a:effectLst/>
                          <a:latin typeface="Arial"/>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a:rPr>
                        <a:t>Functional Language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750317">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Conjunction: subordinating</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'so' to refer to results and consequences (38)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a range of subordinating conjunctions.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rowSpan="6">
                  <a:txBody>
                    <a:bodyPr/>
                    <a:lstStyle/>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Expressing opinion</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Describing causes and consequences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a:t>
                      </a:r>
                      <a:endPar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1524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Expressing agreement and disagreement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1454500">
                <a:tc>
                  <a:txBody>
                    <a:bodyPr/>
                    <a:lstStyle/>
                    <a:p>
                      <a:pPr marL="19685" marR="0" algn="ctr">
                        <a:lnSpc>
                          <a:spcPct val="107000"/>
                        </a:lnSpc>
                        <a:spcAft>
                          <a:spcPts val="800"/>
                        </a:spcAft>
                        <a:buNone/>
                      </a:pPr>
                      <a:r>
                        <a:rPr lang="en-US" sz="1400">
                          <a:solidFill>
                            <a:srgbClr val="2F2F2F"/>
                          </a:solidFill>
                          <a:effectLst/>
                          <a:latin typeface="Arial" panose="020B0604020202020204" pitchFamily="34" charset="0"/>
                          <a:ea typeface="Arial" panose="020B0604020202020204" pitchFamily="34" charset="0"/>
                          <a:cs typeface="Arial" panose="020B0604020202020204" pitchFamily="34" charset="0"/>
                        </a:rPr>
                        <a:t>Adverbs: adverbial linkers</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'but' to link clauses and sentences (28)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222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'despite/in spite of' with noun phrases to express concession (56)</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'though' and 'although' as conjunctions to express concession (56)</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4194859800"/>
                  </a:ext>
                </a:extLst>
              </a:tr>
              <a:tr h="1412455">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Conjunctions: correlative conjunctions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clauses and sentences linked with a range of basic connectors (32)</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2860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'not … either' and 'neither … (nor)' with noun and verb phrases (51)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'neither … nor …' to connect two words or phrases (51)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2871487176"/>
                  </a:ext>
                </a:extLst>
              </a:tr>
              <a:tr h="750317">
                <a:tc>
                  <a:txBody>
                    <a:bodyPr/>
                    <a:lstStyle/>
                    <a:p>
                      <a:pPr marL="19685" marR="0" algn="ctr">
                        <a:lnSpc>
                          <a:spcPct val="107000"/>
                        </a:lnSpc>
                        <a:spcAft>
                          <a:spcPts val="800"/>
                        </a:spcAft>
                        <a:buNone/>
                      </a:pPr>
                      <a:r>
                        <a:rPr lang="en-US" sz="1400">
                          <a:solidFill>
                            <a:srgbClr val="2F2F2F"/>
                          </a:solidFill>
                          <a:effectLst/>
                          <a:latin typeface="Arial" panose="020B0604020202020204" pitchFamily="34" charset="0"/>
                          <a:ea typeface="Arial" panose="020B0604020202020204" pitchFamily="34" charset="0"/>
                          <a:cs typeface="Arial" panose="020B0604020202020204" pitchFamily="34" charset="0"/>
                        </a:rPr>
                        <a:t>Passives</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present simple passive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past simple passive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3676319154"/>
                  </a:ext>
                </a:extLst>
              </a:tr>
              <a:tr h="778262">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Verb forms: gerunds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'like/hate/love' with the '-</a:t>
                      </a:r>
                      <a:r>
                        <a:rPr lang="en-GB" sz="1400" dirty="0" err="1">
                          <a:solidFill>
                            <a:srgbClr val="2F2F2F"/>
                          </a:solidFill>
                          <a:effectLst/>
                          <a:latin typeface="Arial" panose="020B0604020202020204" pitchFamily="34" charset="0"/>
                          <a:ea typeface="Arial" panose="020B0604020202020204" pitchFamily="34" charset="0"/>
                          <a:cs typeface="Arial" panose="020B0604020202020204" pitchFamily="34" charset="0"/>
                        </a:rPr>
                        <a:t>ing</a:t>
                      </a: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forms of verbs (31)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'by' with verbs and verb phrases to express the means or way of doing something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962824469"/>
                  </a:ext>
                </a:extLst>
              </a:tr>
              <a:tr h="778416">
                <a:tc>
                  <a:txBody>
                    <a:bodyPr/>
                    <a:lstStyle/>
                    <a:p>
                      <a:pPr marL="19685" marR="0" algn="ctr">
                        <a:lnSpc>
                          <a:spcPct val="107000"/>
                        </a:lnSpc>
                        <a:spcAft>
                          <a:spcPts val="800"/>
                        </a:spcAft>
                        <a:buNone/>
                      </a:pP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Verb forms: verb + to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inf_verb</a:t>
                      </a: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inf_verb</a:t>
                      </a: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ing</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'want to' + infinitive to express intentions (31)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'plan'/'intend'/’mean’ + 'to' + infinitive to talk about present and future plans and intentions (52)</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140049773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276347907"/>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1186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schemeClr val="tx2"/>
                          </a:solidFill>
                          <a:latin typeface="Arial" panose="020B0604020202020204" pitchFamily="34" charset="0"/>
                          <a:cs typeface="Arial" panose="020B0604020202020204" pitchFamily="34" charset="0"/>
                        </a:rPr>
                        <a:t>The sauce will burn </a:t>
                      </a:r>
                      <a:r>
                        <a:rPr lang="en-US" b="1" u="sng" dirty="0">
                          <a:solidFill>
                            <a:schemeClr val="tx2"/>
                          </a:solidFill>
                          <a:latin typeface="Arial" panose="020B0604020202020204" pitchFamily="34" charset="0"/>
                          <a:cs typeface="Arial" panose="020B0604020202020204" pitchFamily="34" charset="0"/>
                        </a:rPr>
                        <a:t>unless</a:t>
                      </a:r>
                      <a:r>
                        <a:rPr lang="en-US" b="1" dirty="0">
                          <a:solidFill>
                            <a:schemeClr val="tx2"/>
                          </a:solidFill>
                          <a:latin typeface="Arial" panose="020B0604020202020204" pitchFamily="34" charset="0"/>
                          <a:cs typeface="Arial" panose="020B0604020202020204" pitchFamily="34" charset="0"/>
                        </a:rPr>
                        <a:t> you stir it constantly.</a:t>
                      </a:r>
                      <a:endParaRPr lang="en-US" sz="1800" b="1" i="0"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13669">
                <a:tc>
                  <a:txBody>
                    <a:bodyPr/>
                    <a:lstStyle/>
                    <a:p>
                      <a:pPr algn="ctr" rtl="0"/>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What will happen if you don’t stir the sauce? Will the sauce burn if you stir it all the time? Is this a real or imaginary situation? Does ‘unless’ mean the same as ’if not’?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6943">
                <a:tc>
                  <a:txBody>
                    <a:bodyPr/>
                    <a:lstStyle/>
                    <a:p>
                      <a:pPr algn="ctr" rtl="0"/>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14000"/>
                        </a:lnSpc>
                        <a:spcBef>
                          <a:spcPts val="0"/>
                        </a:spcBef>
                        <a:spcAft>
                          <a:spcPts val="0"/>
                        </a:spcAft>
                        <a:buClrTx/>
                        <a:buSzTx/>
                        <a:buFontTx/>
                        <a:buNone/>
                      </a:pPr>
                      <a:r>
                        <a:rPr lang="en-US" sz="1800" b="1" i="0" u="sng" strike="noStrike" noProof="0" dirty="0">
                          <a:solidFill>
                            <a:schemeClr val="tx2"/>
                          </a:solidFill>
                          <a:effectLst/>
                          <a:latin typeface="Arial" panose="020B0604020202020204" pitchFamily="34" charset="0"/>
                          <a:cs typeface="Arial" panose="020B0604020202020204" pitchFamily="34" charset="0"/>
                        </a:rPr>
                        <a:t>subordinating </a:t>
                      </a:r>
                      <a:r>
                        <a:rPr lang="en-US" sz="1800" b="1" i="0" u="sng" strike="noStrike" noProof="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a:t>
                      </a:r>
                      <a:endParaRPr lang="en-US" sz="1800" b="1" i="0" u="sng" strike="noStrike" noProof="0" dirty="0">
                        <a:solidFill>
                          <a:schemeClr val="tx2"/>
                        </a:solidFill>
                        <a:effectLst/>
                        <a:latin typeface="Arial" panose="020B0604020202020204" pitchFamily="34" charset="0"/>
                        <a:cs typeface="Arial" panose="020B0604020202020204" pitchFamily="34" charset="0"/>
                      </a:endParaRPr>
                    </a:p>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main clause + subordinating conjunction + dependent clause</a:t>
                      </a:r>
                      <a:br>
                        <a:rPr lang="en-US" b="0" dirty="0">
                          <a:latin typeface="Arial" panose="020B0604020202020204" pitchFamily="34" charset="0"/>
                          <a:cs typeface="Arial" panose="020B0604020202020204" pitchFamily="34" charset="0"/>
                        </a:rPr>
                      </a:br>
                      <a:r>
                        <a:rPr lang="en-US" b="0" dirty="0">
                          <a:latin typeface="Arial" panose="020B0604020202020204" pitchFamily="34" charset="0"/>
                          <a:cs typeface="Arial" panose="020B0604020202020204" pitchFamily="34" charset="0"/>
                        </a:rPr>
                        <a:t>subordinating conjunction + dependent clause, main clause</a:t>
                      </a:r>
                      <a:endParaRPr lang="en-US" sz="1800" b="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92763">
                <a:tc>
                  <a:txBody>
                    <a:bodyPr/>
                    <a:lstStyle/>
                    <a:p>
                      <a:pPr algn="ctr" rtl="0"/>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b="0" dirty="0">
                          <a:latin typeface="Arial" panose="020B0604020202020204" pitchFamily="34" charset="0"/>
                          <a:cs typeface="Arial" panose="020B0604020202020204" pitchFamily="34" charset="0"/>
                        </a:rPr>
                        <a:t>Use subordinating conjunctions to connect ideas and to show relationships between clauses, such as cause, contrast, purpose, condition and time. Subordinating conjunctions introduce dependent clauses, which cannot stand alone as complete sentences, and link them to a main clause to form complex sentences.</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92763">
                <a:tc>
                  <a:txBody>
                    <a:bodyPr/>
                    <a:lstStyle/>
                    <a:p>
                      <a:pPr algn="ctr" rtl="0"/>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I skipped dessert </a:t>
                      </a:r>
                      <a:r>
                        <a:rPr lang="en-US" b="0" u="sng" dirty="0">
                          <a:latin typeface="Arial" panose="020B0604020202020204" pitchFamily="34" charset="0"/>
                          <a:cs typeface="Arial" panose="020B0604020202020204" pitchFamily="34" charset="0"/>
                        </a:rPr>
                        <a:t>because</a:t>
                      </a:r>
                      <a:r>
                        <a:rPr lang="en-US" b="0" dirty="0">
                          <a:latin typeface="Arial" panose="020B0604020202020204" pitchFamily="34" charset="0"/>
                          <a:cs typeface="Arial" panose="020B0604020202020204" pitchFamily="34" charset="0"/>
                        </a:rPr>
                        <a:t> I was already full.</a:t>
                      </a:r>
                    </a:p>
                    <a:p>
                      <a:pPr marL="0" marR="0" lvl="0" indent="0" algn="l" rtl="0" eaLnBrk="1" fontAlgn="auto" latinLnBrk="0" hangingPunct="1">
                        <a:lnSpc>
                          <a:spcPct val="114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Although</a:t>
                      </a:r>
                      <a:r>
                        <a:rPr lang="en-US" b="0" dirty="0">
                          <a:latin typeface="Arial" panose="020B0604020202020204" pitchFamily="34" charset="0"/>
                          <a:cs typeface="Arial" panose="020B0604020202020204" pitchFamily="34" charset="0"/>
                        </a:rPr>
                        <a:t> the cake looked delicious, it was too sweet for me.</a:t>
                      </a:r>
                    </a:p>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I always drink a glass of water </a:t>
                      </a:r>
                      <a:r>
                        <a:rPr lang="en-US" b="0" u="sng" dirty="0">
                          <a:latin typeface="Arial" panose="020B0604020202020204" pitchFamily="34" charset="0"/>
                          <a:cs typeface="Arial" panose="020B0604020202020204" pitchFamily="34" charset="0"/>
                        </a:rPr>
                        <a:t>before</a:t>
                      </a:r>
                      <a:r>
                        <a:rPr lang="en-US" b="0" dirty="0">
                          <a:latin typeface="Arial" panose="020B0604020202020204" pitchFamily="34" charset="0"/>
                          <a:cs typeface="Arial" panose="020B0604020202020204" pitchFamily="34" charset="0"/>
                        </a:rPr>
                        <a:t> I have my coffee in the morning.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D17D-876E-A712-E7FC-C2B80CB67C8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7D247A0-FFD7-E7B4-9235-4D31FA401743}"/>
              </a:ext>
            </a:extLst>
          </p:cNvPr>
          <p:cNvGraphicFramePr>
            <a:graphicFrameLocks noGrp="1"/>
          </p:cNvGraphicFramePr>
          <p:nvPr>
            <p:extLst>
              <p:ext uri="{D42A27DB-BD31-4B8C-83A1-F6EECF244321}">
                <p14:modId xmlns:p14="http://schemas.microsoft.com/office/powerpoint/2010/main" val="3918494261"/>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0212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accent1"/>
                          </a:solidFill>
                          <a:latin typeface="Arial" panose="020B0604020202020204" pitchFamily="34" charset="0"/>
                          <a:cs typeface="Arial" panose="020B0604020202020204" pitchFamily="34" charset="0"/>
                        </a:rPr>
                        <a:t>Although</a:t>
                      </a:r>
                      <a:r>
                        <a:rPr lang="en-US" b="1" u="none" dirty="0">
                          <a:solidFill>
                            <a:schemeClr val="accent1"/>
                          </a:solidFill>
                          <a:latin typeface="Arial" panose="020B0604020202020204" pitchFamily="34" charset="0"/>
                          <a:cs typeface="Arial" panose="020B0604020202020204" pitchFamily="34" charset="0"/>
                        </a:rPr>
                        <a:t> </a:t>
                      </a:r>
                      <a:r>
                        <a:rPr lang="en-US" b="1" dirty="0">
                          <a:solidFill>
                            <a:schemeClr val="accent1"/>
                          </a:solidFill>
                          <a:latin typeface="Arial" panose="020B0604020202020204" pitchFamily="34" charset="0"/>
                          <a:cs typeface="Arial" panose="020B0604020202020204" pitchFamily="34" charset="0"/>
                        </a:rPr>
                        <a:t>the volunteers lacked experience, they </a:t>
                      </a:r>
                      <a:r>
                        <a:rPr lang="en-US" b="1" dirty="0" err="1">
                          <a:solidFill>
                            <a:schemeClr val="accent1"/>
                          </a:solidFill>
                          <a:latin typeface="Arial" panose="020B0604020202020204" pitchFamily="34" charset="0"/>
                          <a:cs typeface="Arial" panose="020B0604020202020204" pitchFamily="34" charset="0"/>
                        </a:rPr>
                        <a:t>organised</a:t>
                      </a:r>
                      <a:r>
                        <a:rPr lang="en-US" b="1" dirty="0">
                          <a:solidFill>
                            <a:schemeClr val="accent1"/>
                          </a:solidFill>
                          <a:latin typeface="Arial" panose="020B0604020202020204" pitchFamily="34" charset="0"/>
                          <a:cs typeface="Arial" panose="020B0604020202020204" pitchFamily="34" charset="0"/>
                        </a:rPr>
                        <a:t> a successful event.</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0585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Did the volunteers have experience?</a:t>
                      </a:r>
                    </a:p>
                    <a:p>
                      <a:pPr marL="0" marR="0" lvl="0" indent="0" algn="l" defTabSz="914400" rtl="1"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Was it surprising that the event was successful?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19131">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though and although as conjunctions to express concession</a:t>
                      </a:r>
                      <a:endParaRPr lang="en-US" b="1" dirty="0">
                        <a:solidFill>
                          <a:schemeClr val="tx2"/>
                        </a:solidFill>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although / though + subject + verb, main clause</a:t>
                      </a:r>
                    </a:p>
                    <a:p>
                      <a:r>
                        <a:rPr lang="en-US" b="0" dirty="0">
                          <a:latin typeface="Arial" panose="020B0604020202020204" pitchFamily="34" charset="0"/>
                          <a:cs typeface="Arial" panose="020B0604020202020204" pitchFamily="34" charset="0"/>
                        </a:rPr>
                        <a:t>main clause + although / though + subject +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8379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b="0" dirty="0">
                          <a:latin typeface="Arial" panose="020B0604020202020204" pitchFamily="34" charset="0"/>
                          <a:cs typeface="Arial" panose="020B0604020202020204" pitchFamily="34" charset="0"/>
                        </a:rPr>
                        <a:t>Though and although are subordinating conjunctions used to show contrast between two ideas — showing how one thing didn’t affect or make a different to the other. They introduce a subordinate clause (dependent clause) that contrasts with the main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4709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Though</a:t>
                      </a:r>
                      <a:r>
                        <a:rPr lang="en-US" b="0" dirty="0">
                          <a:latin typeface="Arial" panose="020B0604020202020204" pitchFamily="34" charset="0"/>
                          <a:cs typeface="Arial" panose="020B0604020202020204" pitchFamily="34" charset="0"/>
                        </a:rPr>
                        <a:t> the advertisement was expensive, it didn't bring many new customers.</a:t>
                      </a:r>
                    </a:p>
                    <a:p>
                      <a:pPr marL="0" marR="0" lvl="0" indent="0" algn="l" rtl="0" eaLnBrk="1" fontAlgn="auto" latinLnBrk="0" hangingPunct="1">
                        <a:lnSpc>
                          <a:spcPct val="100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The team delivered a great presentation, </a:t>
                      </a:r>
                      <a:r>
                        <a:rPr lang="en-US" b="0" u="sng" dirty="0">
                          <a:latin typeface="Arial" panose="020B0604020202020204" pitchFamily="34" charset="0"/>
                          <a:cs typeface="Arial" panose="020B0604020202020204" pitchFamily="34" charset="0"/>
                        </a:rPr>
                        <a:t>though</a:t>
                      </a:r>
                      <a:r>
                        <a:rPr lang="en-US" b="0" dirty="0">
                          <a:latin typeface="Arial" panose="020B0604020202020204" pitchFamily="34" charset="0"/>
                          <a:cs typeface="Arial" panose="020B0604020202020204" pitchFamily="34" charset="0"/>
                        </a:rPr>
                        <a:t> the client decided to choose another company.</a:t>
                      </a:r>
                    </a:p>
                    <a:p>
                      <a:pPr marL="0" marR="0" lvl="0" indent="0" algn="l" rtl="0" eaLnBrk="1" fontAlgn="auto" latinLnBrk="0" hangingPunct="1">
                        <a:lnSpc>
                          <a:spcPct val="100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Although</a:t>
                      </a:r>
                      <a:r>
                        <a:rPr lang="en-US" b="0" dirty="0">
                          <a:latin typeface="Arial" panose="020B0604020202020204" pitchFamily="34" charset="0"/>
                          <a:cs typeface="Arial" panose="020B0604020202020204" pitchFamily="34" charset="0"/>
                        </a:rPr>
                        <a:t> the expert said not to expand too soon, the company opened a second branch anyway.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772915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EB1B4-4EB5-9CC2-661C-0796F4BE1D0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F7882F-2B0F-A443-FE4E-34278279C17F}"/>
              </a:ext>
            </a:extLst>
          </p:cNvPr>
          <p:cNvGraphicFramePr>
            <a:graphicFrameLocks noGrp="1"/>
          </p:cNvGraphicFramePr>
          <p:nvPr>
            <p:extLst>
              <p:ext uri="{D42A27DB-BD31-4B8C-83A1-F6EECF244321}">
                <p14:modId xmlns:p14="http://schemas.microsoft.com/office/powerpoint/2010/main" val="1412869988"/>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62101">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accent1"/>
                          </a:solidFill>
                          <a:latin typeface="Arial" panose="020B0604020202020204" pitchFamily="34" charset="0"/>
                          <a:cs typeface="Arial" panose="020B0604020202020204" pitchFamily="34" charset="0"/>
                        </a:rPr>
                        <a:t>Despite</a:t>
                      </a:r>
                      <a:r>
                        <a:rPr lang="en-US" b="1" dirty="0">
                          <a:solidFill>
                            <a:schemeClr val="accent1"/>
                          </a:solidFill>
                          <a:latin typeface="Arial" panose="020B0604020202020204" pitchFamily="34" charset="0"/>
                          <a:cs typeface="Arial" panose="020B0604020202020204" pitchFamily="34" charset="0"/>
                        </a:rPr>
                        <a:t> the poor reviews, the movie became a box office hit.</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399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Were the reviews good or bad?</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Was the movie popular?</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Was the outcome surprising?</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381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‘despite/in spite of' with noun phrases to express concession</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r>
                        <a:rPr lang="en-US" b="0" dirty="0">
                          <a:solidFill>
                            <a:schemeClr val="accent3"/>
                          </a:solidFill>
                          <a:latin typeface="Arial" panose="020B0604020202020204" pitchFamily="34" charset="0"/>
                          <a:cs typeface="Arial" panose="020B0604020202020204" pitchFamily="34" charset="0"/>
                        </a:rPr>
                        <a:t>‘despite’ + noun/gerund, main clause / main clause + ‘despite’ + noun/gerund</a:t>
                      </a:r>
                    </a:p>
                    <a:p>
                      <a:r>
                        <a:rPr lang="en-US" b="0" dirty="0">
                          <a:solidFill>
                            <a:schemeClr val="accent3"/>
                          </a:solidFill>
                          <a:latin typeface="Arial" panose="020B0604020202020204" pitchFamily="34" charset="0"/>
                          <a:cs typeface="Arial" panose="020B0604020202020204" pitchFamily="34" charset="0"/>
                        </a:rPr>
                        <a:t>‘in spite of’ + noun/gerund, main clause / main clause + ‘in spite of’ + noun/gerund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Both phrases are used in a similar way, and the meaning is the same. They express that something happened (or is true) even though there was a reason to expect the opposite.</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b="0" u="sng" dirty="0">
                          <a:solidFill>
                            <a:schemeClr val="accent3"/>
                          </a:solidFill>
                          <a:latin typeface="Arial" panose="020B0604020202020204" pitchFamily="34" charset="0"/>
                          <a:cs typeface="Arial" panose="020B0604020202020204" pitchFamily="34" charset="0"/>
                        </a:rPr>
                        <a:t>In spite of</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eating good food, the diners were still hungry.</a:t>
                      </a:r>
                    </a:p>
                    <a:p>
                      <a:pPr marL="0" marR="0" lvl="0" indent="0" algn="l" rtl="0" eaLnBrk="1" fontAlgn="auto" latinLnBrk="0" hangingPunct="1">
                        <a:lnSpc>
                          <a:spcPct val="100000"/>
                        </a:lnSpc>
                        <a:spcBef>
                          <a:spcPts val="0"/>
                        </a:spcBef>
                        <a:spcAft>
                          <a:spcPts val="0"/>
                        </a:spcAft>
                        <a:buClrTx/>
                        <a:buSzTx/>
                        <a:buFontTx/>
                        <a:buNone/>
                      </a:pPr>
                      <a:r>
                        <a:rPr lang="en-US" b="0" dirty="0">
                          <a:solidFill>
                            <a:schemeClr val="accent3"/>
                          </a:solidFill>
                          <a:latin typeface="Arial" panose="020B0604020202020204" pitchFamily="34" charset="0"/>
                          <a:cs typeface="Arial" panose="020B0604020202020204" pitchFamily="34" charset="0"/>
                        </a:rPr>
                        <a:t>The film crew finished shooting on time </a:t>
                      </a:r>
                      <a:r>
                        <a:rPr lang="en-US" b="0" u="sng" dirty="0">
                          <a:solidFill>
                            <a:schemeClr val="accent3"/>
                          </a:solidFill>
                          <a:latin typeface="Arial" panose="020B0604020202020204" pitchFamily="34" charset="0"/>
                          <a:cs typeface="Arial" panose="020B0604020202020204" pitchFamily="34" charset="0"/>
                        </a:rPr>
                        <a:t>in spite of</a:t>
                      </a:r>
                      <a:r>
                        <a:rPr lang="en-US" b="0" u="none" dirty="0">
                          <a:solidFill>
                            <a:schemeClr val="accent3"/>
                          </a:solidFill>
                          <a:latin typeface="Arial" panose="020B0604020202020204" pitchFamily="34" charset="0"/>
                          <a:cs typeface="Arial" panose="020B0604020202020204" pitchFamily="34" charset="0"/>
                        </a:rPr>
                        <a:t> the bad weather. </a:t>
                      </a:r>
                    </a:p>
                    <a:p>
                      <a:pPr marL="0" marR="0" lvl="0" indent="0" algn="l" rtl="0" eaLnBrk="1" fontAlgn="auto" latinLnBrk="0" hangingPunct="1">
                        <a:lnSpc>
                          <a:spcPct val="100000"/>
                        </a:lnSpc>
                        <a:spcBef>
                          <a:spcPts val="0"/>
                        </a:spcBef>
                        <a:spcAft>
                          <a:spcPts val="0"/>
                        </a:spcAft>
                        <a:buClrTx/>
                        <a:buSzTx/>
                        <a:buFontTx/>
                        <a:buNone/>
                      </a:pPr>
                      <a:r>
                        <a:rPr lang="en-US" b="0" u="sng" dirty="0">
                          <a:solidFill>
                            <a:schemeClr val="accent3"/>
                          </a:solidFill>
                          <a:latin typeface="Arial" panose="020B0604020202020204" pitchFamily="34" charset="0"/>
                          <a:cs typeface="Arial" panose="020B0604020202020204" pitchFamily="34" charset="0"/>
                        </a:rPr>
                        <a:t>Despite</a:t>
                      </a:r>
                      <a:r>
                        <a:rPr lang="en-US" b="0" dirty="0">
                          <a:solidFill>
                            <a:schemeClr val="accent3"/>
                          </a:solidFill>
                          <a:latin typeface="Arial" panose="020B0604020202020204" pitchFamily="34" charset="0"/>
                          <a:cs typeface="Arial" panose="020B0604020202020204" pitchFamily="34" charset="0"/>
                        </a:rPr>
                        <a:t> the criticism, the director was proud of his work.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8075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040597332"/>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59628">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My brother </a:t>
                      </a:r>
                      <a:r>
                        <a:rPr lang="en-US" b="1" u="sng" dirty="0">
                          <a:solidFill>
                            <a:schemeClr val="tx2"/>
                          </a:solidFill>
                          <a:latin typeface="Arial" panose="020B0604020202020204" pitchFamily="34" charset="0"/>
                          <a:cs typeface="Arial" panose="020B0604020202020204" pitchFamily="34" charset="0"/>
                        </a:rPr>
                        <a:t>doesn’t</a:t>
                      </a:r>
                      <a:r>
                        <a:rPr lang="en-US" b="1" dirty="0">
                          <a:solidFill>
                            <a:schemeClr val="tx2"/>
                          </a:solidFill>
                          <a:latin typeface="Arial" panose="020B0604020202020204" pitchFamily="34" charset="0"/>
                          <a:cs typeface="Arial" panose="020B0604020202020204" pitchFamily="34" charset="0"/>
                        </a:rPr>
                        <a:t> like pizza, and I don’t </a:t>
                      </a:r>
                      <a:r>
                        <a:rPr lang="en-US" b="1" u="sng" dirty="0">
                          <a:solidFill>
                            <a:schemeClr val="tx2"/>
                          </a:solidFill>
                          <a:latin typeface="Arial" panose="020B0604020202020204" pitchFamily="34" charset="0"/>
                          <a:cs typeface="Arial" panose="020B0604020202020204" pitchFamily="34" charset="0"/>
                        </a:rPr>
                        <a:t>either</a:t>
                      </a:r>
                      <a:r>
                        <a:rPr lang="en-US" b="1" dirty="0">
                          <a:solidFill>
                            <a:schemeClr val="tx2"/>
                          </a:solidFill>
                          <a:latin typeface="Arial" panose="020B0604020202020204" pitchFamily="34" charset="0"/>
                          <a:cs typeface="Arial" panose="020B0604020202020204" pitchFamily="34" charset="0"/>
                        </a:rPr>
                        <a:t>.</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25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latin typeface="Arial" panose="020B0604020202020204" pitchFamily="34" charset="0"/>
                          <a:cs typeface="Arial" panose="020B0604020202020204" pitchFamily="34" charset="0"/>
                        </a:rPr>
                        <a:t>Does the speaker like pizza? Does the speaker’s brother like pizza?</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9084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 correlative conjunctions</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subject + (negative verb) + object + ‘either’</a:t>
                      </a:r>
                      <a:endParaRPr lang="en-US" b="0"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9084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latin typeface="Arial" panose="020B0604020202020204" pitchFamily="34" charset="0"/>
                          <a:cs typeface="Arial" panose="020B0604020202020204" pitchFamily="34" charset="0"/>
                        </a:rPr>
                        <a:t>‘Not... either’ is used to agree with a negative statement or to show that the second thing being mentioned is also not true.</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6415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latin typeface="Arial" panose="020B0604020202020204" pitchFamily="34" charset="0"/>
                          <a:cs typeface="Arial" panose="020B0604020202020204" pitchFamily="34" charset="0"/>
                        </a:rPr>
                        <a:t>Aisha </a:t>
                      </a:r>
                      <a:r>
                        <a:rPr lang="en-US" b="0" u="none" dirty="0">
                          <a:latin typeface="Arial" panose="020B0604020202020204" pitchFamily="34" charset="0"/>
                          <a:cs typeface="Arial" panose="020B0604020202020204" pitchFamily="34" charset="0"/>
                        </a:rPr>
                        <a:t>is </a:t>
                      </a:r>
                      <a:r>
                        <a:rPr lang="en-US" b="0" u="sng" dirty="0">
                          <a:latin typeface="Arial" panose="020B0604020202020204" pitchFamily="34" charset="0"/>
                          <a:cs typeface="Arial" panose="020B0604020202020204" pitchFamily="34" charset="0"/>
                        </a:rPr>
                        <a:t>not</a:t>
                      </a:r>
                      <a:r>
                        <a:rPr lang="en-US" b="0" u="none" dirty="0">
                          <a:latin typeface="Arial" panose="020B0604020202020204" pitchFamily="34" charset="0"/>
                          <a:cs typeface="Arial" panose="020B0604020202020204" pitchFamily="34" charset="0"/>
                        </a:rPr>
                        <a:t> at </a:t>
                      </a:r>
                      <a:r>
                        <a:rPr lang="en-US" b="0" dirty="0">
                          <a:latin typeface="Arial" panose="020B0604020202020204" pitchFamily="34" charset="0"/>
                          <a:cs typeface="Arial" panose="020B0604020202020204" pitchFamily="34" charset="0"/>
                        </a:rPr>
                        <a:t>the cinema, and Salma didn’t go </a:t>
                      </a:r>
                      <a:r>
                        <a:rPr lang="en-US" b="0" u="sng" dirty="0">
                          <a:latin typeface="Arial" panose="020B0604020202020204" pitchFamily="34" charset="0"/>
                          <a:cs typeface="Arial" panose="020B0604020202020204" pitchFamily="34" charset="0"/>
                        </a:rPr>
                        <a:t>either</a:t>
                      </a:r>
                      <a:r>
                        <a:rPr lang="en-US" b="0" dirty="0">
                          <a:latin typeface="Arial" panose="020B0604020202020204" pitchFamily="34" charset="0"/>
                          <a:cs typeface="Arial" panose="020B0604020202020204" pitchFamily="34" charset="0"/>
                        </a:rPr>
                        <a:t>.</a:t>
                      </a:r>
                    </a:p>
                    <a:p>
                      <a:pPr algn="l"/>
                      <a:r>
                        <a:rPr lang="en-US" dirty="0">
                          <a:latin typeface="Arial" panose="020B0604020202020204" pitchFamily="34" charset="0"/>
                          <a:cs typeface="Arial" panose="020B0604020202020204" pitchFamily="34" charset="0"/>
                        </a:rPr>
                        <a:t>The employees </a:t>
                      </a:r>
                      <a:r>
                        <a:rPr lang="en-US" u="sng" dirty="0">
                          <a:latin typeface="Arial" panose="020B0604020202020204" pitchFamily="34" charset="0"/>
                          <a:cs typeface="Arial" panose="020B0604020202020204" pitchFamily="34" charset="0"/>
                        </a:rPr>
                        <a:t>weren’t</a:t>
                      </a:r>
                      <a:r>
                        <a:rPr lang="en-US" dirty="0">
                          <a:latin typeface="Arial" panose="020B0604020202020204" pitchFamily="34" charset="0"/>
                          <a:cs typeface="Arial" panose="020B0604020202020204" pitchFamily="34" charset="0"/>
                        </a:rPr>
                        <a:t> happy with the location, and the chef wasn’t </a:t>
                      </a:r>
                      <a:r>
                        <a:rPr lang="en-US" u="sng" dirty="0">
                          <a:latin typeface="Arial" panose="020B0604020202020204" pitchFamily="34" charset="0"/>
                          <a:cs typeface="Arial" panose="020B0604020202020204" pitchFamily="34" charset="0"/>
                        </a:rPr>
                        <a:t>either</a:t>
                      </a:r>
                      <a:r>
                        <a:rPr lang="en-US" dirty="0">
                          <a:latin typeface="Arial" panose="020B0604020202020204" pitchFamily="34" charset="0"/>
                          <a:cs typeface="Arial" panose="020B0604020202020204" pitchFamily="34" charset="0"/>
                        </a:rPr>
                        <a:t>.</a:t>
                      </a:r>
                    </a:p>
                    <a:p>
                      <a:pPr algn="l"/>
                      <a:r>
                        <a:rPr lang="en-US" dirty="0">
                          <a:latin typeface="Arial" panose="020B0604020202020204" pitchFamily="34" charset="0"/>
                          <a:cs typeface="Arial" panose="020B0604020202020204" pitchFamily="34" charset="0"/>
                        </a:rPr>
                        <a:t>I </a:t>
                      </a:r>
                      <a:r>
                        <a:rPr lang="en-US" u="sng" dirty="0">
                          <a:latin typeface="Arial" panose="020B0604020202020204" pitchFamily="34" charset="0"/>
                          <a:cs typeface="Arial" panose="020B0604020202020204" pitchFamily="34" charset="0"/>
                        </a:rPr>
                        <a:t>didn’t</a:t>
                      </a:r>
                      <a:r>
                        <a:rPr lang="en-US" dirty="0">
                          <a:latin typeface="Arial" panose="020B0604020202020204" pitchFamily="34" charset="0"/>
                          <a:cs typeface="Arial" panose="020B0604020202020204" pitchFamily="34" charset="0"/>
                        </a:rPr>
                        <a:t> think the advertisement was effective, and I didn’t like the event’s atmosphere </a:t>
                      </a:r>
                      <a:r>
                        <a:rPr lang="en-US" u="sng" dirty="0">
                          <a:latin typeface="Arial" panose="020B0604020202020204" pitchFamily="34" charset="0"/>
                          <a:cs typeface="Arial" panose="020B0604020202020204" pitchFamily="34" charset="0"/>
                        </a:rPr>
                        <a:t>either</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490257200"/>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tx2"/>
                          </a:solidFill>
                          <a:latin typeface="Arial" panose="020B0604020202020204" pitchFamily="34" charset="0"/>
                          <a:cs typeface="Arial" panose="020B0604020202020204" pitchFamily="34" charset="0"/>
                        </a:rPr>
                        <a:t>Neither</a:t>
                      </a:r>
                      <a:r>
                        <a:rPr lang="en-US" b="1" dirty="0">
                          <a:solidFill>
                            <a:schemeClr val="tx2"/>
                          </a:solidFill>
                          <a:latin typeface="Arial" panose="020B0604020202020204" pitchFamily="34" charset="0"/>
                          <a:cs typeface="Arial" panose="020B0604020202020204" pitchFamily="34" charset="0"/>
                        </a:rPr>
                        <a:t> my sister </a:t>
                      </a:r>
                      <a:r>
                        <a:rPr lang="en-US" b="1" u="sng" dirty="0">
                          <a:solidFill>
                            <a:schemeClr val="tx2"/>
                          </a:solidFill>
                          <a:latin typeface="Arial" panose="020B0604020202020204" pitchFamily="34" charset="0"/>
                          <a:cs typeface="Arial" panose="020B0604020202020204" pitchFamily="34" charset="0"/>
                        </a:rPr>
                        <a:t>nor</a:t>
                      </a:r>
                      <a:r>
                        <a:rPr lang="en-US" b="1" dirty="0">
                          <a:solidFill>
                            <a:schemeClr val="tx2"/>
                          </a:solidFill>
                          <a:latin typeface="Arial" panose="020B0604020202020204" pitchFamily="34" charset="0"/>
                          <a:cs typeface="Arial" panose="020B0604020202020204" pitchFamily="34" charset="0"/>
                        </a:rPr>
                        <a:t> my brother enjoy eating out.</a:t>
                      </a:r>
                      <a:endParaRPr lang="en-US" sz="1800" b="1" i="0"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0" dirty="0">
                          <a:solidFill>
                            <a:srgbClr val="5F5F5F"/>
                          </a:solidFill>
                          <a:latin typeface="Arial" panose="020B0604020202020204" pitchFamily="34" charset="0"/>
                          <a:cs typeface="Arial" panose="020B0604020202020204" pitchFamily="34" charset="0"/>
                        </a:rPr>
                        <a:t>Checking questions</a:t>
                      </a:r>
                      <a:endParaRPr lang="en-AE" sz="1800" b="0"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Do the brother and sister like going out to eat?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 correlative conjunctions</a:t>
                      </a:r>
                      <a:endParaRPr lang="en-US"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‘neither’ + noun phrase / verb phrase + ‘nor’ + noun phrase / verb phrase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‘neither’ + adjective / adverb + ‘nor’ + adjective / adverb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‘Neither... nor...’ is used to connect two ideas. It shows that neither one of the two things mentioned is true or applicable. This structure is used to </a:t>
                      </a:r>
                      <a:r>
                        <a:rPr lang="en-US" b="0" dirty="0" err="1">
                          <a:solidFill>
                            <a:schemeClr val="accent3"/>
                          </a:solidFill>
                          <a:latin typeface="Arial" panose="020B0604020202020204" pitchFamily="34" charset="0"/>
                          <a:cs typeface="Arial" panose="020B0604020202020204" pitchFamily="34" charset="0"/>
                        </a:rPr>
                        <a:t>emphasise</a:t>
                      </a:r>
                      <a:r>
                        <a:rPr lang="en-US" b="0" dirty="0">
                          <a:solidFill>
                            <a:schemeClr val="accent3"/>
                          </a:solidFill>
                          <a:latin typeface="Arial" panose="020B0604020202020204" pitchFamily="34" charset="0"/>
                          <a:cs typeface="Arial" panose="020B0604020202020204" pitchFamily="34" charset="0"/>
                        </a:rPr>
                        <a:t> the absence of both things or actions.</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She worked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quickly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efficiently. (connecting an adverb)</a:t>
                      </a:r>
                    </a:p>
                    <a:p>
                      <a:pPr algn="l"/>
                      <a:r>
                        <a:rPr lang="en-US" b="0" dirty="0">
                          <a:solidFill>
                            <a:schemeClr val="accent3"/>
                          </a:solidFill>
                          <a:latin typeface="Arial" panose="020B0604020202020204" pitchFamily="34" charset="0"/>
                          <a:cs typeface="Arial" panose="020B0604020202020204" pitchFamily="34" charset="0"/>
                        </a:rPr>
                        <a:t>His answer was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clear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helpful. (connecting and adjective)</a:t>
                      </a:r>
                    </a:p>
                    <a:p>
                      <a:pPr algn="l"/>
                      <a:r>
                        <a:rPr lang="en-US" b="0" dirty="0">
                          <a:solidFill>
                            <a:schemeClr val="accent3"/>
                          </a:solidFill>
                          <a:latin typeface="Arial" panose="020B0604020202020204" pitchFamily="34" charset="0"/>
                          <a:cs typeface="Arial" panose="020B0604020202020204" pitchFamily="34" charset="0"/>
                        </a:rPr>
                        <a:t>They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called me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sent a message. (connecting to verb phrases)</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2132779056"/>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New employees </a:t>
                      </a:r>
                      <a:r>
                        <a:rPr lang="en-US" b="1" u="sng" dirty="0">
                          <a:solidFill>
                            <a:schemeClr val="tx2"/>
                          </a:solidFill>
                          <a:latin typeface="Arial" panose="020B0604020202020204" pitchFamily="34" charset="0"/>
                          <a:cs typeface="Arial" panose="020B0604020202020204" pitchFamily="34" charset="0"/>
                        </a:rPr>
                        <a:t>were hired</a:t>
                      </a:r>
                      <a:r>
                        <a:rPr lang="en-US" b="1" u="none" dirty="0">
                          <a:solidFill>
                            <a:schemeClr val="tx2"/>
                          </a:solidFill>
                          <a:latin typeface="Arial" panose="020B0604020202020204" pitchFamily="34" charset="0"/>
                          <a:cs typeface="Arial" panose="020B0604020202020204" pitchFamily="34" charset="0"/>
                        </a:rPr>
                        <a:t> </a:t>
                      </a:r>
                      <a:r>
                        <a:rPr lang="en-US" b="1" dirty="0">
                          <a:solidFill>
                            <a:schemeClr val="tx2"/>
                          </a:solidFill>
                          <a:latin typeface="Arial" panose="020B0604020202020204" pitchFamily="34" charset="0"/>
                          <a:cs typeface="Arial" panose="020B0604020202020204" pitchFamily="34" charset="0"/>
                        </a:rPr>
                        <a:t>to manage the restaurant's second branch.</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0" dirty="0">
                          <a:solidFill>
                            <a:srgbClr val="5F5F5F"/>
                          </a:solidFill>
                          <a:latin typeface="Arial" panose="020B0604020202020204" pitchFamily="34" charset="0"/>
                          <a:cs typeface="Arial" panose="020B0604020202020204" pitchFamily="34" charset="0"/>
                        </a:rPr>
                        <a:t>Checking questions</a:t>
                      </a:r>
                      <a:endParaRPr lang="en-AE" sz="1800" b="0"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Were the employees already working at the restaurant?</a:t>
                      </a:r>
                    </a:p>
                    <a:p>
                      <a:pPr algn="l"/>
                      <a:r>
                        <a:rPr lang="en-US" sz="1800" b="0" dirty="0">
                          <a:solidFill>
                            <a:schemeClr val="accent3"/>
                          </a:solidFill>
                          <a:latin typeface="Arial" panose="020B0604020202020204" pitchFamily="34" charset="0"/>
                          <a:cs typeface="Arial" panose="020B0604020202020204" pitchFamily="34" charset="0"/>
                        </a:rPr>
                        <a:t>Does the restaurant have only one branch?</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simple passive</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pPr algn="l"/>
                      <a:r>
                        <a:rPr lang="en-US" b="0" dirty="0">
                          <a:solidFill>
                            <a:schemeClr val="accent3"/>
                          </a:solidFill>
                          <a:latin typeface="Arial" panose="020B0604020202020204" pitchFamily="34" charset="0"/>
                          <a:cs typeface="Arial" panose="020B0604020202020204" pitchFamily="34" charset="0"/>
                        </a:rPr>
                        <a:t>subject + ‘was / were’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We use the past simple passive when the focus is on the action or result, not who did it.</a:t>
                      </a:r>
                      <a:r>
                        <a:rPr lang="en-US" sz="1800" b="0" dirty="0">
                          <a:solidFill>
                            <a:schemeClr val="accent3"/>
                          </a:solidFill>
                          <a:latin typeface="Arial" panose="020B0604020202020204" pitchFamily="34" charset="0"/>
                          <a:ea typeface="Helvetica Neue"/>
                          <a:cs typeface="Arial" panose="020B0604020202020204" pitchFamily="34" charset="0"/>
                          <a:sym typeface="Helvetica Neue"/>
                        </a:rPr>
                        <a:t> We do not need to know who did the action – just that </a:t>
                      </a:r>
                      <a:r>
                        <a:rPr lang="en-US" sz="1800" b="0" u="none" dirty="0">
                          <a:solidFill>
                            <a:schemeClr val="accent3"/>
                          </a:solidFill>
                          <a:latin typeface="Arial" panose="020B0604020202020204" pitchFamily="34" charset="0"/>
                          <a:ea typeface="Helvetica Neue"/>
                          <a:cs typeface="Arial" panose="020B0604020202020204" pitchFamily="34" charset="0"/>
                          <a:sym typeface="Helvetica Neue"/>
                        </a:rPr>
                        <a:t>it ‘was done</a:t>
                      </a:r>
                      <a:r>
                        <a:rPr lang="en-US" sz="1800" b="0" dirty="0">
                          <a:solidFill>
                            <a:schemeClr val="accent3"/>
                          </a:solidFill>
                          <a:latin typeface="Arial" panose="020B0604020202020204" pitchFamily="34" charset="0"/>
                          <a:ea typeface="Helvetica Neue"/>
                          <a:cs typeface="Arial" panose="020B0604020202020204" pitchFamily="34" charset="0"/>
                          <a:sym typeface="Helvetica Neue"/>
                        </a:rPr>
                        <a:t>’ by someone else to the subject.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The studio </a:t>
                      </a:r>
                      <a:r>
                        <a:rPr lang="en-US" b="0" u="sng" dirty="0">
                          <a:solidFill>
                            <a:schemeClr val="accent3"/>
                          </a:solidFill>
                          <a:latin typeface="Arial" panose="020B0604020202020204" pitchFamily="34" charset="0"/>
                          <a:cs typeface="Arial" panose="020B0604020202020204" pitchFamily="34" charset="0"/>
                        </a:rPr>
                        <a:t>was booked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months in advance for the filming.</a:t>
                      </a:r>
                    </a:p>
                    <a:p>
                      <a:pPr algn="l"/>
                      <a:r>
                        <a:rPr lang="en-US" b="0" dirty="0">
                          <a:solidFill>
                            <a:schemeClr val="accent3"/>
                          </a:solidFill>
                          <a:latin typeface="Arial" panose="020B0604020202020204" pitchFamily="34" charset="0"/>
                          <a:cs typeface="Arial" panose="020B0604020202020204" pitchFamily="34" charset="0"/>
                        </a:rPr>
                        <a:t>The final scene </a:t>
                      </a:r>
                      <a:r>
                        <a:rPr lang="en-US" b="0" u="sng" dirty="0">
                          <a:solidFill>
                            <a:schemeClr val="accent3"/>
                          </a:solidFill>
                          <a:latin typeface="Arial" panose="020B0604020202020204" pitchFamily="34" charset="0"/>
                          <a:cs typeface="Arial" panose="020B0604020202020204" pitchFamily="34" charset="0"/>
                        </a:rPr>
                        <a:t>was filmed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at a beautiful beach location.</a:t>
                      </a:r>
                    </a:p>
                    <a:p>
                      <a:pPr algn="l"/>
                      <a:r>
                        <a:rPr lang="en-US" b="0" dirty="0">
                          <a:solidFill>
                            <a:schemeClr val="accent3"/>
                          </a:solidFill>
                          <a:latin typeface="Arial" panose="020B0604020202020204" pitchFamily="34" charset="0"/>
                          <a:cs typeface="Arial" panose="020B0604020202020204" pitchFamily="34" charset="0"/>
                        </a:rPr>
                        <a:t>A delicious dish </a:t>
                      </a:r>
                      <a:r>
                        <a:rPr lang="en-US" b="0" u="sng" dirty="0">
                          <a:solidFill>
                            <a:schemeClr val="accent3"/>
                          </a:solidFill>
                          <a:latin typeface="Arial" panose="020B0604020202020204" pitchFamily="34" charset="0"/>
                          <a:cs typeface="Arial" panose="020B0604020202020204" pitchFamily="34" charset="0"/>
                        </a:rPr>
                        <a:t>was served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as the main course at the restaurant.</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125965081"/>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Volunteers helped </a:t>
                      </a:r>
                      <a:r>
                        <a:rPr lang="en-US" b="1" u="sng" dirty="0">
                          <a:solidFill>
                            <a:schemeClr val="tx2"/>
                          </a:solidFill>
                          <a:latin typeface="Arial" panose="020B0604020202020204" pitchFamily="34" charset="0"/>
                          <a:cs typeface="Arial" panose="020B0604020202020204" pitchFamily="34" charset="0"/>
                        </a:rPr>
                        <a:t>by cleaning</a:t>
                      </a:r>
                      <a:r>
                        <a:rPr lang="en-US" b="1" u="none" dirty="0">
                          <a:solidFill>
                            <a:schemeClr val="tx2"/>
                          </a:solidFill>
                          <a:latin typeface="Arial" panose="020B0604020202020204" pitchFamily="34" charset="0"/>
                          <a:cs typeface="Arial" panose="020B0604020202020204" pitchFamily="34" charset="0"/>
                        </a:rPr>
                        <a:t> </a:t>
                      </a:r>
                      <a:r>
                        <a:rPr lang="en-US" b="1" dirty="0">
                          <a:solidFill>
                            <a:schemeClr val="tx2"/>
                          </a:solidFill>
                          <a:latin typeface="Arial" panose="020B0604020202020204" pitchFamily="34" charset="0"/>
                          <a:cs typeface="Arial" panose="020B0604020202020204" pitchFamily="34" charset="0"/>
                        </a:rPr>
                        <a:t>the event area before it started.</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chemeClr val="accent3"/>
                          </a:solidFill>
                          <a:latin typeface="Arial" panose="020B0604020202020204" pitchFamily="34" charset="0"/>
                          <a:cs typeface="Arial" panose="020B0604020202020204" pitchFamily="34" charset="0"/>
                        </a:rPr>
                        <a:t>Checking questions</a:t>
                      </a:r>
                      <a:endParaRPr lang="en-AE" sz="1800" b="1"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Did the volunteers help? What did they do to help?</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gerunds</a:t>
                      </a:r>
                      <a:endParaRPr lang="en-US" sz="18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subject + verb + (object) + by + verb-</a:t>
                      </a:r>
                      <a:r>
                        <a:rPr lang="en-US" b="0" dirty="0" err="1">
                          <a:solidFill>
                            <a:schemeClr val="accent3"/>
                          </a:solidFill>
                          <a:latin typeface="Arial" panose="020B0604020202020204" pitchFamily="34" charset="0"/>
                          <a:cs typeface="Arial" panose="020B0604020202020204" pitchFamily="34" charset="0"/>
                        </a:rPr>
                        <a:t>ing</a:t>
                      </a:r>
                      <a:r>
                        <a:rPr lang="en-US" b="0" dirty="0">
                          <a:solidFill>
                            <a:schemeClr val="accent3"/>
                          </a:solidFill>
                          <a:latin typeface="Arial" panose="020B0604020202020204" pitchFamily="34" charset="0"/>
                          <a:cs typeface="Arial" panose="020B0604020202020204" pitchFamily="34" charset="0"/>
                        </a:rPr>
                        <a:t> (verb phrase).</a:t>
                      </a:r>
                    </a:p>
                    <a:p>
                      <a:pPr algn="l"/>
                      <a:r>
                        <a:rPr lang="en-US" b="0" dirty="0">
                          <a:solidFill>
                            <a:schemeClr val="accent3"/>
                          </a:solidFill>
                          <a:latin typeface="Arial" panose="020B0604020202020204" pitchFamily="34" charset="0"/>
                          <a:cs typeface="Arial" panose="020B0604020202020204" pitchFamily="34" charset="0"/>
                        </a:rPr>
                        <a:t>main action ➔ </a:t>
                      </a:r>
                      <a:r>
                        <a:rPr lang="en-US" b="0" i="1" dirty="0">
                          <a:solidFill>
                            <a:schemeClr val="accent3"/>
                          </a:solidFill>
                          <a:latin typeface="Arial" panose="020B0604020202020204" pitchFamily="34" charset="0"/>
                          <a:cs typeface="Arial" panose="020B0604020202020204" pitchFamily="34" charset="0"/>
                        </a:rPr>
                        <a:t>how</a:t>
                      </a:r>
                      <a:r>
                        <a:rPr lang="en-US" b="0" dirty="0">
                          <a:solidFill>
                            <a:schemeClr val="accent3"/>
                          </a:solidFill>
                          <a:latin typeface="Arial" panose="020B0604020202020204" pitchFamily="34" charset="0"/>
                          <a:cs typeface="Arial" panose="020B0604020202020204" pitchFamily="34" charset="0"/>
                        </a:rPr>
                        <a:t> it was done ➔ </a:t>
                      </a:r>
                      <a:r>
                        <a:rPr lang="en-US" b="0" i="1" dirty="0">
                          <a:solidFill>
                            <a:schemeClr val="accent3"/>
                          </a:solidFill>
                          <a:latin typeface="Arial" panose="020B0604020202020204" pitchFamily="34" charset="0"/>
                          <a:cs typeface="Arial" panose="020B0604020202020204" pitchFamily="34" charset="0"/>
                        </a:rPr>
                        <a:t>by</a:t>
                      </a:r>
                      <a:r>
                        <a:rPr lang="en-US" b="0" dirty="0">
                          <a:solidFill>
                            <a:schemeClr val="accent3"/>
                          </a:solidFill>
                          <a:latin typeface="Arial" panose="020B0604020202020204" pitchFamily="34" charset="0"/>
                          <a:cs typeface="Arial" panose="020B0604020202020204" pitchFamily="34" charset="0"/>
                        </a:rPr>
                        <a:t> + </a:t>
                      </a:r>
                      <a:r>
                        <a:rPr lang="en-US" b="0" i="1" dirty="0">
                          <a:solidFill>
                            <a:schemeClr val="accent3"/>
                          </a:solidFill>
                          <a:latin typeface="Arial" panose="020B0604020202020204" pitchFamily="34" charset="0"/>
                          <a:cs typeface="Arial" panose="020B0604020202020204" pitchFamily="34" charset="0"/>
                        </a:rPr>
                        <a:t>verb-</a:t>
                      </a:r>
                      <a:r>
                        <a:rPr lang="en-US" b="0" i="1" dirty="0" err="1">
                          <a:solidFill>
                            <a:schemeClr val="accent3"/>
                          </a:solidFill>
                          <a:latin typeface="Arial" panose="020B0604020202020204" pitchFamily="34" charset="0"/>
                          <a:cs typeface="Arial" panose="020B0604020202020204" pitchFamily="34" charset="0"/>
                        </a:rPr>
                        <a:t>ing</a:t>
                      </a:r>
                      <a:endParaRPr lang="en-US"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We use ‘by’ + verb-</a:t>
                      </a:r>
                      <a:r>
                        <a:rPr lang="en-US" b="0" dirty="0" err="1">
                          <a:solidFill>
                            <a:schemeClr val="accent3"/>
                          </a:solidFill>
                          <a:latin typeface="Arial" panose="020B0604020202020204" pitchFamily="34" charset="0"/>
                          <a:cs typeface="Arial" panose="020B0604020202020204" pitchFamily="34" charset="0"/>
                        </a:rPr>
                        <a:t>ing</a:t>
                      </a:r>
                      <a:r>
                        <a:rPr lang="en-US" b="0" dirty="0">
                          <a:solidFill>
                            <a:schemeClr val="accent3"/>
                          </a:solidFill>
                          <a:latin typeface="Arial" panose="020B0604020202020204" pitchFamily="34" charset="0"/>
                          <a:cs typeface="Arial" panose="020B0604020202020204" pitchFamily="34" charset="0"/>
                        </a:rPr>
                        <a:t> to show how something is done — the method, means, or way of achieving a result.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The team improved the atmosphere </a:t>
                      </a:r>
                      <a:r>
                        <a:rPr lang="en-US" b="0" u="sng" dirty="0">
                          <a:solidFill>
                            <a:schemeClr val="accent3"/>
                          </a:solidFill>
                          <a:latin typeface="Arial" panose="020B0604020202020204" pitchFamily="34" charset="0"/>
                          <a:cs typeface="Arial" panose="020B0604020202020204" pitchFamily="34" charset="0"/>
                        </a:rPr>
                        <a:t>by </a:t>
                      </a:r>
                      <a:r>
                        <a:rPr lang="en-US" b="0" u="sng" dirty="0" err="1">
                          <a:solidFill>
                            <a:schemeClr val="accent3"/>
                          </a:solidFill>
                          <a:latin typeface="Arial" panose="020B0604020202020204" pitchFamily="34" charset="0"/>
                          <a:cs typeface="Arial" panose="020B0604020202020204" pitchFamily="34" charset="0"/>
                        </a:rPr>
                        <a:t>organising</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live music.</a:t>
                      </a:r>
                    </a:p>
                    <a:p>
                      <a:pPr algn="l"/>
                      <a:r>
                        <a:rPr lang="en-US" b="0" dirty="0">
                          <a:solidFill>
                            <a:schemeClr val="accent3"/>
                          </a:solidFill>
                          <a:latin typeface="Arial" panose="020B0604020202020204" pitchFamily="34" charset="0"/>
                          <a:cs typeface="Arial" panose="020B0604020202020204" pitchFamily="34" charset="0"/>
                        </a:rPr>
                        <a:t>The expert explained the cooking technique </a:t>
                      </a:r>
                      <a:r>
                        <a:rPr lang="en-US" b="0" u="sng" dirty="0">
                          <a:solidFill>
                            <a:schemeClr val="accent3"/>
                          </a:solidFill>
                          <a:latin typeface="Arial" panose="020B0604020202020204" pitchFamily="34" charset="0"/>
                          <a:cs typeface="Arial" panose="020B0604020202020204" pitchFamily="34" charset="0"/>
                        </a:rPr>
                        <a:t>by demonstrating</a:t>
                      </a:r>
                      <a:r>
                        <a:rPr lang="en-US" b="0" dirty="0">
                          <a:solidFill>
                            <a:schemeClr val="accent3"/>
                          </a:solidFill>
                          <a:latin typeface="Arial" panose="020B0604020202020204" pitchFamily="34" charset="0"/>
                          <a:cs typeface="Arial" panose="020B0604020202020204" pitchFamily="34" charset="0"/>
                        </a:rPr>
                        <a:t> it step by step.</a:t>
                      </a:r>
                    </a:p>
                    <a:p>
                      <a:pPr algn="l"/>
                      <a:r>
                        <a:rPr lang="en-US" b="0" dirty="0">
                          <a:solidFill>
                            <a:schemeClr val="accent3"/>
                          </a:solidFill>
                          <a:latin typeface="Arial" panose="020B0604020202020204" pitchFamily="34" charset="0"/>
                          <a:cs typeface="Arial" panose="020B0604020202020204" pitchFamily="34" charset="0"/>
                        </a:rPr>
                        <a:t>The chef impressed the guests </a:t>
                      </a:r>
                      <a:r>
                        <a:rPr lang="en-US" b="0" u="sng" dirty="0">
                          <a:solidFill>
                            <a:schemeClr val="accent3"/>
                          </a:solidFill>
                          <a:latin typeface="Arial" panose="020B0604020202020204" pitchFamily="34" charset="0"/>
                          <a:cs typeface="Arial" panose="020B0604020202020204" pitchFamily="34" charset="0"/>
                        </a:rPr>
                        <a:t>by preparing</a:t>
                      </a:r>
                      <a:r>
                        <a:rPr lang="en-US" b="0" dirty="0">
                          <a:solidFill>
                            <a:schemeClr val="accent3"/>
                          </a:solidFill>
                          <a:latin typeface="Arial" panose="020B0604020202020204" pitchFamily="34" charset="0"/>
                          <a:cs typeface="Arial" panose="020B0604020202020204" pitchFamily="34" charset="0"/>
                        </a:rPr>
                        <a:t> a unique starter.</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4029441841"/>
              </p:ext>
            </p:extLst>
          </p:nvPr>
        </p:nvGraphicFramePr>
        <p:xfrm>
          <a:off x="1" y="0"/>
          <a:ext cx="12192000" cy="6858001"/>
        </p:xfrm>
        <a:graphic>
          <a:graphicData uri="http://schemas.openxmlformats.org/drawingml/2006/table">
            <a:tbl>
              <a:tblPr firstRow="1" firstCol="1" bandRow="1"/>
              <a:tblGrid>
                <a:gridCol w="2269655">
                  <a:extLst>
                    <a:ext uri="{9D8B030D-6E8A-4147-A177-3AD203B41FA5}">
                      <a16:colId xmlns:a16="http://schemas.microsoft.com/office/drawing/2014/main" val="3979107295"/>
                    </a:ext>
                  </a:extLst>
                </a:gridCol>
                <a:gridCol w="9922345">
                  <a:extLst>
                    <a:ext uri="{9D8B030D-6E8A-4147-A177-3AD203B41FA5}">
                      <a16:colId xmlns:a16="http://schemas.microsoft.com/office/drawing/2014/main" val="2834414452"/>
                    </a:ext>
                  </a:extLst>
                </a:gridCol>
              </a:tblGrid>
              <a:tr h="1317256">
                <a:tc gridSpan="2">
                  <a:txBody>
                    <a:bodyPr/>
                    <a:lstStyle/>
                    <a:p>
                      <a:pPr algn="l">
                        <a:lnSpc>
                          <a:spcPct val="150000"/>
                        </a:lnSpc>
                      </a:pPr>
                      <a:r>
                        <a:rPr lang="en-US" b="1" i="0" dirty="0">
                          <a:solidFill>
                            <a:schemeClr val="tx2"/>
                          </a:solidFill>
                          <a:latin typeface="Arial" panose="020B0604020202020204" pitchFamily="34" charset="0"/>
                          <a:cs typeface="Arial" panose="020B0604020202020204" pitchFamily="34" charset="0"/>
                        </a:rPr>
                        <a:t>They </a:t>
                      </a:r>
                      <a:r>
                        <a:rPr lang="en-US" b="1" i="0" u="sng" dirty="0">
                          <a:solidFill>
                            <a:schemeClr val="tx2"/>
                          </a:solidFill>
                          <a:latin typeface="Arial" panose="020B0604020202020204" pitchFamily="34" charset="0"/>
                          <a:cs typeface="Arial" panose="020B0604020202020204" pitchFamily="34" charset="0"/>
                        </a:rPr>
                        <a:t>plan to</a:t>
                      </a:r>
                      <a:r>
                        <a:rPr lang="en-US" b="1" i="0" u="none" dirty="0">
                          <a:solidFill>
                            <a:schemeClr val="tx2"/>
                          </a:solidFill>
                          <a:latin typeface="Arial" panose="020B0604020202020204" pitchFamily="34" charset="0"/>
                          <a:cs typeface="Arial" panose="020B0604020202020204" pitchFamily="34" charset="0"/>
                        </a:rPr>
                        <a:t> w</a:t>
                      </a:r>
                      <a:r>
                        <a:rPr lang="en-US" b="1" i="0" dirty="0">
                          <a:solidFill>
                            <a:schemeClr val="tx2"/>
                          </a:solidFill>
                          <a:latin typeface="Arial" panose="020B0604020202020204" pitchFamily="34" charset="0"/>
                          <a:cs typeface="Arial" panose="020B0604020202020204" pitchFamily="34" charset="0"/>
                        </a:rPr>
                        <a:t>atch the latest movie in the cinema tonight. </a:t>
                      </a:r>
                      <a:endParaRPr lang="x-none" sz="1800" b="1" i="0"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1348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dirty="0">
                          <a:latin typeface="Arial" panose="020B0604020202020204" pitchFamily="34" charset="0"/>
                          <a:cs typeface="Arial" panose="020B0604020202020204" pitchFamily="34" charset="0"/>
                        </a:rPr>
                        <a:t>Are they going to the cinema in the past or the future?</a:t>
                      </a:r>
                    </a:p>
                    <a:p>
                      <a:r>
                        <a:rPr lang="en-US" dirty="0">
                          <a:latin typeface="Arial" panose="020B0604020202020204" pitchFamily="34" charset="0"/>
                          <a:cs typeface="Arial" panose="020B0604020202020204" pitchFamily="34" charset="0"/>
                        </a:rPr>
                        <a:t>Have they already watched the movie?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1348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verb + to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inf_verb</a:t>
                      </a: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inf_verb</a:t>
                      </a: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ing</a:t>
                      </a:r>
                      <a:endParaRPr lang="en-US" b="1" dirty="0">
                        <a:solidFill>
                          <a:schemeClr val="tx2"/>
                        </a:solidFill>
                        <a:latin typeface="Arial" panose="020B0604020202020204" pitchFamily="34" charset="0"/>
                        <a:cs typeface="Arial" panose="020B0604020202020204" pitchFamily="34" charset="0"/>
                      </a:endParaRPr>
                    </a:p>
                    <a:p>
                      <a:pPr algn="l"/>
                      <a:r>
                        <a:rPr lang="en-US" b="0" dirty="0">
                          <a:solidFill>
                            <a:schemeClr val="accent3"/>
                          </a:solidFill>
                          <a:latin typeface="Arial" panose="020B0604020202020204" pitchFamily="34" charset="0"/>
                          <a:cs typeface="Arial" panose="020B0604020202020204" pitchFamily="34" charset="0"/>
                        </a:rPr>
                        <a:t>subject + ‘plan / intend / mean’ + ‘to’ + infinitive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0028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chemeClr val="accent3"/>
                          </a:solidFill>
                          <a:effectLst/>
                          <a:latin typeface="Arial" panose="020B0604020202020204" pitchFamily="34" charset="0"/>
                          <a:ea typeface="Arial" panose="020B0604020202020204" pitchFamily="34" charset="0"/>
                          <a:cs typeface="Arial" panose="020B0604020202020204" pitchFamily="34" charset="0"/>
                        </a:rPr>
                        <a:t>We can use ‘plan/intend/mean’ to talk about present and future plans and intentions.</a:t>
                      </a:r>
                      <a:endParaRPr lang="en-US" b="0" dirty="0">
                        <a:solidFill>
                          <a:schemeClr val="accent3"/>
                        </a:solidFill>
                        <a:latin typeface="Arial" panose="020B0604020202020204" pitchFamily="34" charset="0"/>
                        <a:cs typeface="Arial" panose="020B0604020202020204" pitchFamily="34" charset="0"/>
                      </a:endParaRPr>
                    </a:p>
                    <a:p>
                      <a:r>
                        <a:rPr lang="en-US" b="0" dirty="0">
                          <a:solidFill>
                            <a:schemeClr val="accent3"/>
                          </a:solidFill>
                          <a:latin typeface="Arial" panose="020B0604020202020204" pitchFamily="34" charset="0"/>
                          <a:cs typeface="Arial" panose="020B0604020202020204" pitchFamily="34" charset="0"/>
                        </a:rPr>
                        <a:t>Use plan when you’ve made arrangements or decisions for the future.</a:t>
                      </a:r>
                    </a:p>
                    <a:p>
                      <a:r>
                        <a:rPr lang="en-US" b="0" dirty="0">
                          <a:solidFill>
                            <a:schemeClr val="accent3"/>
                          </a:solidFill>
                          <a:latin typeface="Arial" panose="020B0604020202020204" pitchFamily="34" charset="0"/>
                          <a:cs typeface="Arial" panose="020B0604020202020204" pitchFamily="34" charset="0"/>
                        </a:rPr>
                        <a:t>Use intend when talking about a goal or purpose you want to achieve.</a:t>
                      </a:r>
                    </a:p>
                    <a:p>
                      <a:r>
                        <a:rPr lang="en-US" b="0" dirty="0">
                          <a:solidFill>
                            <a:schemeClr val="accent3"/>
                          </a:solidFill>
                          <a:latin typeface="Arial" panose="020B0604020202020204" pitchFamily="34" charset="0"/>
                          <a:cs typeface="Arial" panose="020B0604020202020204" pitchFamily="34" charset="0"/>
                        </a:rPr>
                        <a:t>Use mean when you have an intention, often indicating something that you want to do soon but not necessarily planned yet.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1348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i="0" dirty="0">
                          <a:solidFill>
                            <a:schemeClr val="accent3"/>
                          </a:solidFill>
                          <a:latin typeface="Arial" panose="020B0604020202020204" pitchFamily="34" charset="0"/>
                          <a:cs typeface="Arial" panose="020B0604020202020204" pitchFamily="34" charset="0"/>
                        </a:rPr>
                        <a:t>They </a:t>
                      </a:r>
                      <a:r>
                        <a:rPr lang="en-US" b="0" i="0" u="sng" dirty="0">
                          <a:solidFill>
                            <a:schemeClr val="accent3"/>
                          </a:solidFill>
                          <a:latin typeface="Arial" panose="020B0604020202020204" pitchFamily="34" charset="0"/>
                          <a:cs typeface="Arial" panose="020B0604020202020204" pitchFamily="34" charset="0"/>
                        </a:rPr>
                        <a:t>planned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start the school vegetable garden next term.</a:t>
                      </a:r>
                    </a:p>
                    <a:p>
                      <a:pPr algn="l"/>
                      <a:r>
                        <a:rPr lang="en-US" b="0" i="0" dirty="0">
                          <a:solidFill>
                            <a:schemeClr val="accent3"/>
                          </a:solidFill>
                          <a:latin typeface="Arial" panose="020B0604020202020204" pitchFamily="34" charset="0"/>
                          <a:cs typeface="Arial" panose="020B0604020202020204" pitchFamily="34" charset="0"/>
                        </a:rPr>
                        <a:t>She </a:t>
                      </a:r>
                      <a:r>
                        <a:rPr lang="en-US" b="0" i="0" u="sng" dirty="0">
                          <a:solidFill>
                            <a:schemeClr val="accent3"/>
                          </a:solidFill>
                          <a:latin typeface="Arial" panose="020B0604020202020204" pitchFamily="34" charset="0"/>
                          <a:cs typeface="Arial" panose="020B0604020202020204" pitchFamily="34" charset="0"/>
                        </a:rPr>
                        <a:t>intends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open her own business in the future.</a:t>
                      </a:r>
                    </a:p>
                    <a:p>
                      <a:pPr algn="l"/>
                      <a:r>
                        <a:rPr lang="en-US" b="0" i="0" dirty="0">
                          <a:solidFill>
                            <a:schemeClr val="accent3"/>
                          </a:solidFill>
                          <a:latin typeface="Arial" panose="020B0604020202020204" pitchFamily="34" charset="0"/>
                          <a:cs typeface="Arial" panose="020B0604020202020204" pitchFamily="34" charset="0"/>
                        </a:rPr>
                        <a:t>I </a:t>
                      </a:r>
                      <a:r>
                        <a:rPr lang="en-US" b="0" i="0" u="sng" dirty="0">
                          <a:solidFill>
                            <a:schemeClr val="accent3"/>
                          </a:solidFill>
                          <a:latin typeface="Arial" panose="020B0604020202020204" pitchFamily="34" charset="0"/>
                          <a:cs typeface="Arial" panose="020B0604020202020204" pitchFamily="34" charset="0"/>
                        </a:rPr>
                        <a:t>meant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try that new Italian restaurant the following weekend.</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76489334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a:lnSpc>
                          <a:spcPct val="114000"/>
                        </a:lnSpc>
                      </a:pPr>
                      <a:r>
                        <a:rPr lang="en-US" b="1" u="sng" dirty="0">
                          <a:latin typeface="Arial" panose="020B0604020202020204" pitchFamily="34" charset="0"/>
                          <a:cs typeface="Arial" panose="020B0604020202020204" pitchFamily="34" charset="0"/>
                        </a:rPr>
                        <a:t>As far as I’m concerned</a:t>
                      </a:r>
                      <a:r>
                        <a:rPr lang="en-US" b="1" dirty="0">
                          <a:latin typeface="Arial" panose="020B0604020202020204" pitchFamily="34" charset="0"/>
                          <a:cs typeface="Arial" panose="020B0604020202020204" pitchFamily="34" charset="0"/>
                        </a:rPr>
                        <a:t>, trying food from different cultures is one of the best ways to learn about the world.</a:t>
                      </a:r>
                    </a:p>
                    <a:p>
                      <a:pPr algn="l">
                        <a:lnSpc>
                          <a:spcPct val="114000"/>
                        </a:lnSpc>
                      </a:pPr>
                      <a:endParaRPr lang="en-US"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b="1" u="sng" dirty="0">
                          <a:latin typeface="Arial" panose="020B0604020202020204" pitchFamily="34" charset="0"/>
                          <a:cs typeface="Arial" panose="020B0604020202020204" pitchFamily="34" charset="0"/>
                        </a:rPr>
                        <a:t>From my point of view</a:t>
                      </a:r>
                      <a:r>
                        <a:rPr lang="en-US" b="1" dirty="0">
                          <a:latin typeface="Arial" panose="020B0604020202020204" pitchFamily="34" charset="0"/>
                          <a:cs typeface="Arial" panose="020B0604020202020204" pitchFamily="34" charset="0"/>
                        </a:rPr>
                        <a:t>, spicy food makes meals much more exciting and </a:t>
                      </a:r>
                      <a:r>
                        <a:rPr lang="en-US" b="1" dirty="0" err="1">
                          <a:latin typeface="Arial" panose="020B0604020202020204" pitchFamily="34" charset="0"/>
                          <a:cs typeface="Arial" panose="020B0604020202020204" pitchFamily="34" charset="0"/>
                        </a:rPr>
                        <a:t>flavourful</a:t>
                      </a:r>
                      <a:r>
                        <a:rPr lang="en-US" b="1" dirty="0">
                          <a:latin typeface="Arial" panose="020B0604020202020204" pitchFamily="34" charset="0"/>
                          <a:cs typeface="Arial" panose="020B0604020202020204" pitchFamily="34" charset="0"/>
                        </a:rPr>
                        <a:t>.</a:t>
                      </a:r>
                    </a:p>
                    <a:p>
                      <a:pPr algn="l">
                        <a:lnSpc>
                          <a:spcPct val="114000"/>
                        </a:lnSpc>
                      </a:pPr>
                      <a:endParaRPr lang="x-none"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b="1" u="sng" dirty="0">
                          <a:latin typeface="Arial" panose="020B0604020202020204" pitchFamily="34" charset="0"/>
                          <a:cs typeface="Arial" panose="020B0604020202020204" pitchFamily="34" charset="0"/>
                        </a:rPr>
                        <a:t>In my opinion</a:t>
                      </a:r>
                      <a:r>
                        <a:rPr lang="en-US" b="1" dirty="0">
                          <a:latin typeface="Arial" panose="020B0604020202020204" pitchFamily="34" charset="0"/>
                          <a:cs typeface="Arial" panose="020B0604020202020204" pitchFamily="34" charset="0"/>
                        </a:rPr>
                        <a:t>, going to the cinema is much more exciting than watching movies at home.</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1" i="0" u="sng" strike="noStrike" kern="1200" noProof="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gerunds</a:t>
                      </a:r>
                      <a:r>
                        <a:rPr lang="x-none" sz="1800" dirty="0">
                          <a:latin typeface="Arial"/>
                          <a:cs typeface="Arial"/>
                        </a:rPr>
                        <a:t>, </a:t>
                      </a:r>
                      <a:r>
                        <a:rPr lang="en-US" sz="1800" dirty="0">
                          <a:latin typeface="Arial"/>
                          <a:cs typeface="Arial"/>
                        </a:rPr>
                        <a:t>comparatives,</a:t>
                      </a:r>
                      <a:r>
                        <a:rPr lang="en-US" sz="1800" b="0" dirty="0">
                          <a:latin typeface="Arial" panose="020B0604020202020204" pitchFamily="34" charset="0"/>
                          <a:cs typeface="Arial" panose="020B0604020202020204" pitchFamily="34" charset="0"/>
                        </a:rPr>
                        <a:t> present simple, modals, adjectives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23873959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50000"/>
                        </a:lnSpc>
                      </a:pPr>
                      <a:r>
                        <a:rPr lang="en-US" b="1" u="sng" dirty="0">
                          <a:latin typeface="Arial" panose="020B0604020202020204" pitchFamily="34" charset="0"/>
                          <a:cs typeface="Arial" panose="020B0604020202020204" pitchFamily="34" charset="0"/>
                        </a:rPr>
                        <a:t>I see your point, but</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I think desserts are just as important as the main course.</a:t>
                      </a:r>
                    </a:p>
                    <a:p>
                      <a:pPr algn="l" rtl="0">
                        <a:lnSpc>
                          <a:spcPct val="150000"/>
                        </a:lnSpc>
                      </a:pPr>
                      <a:endParaRPr lang="en-US" b="1" dirty="0">
                        <a:latin typeface="Arial" panose="020B0604020202020204" pitchFamily="34" charset="0"/>
                        <a:cs typeface="Arial" panose="020B0604020202020204" pitchFamily="34" charset="0"/>
                      </a:endParaRPr>
                    </a:p>
                    <a:p>
                      <a:pPr algn="l" rtl="0">
                        <a:lnSpc>
                          <a:spcPct val="150000"/>
                        </a:lnSpc>
                      </a:pPr>
                      <a:r>
                        <a:rPr lang="en-US" b="1" u="sng" dirty="0">
                          <a:latin typeface="Arial" panose="020B0604020202020204" pitchFamily="34" charset="0"/>
                          <a:cs typeface="Arial" panose="020B0604020202020204" pitchFamily="34" charset="0"/>
                        </a:rPr>
                        <a:t>I’m not sure I agree</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that advertising is the most important part of business growth.</a:t>
                      </a:r>
                    </a:p>
                    <a:p>
                      <a:pPr algn="l" rtl="0">
                        <a:lnSpc>
                          <a:spcPct val="150000"/>
                        </a:lnSpc>
                      </a:pPr>
                      <a:endParaRPr lang="en-US" b="1" dirty="0">
                        <a:latin typeface="Arial" panose="020B0604020202020204" pitchFamily="34" charset="0"/>
                        <a:cs typeface="Arial" panose="020B0604020202020204" pitchFamily="34" charset="0"/>
                      </a:endParaRPr>
                    </a:p>
                    <a:p>
                      <a:pPr algn="l" rtl="0">
                        <a:lnSpc>
                          <a:spcPct val="150000"/>
                        </a:lnSpc>
                      </a:pPr>
                      <a:r>
                        <a:rPr lang="en-US" b="1" u="sng" dirty="0">
                          <a:latin typeface="Arial" panose="020B0604020202020204" pitchFamily="34" charset="0"/>
                          <a:cs typeface="Arial" panose="020B0604020202020204" pitchFamily="34" charset="0"/>
                        </a:rPr>
                        <a:t>I totally agree</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that homemade food is healthier than fast food.</a:t>
                      </a:r>
                      <a:endParaRPr lang="en-US"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tx2"/>
                          </a:solidFill>
                          <a:effectLst/>
                          <a:latin typeface="Arial" panose="020B0604020202020204" pitchFamily="34" charset="0"/>
                          <a:ea typeface="+mn-ea"/>
                          <a:cs typeface="Arial" panose="020B0604020202020204" pitchFamily="34" charset="0"/>
                        </a:rPr>
                        <a:t>Expressing agreement and disagreement</a:t>
                      </a: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modal verbs</a:t>
                      </a:r>
                      <a:r>
                        <a:rPr lang="en-AE" sz="1800" dirty="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 superlatives, intensifiers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903560248"/>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dirty="0">
                          <a:latin typeface="Arial" panose="020B0604020202020204" pitchFamily="34" charset="0"/>
                          <a:cs typeface="Arial" panose="020B0604020202020204" pitchFamily="34" charset="0"/>
                        </a:rPr>
                        <a:t>The chef forgot one of the key ingredients, </a:t>
                      </a:r>
                      <a:r>
                        <a:rPr lang="en-US" u="sng" dirty="0">
                          <a:latin typeface="Arial" panose="020B0604020202020204" pitchFamily="34" charset="0"/>
                          <a:cs typeface="Arial" panose="020B0604020202020204" pitchFamily="34" charset="0"/>
                        </a:rPr>
                        <a:t>so</a:t>
                      </a:r>
                      <a:r>
                        <a:rPr lang="en-US" dirty="0">
                          <a:latin typeface="Arial" panose="020B0604020202020204" pitchFamily="34" charset="0"/>
                          <a:cs typeface="Arial" panose="020B0604020202020204" pitchFamily="34" charset="0"/>
                        </a:rPr>
                        <a:t> the dish didn’t taste as good as usual.</a:t>
                      </a:r>
                    </a:p>
                    <a:p>
                      <a:pPr lvl="0" algn="l">
                        <a:lnSpc>
                          <a:spcPct val="100000"/>
                        </a:lnSpc>
                        <a:spcBef>
                          <a:spcPts val="0"/>
                        </a:spcBef>
                        <a:spcAft>
                          <a:spcPts val="0"/>
                        </a:spcAft>
                        <a:buNone/>
                      </a:pPr>
                      <a:endParaRPr lang="en-US" i="0" u="none" strike="noStrike" noProof="0" dirty="0">
                        <a:solidFill>
                          <a:schemeClr val="tx1"/>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dirty="0">
                          <a:latin typeface="Arial" panose="020B0604020202020204" pitchFamily="34" charset="0"/>
                          <a:cs typeface="Arial" panose="020B0604020202020204" pitchFamily="34" charset="0"/>
                        </a:rPr>
                        <a:t>The palace was chosen as the location for the event, </a:t>
                      </a:r>
                      <a:r>
                        <a:rPr lang="en-US" u="sng" dirty="0">
                          <a:latin typeface="Arial" panose="020B0604020202020204" pitchFamily="34" charset="0"/>
                          <a:cs typeface="Arial" panose="020B0604020202020204" pitchFamily="34" charset="0"/>
                        </a:rPr>
                        <a:t>which</a:t>
                      </a:r>
                      <a:r>
                        <a:rPr lang="en-US" dirty="0">
                          <a:latin typeface="Arial" panose="020B0604020202020204" pitchFamily="34" charset="0"/>
                          <a:cs typeface="Arial" panose="020B0604020202020204" pitchFamily="34" charset="0"/>
                        </a:rPr>
                        <a:t> created a magical atmosphere for the guests.</a:t>
                      </a:r>
                    </a:p>
                    <a:p>
                      <a:pPr lvl="0" algn="l">
                        <a:lnSpc>
                          <a:spcPct val="100000"/>
                        </a:lnSpc>
                        <a:spcBef>
                          <a:spcPts val="0"/>
                        </a:spcBef>
                        <a:spcAft>
                          <a:spcPts val="0"/>
                        </a:spcAft>
                        <a:buNone/>
                      </a:pPr>
                      <a:endParaRPr lang="en-US" i="0" u="none" strike="noStrike" noProof="0" dirty="0">
                        <a:solidFill>
                          <a:schemeClr val="tx1"/>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u="none" dirty="0">
                          <a:latin typeface="Arial" panose="020B0604020202020204" pitchFamily="34" charset="0"/>
                          <a:cs typeface="Arial" panose="020B0604020202020204" pitchFamily="34" charset="0"/>
                        </a:rPr>
                        <a:t>The director </a:t>
                      </a:r>
                      <a:r>
                        <a:rPr lang="en-US" dirty="0">
                          <a:latin typeface="Arial" panose="020B0604020202020204" pitchFamily="34" charset="0"/>
                          <a:cs typeface="Arial" panose="020B0604020202020204" pitchFamily="34" charset="0"/>
                        </a:rPr>
                        <a:t>focused on every little detail of the scene. </a:t>
                      </a:r>
                      <a:r>
                        <a:rPr lang="en-US" u="sng" dirty="0">
                          <a:latin typeface="Arial" panose="020B0604020202020204" pitchFamily="34" charset="0"/>
                          <a:cs typeface="Arial" panose="020B0604020202020204" pitchFamily="34" charset="0"/>
                        </a:rPr>
                        <a:t>As a result</a:t>
                      </a:r>
                      <a:r>
                        <a:rPr lang="en-US" dirty="0">
                          <a:latin typeface="Arial" panose="020B0604020202020204" pitchFamily="34" charset="0"/>
                          <a:cs typeface="Arial" panose="020B0604020202020204" pitchFamily="34" charset="0"/>
                        </a:rPr>
                        <a:t>, the movie looked incredibly realistic.</a:t>
                      </a:r>
                      <a:endParaRPr lang="en-US" i="0" u="none" strike="noStrike" noProof="0"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fontAlgn="base">
                        <a:lnSpc>
                          <a:spcPts val="1275"/>
                        </a:lnSpc>
                        <a:buNone/>
                      </a:pPr>
                      <a:r>
                        <a:rPr lang="en-GB" sz="1800" b="1" i="0" dirty="0">
                          <a:solidFill>
                            <a:srgbClr val="5E5E5E"/>
                          </a:solidFill>
                          <a:effectLst/>
                          <a:latin typeface="Arial" panose="020B0604020202020204" pitchFamily="34" charset="0"/>
                        </a:rPr>
                        <a:t>Functional language point</a:t>
                      </a:r>
                      <a:r>
                        <a:rPr lang="en-GB" sz="1800" b="0" i="0" dirty="0">
                          <a:solidFill>
                            <a:srgbClr val="5E5E5E"/>
                          </a:solidFill>
                          <a:effectLst/>
                          <a:latin typeface="Arial" panose="020B0604020202020204" pitchFamily="34" charset="0"/>
                        </a:rPr>
                        <a:t>​</a:t>
                      </a:r>
                      <a:endParaRPr lang="en-GB" b="0" i="0" dirty="0">
                        <a:solidFill>
                          <a:srgbClr val="5E5E5E"/>
                        </a:solidFill>
                        <a:effectLst/>
                      </a:endParaRPr>
                    </a:p>
                  </a:txBody>
                  <a:tcPr anchor="ctr">
                    <a:solidFill>
                      <a:schemeClr val="accent4"/>
                    </a:solidFill>
                  </a:tcPr>
                </a:tc>
                <a:tc>
                  <a:txBody>
                    <a:bodyPr/>
                    <a:lstStyle/>
                    <a:p>
                      <a:pPr algn="l" rtl="0" fontAlgn="auto">
                        <a:lnSpc>
                          <a:spcPts val="1275"/>
                        </a:lnSpc>
                        <a:buNone/>
                      </a:pPr>
                      <a:r>
                        <a:rPr lang="en-US" sz="1800" b="1" i="0" u="sng" strike="noStrike" dirty="0">
                          <a:solidFill>
                            <a:schemeClr val="accent1"/>
                          </a:solidFill>
                          <a:effectLst/>
                          <a:latin typeface="Arial" panose="020B0604020202020204" pitchFamily="34" charset="0"/>
                          <a:hlinkClick r:id="rId2">
                            <a:extLst>
                              <a:ext uri="{A12FA001-AC4F-418D-AE19-62706E023703}">
                                <ahyp:hlinkClr xmlns:ahyp="http://schemas.microsoft.com/office/drawing/2018/hyperlinkcolor" val="tx"/>
                              </a:ext>
                            </a:extLst>
                          </a:hlinkClick>
                        </a:rPr>
                        <a:t>Describing causes and consequences</a:t>
                      </a:r>
                      <a:r>
                        <a:rPr lang="en-US" sz="1800" b="1" i="0" dirty="0">
                          <a:solidFill>
                            <a:schemeClr val="accent1"/>
                          </a:solidFill>
                          <a:effectLst/>
                          <a:latin typeface="Arial" panose="020B0604020202020204" pitchFamily="34" charset="0"/>
                        </a:rPr>
                        <a:t>​​</a:t>
                      </a:r>
                      <a:endParaRPr lang="en-US" sz="1800" b="1" i="0" dirty="0">
                        <a:solidFill>
                          <a:schemeClr val="accent1"/>
                        </a:solidFill>
                        <a:effectLst/>
                        <a:latin typeface="Univers Next Arabic Light"/>
                      </a:endParaRPr>
                    </a:p>
                  </a:txBody>
                  <a:tcPr anchor="ctr"/>
                </a:tc>
                <a:extLst>
                  <a:ext uri="{0D108BD9-81ED-4DB2-BD59-A6C34878D82A}">
                    <a16:rowId xmlns:a16="http://schemas.microsoft.com/office/drawing/2014/main" val="1865912953"/>
                  </a:ext>
                </a:extLst>
              </a:tr>
              <a:tr h="1100341">
                <a:tc>
                  <a:txBody>
                    <a:bodyPr/>
                    <a:lstStyle/>
                    <a:p>
                      <a:pPr algn="ctr" rtl="0" fontAlgn="base">
                        <a:lnSpc>
                          <a:spcPts val="1275"/>
                        </a:lnSpc>
                        <a:buNone/>
                      </a:pPr>
                      <a:r>
                        <a:rPr lang="en-GB" sz="1800" b="1" i="0">
                          <a:solidFill>
                            <a:srgbClr val="5E5E5E"/>
                          </a:solidFill>
                          <a:effectLst/>
                          <a:latin typeface="Arial" panose="020B0604020202020204" pitchFamily="34" charset="0"/>
                        </a:rPr>
                        <a:t>Associated grammar</a:t>
                      </a:r>
                      <a:r>
                        <a:rPr lang="en-GB" sz="1800" b="0" i="0">
                          <a:solidFill>
                            <a:srgbClr val="5E5E5E"/>
                          </a:solidFill>
                          <a:effectLst/>
                          <a:latin typeface="Arial" panose="020B0604020202020204" pitchFamily="34" charset="0"/>
                        </a:rPr>
                        <a:t>​</a:t>
                      </a:r>
                      <a:endParaRPr lang="en-GB" b="0" i="0">
                        <a:solidFill>
                          <a:srgbClr val="5E5E5E"/>
                        </a:solidFill>
                        <a:effectLst/>
                      </a:endParaRPr>
                    </a:p>
                  </a:txBody>
                  <a:tcPr anchor="ctr">
                    <a:solidFill>
                      <a:schemeClr val="accent4"/>
                    </a:solidFill>
                  </a:tcPr>
                </a:tc>
                <a:tc>
                  <a:txBody>
                    <a:bodyPr/>
                    <a:lstStyle/>
                    <a:p>
                      <a:pPr algn="l" rtl="0" fontAlgn="base">
                        <a:lnSpc>
                          <a:spcPts val="1275"/>
                        </a:lnSpc>
                        <a:buNone/>
                      </a:pPr>
                      <a:r>
                        <a:rPr lang="en-US" sz="1800" b="0" i="0" dirty="0">
                          <a:solidFill>
                            <a:srgbClr val="44546A"/>
                          </a:solidFill>
                          <a:effectLst/>
                          <a:latin typeface="Arial" panose="020B0604020202020204" pitchFamily="34" charset="0"/>
                        </a:rPr>
                        <a:t>subordinating conjunctions, noun phrases, adverbial linkers</a:t>
                      </a:r>
                      <a:endParaRPr lang="en-US" b="0" i="0" dirty="0">
                        <a:solidFill>
                          <a:srgbClr val="5E5E5E"/>
                        </a:solidFill>
                        <a:effectLst/>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78BD574-031B-4515-824F-3A6D595E3989}"/>
</file>

<file path=customXml/itemProps3.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docProps/app.xml><?xml version="1.0" encoding="utf-8"?>
<Properties xmlns="http://schemas.openxmlformats.org/officeDocument/2006/extended-properties" xmlns:vt="http://schemas.openxmlformats.org/officeDocument/2006/docPropsVTypes">
  <Template>Office Theme</Template>
  <TotalTime>11265</TotalTime>
  <Words>1939</Words>
  <Application>Microsoft Macintosh PowerPoint</Application>
  <PresentationFormat>Widescreen</PresentationFormat>
  <Paragraphs>211</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Thomasin Hazelden</cp:lastModifiedBy>
  <cp:revision>119</cp:revision>
  <dcterms:created xsi:type="dcterms:W3CDTF">2024-07-05T04:49:36Z</dcterms:created>
  <dcterms:modified xsi:type="dcterms:W3CDTF">2025-05-22T04:55:25Z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