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31"/>
  </p:notesMasterIdLst>
  <p:sldIdLst>
    <p:sldId id="3469" r:id="rId2"/>
    <p:sldId id="3545" r:id="rId3"/>
    <p:sldId id="3546" r:id="rId4"/>
    <p:sldId id="3547" r:id="rId5"/>
    <p:sldId id="3548" r:id="rId6"/>
    <p:sldId id="2341" r:id="rId7"/>
    <p:sldId id="2818" r:id="rId8"/>
    <p:sldId id="283" r:id="rId9"/>
    <p:sldId id="284" r:id="rId10"/>
    <p:sldId id="303" r:id="rId11"/>
    <p:sldId id="279" r:id="rId12"/>
    <p:sldId id="320" r:id="rId13"/>
    <p:sldId id="321" r:id="rId14"/>
    <p:sldId id="322" r:id="rId15"/>
    <p:sldId id="326" r:id="rId16"/>
    <p:sldId id="328" r:id="rId17"/>
    <p:sldId id="329" r:id="rId18"/>
    <p:sldId id="327" r:id="rId19"/>
    <p:sldId id="289" r:id="rId20"/>
    <p:sldId id="290" r:id="rId21"/>
    <p:sldId id="291" r:id="rId22"/>
    <p:sldId id="3559" r:id="rId23"/>
    <p:sldId id="1355" r:id="rId24"/>
    <p:sldId id="325" r:id="rId25"/>
    <p:sldId id="3550" r:id="rId26"/>
    <p:sldId id="3560" r:id="rId27"/>
    <p:sldId id="2707" r:id="rId28"/>
    <p:sldId id="2708" r:id="rId29"/>
    <p:sldId id="3551" r:id="rId30"/>
  </p:sldIdLst>
  <p:sldSz cx="16019463" cy="8999538"/>
  <p:notesSz cx="6858000" cy="9144000"/>
  <p:embeddedFontLst>
    <p:embeddedFont>
      <p:font typeface="(A) Arslan Wessam B" panose="03020402040406030203" pitchFamily="66" charset="-78"/>
      <p:regular r:id="rId32"/>
    </p:embeddedFont>
    <p:embeddedFont>
      <p:font typeface="18 Khebrat Musamim" pitchFamily="2" charset="0"/>
      <p:bold r:id="rId33"/>
    </p:embeddedFont>
    <p:embeddedFont>
      <p:font typeface="29LT Hazal Normal" panose="00000500000000000000" pitchFamily="2" charset="-78"/>
      <p:regular r:id="rId34"/>
    </p:embeddedFont>
    <p:embeddedFont>
      <p:font typeface="A Jannat LT" pitchFamily="2" charset="-78"/>
      <p:regular r:id="rId35"/>
      <p:bold r:id="rId36"/>
    </p:embeddedFont>
    <p:embeddedFont>
      <p:font typeface="Abdo Free" panose="02000000000000000000" pitchFamily="2" charset="-78"/>
      <p:regular r:id="rId37"/>
      <p:bold r:id="rId38"/>
    </p:embeddedFont>
    <p:embeddedFont>
      <p:font typeface="Abdo Logo" panose="02000500030000020004" pitchFamily="2" charset="-78"/>
      <p:regular r:id="rId39"/>
    </p:embeddedFont>
    <p:embeddedFont>
      <p:font typeface="Aldhabi" panose="01000000000000000000" pitchFamily="2" charset="-78"/>
      <p:regular r:id="rId40"/>
    </p:embeddedFont>
    <p:embeddedFont>
      <p:font typeface="Ara Alm Bon " panose="00000500000000000000" pitchFamily="2" charset="-78"/>
      <p:regular r:id="rId41"/>
    </p:embeddedFont>
    <p:embeddedFont>
      <p:font typeface="Ara Hala Bo She'sha" panose="00000500000000000000" pitchFamily="2" charset="-78"/>
      <p:regular r:id="rId42"/>
    </p:embeddedFont>
    <p:embeddedFont>
      <p:font typeface="Arbaeen" panose="02000503070000020004" pitchFamily="2" charset="-78"/>
      <p:regular r:id="rId43"/>
    </p:embeddedFont>
    <p:embeddedFont>
      <p:font typeface="beIN Black " panose="02000000000000000000" pitchFamily="2" charset="-78"/>
      <p:regular r:id="rId44"/>
    </p:embeddedFont>
    <p:embeddedFont>
      <p:font typeface="beIN Normal " panose="02000000000000000000" pitchFamily="2" charset="-78"/>
      <p:regular r:id="rId45"/>
    </p:embeddedFont>
    <p:embeddedFont>
      <p:font typeface="Calibri" panose="020F0502020204030204" pitchFamily="34" charset="0"/>
      <p:regular r:id="rId46"/>
      <p:bold r:id="rId47"/>
    </p:embeddedFont>
    <p:embeddedFont>
      <p:font typeface="Century Gothic" panose="020B0502020202020204" pitchFamily="34" charset="0"/>
      <p:regular r:id="rId48"/>
      <p:bold r:id="rId49"/>
      <p:italic r:id="rId50"/>
      <p:boldItalic r:id="rId51"/>
    </p:embeddedFont>
    <p:embeddedFont>
      <p:font typeface="DecoType Thuluth II" panose="02010000000000000000" pitchFamily="2" charset="-78"/>
      <p:regular r:id="rId52"/>
    </p:embeddedFont>
    <p:embeddedFont>
      <p:font typeface="Gill Sans MT" panose="020B0502020104020203" pitchFamily="34" charset="0"/>
      <p:regular r:id="rId53"/>
      <p:bold r:id="rId54"/>
      <p:italic r:id="rId55"/>
      <p:boldItalic r:id="rId56"/>
    </p:embeddedFont>
    <p:embeddedFont>
      <p:font typeface="Helvetica" panose="020B0604020202020204" pitchFamily="34" charset="0"/>
      <p:regular r:id="rId57"/>
      <p:bold r:id="rId58"/>
    </p:embeddedFont>
    <p:embeddedFont>
      <p:font typeface="Impact" panose="020B0806030902050204" pitchFamily="34" charset="0"/>
      <p:regular r:id="rId59"/>
    </p:embeddedFont>
    <p:embeddedFont>
      <p:font typeface="Roboto" panose="02000000000000000000" pitchFamily="2" charset="0"/>
      <p:regular r:id="rId60"/>
      <p:bold r:id="rId61"/>
      <p:italic r:id="rId62"/>
      <p:boldItalic r:id="rId63"/>
    </p:embeddedFont>
    <p:embeddedFont>
      <p:font typeface="Sakkal Majalla" panose="02000000000000000000" pitchFamily="2" charset="-78"/>
      <p:regular r:id="rId64"/>
      <p:bold r:id="rId65"/>
    </p:embeddedFont>
    <p:embeddedFont>
      <p:font typeface="Sanabel Khebrat Musamem 2021" panose="02000600000000000000" pitchFamily="2" charset="-78"/>
      <p:regular r:id="rId6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79" autoAdjust="0"/>
    <p:restoredTop sz="94660"/>
  </p:normalViewPr>
  <p:slideViewPr>
    <p:cSldViewPr snapToGrid="0">
      <p:cViewPr varScale="1">
        <p:scale>
          <a:sx n="48" d="100"/>
          <a:sy n="48" d="100"/>
        </p:scale>
        <p:origin x="61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1.fntdata"/><Relationship Id="rId47" Type="http://schemas.openxmlformats.org/officeDocument/2006/relationships/font" Target="fonts/font16.fntdata"/><Relationship Id="rId63" Type="http://schemas.openxmlformats.org/officeDocument/2006/relationships/font" Target="fonts/font32.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openxmlformats.org/officeDocument/2006/relationships/font" Target="fonts/font27.fntdata"/><Relationship Id="rId66" Type="http://schemas.openxmlformats.org/officeDocument/2006/relationships/font" Target="fonts/font35.fntdata"/><Relationship Id="rId5" Type="http://schemas.openxmlformats.org/officeDocument/2006/relationships/slide" Target="slides/slide4.xml"/><Relationship Id="rId61" Type="http://schemas.openxmlformats.org/officeDocument/2006/relationships/font" Target="fonts/font3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font" Target="fonts/font25.fntdata"/><Relationship Id="rId64" Type="http://schemas.openxmlformats.org/officeDocument/2006/relationships/font" Target="fonts/font33.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openxmlformats.org/officeDocument/2006/relationships/font" Target="fonts/font28.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0.fntdata"/><Relationship Id="rId54" Type="http://schemas.openxmlformats.org/officeDocument/2006/relationships/font" Target="fonts/font23.fntdata"/><Relationship Id="rId62" Type="http://schemas.openxmlformats.org/officeDocument/2006/relationships/font" Target="fonts/font31.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font" Target="fonts/font26.fntdata"/><Relationship Id="rId10" Type="http://schemas.openxmlformats.org/officeDocument/2006/relationships/slide" Target="slides/slide9.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60" Type="http://schemas.openxmlformats.org/officeDocument/2006/relationships/font" Target="fonts/font29.fntdata"/><Relationship Id="rId65" Type="http://schemas.openxmlformats.org/officeDocument/2006/relationships/font" Target="fonts/font3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8.fntdata"/><Relationship Id="rId34" Type="http://schemas.openxmlformats.org/officeDocument/2006/relationships/font" Target="fonts/font3.fntdata"/><Relationship Id="rId50" Type="http://schemas.openxmlformats.org/officeDocument/2006/relationships/font" Target="fonts/font19.fntdata"/><Relationship Id="rId55"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25/10/1444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25/10/1444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25/10/1444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25/10/1444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22.xm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2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slide" Target="slide2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45.png"/><Relationship Id="rId3" Type="http://schemas.openxmlformats.org/officeDocument/2006/relationships/hyperlink" Target="https://t.me/arabicteacher_2" TargetMode="External"/><Relationship Id="rId7" Type="http://schemas.openxmlformats.org/officeDocument/2006/relationships/image" Target="../media/image41.png"/><Relationship Id="rId12" Type="http://schemas.openxmlformats.org/officeDocument/2006/relationships/hyperlink" Target="https://mrsasmaa.com/files/" TargetMode="External"/><Relationship Id="rId2" Type="http://schemas.openxmlformats.org/officeDocument/2006/relationships/image" Target="../media/image39.jpg"/><Relationship Id="rId16"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44.png"/><Relationship Id="rId5" Type="http://schemas.openxmlformats.org/officeDocument/2006/relationships/image" Target="../media/image40.png"/><Relationship Id="rId15" Type="http://schemas.openxmlformats.org/officeDocument/2006/relationships/image" Target="../media/image46.png"/><Relationship Id="rId10" Type="http://schemas.openxmlformats.org/officeDocument/2006/relationships/image" Target="../media/image43.png"/><Relationship Id="rId4" Type="http://schemas.openxmlformats.org/officeDocument/2006/relationships/hyperlink" Target="https://t.me/arabic_gr7" TargetMode="External"/><Relationship Id="rId9" Type="http://schemas.openxmlformats.org/officeDocument/2006/relationships/image" Target="../media/image42.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0036" y="4702526"/>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66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66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66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66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66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66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66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10307780" y="2989263"/>
            <a:ext cx="5753865"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الحادي والأربعون</a:t>
            </a:r>
          </a:p>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49337" y="6205674"/>
            <a:ext cx="4240298"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66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جزيرة القرصان</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054549"/>
            <a:ext cx="10904323" cy="769441"/>
          </a:xfrm>
          <a:prstGeom prst="rect">
            <a:avLst/>
          </a:prstGeom>
          <a:noFill/>
          <a:effectLst>
            <a:reflection endPos="0" dist="50800" dir="5400000" sy="-100000" algn="bl" rotWithShape="0"/>
          </a:effectLst>
        </p:spPr>
        <p:txBody>
          <a:bodyPr wrap="square" rtlCol="1">
            <a:spAutoFit/>
          </a:bodyPr>
          <a:lstStyle/>
          <a:p>
            <a:pPr algn="ctr" rtl="1"/>
            <a:r>
              <a:rPr lang="ar-EG" sz="4400" dirty="0">
                <a:blipFill>
                  <a:blip r:embed="rId3"/>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41 . جزيرة القرصان</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12D1EB49-A4AE-4718-95C1-A6A512F8C867}"/>
              </a:ext>
            </a:extLst>
          </p:cNvPr>
          <p:cNvGraphicFramePr>
            <a:graphicFrameLocks noGrp="1"/>
          </p:cNvGraphicFramePr>
          <p:nvPr/>
        </p:nvGraphicFramePr>
        <p:xfrm>
          <a:off x="11525679" y="629966"/>
          <a:ext cx="3857674" cy="7720253"/>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3773">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377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377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377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0069">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377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377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377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377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06A32C41-A38E-4F48-9D45-84630A28A0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9" y="629319"/>
            <a:ext cx="10869570" cy="7720252"/>
          </a:xfrm>
        </p:spPr>
      </p:pic>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20ED9064-CCC3-0BDB-1C71-304650A10CC3}"/>
                  </a:ext>
                </a:extLst>
              </p:cNvPr>
              <p:cNvGraphicFramePr>
                <a:graphicFrameLocks noChangeAspect="1"/>
              </p:cNvGraphicFramePr>
              <p:nvPr>
                <p:extLst>
                  <p:ext uri="{D42A27DB-BD31-4B8C-83A1-F6EECF244321}">
                    <p14:modId xmlns:p14="http://schemas.microsoft.com/office/powerpoint/2010/main" val="87421682"/>
                  </p:ext>
                </p:extLst>
              </p:nvPr>
            </p:nvGraphicFramePr>
            <p:xfrm>
              <a:off x="12329573" y="4173208"/>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20ED9064-CCC3-0BDB-1C71-304650A10CC3}"/>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4173208"/>
                <a:ext cx="2249885" cy="2249885"/>
              </a:xfrm>
              <a:prstGeom prst="rect">
                <a:avLst/>
              </a:prstGeom>
              <a:ln w="3175">
                <a:noFill/>
              </a:ln>
            </p:spPr>
          </p:pic>
        </mc:Fallback>
      </mc:AlternateContent>
    </p:spTree>
    <p:extLst>
      <p:ext uri="{BB962C8B-B14F-4D97-AF65-F5344CB8AC3E}">
        <p14:creationId xmlns:p14="http://schemas.microsoft.com/office/powerpoint/2010/main" val="8430569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6" name="Table 7">
            <a:extLst>
              <a:ext uri="{FF2B5EF4-FFF2-40B4-BE49-F238E27FC236}">
                <a16:creationId xmlns:a16="http://schemas.microsoft.com/office/drawing/2014/main" id="{5BA97EF5-B693-4D2A-81B4-B20CD254E5AE}"/>
              </a:ext>
            </a:extLst>
          </p:cNvPr>
          <p:cNvGraphicFramePr>
            <a:graphicFrameLocks noGrp="1"/>
          </p:cNvGraphicFramePr>
          <p:nvPr/>
        </p:nvGraphicFramePr>
        <p:xfrm>
          <a:off x="11525679" y="598478"/>
          <a:ext cx="3857674" cy="7739602"/>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6">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DD7126E6-0DE3-415A-ABF4-1D62E5AE3A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3696" y="629968"/>
            <a:ext cx="10871983" cy="7719603"/>
          </a:xfrm>
        </p:spPr>
      </p:pic>
      <p:cxnSp>
        <p:nvCxnSpPr>
          <p:cNvPr id="9" name="Straight Connector 8">
            <a:extLst>
              <a:ext uri="{FF2B5EF4-FFF2-40B4-BE49-F238E27FC236}">
                <a16:creationId xmlns:a16="http://schemas.microsoft.com/office/drawing/2014/main" id="{F06092F3-4375-4519-A70B-DC277039ACBF}"/>
              </a:ext>
            </a:extLst>
          </p:cNvPr>
          <p:cNvCxnSpPr>
            <a:cxnSpLocks/>
          </p:cNvCxnSpPr>
          <p:nvPr/>
        </p:nvCxnSpPr>
        <p:spPr>
          <a:xfrm flipH="1">
            <a:off x="3726080" y="1933922"/>
            <a:ext cx="1225747" cy="2864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2A8522-90A3-48AD-AB68-57C6759FBE20}"/>
              </a:ext>
            </a:extLst>
          </p:cNvPr>
          <p:cNvSpPr txBox="1"/>
          <p:nvPr/>
        </p:nvSpPr>
        <p:spPr>
          <a:xfrm>
            <a:off x="11281586" y="1453505"/>
            <a:ext cx="4367518" cy="577081"/>
          </a:xfrm>
          <a:prstGeom prst="rect">
            <a:avLst/>
          </a:prstGeom>
          <a:noFill/>
        </p:spPr>
        <p:txBody>
          <a:bodyPr wrap="square" rtlCol="0">
            <a:spAutoFit/>
          </a:bodyPr>
          <a:lstStyle/>
          <a:p>
            <a:pPr algn="ctr"/>
            <a:r>
              <a:rPr lang="ar-AE" sz="3150" b="1" dirty="0" err="1">
                <a:solidFill>
                  <a:schemeClr val="accent6">
                    <a:lumMod val="75000"/>
                  </a:schemeClr>
                </a:solidFill>
              </a:rPr>
              <a:t>ساطتنا</a:t>
            </a:r>
            <a:r>
              <a:rPr lang="ar-AE" sz="3150" b="1" dirty="0">
                <a:solidFill>
                  <a:schemeClr val="accent6">
                    <a:lumMod val="75000"/>
                  </a:schemeClr>
                </a:solidFill>
              </a:rPr>
              <a:t>               جلدتنا</a:t>
            </a:r>
            <a:endParaRPr lang="en-US" sz="3150" b="1" dirty="0">
              <a:solidFill>
                <a:schemeClr val="accent6">
                  <a:lumMod val="75000"/>
                </a:schemeClr>
              </a:solidFill>
            </a:endParaRPr>
          </a:p>
        </p:txBody>
      </p:sp>
      <p:sp>
        <p:nvSpPr>
          <p:cNvPr id="18" name="TextBox 17">
            <a:extLst>
              <a:ext uri="{FF2B5EF4-FFF2-40B4-BE49-F238E27FC236}">
                <a16:creationId xmlns:a16="http://schemas.microsoft.com/office/drawing/2014/main" id="{9BE03097-08F2-4611-8648-8B8307FF65FB}"/>
              </a:ext>
            </a:extLst>
          </p:cNvPr>
          <p:cNvSpPr txBox="1"/>
          <p:nvPr/>
        </p:nvSpPr>
        <p:spPr>
          <a:xfrm>
            <a:off x="11525679" y="2277041"/>
            <a:ext cx="4089920" cy="577081"/>
          </a:xfrm>
          <a:prstGeom prst="rect">
            <a:avLst/>
          </a:prstGeom>
          <a:noFill/>
        </p:spPr>
        <p:txBody>
          <a:bodyPr wrap="square" rtlCol="0">
            <a:spAutoFit/>
          </a:bodyPr>
          <a:lstStyle/>
          <a:p>
            <a:pPr algn="ctr"/>
            <a:r>
              <a:rPr lang="ar-AE" sz="3150" b="1" dirty="0">
                <a:solidFill>
                  <a:schemeClr val="accent6">
                    <a:lumMod val="75000"/>
                  </a:schemeClr>
                </a:solidFill>
              </a:rPr>
              <a:t>   يكترث                   يهتم </a:t>
            </a:r>
            <a:endParaRPr lang="en-US" sz="3150" b="1" dirty="0">
              <a:solidFill>
                <a:schemeClr val="accent6">
                  <a:lumMod val="75000"/>
                </a:schemeClr>
              </a:solidFill>
            </a:endParaRPr>
          </a:p>
        </p:txBody>
      </p:sp>
      <p:sp>
        <p:nvSpPr>
          <p:cNvPr id="19" name="TextBox 18">
            <a:extLst>
              <a:ext uri="{FF2B5EF4-FFF2-40B4-BE49-F238E27FC236}">
                <a16:creationId xmlns:a16="http://schemas.microsoft.com/office/drawing/2014/main" id="{E42517EB-EE42-4E32-9C70-5B505F1E3B44}"/>
              </a:ext>
            </a:extLst>
          </p:cNvPr>
          <p:cNvSpPr txBox="1"/>
          <p:nvPr/>
        </p:nvSpPr>
        <p:spPr>
          <a:xfrm>
            <a:off x="11511096" y="3024323"/>
            <a:ext cx="4089920" cy="577081"/>
          </a:xfrm>
          <a:prstGeom prst="rect">
            <a:avLst/>
          </a:prstGeom>
          <a:noFill/>
        </p:spPr>
        <p:txBody>
          <a:bodyPr wrap="square" rtlCol="0">
            <a:spAutoFit/>
          </a:bodyPr>
          <a:lstStyle/>
          <a:p>
            <a:pPr algn="ctr"/>
            <a:r>
              <a:rPr lang="ar-AE" sz="3150" b="1" dirty="0">
                <a:solidFill>
                  <a:schemeClr val="accent6">
                    <a:lumMod val="75000"/>
                  </a:schemeClr>
                </a:solidFill>
              </a:rPr>
              <a:t> تفرَّست               تأمّلت</a:t>
            </a:r>
            <a:endParaRPr lang="en-US" sz="3150" b="1" dirty="0">
              <a:solidFill>
                <a:schemeClr val="accent6">
                  <a:lumMod val="75000"/>
                </a:schemeClr>
              </a:solidFill>
            </a:endParaRPr>
          </a:p>
        </p:txBody>
      </p:sp>
      <p:cxnSp>
        <p:nvCxnSpPr>
          <p:cNvPr id="20" name="Straight Connector 19">
            <a:extLst>
              <a:ext uri="{FF2B5EF4-FFF2-40B4-BE49-F238E27FC236}">
                <a16:creationId xmlns:a16="http://schemas.microsoft.com/office/drawing/2014/main" id="{95E66163-85E8-423E-A678-C63FC7B6F1F2}"/>
              </a:ext>
            </a:extLst>
          </p:cNvPr>
          <p:cNvCxnSpPr>
            <a:cxnSpLocks/>
          </p:cNvCxnSpPr>
          <p:nvPr/>
        </p:nvCxnSpPr>
        <p:spPr>
          <a:xfrm flipH="1">
            <a:off x="7983928" y="3875758"/>
            <a:ext cx="1225747" cy="2864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4953DCA-8BA6-49AE-83D0-16522296E582}"/>
              </a:ext>
            </a:extLst>
          </p:cNvPr>
          <p:cNvCxnSpPr>
            <a:cxnSpLocks/>
          </p:cNvCxnSpPr>
          <p:nvPr/>
        </p:nvCxnSpPr>
        <p:spPr>
          <a:xfrm flipH="1">
            <a:off x="4313149" y="3808407"/>
            <a:ext cx="1225747" cy="2864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4ADB14F-339C-4202-B02C-4989D33FE401}"/>
              </a:ext>
            </a:extLst>
          </p:cNvPr>
          <p:cNvSpPr txBox="1"/>
          <p:nvPr/>
        </p:nvSpPr>
        <p:spPr>
          <a:xfrm>
            <a:off x="11511096" y="4033459"/>
            <a:ext cx="4089920" cy="577081"/>
          </a:xfrm>
          <a:prstGeom prst="rect">
            <a:avLst/>
          </a:prstGeom>
          <a:noFill/>
        </p:spPr>
        <p:txBody>
          <a:bodyPr wrap="square" rtlCol="0">
            <a:spAutoFit/>
          </a:bodyPr>
          <a:lstStyle/>
          <a:p>
            <a:pPr algn="ctr"/>
            <a:r>
              <a:rPr lang="ar-AE" sz="3150" b="1" dirty="0">
                <a:solidFill>
                  <a:schemeClr val="accent6">
                    <a:lumMod val="75000"/>
                  </a:schemeClr>
                </a:solidFill>
              </a:rPr>
              <a:t>  يكمن                 يختفي</a:t>
            </a:r>
            <a:endParaRPr lang="en-US" sz="3150" b="1" dirty="0">
              <a:solidFill>
                <a:schemeClr val="accent6">
                  <a:lumMod val="75000"/>
                </a:schemeClr>
              </a:solidFill>
            </a:endParaRPr>
          </a:p>
        </p:txBody>
      </p:sp>
      <p:cxnSp>
        <p:nvCxnSpPr>
          <p:cNvPr id="23" name="Straight Connector 22">
            <a:extLst>
              <a:ext uri="{FF2B5EF4-FFF2-40B4-BE49-F238E27FC236}">
                <a16:creationId xmlns:a16="http://schemas.microsoft.com/office/drawing/2014/main" id="{77EDE918-E8D9-44D5-879E-891847824B76}"/>
              </a:ext>
            </a:extLst>
          </p:cNvPr>
          <p:cNvCxnSpPr>
            <a:cxnSpLocks/>
          </p:cNvCxnSpPr>
          <p:nvPr/>
        </p:nvCxnSpPr>
        <p:spPr>
          <a:xfrm flipH="1">
            <a:off x="7668006" y="4495663"/>
            <a:ext cx="128361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83F2852-FC81-48A5-8745-2A4BC549FCA8}"/>
              </a:ext>
            </a:extLst>
          </p:cNvPr>
          <p:cNvCxnSpPr>
            <a:cxnSpLocks/>
          </p:cNvCxnSpPr>
          <p:nvPr/>
        </p:nvCxnSpPr>
        <p:spPr>
          <a:xfrm flipH="1">
            <a:off x="900418" y="5103779"/>
            <a:ext cx="107559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E4E336E-1F71-4539-A256-F0283CE37645}"/>
              </a:ext>
            </a:extLst>
          </p:cNvPr>
          <p:cNvSpPr txBox="1"/>
          <p:nvPr/>
        </p:nvSpPr>
        <p:spPr>
          <a:xfrm>
            <a:off x="11316111" y="5262507"/>
            <a:ext cx="4089920" cy="577081"/>
          </a:xfrm>
          <a:prstGeom prst="rect">
            <a:avLst/>
          </a:prstGeom>
          <a:noFill/>
        </p:spPr>
        <p:txBody>
          <a:bodyPr wrap="square" rtlCol="0">
            <a:spAutoFit/>
          </a:bodyPr>
          <a:lstStyle/>
          <a:p>
            <a:pPr algn="ctr"/>
            <a:r>
              <a:rPr lang="ar-AE" sz="3150" b="1" dirty="0">
                <a:solidFill>
                  <a:schemeClr val="accent6">
                    <a:lumMod val="75000"/>
                  </a:schemeClr>
                </a:solidFill>
              </a:rPr>
              <a:t>  دوّمت                 دوّرت </a:t>
            </a:r>
            <a:endParaRPr lang="en-US" sz="3150" b="1" dirty="0">
              <a:solidFill>
                <a:schemeClr val="accent6">
                  <a:lumMod val="75000"/>
                </a:schemeClr>
              </a:solidFill>
            </a:endParaRPr>
          </a:p>
        </p:txBody>
      </p:sp>
      <p:sp>
        <p:nvSpPr>
          <p:cNvPr id="26" name="TextBox 25">
            <a:extLst>
              <a:ext uri="{FF2B5EF4-FFF2-40B4-BE49-F238E27FC236}">
                <a16:creationId xmlns:a16="http://schemas.microsoft.com/office/drawing/2014/main" id="{B6E0CE73-21FB-4B3B-B353-51CF04C43ECA}"/>
              </a:ext>
            </a:extLst>
          </p:cNvPr>
          <p:cNvSpPr txBox="1"/>
          <p:nvPr/>
        </p:nvSpPr>
        <p:spPr>
          <a:xfrm>
            <a:off x="11409558" y="6066691"/>
            <a:ext cx="4089920" cy="1061829"/>
          </a:xfrm>
          <a:prstGeom prst="rect">
            <a:avLst/>
          </a:prstGeom>
          <a:noFill/>
        </p:spPr>
        <p:txBody>
          <a:bodyPr wrap="square" rtlCol="0">
            <a:spAutoFit/>
          </a:bodyPr>
          <a:lstStyle/>
          <a:p>
            <a:pPr algn="ctr"/>
            <a:r>
              <a:rPr lang="ar-AE" sz="3150" b="1" dirty="0">
                <a:solidFill>
                  <a:schemeClr val="accent6">
                    <a:lumMod val="75000"/>
                  </a:schemeClr>
                </a:solidFill>
              </a:rPr>
              <a:t> الدَّوامات:            دائرة تدور عليها الأمواج بشدّة وعنف</a:t>
            </a:r>
            <a:endParaRPr lang="en-US" sz="3150" b="1" dirty="0">
              <a:solidFill>
                <a:schemeClr val="accent6">
                  <a:lumMod val="75000"/>
                </a:schemeClr>
              </a:solidFill>
            </a:endParaRPr>
          </a:p>
        </p:txBody>
      </p:sp>
      <p:cxnSp>
        <p:nvCxnSpPr>
          <p:cNvPr id="27" name="Straight Connector 26">
            <a:extLst>
              <a:ext uri="{FF2B5EF4-FFF2-40B4-BE49-F238E27FC236}">
                <a16:creationId xmlns:a16="http://schemas.microsoft.com/office/drawing/2014/main" id="{C4617C65-473E-4F4B-8F62-E34FBC6FD5A1}"/>
              </a:ext>
            </a:extLst>
          </p:cNvPr>
          <p:cNvCxnSpPr>
            <a:cxnSpLocks/>
          </p:cNvCxnSpPr>
          <p:nvPr/>
        </p:nvCxnSpPr>
        <p:spPr>
          <a:xfrm flipH="1">
            <a:off x="10075714" y="5779123"/>
            <a:ext cx="107559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3">
            <a:extLst>
              <a:ext uri="{FF2B5EF4-FFF2-40B4-BE49-F238E27FC236}">
                <a16:creationId xmlns:a16="http://schemas.microsoft.com/office/drawing/2014/main" id="{95EFE4A0-6B13-1213-AC45-51BFF3D5E41B}"/>
              </a:ext>
            </a:extLst>
          </p:cNvPr>
          <p:cNvSpPr/>
          <p:nvPr/>
        </p:nvSpPr>
        <p:spPr>
          <a:xfrm>
            <a:off x="11414471" y="7472754"/>
            <a:ext cx="4367518" cy="89681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علل: شعور إكال بالندم لذهابهم معهم؟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32508355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6397B34B-8D8A-4D1D-BB6E-0F8775D2536E}"/>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C4B78DC8-3FFC-4314-BE8B-DA234265B4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9" y="609970"/>
            <a:ext cx="10869570" cy="7739602"/>
          </a:xfrm>
        </p:spPr>
      </p:pic>
      <p:cxnSp>
        <p:nvCxnSpPr>
          <p:cNvPr id="15" name="Straight Connector 14">
            <a:extLst>
              <a:ext uri="{FF2B5EF4-FFF2-40B4-BE49-F238E27FC236}">
                <a16:creationId xmlns:a16="http://schemas.microsoft.com/office/drawing/2014/main" id="{29C91203-0921-4905-8229-5B295F7E1237}"/>
              </a:ext>
            </a:extLst>
          </p:cNvPr>
          <p:cNvCxnSpPr>
            <a:cxnSpLocks/>
          </p:cNvCxnSpPr>
          <p:nvPr/>
        </p:nvCxnSpPr>
        <p:spPr>
          <a:xfrm flipH="1">
            <a:off x="9648356" y="1514727"/>
            <a:ext cx="65803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08A3F87-768A-4F4E-AA97-BF8F29B5A9A3}"/>
              </a:ext>
            </a:extLst>
          </p:cNvPr>
          <p:cNvCxnSpPr>
            <a:cxnSpLocks/>
          </p:cNvCxnSpPr>
          <p:nvPr/>
        </p:nvCxnSpPr>
        <p:spPr>
          <a:xfrm flipH="1">
            <a:off x="3977681" y="2820221"/>
            <a:ext cx="126445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4FF4BC8-FBDD-4C6B-8C88-3CE5421BD287}"/>
              </a:ext>
            </a:extLst>
          </p:cNvPr>
          <p:cNvSpPr txBox="1"/>
          <p:nvPr/>
        </p:nvSpPr>
        <p:spPr>
          <a:xfrm>
            <a:off x="11070463" y="1456668"/>
            <a:ext cx="4089920" cy="577081"/>
          </a:xfrm>
          <a:prstGeom prst="rect">
            <a:avLst/>
          </a:prstGeom>
          <a:noFill/>
        </p:spPr>
        <p:txBody>
          <a:bodyPr wrap="square" rtlCol="0">
            <a:spAutoFit/>
          </a:bodyPr>
          <a:lstStyle/>
          <a:p>
            <a:pPr algn="ctr"/>
            <a:r>
              <a:rPr lang="ar-AE" sz="3150" b="1" dirty="0">
                <a:solidFill>
                  <a:schemeClr val="accent6">
                    <a:lumMod val="75000"/>
                  </a:schemeClr>
                </a:solidFill>
              </a:rPr>
              <a:t>ينبئ                   يدلّ ويخبر </a:t>
            </a:r>
            <a:endParaRPr lang="en-US" sz="3150" b="1" dirty="0">
              <a:solidFill>
                <a:schemeClr val="accent6">
                  <a:lumMod val="75000"/>
                </a:schemeClr>
              </a:solidFill>
            </a:endParaRPr>
          </a:p>
        </p:txBody>
      </p:sp>
      <p:sp>
        <p:nvSpPr>
          <p:cNvPr id="18" name="TextBox 17">
            <a:extLst>
              <a:ext uri="{FF2B5EF4-FFF2-40B4-BE49-F238E27FC236}">
                <a16:creationId xmlns:a16="http://schemas.microsoft.com/office/drawing/2014/main" id="{0FF5759A-9D5E-471A-861A-37750CA9C852}"/>
              </a:ext>
            </a:extLst>
          </p:cNvPr>
          <p:cNvSpPr txBox="1"/>
          <p:nvPr/>
        </p:nvSpPr>
        <p:spPr>
          <a:xfrm>
            <a:off x="11485841" y="2272454"/>
            <a:ext cx="4089920" cy="577081"/>
          </a:xfrm>
          <a:prstGeom prst="rect">
            <a:avLst/>
          </a:prstGeom>
          <a:noFill/>
        </p:spPr>
        <p:txBody>
          <a:bodyPr wrap="square" rtlCol="0">
            <a:spAutoFit/>
          </a:bodyPr>
          <a:lstStyle/>
          <a:p>
            <a:pPr algn="ctr"/>
            <a:r>
              <a:rPr lang="ar-AE" sz="3150" b="1" dirty="0">
                <a:solidFill>
                  <a:schemeClr val="accent6">
                    <a:lumMod val="75000"/>
                  </a:schemeClr>
                </a:solidFill>
              </a:rPr>
              <a:t>مجسّات                   أذرع </a:t>
            </a:r>
            <a:endParaRPr lang="en-US" sz="3150" b="1" dirty="0">
              <a:solidFill>
                <a:schemeClr val="accent6">
                  <a:lumMod val="75000"/>
                </a:schemeClr>
              </a:solidFill>
            </a:endParaRPr>
          </a:p>
        </p:txBody>
      </p:sp>
      <p:cxnSp>
        <p:nvCxnSpPr>
          <p:cNvPr id="19" name="Straight Connector 18">
            <a:extLst>
              <a:ext uri="{FF2B5EF4-FFF2-40B4-BE49-F238E27FC236}">
                <a16:creationId xmlns:a16="http://schemas.microsoft.com/office/drawing/2014/main" id="{C68DB674-9151-42A1-825A-8D3AFDF52E9E}"/>
              </a:ext>
            </a:extLst>
          </p:cNvPr>
          <p:cNvCxnSpPr>
            <a:cxnSpLocks/>
          </p:cNvCxnSpPr>
          <p:nvPr/>
        </p:nvCxnSpPr>
        <p:spPr>
          <a:xfrm flipH="1">
            <a:off x="8622603" y="4858824"/>
            <a:ext cx="117413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2362878-0AAA-46BD-B6C4-775C8906E156}"/>
              </a:ext>
            </a:extLst>
          </p:cNvPr>
          <p:cNvSpPr txBox="1"/>
          <p:nvPr/>
        </p:nvSpPr>
        <p:spPr>
          <a:xfrm>
            <a:off x="11432516" y="3088240"/>
            <a:ext cx="3710986" cy="1061829"/>
          </a:xfrm>
          <a:prstGeom prst="rect">
            <a:avLst/>
          </a:prstGeom>
          <a:noFill/>
        </p:spPr>
        <p:txBody>
          <a:bodyPr wrap="square" rtlCol="0">
            <a:spAutoFit/>
          </a:bodyPr>
          <a:lstStyle/>
          <a:p>
            <a:pPr algn="ctr"/>
            <a:r>
              <a:rPr lang="ar-AE" sz="3150" b="1" dirty="0">
                <a:solidFill>
                  <a:schemeClr val="accent6">
                    <a:lumMod val="75000"/>
                  </a:schemeClr>
                </a:solidFill>
              </a:rPr>
              <a:t>الشظية:    فِلْقَةٌ تتناثر من جسم صلب </a:t>
            </a:r>
            <a:endParaRPr lang="en-US" sz="3150" b="1" dirty="0">
              <a:solidFill>
                <a:schemeClr val="accent6">
                  <a:lumMod val="75000"/>
                </a:schemeClr>
              </a:solidFill>
            </a:endParaRPr>
          </a:p>
        </p:txBody>
      </p:sp>
    </p:spTree>
    <p:extLst>
      <p:ext uri="{BB962C8B-B14F-4D97-AF65-F5344CB8AC3E}">
        <p14:creationId xmlns:p14="http://schemas.microsoft.com/office/powerpoint/2010/main" val="98617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4E301A02-757E-457D-AB70-CB2E16259142}"/>
              </a:ext>
            </a:extLst>
          </p:cNvPr>
          <p:cNvGraphicFramePr>
            <a:graphicFrameLocks noGrp="1"/>
          </p:cNvGraphicFramePr>
          <p:nvPr/>
        </p:nvGraphicFramePr>
        <p:xfrm>
          <a:off x="11525679" y="616942"/>
          <a:ext cx="3857674" cy="7739600"/>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4">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C329D3D5-A662-4A86-9DAF-B20219CD67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585" y="616943"/>
            <a:ext cx="10882094" cy="7745654"/>
          </a:xfrm>
        </p:spPr>
      </p:pic>
      <p:sp>
        <p:nvSpPr>
          <p:cNvPr id="6" name="TextBox 5">
            <a:extLst>
              <a:ext uri="{FF2B5EF4-FFF2-40B4-BE49-F238E27FC236}">
                <a16:creationId xmlns:a16="http://schemas.microsoft.com/office/drawing/2014/main" id="{6E60039F-3616-4C4E-BD20-B80F05CB8057}"/>
              </a:ext>
            </a:extLst>
          </p:cNvPr>
          <p:cNvSpPr txBox="1"/>
          <p:nvPr/>
        </p:nvSpPr>
        <p:spPr>
          <a:xfrm>
            <a:off x="11253083" y="1517655"/>
            <a:ext cx="4089920" cy="577081"/>
          </a:xfrm>
          <a:prstGeom prst="rect">
            <a:avLst/>
          </a:prstGeom>
          <a:noFill/>
        </p:spPr>
        <p:txBody>
          <a:bodyPr wrap="square" rtlCol="0">
            <a:spAutoFit/>
          </a:bodyPr>
          <a:lstStyle/>
          <a:p>
            <a:pPr algn="ctr"/>
            <a:r>
              <a:rPr lang="ar-AE" sz="3150" b="1" dirty="0">
                <a:solidFill>
                  <a:schemeClr val="accent6">
                    <a:lumMod val="75000"/>
                  </a:schemeClr>
                </a:solidFill>
              </a:rPr>
              <a:t>  صدح               ارتفع وتردّد</a:t>
            </a:r>
            <a:endParaRPr lang="en-US" sz="3150" b="1" dirty="0">
              <a:solidFill>
                <a:schemeClr val="accent6">
                  <a:lumMod val="75000"/>
                </a:schemeClr>
              </a:solidFill>
            </a:endParaRPr>
          </a:p>
        </p:txBody>
      </p:sp>
      <p:cxnSp>
        <p:nvCxnSpPr>
          <p:cNvPr id="7" name="Straight Connector 6">
            <a:extLst>
              <a:ext uri="{FF2B5EF4-FFF2-40B4-BE49-F238E27FC236}">
                <a16:creationId xmlns:a16="http://schemas.microsoft.com/office/drawing/2014/main" id="{0136F8E9-A7E5-49B2-9C53-812A983CF43E}"/>
              </a:ext>
            </a:extLst>
          </p:cNvPr>
          <p:cNvCxnSpPr>
            <a:cxnSpLocks/>
          </p:cNvCxnSpPr>
          <p:nvPr/>
        </p:nvCxnSpPr>
        <p:spPr>
          <a:xfrm flipH="1">
            <a:off x="3551896" y="3233103"/>
            <a:ext cx="81286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E35618A-4200-45ED-86E7-91226D423D4E}"/>
              </a:ext>
            </a:extLst>
          </p:cNvPr>
          <p:cNvCxnSpPr>
            <a:cxnSpLocks/>
          </p:cNvCxnSpPr>
          <p:nvPr/>
        </p:nvCxnSpPr>
        <p:spPr>
          <a:xfrm flipH="1">
            <a:off x="10248326" y="3839523"/>
            <a:ext cx="93825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01A1977-C8D9-415E-80A8-58AB49E9B613}"/>
              </a:ext>
            </a:extLst>
          </p:cNvPr>
          <p:cNvSpPr txBox="1"/>
          <p:nvPr/>
        </p:nvSpPr>
        <p:spPr>
          <a:xfrm>
            <a:off x="11186583" y="2317614"/>
            <a:ext cx="4089920" cy="577081"/>
          </a:xfrm>
          <a:prstGeom prst="rect">
            <a:avLst/>
          </a:prstGeom>
          <a:noFill/>
        </p:spPr>
        <p:txBody>
          <a:bodyPr wrap="square" rtlCol="0">
            <a:spAutoFit/>
          </a:bodyPr>
          <a:lstStyle/>
          <a:p>
            <a:pPr algn="ctr"/>
            <a:r>
              <a:rPr lang="ar-AE" sz="3150" b="1" dirty="0">
                <a:solidFill>
                  <a:schemeClr val="accent6">
                    <a:lumMod val="75000"/>
                  </a:schemeClr>
                </a:solidFill>
              </a:rPr>
              <a:t> عُباب            ارتفاع الموج</a:t>
            </a:r>
            <a:endParaRPr lang="en-US" sz="3150" b="1" dirty="0">
              <a:solidFill>
                <a:schemeClr val="accent6">
                  <a:lumMod val="75000"/>
                </a:schemeClr>
              </a:solidFill>
            </a:endParaRPr>
          </a:p>
        </p:txBody>
      </p:sp>
      <p:sp>
        <p:nvSpPr>
          <p:cNvPr id="2" name="Rectangle 3">
            <a:extLst>
              <a:ext uri="{FF2B5EF4-FFF2-40B4-BE49-F238E27FC236}">
                <a16:creationId xmlns:a16="http://schemas.microsoft.com/office/drawing/2014/main" id="{528B0225-3CC3-9AD7-7F54-59E7F17EB9A4}"/>
              </a:ext>
            </a:extLst>
          </p:cNvPr>
          <p:cNvSpPr/>
          <p:nvPr/>
        </p:nvSpPr>
        <p:spPr>
          <a:xfrm>
            <a:off x="11485329" y="4172676"/>
            <a:ext cx="3857674" cy="346057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كانوا يفعلون شعب </a:t>
            </a:r>
            <a:r>
              <a:rPr lang="ar-AE" sz="4800" b="1" dirty="0" err="1">
                <a:ln>
                  <a:solidFill>
                    <a:sysClr val="windowText" lastClr="000000"/>
                  </a:solidFill>
                </a:ln>
                <a:solidFill>
                  <a:srgbClr val="FF0000"/>
                </a:solidFill>
              </a:rPr>
              <a:t>السارونغ</a:t>
            </a:r>
            <a:r>
              <a:rPr lang="ar-AE" sz="4800" b="1" dirty="0">
                <a:ln>
                  <a:solidFill>
                    <a:sysClr val="windowText" lastClr="000000"/>
                  </a:solidFill>
                </a:ln>
                <a:solidFill>
                  <a:srgbClr val="FF0000"/>
                </a:solidFill>
              </a:rPr>
              <a:t> عندما يفقدون الأمل في النجاة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27671217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A1E1E04B-E9C2-44BA-9E3F-596F223ED4B1}"/>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DCABD2F0-4CC6-444A-A95B-05221CC262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9" y="618482"/>
            <a:ext cx="10869570" cy="7739602"/>
          </a:xfrm>
        </p:spPr>
      </p:pic>
      <p:cxnSp>
        <p:nvCxnSpPr>
          <p:cNvPr id="8" name="Straight Connector 7">
            <a:extLst>
              <a:ext uri="{FF2B5EF4-FFF2-40B4-BE49-F238E27FC236}">
                <a16:creationId xmlns:a16="http://schemas.microsoft.com/office/drawing/2014/main" id="{C1451177-2EEB-4FD4-BC93-26D409CBEF76}"/>
              </a:ext>
            </a:extLst>
          </p:cNvPr>
          <p:cNvCxnSpPr>
            <a:cxnSpLocks/>
          </p:cNvCxnSpPr>
          <p:nvPr/>
        </p:nvCxnSpPr>
        <p:spPr>
          <a:xfrm flipH="1">
            <a:off x="3609957" y="2181543"/>
            <a:ext cx="109026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E7B282A-F5F4-4785-9152-1DB97A891671}"/>
              </a:ext>
            </a:extLst>
          </p:cNvPr>
          <p:cNvSpPr txBox="1"/>
          <p:nvPr/>
        </p:nvSpPr>
        <p:spPr>
          <a:xfrm>
            <a:off x="11186583" y="1517655"/>
            <a:ext cx="4089920" cy="577081"/>
          </a:xfrm>
          <a:prstGeom prst="rect">
            <a:avLst/>
          </a:prstGeom>
          <a:noFill/>
        </p:spPr>
        <p:txBody>
          <a:bodyPr wrap="square" rtlCol="0">
            <a:spAutoFit/>
          </a:bodyPr>
          <a:lstStyle/>
          <a:p>
            <a:pPr algn="ctr"/>
            <a:r>
              <a:rPr lang="ar-AE" sz="3150" b="1" dirty="0">
                <a:solidFill>
                  <a:schemeClr val="accent6">
                    <a:lumMod val="75000"/>
                  </a:schemeClr>
                </a:solidFill>
              </a:rPr>
              <a:t>السديم          الضباب الرقيق</a:t>
            </a:r>
            <a:endParaRPr lang="en-US" sz="3150" b="1" dirty="0">
              <a:solidFill>
                <a:schemeClr val="accent6">
                  <a:lumMod val="75000"/>
                </a:schemeClr>
              </a:solidFill>
            </a:endParaRPr>
          </a:p>
        </p:txBody>
      </p:sp>
      <p:sp>
        <p:nvSpPr>
          <p:cNvPr id="10" name="TextBox 9">
            <a:extLst>
              <a:ext uri="{FF2B5EF4-FFF2-40B4-BE49-F238E27FC236}">
                <a16:creationId xmlns:a16="http://schemas.microsoft.com/office/drawing/2014/main" id="{8C02CE15-E7BA-4ED9-8793-0B4C104EEB6B}"/>
              </a:ext>
            </a:extLst>
          </p:cNvPr>
          <p:cNvSpPr txBox="1"/>
          <p:nvPr/>
        </p:nvSpPr>
        <p:spPr>
          <a:xfrm>
            <a:off x="11273434" y="2207372"/>
            <a:ext cx="4089920" cy="577081"/>
          </a:xfrm>
          <a:prstGeom prst="rect">
            <a:avLst/>
          </a:prstGeom>
          <a:noFill/>
        </p:spPr>
        <p:txBody>
          <a:bodyPr wrap="square" rtlCol="0">
            <a:spAutoFit/>
          </a:bodyPr>
          <a:lstStyle/>
          <a:p>
            <a:pPr algn="ctr"/>
            <a:r>
              <a:rPr lang="ar-AE" sz="3150" b="1" dirty="0">
                <a:solidFill>
                  <a:schemeClr val="accent6">
                    <a:lumMod val="75000"/>
                  </a:schemeClr>
                </a:solidFill>
              </a:rPr>
              <a:t>الأجشّ                الغليظ   </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C27BC24B-FB80-46DD-8585-5ED3E9D8A181}"/>
              </a:ext>
            </a:extLst>
          </p:cNvPr>
          <p:cNvCxnSpPr>
            <a:cxnSpLocks/>
          </p:cNvCxnSpPr>
          <p:nvPr/>
        </p:nvCxnSpPr>
        <p:spPr>
          <a:xfrm flipH="1">
            <a:off x="9248375" y="2813200"/>
            <a:ext cx="1090269"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2934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DF4B50BD-FCB3-4EFA-B6A2-FF2F764E6096}"/>
              </a:ext>
            </a:extLst>
          </p:cNvPr>
          <p:cNvGraphicFramePr>
            <a:graphicFrameLocks noGrp="1"/>
          </p:cNvGraphicFramePr>
          <p:nvPr/>
        </p:nvGraphicFramePr>
        <p:xfrm>
          <a:off x="11525674" y="640614"/>
          <a:ext cx="3857674" cy="7739599"/>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E8CF2DB1-2EBE-4822-82F3-1E5AD7F3A1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9" y="640614"/>
            <a:ext cx="10869560" cy="7719602"/>
          </a:xfrm>
        </p:spPr>
      </p:pic>
      <p:cxnSp>
        <p:nvCxnSpPr>
          <p:cNvPr id="7" name="Straight Connector 6">
            <a:extLst>
              <a:ext uri="{FF2B5EF4-FFF2-40B4-BE49-F238E27FC236}">
                <a16:creationId xmlns:a16="http://schemas.microsoft.com/office/drawing/2014/main" id="{E5FDDECC-E1D7-45E5-A418-DDCBA83EA2ED}"/>
              </a:ext>
            </a:extLst>
          </p:cNvPr>
          <p:cNvCxnSpPr>
            <a:cxnSpLocks/>
          </p:cNvCxnSpPr>
          <p:nvPr/>
        </p:nvCxnSpPr>
        <p:spPr>
          <a:xfrm flipH="1">
            <a:off x="10241862" y="3923388"/>
            <a:ext cx="109026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AD4768F-7487-4955-8F94-68961751A4E5}"/>
              </a:ext>
            </a:extLst>
          </p:cNvPr>
          <p:cNvCxnSpPr>
            <a:cxnSpLocks/>
          </p:cNvCxnSpPr>
          <p:nvPr/>
        </p:nvCxnSpPr>
        <p:spPr>
          <a:xfrm flipH="1">
            <a:off x="4113157" y="3924398"/>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1289771-3435-47D7-B7CB-E890BBBCC797}"/>
              </a:ext>
            </a:extLst>
          </p:cNvPr>
          <p:cNvCxnSpPr>
            <a:cxnSpLocks/>
          </p:cNvCxnSpPr>
          <p:nvPr/>
        </p:nvCxnSpPr>
        <p:spPr>
          <a:xfrm flipH="1">
            <a:off x="5629208" y="6698450"/>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9B081BD-E956-487D-B576-02BBBB9D48EE}"/>
              </a:ext>
            </a:extLst>
          </p:cNvPr>
          <p:cNvCxnSpPr>
            <a:cxnSpLocks/>
          </p:cNvCxnSpPr>
          <p:nvPr/>
        </p:nvCxnSpPr>
        <p:spPr>
          <a:xfrm flipH="1">
            <a:off x="4913106" y="7298418"/>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42EB537-3CC9-4F2A-9721-DAD4A80830ED}"/>
              </a:ext>
            </a:extLst>
          </p:cNvPr>
          <p:cNvCxnSpPr>
            <a:cxnSpLocks/>
          </p:cNvCxnSpPr>
          <p:nvPr/>
        </p:nvCxnSpPr>
        <p:spPr>
          <a:xfrm flipH="1">
            <a:off x="3713183" y="8040315"/>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F75232-8C78-4EED-8C7C-99645E66CA40}"/>
              </a:ext>
            </a:extLst>
          </p:cNvPr>
          <p:cNvSpPr txBox="1"/>
          <p:nvPr/>
        </p:nvSpPr>
        <p:spPr>
          <a:xfrm>
            <a:off x="11186583" y="1517655"/>
            <a:ext cx="4089920" cy="577081"/>
          </a:xfrm>
          <a:prstGeom prst="rect">
            <a:avLst/>
          </a:prstGeom>
          <a:noFill/>
        </p:spPr>
        <p:txBody>
          <a:bodyPr wrap="square" rtlCol="0">
            <a:spAutoFit/>
          </a:bodyPr>
          <a:lstStyle/>
          <a:p>
            <a:pPr algn="ctr"/>
            <a:r>
              <a:rPr lang="ar-AE" sz="3150" b="1" dirty="0" err="1">
                <a:solidFill>
                  <a:schemeClr val="accent6">
                    <a:lumMod val="75000"/>
                  </a:schemeClr>
                </a:solidFill>
              </a:rPr>
              <a:t>مشذّبة</a:t>
            </a:r>
            <a:r>
              <a:rPr lang="ar-AE" sz="3150" b="1" dirty="0">
                <a:solidFill>
                  <a:schemeClr val="accent6">
                    <a:lumMod val="75000"/>
                  </a:schemeClr>
                </a:solidFill>
              </a:rPr>
              <a:t>      مهذّبة أو مقصوصة</a:t>
            </a:r>
            <a:endParaRPr lang="en-US" sz="3150" b="1" dirty="0">
              <a:solidFill>
                <a:schemeClr val="accent6">
                  <a:lumMod val="75000"/>
                </a:schemeClr>
              </a:solidFill>
            </a:endParaRPr>
          </a:p>
        </p:txBody>
      </p:sp>
      <p:sp>
        <p:nvSpPr>
          <p:cNvPr id="16" name="TextBox 15">
            <a:extLst>
              <a:ext uri="{FF2B5EF4-FFF2-40B4-BE49-F238E27FC236}">
                <a16:creationId xmlns:a16="http://schemas.microsoft.com/office/drawing/2014/main" id="{136DF4F5-D87E-49DE-8EB3-19CAB08A7B33}"/>
              </a:ext>
            </a:extLst>
          </p:cNvPr>
          <p:cNvSpPr txBox="1"/>
          <p:nvPr/>
        </p:nvSpPr>
        <p:spPr>
          <a:xfrm>
            <a:off x="11273434" y="2323492"/>
            <a:ext cx="4089920" cy="577081"/>
          </a:xfrm>
          <a:prstGeom prst="rect">
            <a:avLst/>
          </a:prstGeom>
          <a:noFill/>
        </p:spPr>
        <p:txBody>
          <a:bodyPr wrap="square" rtlCol="0">
            <a:spAutoFit/>
          </a:bodyPr>
          <a:lstStyle/>
          <a:p>
            <a:pPr algn="ctr"/>
            <a:r>
              <a:rPr lang="ar-AE" sz="3150" b="1" dirty="0">
                <a:solidFill>
                  <a:schemeClr val="accent6">
                    <a:lumMod val="75000"/>
                  </a:schemeClr>
                </a:solidFill>
              </a:rPr>
              <a:t>تنمّان                تظهران وتدلان</a:t>
            </a:r>
            <a:endParaRPr lang="en-US" sz="3150" b="1" dirty="0">
              <a:solidFill>
                <a:schemeClr val="accent6">
                  <a:lumMod val="75000"/>
                </a:schemeClr>
              </a:solidFill>
            </a:endParaRPr>
          </a:p>
        </p:txBody>
      </p:sp>
      <p:sp>
        <p:nvSpPr>
          <p:cNvPr id="17" name="TextBox 16">
            <a:extLst>
              <a:ext uri="{FF2B5EF4-FFF2-40B4-BE49-F238E27FC236}">
                <a16:creationId xmlns:a16="http://schemas.microsoft.com/office/drawing/2014/main" id="{A970F368-BBA5-4CCA-900E-2F05D244AB90}"/>
              </a:ext>
            </a:extLst>
          </p:cNvPr>
          <p:cNvSpPr txBox="1"/>
          <p:nvPr/>
        </p:nvSpPr>
        <p:spPr>
          <a:xfrm>
            <a:off x="11293428" y="6121369"/>
            <a:ext cx="4089920" cy="577081"/>
          </a:xfrm>
          <a:prstGeom prst="rect">
            <a:avLst/>
          </a:prstGeom>
          <a:noFill/>
        </p:spPr>
        <p:txBody>
          <a:bodyPr wrap="square" rtlCol="0">
            <a:spAutoFit/>
          </a:bodyPr>
          <a:lstStyle/>
          <a:p>
            <a:pPr algn="ctr"/>
            <a:r>
              <a:rPr lang="ar-AE" sz="3150" b="1" dirty="0">
                <a:solidFill>
                  <a:schemeClr val="accent6">
                    <a:lumMod val="75000"/>
                  </a:schemeClr>
                </a:solidFill>
              </a:rPr>
              <a:t>أدنى                      أقلّ   </a:t>
            </a:r>
            <a:endParaRPr lang="en-US" sz="3150" b="1" dirty="0">
              <a:solidFill>
                <a:schemeClr val="accent6">
                  <a:lumMod val="75000"/>
                </a:schemeClr>
              </a:solidFill>
            </a:endParaRPr>
          </a:p>
        </p:txBody>
      </p:sp>
      <p:sp>
        <p:nvSpPr>
          <p:cNvPr id="18" name="TextBox 17">
            <a:extLst>
              <a:ext uri="{FF2B5EF4-FFF2-40B4-BE49-F238E27FC236}">
                <a16:creationId xmlns:a16="http://schemas.microsoft.com/office/drawing/2014/main" id="{A4AE90C0-FBF7-4E4F-89D8-FDA6FF9E5FAE}"/>
              </a:ext>
            </a:extLst>
          </p:cNvPr>
          <p:cNvSpPr txBox="1"/>
          <p:nvPr/>
        </p:nvSpPr>
        <p:spPr>
          <a:xfrm>
            <a:off x="11293428" y="6899089"/>
            <a:ext cx="4089920" cy="577081"/>
          </a:xfrm>
          <a:prstGeom prst="rect">
            <a:avLst/>
          </a:prstGeom>
          <a:noFill/>
        </p:spPr>
        <p:txBody>
          <a:bodyPr wrap="square" rtlCol="0">
            <a:spAutoFit/>
          </a:bodyPr>
          <a:lstStyle/>
          <a:p>
            <a:pPr algn="ctr"/>
            <a:r>
              <a:rPr lang="ar-AE" sz="3150" b="1" dirty="0">
                <a:solidFill>
                  <a:schemeClr val="accent6">
                    <a:lumMod val="75000"/>
                  </a:schemeClr>
                </a:solidFill>
              </a:rPr>
              <a:t>دنت                   اقتربت</a:t>
            </a:r>
            <a:endParaRPr lang="en-US" sz="3150" b="1" dirty="0">
              <a:solidFill>
                <a:schemeClr val="accent6">
                  <a:lumMod val="75000"/>
                </a:schemeClr>
              </a:solidFill>
            </a:endParaRPr>
          </a:p>
        </p:txBody>
      </p:sp>
      <p:sp>
        <p:nvSpPr>
          <p:cNvPr id="19" name="TextBox 18">
            <a:extLst>
              <a:ext uri="{FF2B5EF4-FFF2-40B4-BE49-F238E27FC236}">
                <a16:creationId xmlns:a16="http://schemas.microsoft.com/office/drawing/2014/main" id="{BCE21313-A58B-42D5-9ECA-E752DF9FE00E}"/>
              </a:ext>
            </a:extLst>
          </p:cNvPr>
          <p:cNvSpPr txBox="1"/>
          <p:nvPr/>
        </p:nvSpPr>
        <p:spPr>
          <a:xfrm>
            <a:off x="11332131" y="7496167"/>
            <a:ext cx="4089920" cy="577081"/>
          </a:xfrm>
          <a:prstGeom prst="rect">
            <a:avLst/>
          </a:prstGeom>
          <a:noFill/>
        </p:spPr>
        <p:txBody>
          <a:bodyPr wrap="square" rtlCol="0">
            <a:spAutoFit/>
          </a:bodyPr>
          <a:lstStyle/>
          <a:p>
            <a:pPr algn="ctr"/>
            <a:r>
              <a:rPr lang="ar-AE" sz="3150" b="1" dirty="0">
                <a:solidFill>
                  <a:schemeClr val="accent6">
                    <a:lumMod val="75000"/>
                  </a:schemeClr>
                </a:solidFill>
              </a:rPr>
              <a:t>     وجل                خوف وفزع</a:t>
            </a:r>
            <a:endParaRPr lang="en-US" sz="3150" b="1" dirty="0">
              <a:solidFill>
                <a:schemeClr val="accent6">
                  <a:lumMod val="75000"/>
                </a:schemeClr>
              </a:solidFill>
            </a:endParaRPr>
          </a:p>
        </p:txBody>
      </p:sp>
      <p:sp>
        <p:nvSpPr>
          <p:cNvPr id="2" name="Rectangle 3">
            <a:extLst>
              <a:ext uri="{FF2B5EF4-FFF2-40B4-BE49-F238E27FC236}">
                <a16:creationId xmlns:a16="http://schemas.microsoft.com/office/drawing/2014/main" id="{1E66F5DF-20E8-B0F7-8CFC-2D95E689A5D9}"/>
              </a:ext>
            </a:extLst>
          </p:cNvPr>
          <p:cNvSpPr/>
          <p:nvPr/>
        </p:nvSpPr>
        <p:spPr>
          <a:xfrm>
            <a:off x="11827565" y="3436204"/>
            <a:ext cx="3155152" cy="187932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صف توك بيان تولا من خلال هذه الفقرة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29015698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9DD66203-525D-4A29-8B50-146CCDB635DD}"/>
              </a:ext>
            </a:extLst>
          </p:cNvPr>
          <p:cNvGraphicFramePr>
            <a:graphicFrameLocks noGrp="1"/>
          </p:cNvGraphicFramePr>
          <p:nvPr/>
        </p:nvGraphicFramePr>
        <p:xfrm>
          <a:off x="11544135" y="622153"/>
          <a:ext cx="3857674" cy="7739599"/>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5762">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3503">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5762">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DB15DDA1-3550-43AE-A1C9-D12E8F42D7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7654" y="622153"/>
            <a:ext cx="10908025" cy="7742241"/>
          </a:xfrm>
        </p:spPr>
      </p:pic>
      <p:sp>
        <p:nvSpPr>
          <p:cNvPr id="7" name="TextBox 6">
            <a:extLst>
              <a:ext uri="{FF2B5EF4-FFF2-40B4-BE49-F238E27FC236}">
                <a16:creationId xmlns:a16="http://schemas.microsoft.com/office/drawing/2014/main" id="{0780F692-E101-4CB2-B36D-A7073DC1EDAC}"/>
              </a:ext>
            </a:extLst>
          </p:cNvPr>
          <p:cNvSpPr txBox="1"/>
          <p:nvPr/>
        </p:nvSpPr>
        <p:spPr>
          <a:xfrm>
            <a:off x="11293433" y="1563246"/>
            <a:ext cx="4089920" cy="577081"/>
          </a:xfrm>
          <a:prstGeom prst="rect">
            <a:avLst/>
          </a:prstGeom>
          <a:noFill/>
        </p:spPr>
        <p:txBody>
          <a:bodyPr wrap="square" rtlCol="0">
            <a:spAutoFit/>
          </a:bodyPr>
          <a:lstStyle/>
          <a:p>
            <a:pPr algn="ctr"/>
            <a:r>
              <a:rPr lang="ar-AE" sz="3150" b="1" dirty="0">
                <a:solidFill>
                  <a:schemeClr val="accent6">
                    <a:lumMod val="75000"/>
                  </a:schemeClr>
                </a:solidFill>
              </a:rPr>
              <a:t>عاتية                   شديدة  </a:t>
            </a:r>
            <a:endParaRPr lang="en-US" sz="3150" b="1" dirty="0">
              <a:solidFill>
                <a:schemeClr val="accent6">
                  <a:lumMod val="75000"/>
                </a:schemeClr>
              </a:solidFill>
            </a:endParaRPr>
          </a:p>
        </p:txBody>
      </p:sp>
      <p:cxnSp>
        <p:nvCxnSpPr>
          <p:cNvPr id="8" name="Straight Connector 7">
            <a:extLst>
              <a:ext uri="{FF2B5EF4-FFF2-40B4-BE49-F238E27FC236}">
                <a16:creationId xmlns:a16="http://schemas.microsoft.com/office/drawing/2014/main" id="{18BDBA98-C934-4EED-AA55-7767C683CB40}"/>
              </a:ext>
            </a:extLst>
          </p:cNvPr>
          <p:cNvCxnSpPr>
            <a:cxnSpLocks/>
          </p:cNvCxnSpPr>
          <p:nvPr/>
        </p:nvCxnSpPr>
        <p:spPr>
          <a:xfrm flipH="1">
            <a:off x="7209783" y="3330882"/>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7361562-2F90-46B0-8670-30C6257BE8AA}"/>
              </a:ext>
            </a:extLst>
          </p:cNvPr>
          <p:cNvCxnSpPr>
            <a:cxnSpLocks/>
          </p:cNvCxnSpPr>
          <p:nvPr/>
        </p:nvCxnSpPr>
        <p:spPr>
          <a:xfrm flipH="1">
            <a:off x="887526" y="5911396"/>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BD1CCA0-6996-4BCD-835B-1707A2313B0A}"/>
              </a:ext>
            </a:extLst>
          </p:cNvPr>
          <p:cNvSpPr txBox="1"/>
          <p:nvPr/>
        </p:nvSpPr>
        <p:spPr>
          <a:xfrm>
            <a:off x="11293432" y="2324497"/>
            <a:ext cx="4089920" cy="577081"/>
          </a:xfrm>
          <a:prstGeom prst="rect">
            <a:avLst/>
          </a:prstGeom>
          <a:noFill/>
        </p:spPr>
        <p:txBody>
          <a:bodyPr wrap="square" rtlCol="0">
            <a:spAutoFit/>
          </a:bodyPr>
          <a:lstStyle/>
          <a:p>
            <a:pPr algn="ctr"/>
            <a:r>
              <a:rPr lang="ar-AE" sz="3150" b="1" dirty="0">
                <a:solidFill>
                  <a:schemeClr val="accent6">
                    <a:lumMod val="75000"/>
                  </a:schemeClr>
                </a:solidFill>
              </a:rPr>
              <a:t>امتقع               تغير لونه </a:t>
            </a:r>
            <a:endParaRPr lang="en-US" sz="3150" b="1" dirty="0">
              <a:solidFill>
                <a:schemeClr val="accent6">
                  <a:lumMod val="75000"/>
                </a:schemeClr>
              </a:solidFill>
            </a:endParaRPr>
          </a:p>
        </p:txBody>
      </p:sp>
      <p:cxnSp>
        <p:nvCxnSpPr>
          <p:cNvPr id="11" name="Straight Connector 10">
            <a:extLst>
              <a:ext uri="{FF2B5EF4-FFF2-40B4-BE49-F238E27FC236}">
                <a16:creationId xmlns:a16="http://schemas.microsoft.com/office/drawing/2014/main" id="{0EA15F25-B1FD-4E42-80A0-1BE877816D26}"/>
              </a:ext>
            </a:extLst>
          </p:cNvPr>
          <p:cNvCxnSpPr>
            <a:cxnSpLocks/>
          </p:cNvCxnSpPr>
          <p:nvPr/>
        </p:nvCxnSpPr>
        <p:spPr>
          <a:xfrm flipH="1">
            <a:off x="4532500" y="6479108"/>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3F12AA2-0529-4542-B74B-2CE97D815E1E}"/>
              </a:ext>
            </a:extLst>
          </p:cNvPr>
          <p:cNvSpPr txBox="1"/>
          <p:nvPr/>
        </p:nvSpPr>
        <p:spPr>
          <a:xfrm>
            <a:off x="11302661" y="3049151"/>
            <a:ext cx="4089920" cy="577081"/>
          </a:xfrm>
          <a:prstGeom prst="rect">
            <a:avLst/>
          </a:prstGeom>
          <a:noFill/>
        </p:spPr>
        <p:txBody>
          <a:bodyPr wrap="square" rtlCol="0">
            <a:spAutoFit/>
          </a:bodyPr>
          <a:lstStyle/>
          <a:p>
            <a:pPr algn="ctr"/>
            <a:r>
              <a:rPr lang="ar-AE" sz="3150" b="1" dirty="0">
                <a:solidFill>
                  <a:schemeClr val="accent6">
                    <a:lumMod val="75000"/>
                  </a:schemeClr>
                </a:solidFill>
              </a:rPr>
              <a:t>ربّت                  ضرب برفق</a:t>
            </a:r>
            <a:endParaRPr lang="en-US" sz="3150" b="1" dirty="0">
              <a:solidFill>
                <a:schemeClr val="accent6">
                  <a:lumMod val="75000"/>
                </a:schemeClr>
              </a:solidFill>
            </a:endParaRPr>
          </a:p>
        </p:txBody>
      </p:sp>
      <p:cxnSp>
        <p:nvCxnSpPr>
          <p:cNvPr id="17" name="Straight Connector 16">
            <a:extLst>
              <a:ext uri="{FF2B5EF4-FFF2-40B4-BE49-F238E27FC236}">
                <a16:creationId xmlns:a16="http://schemas.microsoft.com/office/drawing/2014/main" id="{B9954ABF-9963-4197-8929-BB09A0D019A6}"/>
              </a:ext>
            </a:extLst>
          </p:cNvPr>
          <p:cNvCxnSpPr>
            <a:cxnSpLocks/>
          </p:cNvCxnSpPr>
          <p:nvPr/>
        </p:nvCxnSpPr>
        <p:spPr>
          <a:xfrm flipH="1">
            <a:off x="8048438" y="7085530"/>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21D3BD7-294A-433C-815F-37DFAFFCC4B6}"/>
              </a:ext>
            </a:extLst>
          </p:cNvPr>
          <p:cNvSpPr txBox="1"/>
          <p:nvPr/>
        </p:nvSpPr>
        <p:spPr>
          <a:xfrm>
            <a:off x="11428012" y="6949924"/>
            <a:ext cx="4089920" cy="577081"/>
          </a:xfrm>
          <a:prstGeom prst="rect">
            <a:avLst/>
          </a:prstGeom>
          <a:noFill/>
        </p:spPr>
        <p:txBody>
          <a:bodyPr wrap="square" rtlCol="0">
            <a:spAutoFit/>
          </a:bodyPr>
          <a:lstStyle/>
          <a:p>
            <a:pPr algn="ctr"/>
            <a:r>
              <a:rPr lang="ar-AE" sz="3150" b="1" dirty="0">
                <a:solidFill>
                  <a:schemeClr val="accent6">
                    <a:lumMod val="75000"/>
                  </a:schemeClr>
                </a:solidFill>
              </a:rPr>
              <a:t>أسارير               ملامح الوجه </a:t>
            </a:r>
            <a:endParaRPr lang="en-US" sz="3150" b="1" dirty="0">
              <a:solidFill>
                <a:schemeClr val="accent6">
                  <a:lumMod val="75000"/>
                </a:schemeClr>
              </a:solidFill>
            </a:endParaRPr>
          </a:p>
        </p:txBody>
      </p:sp>
      <p:sp>
        <p:nvSpPr>
          <p:cNvPr id="19" name="TextBox 18">
            <a:extLst>
              <a:ext uri="{FF2B5EF4-FFF2-40B4-BE49-F238E27FC236}">
                <a16:creationId xmlns:a16="http://schemas.microsoft.com/office/drawing/2014/main" id="{F673295D-8C97-498F-AE83-B3C6BFCECC61}"/>
              </a:ext>
            </a:extLst>
          </p:cNvPr>
          <p:cNvSpPr txBox="1"/>
          <p:nvPr/>
        </p:nvSpPr>
        <p:spPr>
          <a:xfrm>
            <a:off x="11311889" y="7674578"/>
            <a:ext cx="4089920" cy="577081"/>
          </a:xfrm>
          <a:prstGeom prst="rect">
            <a:avLst/>
          </a:prstGeom>
          <a:noFill/>
        </p:spPr>
        <p:txBody>
          <a:bodyPr wrap="square" rtlCol="0">
            <a:spAutoFit/>
          </a:bodyPr>
          <a:lstStyle/>
          <a:p>
            <a:pPr algn="ctr"/>
            <a:r>
              <a:rPr lang="ar-AE" sz="3150" b="1" dirty="0">
                <a:solidFill>
                  <a:schemeClr val="accent6">
                    <a:lumMod val="75000"/>
                  </a:schemeClr>
                </a:solidFill>
              </a:rPr>
              <a:t>تجلُّه               توقره وتحترمه</a:t>
            </a:r>
            <a:endParaRPr lang="en-US" sz="3150" b="1" dirty="0">
              <a:solidFill>
                <a:schemeClr val="accent6">
                  <a:lumMod val="75000"/>
                </a:schemeClr>
              </a:solidFill>
            </a:endParaRPr>
          </a:p>
        </p:txBody>
      </p:sp>
      <p:cxnSp>
        <p:nvCxnSpPr>
          <p:cNvPr id="20" name="Straight Connector 19">
            <a:extLst>
              <a:ext uri="{FF2B5EF4-FFF2-40B4-BE49-F238E27FC236}">
                <a16:creationId xmlns:a16="http://schemas.microsoft.com/office/drawing/2014/main" id="{FCA77B11-2F51-42F9-BD8A-D77469159199}"/>
              </a:ext>
            </a:extLst>
          </p:cNvPr>
          <p:cNvCxnSpPr>
            <a:cxnSpLocks/>
          </p:cNvCxnSpPr>
          <p:nvPr/>
        </p:nvCxnSpPr>
        <p:spPr>
          <a:xfrm flipH="1">
            <a:off x="4132526" y="7633889"/>
            <a:ext cx="79994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6">
            <a:extLst>
              <a:ext uri="{FF2B5EF4-FFF2-40B4-BE49-F238E27FC236}">
                <a16:creationId xmlns:a16="http://schemas.microsoft.com/office/drawing/2014/main" id="{0B3D90BD-7555-9BB4-6D65-B88C2BFC233E}"/>
              </a:ext>
            </a:extLst>
          </p:cNvPr>
          <p:cNvSpPr/>
          <p:nvPr/>
        </p:nvSpPr>
        <p:spPr>
          <a:xfrm>
            <a:off x="11795550" y="4190761"/>
            <a:ext cx="3372265" cy="172063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ماذا قال مهار لتوك بيان تولا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38382612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6"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7">
            <a:extLst>
              <a:ext uri="{FF2B5EF4-FFF2-40B4-BE49-F238E27FC236}">
                <a16:creationId xmlns:a16="http://schemas.microsoft.com/office/drawing/2014/main" id="{391C3864-2796-4EF9-905E-F5EC4D013371}"/>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document with black text&#10;&#10;Description automatically generated">
            <a:extLst>
              <a:ext uri="{FF2B5EF4-FFF2-40B4-BE49-F238E27FC236}">
                <a16:creationId xmlns:a16="http://schemas.microsoft.com/office/drawing/2014/main" id="{94B5C680-E173-477B-8A72-FAE8122543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09" y="649970"/>
            <a:ext cx="10869570" cy="7708114"/>
          </a:xfrm>
          <a:prstGeom prst="rect">
            <a:avLst/>
          </a:prstGeom>
        </p:spPr>
      </p:pic>
      <p:cxnSp>
        <p:nvCxnSpPr>
          <p:cNvPr id="6" name="Straight Connector 5">
            <a:extLst>
              <a:ext uri="{FF2B5EF4-FFF2-40B4-BE49-F238E27FC236}">
                <a16:creationId xmlns:a16="http://schemas.microsoft.com/office/drawing/2014/main" id="{ED3FAF60-481B-4B9E-854D-CD9277B834F2}"/>
              </a:ext>
            </a:extLst>
          </p:cNvPr>
          <p:cNvCxnSpPr>
            <a:cxnSpLocks/>
          </p:cNvCxnSpPr>
          <p:nvPr/>
        </p:nvCxnSpPr>
        <p:spPr>
          <a:xfrm flipH="1">
            <a:off x="9125803" y="4066332"/>
            <a:ext cx="107735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0D963EF-F491-4F75-A7DA-8C05D24EDD90}"/>
              </a:ext>
            </a:extLst>
          </p:cNvPr>
          <p:cNvCxnSpPr>
            <a:cxnSpLocks/>
          </p:cNvCxnSpPr>
          <p:nvPr/>
        </p:nvCxnSpPr>
        <p:spPr>
          <a:xfrm flipH="1">
            <a:off x="4809896" y="5466263"/>
            <a:ext cx="79349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4FA8802-9537-4FC0-AF4A-CF9D23D38C4B}"/>
              </a:ext>
            </a:extLst>
          </p:cNvPr>
          <p:cNvSpPr txBox="1"/>
          <p:nvPr/>
        </p:nvSpPr>
        <p:spPr>
          <a:xfrm>
            <a:off x="11293433" y="3181031"/>
            <a:ext cx="4089920" cy="577081"/>
          </a:xfrm>
          <a:prstGeom prst="rect">
            <a:avLst/>
          </a:prstGeom>
          <a:noFill/>
        </p:spPr>
        <p:txBody>
          <a:bodyPr wrap="square" rtlCol="0">
            <a:spAutoFit/>
          </a:bodyPr>
          <a:lstStyle/>
          <a:p>
            <a:pPr algn="ctr"/>
            <a:r>
              <a:rPr lang="ar-AE" sz="3150" b="1" dirty="0">
                <a:solidFill>
                  <a:schemeClr val="accent6">
                    <a:lumMod val="75000"/>
                  </a:schemeClr>
                </a:solidFill>
              </a:rPr>
              <a:t>متأهبِّون                  مستعدّون</a:t>
            </a:r>
            <a:endParaRPr lang="en-US" sz="3150" b="1" dirty="0">
              <a:solidFill>
                <a:schemeClr val="accent6">
                  <a:lumMod val="75000"/>
                </a:schemeClr>
              </a:solidFill>
            </a:endParaRPr>
          </a:p>
        </p:txBody>
      </p:sp>
      <p:sp>
        <p:nvSpPr>
          <p:cNvPr id="11" name="TextBox 10">
            <a:extLst>
              <a:ext uri="{FF2B5EF4-FFF2-40B4-BE49-F238E27FC236}">
                <a16:creationId xmlns:a16="http://schemas.microsoft.com/office/drawing/2014/main" id="{2C22FB05-BE65-40C6-9967-3CA5A063D062}"/>
              </a:ext>
            </a:extLst>
          </p:cNvPr>
          <p:cNvSpPr txBox="1"/>
          <p:nvPr/>
        </p:nvSpPr>
        <p:spPr>
          <a:xfrm>
            <a:off x="11293432" y="3942282"/>
            <a:ext cx="4089920" cy="577081"/>
          </a:xfrm>
          <a:prstGeom prst="rect">
            <a:avLst/>
          </a:prstGeom>
          <a:noFill/>
        </p:spPr>
        <p:txBody>
          <a:bodyPr wrap="square" rtlCol="0">
            <a:spAutoFit/>
          </a:bodyPr>
          <a:lstStyle/>
          <a:p>
            <a:pPr algn="ctr"/>
            <a:r>
              <a:rPr lang="ar-AE" sz="3150" b="1" dirty="0">
                <a:solidFill>
                  <a:schemeClr val="accent6">
                    <a:lumMod val="75000"/>
                  </a:schemeClr>
                </a:solidFill>
              </a:rPr>
              <a:t>مراد                    مطلب وهدف</a:t>
            </a:r>
            <a:endParaRPr lang="en-US" sz="3150" b="1" dirty="0">
              <a:solidFill>
                <a:schemeClr val="accent6">
                  <a:lumMod val="75000"/>
                </a:schemeClr>
              </a:solidFill>
            </a:endParaRPr>
          </a:p>
        </p:txBody>
      </p:sp>
      <p:sp>
        <p:nvSpPr>
          <p:cNvPr id="15" name="TextBox 14">
            <a:extLst>
              <a:ext uri="{FF2B5EF4-FFF2-40B4-BE49-F238E27FC236}">
                <a16:creationId xmlns:a16="http://schemas.microsoft.com/office/drawing/2014/main" id="{BEAB10B0-803C-4EB2-83EE-247C98FC023B}"/>
              </a:ext>
            </a:extLst>
          </p:cNvPr>
          <p:cNvSpPr txBox="1"/>
          <p:nvPr/>
        </p:nvSpPr>
        <p:spPr>
          <a:xfrm>
            <a:off x="11302661" y="4666936"/>
            <a:ext cx="4089920" cy="577081"/>
          </a:xfrm>
          <a:prstGeom prst="rect">
            <a:avLst/>
          </a:prstGeom>
          <a:noFill/>
        </p:spPr>
        <p:txBody>
          <a:bodyPr wrap="square" rtlCol="0">
            <a:spAutoFit/>
          </a:bodyPr>
          <a:lstStyle/>
          <a:p>
            <a:pPr algn="ctr"/>
            <a:r>
              <a:rPr lang="ar-AE" sz="3150" b="1" dirty="0">
                <a:solidFill>
                  <a:schemeClr val="accent6">
                    <a:lumMod val="75000"/>
                  </a:schemeClr>
                </a:solidFill>
              </a:rPr>
              <a:t>    مستعرّة              مشتعلة قوية </a:t>
            </a:r>
            <a:endParaRPr lang="en-US" sz="3150" b="1" dirty="0">
              <a:solidFill>
                <a:schemeClr val="accent6">
                  <a:lumMod val="75000"/>
                </a:schemeClr>
              </a:solidFill>
            </a:endParaRPr>
          </a:p>
        </p:txBody>
      </p:sp>
      <p:cxnSp>
        <p:nvCxnSpPr>
          <p:cNvPr id="17" name="Straight Connector 16">
            <a:extLst>
              <a:ext uri="{FF2B5EF4-FFF2-40B4-BE49-F238E27FC236}">
                <a16:creationId xmlns:a16="http://schemas.microsoft.com/office/drawing/2014/main" id="{B5E8B86B-8CC5-44CE-AEEF-FAE89A00DD10}"/>
              </a:ext>
            </a:extLst>
          </p:cNvPr>
          <p:cNvCxnSpPr>
            <a:cxnSpLocks/>
          </p:cNvCxnSpPr>
          <p:nvPr/>
        </p:nvCxnSpPr>
        <p:spPr>
          <a:xfrm flipH="1">
            <a:off x="3732543" y="7517767"/>
            <a:ext cx="107735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3">
            <a:extLst>
              <a:ext uri="{FF2B5EF4-FFF2-40B4-BE49-F238E27FC236}">
                <a16:creationId xmlns:a16="http://schemas.microsoft.com/office/drawing/2014/main" id="{E8A90648-23E8-A258-3F0B-4F720DBB82F3}"/>
              </a:ext>
            </a:extLst>
          </p:cNvPr>
          <p:cNvSpPr/>
          <p:nvPr/>
        </p:nvSpPr>
        <p:spPr>
          <a:xfrm>
            <a:off x="11757925" y="1463715"/>
            <a:ext cx="3090060" cy="153314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لماذا أحضر مهار ورقة وقلم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23974948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0A60CA88-EF73-4607-A111-B5018321BD41}"/>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9B986D5E-8E5B-44E2-8D71-21B7B3CA14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6758" y="629968"/>
            <a:ext cx="10889569" cy="7739602"/>
          </a:xfrm>
        </p:spPr>
      </p:pic>
      <p:cxnSp>
        <p:nvCxnSpPr>
          <p:cNvPr id="8" name="Straight Connector 7">
            <a:extLst>
              <a:ext uri="{FF2B5EF4-FFF2-40B4-BE49-F238E27FC236}">
                <a16:creationId xmlns:a16="http://schemas.microsoft.com/office/drawing/2014/main" id="{F27ED9FC-0FA4-4E87-ADE2-29D2ACC159C2}"/>
              </a:ext>
            </a:extLst>
          </p:cNvPr>
          <p:cNvCxnSpPr>
            <a:cxnSpLocks/>
          </p:cNvCxnSpPr>
          <p:nvPr/>
        </p:nvCxnSpPr>
        <p:spPr>
          <a:xfrm flipH="1">
            <a:off x="6932379" y="1414853"/>
            <a:ext cx="107735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36F604B-C4E3-474B-9AFD-FCB988F2C977}"/>
              </a:ext>
            </a:extLst>
          </p:cNvPr>
          <p:cNvSpPr txBox="1"/>
          <p:nvPr/>
        </p:nvSpPr>
        <p:spPr>
          <a:xfrm>
            <a:off x="11293435" y="1523781"/>
            <a:ext cx="4089918" cy="577081"/>
          </a:xfrm>
          <a:prstGeom prst="rect">
            <a:avLst/>
          </a:prstGeom>
          <a:noFill/>
        </p:spPr>
        <p:txBody>
          <a:bodyPr wrap="square" rtlCol="0">
            <a:spAutoFit/>
          </a:bodyPr>
          <a:lstStyle/>
          <a:p>
            <a:pPr algn="ctr"/>
            <a:r>
              <a:rPr lang="ar-AE" sz="3150" b="1" dirty="0">
                <a:solidFill>
                  <a:schemeClr val="accent6">
                    <a:lumMod val="75000"/>
                  </a:schemeClr>
                </a:solidFill>
              </a:rPr>
              <a:t>متلحِّفة                مغطاة  </a:t>
            </a:r>
            <a:endParaRPr lang="en-US" sz="3150" b="1" dirty="0">
              <a:solidFill>
                <a:schemeClr val="accent6">
                  <a:lumMod val="75000"/>
                </a:schemeClr>
              </a:solidFill>
            </a:endParaRPr>
          </a:p>
        </p:txBody>
      </p:sp>
      <p:sp>
        <p:nvSpPr>
          <p:cNvPr id="11" name="TextBox 10">
            <a:extLst>
              <a:ext uri="{FF2B5EF4-FFF2-40B4-BE49-F238E27FC236}">
                <a16:creationId xmlns:a16="http://schemas.microsoft.com/office/drawing/2014/main" id="{A5D8D497-7CAE-4539-BDD6-C0E6F6E1FE9C}"/>
              </a:ext>
            </a:extLst>
          </p:cNvPr>
          <p:cNvSpPr txBox="1"/>
          <p:nvPr/>
        </p:nvSpPr>
        <p:spPr>
          <a:xfrm>
            <a:off x="11312787" y="2074278"/>
            <a:ext cx="4089918" cy="1061829"/>
          </a:xfrm>
          <a:prstGeom prst="rect">
            <a:avLst/>
          </a:prstGeom>
          <a:noFill/>
        </p:spPr>
        <p:txBody>
          <a:bodyPr wrap="square" rtlCol="0">
            <a:spAutoFit/>
          </a:bodyPr>
          <a:lstStyle/>
          <a:p>
            <a:pPr algn="ctr"/>
            <a:r>
              <a:rPr lang="ar-AE" sz="3150" b="1" dirty="0">
                <a:solidFill>
                  <a:schemeClr val="accent6">
                    <a:lumMod val="75000"/>
                  </a:schemeClr>
                </a:solidFill>
              </a:rPr>
              <a:t>خرق:    جمع خرقة وهي القطعة من الثوب الممزق</a:t>
            </a:r>
            <a:endParaRPr lang="en-US" sz="3150" b="1" dirty="0">
              <a:solidFill>
                <a:schemeClr val="accent6">
                  <a:lumMod val="75000"/>
                </a:schemeClr>
              </a:solidFill>
            </a:endParaRPr>
          </a:p>
        </p:txBody>
      </p:sp>
      <p:cxnSp>
        <p:nvCxnSpPr>
          <p:cNvPr id="16" name="Straight Connector 15">
            <a:extLst>
              <a:ext uri="{FF2B5EF4-FFF2-40B4-BE49-F238E27FC236}">
                <a16:creationId xmlns:a16="http://schemas.microsoft.com/office/drawing/2014/main" id="{DA15E37E-A4D6-4081-9AC3-B8924E372101}"/>
              </a:ext>
            </a:extLst>
          </p:cNvPr>
          <p:cNvCxnSpPr>
            <a:cxnSpLocks/>
          </p:cNvCxnSpPr>
          <p:nvPr/>
        </p:nvCxnSpPr>
        <p:spPr>
          <a:xfrm flipH="1">
            <a:off x="3880911" y="2582533"/>
            <a:ext cx="84512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C90BBCF-7815-41A8-9030-5B03DA7D2677}"/>
              </a:ext>
            </a:extLst>
          </p:cNvPr>
          <p:cNvCxnSpPr>
            <a:cxnSpLocks/>
          </p:cNvCxnSpPr>
          <p:nvPr/>
        </p:nvCxnSpPr>
        <p:spPr>
          <a:xfrm flipH="1">
            <a:off x="6674316" y="3672802"/>
            <a:ext cx="84512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37ABDBA-74D9-4A77-9D3F-6392C7B150BE}"/>
              </a:ext>
            </a:extLst>
          </p:cNvPr>
          <p:cNvCxnSpPr>
            <a:cxnSpLocks/>
          </p:cNvCxnSpPr>
          <p:nvPr/>
        </p:nvCxnSpPr>
        <p:spPr>
          <a:xfrm flipH="1">
            <a:off x="4977628" y="3098638"/>
            <a:ext cx="84512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E444C45-D5F0-41A3-ABBC-92F5327F85F4}"/>
              </a:ext>
            </a:extLst>
          </p:cNvPr>
          <p:cNvSpPr txBox="1"/>
          <p:nvPr/>
        </p:nvSpPr>
        <p:spPr>
          <a:xfrm>
            <a:off x="11477390" y="3172966"/>
            <a:ext cx="4089918" cy="577081"/>
          </a:xfrm>
          <a:prstGeom prst="rect">
            <a:avLst/>
          </a:prstGeom>
          <a:noFill/>
        </p:spPr>
        <p:txBody>
          <a:bodyPr wrap="square" rtlCol="0">
            <a:spAutoFit/>
          </a:bodyPr>
          <a:lstStyle/>
          <a:p>
            <a:pPr algn="ctr"/>
            <a:r>
              <a:rPr lang="ar-AE" sz="3150" b="1" dirty="0">
                <a:solidFill>
                  <a:schemeClr val="accent6">
                    <a:lumMod val="75000"/>
                  </a:schemeClr>
                </a:solidFill>
              </a:rPr>
              <a:t>يرثى لها              يتوجع لها </a:t>
            </a:r>
            <a:endParaRPr lang="en-US" sz="3150" b="1" dirty="0">
              <a:solidFill>
                <a:schemeClr val="accent6">
                  <a:lumMod val="75000"/>
                </a:schemeClr>
              </a:solidFill>
            </a:endParaRPr>
          </a:p>
        </p:txBody>
      </p:sp>
      <p:sp>
        <p:nvSpPr>
          <p:cNvPr id="20" name="TextBox 19">
            <a:extLst>
              <a:ext uri="{FF2B5EF4-FFF2-40B4-BE49-F238E27FC236}">
                <a16:creationId xmlns:a16="http://schemas.microsoft.com/office/drawing/2014/main" id="{06B954EC-3599-49F6-A38F-5A68D40115E8}"/>
              </a:ext>
            </a:extLst>
          </p:cNvPr>
          <p:cNvSpPr txBox="1"/>
          <p:nvPr/>
        </p:nvSpPr>
        <p:spPr>
          <a:xfrm>
            <a:off x="11370852" y="4219820"/>
            <a:ext cx="4089918" cy="577081"/>
          </a:xfrm>
          <a:prstGeom prst="rect">
            <a:avLst/>
          </a:prstGeom>
          <a:noFill/>
        </p:spPr>
        <p:txBody>
          <a:bodyPr wrap="square" rtlCol="0">
            <a:spAutoFit/>
          </a:bodyPr>
          <a:lstStyle/>
          <a:p>
            <a:pPr algn="ctr"/>
            <a:r>
              <a:rPr lang="ar-AE" sz="3150" b="1" dirty="0">
                <a:solidFill>
                  <a:schemeClr val="accent6">
                    <a:lumMod val="75000"/>
                  </a:schemeClr>
                </a:solidFill>
              </a:rPr>
              <a:t> المزرية                  الحقيرة </a:t>
            </a:r>
            <a:endParaRPr lang="en-US" sz="3150" b="1" dirty="0">
              <a:solidFill>
                <a:schemeClr val="accent6">
                  <a:lumMod val="75000"/>
                </a:schemeClr>
              </a:solidFill>
            </a:endParaRPr>
          </a:p>
        </p:txBody>
      </p:sp>
      <p:cxnSp>
        <p:nvCxnSpPr>
          <p:cNvPr id="21" name="Straight Connector 20">
            <a:extLst>
              <a:ext uri="{FF2B5EF4-FFF2-40B4-BE49-F238E27FC236}">
                <a16:creationId xmlns:a16="http://schemas.microsoft.com/office/drawing/2014/main" id="{D92C0FA3-F112-4419-BD45-C294F3B98170}"/>
              </a:ext>
            </a:extLst>
          </p:cNvPr>
          <p:cNvCxnSpPr>
            <a:cxnSpLocks/>
          </p:cNvCxnSpPr>
          <p:nvPr/>
        </p:nvCxnSpPr>
        <p:spPr>
          <a:xfrm flipH="1">
            <a:off x="1055250" y="7724207"/>
            <a:ext cx="132251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703D00B-B761-410A-8A34-2A151F2358AC}"/>
              </a:ext>
            </a:extLst>
          </p:cNvPr>
          <p:cNvSpPr txBox="1"/>
          <p:nvPr/>
        </p:nvSpPr>
        <p:spPr>
          <a:xfrm>
            <a:off x="11477390" y="5282656"/>
            <a:ext cx="4089918" cy="577081"/>
          </a:xfrm>
          <a:prstGeom prst="rect">
            <a:avLst/>
          </a:prstGeom>
          <a:noFill/>
        </p:spPr>
        <p:txBody>
          <a:bodyPr wrap="square" rtlCol="0">
            <a:spAutoFit/>
          </a:bodyPr>
          <a:lstStyle/>
          <a:p>
            <a:pPr algn="ctr"/>
            <a:r>
              <a:rPr lang="ar-AE" sz="3150" b="1" dirty="0">
                <a:solidFill>
                  <a:schemeClr val="accent6">
                    <a:lumMod val="75000"/>
                  </a:schemeClr>
                </a:solidFill>
              </a:rPr>
              <a:t>صارعتم                  قاومتم</a:t>
            </a:r>
            <a:endParaRPr lang="en-US" sz="3150" b="1" dirty="0">
              <a:solidFill>
                <a:schemeClr val="accent6">
                  <a:lumMod val="75000"/>
                </a:schemeClr>
              </a:solidFill>
            </a:endParaRPr>
          </a:p>
        </p:txBody>
      </p:sp>
      <p:sp>
        <p:nvSpPr>
          <p:cNvPr id="2" name="Rectangle 3">
            <a:extLst>
              <a:ext uri="{FF2B5EF4-FFF2-40B4-BE49-F238E27FC236}">
                <a16:creationId xmlns:a16="http://schemas.microsoft.com/office/drawing/2014/main" id="{C6AB60BA-6AC9-F50B-17FE-EAECA9FD71C8}"/>
              </a:ext>
            </a:extLst>
          </p:cNvPr>
          <p:cNvSpPr/>
          <p:nvPr/>
        </p:nvSpPr>
        <p:spPr>
          <a:xfrm>
            <a:off x="11525679" y="6336006"/>
            <a:ext cx="3657600" cy="177514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لماذا ساعد توك بيان تولا مهار ورفاقه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26237363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p:bldP spid="20"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1C38CEFA-ED08-4DEB-BFD5-DBF1D94C3CA8}"/>
              </a:ext>
            </a:extLst>
          </p:cNvPr>
          <p:cNvGraphicFramePr>
            <a:graphicFrameLocks noGrp="1"/>
          </p:cNvGraphicFramePr>
          <p:nvPr/>
        </p:nvGraphicFramePr>
        <p:xfrm>
          <a:off x="11595164" y="629969"/>
          <a:ext cx="3788187" cy="7708117"/>
        </p:xfrm>
        <a:graphic>
          <a:graphicData uri="http://schemas.openxmlformats.org/drawingml/2006/table">
            <a:tbl>
              <a:tblPr firstRow="1" bandRow="1">
                <a:tableStyleId>{00A15C55-8517-42AA-B614-E9B94910E393}</a:tableStyleId>
              </a:tblPr>
              <a:tblGrid>
                <a:gridCol w="1893115">
                  <a:extLst>
                    <a:ext uri="{9D8B030D-6E8A-4147-A177-3AD203B41FA5}">
                      <a16:colId xmlns:a16="http://schemas.microsoft.com/office/drawing/2014/main" val="807879424"/>
                    </a:ext>
                  </a:extLst>
                </a:gridCol>
                <a:gridCol w="1895072">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49A4C51D-B726-4A69-BFD9-B10F27E2BD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107" y="618484"/>
            <a:ext cx="10939055" cy="7739601"/>
          </a:xfrm>
        </p:spPr>
      </p:pic>
      <p:cxnSp>
        <p:nvCxnSpPr>
          <p:cNvPr id="8" name="Straight Connector 7">
            <a:extLst>
              <a:ext uri="{FF2B5EF4-FFF2-40B4-BE49-F238E27FC236}">
                <a16:creationId xmlns:a16="http://schemas.microsoft.com/office/drawing/2014/main" id="{C0DE5287-6D94-42E1-A8EA-E043E021D8A9}"/>
              </a:ext>
            </a:extLst>
          </p:cNvPr>
          <p:cNvCxnSpPr>
            <a:cxnSpLocks/>
          </p:cNvCxnSpPr>
          <p:nvPr/>
        </p:nvCxnSpPr>
        <p:spPr>
          <a:xfrm flipH="1">
            <a:off x="9377402" y="2672850"/>
            <a:ext cx="99350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AED116E-817D-45FE-88B5-D94A921DDE5A}"/>
              </a:ext>
            </a:extLst>
          </p:cNvPr>
          <p:cNvSpPr txBox="1"/>
          <p:nvPr/>
        </p:nvSpPr>
        <p:spPr>
          <a:xfrm>
            <a:off x="11595166" y="1523781"/>
            <a:ext cx="3788187" cy="577081"/>
          </a:xfrm>
          <a:prstGeom prst="rect">
            <a:avLst/>
          </a:prstGeom>
          <a:noFill/>
        </p:spPr>
        <p:txBody>
          <a:bodyPr wrap="square" rtlCol="0">
            <a:spAutoFit/>
          </a:bodyPr>
          <a:lstStyle/>
          <a:p>
            <a:pPr algn="ctr"/>
            <a:r>
              <a:rPr lang="ar-AE" sz="3150" b="1" dirty="0">
                <a:solidFill>
                  <a:schemeClr val="accent6">
                    <a:lumMod val="75000"/>
                  </a:schemeClr>
                </a:solidFill>
              </a:rPr>
              <a:t>     أبيت               كرهت ورفضت</a:t>
            </a:r>
            <a:endParaRPr lang="en-US" sz="3150" b="1" dirty="0">
              <a:solidFill>
                <a:schemeClr val="accent6">
                  <a:lumMod val="75000"/>
                </a:schemeClr>
              </a:solidFill>
            </a:endParaRPr>
          </a:p>
        </p:txBody>
      </p:sp>
      <p:sp>
        <p:nvSpPr>
          <p:cNvPr id="11" name="TextBox 10">
            <a:extLst>
              <a:ext uri="{FF2B5EF4-FFF2-40B4-BE49-F238E27FC236}">
                <a16:creationId xmlns:a16="http://schemas.microsoft.com/office/drawing/2014/main" id="{6079E282-9C25-4E4A-908C-21ABA5DCFBBB}"/>
              </a:ext>
            </a:extLst>
          </p:cNvPr>
          <p:cNvSpPr txBox="1"/>
          <p:nvPr/>
        </p:nvSpPr>
        <p:spPr>
          <a:xfrm>
            <a:off x="11573623" y="2259129"/>
            <a:ext cx="3788187" cy="577081"/>
          </a:xfrm>
          <a:prstGeom prst="rect">
            <a:avLst/>
          </a:prstGeom>
          <a:noFill/>
        </p:spPr>
        <p:txBody>
          <a:bodyPr wrap="square" rtlCol="0">
            <a:spAutoFit/>
          </a:bodyPr>
          <a:lstStyle/>
          <a:p>
            <a:pPr algn="ctr"/>
            <a:r>
              <a:rPr lang="ar-AE" sz="3150" b="1" dirty="0">
                <a:solidFill>
                  <a:schemeClr val="accent6">
                    <a:lumMod val="75000"/>
                  </a:schemeClr>
                </a:solidFill>
              </a:rPr>
              <a:t>تلاشى                 اختفى</a:t>
            </a:r>
            <a:endParaRPr lang="en-US" sz="3150" b="1" dirty="0">
              <a:solidFill>
                <a:schemeClr val="accent6">
                  <a:lumMod val="75000"/>
                </a:schemeClr>
              </a:solidFill>
            </a:endParaRPr>
          </a:p>
        </p:txBody>
      </p:sp>
      <p:cxnSp>
        <p:nvCxnSpPr>
          <p:cNvPr id="13" name="Straight Connector 12">
            <a:extLst>
              <a:ext uri="{FF2B5EF4-FFF2-40B4-BE49-F238E27FC236}">
                <a16:creationId xmlns:a16="http://schemas.microsoft.com/office/drawing/2014/main" id="{03A3D06E-B9B1-468C-8A60-E3A8EC351FDE}"/>
              </a:ext>
            </a:extLst>
          </p:cNvPr>
          <p:cNvCxnSpPr>
            <a:cxnSpLocks/>
          </p:cNvCxnSpPr>
          <p:nvPr/>
        </p:nvCxnSpPr>
        <p:spPr>
          <a:xfrm flipH="1">
            <a:off x="6338850" y="5466253"/>
            <a:ext cx="105801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A0DAC2E-A08C-487C-8C3D-6900EBAC3364}"/>
              </a:ext>
            </a:extLst>
          </p:cNvPr>
          <p:cNvCxnSpPr>
            <a:cxnSpLocks/>
          </p:cNvCxnSpPr>
          <p:nvPr/>
        </p:nvCxnSpPr>
        <p:spPr>
          <a:xfrm flipH="1">
            <a:off x="2145517" y="5384405"/>
            <a:ext cx="105801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DF744C1-9718-4CAB-9EAE-9A830A82B632}"/>
              </a:ext>
            </a:extLst>
          </p:cNvPr>
          <p:cNvSpPr txBox="1"/>
          <p:nvPr/>
        </p:nvSpPr>
        <p:spPr>
          <a:xfrm>
            <a:off x="11573623" y="3091244"/>
            <a:ext cx="3788187" cy="577081"/>
          </a:xfrm>
          <a:prstGeom prst="rect">
            <a:avLst/>
          </a:prstGeom>
          <a:noFill/>
        </p:spPr>
        <p:txBody>
          <a:bodyPr wrap="square" rtlCol="0">
            <a:spAutoFit/>
          </a:bodyPr>
          <a:lstStyle/>
          <a:p>
            <a:pPr algn="ctr"/>
            <a:r>
              <a:rPr lang="ar-AE" sz="3150" b="1" dirty="0">
                <a:solidFill>
                  <a:schemeClr val="accent6">
                    <a:lumMod val="75000"/>
                  </a:schemeClr>
                </a:solidFill>
              </a:rPr>
              <a:t>مغموراً                مختفياً </a:t>
            </a:r>
            <a:endParaRPr lang="en-US" sz="3150" b="1" dirty="0">
              <a:solidFill>
                <a:schemeClr val="accent6">
                  <a:lumMod val="75000"/>
                </a:schemeClr>
              </a:solidFill>
            </a:endParaRPr>
          </a:p>
        </p:txBody>
      </p:sp>
      <p:sp>
        <p:nvSpPr>
          <p:cNvPr id="2" name="Rectangle 6">
            <a:extLst>
              <a:ext uri="{FF2B5EF4-FFF2-40B4-BE49-F238E27FC236}">
                <a16:creationId xmlns:a16="http://schemas.microsoft.com/office/drawing/2014/main" id="{E5136848-D588-F103-441D-A780C0152F80}"/>
              </a:ext>
            </a:extLst>
          </p:cNvPr>
          <p:cNvSpPr/>
          <p:nvPr/>
        </p:nvSpPr>
        <p:spPr>
          <a:xfrm>
            <a:off x="12021185" y="6724672"/>
            <a:ext cx="2893061" cy="129471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0000"/>
                </a:solidFill>
              </a:rPr>
              <a:t>ما هي شروط فتح الرسالة ؟</a:t>
            </a:r>
            <a:endParaRPr lang="en-GB" sz="4800" b="1" dirty="0">
              <a:ln>
                <a:solidFill>
                  <a:sysClr val="windowText" lastClr="000000"/>
                </a:solidFill>
              </a:ln>
              <a:solidFill>
                <a:srgbClr val="FF0000"/>
              </a:solidFill>
            </a:endParaRPr>
          </a:p>
        </p:txBody>
      </p:sp>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A29DED3A-3B2D-F364-23BA-3419A18C3000}"/>
                  </a:ext>
                </a:extLst>
              </p:cNvPr>
              <p:cNvGraphicFramePr>
                <a:graphicFrameLocks noChangeAspect="1"/>
              </p:cNvGraphicFramePr>
              <p:nvPr>
                <p:extLst>
                  <p:ext uri="{D42A27DB-BD31-4B8C-83A1-F6EECF244321}">
                    <p14:modId xmlns:p14="http://schemas.microsoft.com/office/powerpoint/2010/main" val="1431400745"/>
                  </p:ext>
                </p:extLst>
              </p:nvPr>
            </p:nvGraphicFramePr>
            <p:xfrm>
              <a:off x="12364314" y="4056147"/>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A29DED3A-3B2D-F364-23BA-3419A18C3000}"/>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64314" y="4056147"/>
                <a:ext cx="2249885" cy="2249885"/>
              </a:xfrm>
              <a:prstGeom prst="rect">
                <a:avLst/>
              </a:prstGeom>
              <a:ln w="3175">
                <a:noFill/>
              </a:ln>
            </p:spPr>
          </p:pic>
        </mc:Fallback>
      </mc:AlternateContent>
    </p:spTree>
    <p:extLst>
      <p:ext uri="{BB962C8B-B14F-4D97-AF65-F5344CB8AC3E}">
        <p14:creationId xmlns:p14="http://schemas.microsoft.com/office/powerpoint/2010/main" val="22257754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الحادي والأربعين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776946"/>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جزيرة القرصان</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626593"/>
            <a:ext cx="16019462" cy="7478970"/>
          </a:xfrm>
          <a:prstGeom prst="rect">
            <a:avLst/>
          </a:prstGeom>
          <a:noFill/>
        </p:spPr>
        <p:txBody>
          <a:bodyPr wrap="square" rtlCol="1">
            <a:spAutoFit/>
          </a:bodyPr>
          <a:lstStyle/>
          <a:p>
            <a:pPr algn="just" rtl="1"/>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بدت الرحلة نحو جزيرة القرصان لطيفة في البداية، ولكن مع حلول المغرب بدأت الريح تشتد والأمواج تعلو، وندمت؛ لأني جئت معهم وورطت نفسي في هذه المغامرة السخيفة. بدأت العاصفة تلعب بالمركب وتدوره حول نفسه فأطفأ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القبطان</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المحرك وأنزل الأشرعة وربطنا أنفسنا بحبال إلى السارية، ثم جاءت موجة كبيرة وضربت السارية فكسرتها، وثقبت شظية من السارية جسم المركب فتدفق الماء، وظننا أننا هالكون .. بدأ مدير الميناء يردد الأذان مرة تلو مرة حتى بدأت تهدأ العاصفة. شغّل (القبطان) المحرك مرة أخرى وبعد فترة أطفأه، وتراءت لنا من بعيد </a:t>
            </a:r>
            <a:r>
              <a:rPr lang="ar-AE" sz="400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جزيرة القرصان </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اقتربنا من فتحة كهف في الجزيرة فظهر لنا طيف رجل بشري ضخم يطفو في الهواء وكان هو الشامان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توك بيان تولا</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a:t>
            </a:r>
          </a:p>
          <a:p>
            <a:pPr algn="just" rtl="1"/>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اقترب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مهار</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بتردد من (الشامان) الذي لم يعره أي انتباه وراح يحدثه عما واجهوه من عاصفة ومصاعب وخوف ليصلوا إليه، وحكى له (مهار) عن علاماته وناوله ورقة فيها علاماته وعلامات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فلو</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فربت (الشامان) على كتفه ودخل كهفه، وسمعنا صراخًا عاليًا لعشرات الكائنات تتصارع، ثم خرجت أشباح من الكهف وهي تفر، وبعدها خرج (الشامان) وهو في حالة يرثى لها، ثم ناول (مهار) </a:t>
            </a:r>
            <a:r>
              <a:rPr lang="ar-AE" sz="4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لفافة ورق</a:t>
            </a:r>
            <a:r>
              <a:rPr lang="ar-AE" sz="40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وقال له بأن علاماتهما سوف تتغير. ركضنا نحو المركب، واتفقنا ألا نفتح اللفافة إلا بعد ثلاثة أيام تحت شجرة الفيلسيوم. </a:t>
            </a:r>
          </a:p>
        </p:txBody>
      </p:sp>
      <p:pic>
        <p:nvPicPr>
          <p:cNvPr id="2" name="41">
            <a:hlinkClick r:id="" action="ppaction://media"/>
            <a:extLst>
              <a:ext uri="{FF2B5EF4-FFF2-40B4-BE49-F238E27FC236}">
                <a16:creationId xmlns:a16="http://schemas.microsoft.com/office/drawing/2014/main" id="{8BEA7121-2A2D-F169-ADE4-7330CDB740C1}"/>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102854" y="-254325"/>
            <a:ext cx="2249705" cy="2249705"/>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03440871-2555-4FD2-8830-D4532219684E}"/>
              </a:ext>
            </a:extLst>
          </p:cNvPr>
          <p:cNvSpPr txBox="1"/>
          <p:nvPr/>
        </p:nvSpPr>
        <p:spPr>
          <a:xfrm>
            <a:off x="879694" y="2835284"/>
            <a:ext cx="14724741" cy="1107996"/>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600" dirty="0"/>
              <a:t>تعرّضوا للموت؛ بسبب العاصفة الشديدة، وارتفاع الأمواج. </a:t>
            </a:r>
            <a:endParaRPr lang="en-US" sz="6600" dirty="0"/>
          </a:p>
        </p:txBody>
      </p:sp>
      <p:sp>
        <p:nvSpPr>
          <p:cNvPr id="16" name="TextBox 15">
            <a:extLst>
              <a:ext uri="{FF2B5EF4-FFF2-40B4-BE49-F238E27FC236}">
                <a16:creationId xmlns:a16="http://schemas.microsoft.com/office/drawing/2014/main" id="{90C708D9-DE0C-4578-A615-C68D36F8F6B7}"/>
              </a:ext>
            </a:extLst>
          </p:cNvPr>
          <p:cNvSpPr txBox="1"/>
          <p:nvPr/>
        </p:nvSpPr>
        <p:spPr>
          <a:xfrm>
            <a:off x="99392" y="6104359"/>
            <a:ext cx="15840559" cy="2585323"/>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dirty="0">
                <a:solidFill>
                  <a:srgbClr val="00B050"/>
                </a:solidFill>
              </a:rPr>
              <a:t>خيالية</a:t>
            </a:r>
            <a:r>
              <a:rPr lang="ar-AE" dirty="0">
                <a:solidFill>
                  <a:srgbClr val="FF0000"/>
                </a:solidFill>
              </a:rPr>
              <a:t> لأسباب عدة وهي: تصوير (توك بيان تولا) حين جاءهم  بطيف يتحرَّك ويطفو في الهواء دون أن يلامس الأرض، وكذلك قصة الأشباح التي كان يحاربها هذا الساحر داخل الكهف، ثم خروجها من الكهف وهي تطير في الهواء هرباً منه.</a:t>
            </a:r>
            <a:endParaRPr lang="en-US" dirty="0">
              <a:solidFill>
                <a:srgbClr val="FF0000"/>
              </a:solidFill>
            </a:endParaRPr>
          </a:p>
        </p:txBody>
      </p:sp>
      <p:pic>
        <p:nvPicPr>
          <p:cNvPr id="3" name="Picture 2" descr="A close up of a logo&#10;&#10;Description automatically generated">
            <a:extLst>
              <a:ext uri="{FF2B5EF4-FFF2-40B4-BE49-F238E27FC236}">
                <a16:creationId xmlns:a16="http://schemas.microsoft.com/office/drawing/2014/main" id="{B3C90EE5-AD71-481E-92EF-16C0639BE795}"/>
              </a:ext>
            </a:extLst>
          </p:cNvPr>
          <p:cNvPicPr>
            <a:picLocks noChangeAspect="1"/>
          </p:cNvPicPr>
          <p:nvPr/>
        </p:nvPicPr>
        <p:blipFill rotWithShape="1">
          <a:blip r:embed="rId2">
            <a:extLst>
              <a:ext uri="{28A0092B-C50C-407E-A947-70E740481C1C}">
                <a14:useLocalDpi xmlns:a14="http://schemas.microsoft.com/office/drawing/2010/main" val="0"/>
              </a:ext>
            </a:extLst>
          </a:blip>
          <a:srcRect t="57551"/>
          <a:stretch/>
        </p:blipFill>
        <p:spPr>
          <a:xfrm>
            <a:off x="0" y="1587049"/>
            <a:ext cx="16019463" cy="1044496"/>
          </a:xfrm>
          <a:prstGeom prst="rect">
            <a:avLst/>
          </a:prstGeom>
        </p:spPr>
      </p:pic>
      <p:pic>
        <p:nvPicPr>
          <p:cNvPr id="5" name="Picture 4">
            <a:extLst>
              <a:ext uri="{FF2B5EF4-FFF2-40B4-BE49-F238E27FC236}">
                <a16:creationId xmlns:a16="http://schemas.microsoft.com/office/drawing/2014/main" id="{65FCF6D0-ACE7-43F7-A682-111BB3F4C9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25923"/>
            <a:ext cx="16019463" cy="1559778"/>
          </a:xfrm>
          <a:prstGeom prst="rect">
            <a:avLst/>
          </a:prstGeom>
        </p:spPr>
      </p:pic>
      <p:sp>
        <p:nvSpPr>
          <p:cNvPr id="2" name="Rectangle 8">
            <a:extLst>
              <a:ext uri="{FF2B5EF4-FFF2-40B4-BE49-F238E27FC236}">
                <a16:creationId xmlns:a16="http://schemas.microsoft.com/office/drawing/2014/main" id="{1E7C4B42-3412-CBE0-1805-9E33E923FB3E}"/>
              </a:ext>
            </a:extLst>
          </p:cNvPr>
          <p:cNvSpPr/>
          <p:nvPr/>
        </p:nvSpPr>
        <p:spPr>
          <a:xfrm>
            <a:off x="5898988" y="119268"/>
            <a:ext cx="10123242" cy="1044496"/>
          </a:xfrm>
          <a:prstGeom prst="rect">
            <a:avLst/>
          </a:prstGeom>
          <a:noFill/>
        </p:spPr>
        <p:txBody>
          <a:bodyPr wrap="none" lIns="119994" tIns="59997" rIns="119994" bIns="59997">
            <a:spAutoFit/>
          </a:bodyPr>
          <a:lstStyle/>
          <a:p>
            <a:pPr algn="ctr" rtl="1"/>
            <a:r>
              <a:rPr lang="ar-AE" sz="6000" b="1" dirty="0">
                <a:ln w="22225">
                  <a:solidFill>
                    <a:sysClr val="windowText" lastClr="000000"/>
                  </a:solidFill>
                  <a:prstDash val="solid"/>
                </a:ln>
                <a:solidFill>
                  <a:srgbClr val="00B050"/>
                </a:solidFill>
                <a:latin typeface="A Jannat LT" pitchFamily="2" charset="-78"/>
                <a:cs typeface="A Jannat LT" pitchFamily="2" charset="-78"/>
              </a:rPr>
              <a:t>أنشطة الفصل الحادي والأربعين:</a:t>
            </a:r>
            <a:endParaRPr lang="en-US" sz="6000" b="1" dirty="0">
              <a:ln w="22225">
                <a:solidFill>
                  <a:sysClr val="windowText" lastClr="000000"/>
                </a:solidFill>
                <a:prstDash val="solid"/>
              </a:ln>
              <a:solidFill>
                <a:srgbClr val="00B050"/>
              </a:solidFill>
              <a:latin typeface="A Jannat LT" pitchFamily="2" charset="-78"/>
              <a:cs typeface="A Jannat LT" pitchFamily="2" charset="-78"/>
            </a:endParaRPr>
          </a:p>
        </p:txBody>
      </p:sp>
    </p:spTree>
    <p:extLst>
      <p:ext uri="{BB962C8B-B14F-4D97-AF65-F5344CB8AC3E}">
        <p14:creationId xmlns:p14="http://schemas.microsoft.com/office/powerpoint/2010/main" val="18457748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924</TotalTime>
  <Words>994</Words>
  <Application>Microsoft Office PowerPoint</Application>
  <PresentationFormat>مخصص</PresentationFormat>
  <Paragraphs>181</Paragraphs>
  <Slides>29</Slides>
  <Notes>2</Notes>
  <HiddenSlides>0</HiddenSlides>
  <MMClips>1</MMClips>
  <ScaleCrop>false</ScaleCrop>
  <HeadingPairs>
    <vt:vector size="6" baseType="variant">
      <vt:variant>
        <vt:lpstr>الخطوط المستخدمة</vt:lpstr>
      </vt:variant>
      <vt:variant>
        <vt:i4>23</vt:i4>
      </vt:variant>
      <vt:variant>
        <vt:lpstr>نسق</vt:lpstr>
      </vt:variant>
      <vt:variant>
        <vt:i4>1</vt:i4>
      </vt:variant>
      <vt:variant>
        <vt:lpstr>عناوين الشرائح</vt:lpstr>
      </vt:variant>
      <vt:variant>
        <vt:i4>29</vt:i4>
      </vt:variant>
    </vt:vector>
  </HeadingPairs>
  <TitlesOfParts>
    <vt:vector size="53" baseType="lpstr">
      <vt:lpstr>beIN Black </vt:lpstr>
      <vt:lpstr>Sanabel Khebrat Musamem 2021</vt:lpstr>
      <vt:lpstr>Aldhabi</vt:lpstr>
      <vt:lpstr>Abdo Free</vt:lpstr>
      <vt:lpstr>Calibri</vt:lpstr>
      <vt:lpstr>Arbaeen</vt:lpstr>
      <vt:lpstr>29LT Hazal Normal</vt:lpstr>
      <vt:lpstr>Gill Sans MT</vt:lpstr>
      <vt:lpstr>18 Khebrat Musamim</vt:lpstr>
      <vt:lpstr>Century Gothic</vt:lpstr>
      <vt:lpstr>Impact</vt:lpstr>
      <vt:lpstr>Abdo Logo</vt:lpstr>
      <vt:lpstr>A Jannat LT</vt:lpstr>
      <vt:lpstr>Ara Hala Bo She'sha</vt:lpstr>
      <vt:lpstr>DecoType Thuluth II</vt:lpstr>
      <vt:lpstr>(A) Arslan Wessam B</vt:lpstr>
      <vt:lpstr>Roboto</vt:lpstr>
      <vt:lpstr>Wingdings</vt:lpstr>
      <vt:lpstr>Arial</vt:lpstr>
      <vt:lpstr>Helvetica</vt:lpstr>
      <vt:lpstr>Ara Alm Bon </vt:lpstr>
      <vt:lpstr>Sakkal Majalla</vt:lpstr>
      <vt:lpstr>beIN Normal </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303</cp:revision>
  <dcterms:created xsi:type="dcterms:W3CDTF">2022-03-12T17:52:51Z</dcterms:created>
  <dcterms:modified xsi:type="dcterms:W3CDTF">2023-05-14T22:30:41Z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