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3"/>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89" r:id="rId17"/>
    <p:sldId id="2679" r:id="rId18"/>
    <p:sldId id="2692" r:id="rId19"/>
    <p:sldId id="2693" r:id="rId20"/>
    <p:sldId id="2694"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5/13/23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5/13/23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5/13/23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5/13/23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5/13/23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5/13/23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5/13/23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5/13/23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5/13/23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5/13/23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emiratesschoolsese.sharepoint.com/sites/EnglishLanguageandHumanitiesDepartment/English%20%20Language%20Support/Forms/AllItems.aspx?ct=1682314603521&amp;or=Teams%2DHL&amp;ga=1&amp;id=%2Fsites%2FEnglishLanguageandHumanitiesDepartment%2FEnglish%20%20Language%20Support%2FGrammar%20Support%20Lessons%2FPresent%20Perfect%20Lessons%20%28Level%204%2E1%20and%20higher%29&amp;viewid=12326d29%2D9eff%2D4c34%2D8cd8%2Dee7166ec0748" TargetMode="External"/><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uthor.com/present/4935030010413056" TargetMode="External"/><Relationship Id="rId2" Type="http://schemas.openxmlformats.org/officeDocument/2006/relationships/hyperlink" Target="https://www.mauthor.com/present/4838841265029120" TargetMode="External"/><Relationship Id="rId1" Type="http://schemas.openxmlformats.org/officeDocument/2006/relationships/slideLayout" Target="../slideLayouts/slideLayout13.xml"/><Relationship Id="rId4" Type="http://schemas.openxmlformats.org/officeDocument/2006/relationships/hyperlink" Target="https://emiratesschoolsese.sharepoint.com/sites/EnglishLanguageandHumanitiesDepartment/English%20%20Language%20Support/Forms/AllItems.aspx?ct=1682314603521&amp;or=Teams%2DHL&amp;ga=1&amp;id=%2Fsites%2FEnglishLanguageandHumanitiesDepartment%2FEnglish%20%20Language%20Support%2FGrammar%20Support%20Lessons%2FFuture%20Simple%20Lessons%20%28Level%203%2E1%20and%20higher%29&amp;viewid=12326d29%2D9eff%2D4c34%2D8cd8%2Dee7166ec0748"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a:t>
            </a:r>
            <a:r>
              <a:rPr lang="en-US" sz="1800" dirty="0">
                <a:solidFill>
                  <a:srgbClr val="005F72"/>
                </a:solidFill>
                <a:latin typeface="Helvetica Light" panose="020B0403020202020204" pitchFamily="34" charset="0"/>
              </a:rPr>
              <a:t>6.1</a:t>
            </a:r>
          </a:p>
          <a:p>
            <a:pPr marL="0" lvl="0" indent="0">
              <a:lnSpc>
                <a:spcPct val="100000"/>
              </a:lnSpc>
              <a:buNone/>
              <a:defRPr/>
            </a:pPr>
            <a:r>
              <a:rPr lang="en-US" sz="1800" dirty="0">
                <a:solidFill>
                  <a:srgbClr val="005F72"/>
                </a:solidFill>
                <a:latin typeface="Helvetica Light" panose="020B0403020202020204" pitchFamily="34" charset="0"/>
              </a:rPr>
              <a:t>Grade 9 General</a:t>
            </a:r>
          </a:p>
          <a:p>
            <a:pPr marL="0" lvl="0" indent="0">
              <a:lnSpc>
                <a:spcPct val="100000"/>
              </a:lnSpc>
              <a:buNone/>
              <a:defRPr/>
            </a:pPr>
            <a:r>
              <a:rPr lang="en-US" sz="1800">
                <a:solidFill>
                  <a:srgbClr val="005F72"/>
                </a:solidFill>
                <a:latin typeface="Helvetica Light" panose="020B0403020202020204" pitchFamily="34" charset="0"/>
              </a:rPr>
              <a:t>Grade 9 Applied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896602946"/>
              </p:ext>
            </p:extLst>
          </p:nvPr>
        </p:nvGraphicFramePr>
        <p:xfrm>
          <a:off x="598795" y="1491378"/>
          <a:ext cx="11037561" cy="4799562"/>
        </p:xfrm>
        <a:graphic>
          <a:graphicData uri="http://schemas.openxmlformats.org/drawingml/2006/table">
            <a:tbl>
              <a:tblPr firstRow="1" bandRow="1">
                <a:tableStyleId>{5940675A-B579-460E-94D1-54222C63F5DA}</a:tableStyleId>
              </a:tblPr>
              <a:tblGrid>
                <a:gridCol w="3374689">
                  <a:extLst>
                    <a:ext uri="{9D8B030D-6E8A-4147-A177-3AD203B41FA5}">
                      <a16:colId xmlns:a16="http://schemas.microsoft.com/office/drawing/2014/main" val="460172098"/>
                    </a:ext>
                  </a:extLst>
                </a:gridCol>
                <a:gridCol w="3983685">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The natural world, extreme weather, animals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45431">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Verb forms: gerunds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'by' with verbs and verb phrases to express the means or way of doing something.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express purpose with 'for' + verb + '-</a:t>
                      </a:r>
                      <a:r>
                        <a:rPr lang="en-US" sz="1400" kern="1200" dirty="0" err="1">
                          <a:solidFill>
                            <a:srgbClr val="405168"/>
                          </a:solidFill>
                          <a:effectLst/>
                          <a:latin typeface="Helvetica" pitchFamily="2" charset="0"/>
                          <a:ea typeface="+mn-ea"/>
                          <a:cs typeface="+mn-cs"/>
                        </a:rPr>
                        <a:t>ing</a:t>
                      </a:r>
                      <a:r>
                        <a:rPr lang="en-US" sz="1400" kern="1200" dirty="0">
                          <a:solidFill>
                            <a:srgbClr val="405168"/>
                          </a:solidFill>
                          <a:effectLst/>
                          <a:latin typeface="Helvetica" pitchFamily="2" charset="0"/>
                          <a:ea typeface="+mn-ea"/>
                          <a:cs typeface="+mn-cs"/>
                        </a:rPr>
                        <a:t>'.</a:t>
                      </a:r>
                    </a:p>
                  </a:txBody>
                  <a:tcPr marL="86106" marR="86106" marT="43053" marB="43053" anchor="ctr"/>
                </a:tc>
                <a:tc rowSpan="5">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regret</a:t>
                      </a:r>
                    </a:p>
                  </a:txBody>
                  <a:tcPr marL="86106" marR="86106" marT="43053" marB="43053" anchor="ctr"/>
                </a:tc>
                <a:extLst>
                  <a:ext uri="{0D108BD9-81ED-4DB2-BD59-A6C34878D82A}">
                    <a16:rowId xmlns:a16="http://schemas.microsoft.com/office/drawing/2014/main" val="1865912953"/>
                  </a:ext>
                </a:extLst>
              </a:tr>
              <a:tr h="745431">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a:solidFill>
                            <a:srgbClr val="405168"/>
                          </a:solidFill>
                          <a:effectLst/>
                          <a:latin typeface="Helvetica" pitchFamily="2" charset="0"/>
                          <a:ea typeface="+mn-ea"/>
                          <a:cs typeface="+mn-cs"/>
                        </a:rPr>
                        <a:t>Present time: present perfect</a:t>
                      </a:r>
                      <a:endParaRPr lang="en-US"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present perfect with the superlative forms of adjectives.</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txBody>
                  <a:tcPr marL="86106" marR="86106" marT="43053" marB="43053" anchor="ctr"/>
                </a:tc>
                <a:extLst>
                  <a:ext uri="{0D108BD9-81ED-4DB2-BD59-A6C34878D82A}">
                    <a16:rowId xmlns:a16="http://schemas.microsoft.com/office/drawing/2014/main" val="3077485391"/>
                  </a:ext>
                </a:extLst>
              </a:tr>
              <a:tr h="745431">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Passives: future simple passive</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'going to’ and 'will' future forms of the passive.</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regret</a:t>
                      </a:r>
                    </a:p>
                  </a:txBody>
                  <a:tcPr marL="86106" marR="86106" marT="43053" marB="43053" anchor="ctr"/>
                </a:tc>
                <a:extLst>
                  <a:ext uri="{0D108BD9-81ED-4DB2-BD59-A6C34878D82A}">
                    <a16:rowId xmlns:a16="http://schemas.microsoft.com/office/drawing/2014/main" val="2593415053"/>
                  </a:ext>
                </a:extLst>
              </a:tr>
              <a:tr h="745431">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 second conditional</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describe hypothetical (counterfactual) results of a current action or situation using the second conditional.</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txBody>
                  <a:tcPr marL="86106" marR="86106" marT="43053" marB="43053" anchor="ctr"/>
                </a:tc>
                <a:extLst>
                  <a:ext uri="{0D108BD9-81ED-4DB2-BD59-A6C34878D82A}">
                    <a16:rowId xmlns:a16="http://schemas.microsoft.com/office/drawing/2014/main" val="648162505"/>
                  </a:ext>
                </a:extLst>
              </a:tr>
              <a:tr h="745431">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present modals (deduction)</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'must' and 'can't' for inferences and assumptions in the present.</a:t>
                      </a: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624320"/>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041339718"/>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I learned about different animals </a:t>
                      </a:r>
                      <a:r>
                        <a:rPr lang="en-US" sz="1800" b="1" u="sng" strike="noStrike" cap="none" dirty="0">
                          <a:solidFill>
                            <a:srgbClr val="405168"/>
                          </a:solidFill>
                          <a:latin typeface="Helvetica" pitchFamily="2" charset="0"/>
                          <a:ea typeface="Arial"/>
                          <a:cs typeface="Arial"/>
                          <a:sym typeface="Arial"/>
                        </a:rPr>
                        <a:t>by watching</a:t>
                      </a:r>
                      <a:r>
                        <a:rPr lang="en-US" sz="1800" b="1" u="none" strike="noStrike" cap="none" dirty="0">
                          <a:solidFill>
                            <a:srgbClr val="405168"/>
                          </a:solidFill>
                          <a:latin typeface="Helvetica" pitchFamily="2" charset="0"/>
                          <a:ea typeface="Arial"/>
                          <a:cs typeface="Arial"/>
                          <a:sym typeface="Arial"/>
                        </a:rPr>
                        <a:t> movies about nature.</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sentence describes the way that this person was able to learn about animals.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Verb forms: gerunds</a:t>
                      </a:r>
                    </a:p>
                    <a:p>
                      <a:r>
                        <a:rPr lang="en-US" sz="1800" dirty="0">
                          <a:solidFill>
                            <a:srgbClr val="405168"/>
                          </a:solidFill>
                          <a:latin typeface="Helvetica" pitchFamily="2" charset="0"/>
                          <a:cs typeface="Arial" panose="020B0604020202020204" pitchFamily="34" charset="0"/>
                        </a:rPr>
                        <a:t>‘by / for’ + the </a:t>
                      </a:r>
                      <a:r>
                        <a:rPr lang="en-US" sz="1800" i="1" dirty="0">
                          <a:solidFill>
                            <a:srgbClr val="405168"/>
                          </a:solidFill>
                          <a:latin typeface="Helvetica" pitchFamily="2" charset="0"/>
                          <a:cs typeface="Arial" panose="020B0604020202020204" pitchFamily="34" charset="0"/>
                        </a:rPr>
                        <a:t>–</a:t>
                      </a:r>
                      <a:r>
                        <a:rPr lang="en-US" sz="1800" i="1" dirty="0" err="1">
                          <a:solidFill>
                            <a:srgbClr val="405168"/>
                          </a:solidFill>
                          <a:latin typeface="Helvetica" pitchFamily="2" charset="0"/>
                          <a:cs typeface="Arial" panose="020B0604020202020204" pitchFamily="34" charset="0"/>
                        </a:rPr>
                        <a:t>ing</a:t>
                      </a:r>
                      <a:r>
                        <a:rPr lang="en-US" sz="1800" i="1" dirty="0">
                          <a:solidFill>
                            <a:srgbClr val="405168"/>
                          </a:solidFill>
                          <a:latin typeface="Helvetica" pitchFamily="2" charset="0"/>
                          <a:cs typeface="Arial" panose="020B0604020202020204" pitchFamily="34" charset="0"/>
                        </a:rPr>
                        <a:t> </a:t>
                      </a:r>
                      <a:r>
                        <a:rPr lang="en-US" sz="1800" dirty="0">
                          <a:solidFill>
                            <a:srgbClr val="405168"/>
                          </a:solidFill>
                          <a:latin typeface="Helvetica" pitchFamily="2" charset="0"/>
                          <a:cs typeface="Arial" panose="020B0604020202020204" pitchFamily="34" charset="0"/>
                        </a:rPr>
                        <a:t>form of a verb</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A gerund is the </a:t>
                      </a:r>
                      <a:r>
                        <a:rPr lang="en-US" sz="1800" i="1" dirty="0">
                          <a:solidFill>
                            <a:srgbClr val="405168"/>
                          </a:solidFill>
                          <a:latin typeface="Helvetica" pitchFamily="2" charset="0"/>
                          <a:cs typeface="Arial" panose="020B0604020202020204" pitchFamily="34" charset="0"/>
                        </a:rPr>
                        <a:t>–</a:t>
                      </a:r>
                      <a:r>
                        <a:rPr lang="en-US" sz="1800" i="1" dirty="0" err="1">
                          <a:solidFill>
                            <a:srgbClr val="405168"/>
                          </a:solidFill>
                          <a:latin typeface="Helvetica" pitchFamily="2" charset="0"/>
                          <a:cs typeface="Arial" panose="020B0604020202020204" pitchFamily="34" charset="0"/>
                        </a:rPr>
                        <a:t>ing</a:t>
                      </a:r>
                      <a:r>
                        <a:rPr lang="en-US" sz="1800" i="1" dirty="0">
                          <a:solidFill>
                            <a:srgbClr val="405168"/>
                          </a:solidFill>
                          <a:latin typeface="Helvetica" pitchFamily="2" charset="0"/>
                          <a:cs typeface="Arial" panose="020B0604020202020204" pitchFamily="34" charset="0"/>
                        </a:rPr>
                        <a:t> </a:t>
                      </a:r>
                      <a:r>
                        <a:rPr lang="en-US" sz="1800" dirty="0">
                          <a:solidFill>
                            <a:srgbClr val="405168"/>
                          </a:solidFill>
                          <a:latin typeface="Helvetica" pitchFamily="2" charset="0"/>
                          <a:cs typeface="Arial" panose="020B0604020202020204" pitchFamily="34" charset="0"/>
                        </a:rPr>
                        <a:t>form of a verb that behaves like a noun. They can be the subject as well as the object in the sentence. Using ‘by’ with a gerund can describe the way something is done. ‘For’ with a gerund can be used to say why something is being done.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Biryani is made </a:t>
                      </a:r>
                      <a:r>
                        <a:rPr lang="en-US" sz="1800" u="sng" dirty="0">
                          <a:solidFill>
                            <a:srgbClr val="405168"/>
                          </a:solidFill>
                          <a:latin typeface="Helvetica" pitchFamily="2" charset="0"/>
                          <a:cs typeface="Arial" panose="020B0604020202020204" pitchFamily="34" charset="0"/>
                        </a:rPr>
                        <a:t>by mixing</a:t>
                      </a:r>
                      <a:r>
                        <a:rPr lang="en-US" sz="1800" dirty="0">
                          <a:solidFill>
                            <a:srgbClr val="405168"/>
                          </a:solidFill>
                          <a:latin typeface="Helvetica" pitchFamily="2" charset="0"/>
                          <a:cs typeface="Arial" panose="020B0604020202020204" pitchFamily="34" charset="0"/>
                        </a:rPr>
                        <a:t> rice, spices and vegetables together.</a:t>
                      </a:r>
                    </a:p>
                    <a:p>
                      <a:r>
                        <a:rPr lang="en-US" sz="1800" dirty="0">
                          <a:solidFill>
                            <a:srgbClr val="405168"/>
                          </a:solidFill>
                          <a:latin typeface="Helvetica" pitchFamily="2" charset="0"/>
                          <a:cs typeface="Arial" panose="020B0604020202020204" pitchFamily="34" charset="0"/>
                        </a:rPr>
                        <a:t>I use water and soap </a:t>
                      </a:r>
                      <a:r>
                        <a:rPr lang="en-US" sz="1800" u="sng" dirty="0">
                          <a:solidFill>
                            <a:srgbClr val="405168"/>
                          </a:solidFill>
                          <a:latin typeface="Helvetica" pitchFamily="2" charset="0"/>
                          <a:cs typeface="Arial" panose="020B0604020202020204" pitchFamily="34" charset="0"/>
                        </a:rPr>
                        <a:t>for washing</a:t>
                      </a:r>
                      <a:r>
                        <a:rPr lang="en-US" sz="1800" dirty="0">
                          <a:solidFill>
                            <a:srgbClr val="405168"/>
                          </a:solidFill>
                          <a:latin typeface="Helvetica" pitchFamily="2" charset="0"/>
                          <a:cs typeface="Arial" panose="020B0604020202020204" pitchFamily="34" charset="0"/>
                        </a:rPr>
                        <a:t> the car. </a:t>
                      </a:r>
                    </a:p>
                    <a:p>
                      <a:r>
                        <a:rPr lang="en-US" sz="1800" dirty="0">
                          <a:solidFill>
                            <a:srgbClr val="405168"/>
                          </a:solidFill>
                          <a:latin typeface="Helvetica" pitchFamily="2" charset="0"/>
                          <a:cs typeface="Arial" panose="020B0604020202020204" pitchFamily="34" charset="0"/>
                        </a:rPr>
                        <a:t>I will use the money </a:t>
                      </a:r>
                      <a:r>
                        <a:rPr lang="en-US" sz="1800" u="sng" dirty="0">
                          <a:solidFill>
                            <a:srgbClr val="405168"/>
                          </a:solidFill>
                          <a:latin typeface="Helvetica" pitchFamily="2" charset="0"/>
                          <a:cs typeface="Arial" panose="020B0604020202020204" pitchFamily="34" charset="0"/>
                        </a:rPr>
                        <a:t>for buying</a:t>
                      </a:r>
                      <a:r>
                        <a:rPr lang="en-US" sz="1800" dirty="0">
                          <a:solidFill>
                            <a:srgbClr val="405168"/>
                          </a:solidFill>
                          <a:latin typeface="Helvetica" pitchFamily="2" charset="0"/>
                          <a:cs typeface="Arial" panose="020B0604020202020204" pitchFamily="34" charset="0"/>
                        </a:rPr>
                        <a:t> new books.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20036551"/>
              </p:ext>
            </p:extLst>
          </p:nvPr>
        </p:nvGraphicFramePr>
        <p:xfrm>
          <a:off x="577219" y="1506559"/>
          <a:ext cx="11037561" cy="464372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Arial"/>
                          <a:ea typeface="Arial"/>
                          <a:cs typeface="Arial"/>
                          <a:sym typeface="Arial"/>
                        </a:rPr>
                        <a:t>The Lion King is the best movie </a:t>
                      </a:r>
                      <a:r>
                        <a:rPr lang="en-US" sz="1800" b="1" u="sng" strike="noStrike" cap="none" dirty="0">
                          <a:solidFill>
                            <a:srgbClr val="405168"/>
                          </a:solidFill>
                          <a:latin typeface="Arial"/>
                          <a:ea typeface="Arial"/>
                          <a:cs typeface="Arial"/>
                          <a:sym typeface="Arial"/>
                        </a:rPr>
                        <a:t>I have ever watched</a:t>
                      </a:r>
                      <a:r>
                        <a:rPr lang="en-US" sz="1800" b="1" u="none" strike="noStrike" cap="none" dirty="0">
                          <a:solidFill>
                            <a:srgbClr val="405168"/>
                          </a:solidFill>
                          <a:latin typeface="Arial"/>
                          <a:ea typeface="Arial"/>
                          <a:cs typeface="Arial"/>
                          <a:sym typeface="Arial"/>
                        </a:rPr>
                        <a:t>.</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ea typeface="Arial"/>
                          <a:cs typeface="Arial"/>
                          <a:sym typeface="Arial"/>
                        </a:rPr>
                        <a:t>The person is describing how they enjoyed watching The Lion King more than any other movie.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u="none" strike="noStrike" cap="none" dirty="0">
                          <a:solidFill>
                            <a:srgbClr val="405168"/>
                          </a:solidFill>
                          <a:latin typeface="Helvetica" pitchFamily="2" charset="0"/>
                          <a:cs typeface="Arial"/>
                          <a:sym typeface="Arial"/>
                          <a:hlinkClick r:id="rId2">
                            <a:extLst>
                              <a:ext uri="{A12FA001-AC4F-418D-AE19-62706E023703}">
                                <ahyp:hlinkClr xmlns:ahyp="http://schemas.microsoft.com/office/drawing/2018/hyperlinkcolor" val="tx"/>
                              </a:ext>
                            </a:extLst>
                          </a:hlinkClick>
                        </a:rPr>
                        <a:t>Present time: </a:t>
                      </a:r>
                      <a:r>
                        <a:rPr lang="en-US" sz="1800" u="none" strike="noStrike" cap="none" dirty="0">
                          <a:solidFill>
                            <a:srgbClr val="405168"/>
                          </a:solidFill>
                          <a:latin typeface="Helvetica" pitchFamily="2" charset="0"/>
                          <a:cs typeface="Arial"/>
                          <a:sym typeface="Arial"/>
                          <a:hlinkClick r:id="rId3">
                            <a:extLst>
                              <a:ext uri="{A12FA001-AC4F-418D-AE19-62706E023703}">
                                <ahyp:hlinkClr xmlns:ahyp="http://schemas.microsoft.com/office/drawing/2018/hyperlinkcolor" val="tx"/>
                              </a:ext>
                            </a:extLst>
                          </a:hlinkClick>
                        </a:rPr>
                        <a:t>present perfect</a:t>
                      </a:r>
                      <a:endParaRPr dirty="0">
                        <a:solidFill>
                          <a:srgbClr val="405168"/>
                        </a:solidFill>
                        <a:latin typeface="Helvetica" pitchFamily="2" charset="0"/>
                      </a:endParaRPr>
                    </a:p>
                    <a:p>
                      <a:pPr marL="0" marR="0" lvl="0" indent="0" algn="l" rtl="0">
                        <a:spcBef>
                          <a:spcPts val="0"/>
                        </a:spcBef>
                        <a:spcAft>
                          <a:spcPts val="0"/>
                        </a:spcAft>
                        <a:buNone/>
                      </a:pPr>
                      <a:r>
                        <a:rPr lang="en-US" sz="1800" dirty="0">
                          <a:solidFill>
                            <a:srgbClr val="405168"/>
                          </a:solidFill>
                          <a:latin typeface="Helvetica" pitchFamily="2" charset="0"/>
                          <a:ea typeface="Arial"/>
                          <a:cs typeface="Arial"/>
                          <a:sym typeface="Arial"/>
                        </a:rPr>
                        <a:t>the + superlative adjective + object + present perfect (have + past participle)</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ea typeface="Arial"/>
                          <a:cs typeface="Arial"/>
                          <a:sym typeface="Arial"/>
                        </a:rPr>
                        <a:t>The present perfect tense is used to talk about an experience from the past which is still true up to the moment of speaking. We use the present perfect with a superlative adjective for emphasis and usually use it with </a:t>
                      </a:r>
                      <a:r>
                        <a:rPr lang="en-US" sz="1800">
                          <a:solidFill>
                            <a:srgbClr val="405168"/>
                          </a:solidFill>
                          <a:latin typeface="Helvetica" pitchFamily="2" charset="0"/>
                          <a:ea typeface="Arial"/>
                          <a:cs typeface="Arial"/>
                          <a:sym typeface="Arial"/>
                        </a:rPr>
                        <a:t>‘ever’. </a:t>
                      </a:r>
                      <a:r>
                        <a:rPr lang="en-US" sz="1800" dirty="0">
                          <a:solidFill>
                            <a:srgbClr val="405168"/>
                          </a:solidFill>
                          <a:latin typeface="Helvetica" pitchFamily="2" charset="0"/>
                          <a:ea typeface="Arial"/>
                          <a:cs typeface="Arial"/>
                          <a:sym typeface="Arial"/>
                        </a:rPr>
                        <a:t>The Lion King is such a good film that I haven’t seen a better film in my whole life up to now.</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u="none" dirty="0">
                          <a:solidFill>
                            <a:srgbClr val="405168"/>
                          </a:solidFill>
                          <a:latin typeface="Helvetica" pitchFamily="2" charset="0"/>
                          <a:ea typeface="Arial"/>
                          <a:cs typeface="Arial"/>
                          <a:sym typeface="Arial"/>
                        </a:rPr>
                        <a:t>A giraffe is the tallest animal </a:t>
                      </a:r>
                      <a:r>
                        <a:rPr lang="en-US" sz="1800" u="sng" dirty="0">
                          <a:solidFill>
                            <a:srgbClr val="405168"/>
                          </a:solidFill>
                          <a:latin typeface="Helvetica" pitchFamily="2" charset="0"/>
                          <a:ea typeface="Arial"/>
                          <a:cs typeface="Arial"/>
                          <a:sym typeface="Arial"/>
                        </a:rPr>
                        <a:t>I’ve ever seen</a:t>
                      </a:r>
                      <a:r>
                        <a:rPr lang="en-US" sz="1800" u="none" dirty="0">
                          <a:solidFill>
                            <a:srgbClr val="405168"/>
                          </a:solidFill>
                          <a:latin typeface="Helvetica" pitchFamily="2" charset="0"/>
                          <a:ea typeface="Arial"/>
                          <a:cs typeface="Arial"/>
                          <a:sym typeface="Arial"/>
                        </a:rPr>
                        <a:t>.</a:t>
                      </a:r>
                      <a:endParaRPr u="none" dirty="0">
                        <a:solidFill>
                          <a:srgbClr val="405168"/>
                        </a:solidFill>
                        <a:latin typeface="Helvetica" pitchFamily="2" charset="0"/>
                      </a:endParaRPr>
                    </a:p>
                    <a:p>
                      <a:pPr marL="0" marR="0" lvl="0" indent="0" algn="l" rtl="0">
                        <a:spcBef>
                          <a:spcPts val="0"/>
                        </a:spcBef>
                        <a:spcAft>
                          <a:spcPts val="0"/>
                        </a:spcAft>
                        <a:buNone/>
                      </a:pPr>
                      <a:r>
                        <a:rPr lang="en-US" sz="1800" u="none" dirty="0">
                          <a:solidFill>
                            <a:srgbClr val="405168"/>
                          </a:solidFill>
                          <a:latin typeface="Helvetica" pitchFamily="2" charset="0"/>
                          <a:ea typeface="Arial"/>
                          <a:cs typeface="Arial"/>
                          <a:sym typeface="Arial"/>
                        </a:rPr>
                        <a:t>That was the hardest exam </a:t>
                      </a:r>
                      <a:r>
                        <a:rPr lang="en-US" sz="1800" u="sng" dirty="0">
                          <a:solidFill>
                            <a:srgbClr val="405168"/>
                          </a:solidFill>
                          <a:latin typeface="Helvetica" pitchFamily="2" charset="0"/>
                          <a:ea typeface="Arial"/>
                          <a:cs typeface="Arial"/>
                          <a:sym typeface="Arial"/>
                        </a:rPr>
                        <a:t>I’ve ever taken</a:t>
                      </a:r>
                      <a:r>
                        <a:rPr lang="en-US" sz="1800" u="none" dirty="0">
                          <a:solidFill>
                            <a:srgbClr val="405168"/>
                          </a:solidFill>
                          <a:latin typeface="Helvetica" pitchFamily="2" charset="0"/>
                          <a:ea typeface="Arial"/>
                          <a:cs typeface="Arial"/>
                          <a:sym typeface="Arial"/>
                        </a:rPr>
                        <a:t>. </a:t>
                      </a:r>
                      <a:endParaRPr u="none" dirty="0">
                        <a:solidFill>
                          <a:srgbClr val="405168"/>
                        </a:solidFill>
                        <a:latin typeface="Helvetica" pitchFamily="2" charset="0"/>
                      </a:endParaRPr>
                    </a:p>
                    <a:p>
                      <a:pPr marL="0" marR="0" lvl="0" indent="0" algn="l" rtl="0">
                        <a:spcBef>
                          <a:spcPts val="0"/>
                        </a:spcBef>
                        <a:spcAft>
                          <a:spcPts val="0"/>
                        </a:spcAft>
                        <a:buNone/>
                      </a:pPr>
                      <a:r>
                        <a:rPr lang="en-US" sz="1800" u="none" dirty="0">
                          <a:solidFill>
                            <a:srgbClr val="405168"/>
                          </a:solidFill>
                          <a:latin typeface="Helvetica" pitchFamily="2" charset="0"/>
                          <a:ea typeface="Arial"/>
                          <a:cs typeface="Arial"/>
                          <a:sym typeface="Arial"/>
                        </a:rPr>
                        <a:t>It is the worst holiday </a:t>
                      </a:r>
                      <a:r>
                        <a:rPr lang="en-US" sz="1800" u="sng" dirty="0">
                          <a:solidFill>
                            <a:srgbClr val="405168"/>
                          </a:solidFill>
                          <a:latin typeface="Helvetica" pitchFamily="2" charset="0"/>
                          <a:ea typeface="Arial"/>
                          <a:cs typeface="Arial"/>
                          <a:sym typeface="Arial"/>
                        </a:rPr>
                        <a:t>I’ve ever had</a:t>
                      </a:r>
                      <a:r>
                        <a:rPr lang="en-US" sz="1800" u="none" dirty="0">
                          <a:solidFill>
                            <a:srgbClr val="405168"/>
                          </a:solidFill>
                          <a:latin typeface="Helvetica" pitchFamily="2" charset="0"/>
                          <a:ea typeface="Arial"/>
                          <a:cs typeface="Arial"/>
                          <a:sym typeface="Arial"/>
                        </a:rPr>
                        <a:t>. </a:t>
                      </a:r>
                      <a:endParaRPr u="none" dirty="0">
                        <a:solidFill>
                          <a:srgbClr val="405168"/>
                        </a:solidFill>
                        <a:latin typeface="Helvetica" pitchFamily="2" charset="0"/>
                      </a:endParaRPr>
                    </a:p>
                  </a:txBody>
                  <a:tcPr marL="91450" marR="91450" marT="45725" marB="45725" anchor="ctr"/>
                </a:tc>
                <a:extLst>
                  <a:ext uri="{0D108BD9-81ED-4DB2-BD59-A6C34878D82A}">
                    <a16:rowId xmlns:a16="http://schemas.microsoft.com/office/drawing/2014/main" val="648162505"/>
                  </a:ext>
                </a:extLst>
              </a:tr>
            </a:tbl>
          </a:graphicData>
        </a:graphic>
      </p:graphicFrame>
      <p:grpSp>
        <p:nvGrpSpPr>
          <p:cNvPr id="3" name="Google Shape;2183;p150">
            <a:extLst>
              <a:ext uri="{FF2B5EF4-FFF2-40B4-BE49-F238E27FC236}">
                <a16:creationId xmlns:a16="http://schemas.microsoft.com/office/drawing/2014/main" id="{0AACC663-BAF4-E14F-A1F5-E24404F58C30}"/>
              </a:ext>
            </a:extLst>
          </p:cNvPr>
          <p:cNvGrpSpPr/>
          <p:nvPr/>
        </p:nvGrpSpPr>
        <p:grpSpPr>
          <a:xfrm>
            <a:off x="3403856" y="247134"/>
            <a:ext cx="5748793" cy="1178009"/>
            <a:chOff x="3403856" y="247134"/>
            <a:chExt cx="5748793" cy="1178009"/>
          </a:xfrm>
        </p:grpSpPr>
        <p:grpSp>
          <p:nvGrpSpPr>
            <p:cNvPr id="4" name="Google Shape;2184;p150">
              <a:extLst>
                <a:ext uri="{FF2B5EF4-FFF2-40B4-BE49-F238E27FC236}">
                  <a16:creationId xmlns:a16="http://schemas.microsoft.com/office/drawing/2014/main" id="{8C5CF3A2-0F12-7446-8D3E-886C95AFC8FC}"/>
                </a:ext>
              </a:extLst>
            </p:cNvPr>
            <p:cNvGrpSpPr/>
            <p:nvPr/>
          </p:nvGrpSpPr>
          <p:grpSpPr>
            <a:xfrm>
              <a:off x="3403856" y="247134"/>
              <a:ext cx="5748793" cy="1178009"/>
              <a:chOff x="3476045" y="200164"/>
              <a:chExt cx="5748793" cy="1178009"/>
            </a:xfrm>
          </p:grpSpPr>
          <p:grpSp>
            <p:nvGrpSpPr>
              <p:cNvPr id="6" name="Google Shape;2185;p150">
                <a:extLst>
                  <a:ext uri="{FF2B5EF4-FFF2-40B4-BE49-F238E27FC236}">
                    <a16:creationId xmlns:a16="http://schemas.microsoft.com/office/drawing/2014/main" id="{CFEDC2E7-B736-6840-A6C0-BC29A3522DC3}"/>
                  </a:ext>
                </a:extLst>
              </p:cNvPr>
              <p:cNvGrpSpPr/>
              <p:nvPr/>
            </p:nvGrpSpPr>
            <p:grpSpPr>
              <a:xfrm>
                <a:off x="3476045" y="200164"/>
                <a:ext cx="5748793" cy="1178009"/>
                <a:chOff x="3476045" y="200164"/>
                <a:chExt cx="5748793" cy="1178009"/>
              </a:xfrm>
            </p:grpSpPr>
            <p:grpSp>
              <p:nvGrpSpPr>
                <p:cNvPr id="8" name="Google Shape;2186;p150">
                  <a:extLst>
                    <a:ext uri="{FF2B5EF4-FFF2-40B4-BE49-F238E27FC236}">
                      <a16:creationId xmlns:a16="http://schemas.microsoft.com/office/drawing/2014/main" id="{CDC34E8F-4D03-C048-9B5B-24264D8E51FA}"/>
                    </a:ext>
                  </a:extLst>
                </p:cNvPr>
                <p:cNvGrpSpPr/>
                <p:nvPr/>
              </p:nvGrpSpPr>
              <p:grpSpPr>
                <a:xfrm>
                  <a:off x="3476045" y="624114"/>
                  <a:ext cx="5748793" cy="754059"/>
                  <a:chOff x="3476045" y="624114"/>
                  <a:chExt cx="5748793" cy="754059"/>
                </a:xfrm>
              </p:grpSpPr>
              <p:cxnSp>
                <p:nvCxnSpPr>
                  <p:cNvPr id="10" name="Google Shape;2187;p150">
                    <a:extLst>
                      <a:ext uri="{FF2B5EF4-FFF2-40B4-BE49-F238E27FC236}">
                        <a16:creationId xmlns:a16="http://schemas.microsoft.com/office/drawing/2014/main" id="{CDE465A8-E44E-D64B-8E43-2239FCC9B808}"/>
                      </a:ext>
                    </a:extLst>
                  </p:cNvPr>
                  <p:cNvCxnSpPr/>
                  <p:nvPr/>
                </p:nvCxnSpPr>
                <p:spPr>
                  <a:xfrm>
                    <a:off x="3745064" y="899886"/>
                    <a:ext cx="4702250" cy="0"/>
                  </a:xfrm>
                  <a:prstGeom prst="straightConnector1">
                    <a:avLst/>
                  </a:prstGeom>
                  <a:noFill/>
                  <a:ln w="38100" cap="flat" cmpd="sng">
                    <a:solidFill>
                      <a:schemeClr val="dk1"/>
                    </a:solidFill>
                    <a:prstDash val="solid"/>
                    <a:round/>
                    <a:headEnd type="none" w="sm" len="sm"/>
                    <a:tailEnd type="stealth" w="med" len="med"/>
                  </a:ln>
                </p:spPr>
              </p:cxnSp>
              <p:cxnSp>
                <p:nvCxnSpPr>
                  <p:cNvPr id="11" name="Google Shape;2188;p150">
                    <a:extLst>
                      <a:ext uri="{FF2B5EF4-FFF2-40B4-BE49-F238E27FC236}">
                        <a16:creationId xmlns:a16="http://schemas.microsoft.com/office/drawing/2014/main" id="{62D4FD65-F98E-944E-8FE1-6AE264C28890}"/>
                      </a:ext>
                    </a:extLst>
                  </p:cNvPr>
                  <p:cNvCxnSpPr/>
                  <p:nvPr/>
                </p:nvCxnSpPr>
                <p:spPr>
                  <a:xfrm rot="10800000">
                    <a:off x="6069496" y="624114"/>
                    <a:ext cx="0" cy="275772"/>
                  </a:xfrm>
                  <a:prstGeom prst="straightConnector1">
                    <a:avLst/>
                  </a:prstGeom>
                  <a:noFill/>
                  <a:ln w="38100" cap="flat" cmpd="sng">
                    <a:solidFill>
                      <a:schemeClr val="dk1"/>
                    </a:solidFill>
                    <a:prstDash val="solid"/>
                    <a:miter lim="800000"/>
                    <a:headEnd type="none" w="sm" len="sm"/>
                    <a:tailEnd type="none" w="sm" len="sm"/>
                  </a:ln>
                </p:spPr>
              </p:cxnSp>
              <p:sp>
                <p:nvSpPr>
                  <p:cNvPr id="12" name="Google Shape;2189;p150">
                    <a:extLst>
                      <a:ext uri="{FF2B5EF4-FFF2-40B4-BE49-F238E27FC236}">
                        <a16:creationId xmlns:a16="http://schemas.microsoft.com/office/drawing/2014/main" id="{6A8B07F5-C238-414C-891A-505A98393DB8}"/>
                      </a:ext>
                    </a:extLst>
                  </p:cNvPr>
                  <p:cNvSpPr txBox="1"/>
                  <p:nvPr/>
                </p:nvSpPr>
                <p:spPr>
                  <a:xfrm>
                    <a:off x="3476045"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Helvetica Neue"/>
                        <a:ea typeface="Helvetica Neue"/>
                        <a:cs typeface="Helvetica Neue"/>
                        <a:sym typeface="Helvetica Neue"/>
                      </a:rPr>
                      <a:t>Past</a:t>
                    </a:r>
                    <a:endParaRPr sz="1800" b="0" i="0" u="none" strike="noStrike" cap="none">
                      <a:solidFill>
                        <a:srgbClr val="000000"/>
                      </a:solidFill>
                      <a:latin typeface="Calibri"/>
                      <a:ea typeface="Calibri"/>
                      <a:cs typeface="Calibri"/>
                      <a:sym typeface="Calibri"/>
                    </a:endParaRPr>
                  </a:p>
                </p:txBody>
              </p:sp>
              <p:sp>
                <p:nvSpPr>
                  <p:cNvPr id="13" name="Google Shape;2190;p150">
                    <a:extLst>
                      <a:ext uri="{FF2B5EF4-FFF2-40B4-BE49-F238E27FC236}">
                        <a16:creationId xmlns:a16="http://schemas.microsoft.com/office/drawing/2014/main" id="{25200331-4C7E-DA4C-8D71-FCAF57B5571C}"/>
                      </a:ext>
                    </a:extLst>
                  </p:cNvPr>
                  <p:cNvSpPr txBox="1"/>
                  <p:nvPr/>
                </p:nvSpPr>
                <p:spPr>
                  <a:xfrm>
                    <a:off x="5657102"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Helvetica Neue"/>
                        <a:ea typeface="Helvetica Neue"/>
                        <a:cs typeface="Helvetica Neue"/>
                        <a:sym typeface="Helvetica Neue"/>
                      </a:rPr>
                      <a:t>Present</a:t>
                    </a:r>
                    <a:endParaRPr sz="1800" b="0" i="0" u="none" strike="noStrike" cap="none">
                      <a:solidFill>
                        <a:srgbClr val="000000"/>
                      </a:solidFill>
                      <a:latin typeface="Calibri"/>
                      <a:ea typeface="Calibri"/>
                      <a:cs typeface="Calibri"/>
                      <a:sym typeface="Calibri"/>
                    </a:endParaRPr>
                  </a:p>
                </p:txBody>
              </p:sp>
              <p:sp>
                <p:nvSpPr>
                  <p:cNvPr id="14" name="Google Shape;2191;p150">
                    <a:extLst>
                      <a:ext uri="{FF2B5EF4-FFF2-40B4-BE49-F238E27FC236}">
                        <a16:creationId xmlns:a16="http://schemas.microsoft.com/office/drawing/2014/main" id="{303DC370-D07D-2A43-B13B-041606273A19}"/>
                      </a:ext>
                    </a:extLst>
                  </p:cNvPr>
                  <p:cNvSpPr txBox="1"/>
                  <p:nvPr/>
                </p:nvSpPr>
                <p:spPr>
                  <a:xfrm>
                    <a:off x="7976483"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Helvetica Neue"/>
                        <a:ea typeface="Helvetica Neue"/>
                        <a:cs typeface="Helvetica Neue"/>
                        <a:sym typeface="Helvetica Neue"/>
                      </a:rPr>
                      <a:t>Future</a:t>
                    </a:r>
                    <a:endParaRPr sz="1800" b="0" i="0" u="none" strike="noStrike" cap="none">
                      <a:solidFill>
                        <a:srgbClr val="000000"/>
                      </a:solidFill>
                      <a:latin typeface="Calibri"/>
                      <a:ea typeface="Calibri"/>
                      <a:cs typeface="Calibri"/>
                      <a:sym typeface="Calibri"/>
                    </a:endParaRPr>
                  </a:p>
                </p:txBody>
              </p:sp>
            </p:grpSp>
            <p:sp>
              <p:nvSpPr>
                <p:cNvPr id="9" name="Google Shape;2192;p150">
                  <a:extLst>
                    <a:ext uri="{FF2B5EF4-FFF2-40B4-BE49-F238E27FC236}">
                      <a16:creationId xmlns:a16="http://schemas.microsoft.com/office/drawing/2014/main" id="{CCDC9C76-56E2-2846-A1EA-D4010440D8B0}"/>
                    </a:ext>
                  </a:extLst>
                </p:cNvPr>
                <p:cNvSpPr txBox="1"/>
                <p:nvPr/>
              </p:nvSpPr>
              <p:spPr>
                <a:xfrm>
                  <a:off x="5713249" y="200164"/>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Neue"/>
                      <a:ea typeface="Helvetica Neue"/>
                      <a:cs typeface="Helvetica Neue"/>
                      <a:sym typeface="Helvetica Neue"/>
                    </a:rPr>
                    <a:t>Now</a:t>
                  </a:r>
                  <a:endParaRPr sz="1800" b="0" i="0" u="none" strike="noStrike" cap="none" dirty="0">
                    <a:solidFill>
                      <a:srgbClr val="000000"/>
                    </a:solidFill>
                    <a:latin typeface="Calibri"/>
                    <a:ea typeface="Calibri"/>
                    <a:cs typeface="Calibri"/>
                    <a:sym typeface="Calibri"/>
                  </a:endParaRPr>
                </a:p>
              </p:txBody>
            </p:sp>
          </p:grpSp>
          <p:sp>
            <p:nvSpPr>
              <p:cNvPr id="7" name="Google Shape;2193;p150">
                <a:extLst>
                  <a:ext uri="{FF2B5EF4-FFF2-40B4-BE49-F238E27FC236}">
                    <a16:creationId xmlns:a16="http://schemas.microsoft.com/office/drawing/2014/main" id="{58CA7B2D-BB58-D84E-BED0-63C9F5164CF8}"/>
                  </a:ext>
                </a:extLst>
              </p:cNvPr>
              <p:cNvSpPr/>
              <p:nvPr/>
            </p:nvSpPr>
            <p:spPr>
              <a:xfrm>
                <a:off x="4463717" y="660742"/>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grpSp>
        <p:sp>
          <p:nvSpPr>
            <p:cNvPr id="5" name="Google Shape;2194;p150">
              <a:extLst>
                <a:ext uri="{FF2B5EF4-FFF2-40B4-BE49-F238E27FC236}">
                  <a16:creationId xmlns:a16="http://schemas.microsoft.com/office/drawing/2014/main" id="{AC1305B0-BF0C-9C47-AD73-A436ABD04175}"/>
                </a:ext>
              </a:extLst>
            </p:cNvPr>
            <p:cNvSpPr txBox="1"/>
            <p:nvPr/>
          </p:nvSpPr>
          <p:spPr>
            <a:xfrm>
              <a:off x="6096000" y="596995"/>
              <a:ext cx="124835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dirty="0">
                  <a:solidFill>
                    <a:srgbClr val="000000"/>
                  </a:solidFill>
                  <a:latin typeface="Helvetica Neue"/>
                  <a:ea typeface="Helvetica Neue"/>
                  <a:cs typeface="Helvetica Neue"/>
                  <a:sym typeface="Helvetica Neue"/>
                </a:rPr>
                <a:t>s</a:t>
              </a:r>
              <a:r>
                <a:rPr lang="en-US" sz="1400" b="0" i="0" u="none" strike="noStrike" cap="none" dirty="0">
                  <a:solidFill>
                    <a:srgbClr val="000000"/>
                  </a:solidFill>
                  <a:latin typeface="Helvetica Neue"/>
                  <a:ea typeface="Helvetica Neue"/>
                  <a:cs typeface="Helvetica Neue"/>
                  <a:sym typeface="Helvetica Neue"/>
                </a:rPr>
                <a:t>peech</a:t>
              </a:r>
              <a:endParaRPr sz="1800" b="0" i="0" u="none" strike="noStrike" cap="none" dirty="0">
                <a:solidFill>
                  <a:srgbClr val="000000"/>
                </a:solidFill>
                <a:latin typeface="Calibri"/>
                <a:ea typeface="Calibri"/>
                <a:cs typeface="Calibri"/>
                <a:sym typeface="Calibri"/>
              </a:endParaRPr>
            </a:p>
          </p:txBody>
        </p:sp>
      </p:grpSp>
      <p:sp>
        <p:nvSpPr>
          <p:cNvPr id="15" name="Google Shape;2194;p150">
            <a:extLst>
              <a:ext uri="{FF2B5EF4-FFF2-40B4-BE49-F238E27FC236}">
                <a16:creationId xmlns:a16="http://schemas.microsoft.com/office/drawing/2014/main" id="{786CFBCB-5E28-5F44-99D2-E273AEAD19B0}"/>
              </a:ext>
            </a:extLst>
          </p:cNvPr>
          <p:cNvSpPr txBox="1"/>
          <p:nvPr/>
        </p:nvSpPr>
        <p:spPr>
          <a:xfrm>
            <a:off x="3727576" y="304104"/>
            <a:ext cx="1248355"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dirty="0">
                <a:solidFill>
                  <a:srgbClr val="000000"/>
                </a:solidFill>
                <a:latin typeface="Helvetica Neue"/>
                <a:ea typeface="Helvetica Neue"/>
                <a:cs typeface="Helvetica Neue"/>
                <a:sym typeface="Helvetica Neue"/>
              </a:rPr>
              <a:t>watched Lion King</a:t>
            </a:r>
            <a:endParaRPr sz="1800" b="0" i="0" u="none" strike="noStrike" cap="none" dirty="0">
              <a:solidFill>
                <a:srgbClr val="000000"/>
              </a:solidFill>
              <a:latin typeface="Calibri"/>
              <a:ea typeface="Calibri"/>
              <a:cs typeface="Calibri"/>
              <a:sym typeface="Calibri"/>
            </a:endParaRPr>
          </a:p>
        </p:txBody>
      </p:sp>
      <p:sp>
        <p:nvSpPr>
          <p:cNvPr id="16" name="Google Shape;2196;p150">
            <a:extLst>
              <a:ext uri="{FF2B5EF4-FFF2-40B4-BE49-F238E27FC236}">
                <a16:creationId xmlns:a16="http://schemas.microsoft.com/office/drawing/2014/main" id="{13B479D4-6319-8B45-A0B6-40B06C4A037F}"/>
              </a:ext>
            </a:extLst>
          </p:cNvPr>
          <p:cNvSpPr/>
          <p:nvPr/>
        </p:nvSpPr>
        <p:spPr>
          <a:xfrm>
            <a:off x="4912895" y="596995"/>
            <a:ext cx="836049" cy="307777"/>
          </a:xfrm>
          <a:prstGeom prst="rightArrow">
            <a:avLst>
              <a:gd name="adj1" fmla="val 50000"/>
              <a:gd name="adj2" fmla="val 5000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070C0"/>
              </a:solidFill>
              <a:latin typeface="Calibri"/>
              <a:ea typeface="Calibri"/>
              <a:cs typeface="Calibri"/>
              <a:sym typeface="Calibri"/>
            </a:endParaRPr>
          </a:p>
        </p:txBody>
      </p:sp>
      <p:sp>
        <p:nvSpPr>
          <p:cNvPr id="18" name="Google Shape;2195;p150">
            <a:extLst>
              <a:ext uri="{FF2B5EF4-FFF2-40B4-BE49-F238E27FC236}">
                <a16:creationId xmlns:a16="http://schemas.microsoft.com/office/drawing/2014/main" id="{E50E32FD-8C4E-F84E-B37D-AF8DE860DBCE}"/>
              </a:ext>
            </a:extLst>
          </p:cNvPr>
          <p:cNvSpPr/>
          <p:nvPr/>
        </p:nvSpPr>
        <p:spPr>
          <a:xfrm>
            <a:off x="5724290" y="685344"/>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785185015"/>
              </p:ext>
            </p:extLst>
          </p:nvPr>
        </p:nvGraphicFramePr>
        <p:xfrm>
          <a:off x="577219" y="110714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a:rPr>
                        <a:t>The weather report </a:t>
                      </a:r>
                      <a:r>
                        <a:rPr lang="en-US" sz="1800" b="1" u="sng" dirty="0">
                          <a:solidFill>
                            <a:srgbClr val="405168"/>
                          </a:solidFill>
                          <a:latin typeface="Helvetica" pitchFamily="2" charset="0"/>
                          <a:cs typeface="Arial"/>
                        </a:rPr>
                        <a:t>will be finished</a:t>
                      </a:r>
                      <a:r>
                        <a:rPr lang="en-US" sz="1800" b="1" u="none" dirty="0">
                          <a:solidFill>
                            <a:srgbClr val="405168"/>
                          </a:solidFill>
                          <a:latin typeface="Helvetica" pitchFamily="2" charset="0"/>
                          <a:cs typeface="Arial"/>
                        </a:rPr>
                        <a:t> </a:t>
                      </a:r>
                      <a:r>
                        <a:rPr lang="en-US" sz="1800" b="1" dirty="0">
                          <a:solidFill>
                            <a:srgbClr val="405168"/>
                          </a:solidFill>
                          <a:latin typeface="Helvetica" pitchFamily="2" charset="0"/>
                          <a:cs typeface="Arial"/>
                        </a:rPr>
                        <a:t>by then.</a:t>
                      </a:r>
                      <a:endParaRPr lang="en-AE" sz="1800" b="1" dirty="0">
                        <a:solidFill>
                          <a:srgbClr val="405168"/>
                        </a:solidFill>
                        <a:latin typeface="Helvetica" pitchFamily="2" charset="0"/>
                        <a:cs typeface="Arial"/>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Arial" panose="020B0604020202020204" pitchFamily="34" charset="0"/>
                          <a:cs typeface="Arial" panose="020B0604020202020204" pitchFamily="34" charset="0"/>
                        </a:rPr>
                        <a:t>The sentence is describing when a specific future event will be over, but we don’t know who the doer of the action in the event will be.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Passives: </a:t>
                      </a:r>
                      <a:r>
                        <a:rPr lang="en-US" sz="1800" dirty="0">
                          <a:solidFill>
                            <a:srgbClr val="405168"/>
                          </a:solidFill>
                          <a:latin typeface="Arial"/>
                          <a:cs typeface="Arial"/>
                          <a:hlinkClick r:id="rId3">
                            <a:extLst>
                              <a:ext uri="{A12FA001-AC4F-418D-AE19-62706E023703}">
                                <ahyp:hlinkClr xmlns:ahyp="http://schemas.microsoft.com/office/drawing/2018/hyperlinkcolor" val="tx"/>
                              </a:ext>
                            </a:extLst>
                          </a:hlinkClick>
                        </a:rPr>
                        <a:t>future simple </a:t>
                      </a:r>
                      <a:r>
                        <a:rPr lang="en-US" sz="1800" dirty="0">
                          <a:solidFill>
                            <a:srgbClr val="405168"/>
                          </a:solidFill>
                          <a:latin typeface="Arial"/>
                          <a:cs typeface="Arial"/>
                          <a:hlinkClick r:id="rId4">
                            <a:extLst>
                              <a:ext uri="{A12FA001-AC4F-418D-AE19-62706E023703}">
                                <ahyp:hlinkClr xmlns:ahyp="http://schemas.microsoft.com/office/drawing/2018/hyperlinkcolor" val="tx"/>
                              </a:ext>
                            </a:extLst>
                          </a:hlinkClick>
                        </a:rPr>
                        <a:t>passive</a:t>
                      </a:r>
                      <a:endParaRPr lang="en-US" sz="1800" dirty="0">
                        <a:solidFill>
                          <a:srgbClr val="405168"/>
                        </a:solidFill>
                        <a:latin typeface="Arial"/>
                        <a:cs typeface="Arial"/>
                      </a:endParaRPr>
                    </a:p>
                    <a:p>
                      <a:r>
                        <a:rPr lang="en-US" sz="1800" u="none" dirty="0">
                          <a:solidFill>
                            <a:srgbClr val="405168"/>
                          </a:solidFill>
                          <a:latin typeface="Arial"/>
                          <a:ea typeface="Arial"/>
                          <a:cs typeface="Arial"/>
                          <a:sym typeface="Arial"/>
                        </a:rPr>
                        <a:t>‘going to / will’ + be + past participle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Arial" panose="020B0604020202020204" pitchFamily="34" charset="0"/>
                          <a:cs typeface="Arial" panose="020B0604020202020204" pitchFamily="34" charset="0"/>
                        </a:rPr>
                        <a:t>‘Going to’ and ‘will’ can be used with a verb phrase to describe plans and arrangements. They can also be used to describe a future event or activity. The passive voice is used when the person or object that experiences an action is more important than who or what did the action.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The exam is </a:t>
                      </a:r>
                      <a:r>
                        <a:rPr kumimoji="0" lang="en-US" sz="1800" b="0" i="0" u="sng"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going to be marked </a:t>
                      </a:r>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tomorrow. </a:t>
                      </a:r>
                    </a:p>
                    <a:p>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The car is </a:t>
                      </a:r>
                      <a:r>
                        <a:rPr kumimoji="0" lang="en-US" sz="1800" b="0" i="0" u="sng"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going to be sold</a:t>
                      </a:r>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a:t>
                      </a:r>
                    </a:p>
                    <a:p>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The house </a:t>
                      </a:r>
                      <a:r>
                        <a:rPr kumimoji="0" lang="en-US" sz="1800" b="0" i="0" u="sng"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will be built </a:t>
                      </a:r>
                      <a:r>
                        <a:rPr kumimoji="0" lang="en-US" sz="1800" b="0" i="0" u="none" strike="noStrike" kern="1200" cap="none" spc="0" normalizeH="0" baseline="0" noProof="0" dirty="0">
                          <a:ln>
                            <a:noFill/>
                          </a:ln>
                          <a:solidFill>
                            <a:srgbClr val="405168"/>
                          </a:solidFill>
                          <a:effectLst/>
                          <a:uLnTx/>
                          <a:uFillTx/>
                          <a:latin typeface="Arial" panose="020B0604020202020204" pitchFamily="34" charset="0"/>
                          <a:ea typeface="+mn-ea"/>
                          <a:cs typeface="Arial" panose="020B0604020202020204" pitchFamily="34" charset="0"/>
                        </a:rPr>
                        <a:t>next year.</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6014979"/>
              </p:ext>
            </p:extLst>
          </p:nvPr>
        </p:nvGraphicFramePr>
        <p:xfrm>
          <a:off x="577219" y="110714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u="sng" dirty="0">
                          <a:solidFill>
                            <a:srgbClr val="405168"/>
                          </a:solidFill>
                          <a:latin typeface="Helvetica" pitchFamily="2" charset="0"/>
                          <a:cs typeface="Arial" panose="020B0604020202020204" pitchFamily="34" charset="0"/>
                        </a:rPr>
                        <a:t>If we looked </a:t>
                      </a:r>
                      <a:r>
                        <a:rPr lang="en-US" sz="1800" b="1" dirty="0">
                          <a:solidFill>
                            <a:srgbClr val="405168"/>
                          </a:solidFill>
                          <a:latin typeface="Helvetica" pitchFamily="2" charset="0"/>
                          <a:cs typeface="Arial" panose="020B0604020202020204" pitchFamily="34" charset="0"/>
                        </a:rPr>
                        <a:t>after the environment better, the animals would be happy.</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suggesting that the way to improve animals’ lives is to take more care of the planet.</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Conditionals: second conditional</a:t>
                      </a:r>
                      <a:endParaRPr lang="en-US" sz="1800" dirty="0">
                        <a:solidFill>
                          <a:srgbClr val="405168"/>
                        </a:solidFill>
                        <a:latin typeface="Helvetica" pitchFamily="2" charset="0"/>
                        <a:cs typeface="Arial" panose="020B0604020202020204" pitchFamily="34" charset="0"/>
                      </a:endParaRPr>
                    </a:p>
                    <a:p>
                      <a:r>
                        <a:rPr lang="en-US" sz="1800" dirty="0">
                          <a:solidFill>
                            <a:srgbClr val="405168"/>
                          </a:solidFill>
                          <a:latin typeface="Helvetica" pitchFamily="2" charset="0"/>
                          <a:ea typeface="Arial"/>
                          <a:cs typeface="Arial"/>
                          <a:sym typeface="Arial"/>
                        </a:rPr>
                        <a:t>‘if’ clause/condition + past simple + would/could  + rest of sentence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second conditional can be used to describe a hypothetical present or future situation. It is used to talk about situations that are unlikely. In the example above, it is unlikely that we will look after the environment.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u="sng" dirty="0">
                          <a:solidFill>
                            <a:srgbClr val="405168"/>
                          </a:solidFill>
                          <a:latin typeface="Helvetica" pitchFamily="2" charset="0"/>
                          <a:cs typeface="Arial"/>
                        </a:rPr>
                        <a:t>I would visit</a:t>
                      </a:r>
                      <a:r>
                        <a:rPr lang="en-US" sz="1800" dirty="0">
                          <a:solidFill>
                            <a:srgbClr val="405168"/>
                          </a:solidFill>
                          <a:latin typeface="Helvetica" pitchFamily="2" charset="0"/>
                          <a:cs typeface="Arial"/>
                        </a:rPr>
                        <a:t> the rainforests in Asia, </a:t>
                      </a:r>
                      <a:r>
                        <a:rPr lang="en-US" sz="1800" u="sng" dirty="0">
                          <a:solidFill>
                            <a:srgbClr val="405168"/>
                          </a:solidFill>
                          <a:latin typeface="Helvetica" pitchFamily="2" charset="0"/>
                          <a:cs typeface="Arial"/>
                        </a:rPr>
                        <a:t>if I won</a:t>
                      </a:r>
                      <a:r>
                        <a:rPr lang="en-US" sz="1800" dirty="0">
                          <a:solidFill>
                            <a:srgbClr val="405168"/>
                          </a:solidFill>
                          <a:latin typeface="Helvetica" pitchFamily="2" charset="0"/>
                          <a:cs typeface="Arial"/>
                        </a:rPr>
                        <a:t> the lottery.</a:t>
                      </a:r>
                    </a:p>
                    <a:p>
                      <a:r>
                        <a:rPr lang="en-US" sz="1800" u="sng" dirty="0">
                          <a:solidFill>
                            <a:srgbClr val="405168"/>
                          </a:solidFill>
                          <a:latin typeface="Helvetica" pitchFamily="2" charset="0"/>
                          <a:cs typeface="Arial"/>
                        </a:rPr>
                        <a:t>If it weren’t</a:t>
                      </a:r>
                      <a:r>
                        <a:rPr lang="en-US" sz="1800" u="none" dirty="0">
                          <a:solidFill>
                            <a:srgbClr val="405168"/>
                          </a:solidFill>
                          <a:latin typeface="Helvetica" pitchFamily="2" charset="0"/>
                          <a:cs typeface="Arial"/>
                        </a:rPr>
                        <a:t> so hot, </a:t>
                      </a:r>
                      <a:r>
                        <a:rPr lang="en-US" sz="1800" u="sng" dirty="0">
                          <a:solidFill>
                            <a:srgbClr val="405168"/>
                          </a:solidFill>
                          <a:latin typeface="Helvetica" pitchFamily="2" charset="0"/>
                          <a:cs typeface="Arial"/>
                        </a:rPr>
                        <a:t>I could walk</a:t>
                      </a:r>
                      <a:r>
                        <a:rPr lang="en-US" sz="1800" u="none" dirty="0">
                          <a:solidFill>
                            <a:srgbClr val="405168"/>
                          </a:solidFill>
                          <a:latin typeface="Helvetica" pitchFamily="2" charset="0"/>
                          <a:cs typeface="Arial"/>
                        </a:rPr>
                        <a:t> outside in the park.</a:t>
                      </a:r>
                    </a:p>
                    <a:p>
                      <a:r>
                        <a:rPr lang="en-US" sz="1800" u="sng" dirty="0">
                          <a:solidFill>
                            <a:srgbClr val="405168"/>
                          </a:solidFill>
                          <a:latin typeface="Helvetica" pitchFamily="2" charset="0"/>
                          <a:cs typeface="Arial"/>
                        </a:rPr>
                        <a:t>If you had</a:t>
                      </a:r>
                      <a:r>
                        <a:rPr lang="en-US" sz="1800" u="none" dirty="0">
                          <a:solidFill>
                            <a:srgbClr val="405168"/>
                          </a:solidFill>
                          <a:latin typeface="Helvetica" pitchFamily="2" charset="0"/>
                          <a:cs typeface="Arial"/>
                        </a:rPr>
                        <a:t> AED 1,000,000, </a:t>
                      </a:r>
                      <a:r>
                        <a:rPr lang="en-US" sz="1800" u="sng" dirty="0">
                          <a:solidFill>
                            <a:srgbClr val="405168"/>
                          </a:solidFill>
                          <a:latin typeface="Helvetica" pitchFamily="2" charset="0"/>
                          <a:cs typeface="Arial"/>
                        </a:rPr>
                        <a:t>you could</a:t>
                      </a:r>
                      <a:r>
                        <a:rPr lang="en-US" sz="1800" u="none" dirty="0">
                          <a:solidFill>
                            <a:srgbClr val="405168"/>
                          </a:solidFill>
                          <a:latin typeface="Helvetica" pitchFamily="2" charset="0"/>
                          <a:cs typeface="Arial"/>
                        </a:rPr>
                        <a:t> travel around the world.</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921311363"/>
              </p:ext>
            </p:extLst>
          </p:nvPr>
        </p:nvGraphicFramePr>
        <p:xfrm>
          <a:off x="577219" y="1239979"/>
          <a:ext cx="11037561" cy="420178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Clr>
                          <a:srgbClr val="0070C0"/>
                        </a:buClr>
                        <a:buSzPts val="1800"/>
                        <a:buFont typeface="Arial"/>
                        <a:buNone/>
                      </a:pPr>
                      <a:r>
                        <a:rPr lang="en-US" sz="1800" b="1" u="none" strike="noStrike" cap="none" dirty="0">
                          <a:solidFill>
                            <a:srgbClr val="405168"/>
                          </a:solidFill>
                          <a:latin typeface="Arial"/>
                          <a:ea typeface="Arial"/>
                          <a:cs typeface="Arial"/>
                          <a:sym typeface="Arial"/>
                        </a:rPr>
                        <a:t>That tree is so big! It must be one of the tallest trees in the world.</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Arial"/>
                        <a:buNone/>
                        <a:tabLst/>
                        <a:defRPr/>
                      </a:pPr>
                      <a:r>
                        <a:rPr lang="en-US" sz="1800" dirty="0">
                          <a:solidFill>
                            <a:srgbClr val="405168"/>
                          </a:solidFill>
                          <a:latin typeface="Helvetica" pitchFamily="2" charset="0"/>
                          <a:ea typeface="Arial"/>
                          <a:cs typeface="Arial"/>
                          <a:sym typeface="Arial"/>
                        </a:rPr>
                        <a:t>The speaker is guessing, but is fairly certain, that it is one of the tallest trees. </a:t>
                      </a: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Modals: present modals </a:t>
                      </a:r>
                      <a:r>
                        <a:rPr lang="en-US" sz="1800" u="none" strike="noStrike" cap="none" dirty="0">
                          <a:solidFill>
                            <a:srgbClr val="405168"/>
                          </a:solidFill>
                          <a:latin typeface="Helvetica" pitchFamily="2" charset="0"/>
                          <a:ea typeface="Arial"/>
                          <a:cs typeface="Arial"/>
                          <a:sym typeface="Arial"/>
                        </a:rPr>
                        <a:t>(deduction)</a:t>
                      </a:r>
                    </a:p>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subject + modal (must / can’t) + infinitive for inferences about the present</a:t>
                      </a: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When making guesses based on present evidence, we use ‘must’ when we are certain of something, and we use ‘can’t’ to suggest it is impossible.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It </a:t>
                      </a:r>
                      <a:r>
                        <a:rPr lang="en-US" sz="1800" u="sng" dirty="0">
                          <a:solidFill>
                            <a:srgbClr val="405168"/>
                          </a:solidFill>
                          <a:latin typeface="Helvetica" pitchFamily="2" charset="0"/>
                          <a:ea typeface="Arial"/>
                          <a:cs typeface="Arial"/>
                          <a:sym typeface="Arial"/>
                        </a:rPr>
                        <a:t>must be</a:t>
                      </a:r>
                      <a:r>
                        <a:rPr lang="en-US" sz="1800" u="none" dirty="0">
                          <a:solidFill>
                            <a:srgbClr val="405168"/>
                          </a:solidFill>
                          <a:latin typeface="Helvetica" pitchFamily="2" charset="0"/>
                          <a:ea typeface="Arial"/>
                          <a:cs typeface="Arial"/>
                          <a:sym typeface="Arial"/>
                        </a:rPr>
                        <a:t> a mistake, that is too much</a:t>
                      </a:r>
                      <a:r>
                        <a:rPr lang="en-US" sz="1800" dirty="0">
                          <a:solidFill>
                            <a:srgbClr val="405168"/>
                          </a:solidFill>
                          <a:latin typeface="Helvetica" pitchFamily="2" charset="0"/>
                          <a:ea typeface="Arial"/>
                          <a:cs typeface="Arial"/>
                          <a:sym typeface="Arial"/>
                        </a:rPr>
                        <a:t>.</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He’s very good at running. He </a:t>
                      </a:r>
                      <a:r>
                        <a:rPr lang="en-US" sz="1800" u="sng" dirty="0">
                          <a:solidFill>
                            <a:srgbClr val="405168"/>
                          </a:solidFill>
                          <a:latin typeface="Helvetica" pitchFamily="2" charset="0"/>
                          <a:ea typeface="Arial"/>
                          <a:cs typeface="Arial"/>
                          <a:sym typeface="Arial"/>
                        </a:rPr>
                        <a:t>must train</a:t>
                      </a:r>
                      <a:r>
                        <a:rPr lang="en-US" sz="1800" u="none" dirty="0">
                          <a:solidFill>
                            <a:srgbClr val="405168"/>
                          </a:solidFill>
                          <a:latin typeface="Helvetica" pitchFamily="2" charset="0"/>
                          <a:ea typeface="Arial"/>
                          <a:cs typeface="Arial"/>
                          <a:sym typeface="Arial"/>
                        </a:rPr>
                        <a:t> every day</a:t>
                      </a:r>
                      <a:r>
                        <a:rPr lang="en-US" sz="1800" dirty="0">
                          <a:solidFill>
                            <a:srgbClr val="405168"/>
                          </a:solidFill>
                          <a:latin typeface="Helvetica" pitchFamily="2" charset="0"/>
                          <a:ea typeface="Arial"/>
                          <a:cs typeface="Arial"/>
                          <a:sym typeface="Arial"/>
                        </a:rPr>
                        <a:t>. </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It </a:t>
                      </a:r>
                      <a:r>
                        <a:rPr lang="en-US" sz="1800" u="sng" dirty="0">
                          <a:solidFill>
                            <a:srgbClr val="405168"/>
                          </a:solidFill>
                          <a:latin typeface="Helvetica" pitchFamily="2" charset="0"/>
                          <a:ea typeface="Arial"/>
                          <a:cs typeface="Arial"/>
                          <a:sym typeface="Arial"/>
                        </a:rPr>
                        <a:t>can’t be</a:t>
                      </a:r>
                      <a:r>
                        <a:rPr lang="en-US" sz="1800" u="none" dirty="0">
                          <a:solidFill>
                            <a:srgbClr val="405168"/>
                          </a:solidFill>
                          <a:latin typeface="Helvetica" pitchFamily="2" charset="0"/>
                          <a:ea typeface="Arial"/>
                          <a:cs typeface="Arial"/>
                          <a:sym typeface="Arial"/>
                        </a:rPr>
                        <a:t> very safe to drive</a:t>
                      </a:r>
                      <a:r>
                        <a:rPr lang="en-US" sz="1800" dirty="0">
                          <a:solidFill>
                            <a:srgbClr val="405168"/>
                          </a:solidFill>
                          <a:latin typeface="Helvetica" pitchFamily="2" charset="0"/>
                          <a:ea typeface="Arial"/>
                          <a:cs typeface="Arial"/>
                          <a:sym typeface="Arial"/>
                        </a:rPr>
                        <a:t>. The roads are wet.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50439092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I’m sorry, I won’t be able to walk the dog today.</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should have taken my umbrella.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regret missing the trip to the mountains.</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wish I wasn’t so busy!</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regret</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latin typeface="Arial" panose="020B0604020202020204" pitchFamily="34" charset="0"/>
                          <a:cs typeface="Arial" panose="020B0604020202020204" pitchFamily="34" charset="0"/>
                        </a:rPr>
                        <a:t>Pronouns, modals, past/present tense, conditionals</a:t>
                      </a:r>
                      <a:endParaRPr lang="en-AE" sz="1800" dirty="0">
                        <a:highlight>
                          <a:srgbClr val="FFFF00"/>
                        </a:highligh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894871288"/>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In my opinion, a picnic on the beach is more fun than a hike in a forest.</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From my point of view, the journey was too long.</a:t>
                      </a:r>
                    </a:p>
                    <a:p>
                      <a:pPr marL="0" marR="0" lvl="0" indent="0" algn="l" rtl="0" eaLnBrk="1" fontAlgn="base" latinLnBrk="0" hangingPunct="1">
                        <a:lnSpc>
                          <a:spcPct val="150000"/>
                        </a:lnSpc>
                        <a:spcBef>
                          <a:spcPts val="0"/>
                        </a:spcBef>
                        <a:spcAft>
                          <a:spcPts val="0"/>
                        </a:spcAft>
                        <a:buClrTx/>
                        <a:buSzTx/>
                        <a:buFontTx/>
                        <a:buNone/>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I’m certain that you will enjoy visiting Oman.</a:t>
                      </a:r>
                      <a:r>
                        <a:rPr lang="en-US" sz="1800" b="1" i="0" u="none" strike="noStrike" kern="1200" cap="none" spc="0" normalizeH="0" baseline="0" noProof="0" dirty="0">
                          <a:ln>
                            <a:noFill/>
                          </a:ln>
                          <a:solidFill>
                            <a:srgbClr val="405168"/>
                          </a:solidFill>
                          <a:effectLst/>
                          <a:uLnTx/>
                          <a:uFillTx/>
                          <a:latin typeface="Helvetica" pitchFamily="2" charset="0"/>
                          <a:ea typeface="+mn-ea"/>
                          <a:cs typeface="+mn-cs"/>
                        </a:rPr>
                        <a:t> </a:t>
                      </a:r>
                    </a:p>
                    <a:p>
                      <a:pPr marL="0" marR="0" lvl="0" indent="0" algn="l" rtl="0" eaLnBrk="1" fontAlgn="base" latinLnBrk="0" hangingPunct="1">
                        <a:lnSpc>
                          <a:spcPct val="150000"/>
                        </a:lnSpc>
                        <a:spcBef>
                          <a:spcPts val="0"/>
                        </a:spcBef>
                        <a:spcAft>
                          <a:spcPts val="0"/>
                        </a:spcAft>
                        <a:buClrTx/>
                        <a:buSzTx/>
                        <a:buFontTx/>
                        <a:buNone/>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According to many people, one of the most popular places to visit in the UAE is the desert. </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a:hlinkClick r:id="rId2">
                            <a:extLst>
                              <a:ext uri="{A12FA001-AC4F-418D-AE19-62706E023703}">
                                <ahyp:hlinkClr xmlns:ahyp="http://schemas.microsoft.com/office/drawing/2018/hyperlinkcolor" val="tx"/>
                              </a:ext>
                            </a:extLst>
                          </a:hlinkClick>
                        </a:rPr>
                        <a:t>Expressing opinion</a:t>
                      </a:r>
                      <a:endParaRPr lang="en-AE" sz="1800" dirty="0">
                        <a:solidFill>
                          <a:srgbClr val="405168"/>
                        </a:solidFill>
                        <a:latin typeface="Helvetica" pitchFamily="2" charset="0"/>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latin typeface="Arial"/>
                          <a:cs typeface="Arial"/>
                        </a:rPr>
                        <a:t>Pronouns, comparatives, intensifiers, modals, prepositional phrases </a:t>
                      </a:r>
                      <a:endParaRPr lang="en-A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3586500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What were you doing last weekend?</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was visiting my grandparents in Al Ain. We had dinner together in the evening.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In the past, we used to spend the spring holidays in Armenia. </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went </a:t>
                      </a:r>
                      <a:r>
                        <a:rPr lang="en-GB" sz="1800" b="1" i="0" u="none" strike="noStrike" kern="1200">
                          <a:solidFill>
                            <a:srgbClr val="405168"/>
                          </a:solidFill>
                          <a:effectLst/>
                          <a:latin typeface="Helvetica" pitchFamily="2" charset="0"/>
                          <a:ea typeface="+mn-ea"/>
                          <a:cs typeface="Arial" panose="020B0604020202020204" pitchFamily="34" charset="0"/>
                        </a:rPr>
                        <a:t>to Armenia, </a:t>
                      </a:r>
                      <a:r>
                        <a:rPr lang="en-GB" sz="1800" b="1" i="0" u="none" strike="noStrike" kern="1200" dirty="0">
                          <a:solidFill>
                            <a:srgbClr val="405168"/>
                          </a:solidFill>
                          <a:effectLst/>
                          <a:latin typeface="Helvetica" pitchFamily="2" charset="0"/>
                          <a:ea typeface="+mn-ea"/>
                          <a:cs typeface="Arial" panose="020B0604020202020204" pitchFamily="34" charset="0"/>
                        </a:rPr>
                        <a:t>where I visited the capital city. Then, I spent a few days in the mountains.</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noProof="0" dirty="0">
                          <a:solidFill>
                            <a:srgbClr val="405168"/>
                          </a:solidFill>
                          <a:latin typeface="Helvetica" pitchFamily="2" charset="0"/>
                          <a:cs typeface="Arial"/>
                          <a:hlinkClick r:id="rId2">
                            <a:extLst>
                              <a:ext uri="{A12FA001-AC4F-418D-AE19-62706E023703}">
                                <ahyp:hlinkClr xmlns:ahyp="http://schemas.microsoft.com/office/drawing/2018/hyperlinkcolor" val="tx"/>
                              </a:ext>
                            </a:extLst>
                          </a:hlinkClick>
                        </a:rPr>
                        <a:t>Describing past experiences and events</a:t>
                      </a:r>
                      <a:endParaRPr lang="en-GB" sz="1800" noProof="0" dirty="0">
                        <a:solidFill>
                          <a:srgbClr val="405168"/>
                        </a:solidFill>
                        <a:latin typeface="Helvetica" pitchFamily="2" charset="0"/>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noProof="0" dirty="0" err="1">
                          <a:latin typeface="Arial"/>
                          <a:cs typeface="Arial"/>
                        </a:rPr>
                        <a:t>Wh</a:t>
                      </a:r>
                      <a:r>
                        <a:rPr lang="en-GB" sz="1800" noProof="0" dirty="0">
                          <a:latin typeface="Arial"/>
                          <a:cs typeface="Arial"/>
                        </a:rPr>
                        <a:t>- questions, past time (used to / would / past continuous), adverbs of time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3.xml><?xml version="1.0" encoding="utf-8"?>
<ds:datastoreItem xmlns:ds="http://schemas.openxmlformats.org/officeDocument/2006/customXml" ds:itemID="{823E32ED-ADDF-4340-80FC-6D5BA18D559B}"/>
</file>

<file path=docProps/app.xml><?xml version="1.0" encoding="utf-8"?>
<Properties xmlns="http://schemas.openxmlformats.org/officeDocument/2006/extended-properties" xmlns:vt="http://schemas.openxmlformats.org/officeDocument/2006/docPropsVTypes">
  <TotalTime>2539</TotalTime>
  <Words>1496</Words>
  <Application>Microsoft Macintosh PowerPoint</Application>
  <PresentationFormat>Widescreen</PresentationFormat>
  <Paragraphs>140</Paragraphs>
  <Slides>17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Helvetica</vt:lpstr>
      <vt:lpstr>Helvetica Light</vt:lpstr>
      <vt:lpstr>Helvetica Neue</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126</cp:revision>
  <dcterms:created xsi:type="dcterms:W3CDTF">2021-02-06T17:30:35Z</dcterms:created>
  <dcterms:modified xsi:type="dcterms:W3CDTF">2023-05-13T19:34:23Z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