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431" r:id="rId3"/>
    <p:sldId id="4432" r:id="rId4"/>
    <p:sldId id="4433" r:id="rId5"/>
    <p:sldId id="4434" r:id="rId6"/>
    <p:sldId id="4435" r:id="rId7"/>
    <p:sldId id="4436" r:id="rId8"/>
    <p:sldId id="4437" r:id="rId9"/>
    <p:sldId id="4439" r:id="rId10"/>
  </p:sldIdLst>
  <p:sldSz cx="12192000" cy="6858000"/>
  <p:notesSz cx="6858000" cy="9144000"/>
  <p:defaultTextStyle>
    <a:defPPr>
      <a:defRPr lang="ar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5525B-8894-BE44-4DA6-A8A3767054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1D4EFD-00B1-F5AE-8F19-127DC5E924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AFB988-F8E8-9953-2A4C-522B8DFAF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3B593-540B-4E1B-949C-074ABA4D259C}" type="datetimeFigureOut">
              <a:rPr lang="ar-AE" smtClean="0"/>
              <a:t>08/11/1446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015CF-70FD-7060-11CA-CD824452F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A0F422-55DA-79FE-D2CD-58058BFDC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B383F-181F-455C-9D34-B31C097CEEA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252144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F7097-B4DF-B8DF-1AD9-6D5481538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A5DF0-4CEA-79C4-8FD6-BDAC79BB1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04D0C7-BD4D-FFCC-7713-9158A29CF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3B593-540B-4E1B-949C-074ABA4D259C}" type="datetimeFigureOut">
              <a:rPr lang="ar-AE" smtClean="0"/>
              <a:t>08/11/1446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A82C1F-FD47-0F4A-092D-68AC0C6E9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8A4389-F84E-512C-81E2-DC4485334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B383F-181F-455C-9D34-B31C097CEEA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607765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1A37F-CCBD-F3E9-024B-19E9A83AA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BFC9BF-A590-4AA4-8B9E-1308D9F21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CE2A75-9BFD-B842-47B3-C22D894BA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3B593-540B-4E1B-949C-074ABA4D259C}" type="datetimeFigureOut">
              <a:rPr lang="ar-AE" smtClean="0"/>
              <a:t>08/11/1446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EE2A8-7E40-DB85-F870-C149B841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815B7-B4AC-01FB-2156-99D38ABA0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B383F-181F-455C-9D34-B31C097CEEA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888909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A3DA2-8FD0-2D0A-8AA2-462D0B1E3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9E8C7-D2C1-0CDD-DE41-AC934F0BF2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793456-B47E-3E02-63BC-BA756E2D84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F5F256-6FCD-1E8E-C656-5865BABDC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3B593-540B-4E1B-949C-074ABA4D259C}" type="datetimeFigureOut">
              <a:rPr lang="ar-AE" smtClean="0"/>
              <a:t>08/11/1446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A6ABDB-4014-85D8-B2C3-1DBD82D53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485A24-BEB1-3701-CC9A-74DA10894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B383F-181F-455C-9D34-B31C097CEEA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93572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27638-DEA9-8436-B88D-C34FDCEAE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A1BAFF-4C51-C82A-864C-65ECBB0309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4C4AF3-5F26-B180-A5AF-7D0927B020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74CDBD-FE6C-BADC-BAF2-1DD6DFE7A4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159036-8D8C-5489-79DA-A579F0E692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C53139-CDD6-513A-3F2F-A09BF23B1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3B593-540B-4E1B-949C-074ABA4D259C}" type="datetimeFigureOut">
              <a:rPr lang="ar-AE" smtClean="0"/>
              <a:t>08/11/1446</a:t>
            </a:fld>
            <a:endParaRPr lang="ar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C5DB7B-994A-5223-6EB2-9E14DDCE9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B190F3-886A-79C0-0FEE-5B2D48FA8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B383F-181F-455C-9D34-B31C097CEEA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302521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3DF1B-31C3-D806-7802-559B40C6F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9091E5-3E99-A642-F84F-79D15BD87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3B593-540B-4E1B-949C-074ABA4D259C}" type="datetimeFigureOut">
              <a:rPr lang="ar-AE" smtClean="0"/>
              <a:t>08/11/1446</a:t>
            </a:fld>
            <a:endParaRPr lang="ar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1C1049-ACC6-E5FE-09F1-85B5E0398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594413-16A8-DF25-FD25-D093415AE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B383F-181F-455C-9D34-B31C097CEEA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685349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3C8072-C171-0232-992A-AA1A1DA4C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3B593-540B-4E1B-949C-074ABA4D259C}" type="datetimeFigureOut">
              <a:rPr lang="ar-AE" smtClean="0"/>
              <a:t>08/11/1446</a:t>
            </a:fld>
            <a:endParaRPr lang="ar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BA376C-EF8A-4D4A-5775-C2A7BB276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5778E7-E1A4-A646-23CD-F508868B4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B383F-181F-455C-9D34-B31C097CEEA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151220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21F9A-4BD5-DFDE-1991-B1F25799D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783A5-5EA5-26EF-BFA6-74DE45E5A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AA7BE-7EBF-0886-C776-877F69A45D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1B713B-171E-9FAE-666A-E2443910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3B593-540B-4E1B-949C-074ABA4D259C}" type="datetimeFigureOut">
              <a:rPr lang="ar-AE" smtClean="0"/>
              <a:t>08/11/1446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3D3B7-8023-D072-FE44-53C2C0F12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A2DD48-97EE-9F99-8F05-E84B0CDF4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B383F-181F-455C-9D34-B31C097CEEA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73937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37384-BB3E-801A-1EC2-3BB6D7CCD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D1D235-A1AE-7FC8-0F48-FBFD9113FF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AAFED7-5D85-BDDA-CBD8-04F6D05834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333EAD-8715-F8ED-AD4A-ECBF8F621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3B593-540B-4E1B-949C-074ABA4D259C}" type="datetimeFigureOut">
              <a:rPr lang="ar-AE" smtClean="0"/>
              <a:t>08/11/1446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96342F-FC7C-8841-0EBF-30CC4DA47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92A66C-A9E7-99DF-C01F-A0EF25229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B383F-181F-455C-9D34-B31C097CEEA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81181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A55E7-FF11-7782-7D97-A9C3C1C26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8D4D15-1327-FDC8-91D7-0B52D3E293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B7C1E-9E81-ED22-A1CE-FCA37CB62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3B593-540B-4E1B-949C-074ABA4D259C}" type="datetimeFigureOut">
              <a:rPr lang="ar-AE" smtClean="0"/>
              <a:t>08/11/1446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A687BC-C234-C76A-D3C0-7DDBEF70F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6040F-FFCB-2DAE-9D43-2CAA49FE3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B383F-181F-455C-9D34-B31C097CEEA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162465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2AE4DF-195B-1BC6-463E-73FB640D6F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34D6FD-1B06-6686-9610-1696985CF6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CBD0F-23FC-576E-DD0A-F421FCD57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3B593-540B-4E1B-949C-074ABA4D259C}" type="datetimeFigureOut">
              <a:rPr lang="ar-AE" smtClean="0"/>
              <a:t>08/11/1446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773E5-2D73-E33A-0D3E-5910A4767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EEEF72-E67B-AFE4-7AD2-F32A710F2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B383F-181F-455C-9D34-B31C097CEEA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9886565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5/5/2025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720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5/5/2025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6953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5/5/2025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11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5/5/2025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7884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5/5/2025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5177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5/5/2025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2718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5/5/2025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5213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5/5/2025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4289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5/5/2025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5994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5/5/2025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5040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5/5/2025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226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916F6C-1D07-76A3-E81D-1B44C0F2C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D05219-76E5-6451-7F53-392654BC4B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4EA27C-CD9F-E6BB-B0D9-A921009AF3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B3B593-540B-4E1B-949C-074ABA4D259C}" type="datetimeFigureOut">
              <a:rPr lang="ar-AE" smtClean="0"/>
              <a:t>08/11/1446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56FC5D-FA98-D072-330D-2DF8B1DA3B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F43C2-1656-E34B-5B8C-FE8EF2E4F2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B383F-181F-455C-9D34-B31C097CEEA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575740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5/5/2025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714528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r" defTabSz="914400" rtl="1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81E2C-73B5-B298-9A5B-C38E1B2E5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B0C3F-71CC-E608-4BF4-34EA69BB48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5543" y="293914"/>
            <a:ext cx="10809514" cy="3308123"/>
          </a:xfr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AE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تحليلٌ وحلُ أسئلة الفصل (23)</a:t>
            </a:r>
            <a:br>
              <a: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ar-AE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رواية الأمير الصغير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AE4E0D-BCE3-BACB-F21D-55D3AA078B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371" y="3995057"/>
            <a:ext cx="10602685" cy="2209799"/>
          </a:xfrm>
        </p:spPr>
        <p:txBody>
          <a:bodyPr>
            <a:noAutofit/>
          </a:bodyPr>
          <a:lstStyle/>
          <a:p>
            <a:r>
              <a:rPr lang="ar-AE" sz="4000" b="1" dirty="0">
                <a:solidFill>
                  <a:srgbClr val="0070C0"/>
                </a:solidFill>
              </a:rPr>
              <a:t>الصف التاسع  </a:t>
            </a:r>
          </a:p>
          <a:p>
            <a:r>
              <a:rPr lang="ar-AE" sz="4000" b="1" dirty="0">
                <a:solidFill>
                  <a:srgbClr val="0070C0"/>
                </a:solidFill>
              </a:rPr>
              <a:t>اللغة العربية  </a:t>
            </a:r>
          </a:p>
          <a:p>
            <a:r>
              <a:rPr lang="ar-AE" sz="4000" b="1" dirty="0">
                <a:solidFill>
                  <a:srgbClr val="0070C0"/>
                </a:solidFill>
              </a:rPr>
              <a:t>إعداد : أ. فارس جاد</a:t>
            </a:r>
          </a:p>
        </p:txBody>
      </p:sp>
    </p:spTree>
    <p:extLst>
      <p:ext uri="{BB962C8B-B14F-4D97-AF65-F5344CB8AC3E}">
        <p14:creationId xmlns:p14="http://schemas.microsoft.com/office/powerpoint/2010/main" val="2939166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8C94F-D5C6-810B-3C14-49F64D16D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CD3B7A-56A8-D645-F5DC-0A7FE1743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9" y="174171"/>
            <a:ext cx="11930742" cy="65096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6AF65BC-BB24-F31A-7360-AF2737841BA0}"/>
              </a:ext>
            </a:extLst>
          </p:cNvPr>
          <p:cNvSpPr/>
          <p:nvPr/>
        </p:nvSpPr>
        <p:spPr>
          <a:xfrm>
            <a:off x="8120743" y="1752600"/>
            <a:ext cx="3940628" cy="6096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الثالث و العشرون  صـــ 135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5C7F2FC-7DDC-8AD5-F67F-5D56999B33BA}"/>
              </a:ext>
            </a:extLst>
          </p:cNvPr>
          <p:cNvSpPr/>
          <p:nvPr/>
        </p:nvSpPr>
        <p:spPr>
          <a:xfrm>
            <a:off x="304801" y="1204647"/>
            <a:ext cx="7815942" cy="126667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- الأمير الصغير: يمثل القيم الإنسانية والاستمتاع بالحياة والطبيعة، ويفضل الأمور البسيطة على حساب الكفاءة.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- البائع: يمثل النظرة العملية التي تركز على الإنتاجية وتوفير الوقت، وقد يشير إلى الطريقة التي يرى بها بعض الناس الحياة كمجرد إدارة للوقت والموارد.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5A2FFF9-1651-32AA-7787-DA3A304C09E7}"/>
              </a:ext>
            </a:extLst>
          </p:cNvPr>
          <p:cNvSpPr/>
          <p:nvPr/>
        </p:nvSpPr>
        <p:spPr>
          <a:xfrm>
            <a:off x="5802087" y="2471320"/>
            <a:ext cx="4942114" cy="193739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لقاء الأمير الصغير بالبائع الذي يبيع حبوبًا تمنع العطش لمدة أسبوع.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C5B1EC9-02E9-2031-BC1E-30788828AC23}"/>
              </a:ext>
            </a:extLst>
          </p:cNvPr>
          <p:cNvSpPr/>
          <p:nvPr/>
        </p:nvSpPr>
        <p:spPr>
          <a:xfrm>
            <a:off x="304802" y="2471320"/>
            <a:ext cx="4441370" cy="7896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غير محدد بدقة \  نهار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BA7EFB9-C628-2E5E-9111-4FC5D62698D9}"/>
              </a:ext>
            </a:extLst>
          </p:cNvPr>
          <p:cNvSpPr/>
          <p:nvPr/>
        </p:nvSpPr>
        <p:spPr>
          <a:xfrm>
            <a:off x="304801" y="3260992"/>
            <a:ext cx="4696857" cy="126667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مكان مفتوح أو سوق حيث يبيع البائع حبوبه.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5145482-899A-2140-A5E3-5081645BE07F}"/>
              </a:ext>
            </a:extLst>
          </p:cNvPr>
          <p:cNvSpPr/>
          <p:nvPr/>
        </p:nvSpPr>
        <p:spPr>
          <a:xfrm>
            <a:off x="371557" y="4799266"/>
            <a:ext cx="10156372" cy="188456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حوار بين الأمير الصغير والبائع حول قيمة الوقت الذي يمكن توفيره باستخدام الحبوب، واختلاف وجهات النظر حول كيفية استغلال هذا الوقت.</a:t>
            </a:r>
            <a:endParaRPr kumimoji="0" lang="ar-AE" sz="33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8F6C0A-C58D-3F9E-CC64-50B3CB571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087" y="3245141"/>
            <a:ext cx="4942113" cy="143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86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 animBg="1"/>
      <p:bldP spid="14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97AD5-1CC2-EBC4-0082-04C3ED802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2629C6D-9A7F-A43D-C74A-24BBC6AA3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15" y="250371"/>
            <a:ext cx="11571514" cy="63572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3C12A6-F73A-F10E-4426-C5226FED0695}"/>
              </a:ext>
            </a:extLst>
          </p:cNvPr>
          <p:cNvSpPr txBox="1"/>
          <p:nvPr/>
        </p:nvSpPr>
        <p:spPr>
          <a:xfrm>
            <a:off x="555172" y="1648458"/>
            <a:ext cx="11081656" cy="275979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khbar MT" pitchFamily="2" charset="-78"/>
              </a:rPr>
              <a:t>     يلتقي الأمير الصغير ببائع حبوب يروج لفكرة توفير الوقت، لكن الأمير الصغير يرى أن الوقت يجب أن يُستغل في الاستمتاع بالحياة والطبيعة بدلاً من العمل أو الإنتاج فقط.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45840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F367F-CFBC-9AE9-1AD3-BDF1DF97A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D91E78-99BB-759B-BC22-6F4851C3CA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4170"/>
            <a:ext cx="11745686" cy="64334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69C24CF-AB62-1D64-5392-A68D25FD7B7F}"/>
              </a:ext>
            </a:extLst>
          </p:cNvPr>
          <p:cNvSpPr/>
          <p:nvPr/>
        </p:nvSpPr>
        <p:spPr>
          <a:xfrm>
            <a:off x="517791" y="3910989"/>
            <a:ext cx="10047383" cy="268575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0" i="0" u="none" strike="noStrike" kern="120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تصرف الأمير الصغير يظهر رغبته في الاستمتاع بالحياة والطبيعة، ويفضل الأمور البسيطة على حساب الكفاءة والسرعة.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البائع، من جانبه، يمثل النظرة العملية التي تركز على الإنتاجية وتوفير الوقت.</a:t>
            </a:r>
            <a:endParaRPr kumimoji="0" lang="en-US" sz="3200" b="1" i="0" u="none" strike="noStrike" kern="120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أو سلوك آخر ..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9EDC16E-4A29-E591-4125-D6749EBC2714}"/>
              </a:ext>
            </a:extLst>
          </p:cNvPr>
          <p:cNvSpPr/>
          <p:nvPr/>
        </p:nvSpPr>
        <p:spPr>
          <a:xfrm>
            <a:off x="517791" y="250374"/>
            <a:ext cx="10047383" cy="223944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تفكير الأمير الصغير في كيفية استغلال الوقت المتاح له بطريقة مختلفة عن البائع، حيث يفضل المشي ببطء نحو عين ماء.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0D06F6-7E3E-3607-2381-FDC2401E67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791" y="1370094"/>
            <a:ext cx="10047383" cy="20589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60533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27D7F-F14C-8A52-7876-9E280B043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78BFBB-73C8-161F-B7F1-B006D563D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09" y="284472"/>
            <a:ext cx="11615057" cy="64443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A088CB3-CB39-2D36-92C7-ADC8F7B5C3D2}"/>
              </a:ext>
            </a:extLst>
          </p:cNvPr>
          <p:cNvSpPr/>
          <p:nvPr/>
        </p:nvSpPr>
        <p:spPr>
          <a:xfrm>
            <a:off x="449068" y="3084199"/>
            <a:ext cx="5668965" cy="3489329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highlight>
                  <a:srgbClr val="FFFF00"/>
                </a:highligh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اسم ممنوع من الصرف 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highlight>
                  <a:srgbClr val="FFFF00"/>
                </a:highligh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-----------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4400" b="1" i="0" u="none" strike="noStrike" kern="1200" cap="none" spc="0" normalizeH="0" baseline="0" noProof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FF00"/>
              </a:highlight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B32952-97CC-C1FC-7B35-2B774E55C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034" y="2000176"/>
            <a:ext cx="10034137" cy="4573352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3356BBE-BD8E-6992-F6EC-45B7E6A6C444}"/>
              </a:ext>
            </a:extLst>
          </p:cNvPr>
          <p:cNvSpPr/>
          <p:nvPr/>
        </p:nvSpPr>
        <p:spPr>
          <a:xfrm>
            <a:off x="449068" y="740229"/>
            <a:ext cx="10012103" cy="1259947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800" b="1" i="0" u="none" strike="noStrike" kern="1200" cap="none" spc="0" normalizeH="0" baseline="0" noProof="0" dirty="0">
                <a:ln w="6600">
                  <a:solidFill>
                    <a:srgbClr val="5EC795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EC795"/>
                  </a:outerShdw>
                </a:effectLs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استخرج العدد والمعدود في النص التالي :</a:t>
            </a:r>
          </a:p>
        </p:txBody>
      </p:sp>
    </p:spTree>
    <p:extLst>
      <p:ext uri="{BB962C8B-B14F-4D97-AF65-F5344CB8AC3E}">
        <p14:creationId xmlns:p14="http://schemas.microsoft.com/office/powerpoint/2010/main" val="7132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CF800-6656-DEC6-5774-5D1897226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5E3D530-86DF-D66F-675D-B8FF76B5CC61}"/>
              </a:ext>
            </a:extLst>
          </p:cNvPr>
          <p:cNvSpPr/>
          <p:nvPr/>
        </p:nvSpPr>
        <p:spPr>
          <a:xfrm>
            <a:off x="187287" y="363557"/>
            <a:ext cx="11721947" cy="600419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highlight>
                  <a:srgbClr val="FFFF00"/>
                </a:highligh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الرسالة المضمنة في هذا الفصل: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        تتعلق بقيمة الوقت وكيفية استغلاله.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       و  النص يسلط الضوء على اختلاف وجهات النظر حول ما يُعتبر مهمًا أو ذا قيمة في الحياة.</a:t>
            </a:r>
          </a:p>
        </p:txBody>
      </p:sp>
    </p:spTree>
    <p:extLst>
      <p:ext uri="{BB962C8B-B14F-4D97-AF65-F5344CB8AC3E}">
        <p14:creationId xmlns:p14="http://schemas.microsoft.com/office/powerpoint/2010/main" val="373007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43F4B-4724-9CC9-7DB0-6FF9D1663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2">
            <a:extLst>
              <a:ext uri="{FF2B5EF4-FFF2-40B4-BE49-F238E27FC236}">
                <a16:creationId xmlns:a16="http://schemas.microsoft.com/office/drawing/2014/main" id="{A89BF3E3-32D1-9FEB-8B19-0EE63755C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3743" y="148281"/>
            <a:ext cx="1732255" cy="914961"/>
          </a:xfrm>
          <a:prstGeom prst="rect">
            <a:avLst/>
          </a:prstGeom>
          <a:ln w="190500" cap="sq">
            <a:solidFill>
              <a:srgbClr val="70AD47">
                <a:lumMod val="75000"/>
              </a:srgb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مستطيل: زوايا مستديرة 1">
            <a:extLst>
              <a:ext uri="{FF2B5EF4-FFF2-40B4-BE49-F238E27FC236}">
                <a16:creationId xmlns:a16="http://schemas.microsoft.com/office/drawing/2014/main" id="{C43E42DB-DDA6-C1D8-50A3-33A202FBBA69}"/>
              </a:ext>
            </a:extLst>
          </p:cNvPr>
          <p:cNvSpPr/>
          <p:nvPr/>
        </p:nvSpPr>
        <p:spPr>
          <a:xfrm>
            <a:off x="210064" y="52208"/>
            <a:ext cx="1507681" cy="1072257"/>
          </a:xfrm>
          <a:prstGeom prst="roundRect">
            <a:avLst/>
          </a:prstGeom>
          <a:solidFill>
            <a:srgbClr val="00B050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137</a:t>
            </a:r>
            <a:endParaRPr kumimoji="0" lang="ar-AE" sz="4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مربع نص 8">
            <a:extLst>
              <a:ext uri="{FF2B5EF4-FFF2-40B4-BE49-F238E27FC236}">
                <a16:creationId xmlns:a16="http://schemas.microsoft.com/office/drawing/2014/main" id="{FEEF94D6-6E43-A4B3-1446-151DC527F68C}"/>
              </a:ext>
            </a:extLst>
          </p:cNvPr>
          <p:cNvSpPr txBox="1"/>
          <p:nvPr/>
        </p:nvSpPr>
        <p:spPr>
          <a:xfrm>
            <a:off x="914400" y="1097327"/>
            <a:ext cx="10318120" cy="92333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r" defTabSz="49999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5400" b="1" i="0" u="none" strike="noStrike" kern="1200" cap="none" spc="50" normalizeH="0" baseline="0" noProof="0" dirty="0">
                <a:ln w="0"/>
                <a:solidFill>
                  <a:srgbClr val="1F2D29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تمنع العطش.</a:t>
            </a:r>
          </a:p>
        </p:txBody>
      </p:sp>
      <p:sp>
        <p:nvSpPr>
          <p:cNvPr id="3" name="مربع نص 1">
            <a:extLst>
              <a:ext uri="{FF2B5EF4-FFF2-40B4-BE49-F238E27FC236}">
                <a16:creationId xmlns:a16="http://schemas.microsoft.com/office/drawing/2014/main" id="{EDFD0001-6B5F-CBB4-2DF9-00F3362706FA}"/>
              </a:ext>
            </a:extLst>
          </p:cNvPr>
          <p:cNvSpPr txBox="1"/>
          <p:nvPr/>
        </p:nvSpPr>
        <p:spPr>
          <a:xfrm>
            <a:off x="914400" y="2992846"/>
            <a:ext cx="10411878" cy="70788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justLow" defTabSz="49999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4000" b="1" i="0" u="none" strike="noStrike" kern="1200" cap="none" spc="50" normalizeH="0" baseline="0" noProof="0" dirty="0">
                <a:ln w="0"/>
                <a:solidFill>
                  <a:srgbClr val="1F2D29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يفعل فيها الإنسان ما يريده، وبما يعود عليه بالخير والفائدة.</a:t>
            </a:r>
          </a:p>
        </p:txBody>
      </p:sp>
      <p:sp>
        <p:nvSpPr>
          <p:cNvPr id="4" name="مربع نص 4">
            <a:extLst>
              <a:ext uri="{FF2B5EF4-FFF2-40B4-BE49-F238E27FC236}">
                <a16:creationId xmlns:a16="http://schemas.microsoft.com/office/drawing/2014/main" id="{97D015DD-492A-FA84-9C39-59635A0A10B1}"/>
              </a:ext>
            </a:extLst>
          </p:cNvPr>
          <p:cNvSpPr txBox="1"/>
          <p:nvPr/>
        </p:nvSpPr>
        <p:spPr>
          <a:xfrm>
            <a:off x="961670" y="5239576"/>
            <a:ext cx="10268659" cy="132343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justLow" defTabSz="49999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4000" b="1" i="0" u="none" strike="noStrike" kern="1200" cap="none" spc="50" normalizeH="0" baseline="0" noProof="0" dirty="0">
                <a:ln w="0"/>
                <a:solidFill>
                  <a:srgbClr val="1F2D29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بالنسبة للأمير يفضل المشي للوصول إلى البئر؛ لأنه يحب الاستمتاع بالوقت، وليس توفيره.</a:t>
            </a:r>
          </a:p>
        </p:txBody>
      </p:sp>
      <p:pic>
        <p:nvPicPr>
          <p:cNvPr id="5" name="صورة 11">
            <a:extLst>
              <a:ext uri="{FF2B5EF4-FFF2-40B4-BE49-F238E27FC236}">
                <a16:creationId xmlns:a16="http://schemas.microsoft.com/office/drawing/2014/main" id="{3089A353-C953-742B-8D54-2164E0F18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2933" y="294985"/>
            <a:ext cx="7413345" cy="768257"/>
          </a:xfrm>
          <a:prstGeom prst="rect">
            <a:avLst/>
          </a:prstGeom>
        </p:spPr>
      </p:pic>
      <p:pic>
        <p:nvPicPr>
          <p:cNvPr id="6" name="صورة 13">
            <a:extLst>
              <a:ext uri="{FF2B5EF4-FFF2-40B4-BE49-F238E27FC236}">
                <a16:creationId xmlns:a16="http://schemas.microsoft.com/office/drawing/2014/main" id="{37C04B12-C353-8C23-2DF3-7928993812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2933" y="2091800"/>
            <a:ext cx="7413345" cy="768258"/>
          </a:xfrm>
          <a:prstGeom prst="rect">
            <a:avLst/>
          </a:prstGeom>
        </p:spPr>
      </p:pic>
      <p:pic>
        <p:nvPicPr>
          <p:cNvPr id="9" name="صورة 16">
            <a:extLst>
              <a:ext uri="{FF2B5EF4-FFF2-40B4-BE49-F238E27FC236}">
                <a16:creationId xmlns:a16="http://schemas.microsoft.com/office/drawing/2014/main" id="{83429BA5-B5E4-9B6F-FAE4-32BB7EA975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670" y="3757101"/>
            <a:ext cx="10268659" cy="151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68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B3484-5D5E-83B8-5091-1AA930C6C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2">
            <a:extLst>
              <a:ext uri="{FF2B5EF4-FFF2-40B4-BE49-F238E27FC236}">
                <a16:creationId xmlns:a16="http://schemas.microsoft.com/office/drawing/2014/main" id="{F86AD286-F324-9578-AAE3-3C341A34E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3743" y="148281"/>
            <a:ext cx="1732255" cy="914961"/>
          </a:xfrm>
          <a:prstGeom prst="rect">
            <a:avLst/>
          </a:prstGeom>
          <a:ln w="190500" cap="sq">
            <a:solidFill>
              <a:srgbClr val="70AD47">
                <a:lumMod val="75000"/>
              </a:srgb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مستطيل: زوايا مستديرة 1">
            <a:extLst>
              <a:ext uri="{FF2B5EF4-FFF2-40B4-BE49-F238E27FC236}">
                <a16:creationId xmlns:a16="http://schemas.microsoft.com/office/drawing/2014/main" id="{B4554C43-69E0-B709-6934-20C37239BE1D}"/>
              </a:ext>
            </a:extLst>
          </p:cNvPr>
          <p:cNvSpPr/>
          <p:nvPr/>
        </p:nvSpPr>
        <p:spPr>
          <a:xfrm>
            <a:off x="210064" y="52208"/>
            <a:ext cx="1507681" cy="1072257"/>
          </a:xfrm>
          <a:prstGeom prst="roundRect">
            <a:avLst/>
          </a:prstGeom>
          <a:solidFill>
            <a:srgbClr val="00B050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137</a:t>
            </a:r>
            <a:endParaRPr kumimoji="0" lang="ar-AE" sz="4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مربع نص 6">
            <a:extLst>
              <a:ext uri="{FF2B5EF4-FFF2-40B4-BE49-F238E27FC236}">
                <a16:creationId xmlns:a16="http://schemas.microsoft.com/office/drawing/2014/main" id="{A8A6200C-5B61-ECA8-E028-AE591822FF53}"/>
              </a:ext>
            </a:extLst>
          </p:cNvPr>
          <p:cNvSpPr txBox="1"/>
          <p:nvPr/>
        </p:nvSpPr>
        <p:spPr>
          <a:xfrm>
            <a:off x="1024569" y="904591"/>
            <a:ext cx="10413821" cy="175432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justLow" defTabSz="49999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5400" b="1" i="0" u="none" strike="noStrike" kern="1200" cap="none" spc="50" normalizeH="0" baseline="0" noProof="0" dirty="0">
                <a:ln w="0"/>
                <a:solidFill>
                  <a:srgbClr val="1F2D29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أفضل الاستمتاع بالوقت والحركة والنشاط والاستفادة من وقتي بكل ما هو جديد.</a:t>
            </a:r>
          </a:p>
        </p:txBody>
      </p:sp>
      <p:pic>
        <p:nvPicPr>
          <p:cNvPr id="3" name="صورة 20">
            <a:extLst>
              <a:ext uri="{FF2B5EF4-FFF2-40B4-BE49-F238E27FC236}">
                <a16:creationId xmlns:a16="http://schemas.microsoft.com/office/drawing/2014/main" id="{B45FD26C-D75F-E289-0044-CD8C07A82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996" y="148281"/>
            <a:ext cx="7669159" cy="768257"/>
          </a:xfrm>
          <a:prstGeom prst="rect">
            <a:avLst/>
          </a:prstGeom>
        </p:spPr>
      </p:pic>
      <p:sp>
        <p:nvSpPr>
          <p:cNvPr id="4" name="مربع نص 21">
            <a:extLst>
              <a:ext uri="{FF2B5EF4-FFF2-40B4-BE49-F238E27FC236}">
                <a16:creationId xmlns:a16="http://schemas.microsoft.com/office/drawing/2014/main" id="{323DDA69-6F50-8EF9-BA23-215C3652EC5E}"/>
              </a:ext>
            </a:extLst>
          </p:cNvPr>
          <p:cNvSpPr txBox="1"/>
          <p:nvPr/>
        </p:nvSpPr>
        <p:spPr>
          <a:xfrm>
            <a:off x="1024569" y="4272677"/>
            <a:ext cx="10352731" cy="193899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justLow" defTabSz="49999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4000" b="1" i="0" u="none" strike="noStrike" kern="1200" cap="none" spc="50" normalizeH="0" baseline="0" noProof="0" dirty="0">
                <a:ln w="0"/>
                <a:solidFill>
                  <a:srgbClr val="1F2D29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بالنسبة للأمير المهم هو الرحلة، والأهم في رأيي هو الرحلة أولًا، ثم محطة الوصول ثانيًا؛ حتى أستمتع برحلتي وبكل لحظة تمر، ثم أحقق الهدف من الرحلة.</a:t>
            </a:r>
          </a:p>
        </p:txBody>
      </p:sp>
      <p:pic>
        <p:nvPicPr>
          <p:cNvPr id="5" name="صورة 23">
            <a:extLst>
              <a:ext uri="{FF2B5EF4-FFF2-40B4-BE49-F238E27FC236}">
                <a16:creationId xmlns:a16="http://schemas.microsoft.com/office/drawing/2014/main" id="{C9BF7A49-04D6-BF5F-7041-6BE628D99B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659" y="2892849"/>
            <a:ext cx="10352731" cy="123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739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334</Words>
  <Application>Microsoft Office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Calibri</vt:lpstr>
      <vt:lpstr>Calibri Light</vt:lpstr>
      <vt:lpstr>MS Shell Dlg 2</vt:lpstr>
      <vt:lpstr>Sakkal Majalla</vt:lpstr>
      <vt:lpstr>Wingdings</vt:lpstr>
      <vt:lpstr>Wingdings 3</vt:lpstr>
      <vt:lpstr>Office Theme</vt:lpstr>
      <vt:lpstr>Madison</vt:lpstr>
      <vt:lpstr>تحليلٌ وحلُ أسئلة الفصل (23) رواية الأمير الصغير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Mohamed Fares 23901049</dc:creator>
  <cp:lastModifiedBy>Mohamed Fares 23901049</cp:lastModifiedBy>
  <cp:revision>3</cp:revision>
  <dcterms:created xsi:type="dcterms:W3CDTF">2025-05-05T18:54:47Z</dcterms:created>
  <dcterms:modified xsi:type="dcterms:W3CDTF">2025-05-05T19:45:45Z</dcterms:modified>
</cp:coreProperties>
</file>