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423" r:id="rId3"/>
    <p:sldId id="4424" r:id="rId4"/>
    <p:sldId id="4425" r:id="rId5"/>
    <p:sldId id="4426" r:id="rId6"/>
    <p:sldId id="4427" r:id="rId7"/>
    <p:sldId id="4428" r:id="rId8"/>
    <p:sldId id="4429" r:id="rId9"/>
    <p:sldId id="4430" r:id="rId1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452F0-C2B9-8459-669D-6C2FD7C79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9E867-A9C4-5BB9-1C2F-29A35A50CC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24768-E7B4-B375-685F-DEFBB7EE5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B4AF7-C16C-0B4B-F803-35C5F246C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AC234-165E-E0F0-1CA7-C8D9465D8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006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3E02A-CD35-ADC2-0391-805674C22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EC174-BE73-E095-C67E-19943EFDA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42564-FE70-6D6C-40F4-C7CE0E51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65CE5-6C95-BEDD-02AA-2D2D10393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9F5A3-A379-C531-5BF8-46375E6D5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0463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0070E-EE13-F9B8-DA4D-D2A6F5D3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1381A-6240-99AA-8BD6-A7877744C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2D398-8112-E2D6-21E6-C6202D5D6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18709-83AD-A7D5-AE68-607B4F7F7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12E01-216F-2B7A-8365-4C525F8C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7751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1178C-2260-0C3C-FD2A-317E2E0F4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44F5D-0BE0-207E-D47B-AAF1827DF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55973F-04F6-DB1E-14D1-B6363536D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8953B9-E80D-8CFB-541A-A7677E5FA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606630-72A3-194B-ECE0-DD8989FA1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2990B-5C1A-16E4-30BB-AA90D01A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24292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44A3C-6E8F-222D-6EC0-58FC002EF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A6AD7-93E9-F924-C0DA-28044C6C0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428232-254A-09C6-4D55-16557F8E5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78CAE6-464A-8BF1-5330-A22D502DE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C2E859-EF03-14F8-3F94-7DD6B79EB6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B3B1C6-7EB4-1C7B-CA79-A9271C38C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663ECB-4A34-ADB6-FD1D-0D19852AC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4692EF-CB4C-4E22-CE8B-12A878EE7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12743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34C23-2100-EEE0-3863-7774445D0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E0ACFA-03A8-BDF2-B4D9-BE195F1A4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04C735-C398-E830-1852-B632C118F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B6163-8F00-6A19-12CC-F7560493D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31031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1FE5DC-4280-197D-3892-7A737141D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B822F7-9101-4068-4A8F-6C815D5BF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AAD61-2C63-FE40-97A2-79383CB1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0177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21B6D-D23F-6DA1-02F5-FBA59B4EC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F359A-D485-81EA-BED7-3A7053B80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3B2AC-3540-7532-19BD-69F22E69B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087713-82EA-5D4B-FE0B-EE3A7E6B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7B6D0-E5C3-5DDB-31A4-C06F00FF6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7AA05-1EEC-83FA-6F2E-3F889BDA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54405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F0F57-7B86-2528-F6A9-19E80EFDF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213D70-32FB-75C9-1258-0CC80DC624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4004E-2C81-0D3E-0CEA-C96712C8A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85696D-5699-C271-8421-17CD06342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6DA1E3-50C1-97FD-B874-DE9CD5D72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A3556-516A-07D3-57E2-16E32ECA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7960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7E839-FA0E-1C2F-BD95-E1A9AE5B1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911851-3609-54F8-CBD6-D5CE5411E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468C-2BC9-EEC9-E623-8886E19CF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B876A-4A13-29B1-7E2A-FCE52329E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DA7CE-8CFB-E8BF-2484-784FE6804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10519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33D4BD-EC74-2FB6-E62D-3A3FCE6A3F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8ED35-FB67-C11A-26DB-02F086FA1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5F53E-CD6E-4041-672A-2BFA4DC98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B2E2B-2843-2E7F-1A8F-F6D57A88F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A417E-24BE-94DE-6344-CA607D22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70343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577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408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128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55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080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367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8935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269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482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1111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38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71D8AA-F2C4-9F8F-9118-40D0B0AFA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DE17D-D5AD-1B89-9A12-4AF5089AB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D2585-D2A4-99E6-FE8A-A235BDEAA0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55145-97E0-434F-8230-04EA747066E9}" type="datetimeFigureOut">
              <a:rPr lang="ar-AE" smtClean="0"/>
              <a:t>07/11/1446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42F51-60DA-8DBF-B556-0627DE6F98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AA1C2-3E46-9639-F7C3-E870B670A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79219-81F2-4443-AB6B-9ADD02668CA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99170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72773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A3B20-1A95-C1B8-E7C3-22A6FBED5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9AC47-9F2A-650F-06D1-9A98C9648A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543" y="293914"/>
            <a:ext cx="10809514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تحليلٌ وحلُ أسئلة الفصل (22)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رواية الأمير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D113E7-DFE0-CAF8-04D9-8B69B2FC30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التاسع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1479691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B4BB5-9055-9BBC-4530-B358AF008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79BA41-8865-4722-7DC5-F35F75B4C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9FCDA2-891D-39E2-0249-4FA29F272BE2}"/>
              </a:ext>
            </a:extLst>
          </p:cNvPr>
          <p:cNvSpPr/>
          <p:nvPr/>
        </p:nvSpPr>
        <p:spPr>
          <a:xfrm>
            <a:off x="8120743" y="1752600"/>
            <a:ext cx="3940628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الثاني و العشرون  صـــ 131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70F43BE-ADED-DC56-93FE-E60C8CC13187}"/>
              </a:ext>
            </a:extLst>
          </p:cNvPr>
          <p:cNvSpPr/>
          <p:nvPr/>
        </p:nvSpPr>
        <p:spPr>
          <a:xfrm>
            <a:off x="304801" y="1333041"/>
            <a:ext cx="7815942" cy="113827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marR="0" lvl="0" indent="-34290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الأمير الصغير - عامل السكك الحديدية: يمثل الواقعية والروتين، وربما يشير إلى فقدان الهدف والمعنى في حياة البالغين.- الأطفال في القطارات: يمثلون البراءة والقدرة على الاستمتاع بالأشياء البسيطة، وهم رمز للبحث عن المعنى الحقيقي في الحياة.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B4DCB00-C50D-1271-C805-F40E5ECDC042}"/>
              </a:ext>
            </a:extLst>
          </p:cNvPr>
          <p:cNvSpPr/>
          <p:nvPr/>
        </p:nvSpPr>
        <p:spPr>
          <a:xfrm>
            <a:off x="5802087" y="2471320"/>
            <a:ext cx="4942114" cy="19373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لقاء الأمير الصغير بعامل السكة الحديدية ومحادثتهما حول دور العامل في توجيه القطارات.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4B40FBF-D390-43F8-FE15-C65E9265B060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غير محدد بدقة، يبدو أنه في الليل أو في فترة ما بعد الظهيرة حيث تظهر أنوار القطارات بوضوح.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D23D9D2-ED78-F445-5ABD-3EB60773F669}"/>
              </a:ext>
            </a:extLst>
          </p:cNvPr>
          <p:cNvSpPr/>
          <p:nvPr/>
        </p:nvSpPr>
        <p:spPr>
          <a:xfrm>
            <a:off x="304801" y="3260992"/>
            <a:ext cx="4696857" cy="12666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محطة سكة حديدية أو غرفة التحكم في خطوط السكك الحديدية.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CE0337-BB3C-F590-A935-F9FA89B4D96B}"/>
              </a:ext>
            </a:extLst>
          </p:cNvPr>
          <p:cNvSpPr/>
          <p:nvPr/>
        </p:nvSpPr>
        <p:spPr>
          <a:xfrm>
            <a:off x="371557" y="4799266"/>
            <a:ext cx="10156372" cy="188456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مرور القطارات السريعة وتساؤلات الأمير الصغير حول ما يبحث عنه المسافرون وما إذا كانوا راضين عن وجهتهم.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720B57-CA11-11FF-0830-807CBC1BC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7" y="3500478"/>
            <a:ext cx="4942114" cy="1298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585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D01AD-C0DB-0061-112D-7C0A3BFAB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4CA53D-4849-7865-92E0-01070DAF0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15" y="250371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C0C919-E0E4-95A2-7223-1EEBA0992DD7}"/>
              </a:ext>
            </a:extLst>
          </p:cNvPr>
          <p:cNvSpPr txBox="1"/>
          <p:nvPr/>
        </p:nvSpPr>
        <p:spPr>
          <a:xfrm>
            <a:off x="424543" y="1180373"/>
            <a:ext cx="11326585" cy="3648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khbar MT" pitchFamily="2" charset="-78"/>
              </a:rPr>
              <a:t>          يلتقي الأمير الصغير بعامل السكك الحديدية ويتساءل عن المسافرين في القطارات وما يبحثون عنه.</a:t>
            </a:r>
          </a:p>
          <a:p>
            <a:pPr marL="0" marR="0" lvl="0" indent="0" algn="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khbar MT" pitchFamily="2" charset="-78"/>
              </a:rPr>
              <a:t>    يظهر النص تباينًا بين رغبات الأطفال البسيطة والطبيعية وبين تعقيدات حياة الكبار وعدم وضوح أهدافهم.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407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7126D-434D-DD0B-9A83-174AC4D11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8249A6-CC24-CCFC-BB1F-868C857D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0961B8-B8D2-0A03-8C0C-C50773F819BF}"/>
              </a:ext>
            </a:extLst>
          </p:cNvPr>
          <p:cNvSpPr/>
          <p:nvPr/>
        </p:nvSpPr>
        <p:spPr>
          <a:xfrm>
            <a:off x="517791" y="3910989"/>
            <a:ext cx="10047383" cy="26857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0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تصرف الأمير الصغير يظهر فضوله وفهمه العميق للطبيعة البشرية، حيث يلاحظ الفرق بين الأطفال والكبار في البحث عن المعنى.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العامل، من جانبه، يظهر واقعية وربما بعض الحنين إلى البراءة المفقودة.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أو سلوك آخر ..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60F430-B180-7AD9-2AA6-0A75B847DE46}"/>
              </a:ext>
            </a:extLst>
          </p:cNvPr>
          <p:cNvSpPr/>
          <p:nvPr/>
        </p:nvSpPr>
        <p:spPr>
          <a:xfrm>
            <a:off x="517791" y="250374"/>
            <a:ext cx="10047383" cy="22394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تعليق الأمير الصغير على الأولاد الذين يعرفون ما يبحثون عنه مقارنة بالكبار، ورد العامل على ذلك بالقول إنهم محظوظون.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96CA53-4343-751B-353B-749B23E61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91" y="1390545"/>
            <a:ext cx="10047383" cy="2239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7046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00996-ADB5-19AA-F8E2-B0B3A81A8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391DE1-A705-565C-706B-34FC42DEC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9" y="284472"/>
            <a:ext cx="11615057" cy="644434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5B9D396-F96C-563F-F451-26E804843202}"/>
              </a:ext>
            </a:extLst>
          </p:cNvPr>
          <p:cNvSpPr/>
          <p:nvPr/>
        </p:nvSpPr>
        <p:spPr>
          <a:xfrm>
            <a:off x="449068" y="3084199"/>
            <a:ext cx="5668965" cy="348932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اسم ممنوع من الصرف 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-----------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4400" b="1" i="0" u="none" strike="noStrike" kern="1200" cap="none" spc="0" normalizeH="0" baseline="0" noProof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FF00"/>
              </a:highligh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BAFC8C-D6CF-6220-A9DF-0AE19E260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72206"/>
            <a:ext cx="4744838" cy="1056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A01108-488A-9939-64AC-C6DDE13A9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928911"/>
            <a:ext cx="4744838" cy="1056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345A0D-ED33-E89F-3F9D-A8111FABB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8" y="4037196"/>
            <a:ext cx="4744839" cy="1460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051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21678-B54F-544D-67D8-6BC5D28B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5EFBA69-39D1-3996-A16C-65BBC1064CA8}"/>
              </a:ext>
            </a:extLst>
          </p:cNvPr>
          <p:cNvSpPr/>
          <p:nvPr/>
        </p:nvSpPr>
        <p:spPr>
          <a:xfrm>
            <a:off x="187287" y="363557"/>
            <a:ext cx="11721947" cy="600419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الرسالة المضمنة في هذا الفصل: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      الرسالة الرئيسة تتعلق بفقدان الهدف والمعنى في حياة البالغين، مقارنة بالأطفال الذين يجدون الفرح والمعنى في الأشياء البسيطة.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    و النص يشير إلى أهمية الحفاظ على البراءة والقدرة على الاستمتاع بالأشياء الصغيرة.</a:t>
            </a:r>
          </a:p>
        </p:txBody>
      </p:sp>
    </p:spTree>
    <p:extLst>
      <p:ext uri="{BB962C8B-B14F-4D97-AF65-F5344CB8AC3E}">
        <p14:creationId xmlns:p14="http://schemas.microsoft.com/office/powerpoint/2010/main" val="64433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F7951-66E9-5768-7D6C-6E21FACC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2">
            <a:extLst>
              <a:ext uri="{FF2B5EF4-FFF2-40B4-BE49-F238E27FC236}">
                <a16:creationId xmlns:a16="http://schemas.microsoft.com/office/drawing/2014/main" id="{ACFD7BD8-81D9-16A8-4547-A71015D2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743" y="148281"/>
            <a:ext cx="1732255" cy="914961"/>
          </a:xfrm>
          <a:prstGeom prst="rect">
            <a:avLst/>
          </a:prstGeom>
          <a:ln w="190500" cap="sq">
            <a:solidFill>
              <a:srgbClr val="70AD47">
                <a:lumMod val="75000"/>
              </a:srgb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مستطيل: زوايا مستديرة 1">
            <a:extLst>
              <a:ext uri="{FF2B5EF4-FFF2-40B4-BE49-F238E27FC236}">
                <a16:creationId xmlns:a16="http://schemas.microsoft.com/office/drawing/2014/main" id="{0CC118EB-AA0B-6847-97CB-AAD9A556EBDE}"/>
              </a:ext>
            </a:extLst>
          </p:cNvPr>
          <p:cNvSpPr/>
          <p:nvPr/>
        </p:nvSpPr>
        <p:spPr>
          <a:xfrm>
            <a:off x="210064" y="52208"/>
            <a:ext cx="1507681" cy="1072257"/>
          </a:xfrm>
          <a:prstGeom prst="roundRect">
            <a:avLst/>
          </a:prstGeom>
          <a:solidFill>
            <a:srgbClr val="00B05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  <a:endParaRPr kumimoji="0" lang="ar-AE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مربع نص 5">
            <a:extLst>
              <a:ext uri="{FF2B5EF4-FFF2-40B4-BE49-F238E27FC236}">
                <a16:creationId xmlns:a16="http://schemas.microsoft.com/office/drawing/2014/main" id="{9E89B36C-FCF2-6CA1-5882-B733638EBD9D}"/>
              </a:ext>
            </a:extLst>
          </p:cNvPr>
          <p:cNvSpPr txBox="1"/>
          <p:nvPr/>
        </p:nvSpPr>
        <p:spPr>
          <a:xfrm>
            <a:off x="947452" y="2225722"/>
            <a:ext cx="10355582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justLow" defTabSz="49999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600" b="1" i="0" u="none" strike="noStrike" kern="1200" cap="none" spc="50" normalizeH="0" baseline="0" noProof="0" dirty="0">
                <a:ln w="0"/>
                <a:solidFill>
                  <a:srgbClr val="1F2D2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سائق القاطرة نفسه لا يدري ما يطلبون، ويدل ذلك على تخبط الناس في الحياة دون وعي أو إدراك.</a:t>
            </a:r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01F29574-A73D-EADE-C052-3396434D4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452" y="1035448"/>
            <a:ext cx="10355582" cy="1060882"/>
          </a:xfrm>
          <a:prstGeom prst="rect">
            <a:avLst/>
          </a:prstGeom>
        </p:spPr>
      </p:pic>
      <p:sp>
        <p:nvSpPr>
          <p:cNvPr id="4" name="مربع نص 7">
            <a:extLst>
              <a:ext uri="{FF2B5EF4-FFF2-40B4-BE49-F238E27FC236}">
                <a16:creationId xmlns:a16="http://schemas.microsoft.com/office/drawing/2014/main" id="{051D06DB-A5BF-CA58-7542-DB99CC8EEEA5}"/>
              </a:ext>
            </a:extLst>
          </p:cNvPr>
          <p:cNvSpPr txBox="1"/>
          <p:nvPr/>
        </p:nvSpPr>
        <p:spPr>
          <a:xfrm>
            <a:off x="4414124" y="4885164"/>
            <a:ext cx="6888910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49999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000" b="1" i="0" u="none" strike="noStrike" kern="1200" cap="none" spc="50" normalizeH="0" baseline="0" noProof="0" dirty="0">
                <a:ln w="0"/>
                <a:solidFill>
                  <a:srgbClr val="1F2D2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الأطفال. </a:t>
            </a:r>
          </a:p>
        </p:txBody>
      </p:sp>
      <p:pic>
        <p:nvPicPr>
          <p:cNvPr id="5" name="صورة 14">
            <a:extLst>
              <a:ext uri="{FF2B5EF4-FFF2-40B4-BE49-F238E27FC236}">
                <a16:creationId xmlns:a16="http://schemas.microsoft.com/office/drawing/2014/main" id="{3AC6747E-0DF6-6A70-BF4B-BC9A88565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452" y="3555443"/>
            <a:ext cx="10476767" cy="106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3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837A9-8546-92E2-63AE-7554A47FD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2">
            <a:extLst>
              <a:ext uri="{FF2B5EF4-FFF2-40B4-BE49-F238E27FC236}">
                <a16:creationId xmlns:a16="http://schemas.microsoft.com/office/drawing/2014/main" id="{D1669C83-9B22-906D-46B7-52EF96E63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743" y="148281"/>
            <a:ext cx="1732255" cy="914961"/>
          </a:xfrm>
          <a:prstGeom prst="rect">
            <a:avLst/>
          </a:prstGeom>
          <a:ln w="190500" cap="sq">
            <a:solidFill>
              <a:srgbClr val="70AD47">
                <a:lumMod val="75000"/>
              </a:srgb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مستطيل: زوايا مستديرة 1">
            <a:extLst>
              <a:ext uri="{FF2B5EF4-FFF2-40B4-BE49-F238E27FC236}">
                <a16:creationId xmlns:a16="http://schemas.microsoft.com/office/drawing/2014/main" id="{6575413A-B33A-60B9-11B1-D46586B8434D}"/>
              </a:ext>
            </a:extLst>
          </p:cNvPr>
          <p:cNvSpPr/>
          <p:nvPr/>
        </p:nvSpPr>
        <p:spPr>
          <a:xfrm>
            <a:off x="210064" y="52208"/>
            <a:ext cx="1507681" cy="1072257"/>
          </a:xfrm>
          <a:prstGeom prst="roundRect">
            <a:avLst/>
          </a:prstGeom>
          <a:solidFill>
            <a:srgbClr val="00B05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133</a:t>
            </a:r>
            <a:endParaRPr kumimoji="0" lang="ar-AE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مربع نص 8">
            <a:extLst>
              <a:ext uri="{FF2B5EF4-FFF2-40B4-BE49-F238E27FC236}">
                <a16:creationId xmlns:a16="http://schemas.microsoft.com/office/drawing/2014/main" id="{969EF4F5-BA67-931F-6E2D-8D936DE6A600}"/>
              </a:ext>
            </a:extLst>
          </p:cNvPr>
          <p:cNvSpPr txBox="1"/>
          <p:nvPr/>
        </p:nvSpPr>
        <p:spPr>
          <a:xfrm>
            <a:off x="958467" y="2516060"/>
            <a:ext cx="10414308" cy="92333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justLow" defTabSz="49999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5400" b="1" i="0" u="none" strike="noStrike" kern="1200" cap="none" spc="50" normalizeH="0" baseline="0" noProof="0" dirty="0">
                <a:ln w="0"/>
                <a:solidFill>
                  <a:srgbClr val="1F2D2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لن يتمكن الاستمتاع بالرحلة.</a:t>
            </a:r>
          </a:p>
        </p:txBody>
      </p:sp>
      <p:sp>
        <p:nvSpPr>
          <p:cNvPr id="13" name="مربع نص 10">
            <a:extLst>
              <a:ext uri="{FF2B5EF4-FFF2-40B4-BE49-F238E27FC236}">
                <a16:creationId xmlns:a16="http://schemas.microsoft.com/office/drawing/2014/main" id="{41FE42CA-FDC4-B399-1384-0ACD806F5D29}"/>
              </a:ext>
            </a:extLst>
          </p:cNvPr>
          <p:cNvSpPr txBox="1"/>
          <p:nvPr/>
        </p:nvSpPr>
        <p:spPr>
          <a:xfrm>
            <a:off x="958467" y="4925048"/>
            <a:ext cx="10414308" cy="14465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justLow" defTabSz="49999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400" b="1" i="0" u="none" strike="noStrike" kern="1200" cap="none" spc="50" normalizeH="0" baseline="0" noProof="0" dirty="0">
                <a:ln w="0"/>
                <a:solidFill>
                  <a:srgbClr val="1F2D2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يظهر هذا الفصل عدم اهتمام الناس باللحظة التي يعيشونها، ويرهقون أنفسهم بالعجلة، وعدم الرضا، والتفكير فيما هو آت.</a:t>
            </a:r>
          </a:p>
        </p:txBody>
      </p:sp>
      <p:pic>
        <p:nvPicPr>
          <p:cNvPr id="14" name="صورة 17">
            <a:extLst>
              <a:ext uri="{FF2B5EF4-FFF2-40B4-BE49-F238E27FC236}">
                <a16:creationId xmlns:a16="http://schemas.microsoft.com/office/drawing/2014/main" id="{9130F1DB-646F-B68F-7810-4A1B696CD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468" y="1218431"/>
            <a:ext cx="10414308" cy="1236406"/>
          </a:xfrm>
          <a:prstGeom prst="rect">
            <a:avLst/>
          </a:prstGeom>
        </p:spPr>
      </p:pic>
      <p:pic>
        <p:nvPicPr>
          <p:cNvPr id="15" name="صورة 19">
            <a:extLst>
              <a:ext uri="{FF2B5EF4-FFF2-40B4-BE49-F238E27FC236}">
                <a16:creationId xmlns:a16="http://schemas.microsoft.com/office/drawing/2014/main" id="{6DCEE0A0-4F93-6A23-636E-35CBAD2A7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467" y="3533453"/>
            <a:ext cx="10414308" cy="129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7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325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MS Shell Dlg 2</vt:lpstr>
      <vt:lpstr>Sakkal Majalla</vt:lpstr>
      <vt:lpstr>Wingdings</vt:lpstr>
      <vt:lpstr>Wingdings 3</vt:lpstr>
      <vt:lpstr>Office Theme</vt:lpstr>
      <vt:lpstr>Madison</vt:lpstr>
      <vt:lpstr>تحليلٌ وحلُ أسئلة الفصل (22) رواية الأمير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2</cp:revision>
  <dcterms:created xsi:type="dcterms:W3CDTF">2025-05-04T19:03:32Z</dcterms:created>
  <dcterms:modified xsi:type="dcterms:W3CDTF">2025-05-04T19:05:47Z</dcterms:modified>
</cp:coreProperties>
</file>