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iuA4/F1tcUfeUKnj6i8UfbVweb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c99d97fd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c99d97f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1500">
        <p14:flip dir="l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1135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الأفعال التي تنصب مفعولين أصلهما مبتدأ وخبر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28909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>
                <a:solidFill>
                  <a:srgbClr val="888888"/>
                </a:solidFill>
              </a:rPr>
              <a:t>الصف التاسع - الفصل الدراسي الثاني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>
                <a:solidFill>
                  <a:srgbClr val="888888"/>
                </a:solidFill>
              </a:rPr>
              <a:t>إعداد: </a:t>
            </a:r>
            <a:r>
              <a:rPr lang="en-US"/>
              <a:t>أديب علي</a:t>
            </a:r>
            <a:endParaRPr/>
          </a:p>
        </p:txBody>
      </p:sp>
      <p:sp>
        <p:nvSpPr>
          <p:cNvPr id="86" name="Google Shape;86;p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0" y="6004625"/>
            <a:ext cx="33009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03/05/2025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مقدمة عن الدرس</a:t>
            </a: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US" sz="3200">
                <a:solidFill>
                  <a:schemeClr val="dk1"/>
                </a:solidFill>
              </a:rPr>
              <a:t>الأفعال التي تنصب مفعولين: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هي أفعال تدخل على الجملة الاسمية فتجعل المبتدأ مفعولًا أولًا والخبر مفعولًا ثانيًا.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US" sz="3200">
                <a:solidFill>
                  <a:schemeClr val="dk1"/>
                </a:solidFill>
              </a:rPr>
              <a:t>وهي تنقسم إلى ثلاثة أنواع: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أفعال اليقين، أفعال الظن، وأفعال التحويل.</a:t>
            </a:r>
            <a:endParaRPr/>
          </a:p>
        </p:txBody>
      </p:sp>
      <p:sp>
        <p:nvSpPr>
          <p:cNvPr id="94" name="Google Shape;94;p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أفعال اليقين</a:t>
            </a:r>
            <a:endParaRPr/>
          </a:p>
        </p:txBody>
      </p:sp>
      <p:sp>
        <p:nvSpPr>
          <p:cNvPr id="100" name="Google Shape;100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هي أفعال تدل على التأكد من وقوع الحدث: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علمَ، وجدَ، ألفى، درى، رأى القلبية.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أمثلة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-342900" lvl="0" marL="13716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AutoNum type="arabicParenR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علمْتُ النجاحَ </a:t>
            </a:r>
            <a:r>
              <a:rPr lang="en-US"/>
              <a:t>سهلاً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1371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US"/>
              <a:t>وجدَك يتيماً فآوى.</a:t>
            </a:r>
            <a:endParaRPr/>
          </a:p>
          <a:p>
            <a:pPr indent="-342900" lvl="0" marL="1371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US"/>
              <a:t>إنّهم ألفوا آباْءَهم ضالين.</a:t>
            </a:r>
            <a:endParaRPr/>
          </a:p>
          <a:p>
            <a:pPr indent="-342900" lvl="0" marL="1371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US"/>
              <a:t>دريتُ العلمَ نافعاً.</a:t>
            </a:r>
            <a:endParaRPr/>
          </a:p>
          <a:p>
            <a:pPr indent="-342900" lvl="0" marL="1371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US"/>
              <a:t>رأيتُ ال</a:t>
            </a:r>
            <a:r>
              <a:rPr lang="en-US"/>
              <a:t>علمَ نافعاً</a:t>
            </a:r>
            <a:endParaRPr/>
          </a:p>
        </p:txBody>
      </p:sp>
      <p:sp>
        <p:nvSpPr>
          <p:cNvPr id="101" name="Google Shape;101;p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أفعال الظن</a:t>
            </a:r>
            <a:endParaRPr/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4572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هي أفعال تدل على الترجيح دون تأكيد:</a:t>
            </a:r>
            <a:endParaRPr/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ظنَّ، حسبَ، عدَّ، خالَ، زعمَ</a:t>
            </a:r>
            <a:r>
              <a:rPr lang="en-US"/>
              <a:t>.</a:t>
            </a:r>
            <a:br>
              <a:rPr lang="en-US"/>
            </a:b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أمثلة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5755" lvl="0" marL="12573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AutoNum type="arabicParenR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ظننتُ الطريقَ </a:t>
            </a:r>
            <a:r>
              <a:rPr lang="en-US"/>
              <a:t>طويلاً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25755" lvl="0" marL="12573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AutoNum type="arabicParenR"/>
            </a:pPr>
            <a:r>
              <a:rPr lang="en-US"/>
              <a:t>لا تحسبنَّ الذين قتلوا في سبيل اللّه أمواتاً.</a:t>
            </a:r>
            <a:endParaRPr/>
          </a:p>
          <a:p>
            <a:pPr indent="-325755" lvl="0" marL="12573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AutoNum type="arabicParenR"/>
            </a:pPr>
            <a:r>
              <a:rPr lang="en-US"/>
              <a:t>تحسبهم أيقاظاً وهم رقودٌ.</a:t>
            </a:r>
            <a:endParaRPr/>
          </a:p>
          <a:p>
            <a:pPr indent="-325755" lvl="0" marL="12573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arenR"/>
            </a:pPr>
            <a:r>
              <a:rPr lang="en-US"/>
              <a:t> ع</a:t>
            </a:r>
            <a:r>
              <a:rPr lang="en-US"/>
              <a:t>دَّ أخي صديقه مخلصاً.</a:t>
            </a:r>
            <a:endParaRPr/>
          </a:p>
          <a:p>
            <a:pPr indent="-325755" lvl="0" marL="12573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AutoNum type="arabicParenR"/>
            </a:pPr>
            <a:r>
              <a:rPr lang="en-US"/>
              <a:t>خلْتُ زيداً أخاك.</a:t>
            </a:r>
            <a:endParaRPr/>
          </a:p>
          <a:p>
            <a:pPr indent="-325755" lvl="0" marL="12573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AutoNum type="arabicParenR"/>
            </a:pPr>
            <a:r>
              <a:rPr lang="en-US"/>
              <a:t>ظننْتُ أخاك صادقاً.</a:t>
            </a:r>
            <a:endParaRPr/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أفعال التحويل</a:t>
            </a:r>
            <a:endParaRPr/>
          </a:p>
        </p:txBody>
      </p:sp>
      <p:sp>
        <p:nvSpPr>
          <p:cNvPr id="114" name="Google Shape;114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هي أفعال تدل على تحويل الشيء من حالة إلى أخرى</a:t>
            </a:r>
            <a:r>
              <a:rPr lang="en-US"/>
              <a:t>.</a:t>
            </a:r>
            <a:endParaRPr/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جعلَ، صيَّرَ، ردَّ، اتخذَ</a:t>
            </a:r>
            <a:r>
              <a:rPr lang="en-US"/>
              <a:t>، ترك.</a:t>
            </a:r>
            <a:br>
              <a:rPr lang="en-US"/>
            </a:b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أمثلة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5760" lvl="0" marL="154305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973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جعلتُ الورقةَ سفينةً.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4327" lvl="0" marL="15430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eriod"/>
            </a:pPr>
            <a:r>
              <a:rPr lang="en-US"/>
              <a:t>وقدمنا إلى ما عملوا من عمل فجعلناه هباءً منثوراً.</a:t>
            </a:r>
            <a:endParaRPr/>
          </a:p>
          <a:p>
            <a:pPr indent="-334327" lvl="0" marL="15430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eriod"/>
            </a:pPr>
            <a:r>
              <a:rPr lang="en-US"/>
              <a:t>ص</a:t>
            </a:r>
            <a:r>
              <a:rPr lang="en-US"/>
              <a:t>يّرتُ الطينَ خزفاً.</a:t>
            </a:r>
            <a:endParaRPr/>
          </a:p>
          <a:p>
            <a:pPr indent="-334327" lvl="0" marL="15430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eriod"/>
            </a:pPr>
            <a:r>
              <a:rPr lang="en-US"/>
              <a:t>ردَّ شعورهن السودَ بيضاً.</a:t>
            </a:r>
            <a:endParaRPr/>
          </a:p>
          <a:p>
            <a:pPr indent="-334327" lvl="0" marL="15430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eriod"/>
            </a:pPr>
            <a:r>
              <a:rPr lang="en-US"/>
              <a:t>اتخذَ الله إبراهيم خليلاً.</a:t>
            </a:r>
            <a:endParaRPr/>
          </a:p>
          <a:p>
            <a:pPr indent="-334327" lvl="0" marL="154305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AutoNum type="arabicPeriod"/>
            </a:pPr>
            <a:r>
              <a:rPr lang="en-US"/>
              <a:t>تركْتُهُ أخاً كريماً.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3c99d97fdb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دخول أنّ الحرف المشبه بالفعل على مفعولي ظنَّ</a:t>
            </a:r>
            <a:endParaRPr/>
          </a:p>
        </p:txBody>
      </p:sp>
      <p:sp>
        <p:nvSpPr>
          <p:cNvPr id="121" name="Google Shape;121;g33c99d97fdb_0_0"/>
          <p:cNvSpPr txBox="1"/>
          <p:nvPr>
            <p:ph idx="1" type="body"/>
          </p:nvPr>
        </p:nvSpPr>
        <p:spPr>
          <a:xfrm>
            <a:off x="-260753150" y="-9829800"/>
            <a:ext cx="6456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7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900"/>
              <a:t>قد تدخل أنَّ الحرف المشبه بالفعل على مفعولي ظنَّ وأخواتها، وتحديداً  في أفعال اليقين والظن، وعند ذلك يتشكل لدينا مصطلح يعرف ب سد مسد مفعولي ظنَّ و أخواتها، وذلك على النحو الآتي:</a:t>
            </a:r>
            <a:endParaRPr sz="2900"/>
          </a:p>
          <a:p>
            <a:pPr indent="0" lvl="0" marL="0" rtl="1" algn="r">
              <a:lnSpc>
                <a:spcPct val="7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900"/>
              <a:t>ظننتُ أنّك مجتهدٌ، علمْتُ أنَّ الصدقَ منجاةٌ، حسبتُ أنَّ الجو ماطرٌ، وجدْتُ أنّك كاذبٌ.</a:t>
            </a:r>
            <a:endParaRPr sz="2900"/>
          </a:p>
          <a:p>
            <a:pPr indent="0" lvl="0" marL="0" rtl="1" algn="r">
              <a:lnSpc>
                <a:spcPct val="7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900"/>
              <a:t>على النحو السابق يتشكل هذا المصطلح ومعناه أنّ الحرف المشبه بالفعل منع الفعل الذي يتعدى إلى مفعولين من نصب مفعولين، و شكل سداً بين هذا الفعل و مفعوليه، فأصبح المفعولان اسماً للحرف المشبه وخبراً له.</a:t>
            </a:r>
            <a:endParaRPr sz="2900"/>
          </a:p>
          <a:p>
            <a:pPr indent="0" lvl="0" marL="0" rtl="1" algn="r">
              <a:lnSpc>
                <a:spcPct val="7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sp>
        <p:nvSpPr>
          <p:cNvPr id="122" name="Google Shape;122;g33c99d97fdb_0_0"/>
          <p:cNvSpPr txBox="1"/>
          <p:nvPr>
            <p:ph idx="1" type="body"/>
          </p:nvPr>
        </p:nvSpPr>
        <p:spPr>
          <a:xfrm>
            <a:off x="1875000" y="1488850"/>
            <a:ext cx="6456300" cy="473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1" algn="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rPr lang="en-US" sz="2900"/>
              <a:t>قد تدخل أنَّ الحرف المشبه بالفعل على مفعولي ظنَّ وأخواتها، وتحديداً  في أفعال اليقين والظن، وعند ذلك يتشكل لدينا مصطلح يعرف ب سد مسد مفعولي ظنَّ و أخواتها، وذلك على النحو الآتي:</a:t>
            </a:r>
            <a:endParaRPr sz="2900"/>
          </a:p>
          <a:p>
            <a:pPr indent="0" lvl="0" marL="0" rtl="1" algn="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rPr lang="en-US" sz="2900"/>
              <a:t>ظننتُ أنّك مجتهدٌ، علمْتُ أنَّ الصدقَ منجاةٌ، حسبتُ أنَّ الجو ماطرٌ، وجدْتُ أنّك كاذبٌ.</a:t>
            </a:r>
            <a:br>
              <a:rPr lang="en-US" sz="2900"/>
            </a:br>
            <a:endParaRPr sz="2900"/>
          </a:p>
          <a:p>
            <a:pPr indent="0" lvl="0" marL="0" rtl="1" algn="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rPr lang="en-US" sz="2900"/>
              <a:t>على النحو السابق يتشكل هذا المصطلح ومعناه أنّ الحرف المشبه بالفعل منع الفعل الذي يتعدى إلى مفعولين من نصب مفعولين، و شكل سداً بين هذا الفعل و مفعوليه، فأصبح المفعولان اسماً للحرف المشبه وخبراً له.</a:t>
            </a:r>
            <a:endParaRPr sz="2900"/>
          </a:p>
          <a:p>
            <a:pPr indent="0" lvl="0" marL="0" rtl="1" algn="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sp>
        <p:nvSpPr>
          <p:cNvPr id="123" name="Google Shape;123;g33c99d97fdb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تدريب 1</a:t>
            </a:r>
            <a:endParaRPr/>
          </a:p>
        </p:txBody>
      </p:sp>
      <p:sp>
        <p:nvSpPr>
          <p:cNvPr id="129" name="Google Shape;129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استخرج المفعولين في الجمل التالية: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1️⃣ علمتُ الطقسَ باردًا.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2️⃣ وجدتُ الكتابَ مفيدًا.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3️⃣ جعلتُ القماشَ ثوبًا.</a:t>
            </a:r>
            <a:endParaRPr/>
          </a:p>
        </p:txBody>
      </p:sp>
      <p:sp>
        <p:nvSpPr>
          <p:cNvPr id="130" name="Google Shape;130;p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تدريب 2</a:t>
            </a:r>
            <a:endParaRPr/>
          </a:p>
        </p:txBody>
      </p:sp>
      <p:sp>
        <p:nvSpPr>
          <p:cNvPr id="136" name="Google Shape;136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اكتب جملة تحتوي على فعل من كل نوع: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1️⃣ فعل يقين.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2️⃣ فعل ظن.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3️⃣ فعل تحويل.</a:t>
            </a:r>
            <a:endParaRPr/>
          </a:p>
        </p:txBody>
      </p:sp>
      <p:sp>
        <p:nvSpPr>
          <p:cNvPr id="137" name="Google Shape;137;p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ملخص الدرس</a:t>
            </a:r>
            <a:endParaRPr/>
          </a:p>
        </p:txBody>
      </p:sp>
      <p:sp>
        <p:nvSpPr>
          <p:cNvPr id="143" name="Google Shape;143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💡 الأفعال التي تنصب مفعولين هي: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🔹 أفعال اليقين: تدل على التأكد.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🔹 أفعال الظن: تدل على الترجيح.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🔹 أفعال التحويل: تدل على التغيير.</a:t>
            </a:r>
            <a:endParaRPr/>
          </a:p>
          <a:p>
            <a:pPr indent="-1397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✍️ تأكد من القدرة على استخراج المفعولين واستخدام الأفعال في جمل مفيدة.</a:t>
            </a:r>
            <a:endParaRPr/>
          </a:p>
        </p:txBody>
      </p:sp>
      <p:sp>
        <p:nvSpPr>
          <p:cNvPr id="144" name="Google Shape;144;p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Dell</dc:creator>
</cp:coreProperties>
</file>