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471" r:id="rId2"/>
    <p:sldId id="465" r:id="rId3"/>
    <p:sldId id="394" r:id="rId4"/>
    <p:sldId id="470" r:id="rId5"/>
    <p:sldId id="385" r:id="rId6"/>
    <p:sldId id="391" r:id="rId7"/>
    <p:sldId id="390" r:id="rId8"/>
    <p:sldId id="392" r:id="rId9"/>
    <p:sldId id="398" r:id="rId10"/>
    <p:sldId id="464" r:id="rId11"/>
    <p:sldId id="395" r:id="rId12"/>
    <p:sldId id="396" r:id="rId13"/>
    <p:sldId id="393" r:id="rId14"/>
    <p:sldId id="4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2E2A"/>
    <a:srgbClr val="0000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B63B8-2439-4499-B89C-659B56B415E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39843-B8DF-49DD-A9C2-9866AB23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80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76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7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5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7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9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1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6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3841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4025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43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1CBC5A0-970B-439F-8197-A63E43E922F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36C4E56-6CD6-4FC1-BD39-358B00DB92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63325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gsawplanet.com/?rc=play&amp;pid=0a053e81fcb5" TargetMode="External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jpe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2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oe.alefed.com/teacher/?1631688059071#/lessons/lesson/314a2b90-890a-4134-86ce-000000025823/content/7fbe67e0-fd10-442c-889e-1d918af37bcb/class/d122bcb3-332d-4407-b157-d1b518ab9eb9/termOrder/1/lessonOrder/3/cclLessonId/25823" TargetMode="External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24CA1-8D44-4752-878E-0EF816EC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Logo, calendar, company name&#10;&#10;Description automatically generated">
            <a:extLst>
              <a:ext uri="{FF2B5EF4-FFF2-40B4-BE49-F238E27FC236}">
                <a16:creationId xmlns:a16="http://schemas.microsoft.com/office/drawing/2014/main" id="{0631827D-C1D8-4715-805B-028F5B6E76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"/>
          <a:stretch/>
        </p:blipFill>
        <p:spPr>
          <a:xfrm>
            <a:off x="552450" y="485775"/>
            <a:ext cx="11134371" cy="5838825"/>
          </a:xfrm>
        </p:spPr>
      </p:pic>
    </p:spTree>
    <p:extLst>
      <p:ext uri="{BB962C8B-B14F-4D97-AF65-F5344CB8AC3E}">
        <p14:creationId xmlns:p14="http://schemas.microsoft.com/office/powerpoint/2010/main" val="36788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0245-FFBA-4651-9D12-9FAFFACB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6298A-30BA-415B-B49A-997F46F59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سجل الحضور والغياب - اسماء عيد السويركي">
            <a:extLst>
              <a:ext uri="{FF2B5EF4-FFF2-40B4-BE49-F238E27FC236}">
                <a16:creationId xmlns:a16="http://schemas.microsoft.com/office/drawing/2014/main" id="{A0D657E2-68EF-44B4-9D6D-B3024CCFD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23" y="642594"/>
            <a:ext cx="5210175" cy="539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8F90AC-4B7D-4332-8006-6DA7544B9A43}"/>
              </a:ext>
            </a:extLst>
          </p:cNvPr>
          <p:cNvSpPr/>
          <p:nvPr/>
        </p:nvSpPr>
        <p:spPr>
          <a:xfrm>
            <a:off x="5626323" y="230273"/>
            <a:ext cx="6159058" cy="62170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9900" b="0" cap="none" spc="0" dirty="0">
                <a:ln w="0"/>
                <a:solidFill>
                  <a:srgbClr val="7B2E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الحضور </a:t>
            </a:r>
          </a:p>
          <a:p>
            <a:pPr algn="ctr"/>
            <a:r>
              <a:rPr lang="ar-AE" sz="19900" dirty="0">
                <a:ln w="0"/>
                <a:solidFill>
                  <a:srgbClr val="7B2E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والغياب</a:t>
            </a:r>
            <a:endParaRPr lang="en-US" sz="19900" b="0" cap="none" spc="0" dirty="0">
              <a:ln w="0"/>
              <a:solidFill>
                <a:srgbClr val="7B2E2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675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28AEE-CF18-4C8E-80BB-D508BA276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5" y="2567513"/>
            <a:ext cx="9524999" cy="2590800"/>
          </a:xfrm>
        </p:spPr>
        <p:txBody>
          <a:bodyPr/>
          <a:lstStyle/>
          <a:p>
            <a:pPr algn="r" rtl="1"/>
            <a:r>
              <a:rPr lang="ar-AE" sz="6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المادة : </a:t>
            </a:r>
            <a:r>
              <a:rPr lang="ar-AE" sz="6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التربية الإسلامية</a:t>
            </a:r>
            <a:br>
              <a:rPr lang="ar-AE" sz="6000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AE" sz="6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اليوم والتاريخ: </a:t>
            </a:r>
            <a:r>
              <a:rPr lang="ar-AE" sz="6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الأربعاء  15 – 9 - 2021</a:t>
            </a:r>
            <a:r>
              <a:rPr lang="en-US" sz="6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br>
              <a:rPr lang="ar-AE" sz="6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AE" sz="6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الحصة :</a:t>
            </a:r>
            <a:r>
              <a:rPr lang="en-US" sz="6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6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6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السادسة</a:t>
            </a:r>
            <a:br>
              <a:rPr lang="ar-AE" sz="6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AE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معلمة المادة: </a:t>
            </a:r>
            <a:r>
              <a:rPr lang="ar-AE" sz="6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أ. شيخه محمد السبوسي</a:t>
            </a:r>
            <a:endParaRPr lang="en-US" sz="6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100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D4D0-A980-4129-89E9-FF002D353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BB4EC-A7B1-4B7B-B7EC-78DBF193C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F3349-7161-413B-8762-0E6B7048E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FA718AD-CD29-4A2C-9E6E-955F8AE627FC}"/>
              </a:ext>
            </a:extLst>
          </p:cNvPr>
          <p:cNvSpPr txBox="1">
            <a:spLocks/>
          </p:cNvSpPr>
          <p:nvPr/>
        </p:nvSpPr>
        <p:spPr>
          <a:xfrm>
            <a:off x="7532835" y="1420706"/>
            <a:ext cx="3466540" cy="4016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ar-AE" sz="6000" dirty="0">
                <a:solidFill>
                  <a:srgbClr val="FF0000"/>
                </a:solidFill>
                <a:cs typeface="(AH) Manal Black" pitchFamily="2" charset="-78"/>
              </a:rPr>
              <a:t>التهيئة الحافزة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FE1BFF-3C9A-4E8B-ABA3-56A1A8077225}"/>
              </a:ext>
            </a:extLst>
          </p:cNvPr>
          <p:cNvSpPr txBox="1"/>
          <p:nvPr/>
        </p:nvSpPr>
        <p:spPr>
          <a:xfrm>
            <a:off x="1484460" y="2052668"/>
            <a:ext cx="498157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hlinkClick r:id="rId3"/>
              </a:rPr>
              <a:t>https://www.jigsawplanet.com/?rc=play&amp;pid=0a053e81fcb5</a:t>
            </a:r>
            <a:endParaRPr lang="en-US" sz="4400" dirty="0"/>
          </a:p>
          <a:p>
            <a:endParaRPr lang="ar-AE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9482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1">
            <a:extLst>
              <a:ext uri="{FF2B5EF4-FFF2-40B4-BE49-F238E27FC236}">
                <a16:creationId xmlns:a16="http://schemas.microsoft.com/office/drawing/2014/main" id="{0F1D935A-026D-475D-AB12-D1791EDD4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175" y="1371600"/>
            <a:ext cx="3276600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72CB26-AB14-40D0-9109-450440D84DA8}"/>
              </a:ext>
            </a:extLst>
          </p:cNvPr>
          <p:cNvSpPr txBox="1"/>
          <p:nvPr/>
        </p:nvSpPr>
        <p:spPr>
          <a:xfrm>
            <a:off x="3048000" y="310583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AE" sz="4800" b="1" dirty="0">
                <a:cs typeface="(AH) Manal Black" pitchFamily="2" charset="-78"/>
              </a:rPr>
              <a:t>الغفور العدل</a:t>
            </a:r>
            <a:r>
              <a:rPr lang="en-US" sz="4800" b="1" dirty="0">
                <a:cs typeface="(AH) Manal Black" pitchFamily="2" charset="-78"/>
              </a:rPr>
              <a:t> </a:t>
            </a:r>
            <a:r>
              <a:rPr lang="ar-AE" sz="4800" b="1" dirty="0">
                <a:cs typeface="(AH) Manal Black" pitchFamily="2" charset="-78"/>
              </a:rPr>
              <a:t>سبحانه</a:t>
            </a:r>
          </a:p>
        </p:txBody>
      </p:sp>
      <p:pic>
        <p:nvPicPr>
          <p:cNvPr id="11" name="صورة 2">
            <a:extLst>
              <a:ext uri="{FF2B5EF4-FFF2-40B4-BE49-F238E27FC236}">
                <a16:creationId xmlns:a16="http://schemas.microsoft.com/office/drawing/2014/main" id="{594DC096-0D26-43E5-ACDA-30AA447EE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2948581"/>
            <a:ext cx="2228850" cy="2415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674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chemeClr val="bg2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5743F2-2FB8-4CE4-B7C4-510DFFF3E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pPr algn="ctr"/>
            <a:r>
              <a:rPr lang="ar-AE" sz="13800" b="1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نواتج التعلم</a:t>
            </a:r>
            <a:endParaRPr lang="en-US" sz="13800" b="1" dirty="0"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0CCA7-06C4-41FB-B3E1-172827E9B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3" y="1420706"/>
            <a:ext cx="6078974" cy="4016587"/>
          </a:xfrm>
        </p:spPr>
        <p:txBody>
          <a:bodyPr anchor="ctr">
            <a:normAutofit/>
          </a:bodyPr>
          <a:lstStyle/>
          <a:p>
            <a:pPr algn="r" rtl="1"/>
            <a:r>
              <a:rPr lang="ar-A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يوضح مفهوم اسم الله " الغفور " </a:t>
            </a:r>
          </a:p>
          <a:p>
            <a:pPr algn="r" rtl="1"/>
            <a:r>
              <a:rPr lang="ar-A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يبين خصائص مغفرة الله تعالى</a:t>
            </a:r>
          </a:p>
          <a:p>
            <a:pPr algn="r" rtl="1"/>
            <a:r>
              <a:rPr lang="ar-A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يوضح مفهوم اسم الله  " العدل "</a:t>
            </a:r>
          </a:p>
          <a:p>
            <a:pPr algn="r" rtl="1"/>
            <a:r>
              <a:rPr lang="ar-A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يحدد مجالات العدل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الغفور | Beautiful names of allah, Allah names, Quran verses">
            <a:extLst>
              <a:ext uri="{FF2B5EF4-FFF2-40B4-BE49-F238E27FC236}">
                <a16:creationId xmlns:a16="http://schemas.microsoft.com/office/drawing/2014/main" id="{AF9AB91C-2580-45DD-9A88-1BDD3FEC44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22"/>
          <a:stretch/>
        </p:blipFill>
        <p:spPr bwMode="auto">
          <a:xfrm>
            <a:off x="797051" y="3948747"/>
            <a:ext cx="2478087" cy="22151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العدل منهاج الصالح وقوام الإصلاح ... أ.د. ناصر سليمان العمر">
            <a:extLst>
              <a:ext uri="{FF2B5EF4-FFF2-40B4-BE49-F238E27FC236}">
                <a16:creationId xmlns:a16="http://schemas.microsoft.com/office/drawing/2014/main" id="{5F487867-3438-4197-83B3-7F50EDC63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164" y="6646"/>
            <a:ext cx="2478087" cy="2571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21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0D9C7C-2C5D-4FFF-83DE-742A88A96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3D207E-9700-49CF-AAB9-E3BD4B3E6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466" y="621792"/>
            <a:ext cx="7417925" cy="740284"/>
          </a:xfrm>
        </p:spPr>
        <p:txBody>
          <a:bodyPr>
            <a:normAutofit/>
          </a:bodyPr>
          <a:lstStyle/>
          <a:p>
            <a:pPr algn="ctr" rtl="1"/>
            <a:r>
              <a:rPr lang="ar-AE" sz="4400" dirty="0">
                <a:solidFill>
                  <a:srgbClr val="FF0000"/>
                </a:solidFill>
                <a:cs typeface="(AH) Manal Black" pitchFamily="2" charset="-78"/>
              </a:rPr>
              <a:t>معنى الغفور</a:t>
            </a:r>
            <a:endParaRPr lang="en-US" sz="44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34C8893D-A555-4AC6-9B8E-3148D27B83B6}"/>
              </a:ext>
            </a:extLst>
          </p:cNvPr>
          <p:cNvSpPr/>
          <p:nvPr/>
        </p:nvSpPr>
        <p:spPr>
          <a:xfrm>
            <a:off x="5334001" y="1576388"/>
            <a:ext cx="6115050" cy="1019175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كثير المغفرة يستر الذنوب ويصفح عنها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871F992F-4255-476C-9865-FCDA7812690E}"/>
              </a:ext>
            </a:extLst>
          </p:cNvPr>
          <p:cNvSpPr/>
          <p:nvPr/>
        </p:nvSpPr>
        <p:spPr>
          <a:xfrm>
            <a:off x="3417344" y="2760156"/>
            <a:ext cx="6115050" cy="1019175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0" cap="none" spc="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اسم من أسماء الله الحسنى</a:t>
            </a:r>
            <a:endParaRPr lang="en-US" sz="4400" b="0" cap="none" spc="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Flowchart: Alternate Process 18">
            <a:extLst>
              <a:ext uri="{FF2B5EF4-FFF2-40B4-BE49-F238E27FC236}">
                <a16:creationId xmlns:a16="http://schemas.microsoft.com/office/drawing/2014/main" id="{93CFEDB4-6B33-4124-BC7B-43C199864FD6}"/>
              </a:ext>
            </a:extLst>
          </p:cNvPr>
          <p:cNvSpPr/>
          <p:nvPr/>
        </p:nvSpPr>
        <p:spPr>
          <a:xfrm>
            <a:off x="5376338" y="4057649"/>
            <a:ext cx="6115050" cy="1019175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يذكر العبد بطلب المغفرة من الله والمداومة على الاستغفار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6746973E-6D79-42F1-883B-1EBE19EAF0D7}"/>
              </a:ext>
            </a:extLst>
          </p:cNvPr>
          <p:cNvSpPr/>
          <p:nvPr/>
        </p:nvSpPr>
        <p:spPr>
          <a:xfrm>
            <a:off x="3417344" y="5177411"/>
            <a:ext cx="6115050" cy="1019175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0" cap="none" spc="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سمي بذلك، لأن الله يغفر للمخاطبين التائبين</a:t>
            </a:r>
            <a:endParaRPr lang="en-US" sz="3600" b="0" cap="none" spc="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286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chemeClr val="bg2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1C906-EE85-4250-832C-57A1F96EE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0" y="1200954"/>
            <a:ext cx="9189625" cy="550969"/>
          </a:xfrm>
        </p:spPr>
        <p:txBody>
          <a:bodyPr>
            <a:normAutofit fontScale="90000"/>
          </a:bodyPr>
          <a:lstStyle/>
          <a:p>
            <a:pPr algn="ctr" rtl="1"/>
            <a:r>
              <a:rPr lang="ar-AE" sz="8000" b="1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خصائص المغفرة</a:t>
            </a:r>
            <a:endParaRPr lang="en-US" sz="8000" b="1" dirty="0"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3D31445-AEBF-4A15-8588-4F9E99E860C8}"/>
              </a:ext>
            </a:extLst>
          </p:cNvPr>
          <p:cNvSpPr txBox="1"/>
          <p:nvPr/>
        </p:nvSpPr>
        <p:spPr>
          <a:xfrm>
            <a:off x="6924675" y="2057401"/>
            <a:ext cx="619125" cy="274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Shape, icon&#10;&#10;Description automatically generated">
            <a:extLst>
              <a:ext uri="{FF2B5EF4-FFF2-40B4-BE49-F238E27FC236}">
                <a16:creationId xmlns:a16="http://schemas.microsoft.com/office/drawing/2014/main" id="{32708CF9-1854-4706-B292-45E8BCA43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51" y="2175636"/>
            <a:ext cx="10597897" cy="38346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B3AE5C-8910-4657-AD25-B76A833DDD05}"/>
              </a:ext>
            </a:extLst>
          </p:cNvPr>
          <p:cNvSpPr/>
          <p:nvPr/>
        </p:nvSpPr>
        <p:spPr>
          <a:xfrm>
            <a:off x="9249401" y="2588254"/>
            <a:ext cx="16530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سعة المغفرة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05F8AF-B963-4724-A7C1-D9F9F8373FA7}"/>
              </a:ext>
            </a:extLst>
          </p:cNvPr>
          <p:cNvSpPr/>
          <p:nvPr/>
        </p:nvSpPr>
        <p:spPr>
          <a:xfrm>
            <a:off x="9399283" y="3845540"/>
            <a:ext cx="13532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الشمولية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4F54CB-9789-4D20-BCC4-44EC1BC85D56}"/>
              </a:ext>
            </a:extLst>
          </p:cNvPr>
          <p:cNvSpPr/>
          <p:nvPr/>
        </p:nvSpPr>
        <p:spPr>
          <a:xfrm>
            <a:off x="9240130" y="4854997"/>
            <a:ext cx="175721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تمام الفضل </a:t>
            </a:r>
          </a:p>
          <a:p>
            <a:pPr algn="ctr"/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والإحسان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85AF9A-C95A-4DF2-BF48-DB43E53A211A}"/>
              </a:ext>
            </a:extLst>
          </p:cNvPr>
          <p:cNvSpPr/>
          <p:nvPr/>
        </p:nvSpPr>
        <p:spPr>
          <a:xfrm>
            <a:off x="2591559" y="2281900"/>
            <a:ext cx="412164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8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" إن ربك واسع المغفرة "</a:t>
            </a:r>
            <a:endParaRPr lang="en-US" sz="480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2FC02C-82F2-4425-9D9D-AD8FAC60C966}"/>
              </a:ext>
            </a:extLst>
          </p:cNvPr>
          <p:cNvSpPr/>
          <p:nvPr/>
        </p:nvSpPr>
        <p:spPr>
          <a:xfrm>
            <a:off x="994806" y="3470523"/>
            <a:ext cx="76754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" </a:t>
            </a:r>
            <a:r>
              <a:rPr lang="ar-SA" sz="20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إِنَّ اللَّهَ لَا يَغْفِرُ أَن يُشْرَكَ بِهِ وَيَغْفِرُ مَا دُونَ </a:t>
            </a:r>
            <a:r>
              <a:rPr lang="ar-SA" sz="2000" b="1" dirty="0" err="1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ذَٰلِكَ</a:t>
            </a:r>
            <a:r>
              <a:rPr lang="ar-SA" sz="20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لِمَن يَشَاءُ ۚ وَمَن يُشْرِكْ بِاللَّهِ فَقَدِ </a:t>
            </a:r>
            <a:r>
              <a:rPr lang="ar-SA" sz="2000" b="1" dirty="0" err="1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افْتَرَىٰ</a:t>
            </a:r>
            <a:r>
              <a:rPr lang="ar-SA" sz="20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إِثْمًا عَظِيمًا</a:t>
            </a:r>
            <a:r>
              <a:rPr lang="ar-AE" sz="5400" b="1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"</a:t>
            </a:r>
            <a:endParaRPr lang="en-US" sz="5400" b="1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CCBF76-EC86-45C6-8B65-C8EFC38AB89D}"/>
              </a:ext>
            </a:extLst>
          </p:cNvPr>
          <p:cNvSpPr/>
          <p:nvPr/>
        </p:nvSpPr>
        <p:spPr>
          <a:xfrm>
            <a:off x="1117598" y="4630623"/>
            <a:ext cx="706956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66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" </a:t>
            </a:r>
            <a:r>
              <a:rPr lang="ar-SA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إِن تُعَذِّبْهُمْ فَإِنَّهُمْ عِبَادُكَ ۖ وَإِن تَغْفِرْ لَهُمْ فَإِنَّكَ أَنتَ الْعَزِيزُ الْحَكِيمُ</a:t>
            </a:r>
            <a:r>
              <a:rPr lang="ar-AE" sz="66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"</a:t>
            </a:r>
            <a:endParaRPr lang="en-US" sz="660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441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DC83-411E-42AA-9099-76DCB2E7B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>
                <a:solidFill>
                  <a:srgbClr val="0000CC"/>
                </a:solidFill>
                <a:cs typeface="(AH) Manal Black" pitchFamily="2" charset="-78"/>
              </a:rPr>
              <a:t>أحلل وأجيب</a:t>
            </a:r>
            <a:endParaRPr lang="en-US" dirty="0">
              <a:solidFill>
                <a:srgbClr val="0000CC"/>
              </a:solidFill>
              <a:cs typeface="(AH) Manal Black" pitchFamily="2" charset="-78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0C760D3-42D0-4B26-9940-64EE8E2806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252305"/>
              </p:ext>
            </p:extLst>
          </p:nvPr>
        </p:nvGraphicFramePr>
        <p:xfrm>
          <a:off x="883920" y="2014194"/>
          <a:ext cx="10241280" cy="4114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12230">
                  <a:extLst>
                    <a:ext uri="{9D8B030D-6E8A-4147-A177-3AD203B41FA5}">
                      <a16:colId xmlns:a16="http://schemas.microsoft.com/office/drawing/2014/main" val="2539416907"/>
                    </a:ext>
                  </a:extLst>
                </a:gridCol>
                <a:gridCol w="3829050">
                  <a:extLst>
                    <a:ext uri="{9D8B030D-6E8A-4147-A177-3AD203B41FA5}">
                      <a16:colId xmlns:a16="http://schemas.microsoft.com/office/drawing/2014/main" val="897316837"/>
                    </a:ext>
                  </a:extLst>
                </a:gridCol>
              </a:tblGrid>
              <a:tr h="1341120">
                <a:tc gridSpan="2">
                  <a:txBody>
                    <a:bodyPr/>
                    <a:lstStyle/>
                    <a:p>
                      <a:pPr algn="ctr" rtl="1"/>
                      <a:r>
                        <a:rPr lang="ar-AE" sz="4400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استدان أحدهم من زميله مبلغاً من المال ،ثم أنكر الدين ولم يرده إليه وبعد ذلك أخذ يستغفر الله دون ان يرد الدين</a:t>
                      </a:r>
                      <a:endParaRPr lang="en-US" sz="4400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8419491"/>
                  </a:ext>
                </a:extLst>
              </a:tr>
              <a:tr h="134112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4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هل يغفر الله ذنبه</a:t>
                      </a:r>
                      <a:endParaRPr lang="en-US" sz="4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1146515"/>
                  </a:ext>
                </a:extLst>
              </a:tr>
              <a:tr h="134112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4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أبين السبب</a:t>
                      </a:r>
                      <a:endParaRPr lang="en-US" sz="4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799853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BCA93A5-8B42-491F-9D23-1C48E13DA9EA}"/>
              </a:ext>
            </a:extLst>
          </p:cNvPr>
          <p:cNvSpPr/>
          <p:nvPr/>
        </p:nvSpPr>
        <p:spPr>
          <a:xfrm>
            <a:off x="2481053" y="3609929"/>
            <a:ext cx="34579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cs typeface="(AH) Manal Black" pitchFamily="2" charset="-78"/>
              </a:rPr>
              <a:t>لا يغفر الله ذنبه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cs typeface="(AH) Manal Black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E0E8AB-418C-424D-9A52-F6901DBF90D4}"/>
              </a:ext>
            </a:extLst>
          </p:cNvPr>
          <p:cNvSpPr/>
          <p:nvPr/>
        </p:nvSpPr>
        <p:spPr>
          <a:xfrm>
            <a:off x="930735" y="4981529"/>
            <a:ext cx="6689652" cy="9335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cs typeface="(AH) Manal Black" pitchFamily="2" charset="-78"/>
              </a:rPr>
              <a:t>لأنه من حقوق العباد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42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chemeClr val="bg2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F7980-9E33-4943-84F0-09DA79D70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pPr algn="ctr"/>
            <a:r>
              <a:rPr lang="ar-AE" sz="6000" dirty="0">
                <a:solidFill>
                  <a:srgbClr val="FF0000"/>
                </a:solidFill>
                <a:cs typeface="(AH) Manal Black" pitchFamily="2" charset="-78"/>
              </a:rPr>
              <a:t>النشاط الأول</a:t>
            </a:r>
            <a:endParaRPr lang="en-US" sz="60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9B14862-F1F0-428E-978D-54DA676585EC}"/>
              </a:ext>
            </a:extLst>
          </p:cNvPr>
          <p:cNvSpPr/>
          <p:nvPr/>
        </p:nvSpPr>
        <p:spPr>
          <a:xfrm>
            <a:off x="1246471" y="1493498"/>
            <a:ext cx="5509842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15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cs typeface="(AH) Manal Black" pitchFamily="2" charset="-78"/>
              </a:rPr>
              <a:t>على بوابة </a:t>
            </a:r>
          </a:p>
          <a:p>
            <a:pPr algn="ctr"/>
            <a:r>
              <a:rPr lang="ar-AE" sz="115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cs typeface="(AH) Manal Black" pitchFamily="2" charset="-78"/>
              </a:rPr>
              <a:t>التعلم الذكي</a:t>
            </a:r>
            <a:endParaRPr lang="en-US" sz="115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275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0D9C7C-2C5D-4FFF-83DE-742A88A96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9A9E8B9-3A3D-48B9-8975-50B2374589DE}"/>
              </a:ext>
            </a:extLst>
          </p:cNvPr>
          <p:cNvSpPr txBox="1">
            <a:spLocks/>
          </p:cNvSpPr>
          <p:nvPr/>
        </p:nvSpPr>
        <p:spPr>
          <a:xfrm>
            <a:off x="3372466" y="621792"/>
            <a:ext cx="7417925" cy="740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 rtl="1"/>
            <a:r>
              <a:rPr lang="ar-AE" sz="4400" dirty="0">
                <a:solidFill>
                  <a:srgbClr val="FF0000"/>
                </a:solidFill>
                <a:cs typeface="(AH) Manal Black" pitchFamily="2" charset="-78"/>
              </a:rPr>
              <a:t>معنى العدل</a:t>
            </a: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CF29FBE0-86E6-4881-989F-D0328745366E}"/>
              </a:ext>
            </a:extLst>
          </p:cNvPr>
          <p:cNvSpPr/>
          <p:nvPr/>
        </p:nvSpPr>
        <p:spPr>
          <a:xfrm>
            <a:off x="3527218" y="1813183"/>
            <a:ext cx="6115050" cy="1019175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وضع الأمور في مواضعها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DBE58617-DCE6-4073-9E99-C88A48DE6E6E}"/>
              </a:ext>
            </a:extLst>
          </p:cNvPr>
          <p:cNvSpPr/>
          <p:nvPr/>
        </p:nvSpPr>
        <p:spPr>
          <a:xfrm>
            <a:off x="5225824" y="3289555"/>
            <a:ext cx="6115050" cy="1019175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0" cap="none" spc="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اسم من أسماء الله الحسنى</a:t>
            </a:r>
            <a:endParaRPr lang="en-US" sz="4400" b="0" cap="none" spc="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4B3FB006-0BCA-43C2-A21E-F5B2505FD6E5}"/>
              </a:ext>
            </a:extLst>
          </p:cNvPr>
          <p:cNvSpPr/>
          <p:nvPr/>
        </p:nvSpPr>
        <p:spPr>
          <a:xfrm>
            <a:off x="3527218" y="4748787"/>
            <a:ext cx="6115050" cy="1019175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الجزاء من جنس العمل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50" name="Picture 2" descr="Free Justice Cliparts, Download Free Clip Art, Free Clip Art on Clipart  Library">
            <a:extLst>
              <a:ext uri="{FF2B5EF4-FFF2-40B4-BE49-F238E27FC236}">
                <a16:creationId xmlns:a16="http://schemas.microsoft.com/office/drawing/2014/main" id="{EC93BAEF-28B6-41F5-8FCF-0E43655C2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120" y="705867"/>
            <a:ext cx="1745374" cy="2419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0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chemeClr val="bg2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0F50C79-EE5D-4C69-B52B-007237303486}"/>
              </a:ext>
            </a:extLst>
          </p:cNvPr>
          <p:cNvSpPr txBox="1"/>
          <p:nvPr/>
        </p:nvSpPr>
        <p:spPr>
          <a:xfrm>
            <a:off x="6924675" y="2057401"/>
            <a:ext cx="619125" cy="274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39EBA471-ADFA-4B15-ACEB-F6B908E80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09" y="668698"/>
            <a:ext cx="10552381" cy="54120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9CB01F-05AB-4009-86F8-9F13D2CD9F95}"/>
              </a:ext>
            </a:extLst>
          </p:cNvPr>
          <p:cNvSpPr/>
          <p:nvPr/>
        </p:nvSpPr>
        <p:spPr>
          <a:xfrm>
            <a:off x="1681390" y="1150542"/>
            <a:ext cx="15023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عدل الله</a:t>
            </a:r>
          </a:p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 في خلقه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5127E6-0173-40D2-8407-CE2C2D976C52}"/>
              </a:ext>
            </a:extLst>
          </p:cNvPr>
          <p:cNvSpPr/>
          <p:nvPr/>
        </p:nvSpPr>
        <p:spPr>
          <a:xfrm>
            <a:off x="5339869" y="1150543"/>
            <a:ext cx="15023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عدل الله</a:t>
            </a:r>
          </a:p>
          <a:p>
            <a:pPr algn="ctr"/>
            <a:r>
              <a:rPr lang="ar-AE" sz="40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 في أمره</a:t>
            </a:r>
            <a:endParaRPr lang="en-US" sz="4000" b="0" cap="none" spc="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C7A196-3640-4CE9-BB29-ED141FC505A4}"/>
              </a:ext>
            </a:extLst>
          </p:cNvPr>
          <p:cNvSpPr/>
          <p:nvPr/>
        </p:nvSpPr>
        <p:spPr>
          <a:xfrm>
            <a:off x="8998348" y="1130379"/>
            <a:ext cx="15023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عدل الله</a:t>
            </a:r>
          </a:p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 في فعله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DB5830-E5EB-4E71-A5EB-0B4AE59743B6}"/>
              </a:ext>
            </a:extLst>
          </p:cNvPr>
          <p:cNvSpPr/>
          <p:nvPr/>
        </p:nvSpPr>
        <p:spPr>
          <a:xfrm>
            <a:off x="855408" y="3144701"/>
            <a:ext cx="324318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b="0" cap="none" spc="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أعطى كل مخلوق صفاته وقدراته التي تقوم بها حياته</a:t>
            </a:r>
            <a:endParaRPr lang="en-US" sz="4000" b="0" cap="none" spc="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95189C-2787-4E2B-9B0D-001F78B89AA6}"/>
              </a:ext>
            </a:extLst>
          </p:cNvPr>
          <p:cNvSpPr txBox="1"/>
          <p:nvPr/>
        </p:nvSpPr>
        <p:spPr>
          <a:xfrm>
            <a:off x="797051" y="5023836"/>
            <a:ext cx="3145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AE" sz="2400" b="1" i="0" dirty="0">
                <a:solidFill>
                  <a:srgbClr val="FF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" </a:t>
            </a:r>
            <a:r>
              <a:rPr lang="ar-SA" sz="2400" b="1" i="0" dirty="0">
                <a:solidFill>
                  <a:srgbClr val="FF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قَالَ رَبُّنَا الَّذِي </a:t>
            </a:r>
            <a:r>
              <a:rPr lang="ar-SA" sz="2400" b="1" i="0" dirty="0" err="1">
                <a:solidFill>
                  <a:srgbClr val="FF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أَعْطَىٰ</a:t>
            </a:r>
            <a:r>
              <a:rPr lang="ar-SA" sz="2400" b="1" i="0" dirty="0">
                <a:solidFill>
                  <a:srgbClr val="FF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كُلَّ شَيْءٍ خَلْقَهُ ثُمَّ </a:t>
            </a:r>
            <a:r>
              <a:rPr lang="ar-SA" sz="2400" b="1" i="0" dirty="0" err="1">
                <a:solidFill>
                  <a:srgbClr val="FF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هَدَىٰ</a:t>
            </a:r>
            <a:r>
              <a:rPr lang="ar-AE" sz="2400" b="1" i="0" dirty="0">
                <a:solidFill>
                  <a:srgbClr val="FF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"</a:t>
            </a:r>
            <a:endParaRPr lang="en-US" sz="2400" b="1" dirty="0">
              <a:solidFill>
                <a:srgbClr val="FF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48ED90-14B8-4BD5-A186-DCD16BFDA661}"/>
              </a:ext>
            </a:extLst>
          </p:cNvPr>
          <p:cNvSpPr/>
          <p:nvPr/>
        </p:nvSpPr>
        <p:spPr>
          <a:xfrm>
            <a:off x="4414273" y="3152912"/>
            <a:ext cx="324318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كلف كل مخلوق بما يستطيع القيام به بحسب </a:t>
            </a:r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إ</a:t>
            </a:r>
            <a:r>
              <a:rPr lang="ar-AE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مكانات كل مخلوق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B241C4-BCAD-442F-90A0-86785A217783}"/>
              </a:ext>
            </a:extLst>
          </p:cNvPr>
          <p:cNvSpPr/>
          <p:nvPr/>
        </p:nvSpPr>
        <p:spPr>
          <a:xfrm>
            <a:off x="8164600" y="2999023"/>
            <a:ext cx="324318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حرم الله على نفسه الظلم وجعله محرماً بين الناس ، الله هو الذي يحاسب الناس على اعمالهم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5A6792-2DC6-4F88-B3B7-5B05ADD106EC}"/>
              </a:ext>
            </a:extLst>
          </p:cNvPr>
          <p:cNvSpPr txBox="1"/>
          <p:nvPr/>
        </p:nvSpPr>
        <p:spPr>
          <a:xfrm>
            <a:off x="4463025" y="5589654"/>
            <a:ext cx="3145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AE" sz="2400" b="1" i="0" dirty="0">
                <a:solidFill>
                  <a:srgbClr val="FF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مثاله / الصلاة والصوم</a:t>
            </a:r>
            <a:endParaRPr lang="en-US" sz="2400" b="1" dirty="0">
              <a:solidFill>
                <a:srgbClr val="FF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55AD99-88B3-41EA-AA55-D712DA2E8EA9}"/>
              </a:ext>
            </a:extLst>
          </p:cNvPr>
          <p:cNvSpPr txBox="1"/>
          <p:nvPr/>
        </p:nvSpPr>
        <p:spPr>
          <a:xfrm>
            <a:off x="8012497" y="5672875"/>
            <a:ext cx="3346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AE" sz="2400" b="1" i="0" dirty="0">
                <a:solidFill>
                  <a:srgbClr val="FF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" لا يسئل عما يفعل وهم يسئلون "</a:t>
            </a:r>
            <a:endParaRPr lang="en-US" sz="2400" b="1" dirty="0">
              <a:solidFill>
                <a:srgbClr val="FF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699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chemeClr val="bg2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AB3F10E6-BEA6-4B61-B14E-D8AEDD99E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pPr algn="ctr"/>
            <a:r>
              <a:rPr lang="ar-AE" sz="6000" dirty="0">
                <a:solidFill>
                  <a:srgbClr val="FF0000"/>
                </a:solidFill>
                <a:cs typeface="(AH) Manal Black" pitchFamily="2" charset="-78"/>
              </a:rPr>
              <a:t>النشاط الثاني</a:t>
            </a:r>
            <a:endParaRPr lang="en-US" sz="60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F3A4EE-B430-4A3F-A307-1F4977056A41}"/>
              </a:ext>
            </a:extLst>
          </p:cNvPr>
          <p:cNvSpPr/>
          <p:nvPr/>
        </p:nvSpPr>
        <p:spPr>
          <a:xfrm>
            <a:off x="1246471" y="1493498"/>
            <a:ext cx="5509842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15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cs typeface="(AH) Manal Black" pitchFamily="2" charset="-78"/>
              </a:rPr>
              <a:t>على بوابة </a:t>
            </a:r>
          </a:p>
          <a:p>
            <a:pPr algn="ctr"/>
            <a:r>
              <a:rPr lang="ar-AE" sz="115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cs typeface="(AH) Manal Black" pitchFamily="2" charset="-78"/>
              </a:rPr>
              <a:t>التعلم الذكي</a:t>
            </a:r>
            <a:endParaRPr lang="en-US" sz="115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831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D4D0-A980-4129-89E9-FF002D353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BB4EC-A7B1-4B7B-B7EC-78DBF193C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F3349-7161-413B-8762-0E6B7048E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FA718AD-CD29-4A2C-9E6E-955F8AE627FC}"/>
              </a:ext>
            </a:extLst>
          </p:cNvPr>
          <p:cNvSpPr txBox="1">
            <a:spLocks/>
          </p:cNvSpPr>
          <p:nvPr/>
        </p:nvSpPr>
        <p:spPr>
          <a:xfrm>
            <a:off x="7532835" y="1420706"/>
            <a:ext cx="3466540" cy="4016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ar-AE" sz="6000" dirty="0">
                <a:solidFill>
                  <a:srgbClr val="FF0000"/>
                </a:solidFill>
                <a:cs typeface="(AH) Manal Black" pitchFamily="2" charset="-78"/>
              </a:rPr>
              <a:t>التقويم</a:t>
            </a:r>
          </a:p>
          <a:p>
            <a:pPr algn="ctr"/>
            <a:r>
              <a:rPr lang="ar-AE" sz="6000" dirty="0">
                <a:solidFill>
                  <a:srgbClr val="FF0000"/>
                </a:solidFill>
                <a:cs typeface="(AH) Manal Black" pitchFamily="2" charset="-78"/>
              </a:rPr>
              <a:t>الختامي</a:t>
            </a:r>
          </a:p>
          <a:p>
            <a:pPr algn="ctr"/>
            <a:r>
              <a:rPr lang="ar-AE" sz="6000" dirty="0">
                <a:solidFill>
                  <a:srgbClr val="FF0000"/>
                </a:solidFill>
                <a:cs typeface="(AH) Manal Black" pitchFamily="2" charset="-78"/>
              </a:rPr>
              <a:t>-</a:t>
            </a:r>
          </a:p>
          <a:p>
            <a:pPr algn="ctr"/>
            <a:r>
              <a:rPr lang="ar-AE" sz="6000" dirty="0">
                <a:solidFill>
                  <a:srgbClr val="FF0000"/>
                </a:solidFill>
                <a:cs typeface="(AH) Manal Black" pitchFamily="2" charset="-78"/>
              </a:rPr>
              <a:t>تأشيرة الخروج</a:t>
            </a:r>
          </a:p>
          <a:p>
            <a:pPr algn="ctr"/>
            <a:r>
              <a:rPr lang="ar-AE" sz="6000" dirty="0">
                <a:solidFill>
                  <a:srgbClr val="FF0000"/>
                </a:solidFill>
                <a:cs typeface="(AH) Manal Black" pitchFamily="2" charset="-78"/>
              </a:rPr>
              <a:t>منصة ألف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FE1BFF-3C9A-4E8B-ABA3-56A1A8077225}"/>
              </a:ext>
            </a:extLst>
          </p:cNvPr>
          <p:cNvSpPr txBox="1"/>
          <p:nvPr/>
        </p:nvSpPr>
        <p:spPr>
          <a:xfrm>
            <a:off x="1358635" y="1633835"/>
            <a:ext cx="498157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3"/>
              </a:rPr>
              <a:t>https://moe.alefed.com/teacher/?1631688059071#/lessons/lesson/314a2b90-890a-4134-86ce-000000025823/content/7fbe67e0-fd10-442c-889e-1d918af37bcb/class/d122bcb3-332d-4407-b157-d1b518ab9eb9/termOrder/1/lessonOrder/3/cclLessonId/25823</a:t>
            </a:r>
            <a:endParaRPr lang="ar-AE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830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343</Words>
  <Application>Microsoft Office PowerPoint</Application>
  <PresentationFormat>Widescreen</PresentationFormat>
  <Paragraphs>58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Savon</vt:lpstr>
      <vt:lpstr>PowerPoint Presentation</vt:lpstr>
      <vt:lpstr>PowerPoint Presentation</vt:lpstr>
      <vt:lpstr>المادة : التربية الإسلامية اليوم والتاريخ: الأربعاء  15 – 9 - 2021  الحصة :  السادسة معلمة المادة: أ. شيخه محمد السبوسي</vt:lpstr>
      <vt:lpstr>PowerPoint Presentation</vt:lpstr>
      <vt:lpstr>PowerPoint Presentation</vt:lpstr>
      <vt:lpstr>نواتج التعلم</vt:lpstr>
      <vt:lpstr>معنى الغفور</vt:lpstr>
      <vt:lpstr>خصائص المغفرة</vt:lpstr>
      <vt:lpstr>أحلل وأجيب</vt:lpstr>
      <vt:lpstr>النشاط الأول</vt:lpstr>
      <vt:lpstr>PowerPoint Presentation</vt:lpstr>
      <vt:lpstr>PowerPoint Presentation</vt:lpstr>
      <vt:lpstr>النشاط الثاني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المادة /  التربية الإسلامية اليوم والتاريخ/ الخميس 2020 – 10 - 1 الحصة /  الثالثة</dc:title>
  <dc:creator>شيخة السبوسي</dc:creator>
  <cp:lastModifiedBy>asifhammoud1978@gmail.com</cp:lastModifiedBy>
  <cp:revision>7</cp:revision>
  <dcterms:created xsi:type="dcterms:W3CDTF">2020-09-30T16:15:45Z</dcterms:created>
  <dcterms:modified xsi:type="dcterms:W3CDTF">2024-09-16T15:48:24Z</dcterms:modified>
</cp:coreProperties>
</file>