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33"/>
  </p:notesMasterIdLst>
  <p:sldIdLst>
    <p:sldId id="3469" r:id="rId2"/>
    <p:sldId id="3545" r:id="rId3"/>
    <p:sldId id="3546" r:id="rId4"/>
    <p:sldId id="3547" r:id="rId5"/>
    <p:sldId id="3548" r:id="rId6"/>
    <p:sldId id="2341" r:id="rId7"/>
    <p:sldId id="2818" r:id="rId8"/>
    <p:sldId id="283" r:id="rId9"/>
    <p:sldId id="284" r:id="rId10"/>
    <p:sldId id="303" r:id="rId11"/>
    <p:sldId id="279" r:id="rId12"/>
    <p:sldId id="275" r:id="rId13"/>
    <p:sldId id="285" r:id="rId14"/>
    <p:sldId id="3562" r:id="rId15"/>
    <p:sldId id="277" r:id="rId16"/>
    <p:sldId id="3563" r:id="rId17"/>
    <p:sldId id="280" r:id="rId18"/>
    <p:sldId id="282" r:id="rId19"/>
    <p:sldId id="463" r:id="rId20"/>
    <p:sldId id="287" r:id="rId21"/>
    <p:sldId id="288" r:id="rId22"/>
    <p:sldId id="319" r:id="rId23"/>
    <p:sldId id="3559" r:id="rId24"/>
    <p:sldId id="1355" r:id="rId25"/>
    <p:sldId id="445" r:id="rId26"/>
    <p:sldId id="446" r:id="rId27"/>
    <p:sldId id="3550" r:id="rId28"/>
    <p:sldId id="3560" r:id="rId29"/>
    <p:sldId id="2707" r:id="rId30"/>
    <p:sldId id="2708" r:id="rId31"/>
    <p:sldId id="3551" r:id="rId32"/>
  </p:sldIdLst>
  <p:sldSz cx="16019463" cy="8999538"/>
  <p:notesSz cx="6858000" cy="9144000"/>
  <p:embeddedFontLst>
    <p:embeddedFont>
      <p:font typeface="(A) Arslan Wessam B" panose="03020402040406030203" pitchFamily="66" charset="-78"/>
      <p:regular r:id="rId34"/>
    </p:embeddedFont>
    <p:embeddedFont>
      <p:font typeface="18 Khebrat Musamim" pitchFamily="2" charset="0"/>
      <p:bold r:id="rId35"/>
    </p:embeddedFont>
    <p:embeddedFont>
      <p:font typeface="29LT Hazal Normal" panose="00000500000000000000" pitchFamily="2" charset="-78"/>
      <p:regular r:id="rId36"/>
    </p:embeddedFont>
    <p:embeddedFont>
      <p:font typeface="A Jannat LT" pitchFamily="2" charset="-78"/>
      <p:regular r:id="rId37"/>
      <p:bold r:id="rId38"/>
    </p:embeddedFont>
    <p:embeddedFont>
      <p:font typeface="Abdo Free" panose="02000000000000000000" pitchFamily="2" charset="-78"/>
      <p:regular r:id="rId39"/>
      <p:bold r:id="rId40"/>
    </p:embeddedFont>
    <p:embeddedFont>
      <p:font typeface="Abdo Logo" panose="02000500030000020004" pitchFamily="2" charset="-78"/>
      <p:regular r:id="rId41"/>
    </p:embeddedFont>
    <p:embeddedFont>
      <p:font typeface="Aldhabi" panose="01000000000000000000" pitchFamily="2" charset="-78"/>
      <p:regular r:id="rId42"/>
    </p:embeddedFont>
    <p:embeddedFont>
      <p:font typeface="Ara Alm Bon " panose="00000500000000000000" pitchFamily="2" charset="-78"/>
      <p:regular r:id="rId43"/>
    </p:embeddedFont>
    <p:embeddedFont>
      <p:font typeface="Ara Hala Bo She'sha" panose="00000500000000000000" pitchFamily="2" charset="-78"/>
      <p:regular r:id="rId44"/>
    </p:embeddedFont>
    <p:embeddedFont>
      <p:font typeface="Arbaeen" panose="02000503070000020004" pitchFamily="2" charset="-78"/>
      <p:regular r:id="rId45"/>
    </p:embeddedFont>
    <p:embeddedFont>
      <p:font typeface="beIN Black " panose="02000000000000000000" pitchFamily="2" charset="-78"/>
      <p:regular r:id="rId46"/>
    </p:embeddedFont>
    <p:embeddedFont>
      <p:font typeface="beIN Normal " panose="02000000000000000000" pitchFamily="2" charset="-78"/>
      <p:regular r:id="rId47"/>
    </p:embeddedFont>
    <p:embeddedFont>
      <p:font typeface="Calibri" panose="020F0502020204030204" pitchFamily="34" charset="0"/>
      <p:regular r:id="rId48"/>
      <p:bold r:id="rId49"/>
    </p:embeddedFont>
    <p:embeddedFont>
      <p:font typeface="Century Gothic" panose="020B0502020202020204" pitchFamily="34" charset="0"/>
      <p:regular r:id="rId50"/>
      <p:bold r:id="rId51"/>
      <p:italic r:id="rId52"/>
      <p:boldItalic r:id="rId53"/>
    </p:embeddedFont>
    <p:embeddedFont>
      <p:font typeface="DecoType Thuluth II" panose="02010000000000000000" pitchFamily="2" charset="-78"/>
      <p:regular r:id="rId54"/>
    </p:embeddedFont>
    <p:embeddedFont>
      <p:font typeface="Gill Sans MT" panose="020B0502020104020203" pitchFamily="34" charset="0"/>
      <p:regular r:id="rId55"/>
      <p:bold r:id="rId56"/>
      <p:italic r:id="rId57"/>
      <p:boldItalic r:id="rId58"/>
    </p:embeddedFont>
    <p:embeddedFont>
      <p:font typeface="Helvetica" panose="020B0604020202020204" pitchFamily="34" charset="0"/>
      <p:regular r:id="rId59"/>
      <p:bold r:id="rId60"/>
    </p:embeddedFont>
    <p:embeddedFont>
      <p:font typeface="Impact" panose="020B0806030902050204" pitchFamily="34" charset="0"/>
      <p:regular r:id="rId61"/>
    </p:embeddedFont>
    <p:embeddedFont>
      <p:font typeface="Roboto" panose="02000000000000000000" pitchFamily="2" charset="0"/>
      <p:regular r:id="rId62"/>
      <p:bold r:id="rId63"/>
      <p:italic r:id="rId64"/>
      <p:boldItalic r:id="rId65"/>
    </p:embeddedFont>
    <p:embeddedFont>
      <p:font typeface="Sakkal Majalla" panose="02000000000000000000" pitchFamily="2" charset="-78"/>
      <p:regular r:id="rId66"/>
      <p:bold r:id="rId67"/>
    </p:embeddedFont>
    <p:embeddedFont>
      <p:font typeface="Sanabel Khebrat Musamem 2021" panose="02000600000000000000" pitchFamily="2" charset="-78"/>
      <p:regular r:id="rId6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79" autoAdjust="0"/>
    <p:restoredTop sz="94660"/>
  </p:normalViewPr>
  <p:slideViewPr>
    <p:cSldViewPr snapToGrid="0">
      <p:cViewPr varScale="1">
        <p:scale>
          <a:sx n="48" d="100"/>
          <a:sy n="48" d="100"/>
        </p:scale>
        <p:origin x="61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9.fntdata"/><Relationship Id="rId47" Type="http://schemas.openxmlformats.org/officeDocument/2006/relationships/font" Target="fonts/font14.fntdata"/><Relationship Id="rId63" Type="http://schemas.openxmlformats.org/officeDocument/2006/relationships/font" Target="fonts/font30.fntdata"/><Relationship Id="rId68" Type="http://schemas.openxmlformats.org/officeDocument/2006/relationships/font" Target="fonts/font35.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66" Type="http://schemas.openxmlformats.org/officeDocument/2006/relationships/font" Target="fonts/font33.fntdata"/><Relationship Id="rId5" Type="http://schemas.openxmlformats.org/officeDocument/2006/relationships/slide" Target="slides/slide4.xml"/><Relationship Id="rId61" Type="http://schemas.openxmlformats.org/officeDocument/2006/relationships/font" Target="fonts/font2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font" Target="fonts/font31.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8.fntdata"/><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 Id="rId67" Type="http://schemas.openxmlformats.org/officeDocument/2006/relationships/font" Target="fonts/font34.fntdata"/><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font" Target="fonts/font29.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font" Target="fonts/font3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6.fntdata"/><Relationship Id="rId34" Type="http://schemas.openxmlformats.org/officeDocument/2006/relationships/font" Target="fonts/font1.fntdata"/><Relationship Id="rId50" Type="http://schemas.openxmlformats.org/officeDocument/2006/relationships/font" Target="fonts/font17.fntdata"/><Relationship Id="rId55"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23/10/1444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23/10/1444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23/10/1444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23/10/1444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l="-1000"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23.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29.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slide" Target="slide3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1.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50.png"/><Relationship Id="rId3" Type="http://schemas.openxmlformats.org/officeDocument/2006/relationships/hyperlink" Target="https://t.me/arabicteacher_2" TargetMode="External"/><Relationship Id="rId7" Type="http://schemas.openxmlformats.org/officeDocument/2006/relationships/image" Target="../media/image46.png"/><Relationship Id="rId12" Type="http://schemas.openxmlformats.org/officeDocument/2006/relationships/hyperlink" Target="https://mrsasmaa.com/files/" TargetMode="External"/><Relationship Id="rId2" Type="http://schemas.openxmlformats.org/officeDocument/2006/relationships/image" Target="../media/image44.jpg"/><Relationship Id="rId16"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49.png"/><Relationship Id="rId5" Type="http://schemas.openxmlformats.org/officeDocument/2006/relationships/image" Target="../media/image45.png"/><Relationship Id="rId15" Type="http://schemas.openxmlformats.org/officeDocument/2006/relationships/image" Target="../media/image51.png"/><Relationship Id="rId10" Type="http://schemas.openxmlformats.org/officeDocument/2006/relationships/image" Target="../media/image48.png"/><Relationship Id="rId4" Type="http://schemas.openxmlformats.org/officeDocument/2006/relationships/hyperlink" Target="https://t.me/arabic_gr7" TargetMode="External"/><Relationship Id="rId9" Type="http://schemas.openxmlformats.org/officeDocument/2006/relationships/image" Target="../media/image47.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t="-9000" b="-9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0036" y="4370015"/>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72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11311079" y="2947699"/>
            <a:ext cx="4999948"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sz="54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الأربعون</a:t>
            </a:r>
          </a:p>
          <a:p>
            <a:pPr rtl="1"/>
            <a:r>
              <a:rPr lang="ar-EG" sz="54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277939" y="5997854"/>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وعدي لـ (بومس)</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54549"/>
            <a:ext cx="10904323" cy="769441"/>
          </a:xfrm>
          <a:prstGeom prst="rect">
            <a:avLst/>
          </a:prstGeom>
          <a:noFill/>
          <a:effectLst>
            <a:reflection endPos="0" dist="50800" dir="5400000" sy="-100000" algn="bl" rotWithShape="0"/>
          </a:effectLst>
        </p:spPr>
        <p:txBody>
          <a:bodyPr wrap="square" rtlCol="1">
            <a:spAutoFit/>
          </a:bodyPr>
          <a:lstStyle/>
          <a:p>
            <a:pPr algn="ctr" rtl="1"/>
            <a:r>
              <a:rPr lang="ar-EG" sz="4400" dirty="0">
                <a:blipFill>
                  <a:blip r:embed="rId3"/>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40 . وعدي لـ (بومس)</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1FE977EE-3D92-4E59-8B18-0DB7192B2948}"/>
              </a:ext>
            </a:extLst>
          </p:cNvPr>
          <p:cNvGraphicFramePr>
            <a:graphicFrameLocks noGrp="1"/>
          </p:cNvGraphicFramePr>
          <p:nvPr/>
        </p:nvGraphicFramePr>
        <p:xfrm>
          <a:off x="11525679" y="646827"/>
          <a:ext cx="3857674" cy="771060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781">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8359">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781">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sp>
        <p:nvSpPr>
          <p:cNvPr id="19" name="Oval 18">
            <a:extLst>
              <a:ext uri="{FF2B5EF4-FFF2-40B4-BE49-F238E27FC236}">
                <a16:creationId xmlns:a16="http://schemas.microsoft.com/office/drawing/2014/main" id="{AC7840BD-7160-4078-BF5D-2EA9797F5F7E}"/>
              </a:ext>
            </a:extLst>
          </p:cNvPr>
          <p:cNvSpPr/>
          <p:nvPr/>
        </p:nvSpPr>
        <p:spPr>
          <a:xfrm>
            <a:off x="6454972" y="629968"/>
            <a:ext cx="290308" cy="240955"/>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AE" sz="2362" dirty="0"/>
              <a:t>و</a:t>
            </a:r>
            <a:endParaRPr lang="en-US" sz="2362" dirty="0"/>
          </a:p>
        </p:txBody>
      </p:sp>
      <p:pic>
        <p:nvPicPr>
          <p:cNvPr id="4" name="Content Placeholder 3" descr="A close up of text on a white background&#10;&#10;Description automatically generated">
            <a:extLst>
              <a:ext uri="{FF2B5EF4-FFF2-40B4-BE49-F238E27FC236}">
                <a16:creationId xmlns:a16="http://schemas.microsoft.com/office/drawing/2014/main" id="{A44900CD-9567-45B4-B366-B50E09BE58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58966"/>
            <a:ext cx="10889569" cy="7710605"/>
          </a:xfrm>
        </p:spPr>
      </p:pic>
      <p:sp>
        <p:nvSpPr>
          <p:cNvPr id="10" name="TextBox 9">
            <a:extLst>
              <a:ext uri="{FF2B5EF4-FFF2-40B4-BE49-F238E27FC236}">
                <a16:creationId xmlns:a16="http://schemas.microsoft.com/office/drawing/2014/main" id="{0DECEC5B-0128-4E29-BB66-A0E655D09972}"/>
              </a:ext>
            </a:extLst>
          </p:cNvPr>
          <p:cNvSpPr txBox="1"/>
          <p:nvPr/>
        </p:nvSpPr>
        <p:spPr>
          <a:xfrm>
            <a:off x="10796201" y="1593242"/>
            <a:ext cx="4745297" cy="577081"/>
          </a:xfrm>
          <a:prstGeom prst="rect">
            <a:avLst/>
          </a:prstGeom>
          <a:noFill/>
        </p:spPr>
        <p:txBody>
          <a:bodyPr wrap="square" rtlCol="0">
            <a:spAutoFit/>
          </a:bodyPr>
          <a:lstStyle/>
          <a:p>
            <a:pPr algn="ctr"/>
            <a:r>
              <a:rPr lang="ar-AE" sz="3150" b="1" dirty="0">
                <a:solidFill>
                  <a:schemeClr val="accent6">
                    <a:lumMod val="50000"/>
                  </a:schemeClr>
                </a:solidFill>
              </a:rPr>
              <a:t>     زخَّ             شدَّة اندفاع وغزارة </a:t>
            </a:r>
            <a:endParaRPr lang="en-US" sz="3150" b="1" dirty="0">
              <a:solidFill>
                <a:schemeClr val="accent6">
                  <a:lumMod val="50000"/>
                </a:schemeClr>
              </a:solidFill>
            </a:endParaRPr>
          </a:p>
        </p:txBody>
      </p:sp>
      <p:cxnSp>
        <p:nvCxnSpPr>
          <p:cNvPr id="3" name="Straight Connector 2">
            <a:extLst>
              <a:ext uri="{FF2B5EF4-FFF2-40B4-BE49-F238E27FC236}">
                <a16:creationId xmlns:a16="http://schemas.microsoft.com/office/drawing/2014/main" id="{F10B8D6F-AC79-41C9-AA56-865F1D4ED1DC}"/>
              </a:ext>
            </a:extLst>
          </p:cNvPr>
          <p:cNvCxnSpPr>
            <a:cxnSpLocks/>
          </p:cNvCxnSpPr>
          <p:nvPr/>
        </p:nvCxnSpPr>
        <p:spPr>
          <a:xfrm flipH="1">
            <a:off x="9048386" y="6057749"/>
            <a:ext cx="541912" cy="0"/>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5" name="صورة الشريحة 4">
                <a:extLst>
                  <a:ext uri="{FF2B5EF4-FFF2-40B4-BE49-F238E27FC236}">
                    <a16:creationId xmlns:a16="http://schemas.microsoft.com/office/drawing/2014/main" id="{ABD12FDD-0176-C225-2710-51DDAEFFD0B1}"/>
                  </a:ext>
                </a:extLst>
              </p:cNvPr>
              <p:cNvGraphicFramePr>
                <a:graphicFrameLocks noChangeAspect="1"/>
              </p:cNvGraphicFramePr>
              <p:nvPr>
                <p:extLst>
                  <p:ext uri="{D42A27DB-BD31-4B8C-83A1-F6EECF244321}">
                    <p14:modId xmlns:p14="http://schemas.microsoft.com/office/powerpoint/2010/main" val="2771307668"/>
                  </p:ext>
                </p:extLst>
              </p:nvPr>
            </p:nvGraphicFramePr>
            <p:xfrm>
              <a:off x="12329573" y="5301759"/>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5" name="صورة الشريحة 4">
                <a:hlinkClick r:id="rId4" action="ppaction://hlinksldjump"/>
                <a:extLst>
                  <a:ext uri="{FF2B5EF4-FFF2-40B4-BE49-F238E27FC236}">
                    <a16:creationId xmlns:a16="http://schemas.microsoft.com/office/drawing/2014/main" id="{ABD12FDD-0176-C225-2710-51DDAEFFD0B1}"/>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5301759"/>
                <a:ext cx="2249885" cy="2249885"/>
              </a:xfrm>
              <a:prstGeom prst="rect">
                <a:avLst/>
              </a:prstGeom>
              <a:ln w="3175">
                <a:noFill/>
              </a:ln>
            </p:spPr>
          </p:pic>
        </mc:Fallback>
      </mc:AlternateContent>
    </p:spTree>
    <p:extLst>
      <p:ext uri="{BB962C8B-B14F-4D97-AF65-F5344CB8AC3E}">
        <p14:creationId xmlns:p14="http://schemas.microsoft.com/office/powerpoint/2010/main" val="3398954779"/>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A4DABBE3-2081-467F-BF25-215B98C55F61}"/>
              </a:ext>
            </a:extLst>
          </p:cNvPr>
          <p:cNvGraphicFramePr>
            <a:graphicFrameLocks noGrp="1"/>
          </p:cNvGraphicFramePr>
          <p:nvPr/>
        </p:nvGraphicFramePr>
        <p:xfrm>
          <a:off x="11525679" y="617832"/>
          <a:ext cx="3857674" cy="7739602"/>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6">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78C0D10F-EF6E-4731-A095-6C29FB1CD3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1437" y="603397"/>
            <a:ext cx="10874243" cy="7739604"/>
          </a:xfrm>
        </p:spPr>
      </p:pic>
      <p:cxnSp>
        <p:nvCxnSpPr>
          <p:cNvPr id="10" name="Straight Connector 9">
            <a:extLst>
              <a:ext uri="{FF2B5EF4-FFF2-40B4-BE49-F238E27FC236}">
                <a16:creationId xmlns:a16="http://schemas.microsoft.com/office/drawing/2014/main" id="{3E29DAE5-DE51-455C-B58B-6837CF0E9798}"/>
              </a:ext>
            </a:extLst>
          </p:cNvPr>
          <p:cNvCxnSpPr>
            <a:cxnSpLocks/>
          </p:cNvCxnSpPr>
          <p:nvPr/>
        </p:nvCxnSpPr>
        <p:spPr>
          <a:xfrm flipH="1">
            <a:off x="7616205" y="1993441"/>
            <a:ext cx="112252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097C462-9AF7-48C0-AB93-350B5B2AC15F}"/>
              </a:ext>
            </a:extLst>
          </p:cNvPr>
          <p:cNvSpPr txBox="1"/>
          <p:nvPr/>
        </p:nvSpPr>
        <p:spPr>
          <a:xfrm>
            <a:off x="11244891" y="1476131"/>
            <a:ext cx="4148303" cy="577081"/>
          </a:xfrm>
          <a:prstGeom prst="rect">
            <a:avLst/>
          </a:prstGeom>
          <a:noFill/>
        </p:spPr>
        <p:txBody>
          <a:bodyPr wrap="square" rtlCol="0">
            <a:spAutoFit/>
          </a:bodyPr>
          <a:lstStyle/>
          <a:p>
            <a:pPr algn="ctr"/>
            <a:r>
              <a:rPr lang="ar-AE" sz="3150" b="1" dirty="0">
                <a:solidFill>
                  <a:schemeClr val="accent6">
                    <a:lumMod val="50000"/>
                  </a:schemeClr>
                </a:solidFill>
              </a:rPr>
              <a:t>تختلج                       تنازع </a:t>
            </a:r>
            <a:endParaRPr lang="en-US" sz="3150" b="1" dirty="0">
              <a:solidFill>
                <a:schemeClr val="accent6">
                  <a:lumMod val="50000"/>
                </a:schemeClr>
              </a:solidFill>
            </a:endParaRPr>
          </a:p>
        </p:txBody>
      </p:sp>
      <p:sp>
        <p:nvSpPr>
          <p:cNvPr id="15" name="TextBox 14">
            <a:extLst>
              <a:ext uri="{FF2B5EF4-FFF2-40B4-BE49-F238E27FC236}">
                <a16:creationId xmlns:a16="http://schemas.microsoft.com/office/drawing/2014/main" id="{D215597D-1BC6-457E-A7B5-116A8EBB1B7A}"/>
              </a:ext>
            </a:extLst>
          </p:cNvPr>
          <p:cNvSpPr txBox="1"/>
          <p:nvPr/>
        </p:nvSpPr>
        <p:spPr>
          <a:xfrm>
            <a:off x="11258431" y="2260178"/>
            <a:ext cx="4148303" cy="577081"/>
          </a:xfrm>
          <a:prstGeom prst="rect">
            <a:avLst/>
          </a:prstGeom>
          <a:noFill/>
        </p:spPr>
        <p:txBody>
          <a:bodyPr wrap="square" rtlCol="0">
            <a:spAutoFit/>
          </a:bodyPr>
          <a:lstStyle/>
          <a:p>
            <a:pPr algn="ctr"/>
            <a:r>
              <a:rPr lang="ar-AE" sz="3150" b="1" dirty="0">
                <a:solidFill>
                  <a:schemeClr val="accent6">
                    <a:lumMod val="50000"/>
                  </a:schemeClr>
                </a:solidFill>
              </a:rPr>
              <a:t>     منَّ                    أنعم ووهب </a:t>
            </a:r>
            <a:endParaRPr lang="en-US" sz="3150" b="1" dirty="0">
              <a:solidFill>
                <a:schemeClr val="accent6">
                  <a:lumMod val="50000"/>
                </a:schemeClr>
              </a:solidFill>
            </a:endParaRPr>
          </a:p>
        </p:txBody>
      </p:sp>
      <p:cxnSp>
        <p:nvCxnSpPr>
          <p:cNvPr id="16" name="Straight Connector 15">
            <a:extLst>
              <a:ext uri="{FF2B5EF4-FFF2-40B4-BE49-F238E27FC236}">
                <a16:creationId xmlns:a16="http://schemas.microsoft.com/office/drawing/2014/main" id="{49766AD1-A2E2-48B5-BB32-752605DE8268}"/>
              </a:ext>
            </a:extLst>
          </p:cNvPr>
          <p:cNvCxnSpPr>
            <a:cxnSpLocks/>
          </p:cNvCxnSpPr>
          <p:nvPr/>
        </p:nvCxnSpPr>
        <p:spPr>
          <a:xfrm flipH="1">
            <a:off x="9803188" y="6780292"/>
            <a:ext cx="74190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6">
            <a:extLst>
              <a:ext uri="{FF2B5EF4-FFF2-40B4-BE49-F238E27FC236}">
                <a16:creationId xmlns:a16="http://schemas.microsoft.com/office/drawing/2014/main" id="{608595C8-7FA1-4F3B-EAF0-F2C327814CF5}"/>
              </a:ext>
            </a:extLst>
          </p:cNvPr>
          <p:cNvSpPr/>
          <p:nvPr/>
        </p:nvSpPr>
        <p:spPr>
          <a:xfrm>
            <a:off x="11926956" y="4387022"/>
            <a:ext cx="3054927" cy="17669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الوعد الذي قطعه إكال عندما يكبر؟</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61779083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48082648-D30F-446C-A14C-41BEC615907E}"/>
              </a:ext>
            </a:extLst>
          </p:cNvPr>
          <p:cNvGraphicFramePr>
            <a:graphicFrameLocks noGrp="1"/>
          </p:cNvGraphicFramePr>
          <p:nvPr/>
        </p:nvGraphicFramePr>
        <p:xfrm>
          <a:off x="11525679" y="649322"/>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5C7EB347-893F-41B8-BAAB-287337A643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63" y="642099"/>
            <a:ext cx="10870216" cy="7695979"/>
          </a:xfrm>
        </p:spPr>
      </p:pic>
      <p:cxnSp>
        <p:nvCxnSpPr>
          <p:cNvPr id="6" name="Straight Connector 5">
            <a:extLst>
              <a:ext uri="{FF2B5EF4-FFF2-40B4-BE49-F238E27FC236}">
                <a16:creationId xmlns:a16="http://schemas.microsoft.com/office/drawing/2014/main" id="{9F8FD96A-BFA5-4773-9942-BE01E3ED653C}"/>
              </a:ext>
            </a:extLst>
          </p:cNvPr>
          <p:cNvCxnSpPr>
            <a:cxnSpLocks/>
          </p:cNvCxnSpPr>
          <p:nvPr/>
        </p:nvCxnSpPr>
        <p:spPr>
          <a:xfrm flipH="1" flipV="1">
            <a:off x="3938974" y="2070858"/>
            <a:ext cx="890277" cy="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27083F3-5C21-44DD-A9E5-E279863149A6}"/>
              </a:ext>
            </a:extLst>
          </p:cNvPr>
          <p:cNvSpPr txBox="1"/>
          <p:nvPr/>
        </p:nvSpPr>
        <p:spPr>
          <a:xfrm>
            <a:off x="11244891" y="1476131"/>
            <a:ext cx="4148303" cy="577081"/>
          </a:xfrm>
          <a:prstGeom prst="rect">
            <a:avLst/>
          </a:prstGeom>
          <a:noFill/>
        </p:spPr>
        <p:txBody>
          <a:bodyPr wrap="square" rtlCol="0">
            <a:spAutoFit/>
          </a:bodyPr>
          <a:lstStyle/>
          <a:p>
            <a:pPr algn="ctr"/>
            <a:r>
              <a:rPr lang="ar-AE" sz="3150" b="1" dirty="0">
                <a:solidFill>
                  <a:schemeClr val="accent6">
                    <a:lumMod val="50000"/>
                  </a:schemeClr>
                </a:solidFill>
              </a:rPr>
              <a:t>   تحتفي             تهتم وتحتفل</a:t>
            </a:r>
            <a:endParaRPr lang="en-US" sz="3150" b="1" dirty="0">
              <a:solidFill>
                <a:schemeClr val="accent6">
                  <a:lumMod val="50000"/>
                </a:schemeClr>
              </a:solidFill>
            </a:endParaRPr>
          </a:p>
        </p:txBody>
      </p:sp>
      <p:cxnSp>
        <p:nvCxnSpPr>
          <p:cNvPr id="11" name="Straight Connector 10">
            <a:extLst>
              <a:ext uri="{FF2B5EF4-FFF2-40B4-BE49-F238E27FC236}">
                <a16:creationId xmlns:a16="http://schemas.microsoft.com/office/drawing/2014/main" id="{AE025891-CC3C-4548-A96D-2F1002A24903}"/>
              </a:ext>
            </a:extLst>
          </p:cNvPr>
          <p:cNvCxnSpPr>
            <a:cxnSpLocks/>
          </p:cNvCxnSpPr>
          <p:nvPr/>
        </p:nvCxnSpPr>
        <p:spPr>
          <a:xfrm flipH="1" flipV="1">
            <a:off x="6500133" y="7767339"/>
            <a:ext cx="890277" cy="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95BEFC5-4D6C-48E2-8E01-131720ED9CA8}"/>
              </a:ext>
            </a:extLst>
          </p:cNvPr>
          <p:cNvSpPr txBox="1"/>
          <p:nvPr/>
        </p:nvSpPr>
        <p:spPr>
          <a:xfrm>
            <a:off x="11344641" y="2302939"/>
            <a:ext cx="4245069" cy="1061829"/>
          </a:xfrm>
          <a:prstGeom prst="rect">
            <a:avLst/>
          </a:prstGeom>
          <a:noFill/>
        </p:spPr>
        <p:txBody>
          <a:bodyPr wrap="square" rtlCol="0">
            <a:spAutoFit/>
          </a:bodyPr>
          <a:lstStyle/>
          <a:p>
            <a:pPr algn="ctr"/>
            <a:r>
              <a:rPr lang="ar-AE" sz="3150" b="1" dirty="0">
                <a:solidFill>
                  <a:schemeClr val="accent6">
                    <a:lumMod val="50000"/>
                  </a:schemeClr>
                </a:solidFill>
              </a:rPr>
              <a:t>     الشدقان:    جانبا الفم مما تحت الخدّ</a:t>
            </a:r>
            <a:endParaRPr lang="en-US" sz="3150" b="1" dirty="0">
              <a:solidFill>
                <a:schemeClr val="accent6">
                  <a:lumMod val="50000"/>
                </a:schemeClr>
              </a:solidFill>
            </a:endParaRPr>
          </a:p>
        </p:txBody>
      </p:sp>
      <p:sp>
        <p:nvSpPr>
          <p:cNvPr id="2" name="Rectangle 3">
            <a:extLst>
              <a:ext uri="{FF2B5EF4-FFF2-40B4-BE49-F238E27FC236}">
                <a16:creationId xmlns:a16="http://schemas.microsoft.com/office/drawing/2014/main" id="{7AEA11E4-D529-D6C1-5780-5BCA41F00101}"/>
              </a:ext>
            </a:extLst>
          </p:cNvPr>
          <p:cNvSpPr/>
          <p:nvPr/>
        </p:nvSpPr>
        <p:spPr>
          <a:xfrm>
            <a:off x="11013048" y="4894412"/>
            <a:ext cx="4752308" cy="101820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دلالة الألوان ؟</a:t>
            </a:r>
            <a:endParaRPr lang="en-GB" sz="4800" b="1" dirty="0">
              <a:ln>
                <a:solidFill>
                  <a:sysClr val="windowText" lastClr="000000"/>
                </a:solidFill>
              </a:ln>
              <a:solidFill>
                <a:srgbClr val="FF0000"/>
              </a:solidFill>
            </a:endParaRPr>
          </a:p>
        </p:txBody>
      </p:sp>
      <p:sp>
        <p:nvSpPr>
          <p:cNvPr id="3" name="Rectangle 4">
            <a:extLst>
              <a:ext uri="{FF2B5EF4-FFF2-40B4-BE49-F238E27FC236}">
                <a16:creationId xmlns:a16="http://schemas.microsoft.com/office/drawing/2014/main" id="{6C084349-3D2D-052A-4040-4DBEA640667C}"/>
              </a:ext>
            </a:extLst>
          </p:cNvPr>
          <p:cNvSpPr/>
          <p:nvPr/>
        </p:nvSpPr>
        <p:spPr>
          <a:xfrm>
            <a:off x="12294409" y="3668337"/>
            <a:ext cx="1094793" cy="101820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GB" sz="6600" b="1" dirty="0">
              <a:solidFill>
                <a:srgbClr val="080808"/>
              </a:solidFill>
              <a:latin typeface="Times New Roman" panose="02020603050405020304" pitchFamily="18" charset="0"/>
              <a:cs typeface="Times New Roman" panose="02020603050405020304" pitchFamily="18" charset="0"/>
            </a:endParaRPr>
          </a:p>
        </p:txBody>
      </p:sp>
      <p:sp>
        <p:nvSpPr>
          <p:cNvPr id="5" name="Rectangle 5">
            <a:extLst>
              <a:ext uri="{FF2B5EF4-FFF2-40B4-BE49-F238E27FC236}">
                <a16:creationId xmlns:a16="http://schemas.microsoft.com/office/drawing/2014/main" id="{17E22258-AA04-BE38-9CAF-47FE54AAF1C6}"/>
              </a:ext>
            </a:extLst>
          </p:cNvPr>
          <p:cNvSpPr/>
          <p:nvPr/>
        </p:nvSpPr>
        <p:spPr>
          <a:xfrm>
            <a:off x="13519829" y="3668337"/>
            <a:ext cx="1094793" cy="101820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GB" sz="6600" b="1" dirty="0">
              <a:solidFill>
                <a:srgbClr val="080808"/>
              </a:solidFill>
              <a:latin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E896C2E8-76D6-4F96-0052-66F904B9736D}"/>
              </a:ext>
            </a:extLst>
          </p:cNvPr>
          <p:cNvSpPr/>
          <p:nvPr/>
        </p:nvSpPr>
        <p:spPr>
          <a:xfrm>
            <a:off x="11344641" y="6959792"/>
            <a:ext cx="4173535" cy="120659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من الطالب الذي ما زال في المرتبة الأولى؟</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86490544"/>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AF90C403-C9A3-40BD-87AA-8C8DAA3C1263}"/>
              </a:ext>
            </a:extLst>
          </p:cNvPr>
          <p:cNvGraphicFramePr>
            <a:graphicFrameLocks noGrp="1"/>
          </p:cNvGraphicFramePr>
          <p:nvPr>
            <p:extLst>
              <p:ext uri="{D42A27DB-BD31-4B8C-83A1-F6EECF244321}">
                <p14:modId xmlns:p14="http://schemas.microsoft.com/office/powerpoint/2010/main" val="3558858398"/>
              </p:ext>
            </p:extLst>
          </p:nvPr>
        </p:nvGraphicFramePr>
        <p:xfrm>
          <a:off x="11525679" y="629968"/>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0C8F4973-83BD-4E37-B910-CCAD292389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9548" y="629968"/>
            <a:ext cx="10886132" cy="7708113"/>
          </a:xfrm>
        </p:spPr>
      </p:pic>
      <p:cxnSp>
        <p:nvCxnSpPr>
          <p:cNvPr id="8" name="Straight Connector 7">
            <a:extLst>
              <a:ext uri="{FF2B5EF4-FFF2-40B4-BE49-F238E27FC236}">
                <a16:creationId xmlns:a16="http://schemas.microsoft.com/office/drawing/2014/main" id="{A99625AA-F59E-492F-9B6E-A7658F859F47}"/>
              </a:ext>
            </a:extLst>
          </p:cNvPr>
          <p:cNvCxnSpPr>
            <a:cxnSpLocks/>
          </p:cNvCxnSpPr>
          <p:nvPr/>
        </p:nvCxnSpPr>
        <p:spPr>
          <a:xfrm flipH="1" flipV="1">
            <a:off x="4493785" y="7070606"/>
            <a:ext cx="1141971" cy="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6172D48-2DD0-4652-A921-C229113FD1F6}"/>
              </a:ext>
            </a:extLst>
          </p:cNvPr>
          <p:cNvSpPr txBox="1"/>
          <p:nvPr/>
        </p:nvSpPr>
        <p:spPr>
          <a:xfrm>
            <a:off x="11371810" y="1481179"/>
            <a:ext cx="4190109" cy="1061829"/>
          </a:xfrm>
          <a:prstGeom prst="rect">
            <a:avLst/>
          </a:prstGeom>
          <a:noFill/>
        </p:spPr>
        <p:txBody>
          <a:bodyPr wrap="square" rtlCol="0">
            <a:spAutoFit/>
          </a:bodyPr>
          <a:lstStyle/>
          <a:p>
            <a:pPr algn="ctr"/>
            <a:r>
              <a:rPr lang="ar-AE" sz="3150" b="1" dirty="0">
                <a:solidFill>
                  <a:schemeClr val="accent6">
                    <a:lumMod val="50000"/>
                  </a:schemeClr>
                </a:solidFill>
              </a:rPr>
              <a:t>  الصُّدغ:    جانب الوجه من العين إلى الأذن</a:t>
            </a:r>
            <a:endParaRPr lang="en-US" sz="3150" b="1" dirty="0">
              <a:solidFill>
                <a:schemeClr val="accent6">
                  <a:lumMod val="50000"/>
                </a:schemeClr>
              </a:solidFill>
            </a:endParaRPr>
          </a:p>
        </p:txBody>
      </p:sp>
      <p:sp>
        <p:nvSpPr>
          <p:cNvPr id="2" name="Rectangle 2">
            <a:extLst>
              <a:ext uri="{FF2B5EF4-FFF2-40B4-BE49-F238E27FC236}">
                <a16:creationId xmlns:a16="http://schemas.microsoft.com/office/drawing/2014/main" id="{811093A8-2920-4800-567E-828475380503}"/>
              </a:ext>
            </a:extLst>
          </p:cNvPr>
          <p:cNvSpPr/>
          <p:nvPr/>
        </p:nvSpPr>
        <p:spPr>
          <a:xfrm>
            <a:off x="11097572" y="2678718"/>
            <a:ext cx="4441369" cy="71550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فعل كوتشاي ؟</a:t>
            </a:r>
            <a:endParaRPr lang="en-GB" sz="4800" b="1" dirty="0">
              <a:ln>
                <a:solidFill>
                  <a:sysClr val="windowText" lastClr="000000"/>
                </a:solidFill>
              </a:ln>
              <a:solidFill>
                <a:srgbClr val="FF0000"/>
              </a:solidFill>
            </a:endParaRPr>
          </a:p>
        </p:txBody>
      </p:sp>
      <p:sp>
        <p:nvSpPr>
          <p:cNvPr id="3" name="Rectangle 6">
            <a:extLst>
              <a:ext uri="{FF2B5EF4-FFF2-40B4-BE49-F238E27FC236}">
                <a16:creationId xmlns:a16="http://schemas.microsoft.com/office/drawing/2014/main" id="{697187D2-D2D8-DDC1-53A4-8D3805F25FA5}"/>
              </a:ext>
            </a:extLst>
          </p:cNvPr>
          <p:cNvSpPr/>
          <p:nvPr/>
        </p:nvSpPr>
        <p:spPr>
          <a:xfrm>
            <a:off x="11522241" y="5940589"/>
            <a:ext cx="3857674" cy="212997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من هم الطلاب اللذين حصلوا على أدنى الدرجات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94490967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C56B1131-C312-41B4-847E-B97C0A99439F}"/>
              </a:ext>
            </a:extLst>
          </p:cNvPr>
          <p:cNvGraphicFramePr>
            <a:graphicFrameLocks noGrp="1"/>
          </p:cNvGraphicFramePr>
          <p:nvPr/>
        </p:nvGraphicFramePr>
        <p:xfrm>
          <a:off x="11524787" y="617835"/>
          <a:ext cx="3857674" cy="7739602"/>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6">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document with black text&#10;&#10;Description automatically generated">
            <a:extLst>
              <a:ext uri="{FF2B5EF4-FFF2-40B4-BE49-F238E27FC236}">
                <a16:creationId xmlns:a16="http://schemas.microsoft.com/office/drawing/2014/main" id="{94B4B32D-3188-4C15-A19F-950ABD6A33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63" y="629969"/>
            <a:ext cx="10868431" cy="7708117"/>
          </a:xfrm>
          <a:prstGeom prst="rect">
            <a:avLst/>
          </a:prstGeom>
        </p:spPr>
      </p:pic>
    </p:spTree>
    <p:extLst>
      <p:ext uri="{BB962C8B-B14F-4D97-AF65-F5344CB8AC3E}">
        <p14:creationId xmlns:p14="http://schemas.microsoft.com/office/powerpoint/2010/main" val="2492975965"/>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8" name="Table 7">
            <a:extLst>
              <a:ext uri="{FF2B5EF4-FFF2-40B4-BE49-F238E27FC236}">
                <a16:creationId xmlns:a16="http://schemas.microsoft.com/office/drawing/2014/main" id="{0391F7F9-1C05-40C7-9084-35D2E97B3F72}"/>
              </a:ext>
            </a:extLst>
          </p:cNvPr>
          <p:cNvGraphicFramePr>
            <a:graphicFrameLocks noGrp="1"/>
          </p:cNvGraphicFramePr>
          <p:nvPr/>
        </p:nvGraphicFramePr>
        <p:xfrm>
          <a:off x="11525679" y="617831"/>
          <a:ext cx="3857674" cy="7739602"/>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6">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close up of text on a white background&#10;&#10;Description automatically generated">
            <a:extLst>
              <a:ext uri="{FF2B5EF4-FFF2-40B4-BE49-F238E27FC236}">
                <a16:creationId xmlns:a16="http://schemas.microsoft.com/office/drawing/2014/main" id="{4C63D7BA-11F3-4D09-876C-5430946D8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10" y="617831"/>
            <a:ext cx="10889569" cy="7739604"/>
          </a:xfrm>
          <a:prstGeom prst="rect">
            <a:avLst/>
          </a:prstGeom>
        </p:spPr>
      </p:pic>
      <p:sp>
        <p:nvSpPr>
          <p:cNvPr id="2" name="Rectangle 3">
            <a:extLst>
              <a:ext uri="{FF2B5EF4-FFF2-40B4-BE49-F238E27FC236}">
                <a16:creationId xmlns:a16="http://schemas.microsoft.com/office/drawing/2014/main" id="{D07DB683-D55A-3D36-540F-C62424EC6DF9}"/>
              </a:ext>
            </a:extLst>
          </p:cNvPr>
          <p:cNvSpPr/>
          <p:nvPr/>
        </p:nvSpPr>
        <p:spPr>
          <a:xfrm>
            <a:off x="11525679" y="1767075"/>
            <a:ext cx="3857674" cy="157400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المشكلة التي تواجه فلو ومهار؟</a:t>
            </a:r>
            <a:endParaRPr lang="en-GB" sz="4800" b="1" dirty="0">
              <a:ln>
                <a:solidFill>
                  <a:sysClr val="windowText" lastClr="000000"/>
                </a:solidFill>
              </a:ln>
              <a:solidFill>
                <a:srgbClr val="FF0000"/>
              </a:solidFill>
            </a:endParaRPr>
          </a:p>
        </p:txBody>
      </p:sp>
      <p:sp>
        <p:nvSpPr>
          <p:cNvPr id="4" name="Rectangle 3">
            <a:extLst>
              <a:ext uri="{FF2B5EF4-FFF2-40B4-BE49-F238E27FC236}">
                <a16:creationId xmlns:a16="http://schemas.microsoft.com/office/drawing/2014/main" id="{722479D4-D4E3-5CC8-5255-1915020E43D4}"/>
              </a:ext>
            </a:extLst>
          </p:cNvPr>
          <p:cNvSpPr/>
          <p:nvPr/>
        </p:nvSpPr>
        <p:spPr>
          <a:xfrm>
            <a:off x="11728174" y="6016442"/>
            <a:ext cx="3655179" cy="191498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أراد بو فريشا من فلو ؟ وكيف أجابته؟</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2546446325"/>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9" name="Table 7">
            <a:extLst>
              <a:ext uri="{FF2B5EF4-FFF2-40B4-BE49-F238E27FC236}">
                <a16:creationId xmlns:a16="http://schemas.microsoft.com/office/drawing/2014/main" id="{F5FCDCD3-4B6C-4336-A917-66FCA627B34F}"/>
              </a:ext>
            </a:extLst>
          </p:cNvPr>
          <p:cNvGraphicFramePr>
            <a:graphicFrameLocks noGrp="1"/>
          </p:cNvGraphicFramePr>
          <p:nvPr/>
        </p:nvGraphicFramePr>
        <p:xfrm>
          <a:off x="11525679" y="617831"/>
          <a:ext cx="3857674" cy="7739602"/>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6">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a:extLst>
              <a:ext uri="{FF2B5EF4-FFF2-40B4-BE49-F238E27FC236}">
                <a16:creationId xmlns:a16="http://schemas.microsoft.com/office/drawing/2014/main" id="{5716A20F-4FE8-452C-97B6-B586F67BF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63" y="610614"/>
            <a:ext cx="10870216" cy="7739604"/>
          </a:xfrm>
          <a:prstGeom prst="rect">
            <a:avLst/>
          </a:prstGeom>
        </p:spPr>
      </p:pic>
      <p:cxnSp>
        <p:nvCxnSpPr>
          <p:cNvPr id="10" name="Straight Connector 9">
            <a:extLst>
              <a:ext uri="{FF2B5EF4-FFF2-40B4-BE49-F238E27FC236}">
                <a16:creationId xmlns:a16="http://schemas.microsoft.com/office/drawing/2014/main" id="{B350DF65-941B-40DB-9577-53ED0755CE91}"/>
              </a:ext>
            </a:extLst>
          </p:cNvPr>
          <p:cNvCxnSpPr>
            <a:cxnSpLocks/>
          </p:cNvCxnSpPr>
          <p:nvPr/>
        </p:nvCxnSpPr>
        <p:spPr>
          <a:xfrm flipH="1" flipV="1">
            <a:off x="3351814" y="4264299"/>
            <a:ext cx="1141971" cy="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95405A-CEFE-476A-94D0-9F3426095272}"/>
              </a:ext>
            </a:extLst>
          </p:cNvPr>
          <p:cNvSpPr txBox="1"/>
          <p:nvPr/>
        </p:nvSpPr>
        <p:spPr>
          <a:xfrm>
            <a:off x="11525679" y="1515829"/>
            <a:ext cx="3664460" cy="577081"/>
          </a:xfrm>
          <a:prstGeom prst="rect">
            <a:avLst/>
          </a:prstGeom>
          <a:noFill/>
        </p:spPr>
        <p:txBody>
          <a:bodyPr wrap="square" rtlCol="0">
            <a:spAutoFit/>
          </a:bodyPr>
          <a:lstStyle/>
          <a:p>
            <a:pPr algn="ctr"/>
            <a:r>
              <a:rPr lang="ar-AE" sz="3150" b="1" dirty="0">
                <a:solidFill>
                  <a:schemeClr val="accent6">
                    <a:lumMod val="50000"/>
                  </a:schemeClr>
                </a:solidFill>
              </a:rPr>
              <a:t>جمّة                     كثيرة</a:t>
            </a:r>
          </a:p>
        </p:txBody>
      </p:sp>
    </p:spTree>
    <p:extLst>
      <p:ext uri="{BB962C8B-B14F-4D97-AF65-F5344CB8AC3E}">
        <p14:creationId xmlns:p14="http://schemas.microsoft.com/office/powerpoint/2010/main" val="2130093969"/>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9" name="Table 7">
            <a:extLst>
              <a:ext uri="{FF2B5EF4-FFF2-40B4-BE49-F238E27FC236}">
                <a16:creationId xmlns:a16="http://schemas.microsoft.com/office/drawing/2014/main" id="{AF6E381C-A127-485D-81BE-3824060CE110}"/>
              </a:ext>
            </a:extLst>
          </p:cNvPr>
          <p:cNvGraphicFramePr>
            <a:graphicFrameLocks noGrp="1"/>
          </p:cNvGraphicFramePr>
          <p:nvPr/>
        </p:nvGraphicFramePr>
        <p:xfrm>
          <a:off x="11525679" y="649321"/>
          <a:ext cx="3857674" cy="7708118"/>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8">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close up of text on a white background&#10;&#10;Description automatically generated">
            <a:extLst>
              <a:ext uri="{FF2B5EF4-FFF2-40B4-BE49-F238E27FC236}">
                <a16:creationId xmlns:a16="http://schemas.microsoft.com/office/drawing/2014/main" id="{12BFAF28-B36C-4666-8442-523B1630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543" y="642102"/>
            <a:ext cx="10882136" cy="7708116"/>
          </a:xfrm>
          <a:prstGeom prst="rect">
            <a:avLst/>
          </a:prstGeom>
        </p:spPr>
      </p:pic>
      <p:cxnSp>
        <p:nvCxnSpPr>
          <p:cNvPr id="9" name="Straight Connector 8">
            <a:extLst>
              <a:ext uri="{FF2B5EF4-FFF2-40B4-BE49-F238E27FC236}">
                <a16:creationId xmlns:a16="http://schemas.microsoft.com/office/drawing/2014/main" id="{C6168E0E-63CA-4E76-B678-A38F9CD55B88}"/>
              </a:ext>
            </a:extLst>
          </p:cNvPr>
          <p:cNvCxnSpPr>
            <a:cxnSpLocks/>
          </p:cNvCxnSpPr>
          <p:nvPr/>
        </p:nvCxnSpPr>
        <p:spPr>
          <a:xfrm flipH="1">
            <a:off x="3119570" y="2178035"/>
            <a:ext cx="1012941" cy="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63AF0C6-DF61-4E4A-B3C0-F4A2B3A193EA}"/>
              </a:ext>
            </a:extLst>
          </p:cNvPr>
          <p:cNvSpPr txBox="1"/>
          <p:nvPr/>
        </p:nvSpPr>
        <p:spPr>
          <a:xfrm>
            <a:off x="11525679" y="1593241"/>
            <a:ext cx="3664460" cy="536622"/>
          </a:xfrm>
          <a:prstGeom prst="rect">
            <a:avLst/>
          </a:prstGeom>
          <a:noFill/>
        </p:spPr>
        <p:txBody>
          <a:bodyPr wrap="square" rtlCol="0">
            <a:spAutoFit/>
          </a:bodyPr>
          <a:lstStyle/>
          <a:p>
            <a:r>
              <a:rPr lang="ar-AE" sz="2887" b="1" dirty="0">
                <a:solidFill>
                  <a:schemeClr val="accent6">
                    <a:lumMod val="50000"/>
                  </a:schemeClr>
                </a:solidFill>
              </a:rPr>
              <a:t>تكتنف                      تحيط        </a:t>
            </a:r>
            <a:endParaRPr lang="en-US" sz="2887" b="1" dirty="0">
              <a:solidFill>
                <a:schemeClr val="accent6">
                  <a:lumMod val="50000"/>
                </a:schemeClr>
              </a:solidFill>
            </a:endParaRPr>
          </a:p>
        </p:txBody>
      </p:sp>
      <p:sp>
        <p:nvSpPr>
          <p:cNvPr id="13" name="TextBox 12">
            <a:extLst>
              <a:ext uri="{FF2B5EF4-FFF2-40B4-BE49-F238E27FC236}">
                <a16:creationId xmlns:a16="http://schemas.microsoft.com/office/drawing/2014/main" id="{B7844EE6-A491-4A20-8368-E2C6A846132D}"/>
              </a:ext>
            </a:extLst>
          </p:cNvPr>
          <p:cNvSpPr txBox="1"/>
          <p:nvPr/>
        </p:nvSpPr>
        <p:spPr>
          <a:xfrm>
            <a:off x="11382341" y="2434048"/>
            <a:ext cx="3857673" cy="536622"/>
          </a:xfrm>
          <a:prstGeom prst="rect">
            <a:avLst/>
          </a:prstGeom>
          <a:noFill/>
        </p:spPr>
        <p:txBody>
          <a:bodyPr wrap="square" rtlCol="0">
            <a:spAutoFit/>
          </a:bodyPr>
          <a:lstStyle/>
          <a:p>
            <a:r>
              <a:rPr lang="ar-AE" sz="2887" b="1" dirty="0">
                <a:solidFill>
                  <a:schemeClr val="accent6">
                    <a:lumMod val="50000"/>
                  </a:schemeClr>
                </a:solidFill>
              </a:rPr>
              <a:t>المجازفة                     المغامرة       </a:t>
            </a:r>
            <a:endParaRPr lang="en-US" sz="2887" b="1" dirty="0">
              <a:solidFill>
                <a:schemeClr val="accent6">
                  <a:lumMod val="50000"/>
                </a:schemeClr>
              </a:solidFill>
            </a:endParaRPr>
          </a:p>
        </p:txBody>
      </p:sp>
      <p:cxnSp>
        <p:nvCxnSpPr>
          <p:cNvPr id="17" name="Straight Connector 16">
            <a:extLst>
              <a:ext uri="{FF2B5EF4-FFF2-40B4-BE49-F238E27FC236}">
                <a16:creationId xmlns:a16="http://schemas.microsoft.com/office/drawing/2014/main" id="{6032495B-6ABA-4D4B-B696-77DBAE9F72F1}"/>
              </a:ext>
            </a:extLst>
          </p:cNvPr>
          <p:cNvCxnSpPr>
            <a:cxnSpLocks/>
          </p:cNvCxnSpPr>
          <p:nvPr/>
        </p:nvCxnSpPr>
        <p:spPr>
          <a:xfrm flipH="1">
            <a:off x="1461681" y="3610099"/>
            <a:ext cx="136758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7EF44FF-7FE3-4744-A0F7-B4E4BAC2BA02}"/>
              </a:ext>
            </a:extLst>
          </p:cNvPr>
          <p:cNvCxnSpPr>
            <a:cxnSpLocks/>
          </p:cNvCxnSpPr>
          <p:nvPr/>
        </p:nvCxnSpPr>
        <p:spPr>
          <a:xfrm flipH="1">
            <a:off x="984287" y="6558335"/>
            <a:ext cx="98059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4B831F4-327E-43BA-9577-E83644C05960}"/>
              </a:ext>
            </a:extLst>
          </p:cNvPr>
          <p:cNvSpPr txBox="1"/>
          <p:nvPr/>
        </p:nvSpPr>
        <p:spPr>
          <a:xfrm>
            <a:off x="11490035" y="3145366"/>
            <a:ext cx="3857673" cy="536622"/>
          </a:xfrm>
          <a:prstGeom prst="rect">
            <a:avLst/>
          </a:prstGeom>
          <a:noFill/>
        </p:spPr>
        <p:txBody>
          <a:bodyPr wrap="square" rtlCol="0">
            <a:spAutoFit/>
          </a:bodyPr>
          <a:lstStyle/>
          <a:p>
            <a:r>
              <a:rPr lang="ar-AE" sz="2887" b="1" dirty="0">
                <a:solidFill>
                  <a:schemeClr val="accent6">
                    <a:lumMod val="50000"/>
                  </a:schemeClr>
                </a:solidFill>
              </a:rPr>
              <a:t>باهظة                    عالية ومرتفعة</a:t>
            </a:r>
            <a:endParaRPr lang="en-US" sz="2887" b="1" dirty="0">
              <a:solidFill>
                <a:schemeClr val="accent6">
                  <a:lumMod val="50000"/>
                </a:schemeClr>
              </a:solidFill>
            </a:endParaRPr>
          </a:p>
        </p:txBody>
      </p:sp>
      <p:cxnSp>
        <p:nvCxnSpPr>
          <p:cNvPr id="24" name="Straight Connector 23">
            <a:extLst>
              <a:ext uri="{FF2B5EF4-FFF2-40B4-BE49-F238E27FC236}">
                <a16:creationId xmlns:a16="http://schemas.microsoft.com/office/drawing/2014/main" id="{3293F1FA-A0AD-4B6F-9F00-94CCFD58F846}"/>
              </a:ext>
            </a:extLst>
          </p:cNvPr>
          <p:cNvCxnSpPr>
            <a:cxnSpLocks/>
          </p:cNvCxnSpPr>
          <p:nvPr/>
        </p:nvCxnSpPr>
        <p:spPr>
          <a:xfrm flipH="1">
            <a:off x="6454973" y="8074386"/>
            <a:ext cx="110962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1DEA7B1-6D42-4CB7-8C27-0F787395AA65}"/>
              </a:ext>
            </a:extLst>
          </p:cNvPr>
          <p:cNvSpPr txBox="1"/>
          <p:nvPr/>
        </p:nvSpPr>
        <p:spPr>
          <a:xfrm>
            <a:off x="11496190" y="4112364"/>
            <a:ext cx="3857673" cy="536622"/>
          </a:xfrm>
          <a:prstGeom prst="rect">
            <a:avLst/>
          </a:prstGeom>
          <a:noFill/>
        </p:spPr>
        <p:txBody>
          <a:bodyPr wrap="square" rtlCol="0">
            <a:spAutoFit/>
          </a:bodyPr>
          <a:lstStyle/>
          <a:p>
            <a:r>
              <a:rPr lang="ar-AE" sz="2887" b="1" dirty="0">
                <a:solidFill>
                  <a:schemeClr val="accent6">
                    <a:lumMod val="50000"/>
                  </a:schemeClr>
                </a:solidFill>
              </a:rPr>
              <a:t>متمرِّس                           خبير          </a:t>
            </a:r>
            <a:endParaRPr lang="en-US" sz="2887" b="1" dirty="0">
              <a:solidFill>
                <a:schemeClr val="accent6">
                  <a:lumMod val="50000"/>
                </a:schemeClr>
              </a:solidFill>
            </a:endParaRPr>
          </a:p>
        </p:txBody>
      </p:sp>
    </p:spTree>
    <p:extLst>
      <p:ext uri="{BB962C8B-B14F-4D97-AF65-F5344CB8AC3E}">
        <p14:creationId xmlns:p14="http://schemas.microsoft.com/office/powerpoint/2010/main" val="320274880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additive="base">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 calcmode="lin" valueType="num">
                                      <p:cBhvr additive="base">
                                        <p:cTn id="19"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5">
                                            <p:txEl>
                                              <p:pRg st="0" end="0"/>
                                            </p:txEl>
                                          </p:spTgt>
                                        </p:tgtEl>
                                        <p:attrNameLst>
                                          <p:attrName>style.visibility</p:attrName>
                                        </p:attrNameLst>
                                      </p:cBhvr>
                                      <p:to>
                                        <p:strVal val="visible"/>
                                      </p:to>
                                    </p:set>
                                    <p:anim calcmode="lin" valueType="num">
                                      <p:cBhvr additive="base">
                                        <p:cTn id="25"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24A66DB8-2206-431C-BC33-CE4732BD4670}"/>
              </a:ext>
            </a:extLst>
          </p:cNvPr>
          <p:cNvSpPr txBox="1"/>
          <p:nvPr/>
        </p:nvSpPr>
        <p:spPr>
          <a:xfrm>
            <a:off x="11720984" y="6102304"/>
            <a:ext cx="3455181" cy="455830"/>
          </a:xfrm>
          <a:prstGeom prst="rect">
            <a:avLst/>
          </a:prstGeom>
          <a:noFill/>
        </p:spPr>
        <p:txBody>
          <a:bodyPr wrap="square" rtlCol="0">
            <a:spAutoFit/>
          </a:bodyPr>
          <a:lstStyle/>
          <a:p>
            <a:endParaRPr lang="en-US" sz="2362" b="1" dirty="0">
              <a:solidFill>
                <a:schemeClr val="accent6">
                  <a:lumMod val="50000"/>
                </a:schemeClr>
              </a:solidFill>
            </a:endParaRPr>
          </a:p>
        </p:txBody>
      </p:sp>
      <p:graphicFrame>
        <p:nvGraphicFramePr>
          <p:cNvPr id="32" name="Table 7">
            <a:extLst>
              <a:ext uri="{FF2B5EF4-FFF2-40B4-BE49-F238E27FC236}">
                <a16:creationId xmlns:a16="http://schemas.microsoft.com/office/drawing/2014/main" id="{A6A6D602-42E8-4BDF-A91B-730A4393FCAC}"/>
              </a:ext>
            </a:extLst>
          </p:cNvPr>
          <p:cNvGraphicFramePr>
            <a:graphicFrameLocks noGrp="1"/>
          </p:cNvGraphicFramePr>
          <p:nvPr/>
        </p:nvGraphicFramePr>
        <p:xfrm>
          <a:off x="11525679" y="598478"/>
          <a:ext cx="3857674" cy="7739602"/>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6">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close up of text on a white background&#10;&#10;Description automatically generated">
            <a:extLst>
              <a:ext uri="{FF2B5EF4-FFF2-40B4-BE49-F238E27FC236}">
                <a16:creationId xmlns:a16="http://schemas.microsoft.com/office/drawing/2014/main" id="{C2DC84E4-B01A-4C77-B2F3-310D25AE3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09" y="629969"/>
            <a:ext cx="10877686" cy="7708113"/>
          </a:xfrm>
          <a:prstGeom prst="rect">
            <a:avLst/>
          </a:prstGeom>
        </p:spPr>
      </p:pic>
      <p:sp>
        <p:nvSpPr>
          <p:cNvPr id="9" name="TextBox 8">
            <a:extLst>
              <a:ext uri="{FF2B5EF4-FFF2-40B4-BE49-F238E27FC236}">
                <a16:creationId xmlns:a16="http://schemas.microsoft.com/office/drawing/2014/main" id="{8B1DFD71-B5C3-442F-B2CE-7F7080C6F762}"/>
              </a:ext>
            </a:extLst>
          </p:cNvPr>
          <p:cNvSpPr txBox="1"/>
          <p:nvPr/>
        </p:nvSpPr>
        <p:spPr>
          <a:xfrm>
            <a:off x="11466732" y="1593241"/>
            <a:ext cx="3875259" cy="536622"/>
          </a:xfrm>
          <a:prstGeom prst="rect">
            <a:avLst/>
          </a:prstGeom>
          <a:noFill/>
        </p:spPr>
        <p:txBody>
          <a:bodyPr wrap="square" rtlCol="0">
            <a:spAutoFit/>
          </a:bodyPr>
          <a:lstStyle/>
          <a:p>
            <a:pPr algn="ctr"/>
            <a:r>
              <a:rPr lang="ar-AE" sz="2887" b="1" dirty="0">
                <a:solidFill>
                  <a:schemeClr val="accent6">
                    <a:lumMod val="50000"/>
                  </a:schemeClr>
                </a:solidFill>
              </a:rPr>
              <a:t>    لقاء                       مقابل     </a:t>
            </a:r>
            <a:endParaRPr lang="en-US" sz="2887" b="1" dirty="0">
              <a:solidFill>
                <a:schemeClr val="accent6">
                  <a:lumMod val="50000"/>
                </a:schemeClr>
              </a:solidFill>
            </a:endParaRPr>
          </a:p>
        </p:txBody>
      </p:sp>
      <p:sp>
        <p:nvSpPr>
          <p:cNvPr id="10" name="TextBox 9">
            <a:extLst>
              <a:ext uri="{FF2B5EF4-FFF2-40B4-BE49-F238E27FC236}">
                <a16:creationId xmlns:a16="http://schemas.microsoft.com/office/drawing/2014/main" id="{DAA9BA1C-AB77-4239-B803-2B4C3156328B}"/>
              </a:ext>
            </a:extLst>
          </p:cNvPr>
          <p:cNvSpPr txBox="1"/>
          <p:nvPr/>
        </p:nvSpPr>
        <p:spPr>
          <a:xfrm>
            <a:off x="11182894" y="2238212"/>
            <a:ext cx="4442281" cy="536622"/>
          </a:xfrm>
          <a:prstGeom prst="rect">
            <a:avLst/>
          </a:prstGeom>
          <a:noFill/>
        </p:spPr>
        <p:txBody>
          <a:bodyPr wrap="square" rtlCol="0">
            <a:spAutoFit/>
          </a:bodyPr>
          <a:lstStyle/>
          <a:p>
            <a:r>
              <a:rPr lang="ar-AE" sz="2887" b="1" dirty="0">
                <a:solidFill>
                  <a:schemeClr val="accent6">
                    <a:lumMod val="50000"/>
                  </a:schemeClr>
                </a:solidFill>
              </a:rPr>
              <a:t>المنتحبون     الباكون بكاءً شديداً </a:t>
            </a:r>
            <a:endParaRPr lang="en-US" sz="2887" b="1" dirty="0">
              <a:solidFill>
                <a:schemeClr val="accent6">
                  <a:lumMod val="50000"/>
                </a:schemeClr>
              </a:solidFill>
            </a:endParaRPr>
          </a:p>
        </p:txBody>
      </p:sp>
      <p:cxnSp>
        <p:nvCxnSpPr>
          <p:cNvPr id="13" name="Straight Connector 12">
            <a:extLst>
              <a:ext uri="{FF2B5EF4-FFF2-40B4-BE49-F238E27FC236}">
                <a16:creationId xmlns:a16="http://schemas.microsoft.com/office/drawing/2014/main" id="{1ED93539-4A97-49A5-9F7E-18F04A12F29B}"/>
              </a:ext>
            </a:extLst>
          </p:cNvPr>
          <p:cNvCxnSpPr>
            <a:cxnSpLocks/>
          </p:cNvCxnSpPr>
          <p:nvPr/>
        </p:nvCxnSpPr>
        <p:spPr>
          <a:xfrm flipH="1">
            <a:off x="6803342" y="1461601"/>
            <a:ext cx="8386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1659BC1-5925-4E74-BE68-36CAC89525E8}"/>
              </a:ext>
            </a:extLst>
          </p:cNvPr>
          <p:cNvCxnSpPr>
            <a:cxnSpLocks/>
          </p:cNvCxnSpPr>
          <p:nvPr/>
        </p:nvCxnSpPr>
        <p:spPr>
          <a:xfrm flipH="1">
            <a:off x="2390665" y="8238473"/>
            <a:ext cx="130961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644870"/>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DACF9BDC-AE47-40B6-800C-E68C677157FF}"/>
              </a:ext>
            </a:extLst>
          </p:cNvPr>
          <p:cNvGraphicFramePr>
            <a:graphicFrameLocks noGrp="1"/>
          </p:cNvGraphicFramePr>
          <p:nvPr/>
        </p:nvGraphicFramePr>
        <p:xfrm>
          <a:off x="11567039" y="649321"/>
          <a:ext cx="3816313" cy="7708117"/>
        </p:xfrm>
        <a:graphic>
          <a:graphicData uri="http://schemas.openxmlformats.org/drawingml/2006/table">
            <a:tbl>
              <a:tblPr firstRow="1" bandRow="1">
                <a:tableStyleId>{00A15C55-8517-42AA-B614-E9B94910E393}</a:tableStyleId>
              </a:tblPr>
              <a:tblGrid>
                <a:gridCol w="1907171">
                  <a:extLst>
                    <a:ext uri="{9D8B030D-6E8A-4147-A177-3AD203B41FA5}">
                      <a16:colId xmlns:a16="http://schemas.microsoft.com/office/drawing/2014/main" val="807879424"/>
                    </a:ext>
                  </a:extLst>
                </a:gridCol>
                <a:gridCol w="1909142">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8D4ED6DC-8CE7-4A7E-87E8-1BD98CE067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42101"/>
            <a:ext cx="10930929" cy="7715337"/>
          </a:xfrm>
        </p:spPr>
      </p:pic>
      <p:cxnSp>
        <p:nvCxnSpPr>
          <p:cNvPr id="6" name="Straight Connector 5">
            <a:extLst>
              <a:ext uri="{FF2B5EF4-FFF2-40B4-BE49-F238E27FC236}">
                <a16:creationId xmlns:a16="http://schemas.microsoft.com/office/drawing/2014/main" id="{F236653C-3D83-4492-A618-833D74342C1C}"/>
              </a:ext>
            </a:extLst>
          </p:cNvPr>
          <p:cNvCxnSpPr>
            <a:cxnSpLocks/>
          </p:cNvCxnSpPr>
          <p:nvPr/>
        </p:nvCxnSpPr>
        <p:spPr>
          <a:xfrm flipH="1">
            <a:off x="1210081" y="2584125"/>
            <a:ext cx="83866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6A66D5C-EC23-4307-A938-3250E1551A4C}"/>
              </a:ext>
            </a:extLst>
          </p:cNvPr>
          <p:cNvSpPr txBox="1"/>
          <p:nvPr/>
        </p:nvSpPr>
        <p:spPr>
          <a:xfrm>
            <a:off x="11254727" y="1554535"/>
            <a:ext cx="4087265" cy="536622"/>
          </a:xfrm>
          <a:prstGeom prst="rect">
            <a:avLst/>
          </a:prstGeom>
          <a:noFill/>
        </p:spPr>
        <p:txBody>
          <a:bodyPr wrap="square" rtlCol="0">
            <a:spAutoFit/>
          </a:bodyPr>
          <a:lstStyle/>
          <a:p>
            <a:pPr algn="ctr"/>
            <a:r>
              <a:rPr lang="ar-AE" sz="2887" b="1" dirty="0">
                <a:solidFill>
                  <a:schemeClr val="accent6">
                    <a:lumMod val="50000"/>
                  </a:schemeClr>
                </a:solidFill>
              </a:rPr>
              <a:t>     أعرت                   قدّمت وعرضت   </a:t>
            </a:r>
            <a:endParaRPr lang="en-US" sz="2887" b="1" dirty="0">
              <a:solidFill>
                <a:schemeClr val="accent6">
                  <a:lumMod val="50000"/>
                </a:schemeClr>
              </a:solidFill>
            </a:endParaRPr>
          </a:p>
        </p:txBody>
      </p:sp>
    </p:spTree>
    <p:extLst>
      <p:ext uri="{BB962C8B-B14F-4D97-AF65-F5344CB8AC3E}">
        <p14:creationId xmlns:p14="http://schemas.microsoft.com/office/powerpoint/2010/main" val="2914386165"/>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3CE153DC-2EC6-4ACE-828D-CA81C3021580}"/>
              </a:ext>
            </a:extLst>
          </p:cNvPr>
          <p:cNvGraphicFramePr>
            <a:graphicFrameLocks noGrp="1"/>
          </p:cNvGraphicFramePr>
          <p:nvPr/>
        </p:nvGraphicFramePr>
        <p:xfrm>
          <a:off x="11525679" y="649321"/>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picture containing bird&#10;&#10;Description automatically generated">
            <a:extLst>
              <a:ext uri="{FF2B5EF4-FFF2-40B4-BE49-F238E27FC236}">
                <a16:creationId xmlns:a16="http://schemas.microsoft.com/office/drawing/2014/main" id="{A99209E1-84FD-4734-955C-B92A17995BB4}"/>
              </a:ext>
            </a:extLst>
          </p:cNvPr>
          <p:cNvPicPr>
            <a:picLocks noChangeAspect="1"/>
          </p:cNvPicPr>
          <p:nvPr/>
        </p:nvPicPr>
        <p:blipFill rotWithShape="1">
          <a:blip r:embed="rId2">
            <a:extLst>
              <a:ext uri="{28A0092B-C50C-407E-A947-70E740481C1C}">
                <a14:useLocalDpi xmlns:a14="http://schemas.microsoft.com/office/drawing/2010/main" val="0"/>
              </a:ext>
            </a:extLst>
          </a:blip>
          <a:srcRect l="2741" r="3066"/>
          <a:stretch/>
        </p:blipFill>
        <p:spPr>
          <a:xfrm>
            <a:off x="0" y="1581102"/>
            <a:ext cx="11525679" cy="5837334"/>
          </a:xfrm>
          <a:prstGeom prst="rect">
            <a:avLst/>
          </a:prstGeom>
        </p:spPr>
      </p:pic>
      <mc:AlternateContent xmlns:mc="http://schemas.openxmlformats.org/markup-compatibility/2006" xmlns:pslz="http://schemas.microsoft.com/office/powerpoint/2016/slidezoom">
        <mc:Choice Requires="pslz">
          <p:graphicFrame>
            <p:nvGraphicFramePr>
              <p:cNvPr id="2" name="صورة الشريحة 1">
                <a:extLst>
                  <a:ext uri="{FF2B5EF4-FFF2-40B4-BE49-F238E27FC236}">
                    <a16:creationId xmlns:a16="http://schemas.microsoft.com/office/drawing/2014/main" id="{C2C24764-57E2-F7AC-F5D3-D9BA60D26FE7}"/>
                  </a:ext>
                </a:extLst>
              </p:cNvPr>
              <p:cNvGraphicFramePr>
                <a:graphicFrameLocks noChangeAspect="1"/>
              </p:cNvGraphicFramePr>
              <p:nvPr>
                <p:extLst>
                  <p:ext uri="{D42A27DB-BD31-4B8C-83A1-F6EECF244321}">
                    <p14:modId xmlns:p14="http://schemas.microsoft.com/office/powerpoint/2010/main" val="1951873038"/>
                  </p:ext>
                </p:extLst>
              </p:nvPr>
            </p:nvGraphicFramePr>
            <p:xfrm>
              <a:off x="12329573" y="3227561"/>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2" name="صورة الشريحة 1">
                <a:hlinkClick r:id="rId4" action="ppaction://hlinksldjump"/>
                <a:extLst>
                  <a:ext uri="{FF2B5EF4-FFF2-40B4-BE49-F238E27FC236}">
                    <a16:creationId xmlns:a16="http://schemas.microsoft.com/office/drawing/2014/main" id="{C2C24764-57E2-F7AC-F5D3-D9BA60D26FE7}"/>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3227561"/>
                <a:ext cx="2249885" cy="2249885"/>
              </a:xfrm>
              <a:prstGeom prst="rect">
                <a:avLst/>
              </a:prstGeom>
              <a:ln w="3175">
                <a:noFill/>
              </a:ln>
            </p:spPr>
          </p:pic>
        </mc:Fallback>
      </mc:AlternateContent>
    </p:spTree>
    <p:extLst>
      <p:ext uri="{BB962C8B-B14F-4D97-AF65-F5344CB8AC3E}">
        <p14:creationId xmlns:p14="http://schemas.microsoft.com/office/powerpoint/2010/main" val="827635649"/>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1128636"/>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وعدي لـ "بومس"</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725983"/>
            <a:ext cx="16019462" cy="7234288"/>
          </a:xfrm>
          <a:prstGeom prst="rect">
            <a:avLst/>
          </a:prstGeom>
          <a:noFill/>
        </p:spPr>
        <p:txBody>
          <a:bodyPr wrap="square" rtlCol="1">
            <a:spAutoFit/>
          </a:bodyPr>
          <a:lstStyle/>
          <a:p>
            <a:pPr algn="just" rtl="1"/>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صباح اليوم التالي كان ماطرًا بشدة .. انتظرنا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مس</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بفارغ الصبر، ثم رأيناها تركض باتجاه المدرسة محتمية من المطر بورقة شجرة موز ، فقطعت عهدًا على نفسي بأن </a:t>
            </a:r>
            <a:r>
              <a:rPr lang="ar-AE" sz="357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أكتب كتابًا عنها</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عملت (بو مس) معنا بجد، وجاء موعد تسليم الدرجات قبل الامتحان النهائي، فكان الأول كالعادة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لينتانج</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وكنت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الثاني</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واعترف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كوتشاي</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بأنه هو من حرض الطلاب على العمل بدوام كامل وترك المدرسة، وطلب من (بو مس) بأن تنقص له درجتين في مادة الأخلاق المحمدية، أما علامات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مهار وفلو</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فقد جاءت متدنية على غير العادة؛ لاهتمامهما بالغيبيات وإهمالهما الدراسة، وتدني درجاتهما قد يكلفهما الرسوب، وهذا ما جعل والد (فلو) يستغل الفرصة ويطلب من مديرة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پ ن</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فريشا</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بأن تغري (فلو) بالعودة للمدرسة مقابل منحها علامات جيدة.</a:t>
            </a:r>
          </a:p>
          <a:p>
            <a:pPr algn="just" rtl="1"/>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ذات مساء كنا في السوق ورأينا (فلو) تسلم على المديرة (بو فريشا) ومعلم في مدرسة (پ ن)، وأبلغتهما أنها لن تترك مدرسة المحمدية أبدًا. ولحل مشكلة العلامات المتدنية لجأ (مهار وفلو) إلى فكرة سخيفة من وحي تعلقهما بالخرافات، وهي أن الشامان (</a:t>
            </a:r>
            <a:r>
              <a:rPr lang="ar-AE" sz="35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توك بيان تولا</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قادر على تغيير العلامات المتدنية إلى علامات مرتفعة، ولأجل الرحلة الطويلة المكلفة باتجاه الشامان عمل كل شعب (</a:t>
            </a:r>
            <a:r>
              <a:rPr lang="ar-AE" sz="3570" b="1" dirty="0" err="1">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السوسيتيت</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على هذا، فرهن (مهار) دراجته، وباعت (فلو) عقدها وسوارها الذهبيين، وباع (</a:t>
            </a:r>
            <a:r>
              <a:rPr lang="ar-AE" sz="3570" b="1" dirty="0" err="1">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موجيس</a:t>
            </a:r>
            <a:r>
              <a:rPr lang="ar-AE" sz="35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راديو فيليبس الخاص به، وهذا باع آلة عزفه، وذاك كسر حصالة نقوده، وآخر رهن خزانة العرض خاصته، والكل عمل بجد وضاعف جهوده حتى جمعنا المبلغ الضخم 1.5 مليون روبية، ورغم تحذيرات الصيادين لنا من العواصف انطلقنا في رحلتنا.</a:t>
            </a:r>
          </a:p>
        </p:txBody>
      </p:sp>
      <p:pic>
        <p:nvPicPr>
          <p:cNvPr id="2" name="40">
            <a:hlinkClick r:id="" action="ppaction://media"/>
            <a:extLst>
              <a:ext uri="{FF2B5EF4-FFF2-40B4-BE49-F238E27FC236}">
                <a16:creationId xmlns:a16="http://schemas.microsoft.com/office/drawing/2014/main" id="{125C3B8B-25A2-EC5C-E7B0-725EA1ED9FF0}"/>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223665" y="-407962"/>
            <a:ext cx="2475849" cy="2475849"/>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6C802D80-5A6C-45A6-95D8-D795E62A573F}"/>
              </a:ext>
            </a:extLst>
          </p:cNvPr>
          <p:cNvPicPr>
            <a:picLocks noChangeAspect="1"/>
          </p:cNvPicPr>
          <p:nvPr/>
        </p:nvPicPr>
        <p:blipFill rotWithShape="1">
          <a:blip r:embed="rId2">
            <a:extLst>
              <a:ext uri="{28A0092B-C50C-407E-A947-70E740481C1C}">
                <a14:useLocalDpi xmlns:a14="http://schemas.microsoft.com/office/drawing/2010/main" val="0"/>
              </a:ext>
            </a:extLst>
          </a:blip>
          <a:srcRect t="38039"/>
          <a:stretch/>
        </p:blipFill>
        <p:spPr>
          <a:xfrm>
            <a:off x="0" y="1393928"/>
            <a:ext cx="16019463" cy="1985271"/>
          </a:xfrm>
          <a:prstGeom prst="rect">
            <a:avLst/>
          </a:prstGeom>
        </p:spPr>
      </p:pic>
      <p:pic>
        <p:nvPicPr>
          <p:cNvPr id="4" name="Picture 3" descr="A picture containing bird&#10;&#10;Description automatically generated">
            <a:extLst>
              <a:ext uri="{FF2B5EF4-FFF2-40B4-BE49-F238E27FC236}">
                <a16:creationId xmlns:a16="http://schemas.microsoft.com/office/drawing/2014/main" id="{16CAE058-DAF7-44FA-B0CB-B8BC483942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56" y="2819458"/>
            <a:ext cx="13370191" cy="2800881"/>
          </a:xfrm>
          <a:prstGeom prst="rect">
            <a:avLst/>
          </a:prstGeom>
          <a:noFill/>
          <a:ln w="57150">
            <a:solidFill>
              <a:srgbClr val="FF0000"/>
            </a:solidFill>
            <a:prstDash val="dash"/>
          </a:ln>
        </p:spPr>
      </p:pic>
      <p:sp>
        <p:nvSpPr>
          <p:cNvPr id="2" name="Rectangle 8">
            <a:extLst>
              <a:ext uri="{FF2B5EF4-FFF2-40B4-BE49-F238E27FC236}">
                <a16:creationId xmlns:a16="http://schemas.microsoft.com/office/drawing/2014/main" id="{8D479CA7-1C06-EAC3-066F-C68245D374AC}"/>
              </a:ext>
            </a:extLst>
          </p:cNvPr>
          <p:cNvSpPr/>
          <p:nvPr/>
        </p:nvSpPr>
        <p:spPr>
          <a:xfrm>
            <a:off x="7718835" y="19159"/>
            <a:ext cx="8300628" cy="1136828"/>
          </a:xfrm>
          <a:prstGeom prst="rect">
            <a:avLst/>
          </a:prstGeom>
          <a:noFill/>
        </p:spPr>
        <p:txBody>
          <a:bodyPr wrap="none" lIns="119994" tIns="59997" rIns="119994" bIns="59997">
            <a:spAutoFit/>
          </a:bodyPr>
          <a:lstStyle/>
          <a:p>
            <a:pPr algn="ctr" rtl="1"/>
            <a:r>
              <a:rPr lang="ar-AE" sz="6600" b="1" dirty="0">
                <a:ln w="22225">
                  <a:solidFill>
                    <a:sysClr val="windowText" lastClr="000000"/>
                  </a:solidFill>
                  <a:prstDash val="solid"/>
                </a:ln>
                <a:solidFill>
                  <a:srgbClr val="00B050"/>
                </a:solidFill>
                <a:latin typeface="A Jannat LT" pitchFamily="2" charset="-78"/>
                <a:cs typeface="A Jannat LT" pitchFamily="2" charset="-78"/>
              </a:rPr>
              <a:t>أنشطة الفصل الأربعين:</a:t>
            </a:r>
            <a:endParaRPr lang="en-US" sz="6600" b="1" dirty="0">
              <a:ln w="22225">
                <a:solidFill>
                  <a:sysClr val="windowText" lastClr="000000"/>
                </a:solidFill>
                <a:prstDash val="solid"/>
              </a:ln>
              <a:solidFill>
                <a:srgbClr val="00B050"/>
              </a:solidFill>
              <a:latin typeface="A Jannat LT" pitchFamily="2" charset="-78"/>
              <a:cs typeface="A Jannat LT" pitchFamily="2" charset="-78"/>
            </a:endParaRPr>
          </a:p>
        </p:txBody>
      </p:sp>
      <p:sp>
        <p:nvSpPr>
          <p:cNvPr id="5" name="TextBox 15">
            <a:extLst>
              <a:ext uri="{FF2B5EF4-FFF2-40B4-BE49-F238E27FC236}">
                <a16:creationId xmlns:a16="http://schemas.microsoft.com/office/drawing/2014/main" id="{CC466F09-4EC6-3AF0-884F-7C38A1BE6647}"/>
              </a:ext>
            </a:extLst>
          </p:cNvPr>
          <p:cNvSpPr txBox="1"/>
          <p:nvPr/>
        </p:nvSpPr>
        <p:spPr>
          <a:xfrm>
            <a:off x="290456" y="6992334"/>
            <a:ext cx="14531029" cy="2123658"/>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600" dirty="0"/>
              <a:t>أنه سيكتب لها كتاباً يخلّد من خلاله ذكراها.</a:t>
            </a:r>
          </a:p>
          <a:p>
            <a:r>
              <a:rPr lang="ar-AE" sz="6600" dirty="0"/>
              <a:t>نعم وفّى بوعده من خلال هذه الرواية.</a:t>
            </a:r>
          </a:p>
        </p:txBody>
      </p:sp>
      <p:pic>
        <p:nvPicPr>
          <p:cNvPr id="6" name="Picture 2">
            <a:extLst>
              <a:ext uri="{FF2B5EF4-FFF2-40B4-BE49-F238E27FC236}">
                <a16:creationId xmlns:a16="http://schemas.microsoft.com/office/drawing/2014/main" id="{988D4CAA-95D6-8D4B-EAD1-B481BFE5B55C}"/>
              </a:ext>
            </a:extLst>
          </p:cNvPr>
          <p:cNvPicPr>
            <a:picLocks noChangeAspect="1"/>
          </p:cNvPicPr>
          <p:nvPr/>
        </p:nvPicPr>
        <p:blipFill rotWithShape="1">
          <a:blip r:embed="rId4">
            <a:extLst>
              <a:ext uri="{28A0092B-C50C-407E-A947-70E740481C1C}">
                <a14:useLocalDpi xmlns:a14="http://schemas.microsoft.com/office/drawing/2010/main" val="0"/>
              </a:ext>
            </a:extLst>
          </a:blip>
          <a:srcRect t="17138"/>
          <a:stretch/>
        </p:blipFill>
        <p:spPr>
          <a:xfrm>
            <a:off x="0" y="5779364"/>
            <a:ext cx="16019463" cy="1198270"/>
          </a:xfrm>
          <a:prstGeom prst="rect">
            <a:avLst/>
          </a:prstGeom>
        </p:spPr>
      </p:pic>
    </p:spTree>
    <p:extLst>
      <p:ext uri="{BB962C8B-B14F-4D97-AF65-F5344CB8AC3E}">
        <p14:creationId xmlns:p14="http://schemas.microsoft.com/office/powerpoint/2010/main" val="922107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CAC1A1FB-0C1B-44C8-87CB-9FD856ABFB36}"/>
              </a:ext>
            </a:extLst>
          </p:cNvPr>
          <p:cNvSpPr txBox="1"/>
          <p:nvPr/>
        </p:nvSpPr>
        <p:spPr>
          <a:xfrm>
            <a:off x="596792" y="1320967"/>
            <a:ext cx="15096366" cy="1107996"/>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600" dirty="0"/>
              <a:t>تدنِّي درجاتهما بسبب انشغالهما بعالم العرافة والغيبيات.</a:t>
            </a:r>
            <a:endParaRPr lang="en-US" sz="6600" dirty="0"/>
          </a:p>
        </p:txBody>
      </p:sp>
      <p:pic>
        <p:nvPicPr>
          <p:cNvPr id="5" name="Picture 4">
            <a:extLst>
              <a:ext uri="{FF2B5EF4-FFF2-40B4-BE49-F238E27FC236}">
                <a16:creationId xmlns:a16="http://schemas.microsoft.com/office/drawing/2014/main" id="{52820FC1-127D-4EE8-A010-FBC28EE5E16D}"/>
              </a:ext>
            </a:extLst>
          </p:cNvPr>
          <p:cNvPicPr>
            <a:picLocks noChangeAspect="1"/>
          </p:cNvPicPr>
          <p:nvPr/>
        </p:nvPicPr>
        <p:blipFill rotWithShape="1">
          <a:blip r:embed="rId2">
            <a:extLst>
              <a:ext uri="{28A0092B-C50C-407E-A947-70E740481C1C}">
                <a14:useLocalDpi xmlns:a14="http://schemas.microsoft.com/office/drawing/2010/main" val="0"/>
              </a:ext>
            </a:extLst>
          </a:blip>
          <a:srcRect t="23177"/>
          <a:stretch/>
        </p:blipFill>
        <p:spPr>
          <a:xfrm>
            <a:off x="0" y="218847"/>
            <a:ext cx="16019463" cy="953892"/>
          </a:xfrm>
          <a:prstGeom prst="rect">
            <a:avLst/>
          </a:prstGeom>
        </p:spPr>
      </p:pic>
      <p:sp>
        <p:nvSpPr>
          <p:cNvPr id="2" name="TextBox 7">
            <a:extLst>
              <a:ext uri="{FF2B5EF4-FFF2-40B4-BE49-F238E27FC236}">
                <a16:creationId xmlns:a16="http://schemas.microsoft.com/office/drawing/2014/main" id="{473E81EF-8FAC-E80D-B010-F0B54EF17065}"/>
              </a:ext>
            </a:extLst>
          </p:cNvPr>
          <p:cNvSpPr txBox="1"/>
          <p:nvPr/>
        </p:nvSpPr>
        <p:spPr>
          <a:xfrm>
            <a:off x="550854" y="7679108"/>
            <a:ext cx="14399261" cy="1200329"/>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7200" dirty="0">
                <a:solidFill>
                  <a:srgbClr val="FF0000"/>
                </a:solidFill>
              </a:rPr>
              <a:t>متروك للطالب </a:t>
            </a:r>
            <a:endParaRPr lang="en-US" sz="7200" dirty="0">
              <a:solidFill>
                <a:srgbClr val="FF0000"/>
              </a:solidFill>
            </a:endParaRPr>
          </a:p>
        </p:txBody>
      </p:sp>
      <p:pic>
        <p:nvPicPr>
          <p:cNvPr id="4" name="Picture 2">
            <a:extLst>
              <a:ext uri="{FF2B5EF4-FFF2-40B4-BE49-F238E27FC236}">
                <a16:creationId xmlns:a16="http://schemas.microsoft.com/office/drawing/2014/main" id="{8EC01853-4001-4C3A-815B-22124FF4D7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27136"/>
            <a:ext cx="16019463" cy="1252045"/>
          </a:xfrm>
          <a:prstGeom prst="rect">
            <a:avLst/>
          </a:prstGeom>
        </p:spPr>
      </p:pic>
      <p:pic>
        <p:nvPicPr>
          <p:cNvPr id="6" name="Picture 9">
            <a:extLst>
              <a:ext uri="{FF2B5EF4-FFF2-40B4-BE49-F238E27FC236}">
                <a16:creationId xmlns:a16="http://schemas.microsoft.com/office/drawing/2014/main" id="{0DA43BFF-FAFF-14ED-D1AD-48B7863FAD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615733"/>
            <a:ext cx="16019462" cy="1211657"/>
          </a:xfrm>
          <a:prstGeom prst="rect">
            <a:avLst/>
          </a:prstGeom>
        </p:spPr>
      </p:pic>
      <p:sp>
        <p:nvSpPr>
          <p:cNvPr id="7" name="TextBox 10">
            <a:extLst>
              <a:ext uri="{FF2B5EF4-FFF2-40B4-BE49-F238E27FC236}">
                <a16:creationId xmlns:a16="http://schemas.microsoft.com/office/drawing/2014/main" id="{007E4191-0C08-1CF0-C284-756B48D94981}"/>
              </a:ext>
            </a:extLst>
          </p:cNvPr>
          <p:cNvSpPr txBox="1"/>
          <p:nvPr/>
        </p:nvSpPr>
        <p:spPr>
          <a:xfrm>
            <a:off x="440606" y="3973313"/>
            <a:ext cx="15408737" cy="2123658"/>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600" dirty="0">
                <a:solidFill>
                  <a:srgbClr val="FFC000"/>
                </a:solidFill>
              </a:rPr>
              <a:t>اللجوء إلى الكهانة، والذهاب إلى توك بيان تولا.</a:t>
            </a:r>
          </a:p>
          <a:p>
            <a:r>
              <a:rPr lang="ar-AE" sz="6600" dirty="0">
                <a:solidFill>
                  <a:srgbClr val="FFC000"/>
                </a:solidFill>
              </a:rPr>
              <a:t>مما يدلُّ على اعتقاد (مهار ) التام  بعالم العرافة والخرافات.</a:t>
            </a:r>
            <a:endParaRPr lang="en-US" sz="6600" dirty="0">
              <a:solidFill>
                <a:srgbClr val="FFC000"/>
              </a:solidFill>
            </a:endParaRPr>
          </a:p>
        </p:txBody>
      </p:sp>
    </p:spTree>
    <p:extLst>
      <p:ext uri="{BB962C8B-B14F-4D97-AF65-F5344CB8AC3E}">
        <p14:creationId xmlns:p14="http://schemas.microsoft.com/office/powerpoint/2010/main" val="3274049173"/>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946</TotalTime>
  <Words>991</Words>
  <Application>Microsoft Office PowerPoint</Application>
  <PresentationFormat>مخصص</PresentationFormat>
  <Paragraphs>168</Paragraphs>
  <Slides>31</Slides>
  <Notes>2</Notes>
  <HiddenSlides>0</HiddenSlides>
  <MMClips>1</MMClips>
  <ScaleCrop>false</ScaleCrop>
  <HeadingPairs>
    <vt:vector size="6" baseType="variant">
      <vt:variant>
        <vt:lpstr>الخطوط المستخدمة</vt:lpstr>
      </vt:variant>
      <vt:variant>
        <vt:i4>24</vt:i4>
      </vt:variant>
      <vt:variant>
        <vt:lpstr>نسق</vt:lpstr>
      </vt:variant>
      <vt:variant>
        <vt:i4>1</vt:i4>
      </vt:variant>
      <vt:variant>
        <vt:lpstr>عناوين الشرائح</vt:lpstr>
      </vt:variant>
      <vt:variant>
        <vt:i4>31</vt:i4>
      </vt:variant>
    </vt:vector>
  </HeadingPairs>
  <TitlesOfParts>
    <vt:vector size="56" baseType="lpstr">
      <vt:lpstr>Abdo Free</vt:lpstr>
      <vt:lpstr>Ara Hala Bo She'sha</vt:lpstr>
      <vt:lpstr>Calibri</vt:lpstr>
      <vt:lpstr>18 Khebrat Musamim</vt:lpstr>
      <vt:lpstr>DecoType Thuluth II</vt:lpstr>
      <vt:lpstr>Gill Sans MT</vt:lpstr>
      <vt:lpstr>(A) Arslan Wessam B</vt:lpstr>
      <vt:lpstr>A Jannat LT</vt:lpstr>
      <vt:lpstr>Century Gothic</vt:lpstr>
      <vt:lpstr>Impact</vt:lpstr>
      <vt:lpstr>Abdo Logo</vt:lpstr>
      <vt:lpstr>beIN Normal </vt:lpstr>
      <vt:lpstr>Ara Alm Bon </vt:lpstr>
      <vt:lpstr>Wingdings</vt:lpstr>
      <vt:lpstr>beIN Black </vt:lpstr>
      <vt:lpstr>Arial</vt:lpstr>
      <vt:lpstr>Helvetica</vt:lpstr>
      <vt:lpstr>Times New Roman</vt:lpstr>
      <vt:lpstr>Sanabel Khebrat Musamem 2021</vt:lpstr>
      <vt:lpstr>Sakkal Majalla</vt:lpstr>
      <vt:lpstr>Aldhabi</vt:lpstr>
      <vt:lpstr>29LT Hazal Normal</vt:lpstr>
      <vt:lpstr>Arbaeen</vt:lpstr>
      <vt:lpstr>Roboto</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301</cp:revision>
  <dcterms:created xsi:type="dcterms:W3CDTF">2022-03-12T17:52:51Z</dcterms:created>
  <dcterms:modified xsi:type="dcterms:W3CDTF">2023-05-13T15:12:49Z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