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8"/>
  </p:notesMasterIdLst>
  <p:sldIdLst>
    <p:sldId id="396" r:id="rId6"/>
    <p:sldId id="2696" r:id="rId7"/>
    <p:sldId id="296" r:id="rId8"/>
    <p:sldId id="299" r:id="rId9"/>
    <p:sldId id="2678" r:id="rId10"/>
    <p:sldId id="2658" r:id="rId11"/>
    <p:sldId id="298" r:id="rId12"/>
    <p:sldId id="2685" r:id="rId13"/>
    <p:sldId id="2686" r:id="rId14"/>
    <p:sldId id="2687" r:id="rId15"/>
    <p:sldId id="2688" r:id="rId16"/>
    <p:sldId id="2689" r:id="rId17"/>
    <p:sldId id="2690" r:id="rId18"/>
    <p:sldId id="2697" r:id="rId19"/>
    <p:sldId id="2698" r:id="rId20"/>
    <p:sldId id="2699" r:id="rId21"/>
    <p:sldId id="2679" r:id="rId22"/>
    <p:sldId id="2692" r:id="rId23"/>
    <p:sldId id="2693" r:id="rId24"/>
    <p:sldId id="2694" r:id="rId25"/>
    <p:sldId id="2695" r:id="rId26"/>
    <p:sldId id="27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22"/>
    <p:restoredTop sz="94155"/>
  </p:normalViewPr>
  <p:slideViewPr>
    <p:cSldViewPr snapToGrid="0" snapToObjects="1">
      <p:cViewPr varScale="1">
        <p:scale>
          <a:sx n="116" d="100"/>
          <a:sy n="116" d="100"/>
        </p:scale>
        <p:origin x="44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B667D68-3C8D-EC4A-9748-97921A771E2C}" type="slidenum">
              <a:rPr lang="en-US" smtClean="0"/>
              <a:t>16</a:t>
            </a:fld>
            <a:endParaRPr lang="en-US"/>
          </a:p>
        </p:txBody>
      </p:sp>
    </p:spTree>
    <p:extLst>
      <p:ext uri="{BB962C8B-B14F-4D97-AF65-F5344CB8AC3E}">
        <p14:creationId xmlns:p14="http://schemas.microsoft.com/office/powerpoint/2010/main" val="1982180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5/14/23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5/14/23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5/14/23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5/14/23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5/14/23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5/14/23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5/14/23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5/14/23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5/14/23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5/14/23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www.mauthor.com/present/5562850344566784" TargetMode="External"/><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mauthor.com/present/5562850344566784" TargetMode="External"/><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https://www.mauthor.com/present/5562850344566784" TargetMode="External"/><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s://www.mauthor.com/present/6547002573324288"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5596619365548032" TargetMode="Externa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hyperlink" Target="https://www.mauthor.com/present/6206869424701440" TargetMode="Externa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411576"/>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7.1</a:t>
            </a:r>
          </a:p>
          <a:p>
            <a:pPr marL="0" lvl="0" indent="0">
              <a:lnSpc>
                <a:spcPct val="100000"/>
              </a:lnSpc>
              <a:buNone/>
              <a:defRPr/>
            </a:pPr>
            <a:r>
              <a:rPr lang="en-US" sz="1800" dirty="0">
                <a:solidFill>
                  <a:srgbClr val="005F72"/>
                </a:solidFill>
                <a:latin typeface="Helvetica Light" panose="020B0403020202020204" pitchFamily="34" charset="0"/>
              </a:rPr>
              <a:t>Grade 9 Advanced</a:t>
            </a:r>
          </a:p>
          <a:p>
            <a:pPr marL="0" lvl="0" indent="0">
              <a:lnSpc>
                <a:spcPct val="100000"/>
              </a:lnSpc>
              <a:buNone/>
              <a:defRPr/>
            </a:pPr>
            <a:r>
              <a:rPr lang="en-US" sz="1800" dirty="0">
                <a:solidFill>
                  <a:srgbClr val="005F72"/>
                </a:solidFill>
                <a:latin typeface="Helvetica Light" panose="020B0403020202020204" pitchFamily="34" charset="0"/>
              </a:rPr>
              <a:t>Grade 11 General</a:t>
            </a:r>
          </a:p>
          <a:p>
            <a:pPr marL="0" lvl="0" indent="0">
              <a:lnSpc>
                <a:spcPct val="100000"/>
              </a:lnSpc>
              <a:buNone/>
              <a:defRPr/>
            </a:pPr>
            <a:r>
              <a:rPr lang="en-US" sz="1800" dirty="0">
                <a:solidFill>
                  <a:srgbClr val="005F72"/>
                </a:solidFill>
                <a:latin typeface="Helvetica Light" panose="020B0403020202020204" pitchFamily="34" charset="0"/>
              </a:rPr>
              <a:t>Grade 11 Applied</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2773644062"/>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090583984"/>
              </p:ext>
            </p:extLst>
          </p:nvPr>
        </p:nvGraphicFramePr>
        <p:xfrm>
          <a:off x="598795" y="1059116"/>
          <a:ext cx="11037561" cy="5448123"/>
        </p:xfrm>
        <a:graphic>
          <a:graphicData uri="http://schemas.openxmlformats.org/drawingml/2006/table">
            <a:tbl>
              <a:tblPr firstRow="1" bandRow="1">
                <a:tableStyleId>{5940675A-B579-460E-94D1-54222C63F5DA}</a:tableStyleId>
              </a:tblPr>
              <a:tblGrid>
                <a:gridCol w="2126476">
                  <a:extLst>
                    <a:ext uri="{9D8B030D-6E8A-4147-A177-3AD203B41FA5}">
                      <a16:colId xmlns:a16="http://schemas.microsoft.com/office/drawing/2014/main" val="460172098"/>
                    </a:ext>
                  </a:extLst>
                </a:gridCol>
                <a:gridCol w="6454588">
                  <a:extLst>
                    <a:ext uri="{9D8B030D-6E8A-4147-A177-3AD203B41FA5}">
                      <a16:colId xmlns:a16="http://schemas.microsoft.com/office/drawing/2014/main" val="960561992"/>
                    </a:ext>
                  </a:extLst>
                </a:gridCol>
                <a:gridCol w="2456497">
                  <a:extLst>
                    <a:ext uri="{9D8B030D-6E8A-4147-A177-3AD203B41FA5}">
                      <a16:colId xmlns:a16="http://schemas.microsoft.com/office/drawing/2014/main" val="245728271"/>
                    </a:ext>
                  </a:extLst>
                </a:gridCol>
              </a:tblGrid>
              <a:tr h="582852">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Business, technology, jobs</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895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729286">
                <a:tc>
                  <a:txBody>
                    <a:bodyPr/>
                    <a:lstStyle/>
                    <a:p>
                      <a:pPr marL="0" lvl="1" indent="0" algn="ctr" rtl="0" eaLnBrk="1" latinLnBrk="0" hangingPunct="1">
                        <a:lnSpc>
                          <a:spcPct val="90000"/>
                        </a:lnSpc>
                        <a:spcBef>
                          <a:spcPct val="0"/>
                        </a:spcBef>
                        <a:spcAft>
                          <a:spcPct val="15000"/>
                        </a:spcAft>
                        <a:buFont typeface="+mj-lt"/>
                        <a:buNone/>
                      </a:pPr>
                      <a:r>
                        <a:rPr lang="en-GB" sz="1400" b="0" kern="1200" dirty="0">
                          <a:solidFill>
                            <a:srgbClr val="405168"/>
                          </a:solidFill>
                          <a:latin typeface="Helvetica" pitchFamily="2" charset="0"/>
                          <a:ea typeface="+mn-ea"/>
                          <a:cs typeface="PF DinText Arabic Thin " panose="02000506000000020004" pitchFamily="50" charset="-78"/>
                        </a:rPr>
                        <a:t>Future continuous</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the future continuous with reference to actions in progress at a specific time in the future.</a:t>
                      </a:r>
                    </a:p>
                  </a:txBody>
                  <a:tcPr marL="86106" marR="86106" marT="43053" marB="43053" anchor="ctr"/>
                </a:tc>
                <a:tc rowSpan="6">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Comparing and contrasting</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hopes and plans</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Making predictions and hypothesising</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past experiences and events</a:t>
                      </a:r>
                    </a:p>
                  </a:txBody>
                  <a:tcPr marL="86106" marR="86106" marT="43053" marB="43053" anchor="ctr"/>
                </a:tc>
                <a:extLst>
                  <a:ext uri="{0D108BD9-81ED-4DB2-BD59-A6C34878D82A}">
                    <a16:rowId xmlns:a16="http://schemas.microsoft.com/office/drawing/2014/main" val="1865912953"/>
                  </a:ext>
                </a:extLst>
              </a:tr>
              <a:tr h="729286">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Defining and non-defining relative clauses</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omit the relative pronoun in defining relative clauses.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correctly use defining and non-defining relative clauses.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non-defining relative clauses to make a comment.</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hopes and plans</a:t>
                      </a:r>
                    </a:p>
                  </a:txBody>
                  <a:tcPr marL="86106" marR="86106" marT="43053" marB="43053" anchor="ctr"/>
                </a:tc>
                <a:extLst>
                  <a:ext uri="{0D108BD9-81ED-4DB2-BD59-A6C34878D82A}">
                    <a16:rowId xmlns:a16="http://schemas.microsoft.com/office/drawing/2014/main" val="3077485391"/>
                  </a:ext>
                </a:extLst>
              </a:tr>
              <a:tr h="729286">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Gerunds</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express past intentions and plans with 'thinking of' and verbs in the gerund.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construct phrases with '(not) worth ...' and '(no) point ...' to express the (lack of) usefulness or value of an action or suggestion.</a:t>
                      </a:r>
                      <a:endParaRPr lang="en-GB" sz="1400" kern="1200" dirty="0">
                        <a:solidFill>
                          <a:srgbClr val="405168"/>
                        </a:solidFill>
                        <a:effectLst/>
                        <a:latin typeface="Helvetica" pitchFamily="2" charset="0"/>
                        <a:ea typeface="+mn-ea"/>
                        <a:cs typeface="+mn-cs"/>
                      </a:endParaRPr>
                    </a:p>
                  </a:txBody>
                  <a:tcPr marL="86106" marR="86106" marT="43053" marB="43053"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Making predictions and hypothesising</a:t>
                      </a:r>
                    </a:p>
                  </a:txBody>
                  <a:tcPr marL="86106" marR="86106" marT="43053" marB="43053" anchor="ctr"/>
                </a:tc>
                <a:extLst>
                  <a:ext uri="{0D108BD9-81ED-4DB2-BD59-A6C34878D82A}">
                    <a16:rowId xmlns:a16="http://schemas.microsoft.com/office/drawing/2014/main" val="2593415053"/>
                  </a:ext>
                </a:extLst>
              </a:tr>
              <a:tr h="729286">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Past perfect</a:t>
                      </a: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'as soon as' with the past simple and past perfect.</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past experiences and events</a:t>
                      </a:r>
                    </a:p>
                  </a:txBody>
                  <a:tcPr marL="86106" marR="86106" marT="43053" marB="43053" anchor="ctr"/>
                </a:tc>
                <a:extLst>
                  <a:ext uri="{0D108BD9-81ED-4DB2-BD59-A6C34878D82A}">
                    <a16:rowId xmlns:a16="http://schemas.microsoft.com/office/drawing/2014/main" val="648162505"/>
                  </a:ext>
                </a:extLst>
              </a:tr>
              <a:tr h="729286">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Past perfect continuous</a:t>
                      </a: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the past perfect continuous in a range of common situations.</a:t>
                      </a:r>
                    </a:p>
                  </a:txBody>
                  <a:tcPr marL="86106" marR="86106" marT="43053" marB="43053" anchor="ctr"/>
                </a:tc>
                <a:tc vMerge="1">
                  <a:txBody>
                    <a:bodyPr/>
                    <a:lstStyle/>
                    <a:p>
                      <a:pPr algn="ctr" rtl="0" eaLnBrk="1" hangingPunct="1">
                        <a:lnSpc>
                          <a:spcPct val="150000"/>
                        </a:lnSpc>
                      </a:pPr>
                      <a:endParaRPr lang="en-US" altLang="ru-RU" sz="14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2758114848"/>
                  </a:ext>
                </a:extLst>
              </a:tr>
              <a:tr h="7292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Passive: past tense passives</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lvl="1" indent="0" algn="ctr" rtl="0" eaLnBrk="1" latinLnBrk="0" hangingPunct="1">
                        <a:lnSpc>
                          <a:spcPct val="90000"/>
                        </a:lnSpc>
                        <a:spcBef>
                          <a:spcPct val="0"/>
                        </a:spcBef>
                        <a:spcAft>
                          <a:spcPct val="15000"/>
                        </a:spcAft>
                        <a:buFont typeface="+mj-lt"/>
                        <a:buNone/>
                      </a:pPr>
                      <a:r>
                        <a:rPr lang="en-US" sz="1400" kern="1200" dirty="0">
                          <a:solidFill>
                            <a:srgbClr val="405168"/>
                          </a:solidFill>
                          <a:effectLst/>
                          <a:latin typeface="Helvetica" pitchFamily="2" charset="0"/>
                          <a:ea typeface="+mn-ea"/>
                          <a:cs typeface="+mn-cs"/>
                        </a:rPr>
                        <a:t>Can describe past beliefs and opinions using 'it was' + passive forms of verbs of judgement and evaluation.</a:t>
                      </a:r>
                      <a:endParaRPr lang="en-GB" sz="1400" b="0" kern="1200" dirty="0">
                        <a:solidFill>
                          <a:srgbClr val="405168"/>
                        </a:solidFill>
                        <a:latin typeface="Helvetica" pitchFamily="2" charset="0"/>
                        <a:ea typeface="+mn-ea"/>
                        <a:cs typeface="PF DinText Arabic Thin " panose="02000506000000020004" pitchFamily="50" charset="-78"/>
                      </a:endParaRPr>
                    </a:p>
                  </a:txBody>
                  <a:tcPr marL="86106" marR="86106" marT="43053" marB="43053" anchor="ctr"/>
                </a:tc>
                <a:tc vMerge="1">
                  <a:txBody>
                    <a:bodyPr/>
                    <a:lstStyle/>
                    <a:p>
                      <a:pPr algn="ctr" rtl="0" eaLnBrk="1" hangingPunct="1">
                        <a:lnSpc>
                          <a:spcPct val="150000"/>
                        </a:lnSpc>
                      </a:pPr>
                      <a:endParaRPr lang="en-US" altLang="ru-RU" sz="14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3583099462"/>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324490"/>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096000" y="2506320"/>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560510013"/>
              </p:ext>
            </p:extLst>
          </p:nvPr>
        </p:nvGraphicFramePr>
        <p:xfrm>
          <a:off x="577218"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u="sng" dirty="0">
                          <a:solidFill>
                            <a:srgbClr val="405168"/>
                          </a:solidFill>
                          <a:latin typeface="Arial" panose="020B0604020202020204" pitchFamily="34" charset="0"/>
                          <a:cs typeface="Arial" panose="020B0604020202020204" pitchFamily="34" charset="0"/>
                        </a:rPr>
                        <a:t>I will be working</a:t>
                      </a:r>
                      <a:r>
                        <a:rPr lang="en-US" sz="1800" b="1" u="none" dirty="0">
                          <a:solidFill>
                            <a:srgbClr val="405168"/>
                          </a:solidFill>
                          <a:latin typeface="Arial" panose="020B0604020202020204" pitchFamily="34" charset="0"/>
                          <a:cs typeface="Arial" panose="020B0604020202020204" pitchFamily="34" charset="0"/>
                        </a:rPr>
                        <a:t> in the office </a:t>
                      </a:r>
                      <a:r>
                        <a:rPr lang="en-US" sz="1800" b="1" dirty="0">
                          <a:solidFill>
                            <a:srgbClr val="405168"/>
                          </a:solidFill>
                          <a:latin typeface="Arial" panose="020B0604020202020204" pitchFamily="34" charset="0"/>
                          <a:cs typeface="Arial" panose="020B0604020202020204" pitchFamily="34" charset="0"/>
                        </a:rPr>
                        <a:t>at 2 tomorrow afternoon.</a:t>
                      </a:r>
                      <a:endParaRPr lang="en-AE" sz="1800" b="1" dirty="0">
                        <a:solidFill>
                          <a:srgbClr val="405168"/>
                        </a:solidFill>
                        <a:latin typeface="Arial" panose="020B0604020202020204" pitchFamily="34"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plans on doing his job (an action happening in the future) at a specific time on a specific day.</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Future continuous</a:t>
                      </a:r>
                    </a:p>
                    <a:p>
                      <a:r>
                        <a:rPr lang="en-US" sz="1800" dirty="0">
                          <a:solidFill>
                            <a:srgbClr val="405168"/>
                          </a:solidFill>
                          <a:latin typeface="Helvetica" pitchFamily="2" charset="0"/>
                          <a:cs typeface="Arial" panose="020B0604020202020204" pitchFamily="34" charset="0"/>
                        </a:rPr>
                        <a:t>subject + will (not) be + present participle + -</a:t>
                      </a:r>
                      <a:r>
                        <a:rPr lang="en-US" sz="1800" dirty="0" err="1">
                          <a:solidFill>
                            <a:srgbClr val="405168"/>
                          </a:solidFill>
                          <a:latin typeface="Helvetica" pitchFamily="2" charset="0"/>
                          <a:cs typeface="Arial" panose="020B0604020202020204" pitchFamily="34" charset="0"/>
                        </a:rPr>
                        <a:t>ing</a:t>
                      </a:r>
                      <a:endParaRPr lang="en-US" sz="1800" i="1"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a:r>
                        <a:rPr lang="en-US" sz="1800" b="0" i="0" u="none" strike="noStrike" kern="1200" dirty="0">
                          <a:solidFill>
                            <a:srgbClr val="405168"/>
                          </a:solidFill>
                          <a:effectLst/>
                          <a:latin typeface="Helvetica" pitchFamily="2" charset="0"/>
                          <a:ea typeface="+mn-ea"/>
                          <a:cs typeface="Arial" panose="020B0604020202020204" pitchFamily="34" charset="0"/>
                        </a:rPr>
                        <a:t>The future continuous is a verb tense that indicates that an action will be in progress at a specific time in the future.</a:t>
                      </a:r>
                      <a:endParaRPr lang="en-US" b="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This time tomorrow, </a:t>
                      </a:r>
                      <a:r>
                        <a:rPr lang="en-US" sz="1800" b="0" i="0" u="sng" kern="1200" dirty="0">
                          <a:solidFill>
                            <a:srgbClr val="405168"/>
                          </a:solidFill>
                          <a:effectLst/>
                          <a:latin typeface="Helvetica" pitchFamily="2" charset="0"/>
                          <a:ea typeface="+mn-ea"/>
                          <a:cs typeface="Arial" panose="020B0604020202020204" pitchFamily="34" charset="0"/>
                        </a:rPr>
                        <a:t>I will be flying</a:t>
                      </a:r>
                      <a:r>
                        <a:rPr lang="en-US" sz="1800" b="0" i="0" u="none" kern="1200" dirty="0">
                          <a:solidFill>
                            <a:srgbClr val="405168"/>
                          </a:solidFill>
                          <a:effectLst/>
                          <a:latin typeface="Helvetica" pitchFamily="2" charset="0"/>
                          <a:ea typeface="+mn-ea"/>
                          <a:cs typeface="Arial" panose="020B0604020202020204" pitchFamily="34" charset="0"/>
                        </a:rPr>
                        <a:t> to Canada</a:t>
                      </a:r>
                      <a:r>
                        <a:rPr lang="en-US" sz="1800" b="0" i="0" kern="1200" dirty="0">
                          <a:solidFill>
                            <a:srgbClr val="405168"/>
                          </a:solidFill>
                          <a:effectLst/>
                          <a:latin typeface="Helvetica" pitchFamily="2"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sng" kern="1200" dirty="0">
                          <a:solidFill>
                            <a:srgbClr val="405168"/>
                          </a:solidFill>
                          <a:effectLst/>
                          <a:latin typeface="Helvetica" pitchFamily="2" charset="0"/>
                          <a:ea typeface="+mn-ea"/>
                          <a:cs typeface="Arial" panose="020B0604020202020204" pitchFamily="34" charset="0"/>
                        </a:rPr>
                        <a:t>I will be driving</a:t>
                      </a:r>
                      <a:r>
                        <a:rPr lang="en-US" sz="1800" b="0" i="0" u="none" kern="1200" dirty="0">
                          <a:solidFill>
                            <a:srgbClr val="405168"/>
                          </a:solidFill>
                          <a:effectLst/>
                          <a:latin typeface="Helvetica" pitchFamily="2" charset="0"/>
                          <a:ea typeface="+mn-ea"/>
                          <a:cs typeface="Arial" panose="020B0604020202020204" pitchFamily="34" charset="0"/>
                        </a:rPr>
                        <a:t> home </a:t>
                      </a:r>
                      <a:r>
                        <a:rPr lang="en-US" sz="1800" b="0" i="0" kern="1200" dirty="0">
                          <a:solidFill>
                            <a:srgbClr val="405168"/>
                          </a:solidFill>
                          <a:effectLst/>
                          <a:latin typeface="Helvetica" pitchFamily="2" charset="0"/>
                          <a:ea typeface="+mn-ea"/>
                          <a:cs typeface="Arial" panose="020B0604020202020204" pitchFamily="34" charset="0"/>
                        </a:rPr>
                        <a:t>from work at 5 pm this evening.</a:t>
                      </a:r>
                    </a:p>
                    <a:p>
                      <a:pPr rtl="0"/>
                      <a:r>
                        <a:rPr lang="en-US" sz="1800" b="0" i="0" u="none" strike="noStrike" kern="1200" dirty="0">
                          <a:solidFill>
                            <a:srgbClr val="405168"/>
                          </a:solidFill>
                          <a:effectLst/>
                          <a:latin typeface="Helvetica" pitchFamily="2" charset="0"/>
                          <a:ea typeface="+mn-ea"/>
                          <a:cs typeface="Arial" panose="020B0604020202020204" pitchFamily="34" charset="0"/>
                        </a:rPr>
                        <a:t>Ahmad </a:t>
                      </a:r>
                      <a:r>
                        <a:rPr lang="en-US" sz="1800" b="0" i="0" u="sng" kern="1200" dirty="0">
                          <a:solidFill>
                            <a:srgbClr val="405168"/>
                          </a:solidFill>
                          <a:effectLst/>
                          <a:latin typeface="Helvetica" pitchFamily="2" charset="0"/>
                          <a:ea typeface="+mn-ea"/>
                          <a:cs typeface="Arial" panose="020B0604020202020204" pitchFamily="34" charset="0"/>
                        </a:rPr>
                        <a:t>will be running</a:t>
                      </a:r>
                      <a:r>
                        <a:rPr lang="en-US" sz="1800" b="0" i="0" u="none" kern="1200" dirty="0">
                          <a:solidFill>
                            <a:srgbClr val="405168"/>
                          </a:solidFill>
                          <a:effectLst/>
                          <a:latin typeface="Helvetica" pitchFamily="2" charset="0"/>
                          <a:ea typeface="+mn-ea"/>
                          <a:cs typeface="Arial" panose="020B0604020202020204" pitchFamily="34" charset="0"/>
                        </a:rPr>
                        <a:t> </a:t>
                      </a:r>
                      <a:r>
                        <a:rPr lang="en-US" sz="1800" b="0" i="0" u="none" strike="noStrike" kern="1200" dirty="0">
                          <a:solidFill>
                            <a:srgbClr val="405168"/>
                          </a:solidFill>
                          <a:effectLst/>
                          <a:latin typeface="Helvetica" pitchFamily="2" charset="0"/>
                          <a:ea typeface="+mn-ea"/>
                          <a:cs typeface="Arial" panose="020B0604020202020204" pitchFamily="34" charset="0"/>
                        </a:rPr>
                        <a:t>a marathon this Sunday.</a:t>
                      </a:r>
                      <a:endParaRPr lang="en-US" b="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pic>
        <p:nvPicPr>
          <p:cNvPr id="17" name="Picture 16" descr="Timeline&#10;&#10;Description automatically generated with medium confidence">
            <a:extLst>
              <a:ext uri="{FF2B5EF4-FFF2-40B4-BE49-F238E27FC236}">
                <a16:creationId xmlns:a16="http://schemas.microsoft.com/office/drawing/2014/main" id="{4FE043CC-8841-D74E-A6A5-CA4F81BEBC21}"/>
              </a:ext>
            </a:extLst>
          </p:cNvPr>
          <p:cNvPicPr>
            <a:picLocks noChangeAspect="1"/>
          </p:cNvPicPr>
          <p:nvPr/>
        </p:nvPicPr>
        <p:blipFill>
          <a:blip r:embed="rId2"/>
          <a:stretch>
            <a:fillRect/>
          </a:stretch>
        </p:blipFill>
        <p:spPr>
          <a:xfrm>
            <a:off x="2882899" y="121969"/>
            <a:ext cx="6426200" cy="1028700"/>
          </a:xfrm>
          <a:prstGeom prst="rect">
            <a:avLst/>
          </a:prstGeom>
        </p:spPr>
      </p:pic>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223051304"/>
              </p:ext>
            </p:extLst>
          </p:nvPr>
        </p:nvGraphicFramePr>
        <p:xfrm>
          <a:off x="577219" y="1328114"/>
          <a:ext cx="11037561" cy="464370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dirty="0">
                          <a:solidFill>
                            <a:srgbClr val="405168"/>
                          </a:solidFill>
                          <a:latin typeface="Helvetica" pitchFamily="2" charset="0"/>
                          <a:cs typeface="Arial" panose="020B0604020202020204" pitchFamily="34" charset="0"/>
                        </a:rPr>
                        <a:t>This is the job (that) my friend wanted.</a:t>
                      </a:r>
                      <a:endParaRPr lang="en-AE" sz="1800" b="1" u="none">
                        <a:solidFill>
                          <a:srgbClr val="405168"/>
                        </a:solidFill>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05168"/>
                          </a:solidFill>
                          <a:latin typeface="Helvetica" pitchFamily="2" charset="0"/>
                          <a:cs typeface="Arial"/>
                        </a:rPr>
                        <a:t>The speaker is describing his employment, saying that his friend would like to do this work. The pronoun ‘that’ is not necessary.</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Defining</a:t>
                      </a:r>
                      <a:r>
                        <a:rPr lang="en-US" sz="1800" dirty="0">
                          <a:solidFill>
                            <a:srgbClr val="405168"/>
                          </a:solidFill>
                          <a:latin typeface="Helvetica" pitchFamily="2" charset="0"/>
                          <a:cs typeface="Arial" panose="020B0604020202020204" pitchFamily="34" charset="0"/>
                        </a:rPr>
                        <a:t> and </a:t>
                      </a:r>
                      <a:r>
                        <a:rPr lang="en-US" sz="1800" dirty="0">
                          <a:solidFill>
                            <a:srgbClr val="405168"/>
                          </a:solidFill>
                          <a:latin typeface="Helvetica" pitchFamily="2" charset="0"/>
                          <a:cs typeface="Arial" panose="020B0604020202020204" pitchFamily="34" charset="0"/>
                          <a:hlinkClick r:id="rId3">
                            <a:extLst>
                              <a:ext uri="{A12FA001-AC4F-418D-AE19-62706E023703}">
                                <ahyp:hlinkClr xmlns:ahyp="http://schemas.microsoft.com/office/drawing/2018/hyperlinkcolor" val="tx"/>
                              </a:ext>
                            </a:extLst>
                          </a:hlinkClick>
                        </a:rPr>
                        <a:t>non-defining</a:t>
                      </a:r>
                      <a:r>
                        <a:rPr lang="en-US" sz="1800" dirty="0">
                          <a:solidFill>
                            <a:srgbClr val="405168"/>
                          </a:solidFill>
                          <a:latin typeface="Helvetica" pitchFamily="2" charset="0"/>
                          <a:cs typeface="Arial" panose="020B0604020202020204" pitchFamily="34" charset="0"/>
                        </a:rPr>
                        <a:t> relative clauses: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omission of relative pronoun in defining / restrictive clause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405168"/>
                          </a:solidFill>
                          <a:effectLst/>
                          <a:latin typeface="Helvetica" pitchFamily="2" charset="0"/>
                          <a:ea typeface="+mn-ea"/>
                          <a:cs typeface="Arial" panose="020B0604020202020204" pitchFamily="34" charset="0"/>
                        </a:rPr>
                        <a:t>A</a:t>
                      </a:r>
                      <a:r>
                        <a:rPr lang="en-US" sz="1800" b="1" i="0" u="none" strike="noStrike" kern="1200" dirty="0">
                          <a:solidFill>
                            <a:srgbClr val="405168"/>
                          </a:solidFill>
                          <a:effectLst/>
                          <a:latin typeface="Helvetica" pitchFamily="2" charset="0"/>
                          <a:ea typeface="+mn-ea"/>
                          <a:cs typeface="Arial" panose="020B0604020202020204" pitchFamily="34" charset="0"/>
                        </a:rPr>
                        <a:t> </a:t>
                      </a:r>
                      <a:r>
                        <a:rPr lang="en-US" sz="1800" b="0" i="0" u="none" strike="noStrike" kern="1200" dirty="0">
                          <a:solidFill>
                            <a:srgbClr val="405168"/>
                          </a:solidFill>
                          <a:effectLst/>
                          <a:latin typeface="Helvetica" pitchFamily="2" charset="0"/>
                          <a:ea typeface="+mn-ea"/>
                          <a:cs typeface="Arial" panose="020B0604020202020204" pitchFamily="34" charset="0"/>
                        </a:rPr>
                        <a:t>defining relative clause gives essential information about the noun it refers to. We need this information to identify the particular noun we are talking about. It is optional to include the relative pronoun in a defining relative clause when the clause has a new subject.</a:t>
                      </a:r>
                      <a:endParaRPr lang="en-US" b="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He’s the friend (</a:t>
                      </a:r>
                      <a:r>
                        <a:rPr lang="en-US" sz="1800" b="0" i="0" u="none" kern="1200" dirty="0">
                          <a:solidFill>
                            <a:srgbClr val="405168"/>
                          </a:solidFill>
                          <a:effectLst/>
                          <a:latin typeface="Helvetica" pitchFamily="2" charset="0"/>
                          <a:ea typeface="+mn-ea"/>
                          <a:cs typeface="Arial" panose="020B0604020202020204" pitchFamily="34" charset="0"/>
                        </a:rPr>
                        <a:t>who)</a:t>
                      </a:r>
                      <a:r>
                        <a:rPr lang="en-US" sz="1800" b="0" i="0" kern="1200" dirty="0">
                          <a:solidFill>
                            <a:srgbClr val="405168"/>
                          </a:solidFill>
                          <a:effectLst/>
                          <a:latin typeface="Helvetica" pitchFamily="2" charset="0"/>
                          <a:ea typeface="+mn-ea"/>
                          <a:cs typeface="Arial" panose="020B0604020202020204" pitchFamily="34" charset="0"/>
                        </a:rPr>
                        <a:t> I told you about.</a:t>
                      </a:r>
                    </a:p>
                    <a:p>
                      <a:r>
                        <a:rPr lang="en-US" sz="1800" b="0" i="0" kern="1200" dirty="0">
                          <a:solidFill>
                            <a:srgbClr val="405168"/>
                          </a:solidFill>
                          <a:effectLst/>
                          <a:latin typeface="Helvetica" pitchFamily="2" charset="0"/>
                          <a:ea typeface="+mn-ea"/>
                          <a:cs typeface="Arial" panose="020B0604020202020204" pitchFamily="34" charset="0"/>
                        </a:rPr>
                        <a:t>That’s the movie (</a:t>
                      </a:r>
                      <a:r>
                        <a:rPr lang="en-US" sz="1800" b="0" i="0" u="none" kern="1200" dirty="0">
                          <a:solidFill>
                            <a:srgbClr val="405168"/>
                          </a:solidFill>
                          <a:effectLst/>
                          <a:latin typeface="Helvetica" pitchFamily="2" charset="0"/>
                          <a:ea typeface="+mn-ea"/>
                          <a:cs typeface="Arial" panose="020B0604020202020204" pitchFamily="34" charset="0"/>
                        </a:rPr>
                        <a:t>that) </a:t>
                      </a:r>
                      <a:r>
                        <a:rPr lang="en-US" sz="1800" b="0" i="0" kern="1200" dirty="0">
                          <a:solidFill>
                            <a:srgbClr val="405168"/>
                          </a:solidFill>
                          <a:effectLst/>
                          <a:latin typeface="Helvetica" pitchFamily="2" charset="0"/>
                          <a:ea typeface="+mn-ea"/>
                          <a:cs typeface="Arial" panose="020B0604020202020204" pitchFamily="34" charset="0"/>
                        </a:rPr>
                        <a:t>I wanted to see.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05168"/>
                          </a:solidFill>
                          <a:latin typeface="Helvetica" pitchFamily="2" charset="0"/>
                          <a:cs typeface="Arial" panose="020B0604020202020204" pitchFamily="34" charset="0"/>
                        </a:rPr>
                        <a:t>That’s the city (</a:t>
                      </a:r>
                      <a:r>
                        <a:rPr lang="en-US" sz="1800" u="none" dirty="0">
                          <a:solidFill>
                            <a:srgbClr val="405168"/>
                          </a:solidFill>
                          <a:latin typeface="Helvetica" pitchFamily="2" charset="0"/>
                          <a:cs typeface="Arial" panose="020B0604020202020204" pitchFamily="34" charset="0"/>
                        </a:rPr>
                        <a:t>that)</a:t>
                      </a:r>
                      <a:r>
                        <a:rPr lang="en-US" sz="1800" dirty="0">
                          <a:solidFill>
                            <a:srgbClr val="405168"/>
                          </a:solidFill>
                          <a:latin typeface="Helvetica" pitchFamily="2" charset="0"/>
                          <a:cs typeface="Arial" panose="020B0604020202020204" pitchFamily="34" charset="0"/>
                        </a:rPr>
                        <a:t> I wanted to explore.</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842778575"/>
              </p:ext>
            </p:extLst>
          </p:nvPr>
        </p:nvGraphicFramePr>
        <p:xfrm>
          <a:off x="577219" y="1107145"/>
          <a:ext cx="11037561" cy="464370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rtl="0"/>
                      <a:r>
                        <a:rPr lang="en-US" b="1" dirty="0">
                          <a:solidFill>
                            <a:srgbClr val="405168"/>
                          </a:solidFill>
                          <a:effectLst/>
                          <a:latin typeface="Helvetica" pitchFamily="2" charset="0"/>
                          <a:cs typeface="Arial" panose="020B0604020202020204" pitchFamily="34" charset="0"/>
                        </a:rPr>
                        <a:t>The email, </a:t>
                      </a:r>
                      <a:r>
                        <a:rPr lang="en-US" b="1" u="sng" dirty="0">
                          <a:solidFill>
                            <a:srgbClr val="405168"/>
                          </a:solidFill>
                          <a:effectLst/>
                          <a:latin typeface="Helvetica" pitchFamily="2" charset="0"/>
                          <a:cs typeface="Arial" panose="020B0604020202020204" pitchFamily="34" charset="0"/>
                        </a:rPr>
                        <a:t>which was sent yesterday</a:t>
                      </a:r>
                      <a:r>
                        <a:rPr lang="en-US" b="1" dirty="0">
                          <a:solidFill>
                            <a:srgbClr val="405168"/>
                          </a:solidFill>
                          <a:effectLst/>
                          <a:latin typeface="Helvetica" pitchFamily="2" charset="0"/>
                          <a:cs typeface="Arial" panose="020B0604020202020204" pitchFamily="34" charset="0"/>
                        </a:rPr>
                        <a:t>, needs to be read by everyone.</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dirty="0">
                          <a:solidFill>
                            <a:srgbClr val="405168"/>
                          </a:solidFill>
                          <a:latin typeface="Arial" panose="020B0604020202020204" pitchFamily="34" charset="0"/>
                          <a:cs typeface="Arial" panose="020B0604020202020204" pitchFamily="34" charset="0"/>
                        </a:rPr>
                        <a:t>The speaker is saying that all the staff must read the email. The extra information tells us when the email was sent.</a:t>
                      </a:r>
                      <a:endParaRPr lang="en-AE" sz="1800" b="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40516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Defining</a:t>
                      </a:r>
                      <a:r>
                        <a:rPr lang="en-US" sz="1800" b="0" dirty="0">
                          <a:solidFill>
                            <a:srgbClr val="405168"/>
                          </a:solidFill>
                          <a:latin typeface="Arial" panose="020B0604020202020204" pitchFamily="34" charset="0"/>
                          <a:cs typeface="Arial" panose="020B0604020202020204" pitchFamily="34" charset="0"/>
                        </a:rPr>
                        <a:t> and </a:t>
                      </a:r>
                      <a:r>
                        <a:rPr lang="en-US" sz="1800" b="0" dirty="0">
                          <a:solidFill>
                            <a:srgbClr val="405168"/>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non-defining</a:t>
                      </a:r>
                      <a:r>
                        <a:rPr lang="en-US" sz="1800" b="0" dirty="0">
                          <a:solidFill>
                            <a:srgbClr val="405168"/>
                          </a:solidFill>
                          <a:latin typeface="Arial" panose="020B0604020202020204" pitchFamily="34" charset="0"/>
                          <a:cs typeface="Arial" panose="020B0604020202020204" pitchFamily="34" charset="0"/>
                        </a:rPr>
                        <a:t> relative clauses: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405168"/>
                          </a:solidFill>
                          <a:effectLst/>
                          <a:latin typeface="Arial" panose="020B0604020202020204" pitchFamily="34" charset="0"/>
                          <a:ea typeface="+mn-ea"/>
                          <a:cs typeface="Arial" panose="020B0604020202020204" pitchFamily="34" charset="0"/>
                        </a:rPr>
                        <a:t>defining (restrictive) vs. non-defining (non-restrictive) relative clauses</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405168"/>
                          </a:solidFill>
                          <a:effectLst/>
                          <a:latin typeface="Arial" panose="020B0604020202020204" pitchFamily="34" charset="0"/>
                          <a:ea typeface="+mn-ea"/>
                          <a:cs typeface="Arial" panose="020B0604020202020204" pitchFamily="34" charset="0"/>
                        </a:rPr>
                        <a:t>A defining relative clause gives essential information about the noun it refers to. We need this information to identify the particular noun we are talking about. However, a non-defining relative clause gives us extra information about someone or something. It isn’t essential for understanding who or what we are talking about.</a:t>
                      </a:r>
                      <a:endParaRPr lang="en-US" b="0" dirty="0">
                        <a:solidFill>
                          <a:srgbClr val="405168"/>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kern="1200" dirty="0">
                          <a:solidFill>
                            <a:srgbClr val="405168"/>
                          </a:solidFill>
                          <a:effectLst/>
                          <a:latin typeface="Arial" panose="020B0604020202020204" pitchFamily="34" charset="0"/>
                          <a:ea typeface="+mn-ea"/>
                          <a:cs typeface="Arial" panose="020B0604020202020204" pitchFamily="34" charset="0"/>
                        </a:rPr>
                        <a:t>I told Sarah, </a:t>
                      </a:r>
                      <a:r>
                        <a:rPr lang="en-US" sz="1800" b="0" u="sng" kern="1200" dirty="0">
                          <a:solidFill>
                            <a:srgbClr val="405168"/>
                          </a:solidFill>
                          <a:effectLst/>
                          <a:latin typeface="Arial" panose="020B0604020202020204" pitchFamily="34" charset="0"/>
                          <a:ea typeface="+mn-ea"/>
                          <a:cs typeface="Arial" panose="020B0604020202020204" pitchFamily="34" charset="0"/>
                        </a:rPr>
                        <a:t>who already knew what happened</a:t>
                      </a:r>
                      <a:r>
                        <a:rPr lang="en-US" sz="1800" b="0" kern="1200" dirty="0">
                          <a:solidFill>
                            <a:srgbClr val="405168"/>
                          </a:solidFill>
                          <a:effectLst/>
                          <a:latin typeface="Arial" panose="020B0604020202020204" pitchFamily="34" charset="0"/>
                          <a:ea typeface="+mn-ea"/>
                          <a:cs typeface="Arial" panose="020B0604020202020204" pitchFamily="34" charset="0"/>
                        </a:rPr>
                        <a:t>.</a:t>
                      </a:r>
                    </a:p>
                    <a:p>
                      <a:r>
                        <a:rPr lang="en-US" sz="1800" b="0" kern="1200" dirty="0">
                          <a:solidFill>
                            <a:srgbClr val="405168"/>
                          </a:solidFill>
                          <a:effectLst/>
                          <a:latin typeface="Arial" panose="020B0604020202020204" pitchFamily="34" charset="0"/>
                          <a:ea typeface="+mn-ea"/>
                          <a:cs typeface="Arial" panose="020B0604020202020204" pitchFamily="34" charset="0"/>
                        </a:rPr>
                        <a:t>Tell only those </a:t>
                      </a:r>
                      <a:r>
                        <a:rPr lang="en-US" sz="1800" b="0" u="sng" kern="1200" dirty="0">
                          <a:solidFill>
                            <a:srgbClr val="405168"/>
                          </a:solidFill>
                          <a:effectLst/>
                          <a:latin typeface="Arial" panose="020B0604020202020204" pitchFamily="34" charset="0"/>
                          <a:ea typeface="+mn-ea"/>
                          <a:cs typeface="Arial" panose="020B0604020202020204" pitchFamily="34" charset="0"/>
                        </a:rPr>
                        <a:t>who need the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405168"/>
                          </a:solidFill>
                          <a:effectLst/>
                          <a:latin typeface="Arial" panose="020B0604020202020204" pitchFamily="34" charset="0"/>
                          <a:ea typeface="+mn-ea"/>
                          <a:cs typeface="Arial" panose="020B0604020202020204" pitchFamily="34" charset="0"/>
                        </a:rPr>
                        <a:t>I plan on travelling to the island </a:t>
                      </a:r>
                      <a:r>
                        <a:rPr lang="en-US" sz="1800" b="0" i="0" u="sng" strike="noStrike" kern="1200" dirty="0">
                          <a:solidFill>
                            <a:srgbClr val="405168"/>
                          </a:solidFill>
                          <a:effectLst/>
                          <a:latin typeface="Arial" panose="020B0604020202020204" pitchFamily="34" charset="0"/>
                          <a:ea typeface="+mn-ea"/>
                          <a:cs typeface="Arial" panose="020B0604020202020204" pitchFamily="34" charset="0"/>
                        </a:rPr>
                        <a:t>where I spent most of my childhood</a:t>
                      </a:r>
                      <a:r>
                        <a:rPr lang="en-US" sz="1800" b="0" i="0" u="none" strike="noStrike" kern="1200" dirty="0">
                          <a:solidFill>
                            <a:srgbClr val="405168"/>
                          </a:solidFill>
                          <a:effectLst/>
                          <a:latin typeface="Arial" panose="020B0604020202020204" pitchFamily="34" charset="0"/>
                          <a:ea typeface="+mn-ea"/>
                          <a:cs typeface="Arial" panose="020B0604020202020204" pitchFamily="34" charset="0"/>
                        </a:rPr>
                        <a:t>.</a:t>
                      </a:r>
                      <a:endParaRPr lang="en-US" sz="1800" b="0" u="sng" kern="1200" dirty="0">
                        <a:solidFill>
                          <a:srgbClr val="405168"/>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133383564"/>
              </p:ext>
            </p:extLst>
          </p:nvPr>
        </p:nvGraphicFramePr>
        <p:xfrm>
          <a:off x="577219" y="124430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panose="020B0604020202020204" pitchFamily="34" charset="0"/>
                        </a:rPr>
                        <a:t>My brother has two phones, </a:t>
                      </a:r>
                      <a:r>
                        <a:rPr lang="en-US" sz="1800" b="1" u="sng" dirty="0">
                          <a:solidFill>
                            <a:srgbClr val="405168"/>
                          </a:solidFill>
                          <a:latin typeface="Helvetica" pitchFamily="2" charset="0"/>
                          <a:cs typeface="Arial" panose="020B0604020202020204" pitchFamily="34" charset="0"/>
                        </a:rPr>
                        <a:t>which I find unnecessary</a:t>
                      </a:r>
                      <a:r>
                        <a:rPr lang="en-US" sz="1800" b="1" dirty="0">
                          <a:solidFill>
                            <a:srgbClr val="405168"/>
                          </a:solidFill>
                          <a:latin typeface="Helvetica" pitchFamily="2" charset="0"/>
                          <a:cs typeface="Arial" panose="020B0604020202020204" pitchFamily="34" charset="0"/>
                        </a:rPr>
                        <a:t>.</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thinks that there is no need for his brother to own two phones.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Defining</a:t>
                      </a:r>
                      <a:r>
                        <a:rPr lang="en-US" sz="1800" dirty="0">
                          <a:solidFill>
                            <a:srgbClr val="405168"/>
                          </a:solidFill>
                          <a:latin typeface="Helvetica" pitchFamily="2" charset="0"/>
                          <a:cs typeface="Arial" panose="020B0604020202020204" pitchFamily="34" charset="0"/>
                        </a:rPr>
                        <a:t> and </a:t>
                      </a:r>
                      <a:r>
                        <a:rPr lang="en-US" sz="1800" dirty="0">
                          <a:solidFill>
                            <a:srgbClr val="405168"/>
                          </a:solidFill>
                          <a:latin typeface="Helvetica" pitchFamily="2" charset="0"/>
                          <a:cs typeface="Arial" panose="020B0604020202020204" pitchFamily="34" charset="0"/>
                          <a:hlinkClick r:id="rId3">
                            <a:extLst>
                              <a:ext uri="{A12FA001-AC4F-418D-AE19-62706E023703}">
                                <ahyp:hlinkClr xmlns:ahyp="http://schemas.microsoft.com/office/drawing/2018/hyperlinkcolor" val="tx"/>
                              </a:ext>
                            </a:extLst>
                          </a:hlinkClick>
                        </a:rPr>
                        <a:t>non-defining</a:t>
                      </a:r>
                      <a:r>
                        <a:rPr lang="en-US" sz="1800" dirty="0">
                          <a:solidFill>
                            <a:srgbClr val="405168"/>
                          </a:solidFill>
                          <a:latin typeface="Helvetica" pitchFamily="2" charset="0"/>
                          <a:cs typeface="Arial" panose="020B0604020202020204" pitchFamily="34" charset="0"/>
                        </a:rPr>
                        <a:t> relative clauses:</a:t>
                      </a:r>
                      <a:endParaRPr lang="en-US" sz="1800" kern="1200" dirty="0">
                        <a:solidFill>
                          <a:srgbClr val="405168"/>
                        </a:solidFill>
                        <a:effectLst/>
                        <a:latin typeface="Helvetica" pitchFamily="2"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rPr>
                        <a:t>non-defining relative clause for comment</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405168"/>
                          </a:solidFill>
                          <a:effectLst/>
                          <a:latin typeface="Helvetica" pitchFamily="2" charset="0"/>
                          <a:ea typeface="+mn-ea"/>
                          <a:cs typeface="Arial" panose="020B0604020202020204" pitchFamily="34" charset="0"/>
                        </a:rPr>
                        <a:t>A</a:t>
                      </a:r>
                      <a:r>
                        <a:rPr lang="en-US" sz="1800" b="1" i="0" u="none" strike="noStrike" kern="1200" dirty="0">
                          <a:solidFill>
                            <a:srgbClr val="405168"/>
                          </a:solidFill>
                          <a:effectLst/>
                          <a:latin typeface="Helvetica" pitchFamily="2" charset="0"/>
                          <a:ea typeface="+mn-ea"/>
                          <a:cs typeface="Arial" panose="020B0604020202020204" pitchFamily="34" charset="0"/>
                        </a:rPr>
                        <a:t> </a:t>
                      </a:r>
                      <a:r>
                        <a:rPr lang="en-US" sz="1800" b="0" i="0" u="none" strike="noStrike" kern="1200" dirty="0">
                          <a:solidFill>
                            <a:srgbClr val="405168"/>
                          </a:solidFill>
                          <a:effectLst/>
                          <a:latin typeface="Helvetica" pitchFamily="2" charset="0"/>
                          <a:ea typeface="+mn-ea"/>
                          <a:cs typeface="Arial" panose="020B0604020202020204" pitchFamily="34" charset="0"/>
                        </a:rPr>
                        <a:t>non-defining relative clause gives us extra information about someone or something. It isn’t essential for understanding who or what we are talking about. The non-defining clause gives the speaker’s opinion of the fact/situation (stated in the first clause).</a:t>
                      </a:r>
                      <a:endParaRPr lang="en-US" b="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kern="1200" dirty="0">
                          <a:solidFill>
                            <a:srgbClr val="405168"/>
                          </a:solidFill>
                          <a:effectLst/>
                          <a:latin typeface="Helvetica" pitchFamily="2" charset="0"/>
                          <a:ea typeface="+mn-ea"/>
                          <a:cs typeface="Arial" panose="020B0604020202020204" pitchFamily="34" charset="0"/>
                        </a:rPr>
                        <a:t>He was late, </a:t>
                      </a:r>
                      <a:r>
                        <a:rPr lang="en-US" sz="1800" u="sng" kern="1200" dirty="0">
                          <a:solidFill>
                            <a:srgbClr val="405168"/>
                          </a:solidFill>
                          <a:effectLst/>
                          <a:latin typeface="Helvetica" pitchFamily="2" charset="0"/>
                          <a:ea typeface="+mn-ea"/>
                          <a:cs typeface="Arial" panose="020B0604020202020204" pitchFamily="34" charset="0"/>
                        </a:rPr>
                        <a:t>which was unusual</a:t>
                      </a:r>
                      <a:r>
                        <a:rPr lang="en-US" sz="1800" kern="1200" dirty="0">
                          <a:solidFill>
                            <a:srgbClr val="405168"/>
                          </a:solidFill>
                          <a:effectLst/>
                          <a:latin typeface="Helvetica" pitchFamily="2" charset="0"/>
                          <a:ea typeface="+mn-ea"/>
                          <a:cs typeface="Arial" panose="020B0604020202020204" pitchFamily="34" charset="0"/>
                        </a:rPr>
                        <a:t>.</a:t>
                      </a:r>
                    </a:p>
                    <a:p>
                      <a:r>
                        <a:rPr lang="en-US" sz="1800" kern="1200" dirty="0">
                          <a:solidFill>
                            <a:srgbClr val="405168"/>
                          </a:solidFill>
                          <a:effectLst/>
                          <a:latin typeface="Helvetica" pitchFamily="2" charset="0"/>
                          <a:ea typeface="+mn-ea"/>
                          <a:cs typeface="Arial" panose="020B0604020202020204" pitchFamily="34" charset="0"/>
                        </a:rPr>
                        <a:t>It's raining, </a:t>
                      </a:r>
                      <a:r>
                        <a:rPr lang="en-US" sz="1800" u="sng" kern="1200" dirty="0">
                          <a:solidFill>
                            <a:srgbClr val="405168"/>
                          </a:solidFill>
                          <a:effectLst/>
                          <a:latin typeface="Helvetica" pitchFamily="2" charset="0"/>
                          <a:ea typeface="+mn-ea"/>
                          <a:cs typeface="Arial" panose="020B0604020202020204" pitchFamily="34" charset="0"/>
                        </a:rPr>
                        <a:t>which is really annoying</a:t>
                      </a:r>
                      <a:r>
                        <a:rPr lang="en-US" sz="1800" kern="1200" dirty="0">
                          <a:solidFill>
                            <a:srgbClr val="405168"/>
                          </a:solidFill>
                          <a:effectLst/>
                          <a:latin typeface="Helvetica" pitchFamily="2" charset="0"/>
                          <a:ea typeface="+mn-ea"/>
                          <a:cs typeface="Arial" panose="020B0604020202020204" pitchFamily="34" charset="0"/>
                        </a:rPr>
                        <a:t>.</a:t>
                      </a:r>
                    </a:p>
                    <a:p>
                      <a:r>
                        <a:rPr lang="en-US" sz="1800" kern="1200" dirty="0">
                          <a:solidFill>
                            <a:srgbClr val="405168"/>
                          </a:solidFill>
                          <a:effectLst/>
                          <a:latin typeface="Helvetica" pitchFamily="2" charset="0"/>
                          <a:ea typeface="+mn-ea"/>
                          <a:cs typeface="Arial" panose="020B0604020202020204" pitchFamily="34" charset="0"/>
                        </a:rPr>
                        <a:t>I had an interview for a job, </a:t>
                      </a:r>
                      <a:r>
                        <a:rPr lang="en-US" sz="1800" u="sng" kern="1200" dirty="0">
                          <a:solidFill>
                            <a:srgbClr val="405168"/>
                          </a:solidFill>
                          <a:effectLst/>
                          <a:latin typeface="Helvetica" pitchFamily="2" charset="0"/>
                          <a:ea typeface="+mn-ea"/>
                          <a:cs typeface="Arial" panose="020B0604020202020204" pitchFamily="34" charset="0"/>
                        </a:rPr>
                        <a:t>which was terrifying for me</a:t>
                      </a:r>
                      <a:r>
                        <a:rPr lang="en-US" sz="1800" kern="1200" dirty="0">
                          <a:solidFill>
                            <a:srgbClr val="405168"/>
                          </a:solidFill>
                          <a:effectLst/>
                          <a:latin typeface="Helvetica" pitchFamily="2" charset="0"/>
                          <a:ea typeface="+mn-ea"/>
                          <a:cs typeface="Arial" panose="020B0604020202020204" pitchFamily="34" charset="0"/>
                        </a:rPr>
                        <a:t>.</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649387852"/>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286419292"/>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panose="020B0604020202020204" pitchFamily="34" charset="0"/>
                        </a:rPr>
                        <a:t>Dalia </a:t>
                      </a:r>
                      <a:r>
                        <a:rPr lang="en-US" sz="1800" b="1" u="sng" dirty="0">
                          <a:solidFill>
                            <a:srgbClr val="405168"/>
                          </a:solidFill>
                          <a:latin typeface="Helvetica" pitchFamily="2" charset="0"/>
                          <a:cs typeface="Arial" panose="020B0604020202020204" pitchFamily="34" charset="0"/>
                        </a:rPr>
                        <a:t>was thinking of buying</a:t>
                      </a:r>
                      <a:r>
                        <a:rPr lang="en-US" sz="1800" b="1" u="none" dirty="0">
                          <a:solidFill>
                            <a:srgbClr val="405168"/>
                          </a:solidFill>
                          <a:latin typeface="Helvetica" pitchFamily="2" charset="0"/>
                          <a:cs typeface="Arial" panose="020B0604020202020204" pitchFamily="34" charset="0"/>
                        </a:rPr>
                        <a:t> </a:t>
                      </a:r>
                      <a:r>
                        <a:rPr lang="en-US" sz="1800" b="1" dirty="0">
                          <a:solidFill>
                            <a:srgbClr val="405168"/>
                          </a:solidFill>
                          <a:latin typeface="Helvetica" pitchFamily="2" charset="0"/>
                          <a:cs typeface="Arial" panose="020B0604020202020204" pitchFamily="34" charset="0"/>
                        </a:rPr>
                        <a:t>a new laptop.</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This person is deciding whether she should get a new laptop.</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05168"/>
                          </a:solidFill>
                          <a:latin typeface="Helvetica" pitchFamily="2" charset="0"/>
                          <a:cs typeface="Arial" panose="020B0604020202020204" pitchFamily="34" charset="0"/>
                        </a:rPr>
                        <a:t>Gerunds: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rPr>
                        <a:t>NP + 'was/were thinking of' + VP gerund</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a:r>
                        <a:rPr lang="en-US" sz="1800" b="0" i="0" u="none" strike="noStrike" kern="1200" dirty="0">
                          <a:solidFill>
                            <a:srgbClr val="405168"/>
                          </a:solidFill>
                          <a:effectLst/>
                          <a:latin typeface="Helvetica" pitchFamily="2" charset="0"/>
                          <a:ea typeface="+mn-ea"/>
                          <a:cs typeface="Arial" panose="020B0604020202020204" pitchFamily="34" charset="0"/>
                        </a:rPr>
                        <a:t>A gerund is a verb that acts like a noun and ends in -</a:t>
                      </a:r>
                      <a:r>
                        <a:rPr lang="en-US" sz="1800" b="0" i="0" u="none" strike="noStrike" kern="1200" dirty="0" err="1">
                          <a:solidFill>
                            <a:srgbClr val="405168"/>
                          </a:solidFill>
                          <a:effectLst/>
                          <a:latin typeface="Helvetica" pitchFamily="2" charset="0"/>
                          <a:ea typeface="+mn-ea"/>
                          <a:cs typeface="Arial" panose="020B0604020202020204" pitchFamily="34" charset="0"/>
                        </a:rPr>
                        <a:t>ing</a:t>
                      </a:r>
                      <a:r>
                        <a:rPr lang="en-US" sz="1800" b="0" i="0" u="none" strike="noStrike" kern="1200" dirty="0">
                          <a:solidFill>
                            <a:srgbClr val="405168"/>
                          </a:solidFill>
                          <a:effectLst/>
                          <a:latin typeface="Helvetica" pitchFamily="2" charset="0"/>
                          <a:ea typeface="+mn-ea"/>
                          <a:cs typeface="Arial" panose="020B0604020202020204" pitchFamily="34" charset="0"/>
                        </a:rPr>
                        <a:t>. We use ‘was/were thinking of’ before the gerund to talk about what actions we are considering.</a:t>
                      </a:r>
                      <a:endParaRPr lang="en-US" b="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kern="1200" dirty="0">
                          <a:solidFill>
                            <a:srgbClr val="405168"/>
                          </a:solidFill>
                          <a:effectLst/>
                          <a:latin typeface="Helvetica" pitchFamily="2" charset="0"/>
                          <a:ea typeface="+mn-ea"/>
                          <a:cs typeface="Arial" panose="020B0604020202020204" pitchFamily="34" charset="0"/>
                        </a:rPr>
                        <a:t>We </a:t>
                      </a:r>
                      <a:r>
                        <a:rPr lang="en-US" sz="1800" u="sng" kern="1200" dirty="0">
                          <a:solidFill>
                            <a:srgbClr val="405168"/>
                          </a:solidFill>
                          <a:effectLst/>
                          <a:latin typeface="Helvetica" pitchFamily="2" charset="0"/>
                          <a:ea typeface="+mn-ea"/>
                          <a:cs typeface="Arial" panose="020B0604020202020204" pitchFamily="34" charset="0"/>
                        </a:rPr>
                        <a:t>were thinking of starting </a:t>
                      </a:r>
                      <a:r>
                        <a:rPr lang="en-US" sz="1800" kern="1200" dirty="0">
                          <a:solidFill>
                            <a:srgbClr val="405168"/>
                          </a:solidFill>
                          <a:effectLst/>
                          <a:latin typeface="Helvetica" pitchFamily="2" charset="0"/>
                          <a:ea typeface="+mn-ea"/>
                          <a:cs typeface="Arial" panose="020B0604020202020204" pitchFamily="34" charset="0"/>
                        </a:rPr>
                        <a:t>a new business.</a:t>
                      </a:r>
                    </a:p>
                    <a:p>
                      <a:r>
                        <a:rPr lang="en-US" sz="1800" u="sng" kern="1200" dirty="0">
                          <a:solidFill>
                            <a:srgbClr val="405168"/>
                          </a:solidFill>
                          <a:effectLst/>
                          <a:latin typeface="Helvetica" pitchFamily="2" charset="0"/>
                          <a:ea typeface="+mn-ea"/>
                          <a:cs typeface="Arial" panose="020B0604020202020204" pitchFamily="34" charset="0"/>
                        </a:rPr>
                        <a:t>Were</a:t>
                      </a:r>
                      <a:r>
                        <a:rPr lang="en-US" sz="1800" kern="1200" dirty="0">
                          <a:solidFill>
                            <a:srgbClr val="405168"/>
                          </a:solidFill>
                          <a:effectLst/>
                          <a:latin typeface="Helvetica" pitchFamily="2" charset="0"/>
                          <a:ea typeface="+mn-ea"/>
                          <a:cs typeface="Arial" panose="020B0604020202020204" pitchFamily="34" charset="0"/>
                        </a:rPr>
                        <a:t> </a:t>
                      </a:r>
                      <a:r>
                        <a:rPr lang="en-US" sz="1800" u="none" kern="1200" dirty="0">
                          <a:solidFill>
                            <a:srgbClr val="405168"/>
                          </a:solidFill>
                          <a:effectLst/>
                          <a:latin typeface="Helvetica" pitchFamily="2" charset="0"/>
                          <a:ea typeface="+mn-ea"/>
                          <a:cs typeface="Arial" panose="020B0604020202020204" pitchFamily="34" charset="0"/>
                        </a:rPr>
                        <a:t>you</a:t>
                      </a:r>
                      <a:r>
                        <a:rPr lang="en-US" sz="1800" i="1" u="none" kern="1200" dirty="0">
                          <a:solidFill>
                            <a:srgbClr val="405168"/>
                          </a:solidFill>
                          <a:effectLst/>
                          <a:latin typeface="Helvetica" pitchFamily="2" charset="0"/>
                          <a:ea typeface="+mn-ea"/>
                          <a:cs typeface="Arial" panose="020B0604020202020204" pitchFamily="34" charset="0"/>
                        </a:rPr>
                        <a:t> </a:t>
                      </a:r>
                      <a:r>
                        <a:rPr lang="en-US" sz="1800" u="sng" kern="1200" dirty="0">
                          <a:solidFill>
                            <a:srgbClr val="405168"/>
                          </a:solidFill>
                          <a:effectLst/>
                          <a:latin typeface="Helvetica" pitchFamily="2" charset="0"/>
                          <a:ea typeface="+mn-ea"/>
                          <a:cs typeface="Arial" panose="020B0604020202020204" pitchFamily="34" charset="0"/>
                        </a:rPr>
                        <a:t>thinking of living</a:t>
                      </a:r>
                      <a:r>
                        <a:rPr lang="en-US" sz="1800" kern="1200" dirty="0">
                          <a:solidFill>
                            <a:srgbClr val="405168"/>
                          </a:solidFill>
                          <a:effectLst/>
                          <a:latin typeface="Helvetica" pitchFamily="2" charset="0"/>
                          <a:ea typeface="+mn-ea"/>
                          <a:cs typeface="Arial" panose="020B0604020202020204" pitchFamily="34" charset="0"/>
                        </a:rPr>
                        <a:t> there?</a:t>
                      </a:r>
                    </a:p>
                    <a:p>
                      <a:r>
                        <a:rPr lang="en-US" sz="1800" u="sng" kern="1200" dirty="0">
                          <a:solidFill>
                            <a:srgbClr val="405168"/>
                          </a:solidFill>
                          <a:effectLst/>
                          <a:latin typeface="Helvetica" pitchFamily="2" charset="0"/>
                          <a:ea typeface="+mn-ea"/>
                          <a:cs typeface="Arial" panose="020B0604020202020204" pitchFamily="34" charset="0"/>
                        </a:rPr>
                        <a:t>Wasn’t</a:t>
                      </a:r>
                      <a:r>
                        <a:rPr lang="en-US" sz="1800" kern="1200" dirty="0">
                          <a:solidFill>
                            <a:srgbClr val="405168"/>
                          </a:solidFill>
                          <a:effectLst/>
                          <a:latin typeface="Helvetica" pitchFamily="2" charset="0"/>
                          <a:ea typeface="+mn-ea"/>
                          <a:cs typeface="Arial" panose="020B0604020202020204" pitchFamily="34" charset="0"/>
                        </a:rPr>
                        <a:t> Saeed </a:t>
                      </a:r>
                      <a:r>
                        <a:rPr lang="en-US" sz="1800" u="sng" kern="1200" dirty="0">
                          <a:solidFill>
                            <a:srgbClr val="405168"/>
                          </a:solidFill>
                          <a:effectLst/>
                          <a:latin typeface="Helvetica" pitchFamily="2" charset="0"/>
                          <a:ea typeface="+mn-ea"/>
                          <a:cs typeface="Arial" panose="020B0604020202020204" pitchFamily="34" charset="0"/>
                        </a:rPr>
                        <a:t>thinking of joining</a:t>
                      </a:r>
                      <a:r>
                        <a:rPr lang="en-US" sz="1800" kern="1200" dirty="0">
                          <a:solidFill>
                            <a:srgbClr val="405168"/>
                          </a:solidFill>
                          <a:effectLst/>
                          <a:latin typeface="Helvetica" pitchFamily="2" charset="0"/>
                          <a:ea typeface="+mn-ea"/>
                          <a:cs typeface="Arial" panose="020B0604020202020204" pitchFamily="34" charset="0"/>
                        </a:rPr>
                        <a:t> the football team?</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587509125"/>
      </p:ext>
    </p:extLst>
  </p:cSld>
  <p:clrMapOvr>
    <a:masterClrMapping/>
  </p:clrMapOvr>
  <p:transition spd="med">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6855307"/>
              </p:ext>
            </p:extLst>
          </p:nvPr>
        </p:nvGraphicFramePr>
        <p:xfrm>
          <a:off x="577219" y="124430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panose="020B0604020202020204" pitchFamily="34" charset="0"/>
                        </a:rPr>
                        <a:t>There’s </a:t>
                      </a:r>
                      <a:r>
                        <a:rPr lang="en-US" sz="1800" b="1" u="sng" dirty="0">
                          <a:solidFill>
                            <a:srgbClr val="405168"/>
                          </a:solidFill>
                          <a:latin typeface="Helvetica" pitchFamily="2" charset="0"/>
                          <a:cs typeface="Arial" panose="020B0604020202020204" pitchFamily="34" charset="0"/>
                        </a:rPr>
                        <a:t>no point talking </a:t>
                      </a:r>
                      <a:r>
                        <a:rPr lang="en-US" sz="1800" b="1" dirty="0">
                          <a:solidFill>
                            <a:srgbClr val="405168"/>
                          </a:solidFill>
                          <a:latin typeface="Helvetica" pitchFamily="2" charset="0"/>
                          <a:cs typeface="Arial" panose="020B0604020202020204" pitchFamily="34" charset="0"/>
                        </a:rPr>
                        <a:t>to Fatima. She won’t change her mind.</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is saying that Fatima has already has a firm opinion about something, so it’s useless speaking to her.</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rPr>
                        <a:t>Gerunds: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rPr>
                        <a:t>'(not) worth / (no) point (in)' + VP gerund</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405168"/>
                          </a:solidFill>
                          <a:effectLst/>
                          <a:latin typeface="Helvetica" pitchFamily="2" charset="0"/>
                          <a:ea typeface="+mn-ea"/>
                          <a:cs typeface="Arial" panose="020B0604020202020204" pitchFamily="34" charset="0"/>
                        </a:rPr>
                        <a:t>A gerund is a verb that ends in –</a:t>
                      </a:r>
                      <a:r>
                        <a:rPr lang="en-US" sz="1800" b="0" i="0" u="none" strike="noStrike" kern="1200" dirty="0" err="1">
                          <a:solidFill>
                            <a:srgbClr val="405168"/>
                          </a:solidFill>
                          <a:effectLst/>
                          <a:latin typeface="Helvetica" pitchFamily="2" charset="0"/>
                          <a:ea typeface="+mn-ea"/>
                          <a:cs typeface="Arial" panose="020B0604020202020204" pitchFamily="34" charset="0"/>
                        </a:rPr>
                        <a:t>ing</a:t>
                      </a:r>
                      <a:r>
                        <a:rPr lang="en-US" sz="1800" b="0" i="0" u="none" strike="noStrike" kern="1200" dirty="0">
                          <a:solidFill>
                            <a:srgbClr val="405168"/>
                          </a:solidFill>
                          <a:effectLst/>
                          <a:latin typeface="Helvetica" pitchFamily="2" charset="0"/>
                          <a:ea typeface="+mn-ea"/>
                          <a:cs typeface="Arial" panose="020B0604020202020204" pitchFamily="34" charset="0"/>
                        </a:rPr>
                        <a:t> and acts like a noun. We use </a:t>
                      </a:r>
                      <a:r>
                        <a:rPr lang="en-US" sz="1800" kern="1200" dirty="0">
                          <a:solidFill>
                            <a:srgbClr val="405168"/>
                          </a:solidFill>
                          <a:effectLst/>
                          <a:latin typeface="Helvetica" pitchFamily="2" charset="0"/>
                          <a:ea typeface="+mn-ea"/>
                          <a:cs typeface="Arial" panose="020B0604020202020204" pitchFamily="34" charset="0"/>
                        </a:rPr>
                        <a:t>'(not) worth / (no) point (in)’ to express an opinion that too much effort will be spent doing something for little reward.</a:t>
                      </a:r>
                      <a:endParaRPr lang="en-US" b="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kern="1200" dirty="0">
                          <a:solidFill>
                            <a:srgbClr val="405168"/>
                          </a:solidFill>
                          <a:effectLst/>
                          <a:latin typeface="Helvetica" pitchFamily="2" charset="0"/>
                          <a:ea typeface="+mn-ea"/>
                          <a:cs typeface="Arial" panose="020B0604020202020204" pitchFamily="34" charset="0"/>
                        </a:rPr>
                        <a:t>There's </a:t>
                      </a:r>
                      <a:r>
                        <a:rPr lang="en-US" sz="1800" u="sng" kern="1200" dirty="0">
                          <a:solidFill>
                            <a:srgbClr val="405168"/>
                          </a:solidFill>
                          <a:effectLst/>
                          <a:latin typeface="Helvetica" pitchFamily="2" charset="0"/>
                          <a:ea typeface="+mn-ea"/>
                          <a:cs typeface="Arial" panose="020B0604020202020204" pitchFamily="34" charset="0"/>
                        </a:rPr>
                        <a:t>no point in changing</a:t>
                      </a:r>
                      <a:r>
                        <a:rPr lang="en-US" sz="1800" u="none" kern="1200" dirty="0">
                          <a:solidFill>
                            <a:srgbClr val="405168"/>
                          </a:solidFill>
                          <a:effectLst/>
                          <a:latin typeface="Helvetica" pitchFamily="2" charset="0"/>
                          <a:ea typeface="+mn-ea"/>
                          <a:cs typeface="Arial" panose="020B0604020202020204" pitchFamily="34" charset="0"/>
                        </a:rPr>
                        <a:t> </a:t>
                      </a:r>
                      <a:r>
                        <a:rPr lang="en-US" sz="1800" kern="1200" dirty="0">
                          <a:solidFill>
                            <a:srgbClr val="405168"/>
                          </a:solidFill>
                          <a:effectLst/>
                          <a:latin typeface="Helvetica" pitchFamily="2" charset="0"/>
                          <a:ea typeface="+mn-ea"/>
                          <a:cs typeface="Arial" panose="020B0604020202020204" pitchFamily="34" charset="0"/>
                        </a:rPr>
                        <a:t>the venue.</a:t>
                      </a:r>
                    </a:p>
                    <a:p>
                      <a:r>
                        <a:rPr lang="en-US" sz="1800" kern="1200" dirty="0">
                          <a:solidFill>
                            <a:srgbClr val="405168"/>
                          </a:solidFill>
                          <a:effectLst/>
                          <a:latin typeface="Helvetica" pitchFamily="2" charset="0"/>
                          <a:ea typeface="+mn-ea"/>
                          <a:cs typeface="Arial" panose="020B0604020202020204" pitchFamily="34" charset="0"/>
                        </a:rPr>
                        <a:t>That car is </a:t>
                      </a:r>
                      <a:r>
                        <a:rPr lang="en-US" sz="1800" u="sng" kern="1200" dirty="0">
                          <a:solidFill>
                            <a:srgbClr val="405168"/>
                          </a:solidFill>
                          <a:effectLst/>
                          <a:latin typeface="Helvetica" pitchFamily="2" charset="0"/>
                          <a:ea typeface="+mn-ea"/>
                          <a:cs typeface="Arial" panose="020B0604020202020204" pitchFamily="34" charset="0"/>
                        </a:rPr>
                        <a:t>not worth spending </a:t>
                      </a:r>
                      <a:r>
                        <a:rPr lang="en-US" sz="1800" kern="1200" dirty="0">
                          <a:solidFill>
                            <a:srgbClr val="405168"/>
                          </a:solidFill>
                          <a:effectLst/>
                          <a:latin typeface="Helvetica" pitchFamily="2" charset="0"/>
                          <a:ea typeface="+mn-ea"/>
                          <a:cs typeface="Arial" panose="020B0604020202020204" pitchFamily="34" charset="0"/>
                        </a:rPr>
                        <a:t>all your savings on.</a:t>
                      </a:r>
                    </a:p>
                    <a:p>
                      <a:r>
                        <a:rPr lang="en-US" sz="1800" kern="1200" dirty="0">
                          <a:solidFill>
                            <a:srgbClr val="405168"/>
                          </a:solidFill>
                          <a:effectLst/>
                          <a:latin typeface="Helvetica" pitchFamily="2" charset="0"/>
                          <a:ea typeface="+mn-ea"/>
                          <a:cs typeface="Arial" panose="020B0604020202020204" pitchFamily="34" charset="0"/>
                        </a:rPr>
                        <a:t>These clothes are </a:t>
                      </a:r>
                      <a:r>
                        <a:rPr lang="en-US" sz="1800" u="sng" kern="1200" dirty="0">
                          <a:solidFill>
                            <a:srgbClr val="405168"/>
                          </a:solidFill>
                          <a:effectLst/>
                          <a:latin typeface="Helvetica" pitchFamily="2" charset="0"/>
                          <a:ea typeface="+mn-ea"/>
                          <a:cs typeface="Arial" panose="020B0604020202020204" pitchFamily="34" charset="0"/>
                        </a:rPr>
                        <a:t>not worth giving</a:t>
                      </a:r>
                      <a:r>
                        <a:rPr lang="en-US" sz="1800" kern="1200" dirty="0">
                          <a:solidFill>
                            <a:srgbClr val="405168"/>
                          </a:solidFill>
                          <a:effectLst/>
                          <a:latin typeface="Helvetica" pitchFamily="2" charset="0"/>
                          <a:ea typeface="+mn-ea"/>
                          <a:cs typeface="Arial" panose="020B0604020202020204" pitchFamily="34" charset="0"/>
                        </a:rPr>
                        <a:t> away.</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49077683"/>
      </p:ext>
    </p:extLst>
  </p:cSld>
  <p:clrMapOvr>
    <a:masterClrMapping/>
  </p:clrMapOvr>
  <p:transition spd="med">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487458120"/>
              </p:ext>
            </p:extLst>
          </p:nvPr>
        </p:nvGraphicFramePr>
        <p:xfrm>
          <a:off x="577219" y="1244305"/>
          <a:ext cx="11037561" cy="465132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rtl="0"/>
                      <a:r>
                        <a:rPr lang="en-US" sz="1800" b="1" i="0" u="none" strike="noStrike" kern="1200" dirty="0">
                          <a:solidFill>
                            <a:srgbClr val="405168"/>
                          </a:solidFill>
                          <a:effectLst/>
                          <a:latin typeface="Helvetica" pitchFamily="2" charset="0"/>
                          <a:ea typeface="+mn-ea"/>
                          <a:cs typeface="Arial" panose="020B0604020202020204" pitchFamily="34" charset="0"/>
                        </a:rPr>
                        <a:t>We went to sit outside as soon as </a:t>
                      </a:r>
                      <a:r>
                        <a:rPr lang="en-US" sz="1800" b="1" i="0" u="sng" kern="1200" dirty="0">
                          <a:solidFill>
                            <a:srgbClr val="405168"/>
                          </a:solidFill>
                          <a:effectLst/>
                          <a:latin typeface="Helvetica" pitchFamily="2" charset="0"/>
                          <a:ea typeface="+mn-ea"/>
                          <a:cs typeface="Arial" panose="020B0604020202020204" pitchFamily="34" charset="0"/>
                        </a:rPr>
                        <a:t>it had stopped raining</a:t>
                      </a:r>
                      <a:r>
                        <a:rPr lang="en-US" sz="1800" b="1" i="0" u="none" strike="noStrike" kern="1200" dirty="0">
                          <a:solidFill>
                            <a:srgbClr val="405168"/>
                          </a:solidFill>
                          <a:effectLst/>
                          <a:latin typeface="Helvetica" pitchFamily="2" charset="0"/>
                          <a:ea typeface="+mn-ea"/>
                          <a:cs typeface="Arial" panose="020B0604020202020204" pitchFamily="34" charset="0"/>
                        </a:rPr>
                        <a:t>.</a:t>
                      </a:r>
                      <a:endParaRPr lang="en-US" b="0" dirty="0">
                        <a:solidFill>
                          <a:srgbClr val="405168"/>
                        </a:solidFill>
                        <a:effectLst/>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0" i="0" u="none" strike="noStrike" dirty="0">
                          <a:solidFill>
                            <a:srgbClr val="405168"/>
                          </a:solidFill>
                          <a:effectLst/>
                          <a:latin typeface="Helvetica" pitchFamily="2" charset="0"/>
                          <a:cs typeface="Arial" panose="020B0604020202020204" pitchFamily="34" charset="0"/>
                        </a:rPr>
                        <a:t>The speaker is explaining that it stopped raining (action completed in the past) then they went to sit outside (another action happened after the first action).</a:t>
                      </a:r>
                    </a:p>
                  </a:txBody>
                  <a:tcPr marL="95250" marR="95250" marT="47625" marB="47625"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fontAlgn="ctr">
                        <a:spcBef>
                          <a:spcPts val="0"/>
                        </a:spcBef>
                        <a:spcAft>
                          <a:spcPts val="0"/>
                        </a:spcAft>
                      </a:pPr>
                      <a:r>
                        <a:rPr lang="en-US" sz="1800" b="0" i="0" u="none" strike="noStrike" dirty="0">
                          <a:solidFill>
                            <a:srgbClr val="405168"/>
                          </a:solidFill>
                          <a:effectLst/>
                          <a:latin typeface="Helvetica" pitchFamily="2" charset="0"/>
                          <a:cs typeface="Arial" panose="020B0604020202020204" pitchFamily="34" charset="0"/>
                        </a:rPr>
                        <a:t>Past perfect simple (with the simple past)</a:t>
                      </a:r>
                      <a:endParaRPr lang="en-US" b="0" dirty="0">
                        <a:solidFill>
                          <a:srgbClr val="405168"/>
                        </a:solidFill>
                        <a:effectLst/>
                        <a:latin typeface="Helvetica" pitchFamily="2" charset="0"/>
                        <a:cs typeface="Arial" panose="020B0604020202020204" pitchFamily="34" charset="0"/>
                      </a:endParaRPr>
                    </a:p>
                    <a:p>
                      <a:pPr rtl="0" fontAlgn="ctr">
                        <a:spcBef>
                          <a:spcPts val="0"/>
                        </a:spcBef>
                        <a:spcAft>
                          <a:spcPts val="0"/>
                        </a:spcAft>
                      </a:pPr>
                      <a:r>
                        <a:rPr lang="en-US" sz="1800" b="0" i="0" u="none" strike="noStrike" dirty="0">
                          <a:solidFill>
                            <a:srgbClr val="405168"/>
                          </a:solidFill>
                          <a:effectLst/>
                          <a:latin typeface="Helvetica" pitchFamily="2" charset="0"/>
                          <a:cs typeface="Arial" panose="020B0604020202020204" pitchFamily="34" charset="0"/>
                        </a:rPr>
                        <a:t>subject + simple past + conjunction of time + had + past participle </a:t>
                      </a:r>
                      <a:endParaRPr lang="en-US" b="0" dirty="0">
                        <a:solidFill>
                          <a:srgbClr val="405168"/>
                        </a:solidFill>
                        <a:effectLst/>
                        <a:latin typeface="Helvetica" pitchFamily="2" charset="0"/>
                        <a:cs typeface="Arial" panose="020B0604020202020204" pitchFamily="34" charset="0"/>
                      </a:endParaRPr>
                    </a:p>
                  </a:txBody>
                  <a:tcPr marL="95250" marR="95250" marT="47625" marB="47625"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0" i="0" u="none" strike="noStrike" dirty="0">
                          <a:solidFill>
                            <a:srgbClr val="405168"/>
                          </a:solidFill>
                          <a:effectLst/>
                          <a:latin typeface="Helvetica" pitchFamily="2" charset="0"/>
                          <a:cs typeface="Arial" panose="020B0604020202020204" pitchFamily="34" charset="0"/>
                        </a:rPr>
                        <a:t>We can use the past perfect with the past simple to describe an action that happened before another action in the past. The past perfect allows you to convey a sequence of events where the clause in the past perfect occurs first. We use ‘as soon as’ to show that the second action happens immediately after the first.</a:t>
                      </a:r>
                      <a:endParaRPr lang="en-US" b="0" dirty="0">
                        <a:solidFill>
                          <a:srgbClr val="405168"/>
                        </a:solidFill>
                        <a:effectLst/>
                        <a:latin typeface="Helvetica" pitchFamily="2" charset="0"/>
                        <a:cs typeface="Arial" panose="020B0604020202020204" pitchFamily="34" charset="0"/>
                      </a:endParaRPr>
                    </a:p>
                  </a:txBody>
                  <a:tcPr marL="95250" marR="95250" marT="47625" marB="47625"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fontAlgn="ctr">
                        <a:spcBef>
                          <a:spcPts val="0"/>
                        </a:spcBef>
                        <a:spcAft>
                          <a:spcPts val="0"/>
                        </a:spcAft>
                      </a:pPr>
                      <a:r>
                        <a:rPr lang="en-US" sz="1800" b="0" i="0" u="none" strike="noStrike" dirty="0">
                          <a:solidFill>
                            <a:srgbClr val="405168"/>
                          </a:solidFill>
                          <a:effectLst/>
                          <a:latin typeface="Helvetica" pitchFamily="2" charset="0"/>
                          <a:cs typeface="Arial" panose="020B0604020202020204" pitchFamily="34" charset="0"/>
                        </a:rPr>
                        <a:t>I handed in my homework, as soon as </a:t>
                      </a:r>
                      <a:r>
                        <a:rPr lang="en-US" sz="1800" b="0" i="0" u="sng" dirty="0">
                          <a:solidFill>
                            <a:srgbClr val="405168"/>
                          </a:solidFill>
                          <a:effectLst/>
                          <a:latin typeface="Helvetica" pitchFamily="2" charset="0"/>
                          <a:cs typeface="Arial" panose="020B0604020202020204" pitchFamily="34" charset="0"/>
                        </a:rPr>
                        <a:t>I had completed it</a:t>
                      </a:r>
                      <a:r>
                        <a:rPr lang="en-US" sz="1800" b="0" i="0" u="none" strike="noStrike" dirty="0">
                          <a:solidFill>
                            <a:srgbClr val="405168"/>
                          </a:solidFill>
                          <a:effectLst/>
                          <a:latin typeface="Helvetica" pitchFamily="2" charset="0"/>
                          <a:cs typeface="Arial" panose="020B0604020202020204" pitchFamily="34" charset="0"/>
                        </a:rPr>
                        <a:t>.</a:t>
                      </a:r>
                      <a:endParaRPr lang="en-US" b="0" dirty="0">
                        <a:solidFill>
                          <a:srgbClr val="405168"/>
                        </a:solidFill>
                        <a:effectLst/>
                        <a:latin typeface="Helvetica" pitchFamily="2" charset="0"/>
                        <a:cs typeface="Arial" panose="020B0604020202020204" pitchFamily="34" charset="0"/>
                      </a:endParaRPr>
                    </a:p>
                    <a:p>
                      <a:pPr rtl="0" fontAlgn="ctr">
                        <a:spcBef>
                          <a:spcPts val="0"/>
                        </a:spcBef>
                        <a:spcAft>
                          <a:spcPts val="0"/>
                        </a:spcAft>
                      </a:pPr>
                      <a:r>
                        <a:rPr lang="en-US" sz="1800" b="0" i="0" u="none" strike="noStrike" dirty="0">
                          <a:solidFill>
                            <a:srgbClr val="405168"/>
                          </a:solidFill>
                          <a:effectLst/>
                          <a:latin typeface="Helvetica" pitchFamily="2" charset="0"/>
                          <a:cs typeface="Arial" panose="020B0604020202020204" pitchFamily="34" charset="0"/>
                        </a:rPr>
                        <a:t>As soon as </a:t>
                      </a:r>
                      <a:r>
                        <a:rPr lang="en-US" sz="1800" b="0" i="0" u="sng" dirty="0">
                          <a:solidFill>
                            <a:srgbClr val="405168"/>
                          </a:solidFill>
                          <a:effectLst/>
                          <a:latin typeface="Helvetica" pitchFamily="2" charset="0"/>
                          <a:cs typeface="Arial" panose="020B0604020202020204" pitchFamily="34" charset="0"/>
                        </a:rPr>
                        <a:t>she’d taken her medicine</a:t>
                      </a:r>
                      <a:r>
                        <a:rPr lang="en-US" sz="1800" b="0" i="0" u="none" strike="noStrike" dirty="0">
                          <a:solidFill>
                            <a:srgbClr val="405168"/>
                          </a:solidFill>
                          <a:effectLst/>
                          <a:latin typeface="Helvetica" pitchFamily="2" charset="0"/>
                          <a:cs typeface="Arial" panose="020B0604020202020204" pitchFamily="34" charset="0"/>
                        </a:rPr>
                        <a:t>, she felt better.</a:t>
                      </a:r>
                      <a:endParaRPr lang="en-US" b="0" dirty="0">
                        <a:solidFill>
                          <a:srgbClr val="405168"/>
                        </a:solidFill>
                        <a:effectLst/>
                        <a:latin typeface="Helvetica" pitchFamily="2" charset="0"/>
                        <a:cs typeface="Arial" panose="020B0604020202020204" pitchFamily="34" charset="0"/>
                      </a:endParaRPr>
                    </a:p>
                    <a:p>
                      <a:pPr rtl="0" fontAlgn="ctr">
                        <a:spcBef>
                          <a:spcPts val="0"/>
                        </a:spcBef>
                        <a:spcAft>
                          <a:spcPts val="0"/>
                        </a:spcAft>
                      </a:pPr>
                      <a:r>
                        <a:rPr lang="en-US" sz="1800" b="0" i="0" u="none" strike="noStrike" dirty="0">
                          <a:solidFill>
                            <a:srgbClr val="405168"/>
                          </a:solidFill>
                          <a:effectLst/>
                          <a:latin typeface="Helvetica" pitchFamily="2" charset="0"/>
                          <a:cs typeface="Arial" panose="020B0604020202020204" pitchFamily="34" charset="0"/>
                        </a:rPr>
                        <a:t>She moved onto the next project as soon as </a:t>
                      </a:r>
                      <a:r>
                        <a:rPr lang="en-US" sz="1800" b="0" i="0" u="sng" dirty="0">
                          <a:solidFill>
                            <a:srgbClr val="405168"/>
                          </a:solidFill>
                          <a:effectLst/>
                          <a:latin typeface="Helvetica" pitchFamily="2" charset="0"/>
                          <a:cs typeface="Arial" panose="020B0604020202020204" pitchFamily="34" charset="0"/>
                        </a:rPr>
                        <a:t>she had finished her first one.</a:t>
                      </a:r>
                      <a:endParaRPr lang="en-US" b="0" dirty="0">
                        <a:solidFill>
                          <a:srgbClr val="405168"/>
                        </a:solidFill>
                        <a:effectLst/>
                        <a:latin typeface="Helvetica" pitchFamily="2" charset="0"/>
                        <a:cs typeface="Arial" panose="020B0604020202020204" pitchFamily="34" charset="0"/>
                      </a:endParaRPr>
                    </a:p>
                  </a:txBody>
                  <a:tcPr marL="95250" marR="95250" marT="47625" marB="47625" anchor="ctr"/>
                </a:tc>
                <a:extLst>
                  <a:ext uri="{0D108BD9-81ED-4DB2-BD59-A6C34878D82A}">
                    <a16:rowId xmlns:a16="http://schemas.microsoft.com/office/drawing/2014/main" val="648162505"/>
                  </a:ext>
                </a:extLst>
              </a:tr>
            </a:tbl>
          </a:graphicData>
        </a:graphic>
      </p:graphicFrame>
      <p:pic>
        <p:nvPicPr>
          <p:cNvPr id="4" name="Picture 3">
            <a:extLst>
              <a:ext uri="{FF2B5EF4-FFF2-40B4-BE49-F238E27FC236}">
                <a16:creationId xmlns:a16="http://schemas.microsoft.com/office/drawing/2014/main" id="{BE51764F-9089-C845-BAFC-35BB4E837970}"/>
              </a:ext>
            </a:extLst>
          </p:cNvPr>
          <p:cNvPicPr>
            <a:picLocks noChangeAspect="1"/>
          </p:cNvPicPr>
          <p:nvPr/>
        </p:nvPicPr>
        <p:blipFill>
          <a:blip r:embed="rId2"/>
          <a:stretch>
            <a:fillRect/>
          </a:stretch>
        </p:blipFill>
        <p:spPr>
          <a:xfrm>
            <a:off x="3867149" y="138205"/>
            <a:ext cx="4457700" cy="977900"/>
          </a:xfrm>
          <a:prstGeom prst="rect">
            <a:avLst/>
          </a:prstGeom>
        </p:spPr>
      </p:pic>
    </p:spTree>
    <p:extLst>
      <p:ext uri="{BB962C8B-B14F-4D97-AF65-F5344CB8AC3E}">
        <p14:creationId xmlns:p14="http://schemas.microsoft.com/office/powerpoint/2010/main" val="2896074546"/>
      </p:ext>
    </p:extLst>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977342950"/>
              </p:ext>
            </p:extLst>
          </p:nvPr>
        </p:nvGraphicFramePr>
        <p:xfrm>
          <a:off x="577219" y="124430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rtl="0" fontAlgn="base"/>
                      <a:r>
                        <a:rPr lang="en-US" sz="1800" b="1" i="0" u="none" strike="noStrike" dirty="0">
                          <a:solidFill>
                            <a:srgbClr val="405168"/>
                          </a:solidFill>
                          <a:effectLst/>
                          <a:latin typeface="Helvetica" pitchFamily="2" charset="0"/>
                        </a:rPr>
                        <a:t>I </a:t>
                      </a:r>
                      <a:r>
                        <a:rPr lang="en-US" sz="1800" b="1" i="0" u="sng" dirty="0">
                          <a:solidFill>
                            <a:srgbClr val="405168"/>
                          </a:solidFill>
                          <a:effectLst/>
                          <a:latin typeface="Helvetica" pitchFamily="2" charset="0"/>
                        </a:rPr>
                        <a:t>had been working</a:t>
                      </a:r>
                      <a:r>
                        <a:rPr lang="en-US" sz="1800" b="1" i="0" u="none" strike="noStrike" dirty="0">
                          <a:solidFill>
                            <a:srgbClr val="405168"/>
                          </a:solidFill>
                          <a:effectLst/>
                          <a:latin typeface="Helvetica" pitchFamily="2" charset="0"/>
                        </a:rPr>
                        <a:t> at the company for five years before I got the promotion.</a:t>
                      </a:r>
                      <a:r>
                        <a:rPr lang="en-US" sz="1800" b="0" i="0" dirty="0">
                          <a:solidFill>
                            <a:srgbClr val="405168"/>
                          </a:solidFill>
                          <a:effectLst/>
                          <a:latin typeface="Helvetica" pitchFamily="2" charset="0"/>
                        </a:rPr>
                        <a:t>​</a:t>
                      </a:r>
                      <a:endParaRPr lang="en-US" b="0" i="0" dirty="0">
                        <a:solidFill>
                          <a:srgbClr val="405168"/>
                        </a:solidFill>
                        <a:effectLst/>
                        <a:latin typeface="Helvetica" pitchFamily="2"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algn="l" rtl="0" fontAlgn="base"/>
                      <a:r>
                        <a:rPr lang="en-US" sz="1800" b="0" i="0" u="none" strike="noStrike" dirty="0">
                          <a:solidFill>
                            <a:srgbClr val="405168"/>
                          </a:solidFill>
                          <a:effectLst/>
                          <a:latin typeface="Helvetica" pitchFamily="2" charset="0"/>
                        </a:rPr>
                        <a:t>The promotion and the job both took place in the past, and the person continued to have the job after being promoted.</a:t>
                      </a:r>
                      <a:r>
                        <a:rPr lang="en-US" sz="1800" b="0" i="0" dirty="0">
                          <a:solidFill>
                            <a:srgbClr val="405168"/>
                          </a:solidFill>
                          <a:effectLst/>
                          <a:latin typeface="Helvetica" pitchFamily="2" charset="0"/>
                        </a:rPr>
                        <a:t>​</a:t>
                      </a:r>
                      <a:endParaRPr lang="en-US" b="0" i="0" dirty="0">
                        <a:solidFill>
                          <a:srgbClr val="405168"/>
                        </a:solidFill>
                        <a:effectLst/>
                        <a:latin typeface="Helvetica" pitchFamily="2"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kern="1200" dirty="0">
                          <a:solidFill>
                            <a:srgbClr val="405168"/>
                          </a:solidFill>
                          <a:effectLst/>
                          <a:latin typeface="Helvetica" pitchFamily="2" charset="0"/>
                          <a:ea typeface="+mn-ea"/>
                          <a:cs typeface="Arial" panose="020B0604020202020204" pitchFamily="34" charset="0"/>
                        </a:rPr>
                        <a:t>Past perfect continuous</a:t>
                      </a:r>
                    </a:p>
                    <a:p>
                      <a:r>
                        <a:rPr lang="en-US" sz="1800" kern="1200" dirty="0">
                          <a:solidFill>
                            <a:srgbClr val="405168"/>
                          </a:solidFill>
                          <a:effectLst/>
                          <a:latin typeface="Helvetica" pitchFamily="2" charset="0"/>
                          <a:ea typeface="+mn-ea"/>
                          <a:cs typeface="Arial" panose="020B0604020202020204" pitchFamily="34" charset="0"/>
                        </a:rPr>
                        <a:t>Subject + had been + present participle + </a:t>
                      </a:r>
                      <a:r>
                        <a:rPr lang="en-US" sz="1800" kern="1200" dirty="0" err="1">
                          <a:solidFill>
                            <a:srgbClr val="405168"/>
                          </a:solidFill>
                          <a:effectLst/>
                          <a:latin typeface="Helvetica" pitchFamily="2" charset="0"/>
                          <a:ea typeface="+mn-ea"/>
                          <a:cs typeface="Arial" panose="020B0604020202020204" pitchFamily="34" charset="0"/>
                        </a:rPr>
                        <a:t>ing</a:t>
                      </a:r>
                      <a:endParaRPr lang="en-US" sz="1800" kern="1200" dirty="0">
                        <a:solidFill>
                          <a:srgbClr val="405168"/>
                        </a:solidFill>
                        <a:effectLst/>
                        <a:latin typeface="Helvetica" pitchFamily="2" charset="0"/>
                        <a:ea typeface="+mn-ea"/>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fontAlgn="base"/>
                      <a:r>
                        <a:rPr lang="en-US" sz="1800" b="0" i="0" u="none" strike="noStrike" kern="1200" dirty="0">
                          <a:solidFill>
                            <a:srgbClr val="405168"/>
                          </a:solidFill>
                          <a:effectLst/>
                          <a:latin typeface="Helvetica" pitchFamily="2" charset="0"/>
                          <a:ea typeface="+mn-ea"/>
                          <a:cs typeface="Arial" panose="020B0604020202020204" pitchFamily="34" charset="0"/>
                        </a:rPr>
                        <a:t>The past perfect continuous tense shows that an action that started in the past continued up to and potentially after another action happened in the past. It is often used to say how long the first action took place before the second one.</a:t>
                      </a:r>
                      <a:r>
                        <a:rPr lang="en-US" sz="1800" b="0" i="0" kern="1200" dirty="0">
                          <a:solidFill>
                            <a:srgbClr val="405168"/>
                          </a:solidFill>
                          <a:effectLst/>
                          <a:latin typeface="Helvetica" pitchFamily="2" charset="0"/>
                          <a:ea typeface="+mn-ea"/>
                          <a:cs typeface="Arial" panose="020B0604020202020204" pitchFamily="34" charset="0"/>
                        </a:rPr>
                        <a:t>​</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u="sng" kern="1200" dirty="0">
                          <a:solidFill>
                            <a:srgbClr val="405168"/>
                          </a:solidFill>
                          <a:effectLst/>
                          <a:latin typeface="Helvetica" pitchFamily="2" charset="0"/>
                          <a:ea typeface="+mn-ea"/>
                          <a:cs typeface="Arial" panose="020B0604020202020204" pitchFamily="34" charset="0"/>
                        </a:rPr>
                        <a:t>I'd been living</a:t>
                      </a:r>
                      <a:r>
                        <a:rPr lang="en-US" sz="1800" kern="1200" dirty="0">
                          <a:solidFill>
                            <a:srgbClr val="405168"/>
                          </a:solidFill>
                          <a:effectLst/>
                          <a:latin typeface="Helvetica" pitchFamily="2" charset="0"/>
                          <a:ea typeface="+mn-ea"/>
                          <a:cs typeface="Arial" panose="020B0604020202020204" pitchFamily="34" charset="0"/>
                        </a:rPr>
                        <a:t> in Paris for three years when I met her.</a:t>
                      </a:r>
                    </a:p>
                    <a:p>
                      <a:r>
                        <a:rPr lang="en-US" sz="1800" kern="1200" dirty="0">
                          <a:solidFill>
                            <a:srgbClr val="405168"/>
                          </a:solidFill>
                          <a:effectLst/>
                          <a:latin typeface="Helvetica" pitchFamily="2" charset="0"/>
                          <a:ea typeface="+mn-ea"/>
                          <a:cs typeface="Arial" panose="020B0604020202020204" pitchFamily="34" charset="0"/>
                        </a:rPr>
                        <a:t>How long </a:t>
                      </a:r>
                      <a:r>
                        <a:rPr lang="en-US" sz="1800" u="sng" kern="1200" dirty="0">
                          <a:solidFill>
                            <a:srgbClr val="405168"/>
                          </a:solidFill>
                          <a:effectLst/>
                          <a:latin typeface="Helvetica" pitchFamily="2" charset="0"/>
                          <a:ea typeface="+mn-ea"/>
                          <a:cs typeface="Arial" panose="020B0604020202020204" pitchFamily="34" charset="0"/>
                        </a:rPr>
                        <a:t>had you been waiting</a:t>
                      </a:r>
                      <a:r>
                        <a:rPr lang="en-US" sz="1800" kern="1200" dirty="0">
                          <a:solidFill>
                            <a:srgbClr val="405168"/>
                          </a:solidFill>
                          <a:effectLst/>
                          <a:latin typeface="Helvetica" pitchFamily="2" charset="0"/>
                          <a:ea typeface="+mn-ea"/>
                          <a:cs typeface="Arial" panose="020B0604020202020204" pitchFamily="34" charset="0"/>
                        </a:rPr>
                        <a:t> when I arrived?</a:t>
                      </a:r>
                    </a:p>
                    <a:p>
                      <a:pPr rtl="0" fontAlgn="base"/>
                      <a:r>
                        <a:rPr lang="en-US" sz="1800" b="0" i="0" u="none" strike="noStrike" kern="1200" dirty="0">
                          <a:solidFill>
                            <a:srgbClr val="405168"/>
                          </a:solidFill>
                          <a:effectLst/>
                          <a:latin typeface="Helvetica" pitchFamily="2" charset="0"/>
                          <a:ea typeface="+mn-ea"/>
                          <a:cs typeface="Arial" panose="020B0604020202020204" pitchFamily="34" charset="0"/>
                        </a:rPr>
                        <a:t>It was Cathy who </a:t>
                      </a:r>
                      <a:r>
                        <a:rPr lang="en-US" sz="1800" b="0" i="0" u="sng" kern="1200" dirty="0">
                          <a:solidFill>
                            <a:srgbClr val="405168"/>
                          </a:solidFill>
                          <a:effectLst/>
                          <a:latin typeface="Helvetica" pitchFamily="2" charset="0"/>
                          <a:ea typeface="+mn-ea"/>
                          <a:cs typeface="Arial" panose="020B0604020202020204" pitchFamily="34" charset="0"/>
                        </a:rPr>
                        <a:t>had been playing </a:t>
                      </a:r>
                      <a:r>
                        <a:rPr lang="en-US" sz="1800" b="0" i="0" u="none" strike="noStrike" kern="1200" dirty="0">
                          <a:solidFill>
                            <a:srgbClr val="405168"/>
                          </a:solidFill>
                          <a:effectLst/>
                          <a:latin typeface="Helvetica" pitchFamily="2" charset="0"/>
                          <a:ea typeface="+mn-ea"/>
                          <a:cs typeface="Arial" panose="020B0604020202020204" pitchFamily="34" charset="0"/>
                        </a:rPr>
                        <a:t>the piano for over 35 years.</a:t>
                      </a:r>
                      <a:r>
                        <a:rPr lang="en-US" sz="1800" b="0" i="0" kern="1200" dirty="0">
                          <a:solidFill>
                            <a:srgbClr val="405168"/>
                          </a:solidFill>
                          <a:effectLst/>
                          <a:latin typeface="Helvetica" pitchFamily="2" charset="0"/>
                          <a:ea typeface="+mn-ea"/>
                          <a:cs typeface="Arial" panose="020B0604020202020204" pitchFamily="34" charset="0"/>
                        </a:rPr>
                        <a:t>​</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972764125"/>
      </p:ext>
    </p:extLst>
  </p:cSld>
  <p:clrMapOvr>
    <a:masterClrMapping/>
  </p:clrMapOvr>
  <p:transition spd="med">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888086496"/>
              </p:ext>
            </p:extLst>
          </p:nvPr>
        </p:nvGraphicFramePr>
        <p:xfrm>
          <a:off x="577219" y="124430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u="sng" dirty="0">
                          <a:solidFill>
                            <a:srgbClr val="405168"/>
                          </a:solidFill>
                          <a:latin typeface="Helvetica" pitchFamily="2" charset="0"/>
                          <a:cs typeface="Arial" panose="020B0604020202020204" pitchFamily="34" charset="0"/>
                        </a:rPr>
                        <a:t>It is believed that</a:t>
                      </a:r>
                      <a:r>
                        <a:rPr lang="en-US" sz="1800" b="1" u="none" dirty="0">
                          <a:solidFill>
                            <a:srgbClr val="405168"/>
                          </a:solidFill>
                          <a:latin typeface="Helvetica" pitchFamily="2" charset="0"/>
                          <a:cs typeface="Arial" panose="020B0604020202020204" pitchFamily="34" charset="0"/>
                        </a:rPr>
                        <a:t> a meteor made the dinosaurs extinct </a:t>
                      </a:r>
                      <a:r>
                        <a:rPr lang="en-US" sz="1800" b="1" dirty="0">
                          <a:solidFill>
                            <a:srgbClr val="405168"/>
                          </a:solidFill>
                          <a:latin typeface="Helvetica" pitchFamily="2" charset="0"/>
                          <a:cs typeface="Arial" panose="020B0604020202020204" pitchFamily="34" charset="0"/>
                        </a:rPr>
                        <a:t>65 million years ago.</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People think that a meteor caused the dinosaurs to die a long time ago.</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kern="1200" dirty="0">
                          <a:solidFill>
                            <a:srgbClr val="405168"/>
                          </a:solidFill>
                          <a:effectLst/>
                          <a:latin typeface="Helvetica" pitchFamily="2" charset="0"/>
                          <a:ea typeface="+mn-ea"/>
                          <a:cs typeface="Arial" panose="020B0604020202020204" pitchFamily="34" charset="0"/>
                        </a:rPr>
                        <a:t>Passive – </a:t>
                      </a:r>
                      <a:r>
                        <a:rPr lang="en-US" sz="1800" kern="1200" dirty="0">
                          <a:solidFill>
                            <a:srgbClr val="405168"/>
                          </a:solidFill>
                          <a:effectLst/>
                          <a:latin typeface="Helvetica" pitchFamily="2" charset="0"/>
                          <a:ea typeface="+mn-ea"/>
                          <a:cs typeface="Arial" panose="020B0604020202020204" pitchFamily="34" charset="0"/>
                          <a:hlinkClick r:id="rId3">
                            <a:extLst>
                              <a:ext uri="{A12FA001-AC4F-418D-AE19-62706E023703}">
                                <ahyp:hlinkClr xmlns:ahyp="http://schemas.microsoft.com/office/drawing/2018/hyperlinkcolor" val="tx"/>
                              </a:ext>
                            </a:extLst>
                          </a:hlinkClick>
                        </a:rPr>
                        <a:t>past tense passives</a:t>
                      </a:r>
                      <a:r>
                        <a:rPr lang="en-US" sz="1800" kern="1200" dirty="0">
                          <a:solidFill>
                            <a:srgbClr val="405168"/>
                          </a:solidFill>
                          <a:effectLst/>
                          <a:latin typeface="Helvetica" pitchFamily="2" charset="0"/>
                          <a:ea typeface="+mn-ea"/>
                          <a:cs typeface="Arial" panose="020B0604020202020204" pitchFamily="34" charset="0"/>
                        </a:rPr>
                        <a:t>:</a:t>
                      </a:r>
                    </a:p>
                    <a:p>
                      <a:r>
                        <a:rPr lang="en-US" sz="1800" kern="1200" dirty="0">
                          <a:solidFill>
                            <a:srgbClr val="405168"/>
                          </a:solidFill>
                          <a:effectLst/>
                          <a:latin typeface="Helvetica" pitchFamily="2" charset="0"/>
                          <a:ea typeface="+mn-ea"/>
                          <a:cs typeface="Arial" panose="020B0604020202020204" pitchFamily="34" charset="0"/>
                        </a:rPr>
                        <a:t>it is/was thought/believed/considered/etc. (that)' + complement clause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a:r>
                        <a:rPr lang="en-US" sz="1800" b="0" i="0" u="none" strike="noStrike" kern="1200" dirty="0">
                          <a:solidFill>
                            <a:srgbClr val="405168"/>
                          </a:solidFill>
                          <a:effectLst/>
                          <a:latin typeface="Helvetica" pitchFamily="2" charset="0"/>
                          <a:ea typeface="+mn-ea"/>
                          <a:cs typeface="Arial" panose="020B0604020202020204" pitchFamily="34" charset="0"/>
                        </a:rPr>
                        <a:t>The passive is used when the person or thing that did the action is unknown, unimportant or not the focus of our interest. We can use ‘</a:t>
                      </a:r>
                      <a:r>
                        <a:rPr lang="en-US" sz="1800" kern="1200" dirty="0">
                          <a:solidFill>
                            <a:srgbClr val="405168"/>
                          </a:solidFill>
                          <a:effectLst/>
                          <a:latin typeface="Helvetica" pitchFamily="2" charset="0"/>
                          <a:ea typeface="+mn-ea"/>
                          <a:cs typeface="Arial" panose="020B0604020202020204" pitchFamily="34" charset="0"/>
                        </a:rPr>
                        <a:t>thought / believed / considered’ etc. to describe a general opinion held by many people.</a:t>
                      </a:r>
                      <a:endParaRPr lang="en-US" b="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u="sng" kern="1200" dirty="0">
                          <a:solidFill>
                            <a:srgbClr val="405168"/>
                          </a:solidFill>
                          <a:effectLst/>
                          <a:latin typeface="Helvetica" pitchFamily="2" charset="0"/>
                          <a:ea typeface="+mn-ea"/>
                          <a:cs typeface="Arial" panose="020B0604020202020204" pitchFamily="34" charset="0"/>
                        </a:rPr>
                        <a:t>It was expected that</a:t>
                      </a:r>
                      <a:r>
                        <a:rPr lang="en-US" sz="1800" u="none" kern="1200" dirty="0">
                          <a:solidFill>
                            <a:srgbClr val="405168"/>
                          </a:solidFill>
                          <a:effectLst/>
                          <a:latin typeface="Helvetica" pitchFamily="2" charset="0"/>
                          <a:ea typeface="+mn-ea"/>
                          <a:cs typeface="Arial" panose="020B0604020202020204" pitchFamily="34" charset="0"/>
                        </a:rPr>
                        <a:t> </a:t>
                      </a:r>
                      <a:r>
                        <a:rPr lang="en-US" sz="1800" kern="1200" dirty="0">
                          <a:solidFill>
                            <a:srgbClr val="405168"/>
                          </a:solidFill>
                          <a:effectLst/>
                          <a:latin typeface="Helvetica" pitchFamily="2" charset="0"/>
                          <a:ea typeface="+mn-ea"/>
                          <a:cs typeface="Arial" panose="020B0604020202020204" pitchFamily="34" charset="0"/>
                        </a:rPr>
                        <a:t>women would get married in their 20s.</a:t>
                      </a:r>
                    </a:p>
                    <a:p>
                      <a:r>
                        <a:rPr lang="en-US" sz="1800" u="sng" kern="1200" dirty="0">
                          <a:solidFill>
                            <a:srgbClr val="405168"/>
                          </a:solidFill>
                          <a:effectLst/>
                          <a:latin typeface="Helvetica" pitchFamily="2" charset="0"/>
                          <a:ea typeface="+mn-ea"/>
                          <a:cs typeface="Arial" panose="020B0604020202020204" pitchFamily="34" charset="0"/>
                        </a:rPr>
                        <a:t>It was thought that</a:t>
                      </a:r>
                      <a:r>
                        <a:rPr lang="en-US" sz="1800" u="none" kern="1200" dirty="0">
                          <a:solidFill>
                            <a:srgbClr val="405168"/>
                          </a:solidFill>
                          <a:effectLst/>
                          <a:latin typeface="Helvetica" pitchFamily="2" charset="0"/>
                          <a:ea typeface="+mn-ea"/>
                          <a:cs typeface="Arial" panose="020B0604020202020204" pitchFamily="34" charset="0"/>
                        </a:rPr>
                        <a:t> </a:t>
                      </a:r>
                      <a:r>
                        <a:rPr lang="en-US" sz="1800" kern="1200" dirty="0">
                          <a:solidFill>
                            <a:srgbClr val="405168"/>
                          </a:solidFill>
                          <a:effectLst/>
                          <a:latin typeface="Helvetica" pitchFamily="2" charset="0"/>
                          <a:ea typeface="+mn-ea"/>
                          <a:cs typeface="Arial" panose="020B0604020202020204" pitchFamily="34" charset="0"/>
                        </a:rPr>
                        <a:t>all the records had been destroyed.</a:t>
                      </a:r>
                    </a:p>
                    <a:p>
                      <a:r>
                        <a:rPr lang="en-US" sz="1800" u="sng" kern="1200" dirty="0">
                          <a:solidFill>
                            <a:srgbClr val="405168"/>
                          </a:solidFill>
                          <a:effectLst/>
                          <a:latin typeface="Helvetica" pitchFamily="2" charset="0"/>
                          <a:ea typeface="+mn-ea"/>
                          <a:cs typeface="Arial" panose="020B0604020202020204" pitchFamily="34" charset="0"/>
                        </a:rPr>
                        <a:t>It was agreed that</a:t>
                      </a:r>
                      <a:r>
                        <a:rPr lang="en-US" sz="1800" u="none" kern="1200" dirty="0">
                          <a:solidFill>
                            <a:srgbClr val="405168"/>
                          </a:solidFill>
                          <a:effectLst/>
                          <a:latin typeface="Helvetica" pitchFamily="2" charset="0"/>
                          <a:ea typeface="+mn-ea"/>
                          <a:cs typeface="Arial" panose="020B0604020202020204" pitchFamily="34" charset="0"/>
                        </a:rPr>
                        <a:t> A.I. was a useful resource.</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825565987"/>
      </p:ext>
    </p:extLst>
  </p:cSld>
  <p:clrMapOvr>
    <a:masterClrMapping/>
  </p:clrMapOvr>
  <p:transition spd="med">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323263201"/>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In spite of his injury, Hamdan continued to drive to work.</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Even though I studied for hours, I wasn’t able to get full marks.</a:t>
                      </a:r>
                      <a:endParaRPr lang="en-US" b="1" i="0" dirty="0">
                        <a:solidFill>
                          <a:srgbClr val="405168"/>
                        </a:solidFill>
                        <a:effectLst/>
                        <a:latin typeface="Helvetica" pitchFamily="2" charset="0"/>
                        <a:cs typeface="Arial" panose="020B0604020202020204" pitchFamily="34" charset="0"/>
                      </a:endParaRP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Layla was very tired. Nevertheless, she was determined to finish her work.</a:t>
                      </a:r>
                      <a:endParaRPr lang="en-US" b="1" i="0" dirty="0">
                        <a:solidFill>
                          <a:srgbClr val="405168"/>
                        </a:solidFill>
                        <a:effectLst/>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algn="l" rtl="0" fontAlgn="base"/>
                      <a:r>
                        <a:rPr lang="en-US" b="0" i="0" dirty="0">
                          <a:solidFill>
                            <a:srgbClr val="405168"/>
                          </a:solidFill>
                          <a:effectLst/>
                          <a:latin typeface="Arial" panose="020B0604020202020204" pitchFamily="34" charset="0"/>
                          <a:hlinkClick r:id="rId2">
                            <a:extLst>
                              <a:ext uri="{A12FA001-AC4F-418D-AE19-62706E023703}">
                                <ahyp:hlinkClr xmlns:ahyp="http://schemas.microsoft.com/office/drawing/2018/hyperlinkcolor" val="tx"/>
                              </a:ext>
                            </a:extLst>
                          </a:hlinkClick>
                        </a:rPr>
                        <a:t>Comparing and contrasting​</a:t>
                      </a:r>
                      <a:endParaRPr lang="en-US" b="0" i="0" dirty="0">
                        <a:solidFill>
                          <a:srgbClr val="405168"/>
                        </a:solidFill>
                        <a:effectLst/>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algn="l" rtl="0" fontAlgn="base"/>
                      <a:r>
                        <a:rPr lang="en-US" b="0" i="0" dirty="0">
                          <a:solidFill>
                            <a:srgbClr val="405168"/>
                          </a:solidFill>
                          <a:effectLst/>
                          <a:latin typeface="Arial" panose="020B0604020202020204" pitchFamily="34" charset="0"/>
                        </a:rPr>
                        <a:t>Adjectives, nouns, comparatives, superlatives​, adverbs, subordinating conjunctions</a:t>
                      </a:r>
                      <a:endParaRPr lang="en-US" b="0" i="0" dirty="0">
                        <a:solidFill>
                          <a:srgbClr val="405168"/>
                        </a:solidFill>
                        <a:effectLst/>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008037521"/>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I really want to get the job.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I am planning to go to the cinema this weekend.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I hope many people buy electric cars in the future.​</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u="none" strike="noStrike" kern="1200" dirty="0">
                          <a:solidFill>
                            <a:srgbClr val="405168"/>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Describing hopes and plans</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E" sz="1800" dirty="0">
                          <a:solidFill>
                            <a:srgbClr val="405168"/>
                          </a:solidFill>
                          <a:latin typeface="Arial" panose="020B0604020202020204" pitchFamily="34" charset="0"/>
                          <a:cs typeface="Arial" panose="020B0604020202020204" pitchFamily="34" charset="0"/>
                        </a:rPr>
                        <a:t>Future tenses, present continuous, reporting verbs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1018881"/>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 reckon working four days a week gives you time to manage your life.</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Do you think Khalid will attend the meeting tomorrow?</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In the next five years, I can see myself living in the countryside.</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a:cs typeface="Arial"/>
                          <a:hlinkClick r:id="rId2">
                            <a:extLst>
                              <a:ext uri="{A12FA001-AC4F-418D-AE19-62706E023703}">
                                <ahyp:hlinkClr xmlns:ahyp="http://schemas.microsoft.com/office/drawing/2018/hyperlinkcolor" val="tx"/>
                              </a:ext>
                            </a:extLst>
                          </a:hlinkClick>
                        </a:rPr>
                        <a:t>Making predictions and hypothesising</a:t>
                      </a:r>
                      <a:endParaRPr lang="en-AE" sz="1800" err="1">
                        <a:solidFill>
                          <a:srgbClr val="405168"/>
                        </a:solidFill>
                        <a:latin typeface="Arial"/>
                        <a:cs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a:cs typeface="Arial"/>
                        </a:rPr>
                        <a:t>Adverbial phrases, prepositional phrases, future tenses, present tenses</a:t>
                      </a:r>
                      <a:endParaRPr lang="en-AE" sz="1800">
                        <a:solidFill>
                          <a:srgbClr val="405168"/>
                        </a:solidFill>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424308060"/>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rtl="0" fontAlgn="base">
                        <a:lnSpc>
                          <a:spcPct val="150000"/>
                        </a:lnSpc>
                      </a:pPr>
                      <a:r>
                        <a:rPr lang="en-US" b="1" i="0" dirty="0">
                          <a:solidFill>
                            <a:srgbClr val="405168"/>
                          </a:solidFill>
                          <a:effectLst/>
                          <a:latin typeface="Helvetica" pitchFamily="2" charset="0"/>
                          <a:cs typeface="Arial" panose="020B0604020202020204" pitchFamily="34" charset="0"/>
                        </a:rPr>
                        <a:t>When I was a child, my teacher would read to us every day.​</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 finished school in 2020, the year the pandemic began.</a:t>
                      </a:r>
                      <a:r>
                        <a:rPr lang="en-US" b="1" i="0" dirty="0">
                          <a:solidFill>
                            <a:srgbClr val="405168"/>
                          </a:solidFill>
                          <a:effectLst/>
                          <a:latin typeface="Helvetica" pitchFamily="2" charset="0"/>
                          <a:cs typeface="Arial" panose="020B0604020202020204" pitchFamily="34" charset="0"/>
                        </a:rPr>
                        <a:t>​</a:t>
                      </a:r>
                    </a:p>
                    <a:p>
                      <a:pPr rtl="0" fontAlgn="base">
                        <a:lnSpc>
                          <a:spcPct val="150000"/>
                        </a:lnSpc>
                      </a:pPr>
                      <a:r>
                        <a:rPr lang="en-US" sz="1800" b="1" i="0" u="none" strike="noStrike" kern="1200" dirty="0">
                          <a:solidFill>
                            <a:srgbClr val="405168"/>
                          </a:solidFill>
                          <a:effectLst/>
                          <a:latin typeface="Helvetica" pitchFamily="2" charset="0"/>
                          <a:ea typeface="+mn-ea"/>
                          <a:cs typeface="Arial" panose="020B0604020202020204" pitchFamily="34" charset="0"/>
                        </a:rPr>
                        <a:t>After studying for three years, I left university with a good degree in media studies. </a:t>
                      </a:r>
                    </a:p>
                    <a:p>
                      <a:pPr rtl="0" fontAlgn="base">
                        <a:lnSpc>
                          <a:spcPct val="150000"/>
                        </a:lnSpc>
                      </a:pPr>
                      <a:r>
                        <a:rPr lang="en-US" sz="1800" b="1" i="0" u="none" strike="noStrike" kern="1200" dirty="0">
                          <a:solidFill>
                            <a:srgbClr val="405168"/>
                          </a:solidFill>
                          <a:effectLst/>
                          <a:latin typeface="Helvetica" pitchFamily="2" charset="0"/>
                          <a:ea typeface="+mn-ea"/>
                          <a:cs typeface="Arial" panose="020B0604020202020204" pitchFamily="34" charset="0"/>
                        </a:rPr>
                        <a:t>I had heard that entrepreneurs can make a difference. </a:t>
                      </a:r>
                    </a:p>
                    <a:p>
                      <a:pPr rtl="0" fontAlgn="base">
                        <a:lnSpc>
                          <a:spcPct val="150000"/>
                        </a:lnSpc>
                      </a:pPr>
                      <a:r>
                        <a:rPr lang="en-US" sz="1800" b="1" i="0" u="none" strike="noStrike" kern="1200" dirty="0">
                          <a:solidFill>
                            <a:srgbClr val="405168"/>
                          </a:solidFill>
                          <a:effectLst/>
                          <a:latin typeface="Helvetica" pitchFamily="2" charset="0"/>
                          <a:ea typeface="+mn-ea"/>
                          <a:cs typeface="Arial" panose="020B0604020202020204" pitchFamily="34" charset="0"/>
                        </a:rPr>
                        <a:t>As soon as I graduated, I applied and got a job supporting the manager.</a:t>
                      </a:r>
                      <a:endParaRPr lang="en-US" sz="1800" b="1" i="0" kern="1200" dirty="0">
                        <a:solidFill>
                          <a:srgbClr val="405168"/>
                        </a:solidFill>
                        <a:effectLst/>
                        <a:latin typeface="Helvetica" pitchFamily="2" charset="0"/>
                        <a:ea typeface="+mn-ea"/>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algn="l" rtl="0" fontAlgn="base"/>
                      <a:r>
                        <a:rPr lang="en-US" b="0" i="0" dirty="0">
                          <a:solidFill>
                            <a:srgbClr val="405168"/>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a:t>
                      </a:r>
                      <a:endParaRPr lang="en-US" b="0" i="0" dirty="0">
                        <a:solidFill>
                          <a:srgbClr val="405168"/>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b="0" i="0" dirty="0">
                          <a:solidFill>
                            <a:srgbClr val="405168"/>
                          </a:solidFill>
                          <a:effectLst/>
                          <a:latin typeface="Arial" panose="020B0604020202020204" pitchFamily="34" charset="0"/>
                          <a:cs typeface="Arial" panose="020B0604020202020204" pitchFamily="34" charset="0"/>
                        </a:rPr>
                        <a:t>Adverbial phrases of time, past simple and past continuous​, </a:t>
                      </a:r>
                      <a:r>
                        <a:rPr lang="en-US" sz="1800" b="0" i="0" kern="1200" dirty="0">
                          <a:solidFill>
                            <a:srgbClr val="405168"/>
                          </a:solidFill>
                          <a:effectLst/>
                          <a:latin typeface="Arial" panose="020B0604020202020204" pitchFamily="34" charset="0"/>
                          <a:ea typeface="+mn-ea"/>
                          <a:cs typeface="Arial" panose="020B0604020202020204" pitchFamily="34" charset="0"/>
                        </a:rPr>
                        <a:t>past perfect, adjectives</a:t>
                      </a:r>
                      <a:endParaRPr lang="en-AE" sz="180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902465237"/>
      </p:ext>
    </p:extLst>
  </p:cSld>
  <p:clrMapOvr>
    <a:masterClrMapping/>
  </p:clrMapOvr>
  <p:transition spd="med">
    <p:split orient="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D3999C-0D35-4239-B05A-ED8436516BA7}">
  <ds:schemaRefs>
    <ds:schemaRef ds:uri="http://schemas.microsoft.com/sharepoint/v3/contenttype/forms"/>
  </ds:schemaRefs>
</ds:datastoreItem>
</file>

<file path=customXml/itemProps2.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6D1A682C-3536-4F60-8FD3-BEDC4A39D65A}"/>
</file>

<file path=docProps/app.xml><?xml version="1.0" encoding="utf-8"?>
<Properties xmlns="http://schemas.openxmlformats.org/officeDocument/2006/extended-properties" xmlns:vt="http://schemas.openxmlformats.org/officeDocument/2006/docPropsVTypes">
  <TotalTime>2507</TotalTime>
  <Words>2092</Words>
  <Application>Microsoft Macintosh PowerPoint</Application>
  <PresentationFormat>Widescreen</PresentationFormat>
  <Paragraphs>196</Paragraphs>
  <Slides>22</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121</cp:revision>
  <dcterms:created xsi:type="dcterms:W3CDTF">2021-02-06T17:30:35Z</dcterms:created>
  <dcterms:modified xsi:type="dcterms:W3CDTF">2023-05-13T20:06:53Z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