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413" r:id="rId3"/>
    <p:sldId id="4414" r:id="rId4"/>
    <p:sldId id="4415" r:id="rId5"/>
    <p:sldId id="4416" r:id="rId6"/>
    <p:sldId id="4417" r:id="rId7"/>
    <p:sldId id="4418" r:id="rId8"/>
    <p:sldId id="4419" r:id="rId9"/>
    <p:sldId id="4420" r:id="rId10"/>
    <p:sldId id="4421" r:id="rId11"/>
    <p:sldId id="4422" r:id="rId12"/>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EAA66-C7B1-6DBC-AB7C-6B0CA07FC1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7BB071C4-5B29-FA96-501C-D3EDCD6B39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3415A794-B330-F7E4-C334-1A68FB404617}"/>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5" name="Footer Placeholder 4">
            <a:extLst>
              <a:ext uri="{FF2B5EF4-FFF2-40B4-BE49-F238E27FC236}">
                <a16:creationId xmlns:a16="http://schemas.microsoft.com/office/drawing/2014/main" id="{60AEB9E6-5D44-1EBC-3B4E-5992900B0093}"/>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BC4F4410-8759-ABE6-7052-EB17BC57B17C}"/>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2189147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4EA59-8EF0-50A8-C54E-B7F05BB20F05}"/>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D7A2AC50-3D76-1279-5163-3BAE79C222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2C9DCF4B-0F3E-33B7-4E49-8B7DEA49F6C3}"/>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5" name="Footer Placeholder 4">
            <a:extLst>
              <a:ext uri="{FF2B5EF4-FFF2-40B4-BE49-F238E27FC236}">
                <a16:creationId xmlns:a16="http://schemas.microsoft.com/office/drawing/2014/main" id="{58471DAB-1A4E-7262-3141-0D8A0CD0F11B}"/>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1C9E5656-8BEF-A48B-846D-A5ED38A246B1}"/>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1016954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B19E4-65E6-0B8E-BF5E-D1DD3D3ACA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BCECDECA-E080-2EE3-DDF2-6F4EF22AE1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0A9456-4D26-3029-820C-42FFD1CC411F}"/>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5" name="Footer Placeholder 4">
            <a:extLst>
              <a:ext uri="{FF2B5EF4-FFF2-40B4-BE49-F238E27FC236}">
                <a16:creationId xmlns:a16="http://schemas.microsoft.com/office/drawing/2014/main" id="{A6D6C7EC-317E-12B0-D7E1-5ADFF87B260A}"/>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971F8350-379D-2130-0E3D-C7F66A7D3A02}"/>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2498347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0C401-87EA-099B-EFC6-576FD6523974}"/>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5F0585F3-51CD-974F-5397-E0C9DC6CAA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4D287425-DAB9-7DAF-4F5A-1399EF5480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9B4F1B9B-91F4-F6EA-B364-5345E2E88889}"/>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6" name="Footer Placeholder 5">
            <a:extLst>
              <a:ext uri="{FF2B5EF4-FFF2-40B4-BE49-F238E27FC236}">
                <a16:creationId xmlns:a16="http://schemas.microsoft.com/office/drawing/2014/main" id="{D7C67C57-9066-A31A-B90D-390CDCFEB1E9}"/>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31B9131E-D6D7-8510-355E-C9A61D4E6FCE}"/>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2243429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42A5F-24D2-1B2F-9976-BB378E4E5CE8}"/>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6DE12D08-634B-158E-99EC-ECDFD60F40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DB07C7-B5FA-81ED-CD10-FECB1C42F5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4EE76777-AA32-E9D8-781F-C0D27EE0DD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D7F9F4-CBBE-A8F7-6E79-8FCA5B1B33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95272F9C-F0FF-1ED2-5A15-B508B483154E}"/>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8" name="Footer Placeholder 7">
            <a:extLst>
              <a:ext uri="{FF2B5EF4-FFF2-40B4-BE49-F238E27FC236}">
                <a16:creationId xmlns:a16="http://schemas.microsoft.com/office/drawing/2014/main" id="{714DD18A-3CFE-7CC6-EA8B-36547F69EDDF}"/>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E3C9E4D5-9A01-F81E-ADA6-467D7EAFC2D8}"/>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3384229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4C143-31C4-B503-13AA-62F0E744457C}"/>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BEE25C1F-4991-C665-F457-4FDF953F9487}"/>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4" name="Footer Placeholder 3">
            <a:extLst>
              <a:ext uri="{FF2B5EF4-FFF2-40B4-BE49-F238E27FC236}">
                <a16:creationId xmlns:a16="http://schemas.microsoft.com/office/drawing/2014/main" id="{1F345EBB-54DE-A69F-3C6C-2F9360A14924}"/>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C5BC16CB-6617-35B3-012B-CCC5C0C77F99}"/>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889005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C2620F-0A67-EF3A-2F56-D6C0B5F4FAEF}"/>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3" name="Footer Placeholder 2">
            <a:extLst>
              <a:ext uri="{FF2B5EF4-FFF2-40B4-BE49-F238E27FC236}">
                <a16:creationId xmlns:a16="http://schemas.microsoft.com/office/drawing/2014/main" id="{E1447F38-E304-BB88-46E4-B660A3EF5AAF}"/>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23F65266-8E03-35AE-49B6-C86E2A217A2D}"/>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834130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0289B-B4DB-EB5A-35DB-78042D1D7E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959891EC-51CB-8CDA-B271-9CFC5865B6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7D111459-3FA2-5C3C-C031-F8CF2F5889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0CCC1D-BD00-B93D-ADC0-DAD589DD77A5}"/>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6" name="Footer Placeholder 5">
            <a:extLst>
              <a:ext uri="{FF2B5EF4-FFF2-40B4-BE49-F238E27FC236}">
                <a16:creationId xmlns:a16="http://schemas.microsoft.com/office/drawing/2014/main" id="{AFD85131-F408-E531-E496-7E154ED1E026}"/>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03F2725A-7D92-3A30-E970-74C511033F68}"/>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2051841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CAE28-00F5-40CC-DF33-19151D0BD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35D554D9-97AB-8F9C-2419-A73DF016D0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41C8D73B-E450-09AF-21B6-565E0620A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11F1A7-098D-4F0C-6A54-8540ED5ECF98}"/>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6" name="Footer Placeholder 5">
            <a:extLst>
              <a:ext uri="{FF2B5EF4-FFF2-40B4-BE49-F238E27FC236}">
                <a16:creationId xmlns:a16="http://schemas.microsoft.com/office/drawing/2014/main" id="{30CDEEDD-2055-C936-4F92-A40DD86D7F32}"/>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FAF49655-6B70-597B-0BE9-CA9A26C8271F}"/>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3706666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67E0-EE76-3910-5350-3466BFCE750D}"/>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B6585180-2F1B-F540-583D-8B0809A016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E3EBDBB9-D4A5-EC6E-BA7C-3399A9FF15AC}"/>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5" name="Footer Placeholder 4">
            <a:extLst>
              <a:ext uri="{FF2B5EF4-FFF2-40B4-BE49-F238E27FC236}">
                <a16:creationId xmlns:a16="http://schemas.microsoft.com/office/drawing/2014/main" id="{9FB78F66-2604-0C11-3DC2-FD2AF78BECDA}"/>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7DC28997-B55B-34DC-AB3B-2DDA9B7E0989}"/>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575667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F8B391-2DBE-5DEF-A04B-ADE0DBEA147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0E76FC85-D7BF-CCC8-98B3-DC3727D6FE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2798E312-C8B9-3EC0-7403-7FB9EB0E870E}"/>
              </a:ext>
            </a:extLst>
          </p:cNvPr>
          <p:cNvSpPr>
            <a:spLocks noGrp="1"/>
          </p:cNvSpPr>
          <p:nvPr>
            <p:ph type="dt" sz="half" idx="10"/>
          </p:nvPr>
        </p:nvSpPr>
        <p:spPr/>
        <p:txBody>
          <a:bodyPr/>
          <a:lstStyle/>
          <a:p>
            <a:fld id="{E927F514-99B4-4F8E-A7E3-C72032970076}" type="datetimeFigureOut">
              <a:rPr lang="ar-AE" smtClean="0"/>
              <a:t>07/11/1446</a:t>
            </a:fld>
            <a:endParaRPr lang="ar-AE"/>
          </a:p>
        </p:txBody>
      </p:sp>
      <p:sp>
        <p:nvSpPr>
          <p:cNvPr id="5" name="Footer Placeholder 4">
            <a:extLst>
              <a:ext uri="{FF2B5EF4-FFF2-40B4-BE49-F238E27FC236}">
                <a16:creationId xmlns:a16="http://schemas.microsoft.com/office/drawing/2014/main" id="{FA4D8151-1238-B02A-071B-20897BA0A5B1}"/>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0F5B2761-B87C-D635-F00C-EAA6603127BF}"/>
              </a:ext>
            </a:extLst>
          </p:cNvPr>
          <p:cNvSpPr>
            <a:spLocks noGrp="1"/>
          </p:cNvSpPr>
          <p:nvPr>
            <p:ph type="sldNum" sz="quarter" idx="12"/>
          </p:nvPr>
        </p:nvSpPr>
        <p:spPr/>
        <p:txBody>
          <a:bodyPr/>
          <a:lstStyle/>
          <a:p>
            <a:fld id="{A7108A89-674D-47B8-AE54-4524282C3C5A}" type="slidenum">
              <a:rPr lang="ar-AE" smtClean="0"/>
              <a:t>‹#›</a:t>
            </a:fld>
            <a:endParaRPr lang="ar-AE"/>
          </a:p>
        </p:txBody>
      </p:sp>
    </p:spTree>
    <p:extLst>
      <p:ext uri="{BB962C8B-B14F-4D97-AF65-F5344CB8AC3E}">
        <p14:creationId xmlns:p14="http://schemas.microsoft.com/office/powerpoint/2010/main" val="1811417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5/4/2025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020870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5/4/2025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902600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5/4/2025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352949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5/4/2025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899560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5/4/2025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533887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5/4/2025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569889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5/4/2025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67202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5/4/2025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307475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5/4/2025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90154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5/4/2025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02950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5/4/2025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13857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544C2F-3BE4-A5F3-E6BF-EA63A304F4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29F77F45-3B0B-8B98-C2D9-CAA12F85E9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4AD60BA7-86F6-98F6-DC9E-F4285EA1BB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27F514-99B4-4F8E-A7E3-C72032970076}" type="datetimeFigureOut">
              <a:rPr lang="ar-AE" smtClean="0"/>
              <a:t>07/11/1446</a:t>
            </a:fld>
            <a:endParaRPr lang="ar-AE"/>
          </a:p>
        </p:txBody>
      </p:sp>
      <p:sp>
        <p:nvSpPr>
          <p:cNvPr id="5" name="Footer Placeholder 4">
            <a:extLst>
              <a:ext uri="{FF2B5EF4-FFF2-40B4-BE49-F238E27FC236}">
                <a16:creationId xmlns:a16="http://schemas.microsoft.com/office/drawing/2014/main" id="{C3BEBCD5-B326-AF48-D4E4-F396E83DC5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562E8FD8-200B-7890-E183-3719540F21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108A89-674D-47B8-AE54-4524282C3C5A}" type="slidenum">
              <a:rPr lang="ar-AE" smtClean="0"/>
              <a:t>‹#›</a:t>
            </a:fld>
            <a:endParaRPr lang="ar-AE"/>
          </a:p>
        </p:txBody>
      </p:sp>
    </p:spTree>
    <p:extLst>
      <p:ext uri="{BB962C8B-B14F-4D97-AF65-F5344CB8AC3E}">
        <p14:creationId xmlns:p14="http://schemas.microsoft.com/office/powerpoint/2010/main" val="2287184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5/4/2025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710029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9BB03-5E4F-B545-F25F-6D6CF47624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CED01E-8E28-526F-5B74-C4F1ACF239FC}"/>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(21)</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471B993F-EB09-04C0-F4FD-198D9E0CD2BA}"/>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452645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AE2E3-7960-66B3-CDA1-0734B7B8327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09DAED-C5A1-2AC5-7CA7-B03BAE04FB87}"/>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2370B7A9-639F-D6A7-2EBB-0A9EBFA2AFF6}"/>
              </a:ext>
            </a:extLst>
          </p:cNvPr>
          <p:cNvSpPr/>
          <p:nvPr/>
        </p:nvSpPr>
        <p:spPr>
          <a:xfrm>
            <a:off x="8120743" y="1752600"/>
            <a:ext cx="3940628" cy="60960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الواحد و العشرون  صـــ 121 </a:t>
            </a:r>
          </a:p>
        </p:txBody>
      </p:sp>
      <p:sp>
        <p:nvSpPr>
          <p:cNvPr id="7" name="Rectangle: Rounded Corners 6">
            <a:extLst>
              <a:ext uri="{FF2B5EF4-FFF2-40B4-BE49-F238E27FC236}">
                <a16:creationId xmlns:a16="http://schemas.microsoft.com/office/drawing/2014/main" id="{1A2F4C46-2C0B-618F-BF01-48DB6D5B5F10}"/>
              </a:ext>
            </a:extLst>
          </p:cNvPr>
          <p:cNvSpPr/>
          <p:nvPr/>
        </p:nvSpPr>
        <p:spPr>
          <a:xfrm>
            <a:off x="304801" y="1614230"/>
            <a:ext cx="7815942" cy="85709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342900" marR="0" lvl="0" indent="-342900" algn="r" defTabSz="457200" rtl="0" eaLnBrk="1" fontAlgn="auto" latinLnBrk="0" hangingPunct="1">
              <a:lnSpc>
                <a:spcPct val="100000"/>
              </a:lnSpc>
              <a:spcBef>
                <a:spcPts val="0"/>
              </a:spcBef>
              <a:spcAft>
                <a:spcPts val="0"/>
              </a:spcAft>
              <a:buClrTx/>
              <a:buSzTx/>
              <a:buFontTx/>
              <a:buChar char="-"/>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الأمير الصغير: يمثل البراءة والرغبة في التعلم وفهم العالم من حوله.</a:t>
            </a:r>
          </a:p>
          <a:p>
            <a:pPr marL="342900" marR="0" lvl="0" indent="-342900" algn="r" defTabSz="457200" rtl="0" eaLnBrk="1" fontAlgn="auto" latinLnBrk="0" hangingPunct="1">
              <a:lnSpc>
                <a:spcPct val="100000"/>
              </a:lnSpc>
              <a:spcBef>
                <a:spcPts val="0"/>
              </a:spcBef>
              <a:spcAft>
                <a:spcPts val="0"/>
              </a:spcAft>
              <a:buClrTx/>
              <a:buSzTx/>
              <a:buFontTx/>
              <a:buChar char="-"/>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الثعلب: يمثل الحكمة والقدرة على بناء العلاقات العميقة. </a:t>
            </a:r>
          </a:p>
        </p:txBody>
      </p:sp>
      <p:sp>
        <p:nvSpPr>
          <p:cNvPr id="8" name="Rectangle: Rounded Corners 7">
            <a:extLst>
              <a:ext uri="{FF2B5EF4-FFF2-40B4-BE49-F238E27FC236}">
                <a16:creationId xmlns:a16="http://schemas.microsoft.com/office/drawing/2014/main" id="{A1E81C91-1060-C367-CBD2-C00177957226}"/>
              </a:ext>
            </a:extLst>
          </p:cNvPr>
          <p:cNvSpPr/>
          <p:nvPr/>
        </p:nvSpPr>
        <p:spPr>
          <a:xfrm>
            <a:off x="5802087" y="2471320"/>
            <a:ext cx="4942114" cy="1937395"/>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لقاء الأمير الصغير بثعلب تحت شجرة التفاح وبداية حوار بينهما حول مفهوم "التدجين" و"إنشاء العلائق".</a:t>
            </a:r>
            <a:endParaRPr kumimoji="0" lang="en-US"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3786EED1-D18D-F24D-C263-01C6C8912E60}"/>
              </a:ext>
            </a:extLst>
          </p:cNvPr>
          <p:cNvSpPr/>
          <p:nvPr/>
        </p:nvSpPr>
        <p:spPr>
          <a:xfrm>
            <a:off x="304802" y="2471320"/>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غير محدد بدقة، لكن يبدو أنه في فترة ما بعد ظهر يوم ما.</a:t>
            </a:r>
          </a:p>
        </p:txBody>
      </p:sp>
      <p:sp>
        <p:nvSpPr>
          <p:cNvPr id="14" name="Rectangle: Rounded Corners 13">
            <a:extLst>
              <a:ext uri="{FF2B5EF4-FFF2-40B4-BE49-F238E27FC236}">
                <a16:creationId xmlns:a16="http://schemas.microsoft.com/office/drawing/2014/main" id="{BBDEC145-E6F3-2450-14B9-04358CC3DE4D}"/>
              </a:ext>
            </a:extLst>
          </p:cNvPr>
          <p:cNvSpPr/>
          <p:nvPr/>
        </p:nvSpPr>
        <p:spPr>
          <a:xfrm>
            <a:off x="304801" y="3260992"/>
            <a:ext cx="4696857" cy="1266674"/>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حقل أو مكان مفتوح به شجرة تفاح.</a:t>
            </a:r>
          </a:p>
        </p:txBody>
      </p:sp>
      <p:sp>
        <p:nvSpPr>
          <p:cNvPr id="9" name="Rectangle: Rounded Corners 8">
            <a:extLst>
              <a:ext uri="{FF2B5EF4-FFF2-40B4-BE49-F238E27FC236}">
                <a16:creationId xmlns:a16="http://schemas.microsoft.com/office/drawing/2014/main" id="{14BBD9FC-8273-B19D-7A7C-006F5E048E7D}"/>
              </a:ext>
            </a:extLst>
          </p:cNvPr>
          <p:cNvSpPr/>
          <p:nvPr/>
        </p:nvSpPr>
        <p:spPr>
          <a:xfrm>
            <a:off x="371557" y="4799266"/>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تطور العلاقة بين الأمير الصغير والثعلب من خلال عملية التدجين، حيث يتعلم الأمير الصغير قيمة الصداقة والعلاقات العميقة.</a:t>
            </a:r>
            <a:endParaRPr kumimoji="0" lang="ar-AE" sz="33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pic>
        <p:nvPicPr>
          <p:cNvPr id="3" name="Picture 2">
            <a:extLst>
              <a:ext uri="{FF2B5EF4-FFF2-40B4-BE49-F238E27FC236}">
                <a16:creationId xmlns:a16="http://schemas.microsoft.com/office/drawing/2014/main" id="{851AE0BE-7C7B-4F76-9895-7F16A360841F}"/>
              </a:ext>
            </a:extLst>
          </p:cNvPr>
          <p:cNvPicPr>
            <a:picLocks noChangeAspect="1"/>
          </p:cNvPicPr>
          <p:nvPr/>
        </p:nvPicPr>
        <p:blipFill>
          <a:blip r:embed="rId3"/>
          <a:stretch>
            <a:fillRect/>
          </a:stretch>
        </p:blipFill>
        <p:spPr>
          <a:xfrm>
            <a:off x="5673687" y="3583236"/>
            <a:ext cx="5070514" cy="14514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958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5CA73-C189-BC39-15C5-A9D7F4C1BC0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645E66-6B98-F824-4D7A-6A520F0BEE5E}"/>
              </a:ext>
            </a:extLst>
          </p:cNvPr>
          <p:cNvPicPr>
            <a:picLocks noChangeAspect="1"/>
          </p:cNvPicPr>
          <p:nvPr/>
        </p:nvPicPr>
        <p:blipFill>
          <a:blip r:embed="rId2"/>
          <a:stretch>
            <a:fillRect/>
          </a:stretch>
        </p:blipFill>
        <p:spPr>
          <a:xfrm>
            <a:off x="179615" y="250371"/>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4FF2AC18-D4B0-6CA5-ED40-1750C9DD4207}"/>
              </a:ext>
            </a:extLst>
          </p:cNvPr>
          <p:cNvSpPr txBox="1"/>
          <p:nvPr/>
        </p:nvSpPr>
        <p:spPr>
          <a:xfrm>
            <a:off x="424544" y="1180373"/>
            <a:ext cx="11081656" cy="542725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يبدأ الفصل بلقاء الأمير الصغير بثعلب ويتطور إلى علاقة صداقة عميقة من خلال عملية التدجين. يتعلم الأمير الصغير قيمة الصداقة والعلاقات ويعود إلى زهرته ليقدرها أكثر بعد تجربته مع الثعلب. </a:t>
            </a: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EG" sz="5400" b="1" i="0" u="sng" strike="noStrike" kern="1200" cap="none" spc="0" normalizeH="0" baseline="0" noProof="0" dirty="0">
                <a:ln w="0">
                  <a:solidFill>
                    <a:sysClr val="windowText" lastClr="000000"/>
                  </a:solidFill>
                </a:ln>
                <a:solidFill>
                  <a:srgbClr val="C00000"/>
                </a:solidFill>
                <a:effectLst/>
                <a:uLnTx/>
                <a:uFillTx/>
                <a:latin typeface="Sakkal Majalla" panose="02000000000000000000" pitchFamily="2" charset="-78"/>
                <a:ea typeface="+mn-ea"/>
                <a:cs typeface="Sakkal Majalla" panose="02000000000000000000" pitchFamily="2" charset="-78"/>
              </a:rPr>
              <a:t>الس</a:t>
            </a:r>
            <a:r>
              <a:rPr kumimoji="0" lang="ar-SA" sz="5400" b="1" i="0" u="sng" strike="noStrike" kern="1200" cap="none" spc="0" normalizeH="0" baseline="0" noProof="0" dirty="0">
                <a:ln w="0">
                  <a:solidFill>
                    <a:sysClr val="windowText" lastClr="000000"/>
                  </a:solidFill>
                </a:ln>
                <a:solidFill>
                  <a:srgbClr val="C00000"/>
                </a:solidFill>
                <a:effectLst/>
                <a:uLnTx/>
                <a:uFillTx/>
                <a:latin typeface="Sakkal Majalla" panose="02000000000000000000" pitchFamily="2" charset="-78"/>
                <a:ea typeface="+mn-ea"/>
                <a:cs typeface="Sakkal Majalla" panose="02000000000000000000" pitchFamily="2" charset="-78"/>
              </a:rPr>
              <a:t>ّ</a:t>
            </a:r>
            <a:r>
              <a:rPr kumimoji="0" lang="ar-EG" sz="5400" b="1" i="0" u="sng" strike="noStrike" kern="1200" cap="none" spc="0" normalizeH="0" baseline="0" noProof="0" dirty="0">
                <a:ln w="0">
                  <a:solidFill>
                    <a:sysClr val="windowText" lastClr="000000"/>
                  </a:solidFill>
                </a:ln>
                <a:solidFill>
                  <a:srgbClr val="C00000"/>
                </a:solidFill>
                <a:effectLst/>
                <a:uLnTx/>
                <a:uFillTx/>
                <a:latin typeface="Sakkal Majalla" panose="02000000000000000000" pitchFamily="2" charset="-78"/>
                <a:ea typeface="+mn-ea"/>
                <a:cs typeface="Sakkal Majalla" panose="02000000000000000000" pitchFamily="2" charset="-78"/>
              </a:rPr>
              <a:t>ر</a:t>
            </a:r>
            <a:r>
              <a:rPr kumimoji="0" lang="ar-SA" sz="5400" b="1" i="0" u="sng" strike="noStrike" kern="1200" cap="none" spc="0" normalizeH="0" baseline="0" noProof="0" dirty="0">
                <a:ln w="0">
                  <a:solidFill>
                    <a:sysClr val="windowText" lastClr="000000"/>
                  </a:solidFill>
                </a:ln>
                <a:solidFill>
                  <a:srgbClr val="C00000"/>
                </a:solidFill>
                <a:effectLst/>
                <a:uLnTx/>
                <a:uFillTx/>
                <a:latin typeface="Sakkal Majalla" panose="02000000000000000000" pitchFamily="2" charset="-78"/>
                <a:ea typeface="+mn-ea"/>
                <a:cs typeface="Sakkal Majalla" panose="02000000000000000000" pitchFamily="2" charset="-78"/>
              </a:rPr>
              <a:t>ُّ</a:t>
            </a:r>
            <a:r>
              <a:rPr kumimoji="0" lang="ar-EG" sz="5400" b="1" i="0" u="none" strike="noStrike" kern="1200" cap="none" spc="0" normalizeH="0" baseline="0" noProof="0" dirty="0">
                <a:ln w="0">
                  <a:solidFill>
                    <a:sysClr val="windowText" lastClr="000000"/>
                  </a:solidFill>
                </a:ln>
                <a:solidFill>
                  <a:srgbClr val="0070C0"/>
                </a:solidFill>
                <a:effectLst/>
                <a:uLnTx/>
                <a:uFillTx/>
                <a:latin typeface="Sakkal Majalla" panose="02000000000000000000" pitchFamily="2" charset="-78"/>
                <a:ea typeface="+mn-ea"/>
                <a:cs typeface="Sakkal Majalla" panose="02000000000000000000" pitchFamily="2" charset="-78"/>
              </a:rPr>
              <a:t> : </a:t>
            </a:r>
            <a:r>
              <a:rPr kumimoji="0" lang="ar-EG" sz="54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 لا يرى المرء رؤية صحيحة إلا بقلبه، فإن العيون لا تدرك جوهر الأشياء</a:t>
            </a:r>
            <a:r>
              <a:rPr kumimoji="0" lang="ar-EG" sz="5400" b="1" i="0" u="none" strike="noStrike" kern="1200" cap="none" spc="0" normalizeH="0" baseline="0" noProof="0" dirty="0">
                <a:ln w="0">
                  <a:solidFill>
                    <a:sysClr val="windowText" lastClr="000000"/>
                  </a:solidFill>
                </a:ln>
                <a:solidFill>
                  <a:srgbClr val="0070C0"/>
                </a:solidFill>
                <a:effectLst/>
                <a:uLnTx/>
                <a:uFillTx/>
                <a:latin typeface="Sakkal Majalla" panose="02000000000000000000" pitchFamily="2" charset="-78"/>
                <a:ea typeface="+mn-ea"/>
                <a:cs typeface="Sakkal Majalla" panose="02000000000000000000" pitchFamily="2" charset="-78"/>
              </a:rPr>
              <a:t>"</a:t>
            </a: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a:t>
            </a:r>
            <a:endParaRPr kumimoji="0" lang="en-US" sz="54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1881941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586FF-EB00-C659-9009-078E750C528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C593CEB-7347-6E96-1657-FC5DEE109632}"/>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4E8E2EB4-ED34-0E82-8926-6574054984E4}"/>
              </a:ext>
            </a:extLst>
          </p:cNvPr>
          <p:cNvSpPr/>
          <p:nvPr/>
        </p:nvSpPr>
        <p:spPr>
          <a:xfrm>
            <a:off x="517791" y="3910989"/>
            <a:ext cx="10047383" cy="2685752"/>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تصرف الأمير الصغير في البداية يظهر فضوله واستعداده للتعلم، ومع تقدم الأحداث يظهر نضجه العاطفي وقدرته على تقدير العلاقات.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الثعلب، من جانبه، يظهر حكمة وعمق في فهمه للعلاقات البشرية والحيوانية.</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أو سلوك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2FFB65E8-B2E1-6F57-8662-F7319C6BD1AB}"/>
              </a:ext>
            </a:extLst>
          </p:cNvPr>
          <p:cNvSpPr/>
          <p:nvPr/>
        </p:nvSpPr>
        <p:spPr>
          <a:xfrm>
            <a:off x="517791" y="250374"/>
            <a:ext cx="10047383" cy="223944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وداع الأمير الصغير للثعلب</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ورجوعه إلى الورود،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حيث يدرك قيمة زهرته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الخاصة التي دجنها.</a:t>
            </a:r>
          </a:p>
        </p:txBody>
      </p:sp>
      <p:pic>
        <p:nvPicPr>
          <p:cNvPr id="4" name="Picture 3">
            <a:extLst>
              <a:ext uri="{FF2B5EF4-FFF2-40B4-BE49-F238E27FC236}">
                <a16:creationId xmlns:a16="http://schemas.microsoft.com/office/drawing/2014/main" id="{8BA8F750-3673-5D9C-BA39-2435610E87A5}"/>
              </a:ext>
            </a:extLst>
          </p:cNvPr>
          <p:cNvPicPr>
            <a:picLocks noChangeAspect="1"/>
          </p:cNvPicPr>
          <p:nvPr/>
        </p:nvPicPr>
        <p:blipFill>
          <a:blip r:embed="rId3"/>
          <a:stretch>
            <a:fillRect/>
          </a:stretch>
        </p:blipFill>
        <p:spPr>
          <a:xfrm>
            <a:off x="424543" y="273524"/>
            <a:ext cx="5948249" cy="31554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8688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E823E-D825-F274-B865-287EB81DBE0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E4CE80E-D1D4-8362-0E90-538F08E50D94}"/>
              </a:ext>
            </a:extLst>
          </p:cNvPr>
          <p:cNvPicPr>
            <a:picLocks noChangeAspect="1"/>
          </p:cNvPicPr>
          <p:nvPr/>
        </p:nvPicPr>
        <p:blipFill>
          <a:blip r:embed="rId2"/>
          <a:stretch>
            <a:fillRect/>
          </a:stretch>
        </p:blipFill>
        <p:spPr>
          <a:xfrm>
            <a:off x="149909" y="284472"/>
            <a:ext cx="11615057" cy="6444343"/>
          </a:xfrm>
          <a:prstGeom prst="rect">
            <a:avLst/>
          </a:prstGeom>
        </p:spPr>
      </p:pic>
      <p:sp>
        <p:nvSpPr>
          <p:cNvPr id="8" name="Rectangle: Rounded Corners 7">
            <a:extLst>
              <a:ext uri="{FF2B5EF4-FFF2-40B4-BE49-F238E27FC236}">
                <a16:creationId xmlns:a16="http://schemas.microsoft.com/office/drawing/2014/main" id="{8C0616F1-BA8A-EB10-4C02-0BAD9051883F}"/>
              </a:ext>
            </a:extLst>
          </p:cNvPr>
          <p:cNvSpPr/>
          <p:nvPr/>
        </p:nvSpPr>
        <p:spPr>
          <a:xfrm>
            <a:off x="449068" y="3084199"/>
            <a:ext cx="5668965" cy="348932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اسم ممنوع من الصرف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endParaRPr>
          </a:p>
        </p:txBody>
      </p:sp>
      <p:pic>
        <p:nvPicPr>
          <p:cNvPr id="5" name="Picture 4">
            <a:extLst>
              <a:ext uri="{FF2B5EF4-FFF2-40B4-BE49-F238E27FC236}">
                <a16:creationId xmlns:a16="http://schemas.microsoft.com/office/drawing/2014/main" id="{762DE94C-C1A3-0E30-BCC3-41A84B2D35A6}"/>
              </a:ext>
            </a:extLst>
          </p:cNvPr>
          <p:cNvPicPr>
            <a:picLocks noChangeAspect="1"/>
          </p:cNvPicPr>
          <p:nvPr/>
        </p:nvPicPr>
        <p:blipFill>
          <a:blip r:embed="rId3"/>
          <a:stretch>
            <a:fillRect/>
          </a:stretch>
        </p:blipFill>
        <p:spPr>
          <a:xfrm>
            <a:off x="337457" y="1650909"/>
            <a:ext cx="5780576" cy="1778091"/>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17AE4AB9-E275-171C-60AE-2D633435E051}"/>
              </a:ext>
            </a:extLst>
          </p:cNvPr>
          <p:cNvPicPr>
            <a:picLocks noChangeAspect="1"/>
          </p:cNvPicPr>
          <p:nvPr/>
        </p:nvPicPr>
        <p:blipFill>
          <a:blip r:embed="rId4"/>
          <a:stretch>
            <a:fillRect/>
          </a:stretch>
        </p:blipFill>
        <p:spPr>
          <a:xfrm>
            <a:off x="6305581" y="1923971"/>
            <a:ext cx="4155791" cy="1160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48435A37-C10F-2A36-CD60-FD79CF86E8F9}"/>
              </a:ext>
            </a:extLst>
          </p:cNvPr>
          <p:cNvPicPr>
            <a:picLocks noChangeAspect="1"/>
          </p:cNvPicPr>
          <p:nvPr/>
        </p:nvPicPr>
        <p:blipFill>
          <a:blip r:embed="rId5"/>
          <a:stretch>
            <a:fillRect/>
          </a:stretch>
        </p:blipFill>
        <p:spPr>
          <a:xfrm>
            <a:off x="1013552" y="4717677"/>
            <a:ext cx="4693185" cy="1363634"/>
          </a:xfrm>
          <a:prstGeom prst="rect">
            <a:avLst/>
          </a:prstGeom>
        </p:spPr>
      </p:pic>
    </p:spTree>
    <p:extLst>
      <p:ext uri="{BB962C8B-B14F-4D97-AF65-F5344CB8AC3E}">
        <p14:creationId xmlns:p14="http://schemas.microsoft.com/office/powerpoint/2010/main" val="109210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BD570-3698-2E9A-A00D-7D82FE376BAC}"/>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C89320A-6860-0495-1D2A-EEEB2A265CF0}"/>
              </a:ext>
            </a:extLst>
          </p:cNvPr>
          <p:cNvSpPr/>
          <p:nvPr/>
        </p:nvSpPr>
        <p:spPr>
          <a:xfrm>
            <a:off x="187287" y="363557"/>
            <a:ext cx="11721947" cy="600419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الرسالة المضمنة في هذا الفصل:</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هي أهمية العلاقات العميقة والصداقة الحقيقية، وكيف يمكن أن تضيف قيمة ومعنى للحياة.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والنص يسلط الضوء على مفهوم "التدجين" كعملية لبناء هذه العلاقات.</a:t>
            </a:r>
          </a:p>
        </p:txBody>
      </p:sp>
    </p:spTree>
    <p:extLst>
      <p:ext uri="{BB962C8B-B14F-4D97-AF65-F5344CB8AC3E}">
        <p14:creationId xmlns:p14="http://schemas.microsoft.com/office/powerpoint/2010/main" val="564772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66CC5-FE6E-B5A6-4928-F1B8BF11E380}"/>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E0537FD9-5364-D8EF-1CC5-E576D5F1F4D3}"/>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CC85F361-5AEE-47C2-B254-5AAF2DA86ACF}"/>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130</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 name="مربع نص 6">
            <a:extLst>
              <a:ext uri="{FF2B5EF4-FFF2-40B4-BE49-F238E27FC236}">
                <a16:creationId xmlns:a16="http://schemas.microsoft.com/office/drawing/2014/main" id="{01307093-2F5C-B79B-C6C5-A297F07D8119}"/>
              </a:ext>
            </a:extLst>
          </p:cNvPr>
          <p:cNvSpPr txBox="1"/>
          <p:nvPr/>
        </p:nvSpPr>
        <p:spPr>
          <a:xfrm>
            <a:off x="232730" y="2250158"/>
            <a:ext cx="11168766" cy="1569660"/>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32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معناه: أن يصبح كل واحد بحاجة إلى الآخر، ويصبح كل واحد في نظر الآخر فريدا في هذا العالم، وقد كان يشعر بحاجة إلى تدجين الأمير؛ كي تزول الكآبة عنه، وتنير الشمس حياته، و كان بحاجة إلى صديق.</a:t>
            </a:r>
          </a:p>
        </p:txBody>
      </p:sp>
      <p:pic>
        <p:nvPicPr>
          <p:cNvPr id="9" name="صورة 2">
            <a:extLst>
              <a:ext uri="{FF2B5EF4-FFF2-40B4-BE49-F238E27FC236}">
                <a16:creationId xmlns:a16="http://schemas.microsoft.com/office/drawing/2014/main" id="{1BB76848-7927-122C-CBD2-BB3ECF868288}"/>
              </a:ext>
            </a:extLst>
          </p:cNvPr>
          <p:cNvPicPr>
            <a:picLocks noChangeAspect="1"/>
          </p:cNvPicPr>
          <p:nvPr/>
        </p:nvPicPr>
        <p:blipFill>
          <a:blip r:embed="rId3"/>
          <a:stretch>
            <a:fillRect/>
          </a:stretch>
        </p:blipFill>
        <p:spPr>
          <a:xfrm>
            <a:off x="210064" y="1124465"/>
            <a:ext cx="11259431" cy="1177736"/>
          </a:xfrm>
          <a:prstGeom prst="rect">
            <a:avLst/>
          </a:prstGeom>
        </p:spPr>
      </p:pic>
      <p:sp>
        <p:nvSpPr>
          <p:cNvPr id="10" name="مربع نص 4">
            <a:extLst>
              <a:ext uri="{FF2B5EF4-FFF2-40B4-BE49-F238E27FC236}">
                <a16:creationId xmlns:a16="http://schemas.microsoft.com/office/drawing/2014/main" id="{571747DB-ECBB-AFB5-4F82-BBAAA63FF340}"/>
              </a:ext>
            </a:extLst>
          </p:cNvPr>
          <p:cNvSpPr txBox="1"/>
          <p:nvPr/>
        </p:nvSpPr>
        <p:spPr>
          <a:xfrm>
            <a:off x="300729" y="5017490"/>
            <a:ext cx="11168766" cy="1569660"/>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32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سيتعرف عليه وعلى خطاه من بين سائر البشر جميعهم. وحقول الذرة التي ترتدي اللون الذهبي ستذكره بشعره وإذا هبّ نسيم على الحقول أحب ذلك الصوت؛ وهذا يدل على أثر الصداقة الطيب.</a:t>
            </a:r>
          </a:p>
        </p:txBody>
      </p:sp>
      <p:pic>
        <p:nvPicPr>
          <p:cNvPr id="11" name="صورة 11">
            <a:extLst>
              <a:ext uri="{FF2B5EF4-FFF2-40B4-BE49-F238E27FC236}">
                <a16:creationId xmlns:a16="http://schemas.microsoft.com/office/drawing/2014/main" id="{B58258C2-457A-B33B-04F9-E3FF62418E04}"/>
              </a:ext>
            </a:extLst>
          </p:cNvPr>
          <p:cNvPicPr>
            <a:picLocks noChangeAspect="1"/>
          </p:cNvPicPr>
          <p:nvPr/>
        </p:nvPicPr>
        <p:blipFill>
          <a:blip r:embed="rId4"/>
          <a:stretch>
            <a:fillRect/>
          </a:stretch>
        </p:blipFill>
        <p:spPr>
          <a:xfrm>
            <a:off x="210064" y="3886594"/>
            <a:ext cx="11214098" cy="1177736"/>
          </a:xfrm>
          <a:prstGeom prst="rect">
            <a:avLst/>
          </a:prstGeom>
        </p:spPr>
      </p:pic>
    </p:spTree>
    <p:extLst>
      <p:ext uri="{BB962C8B-B14F-4D97-AF65-F5344CB8AC3E}">
        <p14:creationId xmlns:p14="http://schemas.microsoft.com/office/powerpoint/2010/main" val="9059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10B33-D891-0676-F9D5-94D6AC0EA63A}"/>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634C6CFB-3A2B-FCAB-E66E-8EEC34EB7944}"/>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7D7D66C6-1C19-B625-EA47-B26B995FD2E3}"/>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130</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مربع نص 5">
            <a:extLst>
              <a:ext uri="{FF2B5EF4-FFF2-40B4-BE49-F238E27FC236}">
                <a16:creationId xmlns:a16="http://schemas.microsoft.com/office/drawing/2014/main" id="{19E27AD8-D238-B8E3-D0F8-9C5034565884}"/>
              </a:ext>
            </a:extLst>
          </p:cNvPr>
          <p:cNvSpPr txBox="1"/>
          <p:nvPr/>
        </p:nvSpPr>
        <p:spPr>
          <a:xfrm>
            <a:off x="255493" y="1607078"/>
            <a:ext cx="11466453" cy="1323439"/>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r" defTabSz="499994" rtl="0" eaLnBrk="1" fontAlgn="auto" latinLnBrk="0" hangingPunct="1">
              <a:lnSpc>
                <a:spcPct val="100000"/>
              </a:lnSpc>
              <a:spcBef>
                <a:spcPts val="0"/>
              </a:spcBef>
              <a:spcAft>
                <a:spcPts val="0"/>
              </a:spcAft>
              <a:buClrTx/>
              <a:buSzTx/>
              <a:buFontTx/>
              <a:buNone/>
              <a:tabLst/>
              <a:defRPr/>
            </a:pPr>
            <a:r>
              <a:rPr kumimoji="0" lang="ar-EG" sz="40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قيام العلاقات على المصالح وتبادل المنفعة بين الناس ولا وجود للصداقة الحقيقية بينهم.</a:t>
            </a:r>
          </a:p>
        </p:txBody>
      </p:sp>
      <p:sp>
        <p:nvSpPr>
          <p:cNvPr id="3" name="مربع نص 9">
            <a:extLst>
              <a:ext uri="{FF2B5EF4-FFF2-40B4-BE49-F238E27FC236}">
                <a16:creationId xmlns:a16="http://schemas.microsoft.com/office/drawing/2014/main" id="{514A21EA-49B0-997C-FF34-23215C53C74B}"/>
              </a:ext>
            </a:extLst>
          </p:cNvPr>
          <p:cNvSpPr txBox="1"/>
          <p:nvPr/>
        </p:nvSpPr>
        <p:spPr>
          <a:xfrm>
            <a:off x="255493" y="4039825"/>
            <a:ext cx="11576622" cy="2554545"/>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r" defTabSz="499994" rtl="0" eaLnBrk="1" fontAlgn="auto" latinLnBrk="0" hangingPunct="1">
              <a:lnSpc>
                <a:spcPct val="100000"/>
              </a:lnSpc>
              <a:spcBef>
                <a:spcPts val="0"/>
              </a:spcBef>
              <a:spcAft>
                <a:spcPts val="0"/>
              </a:spcAft>
              <a:buClrTx/>
              <a:buSzTx/>
              <a:buFontTx/>
              <a:buNone/>
              <a:tabLst/>
              <a:defRPr/>
            </a:pPr>
            <a:r>
              <a:rPr kumimoji="0" lang="ar-EG" sz="32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الطقوس: هي مجموعة من الإجراءات التي يؤديها بعض الأشخاص، والتي تُقام أساسًا لقيمتها الرمزية.</a:t>
            </a:r>
          </a:p>
          <a:p>
            <a:pPr marL="0" marR="0" lvl="0" indent="0" algn="r" defTabSz="499994" rtl="0" eaLnBrk="1" fontAlgn="auto" latinLnBrk="0" hangingPunct="1">
              <a:lnSpc>
                <a:spcPct val="100000"/>
              </a:lnSpc>
              <a:spcBef>
                <a:spcPts val="0"/>
              </a:spcBef>
              <a:spcAft>
                <a:spcPts val="0"/>
              </a:spcAft>
              <a:buClrTx/>
              <a:buSzTx/>
              <a:buFontTx/>
              <a:buNone/>
              <a:tabLst/>
              <a:defRPr/>
            </a:pPr>
            <a:r>
              <a:rPr kumimoji="0" lang="ar-EG" sz="32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الطقوس في رأي الثعلب: هي ما يجعل الأيام والساعات يختلف يعضها عن بعض، أي بمعنى: النظام والترتيب. </a:t>
            </a:r>
          </a:p>
          <a:p>
            <a:pPr marL="0" marR="0" lvl="0" indent="0" algn="r" defTabSz="499994" rtl="0" eaLnBrk="1" fontAlgn="auto" latinLnBrk="0" hangingPunct="1">
              <a:lnSpc>
                <a:spcPct val="100000"/>
              </a:lnSpc>
              <a:spcBef>
                <a:spcPts val="0"/>
              </a:spcBef>
              <a:spcAft>
                <a:spcPts val="0"/>
              </a:spcAft>
              <a:buClrTx/>
              <a:buSzTx/>
              <a:buFontTx/>
              <a:buNone/>
              <a:tabLst/>
              <a:defRPr/>
            </a:pPr>
            <a:r>
              <a:rPr kumimoji="0" lang="ar-EG" sz="32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(الصيادون لهم طقوس متبعة، فهم يوم الخميس يتزاورون ويتسامرون في القرى).</a:t>
            </a:r>
          </a:p>
        </p:txBody>
      </p:sp>
      <p:pic>
        <p:nvPicPr>
          <p:cNvPr id="4" name="صورة 13">
            <a:extLst>
              <a:ext uri="{FF2B5EF4-FFF2-40B4-BE49-F238E27FC236}">
                <a16:creationId xmlns:a16="http://schemas.microsoft.com/office/drawing/2014/main" id="{466ECB95-CFC4-F269-6B48-1771D77418D9}"/>
              </a:ext>
            </a:extLst>
          </p:cNvPr>
          <p:cNvPicPr>
            <a:picLocks noChangeAspect="1"/>
          </p:cNvPicPr>
          <p:nvPr/>
        </p:nvPicPr>
        <p:blipFill>
          <a:blip r:embed="rId3"/>
          <a:stretch>
            <a:fillRect/>
          </a:stretch>
        </p:blipFill>
        <p:spPr>
          <a:xfrm>
            <a:off x="3701996" y="588336"/>
            <a:ext cx="8019950" cy="928687"/>
          </a:xfrm>
          <a:prstGeom prst="rect">
            <a:avLst/>
          </a:prstGeom>
        </p:spPr>
      </p:pic>
      <p:pic>
        <p:nvPicPr>
          <p:cNvPr id="5" name="صورة 15">
            <a:extLst>
              <a:ext uri="{FF2B5EF4-FFF2-40B4-BE49-F238E27FC236}">
                <a16:creationId xmlns:a16="http://schemas.microsoft.com/office/drawing/2014/main" id="{C79B721B-F75C-8966-9C8B-E4C7C06E72E1}"/>
              </a:ext>
            </a:extLst>
          </p:cNvPr>
          <p:cNvPicPr>
            <a:picLocks noChangeAspect="1"/>
          </p:cNvPicPr>
          <p:nvPr/>
        </p:nvPicPr>
        <p:blipFill>
          <a:blip r:embed="rId4"/>
          <a:stretch>
            <a:fillRect/>
          </a:stretch>
        </p:blipFill>
        <p:spPr>
          <a:xfrm>
            <a:off x="1843743" y="2998948"/>
            <a:ext cx="9878203" cy="1040877"/>
          </a:xfrm>
          <a:prstGeom prst="rect">
            <a:avLst/>
          </a:prstGeom>
        </p:spPr>
      </p:pic>
    </p:spTree>
    <p:extLst>
      <p:ext uri="{BB962C8B-B14F-4D97-AF65-F5344CB8AC3E}">
        <p14:creationId xmlns:p14="http://schemas.microsoft.com/office/powerpoint/2010/main" val="425620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4A32C-FE3C-A4FE-FFD7-21CF85AA57C8}"/>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0C722737-A9DC-BF0E-2C9E-EC3007EA0A81}"/>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A52F629D-F2D3-B635-67E1-6260DDFBDCB7}"/>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130</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مربع نص 6">
            <a:extLst>
              <a:ext uri="{FF2B5EF4-FFF2-40B4-BE49-F238E27FC236}">
                <a16:creationId xmlns:a16="http://schemas.microsoft.com/office/drawing/2014/main" id="{97EA5EAC-E876-8B05-5D3E-232BA3875CD8}"/>
              </a:ext>
            </a:extLst>
          </p:cNvPr>
          <p:cNvSpPr txBox="1"/>
          <p:nvPr/>
        </p:nvSpPr>
        <p:spPr>
          <a:xfrm>
            <a:off x="980501" y="2565629"/>
            <a:ext cx="10148412" cy="1569660"/>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r" defTabSz="499994" rtl="0" eaLnBrk="1" fontAlgn="auto" latinLnBrk="0" hangingPunct="1">
              <a:lnSpc>
                <a:spcPct val="100000"/>
              </a:lnSpc>
              <a:spcBef>
                <a:spcPts val="0"/>
              </a:spcBef>
              <a:spcAft>
                <a:spcPts val="0"/>
              </a:spcAft>
              <a:buClrTx/>
              <a:buSzTx/>
              <a:buFontTx/>
              <a:buNone/>
              <a:tabLst/>
              <a:defRPr/>
            </a:pPr>
            <a:r>
              <a:rPr kumimoji="0" lang="ar-EG" sz="32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وردته مدجنة وباقي الورود غير مدجنة. </a:t>
            </a:r>
          </a:p>
          <a:p>
            <a:pPr marL="0" marR="0" lvl="0" indent="0" algn="r" defTabSz="499994" rtl="0" eaLnBrk="1" fontAlgn="auto" latinLnBrk="0" hangingPunct="1">
              <a:lnSpc>
                <a:spcPct val="100000"/>
              </a:lnSpc>
              <a:spcBef>
                <a:spcPts val="0"/>
              </a:spcBef>
              <a:spcAft>
                <a:spcPts val="0"/>
              </a:spcAft>
              <a:buClrTx/>
              <a:buSzTx/>
              <a:buFontTx/>
              <a:buNone/>
              <a:tabLst/>
              <a:defRPr/>
            </a:pPr>
            <a:r>
              <a:rPr kumimoji="0" lang="ar-EG" sz="32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ووردته فريدة ومميزة وأعظم شأنا؛ لأنه هو الذي سقاها ووضعها تحت غطاء من البلور، وحماها، وهي من سمع شكواها أو مباهاتها أو صمتها.</a:t>
            </a:r>
          </a:p>
        </p:txBody>
      </p:sp>
      <p:sp>
        <p:nvSpPr>
          <p:cNvPr id="3" name="مربع نص 1">
            <a:extLst>
              <a:ext uri="{FF2B5EF4-FFF2-40B4-BE49-F238E27FC236}">
                <a16:creationId xmlns:a16="http://schemas.microsoft.com/office/drawing/2014/main" id="{EE7D4D5F-FCBF-2795-4803-43BA233B59BB}"/>
              </a:ext>
            </a:extLst>
          </p:cNvPr>
          <p:cNvSpPr txBox="1"/>
          <p:nvPr/>
        </p:nvSpPr>
        <p:spPr>
          <a:xfrm>
            <a:off x="980501" y="5250885"/>
            <a:ext cx="10148412" cy="1200329"/>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r" defTabSz="499994"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من رؤيا القلب، فالمهم لا تراه الأعين، و تأتي أيضًا من النظام و الترتيب و الاهتمام بها.</a:t>
            </a:r>
          </a:p>
        </p:txBody>
      </p:sp>
      <p:pic>
        <p:nvPicPr>
          <p:cNvPr id="4" name="صورة 7">
            <a:extLst>
              <a:ext uri="{FF2B5EF4-FFF2-40B4-BE49-F238E27FC236}">
                <a16:creationId xmlns:a16="http://schemas.microsoft.com/office/drawing/2014/main" id="{382CC7A7-2D97-C30A-720D-5D9783843FB1}"/>
              </a:ext>
            </a:extLst>
          </p:cNvPr>
          <p:cNvPicPr>
            <a:picLocks noChangeAspect="1"/>
          </p:cNvPicPr>
          <p:nvPr/>
        </p:nvPicPr>
        <p:blipFill>
          <a:blip r:embed="rId3"/>
          <a:stretch>
            <a:fillRect/>
          </a:stretch>
        </p:blipFill>
        <p:spPr>
          <a:xfrm>
            <a:off x="980501" y="1260965"/>
            <a:ext cx="10148412" cy="1168166"/>
          </a:xfrm>
          <a:prstGeom prst="rect">
            <a:avLst/>
          </a:prstGeom>
        </p:spPr>
      </p:pic>
      <p:pic>
        <p:nvPicPr>
          <p:cNvPr id="5" name="صورة 11">
            <a:extLst>
              <a:ext uri="{FF2B5EF4-FFF2-40B4-BE49-F238E27FC236}">
                <a16:creationId xmlns:a16="http://schemas.microsoft.com/office/drawing/2014/main" id="{09090EE3-DF9D-57D7-DA79-7F2411BC3F85}"/>
              </a:ext>
            </a:extLst>
          </p:cNvPr>
          <p:cNvPicPr>
            <a:picLocks noChangeAspect="1"/>
          </p:cNvPicPr>
          <p:nvPr/>
        </p:nvPicPr>
        <p:blipFill>
          <a:blip r:embed="rId4"/>
          <a:stretch>
            <a:fillRect/>
          </a:stretch>
        </p:blipFill>
        <p:spPr>
          <a:xfrm>
            <a:off x="980501" y="4271788"/>
            <a:ext cx="10148412" cy="829021"/>
          </a:xfrm>
          <a:prstGeom prst="rect">
            <a:avLst/>
          </a:prstGeom>
        </p:spPr>
      </p:pic>
    </p:spTree>
    <p:extLst>
      <p:ext uri="{BB962C8B-B14F-4D97-AF65-F5344CB8AC3E}">
        <p14:creationId xmlns:p14="http://schemas.microsoft.com/office/powerpoint/2010/main" val="387781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2D094-AD13-5A77-74D0-F79CB2863CB6}"/>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4C9FBD50-F465-7B93-A99A-7DF3ACD4D62A}"/>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2D8EBD07-D318-FC39-9666-42250391FF46}"/>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130</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مربع نص 4">
            <a:extLst>
              <a:ext uri="{FF2B5EF4-FFF2-40B4-BE49-F238E27FC236}">
                <a16:creationId xmlns:a16="http://schemas.microsoft.com/office/drawing/2014/main" id="{222C4713-AAFD-ABE9-F379-20825D288B54}"/>
              </a:ext>
            </a:extLst>
          </p:cNvPr>
          <p:cNvSpPr txBox="1"/>
          <p:nvPr/>
        </p:nvSpPr>
        <p:spPr>
          <a:xfrm>
            <a:off x="947451" y="2587459"/>
            <a:ext cx="10397418" cy="2308324"/>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r" defTabSz="499994"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الرؤية الحقيقية: هي الرؤية القلبية أو رؤيا البصيرة، و العمى الحقيقي: هو عمى البصير، وليس البصر، قال تعالى:" فإنها لا تعمى الأبصار ولكن تعمى القلوب" فقد يتظاهر إنسان بالصدق أو الإخلاص أو الطيبة، وهو على خلاف ذلك. </a:t>
            </a:r>
          </a:p>
        </p:txBody>
      </p:sp>
      <p:sp>
        <p:nvSpPr>
          <p:cNvPr id="3" name="مربع نص 3">
            <a:extLst>
              <a:ext uri="{FF2B5EF4-FFF2-40B4-BE49-F238E27FC236}">
                <a16:creationId xmlns:a16="http://schemas.microsoft.com/office/drawing/2014/main" id="{BD7A5613-44AD-904F-46B0-39CEDFC37DFA}"/>
              </a:ext>
            </a:extLst>
          </p:cNvPr>
          <p:cNvSpPr txBox="1"/>
          <p:nvPr/>
        </p:nvSpPr>
        <p:spPr>
          <a:xfrm>
            <a:off x="1024570" y="5794758"/>
            <a:ext cx="10397418" cy="707886"/>
          </a:xfrm>
          <a:prstGeom prst="rect">
            <a:avLst/>
          </a:prstGeom>
          <a:ln/>
        </p:spPr>
        <p:style>
          <a:lnRef idx="2">
            <a:schemeClr val="accent2"/>
          </a:lnRef>
          <a:fillRef idx="1">
            <a:schemeClr val="lt1"/>
          </a:fillRef>
          <a:effectRef idx="0">
            <a:schemeClr val="accent2"/>
          </a:effectRef>
          <a:fontRef idx="minor">
            <a:schemeClr val="dk1"/>
          </a:fontRef>
        </p:style>
        <p:txBody>
          <a:bodyPr wrap="square" rtlCol="1">
            <a:spAutoFit/>
          </a:bodyPr>
          <a:lstStyle/>
          <a:p>
            <a:pPr marL="0" marR="0" lvl="0" indent="0" algn="r" defTabSz="499994" rtl="0" eaLnBrk="1" fontAlgn="auto" latinLnBrk="0" hangingPunct="1">
              <a:lnSpc>
                <a:spcPct val="100000"/>
              </a:lnSpc>
              <a:spcBef>
                <a:spcPts val="0"/>
              </a:spcBef>
              <a:spcAft>
                <a:spcPts val="0"/>
              </a:spcAft>
              <a:buClrTx/>
              <a:buSzTx/>
              <a:buFontTx/>
              <a:buNone/>
              <a:tabLst/>
              <a:defRPr/>
            </a:pPr>
            <a:r>
              <a:rPr kumimoji="0" lang="ar-EG" sz="40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لأن فيه يتغير الأمير ويتعلم ويفهم زهرته.</a:t>
            </a:r>
          </a:p>
        </p:txBody>
      </p:sp>
      <p:pic>
        <p:nvPicPr>
          <p:cNvPr id="4" name="صورة 9">
            <a:extLst>
              <a:ext uri="{FF2B5EF4-FFF2-40B4-BE49-F238E27FC236}">
                <a16:creationId xmlns:a16="http://schemas.microsoft.com/office/drawing/2014/main" id="{93B4B7AB-5B35-0B77-D12B-48B5032F98A3}"/>
              </a:ext>
            </a:extLst>
          </p:cNvPr>
          <p:cNvPicPr>
            <a:picLocks noChangeAspect="1"/>
          </p:cNvPicPr>
          <p:nvPr/>
        </p:nvPicPr>
        <p:blipFill>
          <a:blip r:embed="rId3"/>
          <a:stretch>
            <a:fillRect/>
          </a:stretch>
        </p:blipFill>
        <p:spPr>
          <a:xfrm>
            <a:off x="947451" y="1063242"/>
            <a:ext cx="10397417" cy="1462994"/>
          </a:xfrm>
          <a:prstGeom prst="rect">
            <a:avLst/>
          </a:prstGeom>
        </p:spPr>
      </p:pic>
      <p:pic>
        <p:nvPicPr>
          <p:cNvPr id="5" name="صورة 13">
            <a:extLst>
              <a:ext uri="{FF2B5EF4-FFF2-40B4-BE49-F238E27FC236}">
                <a16:creationId xmlns:a16="http://schemas.microsoft.com/office/drawing/2014/main" id="{458A367D-1006-079C-39C6-DD24926C812E}"/>
              </a:ext>
            </a:extLst>
          </p:cNvPr>
          <p:cNvPicPr>
            <a:picLocks noChangeAspect="1"/>
          </p:cNvPicPr>
          <p:nvPr/>
        </p:nvPicPr>
        <p:blipFill>
          <a:blip r:embed="rId4"/>
          <a:stretch>
            <a:fillRect/>
          </a:stretch>
        </p:blipFill>
        <p:spPr>
          <a:xfrm>
            <a:off x="986009" y="5048752"/>
            <a:ext cx="10397418" cy="593037"/>
          </a:xfrm>
          <a:prstGeom prst="rect">
            <a:avLst/>
          </a:prstGeom>
        </p:spPr>
      </p:pic>
    </p:spTree>
    <p:extLst>
      <p:ext uri="{BB962C8B-B14F-4D97-AF65-F5344CB8AC3E}">
        <p14:creationId xmlns:p14="http://schemas.microsoft.com/office/powerpoint/2010/main" val="10506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otalTime>1</TotalTime>
  <Words>521</Words>
  <Application>Microsoft Office PowerPoint</Application>
  <PresentationFormat>Widescreen</PresentationFormat>
  <Paragraphs>50</Paragraphs>
  <Slides>10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Arial</vt:lpstr>
      <vt:lpstr>Calibri</vt:lpstr>
      <vt:lpstr>Calibri Light</vt:lpstr>
      <vt:lpstr>MS Shell Dlg 2</vt:lpstr>
      <vt:lpstr>Sakkal Majalla</vt:lpstr>
      <vt:lpstr>Wingdings</vt:lpstr>
      <vt:lpstr>Wingdings 3</vt:lpstr>
      <vt:lpstr>Office Theme</vt:lpstr>
      <vt:lpstr>Madison</vt:lpstr>
      <vt:lpstr>تحليلٌ وحلُ أسئلة الفصل (21) رواية الأمير الصغير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1</cp:revision>
  <dcterms:created xsi:type="dcterms:W3CDTF">2025-05-04T18:22:39Z</dcterms:created>
  <dcterms:modified xsi:type="dcterms:W3CDTF">2025-05-04T18:23:46Z</dcterms:modified>
</cp:coreProperties>
</file>