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76" r:id="rId3"/>
    <p:sldId id="257" r:id="rId4"/>
    <p:sldId id="258" r:id="rId5"/>
    <p:sldId id="259" r:id="rId6"/>
    <p:sldId id="273" r:id="rId7"/>
    <p:sldId id="260" r:id="rId8"/>
    <p:sldId id="261" r:id="rId9"/>
    <p:sldId id="262" r:id="rId10"/>
    <p:sldId id="264" r:id="rId11"/>
    <p:sldId id="274" r:id="rId12"/>
    <p:sldId id="265" r:id="rId13"/>
    <p:sldId id="275" r:id="rId14"/>
    <p:sldId id="266" r:id="rId15"/>
    <p:sldId id="278" r:id="rId16"/>
    <p:sldId id="267" r:id="rId17"/>
    <p:sldId id="279" r:id="rId18"/>
    <p:sldId id="280" r:id="rId19"/>
    <p:sldId id="268" r:id="rId20"/>
    <p:sldId id="269" r:id="rId21"/>
    <p:sldId id="281" r:id="rId22"/>
    <p:sldId id="270" r:id="rId23"/>
    <p:sldId id="271" r:id="rId24"/>
    <p:sldId id="272" r:id="rId25"/>
    <p:sldId id="282" r:id="rId2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78" d="100"/>
          <a:sy n="78" d="100"/>
        </p:scale>
        <p:origin x="52" y="2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360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0291A-C76B-4D0F-F144-216E66D461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1BB72B-2786-0C57-12E8-317AF33C48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C9AE70-8FAF-BCB9-8364-5BC7B10ADE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0327A3-84AB-6177-47E5-5E1D54FDFF82}"/>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1257308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74B16-CBB1-D6D3-9D75-5FC2700E4F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D59D9F-7679-9F45-D438-5390C8D563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0BA39-F304-8CDC-45BD-9E5DAE6CAA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F77C1E-DE02-0FA5-CB56-0BE500C4E02B}"/>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3627102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8C10C-DC45-3AAB-2DD1-E8E42AFEC3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7467DE-3F8E-3642-22C2-1EE67A091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661053-A6D0-7CB3-8C87-0141A039AB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E71315-557E-3C71-BFE2-519205587E1B}"/>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841307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D480E-88E5-0BB0-C40C-9E356D914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296452-1A8F-B276-3DF5-FEB37F046F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17E5C6-933A-BA4B-44EA-059F25454D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E6B971-53A0-86B4-25B0-9E5E454CF932}"/>
              </a:ext>
            </a:extLst>
          </p:cNvPr>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29470170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3C3A2-808A-E30B-B8B5-96962E658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8426C7-147C-71BB-CA22-F414E840F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D98714-055E-CCE5-E8A8-C1EF2EB325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523BD0-B108-47B3-05FF-4CE959B193EA}"/>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974893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mauthor.com/present/4935030010413056" TargetMode="External"/><Relationship Id="rId7" Type="http://schemas.openxmlformats.org/officeDocument/2006/relationships/hyperlink" Target="https://www.mauthor.com/present/4764349620682752" TargetMode="External"/><Relationship Id="rId2" Type="http://schemas.openxmlformats.org/officeDocument/2006/relationships/hyperlink" Target="https://www.mauthor.com/present/4845667746447360" TargetMode="External"/><Relationship Id="rId1" Type="http://schemas.openxmlformats.org/officeDocument/2006/relationships/slideLayout" Target="../slideLayouts/slideLayout1.xml"/><Relationship Id="rId6" Type="http://schemas.openxmlformats.org/officeDocument/2006/relationships/hyperlink" Target="https://www.mauthor.com/present/6735185216667648" TargetMode="External"/><Relationship Id="rId5" Type="http://schemas.openxmlformats.org/officeDocument/2006/relationships/hyperlink" Target="https://wordwall.net/resource/94403592/sed3-moreover-however-although-therefore" TargetMode="External"/><Relationship Id="rId4" Type="http://schemas.openxmlformats.org/officeDocument/2006/relationships/hyperlink" Target="https://www.mauthor.com/present/4929550974320640"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3C34"/>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A3C34"/>
          </a:solidFill>
          <a:ln/>
        </p:spPr>
        <p:txBody>
          <a:bodyPr/>
          <a:lstStyle/>
          <a:p>
            <a:endParaRPr lang="en-US" dirty="0"/>
          </a:p>
        </p:txBody>
      </p:sp>
      <p:sp>
        <p:nvSpPr>
          <p:cNvPr id="3" name="Shape 1"/>
          <p:cNvSpPr/>
          <p:nvPr/>
        </p:nvSpPr>
        <p:spPr>
          <a:xfrm>
            <a:off x="0" y="3840480"/>
            <a:ext cx="9144000" cy="1303020"/>
          </a:xfrm>
          <a:prstGeom prst="rect">
            <a:avLst/>
          </a:prstGeom>
          <a:solidFill>
            <a:srgbClr val="0D7C66"/>
          </a:solidFill>
          <a:ln/>
        </p:spPr>
        <p:txBody>
          <a:bodyPr/>
          <a:lstStyle/>
          <a:p>
            <a:endParaRPr lang="en-US" dirty="0"/>
          </a:p>
        </p:txBody>
      </p:sp>
      <p:sp>
        <p:nvSpPr>
          <p:cNvPr id="4" name="Shape 2"/>
          <p:cNvSpPr/>
          <p:nvPr/>
        </p:nvSpPr>
        <p:spPr>
          <a:xfrm>
            <a:off x="0" y="0"/>
            <a:ext cx="109728" cy="5143500"/>
          </a:xfrm>
          <a:prstGeom prst="rect">
            <a:avLst/>
          </a:prstGeom>
          <a:solidFill>
            <a:srgbClr val="F4A261"/>
          </a:solidFill>
          <a:ln/>
        </p:spPr>
        <p:txBody>
          <a:bodyPr/>
          <a:lstStyle/>
          <a:p>
            <a:endParaRPr lang="en-US"/>
          </a:p>
        </p:txBody>
      </p:sp>
      <p:sp>
        <p:nvSpPr>
          <p:cNvPr id="5" name="Text 3"/>
          <p:cNvSpPr/>
          <p:nvPr/>
        </p:nvSpPr>
        <p:spPr>
          <a:xfrm>
            <a:off x="365760" y="548640"/>
            <a:ext cx="8412480" cy="640080"/>
          </a:xfrm>
          <a:prstGeom prst="rect">
            <a:avLst/>
          </a:prstGeom>
          <a:noFill/>
          <a:ln/>
        </p:spPr>
        <p:txBody>
          <a:bodyPr wrap="square" rtlCol="0" anchor="ctr"/>
          <a:lstStyle/>
          <a:p>
            <a:pPr marL="0" indent="0">
              <a:buNone/>
            </a:pPr>
            <a:r>
              <a:rPr lang="en-US" sz="1600" b="1" dirty="0">
                <a:solidFill>
                  <a:srgbClr val="F4A261"/>
                </a:solidFill>
                <a:latin typeface="Calibri" pitchFamily="34" charset="0"/>
                <a:ea typeface="Calibri" pitchFamily="34" charset="-122"/>
                <a:cs typeface="Calibri" pitchFamily="34" charset="-120"/>
              </a:rPr>
              <a:t>📚 Term 2 Revision</a:t>
            </a:r>
            <a:endParaRPr lang="en-US" sz="1600" dirty="0"/>
          </a:p>
        </p:txBody>
      </p:sp>
      <p:sp>
        <p:nvSpPr>
          <p:cNvPr id="6" name="Text 4"/>
          <p:cNvSpPr/>
          <p:nvPr/>
        </p:nvSpPr>
        <p:spPr>
          <a:xfrm>
            <a:off x="365760" y="1445079"/>
            <a:ext cx="8412480" cy="1005840"/>
          </a:xfrm>
          <a:prstGeom prst="rect">
            <a:avLst/>
          </a:prstGeom>
          <a:noFill/>
          <a:ln/>
        </p:spPr>
        <p:txBody>
          <a:bodyPr wrap="square" rtlCol="0" anchor="ctr"/>
          <a:lstStyle/>
          <a:p>
            <a:pPr algn="ctr"/>
            <a:r>
              <a:rPr lang="en-US" sz="3200" b="1" dirty="0">
                <a:solidFill>
                  <a:srgbClr val="FFFFFF"/>
                </a:solidFill>
                <a:latin typeface="Calibri" pitchFamily="34" charset="0"/>
                <a:ea typeface="Calibri" pitchFamily="34" charset="-122"/>
                <a:cs typeface="Calibri" pitchFamily="34" charset="-120"/>
              </a:rPr>
              <a:t>EoT2 English Assessment</a:t>
            </a:r>
          </a:p>
          <a:p>
            <a:pPr algn="ctr"/>
            <a:r>
              <a:rPr lang="en-US" sz="2400" dirty="0">
                <a:solidFill>
                  <a:srgbClr val="AADDEE"/>
                </a:solidFill>
              </a:rPr>
              <a:t>Assessment Specifications &amp; Practice</a:t>
            </a:r>
            <a:endParaRPr lang="en-US" sz="2400" dirty="0"/>
          </a:p>
          <a:p>
            <a:pPr algn="ctr"/>
            <a:r>
              <a:rPr lang="en-US" sz="2400" dirty="0">
                <a:solidFill>
                  <a:srgbClr val="AADDEE"/>
                </a:solidFill>
              </a:rPr>
              <a:t>for Cycle 3</a:t>
            </a:r>
            <a:endParaRPr lang="en-US" sz="2400" dirty="0"/>
          </a:p>
          <a:p>
            <a:pPr algn="ctr"/>
            <a:endParaRPr lang="en-US" sz="2400" dirty="0"/>
          </a:p>
          <a:p>
            <a:pPr marL="0" indent="0">
              <a:buNone/>
            </a:pPr>
            <a:endParaRPr lang="en-US" sz="2400" dirty="0"/>
          </a:p>
        </p:txBody>
      </p:sp>
      <p:sp>
        <p:nvSpPr>
          <p:cNvPr id="7" name="Text 5"/>
          <p:cNvSpPr/>
          <p:nvPr/>
        </p:nvSpPr>
        <p:spPr>
          <a:xfrm>
            <a:off x="420624" y="2401116"/>
            <a:ext cx="8412480" cy="502920"/>
          </a:xfrm>
          <a:prstGeom prst="rect">
            <a:avLst/>
          </a:prstGeom>
          <a:noFill/>
          <a:ln/>
        </p:spPr>
        <p:txBody>
          <a:bodyPr wrap="square" rtlCol="0" anchor="ctr"/>
          <a:lstStyle/>
          <a:p>
            <a:pPr marL="0" indent="0">
              <a:buNone/>
            </a:pPr>
            <a:r>
              <a:rPr lang="en-US" sz="1800" dirty="0">
                <a:solidFill>
                  <a:srgbClr val="C3E8DF"/>
                </a:solidFill>
                <a:latin typeface="Calibri" pitchFamily="34" charset="0"/>
                <a:ea typeface="Calibri" pitchFamily="34" charset="-122"/>
                <a:cs typeface="Calibri" pitchFamily="34" charset="-120"/>
              </a:rPr>
              <a:t>                        Grade 9 Advanced  |  Grade 10 General  |  2025–2026    </a:t>
            </a:r>
          </a:p>
          <a:p>
            <a:pPr marL="0" indent="0" algn="ctr">
              <a:buNone/>
            </a:pPr>
            <a:r>
              <a:rPr lang="en-US" sz="1800" dirty="0">
                <a:solidFill>
                  <a:srgbClr val="C3E8DF"/>
                </a:solidFill>
                <a:latin typeface="Calibri" pitchFamily="34" charset="0"/>
                <a:ea typeface="Calibri" pitchFamily="34" charset="-122"/>
                <a:cs typeface="Calibri" pitchFamily="34" charset="-120"/>
              </a:rPr>
              <a:t> </a:t>
            </a:r>
            <a:r>
              <a:rPr lang="en-US" sz="1600" dirty="0">
                <a:solidFill>
                  <a:srgbClr val="C3E8DF"/>
                </a:solidFill>
                <a:latin typeface="Calibri" pitchFamily="34" charset="0"/>
                <a:ea typeface="Calibri" pitchFamily="34" charset="-122"/>
                <a:cs typeface="Calibri" pitchFamily="34" charset="-120"/>
              </a:rPr>
              <a:t>By MS. Mona Mohamed</a:t>
            </a:r>
            <a:endParaRPr lang="en-US" sz="1800" dirty="0"/>
          </a:p>
        </p:txBody>
      </p:sp>
      <p:sp>
        <p:nvSpPr>
          <p:cNvPr id="8" name="Text 6"/>
          <p:cNvSpPr/>
          <p:nvPr/>
        </p:nvSpPr>
        <p:spPr>
          <a:xfrm>
            <a:off x="365760" y="3931920"/>
            <a:ext cx="8412480" cy="73152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CEFR B1.2  •  Stage 6  •  Total: 100 marks</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A1A2E"/>
          </a:solidFill>
          <a:ln/>
        </p:spPr>
        <p:txBody>
          <a:bodyPr/>
          <a:lstStyle/>
          <a:p>
            <a:endParaRPr lang="en-US"/>
          </a:p>
        </p:txBody>
      </p:sp>
      <p:sp>
        <p:nvSpPr>
          <p:cNvPr id="3" name="Shape 1"/>
          <p:cNvSpPr/>
          <p:nvPr/>
        </p:nvSpPr>
        <p:spPr>
          <a:xfrm>
            <a:off x="3200400" y="0"/>
            <a:ext cx="5943600" cy="5143500"/>
          </a:xfrm>
          <a:prstGeom prst="rect">
            <a:avLst/>
          </a:prstGeom>
          <a:solidFill>
            <a:srgbClr val="16213E"/>
          </a:solidFill>
          <a:ln/>
        </p:spPr>
        <p:txBody>
          <a:bodyPr/>
          <a:lstStyle/>
          <a:p>
            <a:endParaRPr lang="en-US"/>
          </a:p>
        </p:txBody>
      </p:sp>
      <p:sp>
        <p:nvSpPr>
          <p:cNvPr id="4" name="Shape 2"/>
          <p:cNvSpPr/>
          <p:nvPr/>
        </p:nvSpPr>
        <p:spPr>
          <a:xfrm>
            <a:off x="0" y="3840480"/>
            <a:ext cx="3200400" cy="1303020"/>
          </a:xfrm>
          <a:prstGeom prst="rect">
            <a:avLst/>
          </a:prstGeom>
          <a:solidFill>
            <a:srgbClr val="E76F51"/>
          </a:solidFill>
          <a:ln/>
        </p:spPr>
        <p:txBody>
          <a:bodyPr/>
          <a:lstStyle/>
          <a:p>
            <a:endParaRPr lang="en-US"/>
          </a:p>
        </p:txBody>
      </p:sp>
      <p:sp>
        <p:nvSpPr>
          <p:cNvPr id="5" name="Text 3"/>
          <p:cNvSpPr/>
          <p:nvPr/>
        </p:nvSpPr>
        <p:spPr>
          <a:xfrm>
            <a:off x="365760" y="1005840"/>
            <a:ext cx="2560320" cy="548640"/>
          </a:xfrm>
          <a:prstGeom prst="rect">
            <a:avLst/>
          </a:prstGeom>
          <a:noFill/>
          <a:ln/>
        </p:spPr>
        <p:txBody>
          <a:bodyPr wrap="square" rtlCol="0" anchor="ctr"/>
          <a:lstStyle/>
          <a:p>
            <a:pPr marL="0" indent="0">
              <a:buNone/>
            </a:pPr>
            <a:r>
              <a:rPr lang="en-US" sz="1400" b="1" dirty="0">
                <a:solidFill>
                  <a:srgbClr val="FCD34D"/>
                </a:solidFill>
                <a:latin typeface="Calibri" pitchFamily="34" charset="0"/>
                <a:ea typeface="Calibri" pitchFamily="34" charset="-122"/>
                <a:cs typeface="Calibri" pitchFamily="34" charset="-120"/>
              </a:rPr>
              <a:t>PART 2</a:t>
            </a:r>
            <a:endParaRPr lang="en-US" sz="1400" dirty="0"/>
          </a:p>
        </p:txBody>
      </p:sp>
      <p:sp>
        <p:nvSpPr>
          <p:cNvPr id="6" name="Text 4"/>
          <p:cNvSpPr/>
          <p:nvPr/>
        </p:nvSpPr>
        <p:spPr>
          <a:xfrm>
            <a:off x="365760" y="1508760"/>
            <a:ext cx="2560320" cy="137160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Grammar</a:t>
            </a:r>
            <a:endParaRPr lang="en-US" sz="3600" dirty="0"/>
          </a:p>
          <a:p>
            <a:pPr marL="0" indent="0">
              <a:buNone/>
            </a:pPr>
            <a:r>
              <a:rPr lang="en-US" sz="3600" b="1" dirty="0">
                <a:solidFill>
                  <a:srgbClr val="FFFFFF"/>
                </a:solidFill>
                <a:latin typeface="Calibri" pitchFamily="34" charset="0"/>
                <a:ea typeface="Calibri" pitchFamily="34" charset="-122"/>
                <a:cs typeface="Calibri" pitchFamily="34" charset="-120"/>
              </a:rPr>
              <a:t>Maze</a:t>
            </a:r>
            <a:endParaRPr lang="en-US" sz="3600" dirty="0"/>
          </a:p>
        </p:txBody>
      </p:sp>
      <p:sp>
        <p:nvSpPr>
          <p:cNvPr id="7" name="Text 5"/>
          <p:cNvSpPr/>
          <p:nvPr/>
        </p:nvSpPr>
        <p:spPr>
          <a:xfrm>
            <a:off x="365760" y="3886200"/>
            <a:ext cx="2560320" cy="548640"/>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20 Marks</a:t>
            </a:r>
            <a:endParaRPr lang="en-US" sz="2000" dirty="0"/>
          </a:p>
        </p:txBody>
      </p:sp>
      <p:sp>
        <p:nvSpPr>
          <p:cNvPr id="8" name="Text 6"/>
          <p:cNvSpPr/>
          <p:nvPr/>
        </p:nvSpPr>
        <p:spPr>
          <a:xfrm>
            <a:off x="3474720" y="822960"/>
            <a:ext cx="5394960" cy="457200"/>
          </a:xfrm>
          <a:prstGeom prst="rect">
            <a:avLst/>
          </a:prstGeom>
          <a:noFill/>
          <a:ln/>
        </p:spPr>
        <p:txBody>
          <a:bodyPr wrap="square" rtlCol="0" anchor="ctr"/>
          <a:lstStyle/>
          <a:p>
            <a:pPr marL="0" indent="0">
              <a:buNone/>
            </a:pPr>
            <a:r>
              <a:rPr lang="en-US" sz="1700" b="1" dirty="0">
                <a:solidFill>
                  <a:srgbClr val="FCD34D"/>
                </a:solidFill>
                <a:latin typeface="Calibri" pitchFamily="34" charset="0"/>
                <a:ea typeface="Calibri" pitchFamily="34" charset="-122"/>
                <a:cs typeface="Calibri" pitchFamily="34" charset="-120"/>
              </a:rPr>
              <a:t>🔤 Grammar Focus Areas:</a:t>
            </a:r>
            <a:endParaRPr lang="en-US" sz="1700" dirty="0"/>
          </a:p>
        </p:txBody>
      </p:sp>
      <p:sp>
        <p:nvSpPr>
          <p:cNvPr id="9" name="Shape 7"/>
          <p:cNvSpPr/>
          <p:nvPr/>
        </p:nvSpPr>
        <p:spPr>
          <a:xfrm>
            <a:off x="3474720" y="1371600"/>
            <a:ext cx="182880" cy="182880"/>
          </a:xfrm>
          <a:prstGeom prst="ellipse">
            <a:avLst/>
          </a:prstGeom>
          <a:solidFill>
            <a:srgbClr val="E76F51"/>
          </a:solidFill>
          <a:ln/>
        </p:spPr>
        <p:txBody>
          <a:bodyPr/>
          <a:lstStyle/>
          <a:p>
            <a:endParaRPr lang="en-US"/>
          </a:p>
        </p:txBody>
      </p:sp>
      <p:sp>
        <p:nvSpPr>
          <p:cNvPr id="10" name="Text 8"/>
          <p:cNvSpPr/>
          <p:nvPr/>
        </p:nvSpPr>
        <p:spPr>
          <a:xfrm>
            <a:off x="3794760" y="1344168"/>
            <a:ext cx="502920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Conjunctions – coordinating &amp; connectors (furthermore, however)</a:t>
            </a:r>
            <a:endParaRPr lang="en-US" sz="1300" dirty="0"/>
          </a:p>
        </p:txBody>
      </p:sp>
      <p:sp>
        <p:nvSpPr>
          <p:cNvPr id="11" name="Shape 9"/>
          <p:cNvSpPr/>
          <p:nvPr/>
        </p:nvSpPr>
        <p:spPr>
          <a:xfrm>
            <a:off x="3474720" y="2011680"/>
            <a:ext cx="182880" cy="182880"/>
          </a:xfrm>
          <a:prstGeom prst="ellipse">
            <a:avLst/>
          </a:prstGeom>
          <a:solidFill>
            <a:srgbClr val="E76F51"/>
          </a:solidFill>
          <a:ln/>
        </p:spPr>
        <p:txBody>
          <a:bodyPr/>
          <a:lstStyle/>
          <a:p>
            <a:endParaRPr lang="en-US"/>
          </a:p>
        </p:txBody>
      </p:sp>
      <p:sp>
        <p:nvSpPr>
          <p:cNvPr id="12" name="Text 10"/>
          <p:cNvSpPr/>
          <p:nvPr/>
        </p:nvSpPr>
        <p:spPr>
          <a:xfrm>
            <a:off x="3794760" y="1984248"/>
            <a:ext cx="502920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Comparatives &amp; superlatives</a:t>
            </a:r>
            <a:endParaRPr lang="en-US" sz="1300" dirty="0"/>
          </a:p>
        </p:txBody>
      </p:sp>
      <p:sp>
        <p:nvSpPr>
          <p:cNvPr id="13" name="Shape 11"/>
          <p:cNvSpPr/>
          <p:nvPr/>
        </p:nvSpPr>
        <p:spPr>
          <a:xfrm>
            <a:off x="3474720" y="2651760"/>
            <a:ext cx="182880" cy="182880"/>
          </a:xfrm>
          <a:prstGeom prst="ellipse">
            <a:avLst/>
          </a:prstGeom>
          <a:solidFill>
            <a:srgbClr val="E76F51"/>
          </a:solidFill>
          <a:ln/>
        </p:spPr>
        <p:txBody>
          <a:bodyPr/>
          <a:lstStyle/>
          <a:p>
            <a:endParaRPr lang="en-US"/>
          </a:p>
        </p:txBody>
      </p:sp>
      <p:sp>
        <p:nvSpPr>
          <p:cNvPr id="14" name="Text 12"/>
          <p:cNvSpPr/>
          <p:nvPr/>
        </p:nvSpPr>
        <p:spPr>
          <a:xfrm>
            <a:off x="3794760" y="2624328"/>
            <a:ext cx="502920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Future forms (going to, might)</a:t>
            </a:r>
            <a:endParaRPr lang="en-US" sz="1300" dirty="0"/>
          </a:p>
        </p:txBody>
      </p:sp>
      <p:sp>
        <p:nvSpPr>
          <p:cNvPr id="15" name="Shape 13"/>
          <p:cNvSpPr/>
          <p:nvPr/>
        </p:nvSpPr>
        <p:spPr>
          <a:xfrm>
            <a:off x="3474720" y="3291840"/>
            <a:ext cx="182880" cy="182880"/>
          </a:xfrm>
          <a:prstGeom prst="ellipse">
            <a:avLst/>
          </a:prstGeom>
          <a:solidFill>
            <a:srgbClr val="E76F51"/>
          </a:solidFill>
          <a:ln/>
        </p:spPr>
        <p:txBody>
          <a:bodyPr/>
          <a:lstStyle/>
          <a:p>
            <a:endParaRPr lang="en-US"/>
          </a:p>
        </p:txBody>
      </p:sp>
      <p:sp>
        <p:nvSpPr>
          <p:cNvPr id="16" name="Text 14"/>
          <p:cNvSpPr/>
          <p:nvPr/>
        </p:nvSpPr>
        <p:spPr>
          <a:xfrm>
            <a:off x="3794760" y="3264408"/>
            <a:ext cx="502920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Modals of certainty/advice (should, must)</a:t>
            </a:r>
            <a:endParaRPr lang="en-US" sz="1300" dirty="0"/>
          </a:p>
        </p:txBody>
      </p:sp>
      <p:sp>
        <p:nvSpPr>
          <p:cNvPr id="17" name="Shape 15"/>
          <p:cNvSpPr/>
          <p:nvPr/>
        </p:nvSpPr>
        <p:spPr>
          <a:xfrm>
            <a:off x="3474720" y="3931920"/>
            <a:ext cx="182880" cy="182880"/>
          </a:xfrm>
          <a:prstGeom prst="ellipse">
            <a:avLst/>
          </a:prstGeom>
          <a:solidFill>
            <a:srgbClr val="E76F51"/>
          </a:solidFill>
          <a:ln/>
        </p:spPr>
        <p:txBody>
          <a:bodyPr/>
          <a:lstStyle/>
          <a:p>
            <a:endParaRPr lang="en-US"/>
          </a:p>
        </p:txBody>
      </p:sp>
      <p:sp>
        <p:nvSpPr>
          <p:cNvPr id="18" name="Text 16"/>
          <p:cNvSpPr/>
          <p:nvPr/>
        </p:nvSpPr>
        <p:spPr>
          <a:xfrm>
            <a:off x="3794760" y="3904488"/>
            <a:ext cx="502920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Past simple / past continuous</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FB90A5-435A-C1E1-5232-2D736F75C22F}"/>
              </a:ext>
            </a:extLst>
          </p:cNvPr>
          <p:cNvSpPr txBox="1"/>
          <p:nvPr/>
        </p:nvSpPr>
        <p:spPr>
          <a:xfrm>
            <a:off x="5174344" y="0"/>
            <a:ext cx="1650067" cy="369332"/>
          </a:xfrm>
          <a:prstGeom prst="rect">
            <a:avLst/>
          </a:prstGeom>
          <a:noFill/>
        </p:spPr>
        <p:txBody>
          <a:bodyPr wrap="none" rtlCol="0">
            <a:spAutoFit/>
          </a:bodyPr>
          <a:lstStyle/>
          <a:p>
            <a:r>
              <a:rPr lang="en-US" b="1" dirty="0"/>
              <a:t>Grammar maze</a:t>
            </a:r>
          </a:p>
        </p:txBody>
      </p:sp>
      <p:graphicFrame>
        <p:nvGraphicFramePr>
          <p:cNvPr id="3" name="Table 2">
            <a:extLst>
              <a:ext uri="{FF2B5EF4-FFF2-40B4-BE49-F238E27FC236}">
                <a16:creationId xmlns:a16="http://schemas.microsoft.com/office/drawing/2014/main" id="{CC4055F5-C7B0-DFC6-698A-70C4148A0BE9}"/>
              </a:ext>
            </a:extLst>
          </p:cNvPr>
          <p:cNvGraphicFramePr>
            <a:graphicFrameLocks noGrp="1"/>
          </p:cNvGraphicFramePr>
          <p:nvPr>
            <p:extLst>
              <p:ext uri="{D42A27DB-BD31-4B8C-83A1-F6EECF244321}">
                <p14:modId xmlns:p14="http://schemas.microsoft.com/office/powerpoint/2010/main" val="898493361"/>
              </p:ext>
            </p:extLst>
          </p:nvPr>
        </p:nvGraphicFramePr>
        <p:xfrm>
          <a:off x="1" y="58840"/>
          <a:ext cx="9144000" cy="5181600"/>
        </p:xfrm>
        <a:graphic>
          <a:graphicData uri="http://schemas.openxmlformats.org/drawingml/2006/table">
            <a:tbl>
              <a:tblPr firstRow="1" bandRow="1">
                <a:tableStyleId>{21E4AEA4-8DFA-4A89-87EB-49C32662AFE0}</a:tableStyleId>
              </a:tblPr>
              <a:tblGrid>
                <a:gridCol w="3864000">
                  <a:extLst>
                    <a:ext uri="{9D8B030D-6E8A-4147-A177-3AD203B41FA5}">
                      <a16:colId xmlns:a16="http://schemas.microsoft.com/office/drawing/2014/main" val="3219313471"/>
                    </a:ext>
                  </a:extLst>
                </a:gridCol>
                <a:gridCol w="1064212">
                  <a:extLst>
                    <a:ext uri="{9D8B030D-6E8A-4147-A177-3AD203B41FA5}">
                      <a16:colId xmlns:a16="http://schemas.microsoft.com/office/drawing/2014/main" val="1470571904"/>
                    </a:ext>
                  </a:extLst>
                </a:gridCol>
                <a:gridCol w="1929787">
                  <a:extLst>
                    <a:ext uri="{9D8B030D-6E8A-4147-A177-3AD203B41FA5}">
                      <a16:colId xmlns:a16="http://schemas.microsoft.com/office/drawing/2014/main" val="2895724101"/>
                    </a:ext>
                  </a:extLst>
                </a:gridCol>
                <a:gridCol w="2286001">
                  <a:extLst>
                    <a:ext uri="{9D8B030D-6E8A-4147-A177-3AD203B41FA5}">
                      <a16:colId xmlns:a16="http://schemas.microsoft.com/office/drawing/2014/main" val="3851801672"/>
                    </a:ext>
                  </a:extLst>
                </a:gridCol>
              </a:tblGrid>
              <a:tr h="349824">
                <a:tc>
                  <a:txBody>
                    <a:bodyPr/>
                    <a:lstStyle/>
                    <a:p>
                      <a:r>
                        <a:rPr lang="en-US" dirty="0"/>
                        <a:t>Part 2: Grammar </a:t>
                      </a:r>
                    </a:p>
                  </a:txBody>
                  <a:tcPr/>
                </a:tc>
                <a:tc>
                  <a:txBody>
                    <a:bodyPr/>
                    <a:lstStyle/>
                    <a:p>
                      <a:r>
                        <a:rPr lang="en-US" dirty="0"/>
                        <a:t>Lesson</a:t>
                      </a:r>
                    </a:p>
                  </a:txBody>
                  <a:tcPr/>
                </a:tc>
                <a:tc>
                  <a:txBody>
                    <a:bodyPr/>
                    <a:lstStyle/>
                    <a:p>
                      <a:r>
                        <a:rPr lang="en-US" dirty="0"/>
                        <a:t>Features</a:t>
                      </a:r>
                    </a:p>
                  </a:txBody>
                  <a:tcPr/>
                </a:tc>
                <a:tc>
                  <a:txBody>
                    <a:bodyPr/>
                    <a:lstStyle/>
                    <a:p>
                      <a:r>
                        <a:rPr lang="en-US" dirty="0"/>
                        <a:t>Vocabulary</a:t>
                      </a:r>
                    </a:p>
                  </a:txBody>
                  <a:tcPr/>
                </a:tc>
                <a:extLst>
                  <a:ext uri="{0D108BD9-81ED-4DB2-BD59-A6C34878D82A}">
                    <a16:rowId xmlns:a16="http://schemas.microsoft.com/office/drawing/2014/main" val="2324085346"/>
                  </a:ext>
                </a:extLst>
              </a:tr>
              <a:tr h="4606022">
                <a:tc>
                  <a:txBody>
                    <a:bodyPr/>
                    <a:lstStyle/>
                    <a:p>
                      <a:r>
                        <a:rPr lang="en-US" sz="1400" dirty="0"/>
                        <a:t>Comparative and superlative</a:t>
                      </a:r>
                      <a:endParaRPr lang="en-US" sz="1100" dirty="0"/>
                    </a:p>
                    <a:p>
                      <a:r>
                        <a:rPr lang="en-US" sz="1200" dirty="0">
                          <a:hlinkClick r:id="rId2"/>
                        </a:rPr>
                        <a:t>https://www.mauthor.com/present/4845667746447360</a:t>
                      </a:r>
                      <a:endParaRPr lang="en-US" sz="1200" dirty="0"/>
                    </a:p>
                    <a:p>
                      <a:r>
                        <a:rPr lang="en-US" sz="1400" dirty="0"/>
                        <a:t>2-future forms </a:t>
                      </a:r>
                    </a:p>
                    <a:p>
                      <a:r>
                        <a:rPr lang="en-US" sz="1400" dirty="0">
                          <a:hlinkClick r:id="rId3"/>
                        </a:rPr>
                        <a:t>https://www.mauthor.com/present/4935030010413056</a:t>
                      </a:r>
                      <a:endParaRPr lang="en-US" sz="1400" dirty="0"/>
                    </a:p>
                    <a:p>
                      <a:r>
                        <a:rPr lang="en-US" sz="1400" dirty="0"/>
                        <a:t>3-Modals of certainty/advice</a:t>
                      </a:r>
                    </a:p>
                    <a:p>
                      <a:r>
                        <a:rPr lang="en-US" sz="1400" dirty="0">
                          <a:hlinkClick r:id="rId4"/>
                        </a:rPr>
                        <a:t>https://www.mauthor.com/present/4929550974320640</a:t>
                      </a:r>
                      <a:endParaRPr lang="en-US" sz="1400" dirty="0"/>
                    </a:p>
                    <a:p>
                      <a:r>
                        <a:rPr lang="en-US" sz="1400" dirty="0"/>
                        <a:t>4-</a:t>
                      </a:r>
                      <a:r>
                        <a:rPr lang="en-US" sz="1400" b="0" i="0" u="none" strike="noStrike" kern="1200" baseline="0" dirty="0">
                          <a:solidFill>
                            <a:schemeClr val="dk1"/>
                          </a:solidFill>
                          <a:latin typeface="+mn-lt"/>
                          <a:ea typeface="+mn-ea"/>
                          <a:cs typeface="+mn-cs"/>
                        </a:rPr>
                        <a:t>cohesive devices (because, however, inconclusion) </a:t>
                      </a:r>
                    </a:p>
                    <a:p>
                      <a:r>
                        <a:rPr lang="en-US" sz="1400" dirty="0">
                          <a:hlinkClick r:id="rId4"/>
                        </a:rPr>
                        <a:t>https://www.mauthor.com/present/4929550974320640</a:t>
                      </a:r>
                      <a:endParaRPr lang="en-US" sz="1400" dirty="0"/>
                    </a:p>
                    <a:p>
                      <a:r>
                        <a:rPr lang="en-US" sz="1400" dirty="0"/>
                        <a:t>5-c</a:t>
                      </a:r>
                      <a:r>
                        <a:rPr lang="en-US" sz="1400" b="0" i="0" u="none" strike="noStrike" kern="1200" baseline="0" dirty="0">
                          <a:solidFill>
                            <a:schemeClr val="dk1"/>
                          </a:solidFill>
                          <a:latin typeface="+mn-lt"/>
                          <a:ea typeface="+mn-ea"/>
                          <a:cs typeface="+mn-cs"/>
                        </a:rPr>
                        <a:t>onnectors (furthermore, however)</a:t>
                      </a:r>
                    </a:p>
                    <a:p>
                      <a:r>
                        <a:rPr lang="en-US" sz="1400" b="0" i="0" u="none" strike="noStrike" kern="1200" baseline="0" dirty="0">
                          <a:solidFill>
                            <a:schemeClr val="dk1"/>
                          </a:solidFill>
                          <a:latin typeface="+mn-lt"/>
                          <a:ea typeface="+mn-ea"/>
                          <a:cs typeface="+mn-cs"/>
                          <a:hlinkClick r:id="rId5"/>
                        </a:rPr>
                        <a:t>https://wordwall.net/resource/94403592/sed3-moreover-however-although-therefore</a:t>
                      </a:r>
                      <a:r>
                        <a:rPr lang="en-US" sz="1400" b="0" i="0" u="none" strike="noStrike" kern="1200" baseline="0" dirty="0">
                          <a:solidFill>
                            <a:schemeClr val="dk1"/>
                          </a:solidFill>
                          <a:latin typeface="+mn-lt"/>
                          <a:ea typeface="+mn-ea"/>
                          <a:cs typeface="+mn-cs"/>
                        </a:rPr>
                        <a:t> </a:t>
                      </a:r>
                    </a:p>
                    <a:p>
                      <a:r>
                        <a:rPr lang="en-US" sz="1400" b="0" i="0" u="none" strike="noStrike" kern="1200" baseline="0" dirty="0">
                          <a:solidFill>
                            <a:schemeClr val="dk1"/>
                          </a:solidFill>
                          <a:latin typeface="+mn-lt"/>
                          <a:ea typeface="+mn-ea"/>
                          <a:cs typeface="+mn-cs"/>
                        </a:rPr>
                        <a:t>6-Past simple / past continuous</a:t>
                      </a:r>
                    </a:p>
                    <a:p>
                      <a:r>
                        <a:rPr lang="en-US" sz="1400" dirty="0">
                          <a:hlinkClick r:id="rId6"/>
                        </a:rPr>
                        <a:t>https://www.mauthor.com/present/6735185216667648</a:t>
                      </a:r>
                      <a:endParaRPr lang="en-US" sz="1400" dirty="0"/>
                    </a:p>
                    <a:p>
                      <a:r>
                        <a:rPr lang="en-US" sz="1400" dirty="0">
                          <a:hlinkClick r:id="rId7"/>
                        </a:rPr>
                        <a:t>https://www.mauthor.com/present/4764349620682752</a:t>
                      </a:r>
                      <a:endParaRPr lang="en-US" sz="1400" dirty="0"/>
                    </a:p>
                    <a:p>
                      <a:endParaRPr lang="en-US" sz="1400" dirty="0"/>
                    </a:p>
                    <a:p>
                      <a:endParaRPr lang="en-US" dirty="0"/>
                    </a:p>
                  </a:txBody>
                  <a:tcPr/>
                </a:tc>
                <a:tc>
                  <a:txBody>
                    <a:bodyPr/>
                    <a:lstStyle/>
                    <a:p>
                      <a:r>
                        <a:rPr lang="en-US" sz="1800" b="0" i="0" u="none" strike="noStrike" kern="1200" baseline="0" dirty="0">
                          <a:solidFill>
                            <a:schemeClr val="dk1"/>
                          </a:solidFill>
                          <a:latin typeface="+mn-lt"/>
                          <a:ea typeface="+mn-ea"/>
                          <a:cs typeface="+mn-cs"/>
                        </a:rPr>
                        <a:t>Choosing a College</a:t>
                      </a:r>
                    </a:p>
                    <a:p>
                      <a:r>
                        <a:rPr lang="en-US" sz="1800" b="0" i="0" u="none" strike="noStrike" kern="1200" baseline="0" dirty="0">
                          <a:solidFill>
                            <a:schemeClr val="dk1"/>
                          </a:solidFill>
                          <a:latin typeface="+mn-lt"/>
                          <a:ea typeface="+mn-ea"/>
                          <a:cs typeface="+mn-cs"/>
                        </a:rPr>
                        <a:t>Location</a:t>
                      </a:r>
                      <a:endParaRPr lang="en-US" dirty="0"/>
                    </a:p>
                  </a:txBody>
                  <a:tcPr/>
                </a:tc>
                <a:tc>
                  <a:txBody>
                    <a:bodyPr/>
                    <a:lstStyle/>
                    <a:p>
                      <a:r>
                        <a:rPr lang="en-US" sz="1800" b="0" i="0" u="none" strike="noStrike" kern="1200" baseline="0" dirty="0">
                          <a:solidFill>
                            <a:schemeClr val="dk1"/>
                          </a:solidFill>
                          <a:latin typeface="+mn-lt"/>
                          <a:ea typeface="+mn-ea"/>
                          <a:cs typeface="+mn-cs"/>
                        </a:rPr>
                        <a:t>1 narrative text of</a:t>
                      </a:r>
                    </a:p>
                    <a:p>
                      <a:r>
                        <a:rPr lang="en-US" sz="1800" b="0" i="0" u="none" strike="noStrike" kern="1200" baseline="0" dirty="0">
                          <a:solidFill>
                            <a:schemeClr val="dk1"/>
                          </a:solidFill>
                          <a:latin typeface="+mn-lt"/>
                          <a:ea typeface="+mn-ea"/>
                          <a:cs typeface="+mn-cs"/>
                        </a:rPr>
                        <a:t>160 words (10%</a:t>
                      </a:r>
                    </a:p>
                    <a:p>
                      <a:r>
                        <a:rPr lang="en-US" sz="1800" b="0" i="0" u="none" strike="noStrike" kern="1200" baseline="0" dirty="0">
                          <a:solidFill>
                            <a:schemeClr val="dk1"/>
                          </a:solidFill>
                          <a:latin typeface="+mn-lt"/>
                          <a:ea typeface="+mn-ea"/>
                          <a:cs typeface="+mn-cs"/>
                        </a:rPr>
                        <a:t>either way) </a:t>
                      </a:r>
                    </a:p>
                    <a:p>
                      <a:r>
                        <a:rPr lang="en-US" sz="1800" b="0" i="0" u="none" strike="noStrike" kern="1200" baseline="0" dirty="0">
                          <a:solidFill>
                            <a:schemeClr val="dk1"/>
                          </a:solidFill>
                          <a:latin typeface="+mn-lt"/>
                          <a:ea typeface="+mn-ea"/>
                          <a:cs typeface="+mn-cs"/>
                        </a:rPr>
                        <a:t>with 5</a:t>
                      </a:r>
                    </a:p>
                    <a:p>
                      <a:r>
                        <a:rPr lang="en-US" sz="1800" b="0" i="0" u="none" strike="noStrike" kern="1200" baseline="0" dirty="0">
                          <a:solidFill>
                            <a:schemeClr val="dk1"/>
                          </a:solidFill>
                          <a:latin typeface="+mn-lt"/>
                          <a:ea typeface="+mn-ea"/>
                          <a:cs typeface="+mn-cs"/>
                        </a:rPr>
                        <a:t>gaps</a:t>
                      </a:r>
                    </a:p>
                    <a:p>
                      <a:r>
                        <a:rPr lang="en-US" sz="1800" b="0" i="0" u="none" strike="noStrike" kern="1200" baseline="0" dirty="0">
                          <a:solidFill>
                            <a:schemeClr val="dk1"/>
                          </a:solidFill>
                          <a:latin typeface="+mn-lt"/>
                          <a:ea typeface="+mn-ea"/>
                          <a:cs typeface="+mn-cs"/>
                        </a:rPr>
                        <a:t>§ 3 options, one of</a:t>
                      </a:r>
                    </a:p>
                    <a:p>
                      <a:r>
                        <a:rPr lang="en-US" sz="1800" b="0" i="0" u="none" strike="noStrike" kern="1200" baseline="0" dirty="0">
                          <a:solidFill>
                            <a:schemeClr val="dk1"/>
                          </a:solidFill>
                          <a:latin typeface="+mn-lt"/>
                          <a:ea typeface="+mn-ea"/>
                          <a:cs typeface="+mn-cs"/>
                        </a:rPr>
                        <a:t>which is the</a:t>
                      </a:r>
                    </a:p>
                    <a:p>
                      <a:r>
                        <a:rPr lang="en-US" sz="1800" b="0" i="0" u="none" strike="noStrike" kern="1200" baseline="0" dirty="0">
                          <a:solidFill>
                            <a:schemeClr val="dk1"/>
                          </a:solidFill>
                          <a:latin typeface="+mn-lt"/>
                          <a:ea typeface="+mn-ea"/>
                          <a:cs typeface="+mn-cs"/>
                        </a:rPr>
                        <a:t>correct answer</a:t>
                      </a:r>
                    </a:p>
                    <a:p>
                      <a:r>
                        <a:rPr lang="en-US" sz="1800" b="0" i="0" u="none" strike="noStrike" kern="1200" baseline="0" dirty="0">
                          <a:solidFill>
                            <a:schemeClr val="dk1"/>
                          </a:solidFill>
                          <a:latin typeface="+mn-lt"/>
                          <a:ea typeface="+mn-ea"/>
                          <a:cs typeface="+mn-cs"/>
                        </a:rPr>
                        <a:t>§ 4 marks each (total</a:t>
                      </a:r>
                    </a:p>
                    <a:p>
                      <a:r>
                        <a:rPr lang="en-US" sz="1800" b="0" i="0" u="none" strike="noStrike" kern="1200" baseline="0" dirty="0">
                          <a:solidFill>
                            <a:schemeClr val="dk1"/>
                          </a:solidFill>
                          <a:latin typeface="+mn-lt"/>
                          <a:ea typeface="+mn-ea"/>
                          <a:cs typeface="+mn-cs"/>
                        </a:rPr>
                        <a:t>20)</a:t>
                      </a:r>
                      <a:endParaRPr lang="en-US" dirty="0"/>
                    </a:p>
                  </a:txBody>
                  <a:tcPr/>
                </a:tc>
                <a:tc>
                  <a:txBody>
                    <a:bodyPr/>
                    <a:lstStyle/>
                    <a:p>
                      <a:r>
                        <a:rPr lang="en-US" sz="1800" b="0" i="0" u="none" strike="noStrike" kern="1200" baseline="0" dirty="0">
                          <a:solidFill>
                            <a:schemeClr val="dk1"/>
                          </a:solidFill>
                          <a:latin typeface="+mn-lt"/>
                          <a:ea typeface="+mn-ea"/>
                          <a:cs typeface="+mn-cs"/>
                        </a:rPr>
                        <a:t>Dorm</a:t>
                      </a:r>
                    </a:p>
                    <a:p>
                      <a:r>
                        <a:rPr lang="en-US" sz="1800" b="0" i="0" u="none" strike="noStrike" kern="1200" baseline="0" dirty="0">
                          <a:solidFill>
                            <a:schemeClr val="dk1"/>
                          </a:solidFill>
                          <a:latin typeface="+mn-lt"/>
                          <a:ea typeface="+mn-ea"/>
                          <a:cs typeface="+mn-cs"/>
                        </a:rPr>
                        <a:t>commute campus facilities affordable</a:t>
                      </a:r>
                    </a:p>
                    <a:p>
                      <a:r>
                        <a:rPr lang="en-US" sz="1800" b="0" i="0" u="none" strike="noStrike" kern="1200" baseline="0" dirty="0">
                          <a:solidFill>
                            <a:schemeClr val="dk1"/>
                          </a:solidFill>
                          <a:latin typeface="+mn-lt"/>
                          <a:ea typeface="+mn-ea"/>
                          <a:cs typeface="+mn-cs"/>
                        </a:rPr>
                        <a:t>preference environment plan</a:t>
                      </a:r>
                    </a:p>
                    <a:p>
                      <a:r>
                        <a:rPr lang="en-US" sz="1800" b="0" i="0" u="none" strike="noStrike" kern="1200" baseline="0" dirty="0">
                          <a:solidFill>
                            <a:schemeClr val="dk1"/>
                          </a:solidFill>
                          <a:latin typeface="+mn-lt"/>
                          <a:ea typeface="+mn-ea"/>
                          <a:cs typeface="+mn-cs"/>
                        </a:rPr>
                        <a:t>schedule</a:t>
                      </a:r>
                      <a:endParaRPr lang="en-US" dirty="0"/>
                    </a:p>
                  </a:txBody>
                  <a:tcPr/>
                </a:tc>
                <a:extLst>
                  <a:ext uri="{0D108BD9-81ED-4DB2-BD59-A6C34878D82A}">
                    <a16:rowId xmlns:a16="http://schemas.microsoft.com/office/drawing/2014/main" val="4148283404"/>
                  </a:ext>
                </a:extLst>
              </a:tr>
            </a:tbl>
          </a:graphicData>
        </a:graphic>
      </p:graphicFrame>
    </p:spTree>
    <p:extLst>
      <p:ext uri="{BB962C8B-B14F-4D97-AF65-F5344CB8AC3E}">
        <p14:creationId xmlns:p14="http://schemas.microsoft.com/office/powerpoint/2010/main" val="1961730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E76F51"/>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Part 2 – Grammar Maze Sample (5 × 4 = 20 marks)</a:t>
            </a:r>
            <a:endParaRPr lang="en-US" sz="2200" dirty="0"/>
          </a:p>
        </p:txBody>
      </p:sp>
      <p:sp>
        <p:nvSpPr>
          <p:cNvPr id="6" name="Text 4"/>
          <p:cNvSpPr/>
          <p:nvPr/>
        </p:nvSpPr>
        <p:spPr>
          <a:xfrm>
            <a:off x="320040" y="914400"/>
            <a:ext cx="493776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Choosing a College Location</a:t>
            </a:r>
            <a:endParaRPr lang="en-US" sz="1300" dirty="0"/>
          </a:p>
        </p:txBody>
      </p:sp>
      <p:sp>
        <p:nvSpPr>
          <p:cNvPr id="7" name="Text 5"/>
          <p:cNvSpPr/>
          <p:nvPr/>
        </p:nvSpPr>
        <p:spPr>
          <a:xfrm>
            <a:off x="85633" y="978771"/>
            <a:ext cx="8335373" cy="1843659"/>
          </a:xfrm>
          <a:prstGeom prst="rect">
            <a:avLst/>
          </a:prstGeom>
          <a:noFill/>
          <a:ln/>
        </p:spPr>
        <p:txBody>
          <a:bodyPr wrap="square" rtlCol="0" anchor="ctr"/>
          <a:lstStyle/>
          <a:p>
            <a:r>
              <a:rPr lang="en-US" sz="1400" b="1" dirty="0"/>
              <a:t>Choosing a College Location</a:t>
            </a:r>
            <a:endParaRPr lang="en-US" sz="1400" dirty="0"/>
          </a:p>
          <a:p>
            <a:r>
              <a:rPr lang="en-US" sz="1400" dirty="0"/>
              <a:t>Last year, Ahmed 1___ about which college to choose when his teacher gave him some important advice. She told him that he should visit different campuses before making a decision. Some colleges are 2___ than others because they offer better facilities and more comfortable dorms. Ahmed thinks he 3___ apply to a college near his home so he can commute easily. Furthermore, students 4___ consider the environment and schedule of the college carefully. 5___ the cost is high, many students still prefer colleges with excellent facilities.</a:t>
            </a:r>
          </a:p>
          <a:p>
            <a:pPr marL="0" indent="0">
              <a:spcAft>
                <a:spcPts val="500"/>
              </a:spcAft>
              <a:buNone/>
            </a:pPr>
            <a:endParaRPr lang="en-US" sz="1250" dirty="0"/>
          </a:p>
        </p:txBody>
      </p:sp>
      <p:graphicFrame>
        <p:nvGraphicFramePr>
          <p:cNvPr id="48" name="Table 47">
            <a:extLst>
              <a:ext uri="{FF2B5EF4-FFF2-40B4-BE49-F238E27FC236}">
                <a16:creationId xmlns:a16="http://schemas.microsoft.com/office/drawing/2014/main" id="{8DFF868F-4F74-4940-3BD1-06BB34B600FF}"/>
              </a:ext>
            </a:extLst>
          </p:cNvPr>
          <p:cNvGraphicFramePr>
            <a:graphicFrameLocks noGrp="1"/>
          </p:cNvGraphicFramePr>
          <p:nvPr>
            <p:extLst>
              <p:ext uri="{D42A27DB-BD31-4B8C-83A1-F6EECF244321}">
                <p14:modId xmlns:p14="http://schemas.microsoft.com/office/powerpoint/2010/main" val="2267201745"/>
              </p:ext>
            </p:extLst>
          </p:nvPr>
        </p:nvGraphicFramePr>
        <p:xfrm>
          <a:off x="376961" y="2574117"/>
          <a:ext cx="7752715" cy="2351082"/>
        </p:xfrm>
        <a:graphic>
          <a:graphicData uri="http://schemas.openxmlformats.org/drawingml/2006/table">
            <a:tbl>
              <a:tblPr>
                <a:tableStyleId>{775DCB02-9BB8-47FD-8907-85C794F793BA}</a:tableStyleId>
              </a:tblPr>
              <a:tblGrid>
                <a:gridCol w="412318">
                  <a:extLst>
                    <a:ext uri="{9D8B030D-6E8A-4147-A177-3AD203B41FA5}">
                      <a16:colId xmlns:a16="http://schemas.microsoft.com/office/drawing/2014/main" val="2091605467"/>
                    </a:ext>
                  </a:extLst>
                </a:gridCol>
                <a:gridCol w="2446799">
                  <a:extLst>
                    <a:ext uri="{9D8B030D-6E8A-4147-A177-3AD203B41FA5}">
                      <a16:colId xmlns:a16="http://schemas.microsoft.com/office/drawing/2014/main" val="1193140379"/>
                    </a:ext>
                  </a:extLst>
                </a:gridCol>
                <a:gridCol w="2446799">
                  <a:extLst>
                    <a:ext uri="{9D8B030D-6E8A-4147-A177-3AD203B41FA5}">
                      <a16:colId xmlns:a16="http://schemas.microsoft.com/office/drawing/2014/main" val="1078225900"/>
                    </a:ext>
                  </a:extLst>
                </a:gridCol>
                <a:gridCol w="2446799">
                  <a:extLst>
                    <a:ext uri="{9D8B030D-6E8A-4147-A177-3AD203B41FA5}">
                      <a16:colId xmlns:a16="http://schemas.microsoft.com/office/drawing/2014/main" val="1373175785"/>
                    </a:ext>
                  </a:extLst>
                </a:gridCol>
              </a:tblGrid>
              <a:tr h="391847">
                <a:tc>
                  <a:txBody>
                    <a:bodyPr/>
                    <a:lstStyle/>
                    <a:p>
                      <a:pPr>
                        <a:buNone/>
                      </a:pPr>
                      <a:endParaRPr lang="en-US" dirty="0"/>
                    </a:p>
                  </a:txBody>
                  <a:tcPr anchor="ctr"/>
                </a:tc>
                <a:tc>
                  <a:txBody>
                    <a:bodyPr/>
                    <a:lstStyle/>
                    <a:p>
                      <a:pPr>
                        <a:buNone/>
                      </a:pPr>
                      <a:r>
                        <a:rPr lang="en-US"/>
                        <a:t>A</a:t>
                      </a:r>
                    </a:p>
                  </a:txBody>
                  <a:tcPr anchor="ctr"/>
                </a:tc>
                <a:tc>
                  <a:txBody>
                    <a:bodyPr/>
                    <a:lstStyle/>
                    <a:p>
                      <a:pPr>
                        <a:buNone/>
                      </a:pPr>
                      <a:r>
                        <a:rPr lang="en-US"/>
                        <a:t>B</a:t>
                      </a:r>
                    </a:p>
                  </a:txBody>
                  <a:tcPr anchor="ctr"/>
                </a:tc>
                <a:tc>
                  <a:txBody>
                    <a:bodyPr/>
                    <a:lstStyle/>
                    <a:p>
                      <a:pPr>
                        <a:buNone/>
                      </a:pPr>
                      <a:r>
                        <a:rPr lang="en-US"/>
                        <a:t>C</a:t>
                      </a:r>
                    </a:p>
                  </a:txBody>
                  <a:tcPr anchor="ctr"/>
                </a:tc>
                <a:extLst>
                  <a:ext uri="{0D108BD9-81ED-4DB2-BD59-A6C34878D82A}">
                    <a16:rowId xmlns:a16="http://schemas.microsoft.com/office/drawing/2014/main" val="961307614"/>
                  </a:ext>
                </a:extLst>
              </a:tr>
              <a:tr h="391847">
                <a:tc>
                  <a:txBody>
                    <a:bodyPr/>
                    <a:lstStyle/>
                    <a:p>
                      <a:pPr>
                        <a:buNone/>
                      </a:pPr>
                      <a:r>
                        <a:rPr lang="en-US" dirty="0"/>
                        <a:t>1</a:t>
                      </a:r>
                    </a:p>
                  </a:txBody>
                  <a:tcPr anchor="ctr"/>
                </a:tc>
                <a:tc>
                  <a:txBody>
                    <a:bodyPr/>
                    <a:lstStyle/>
                    <a:p>
                      <a:pPr marL="0" indent="0">
                        <a:buNone/>
                      </a:pPr>
                      <a:r>
                        <a:rPr lang="en-US" dirty="0"/>
                        <a:t>is thinking</a:t>
                      </a:r>
                    </a:p>
                  </a:txBody>
                  <a:tcPr anchor="ctr"/>
                </a:tc>
                <a:tc>
                  <a:txBody>
                    <a:bodyPr/>
                    <a:lstStyle/>
                    <a:p>
                      <a:pPr>
                        <a:buNone/>
                      </a:pPr>
                      <a:r>
                        <a:rPr lang="en-US" dirty="0"/>
                        <a:t>thought</a:t>
                      </a:r>
                    </a:p>
                  </a:txBody>
                  <a:tcPr anchor="ctr"/>
                </a:tc>
                <a:tc>
                  <a:txBody>
                    <a:bodyPr/>
                    <a:lstStyle/>
                    <a:p>
                      <a:pPr>
                        <a:buNone/>
                      </a:pPr>
                      <a:r>
                        <a:rPr lang="en-US" dirty="0"/>
                        <a:t>was thinking</a:t>
                      </a:r>
                    </a:p>
                  </a:txBody>
                  <a:tcPr anchor="ctr"/>
                </a:tc>
                <a:extLst>
                  <a:ext uri="{0D108BD9-81ED-4DB2-BD59-A6C34878D82A}">
                    <a16:rowId xmlns:a16="http://schemas.microsoft.com/office/drawing/2014/main" val="388077042"/>
                  </a:ext>
                </a:extLst>
              </a:tr>
              <a:tr h="391847">
                <a:tc>
                  <a:txBody>
                    <a:bodyPr/>
                    <a:lstStyle/>
                    <a:p>
                      <a:pPr>
                        <a:buNone/>
                      </a:pPr>
                      <a:r>
                        <a:rPr lang="en-US"/>
                        <a:t>2</a:t>
                      </a:r>
                    </a:p>
                  </a:txBody>
                  <a:tcPr anchor="ctr"/>
                </a:tc>
                <a:tc>
                  <a:txBody>
                    <a:bodyPr/>
                    <a:lstStyle/>
                    <a:p>
                      <a:pPr>
                        <a:buNone/>
                      </a:pPr>
                      <a:r>
                        <a:rPr lang="en-US" dirty="0"/>
                        <a:t>most affordable</a:t>
                      </a:r>
                    </a:p>
                  </a:txBody>
                  <a:tcPr anchor="ctr"/>
                </a:tc>
                <a:tc>
                  <a:txBody>
                    <a:bodyPr/>
                    <a:lstStyle/>
                    <a:p>
                      <a:pPr>
                        <a:buNone/>
                      </a:pPr>
                      <a:r>
                        <a:rPr lang="en-US" dirty="0"/>
                        <a:t>more affordable</a:t>
                      </a:r>
                    </a:p>
                  </a:txBody>
                  <a:tcPr anchor="ctr"/>
                </a:tc>
                <a:tc>
                  <a:txBody>
                    <a:bodyPr/>
                    <a:lstStyle/>
                    <a:p>
                      <a:pPr>
                        <a:buNone/>
                      </a:pPr>
                      <a:r>
                        <a:rPr lang="en-US"/>
                        <a:t>affordable</a:t>
                      </a:r>
                    </a:p>
                  </a:txBody>
                  <a:tcPr anchor="ctr"/>
                </a:tc>
                <a:extLst>
                  <a:ext uri="{0D108BD9-81ED-4DB2-BD59-A6C34878D82A}">
                    <a16:rowId xmlns:a16="http://schemas.microsoft.com/office/drawing/2014/main" val="2162036983"/>
                  </a:ext>
                </a:extLst>
              </a:tr>
              <a:tr h="391847">
                <a:tc>
                  <a:txBody>
                    <a:bodyPr/>
                    <a:lstStyle/>
                    <a:p>
                      <a:pPr>
                        <a:buNone/>
                      </a:pPr>
                      <a:r>
                        <a:rPr lang="en-US"/>
                        <a:t>3</a:t>
                      </a:r>
                    </a:p>
                  </a:txBody>
                  <a:tcPr anchor="ctr"/>
                </a:tc>
                <a:tc>
                  <a:txBody>
                    <a:bodyPr/>
                    <a:lstStyle/>
                    <a:p>
                      <a:pPr>
                        <a:buNone/>
                      </a:pPr>
                      <a:r>
                        <a:rPr lang="en-US"/>
                        <a:t>is going to</a:t>
                      </a:r>
                    </a:p>
                  </a:txBody>
                  <a:tcPr anchor="ctr"/>
                </a:tc>
                <a:tc>
                  <a:txBody>
                    <a:bodyPr/>
                    <a:lstStyle/>
                    <a:p>
                      <a:pPr>
                        <a:buNone/>
                      </a:pPr>
                      <a:r>
                        <a:rPr lang="en-US"/>
                        <a:t>must</a:t>
                      </a:r>
                    </a:p>
                  </a:txBody>
                  <a:tcPr anchor="ctr"/>
                </a:tc>
                <a:tc>
                  <a:txBody>
                    <a:bodyPr/>
                    <a:lstStyle/>
                    <a:p>
                      <a:pPr>
                        <a:buNone/>
                      </a:pPr>
                      <a:r>
                        <a:rPr lang="en-US"/>
                        <a:t>was going to</a:t>
                      </a:r>
                    </a:p>
                  </a:txBody>
                  <a:tcPr anchor="ctr"/>
                </a:tc>
                <a:extLst>
                  <a:ext uri="{0D108BD9-81ED-4DB2-BD59-A6C34878D82A}">
                    <a16:rowId xmlns:a16="http://schemas.microsoft.com/office/drawing/2014/main" val="2604831121"/>
                  </a:ext>
                </a:extLst>
              </a:tr>
              <a:tr h="391847">
                <a:tc>
                  <a:txBody>
                    <a:bodyPr/>
                    <a:lstStyle/>
                    <a:p>
                      <a:pPr>
                        <a:buNone/>
                      </a:pPr>
                      <a:r>
                        <a:rPr lang="en-US"/>
                        <a:t>4</a:t>
                      </a:r>
                    </a:p>
                  </a:txBody>
                  <a:tcPr anchor="ctr"/>
                </a:tc>
                <a:tc>
                  <a:txBody>
                    <a:bodyPr/>
                    <a:lstStyle/>
                    <a:p>
                      <a:pPr>
                        <a:buNone/>
                      </a:pPr>
                      <a:r>
                        <a:rPr lang="en-US"/>
                        <a:t>should</a:t>
                      </a:r>
                    </a:p>
                  </a:txBody>
                  <a:tcPr anchor="ctr"/>
                </a:tc>
                <a:tc>
                  <a:txBody>
                    <a:bodyPr/>
                    <a:lstStyle/>
                    <a:p>
                      <a:pPr>
                        <a:buNone/>
                      </a:pPr>
                      <a:r>
                        <a:rPr lang="en-US"/>
                        <a:t>might to</a:t>
                      </a:r>
                    </a:p>
                  </a:txBody>
                  <a:tcPr anchor="ctr"/>
                </a:tc>
                <a:tc>
                  <a:txBody>
                    <a:bodyPr/>
                    <a:lstStyle/>
                    <a:p>
                      <a:pPr>
                        <a:buNone/>
                      </a:pPr>
                      <a:r>
                        <a:rPr lang="en-US"/>
                        <a:t>will to</a:t>
                      </a:r>
                    </a:p>
                  </a:txBody>
                  <a:tcPr anchor="ctr"/>
                </a:tc>
                <a:extLst>
                  <a:ext uri="{0D108BD9-81ED-4DB2-BD59-A6C34878D82A}">
                    <a16:rowId xmlns:a16="http://schemas.microsoft.com/office/drawing/2014/main" val="3309092195"/>
                  </a:ext>
                </a:extLst>
              </a:tr>
              <a:tr h="391847">
                <a:tc>
                  <a:txBody>
                    <a:bodyPr/>
                    <a:lstStyle/>
                    <a:p>
                      <a:pPr>
                        <a:buNone/>
                      </a:pPr>
                      <a:r>
                        <a:rPr lang="en-US"/>
                        <a:t>5</a:t>
                      </a:r>
                    </a:p>
                  </a:txBody>
                  <a:tcPr anchor="ctr"/>
                </a:tc>
                <a:tc>
                  <a:txBody>
                    <a:bodyPr/>
                    <a:lstStyle/>
                    <a:p>
                      <a:pPr>
                        <a:buNone/>
                      </a:pPr>
                      <a:r>
                        <a:rPr lang="en-US" dirty="0"/>
                        <a:t>However</a:t>
                      </a:r>
                    </a:p>
                  </a:txBody>
                  <a:tcPr anchor="ctr"/>
                </a:tc>
                <a:tc>
                  <a:txBody>
                    <a:bodyPr/>
                    <a:lstStyle/>
                    <a:p>
                      <a:pPr>
                        <a:buNone/>
                      </a:pPr>
                      <a:r>
                        <a:rPr lang="en-US" dirty="0"/>
                        <a:t>although</a:t>
                      </a:r>
                    </a:p>
                  </a:txBody>
                  <a:tcPr anchor="ctr"/>
                </a:tc>
                <a:tc>
                  <a:txBody>
                    <a:bodyPr/>
                    <a:lstStyle/>
                    <a:p>
                      <a:pPr>
                        <a:buNone/>
                      </a:pPr>
                      <a:r>
                        <a:rPr lang="en-US" dirty="0"/>
                        <a:t>Furthermore</a:t>
                      </a:r>
                    </a:p>
                  </a:txBody>
                  <a:tcPr anchor="ctr"/>
                </a:tc>
                <a:extLst>
                  <a:ext uri="{0D108BD9-81ED-4DB2-BD59-A6C34878D82A}">
                    <a16:rowId xmlns:a16="http://schemas.microsoft.com/office/drawing/2014/main" val="106269410"/>
                  </a:ext>
                </a:extLst>
              </a:tr>
            </a:tbl>
          </a:graphicData>
        </a:graphic>
      </p:graphicFrame>
      <p:sp>
        <p:nvSpPr>
          <p:cNvPr id="50" name="TextBox 49">
            <a:extLst>
              <a:ext uri="{FF2B5EF4-FFF2-40B4-BE49-F238E27FC236}">
                <a16:creationId xmlns:a16="http://schemas.microsoft.com/office/drawing/2014/main" id="{2C0BD628-F445-68B7-D066-510CAFE0B65E}"/>
              </a:ext>
            </a:extLst>
          </p:cNvPr>
          <p:cNvSpPr txBox="1"/>
          <p:nvPr/>
        </p:nvSpPr>
        <p:spPr>
          <a:xfrm>
            <a:off x="8129676" y="3064148"/>
            <a:ext cx="1118754" cy="2031325"/>
          </a:xfrm>
          <a:prstGeom prst="rect">
            <a:avLst/>
          </a:prstGeom>
          <a:noFill/>
        </p:spPr>
        <p:txBody>
          <a:bodyPr wrap="square" rtlCol="0">
            <a:spAutoFit/>
          </a:bodyPr>
          <a:lstStyle/>
          <a:p>
            <a:r>
              <a:rPr lang="en-US" dirty="0"/>
              <a:t>Answer Key</a:t>
            </a:r>
          </a:p>
          <a:p>
            <a:r>
              <a:rPr lang="en-US" dirty="0">
                <a:solidFill>
                  <a:srgbClr val="00B050"/>
                </a:solidFill>
              </a:rPr>
              <a:t>1-c</a:t>
            </a:r>
          </a:p>
          <a:p>
            <a:r>
              <a:rPr lang="en-US" dirty="0">
                <a:solidFill>
                  <a:srgbClr val="00B050"/>
                </a:solidFill>
              </a:rPr>
              <a:t>2-b</a:t>
            </a:r>
          </a:p>
          <a:p>
            <a:r>
              <a:rPr lang="en-US" dirty="0">
                <a:solidFill>
                  <a:srgbClr val="00B050"/>
                </a:solidFill>
              </a:rPr>
              <a:t>3-a</a:t>
            </a:r>
          </a:p>
          <a:p>
            <a:r>
              <a:rPr lang="en-US" dirty="0">
                <a:solidFill>
                  <a:srgbClr val="00B050"/>
                </a:solidFill>
              </a:rPr>
              <a:t>4-a</a:t>
            </a:r>
          </a:p>
          <a:p>
            <a:r>
              <a:rPr lang="en-US" dirty="0">
                <a:solidFill>
                  <a:srgbClr val="00B050"/>
                </a:solidFill>
              </a:rPr>
              <a:t>5-b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0">
                                            <p:txEl>
                                              <p:pRg st="1" end="1"/>
                                            </p:txEl>
                                          </p:spTgt>
                                        </p:tgtEl>
                                        <p:attrNameLst>
                                          <p:attrName>style.visibility</p:attrName>
                                        </p:attrNameLst>
                                      </p:cBhvr>
                                      <p:to>
                                        <p:strVal val="visible"/>
                                      </p:to>
                                    </p:set>
                                    <p:anim calcmode="lin" valueType="num">
                                      <p:cBhvr additive="base">
                                        <p:cTn id="7" dur="500" fill="hold"/>
                                        <p:tgtEl>
                                          <p:spTgt spid="5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0">
                                            <p:txEl>
                                              <p:pRg st="2" end="2"/>
                                            </p:txEl>
                                          </p:spTgt>
                                        </p:tgtEl>
                                        <p:attrNameLst>
                                          <p:attrName>style.visibility</p:attrName>
                                        </p:attrNameLst>
                                      </p:cBhvr>
                                      <p:to>
                                        <p:strVal val="visible"/>
                                      </p:to>
                                    </p:set>
                                    <p:anim calcmode="lin" valueType="num">
                                      <p:cBhvr additive="base">
                                        <p:cTn id="11" dur="500" fill="hold"/>
                                        <p:tgtEl>
                                          <p:spTgt spid="50">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0">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0">
                                            <p:txEl>
                                              <p:pRg st="3" end="3"/>
                                            </p:txEl>
                                          </p:spTgt>
                                        </p:tgtEl>
                                        <p:attrNameLst>
                                          <p:attrName>style.visibility</p:attrName>
                                        </p:attrNameLst>
                                      </p:cBhvr>
                                      <p:to>
                                        <p:strVal val="visible"/>
                                      </p:to>
                                    </p:set>
                                    <p:anim calcmode="lin" valueType="num">
                                      <p:cBhvr additive="base">
                                        <p:cTn id="15" dur="500" fill="hold"/>
                                        <p:tgtEl>
                                          <p:spTgt spid="50">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0">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0">
                                            <p:txEl>
                                              <p:pRg st="4" end="4"/>
                                            </p:txEl>
                                          </p:spTgt>
                                        </p:tgtEl>
                                        <p:attrNameLst>
                                          <p:attrName>style.visibility</p:attrName>
                                        </p:attrNameLst>
                                      </p:cBhvr>
                                      <p:to>
                                        <p:strVal val="visible"/>
                                      </p:to>
                                    </p:set>
                                    <p:anim calcmode="lin" valueType="num">
                                      <p:cBhvr additive="base">
                                        <p:cTn id="19" dur="500" fill="hold"/>
                                        <p:tgtEl>
                                          <p:spTgt spid="5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0">
                                            <p:txEl>
                                              <p:pRg st="5" end="5"/>
                                            </p:txEl>
                                          </p:spTgt>
                                        </p:tgtEl>
                                        <p:attrNameLst>
                                          <p:attrName>style.visibility</p:attrName>
                                        </p:attrNameLst>
                                      </p:cBhvr>
                                      <p:to>
                                        <p:strVal val="visible"/>
                                      </p:to>
                                    </p:set>
                                    <p:anim calcmode="lin" valueType="num">
                                      <p:cBhvr additive="base">
                                        <p:cTn id="23" dur="500" fill="hold"/>
                                        <p:tgtEl>
                                          <p:spTgt spid="5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8A741-0FC2-5D87-B180-0887E5D636B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AABE816-0BEC-5633-6151-B71D909D8156}"/>
              </a:ext>
            </a:extLst>
          </p:cNvPr>
          <p:cNvSpPr/>
          <p:nvPr/>
        </p:nvSpPr>
        <p:spPr>
          <a:xfrm>
            <a:off x="0" y="0"/>
            <a:ext cx="9144000" cy="777240"/>
          </a:xfrm>
          <a:prstGeom prst="rect">
            <a:avLst/>
          </a:prstGeom>
          <a:solidFill>
            <a:srgbClr val="E76F51"/>
          </a:solidFill>
          <a:ln/>
        </p:spPr>
        <p:txBody>
          <a:bodyPr/>
          <a:lstStyle/>
          <a:p>
            <a:endParaRPr lang="en-US"/>
          </a:p>
        </p:txBody>
      </p:sp>
      <p:sp>
        <p:nvSpPr>
          <p:cNvPr id="3" name="Text 1">
            <a:extLst>
              <a:ext uri="{FF2B5EF4-FFF2-40B4-BE49-F238E27FC236}">
                <a16:creationId xmlns:a16="http://schemas.microsoft.com/office/drawing/2014/main" id="{91C08EBD-67AA-1083-F1F8-01DE50C1705C}"/>
              </a:ext>
            </a:extLst>
          </p:cNvPr>
          <p:cNvSpPr/>
          <p:nvPr/>
        </p:nvSpPr>
        <p:spPr>
          <a:xfrm>
            <a:off x="274320" y="91440"/>
            <a:ext cx="8595360" cy="5943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Part 2 – Grammar Maze Sample (5 × 4 = 20 marks)</a:t>
            </a:r>
            <a:endParaRPr lang="en-US" sz="2200" dirty="0"/>
          </a:p>
        </p:txBody>
      </p:sp>
      <p:sp>
        <p:nvSpPr>
          <p:cNvPr id="6" name="Text 4">
            <a:extLst>
              <a:ext uri="{FF2B5EF4-FFF2-40B4-BE49-F238E27FC236}">
                <a16:creationId xmlns:a16="http://schemas.microsoft.com/office/drawing/2014/main" id="{5A765731-F877-7248-B5DB-9832838E6045}"/>
              </a:ext>
            </a:extLst>
          </p:cNvPr>
          <p:cNvSpPr/>
          <p:nvPr/>
        </p:nvSpPr>
        <p:spPr>
          <a:xfrm>
            <a:off x="320040" y="914400"/>
            <a:ext cx="493776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Choosing a College Location</a:t>
            </a:r>
            <a:endParaRPr lang="en-US" sz="1300" dirty="0"/>
          </a:p>
        </p:txBody>
      </p:sp>
      <p:sp>
        <p:nvSpPr>
          <p:cNvPr id="7" name="Text 5">
            <a:extLst>
              <a:ext uri="{FF2B5EF4-FFF2-40B4-BE49-F238E27FC236}">
                <a16:creationId xmlns:a16="http://schemas.microsoft.com/office/drawing/2014/main" id="{2B46807C-E46A-79ED-86C9-280CE3F3B8DA}"/>
              </a:ext>
            </a:extLst>
          </p:cNvPr>
          <p:cNvSpPr/>
          <p:nvPr/>
        </p:nvSpPr>
        <p:spPr>
          <a:xfrm>
            <a:off x="85633" y="978771"/>
            <a:ext cx="8335373" cy="1843659"/>
          </a:xfrm>
          <a:prstGeom prst="rect">
            <a:avLst/>
          </a:prstGeom>
          <a:noFill/>
          <a:ln/>
        </p:spPr>
        <p:txBody>
          <a:bodyPr wrap="square" rtlCol="0" anchor="ctr"/>
          <a:lstStyle/>
          <a:p>
            <a:r>
              <a:rPr lang="en-US" sz="1400" b="1" dirty="0"/>
              <a:t>Choosing a College Location</a:t>
            </a:r>
          </a:p>
          <a:p>
            <a:endParaRPr lang="en-US" sz="1400" dirty="0"/>
          </a:p>
          <a:p>
            <a:r>
              <a:rPr lang="en-US" sz="1400" dirty="0"/>
              <a:t>Sara 1___ her homework when her mother asked her about her college plans. She said that she 2___ join a college close to home because it is more affordable. Some colleges are 3___ in the UAE because they offer excellent facilities and comfortable dorms. Students 4___ think carefully about their schedule and environment before making a final decision. 5___ some colleges are far away, many students still prefer them because of their high quality.</a:t>
            </a:r>
          </a:p>
          <a:p>
            <a:pPr marL="0" indent="0">
              <a:spcAft>
                <a:spcPts val="500"/>
              </a:spcAft>
              <a:buNone/>
            </a:pPr>
            <a:endParaRPr lang="en-US" sz="1250" dirty="0"/>
          </a:p>
        </p:txBody>
      </p:sp>
      <p:graphicFrame>
        <p:nvGraphicFramePr>
          <p:cNvPr id="8" name="Table 7">
            <a:extLst>
              <a:ext uri="{FF2B5EF4-FFF2-40B4-BE49-F238E27FC236}">
                <a16:creationId xmlns:a16="http://schemas.microsoft.com/office/drawing/2014/main" id="{2F3C099A-9243-0B91-8EED-9D7C19D6A67E}"/>
              </a:ext>
            </a:extLst>
          </p:cNvPr>
          <p:cNvGraphicFramePr>
            <a:graphicFrameLocks noGrp="1"/>
          </p:cNvGraphicFramePr>
          <p:nvPr>
            <p:extLst>
              <p:ext uri="{D42A27DB-BD31-4B8C-83A1-F6EECF244321}">
                <p14:modId xmlns:p14="http://schemas.microsoft.com/office/powerpoint/2010/main" val="1305118928"/>
              </p:ext>
            </p:extLst>
          </p:nvPr>
        </p:nvGraphicFramePr>
        <p:xfrm>
          <a:off x="274319" y="2571750"/>
          <a:ext cx="8335373" cy="2477025"/>
        </p:xfrm>
        <a:graphic>
          <a:graphicData uri="http://schemas.openxmlformats.org/drawingml/2006/table">
            <a:tbl>
              <a:tblPr>
                <a:tableStyleId>{284E427A-3D55-4303-BF80-6455036E1DE7}</a:tableStyleId>
              </a:tblPr>
              <a:tblGrid>
                <a:gridCol w="584454">
                  <a:extLst>
                    <a:ext uri="{9D8B030D-6E8A-4147-A177-3AD203B41FA5}">
                      <a16:colId xmlns:a16="http://schemas.microsoft.com/office/drawing/2014/main" val="1925613127"/>
                    </a:ext>
                  </a:extLst>
                </a:gridCol>
                <a:gridCol w="2745860">
                  <a:extLst>
                    <a:ext uri="{9D8B030D-6E8A-4147-A177-3AD203B41FA5}">
                      <a16:colId xmlns:a16="http://schemas.microsoft.com/office/drawing/2014/main" val="1503000459"/>
                    </a:ext>
                  </a:extLst>
                </a:gridCol>
                <a:gridCol w="2799551">
                  <a:extLst>
                    <a:ext uri="{9D8B030D-6E8A-4147-A177-3AD203B41FA5}">
                      <a16:colId xmlns:a16="http://schemas.microsoft.com/office/drawing/2014/main" val="2087583383"/>
                    </a:ext>
                  </a:extLst>
                </a:gridCol>
                <a:gridCol w="2205508">
                  <a:extLst>
                    <a:ext uri="{9D8B030D-6E8A-4147-A177-3AD203B41FA5}">
                      <a16:colId xmlns:a16="http://schemas.microsoft.com/office/drawing/2014/main" val="1527632341"/>
                    </a:ext>
                  </a:extLst>
                </a:gridCol>
              </a:tblGrid>
              <a:tr h="367389">
                <a:tc>
                  <a:txBody>
                    <a:bodyPr/>
                    <a:lstStyle/>
                    <a:p>
                      <a:pPr>
                        <a:buNone/>
                      </a:pPr>
                      <a:endParaRPr lang="en-US" dirty="0"/>
                    </a:p>
                  </a:txBody>
                  <a:tcPr anchor="ctr"/>
                </a:tc>
                <a:tc>
                  <a:txBody>
                    <a:bodyPr/>
                    <a:lstStyle/>
                    <a:p>
                      <a:pPr>
                        <a:buNone/>
                      </a:pPr>
                      <a:r>
                        <a:rPr lang="en-US"/>
                        <a:t>A</a:t>
                      </a:r>
                    </a:p>
                  </a:txBody>
                  <a:tcPr anchor="ctr"/>
                </a:tc>
                <a:tc>
                  <a:txBody>
                    <a:bodyPr/>
                    <a:lstStyle/>
                    <a:p>
                      <a:pPr>
                        <a:buNone/>
                      </a:pPr>
                      <a:r>
                        <a:rPr lang="en-US"/>
                        <a:t>B</a:t>
                      </a:r>
                    </a:p>
                  </a:txBody>
                  <a:tcPr anchor="ctr"/>
                </a:tc>
                <a:tc>
                  <a:txBody>
                    <a:bodyPr/>
                    <a:lstStyle/>
                    <a:p>
                      <a:pPr>
                        <a:buNone/>
                      </a:pPr>
                      <a:r>
                        <a:rPr lang="en-US"/>
                        <a:t>C</a:t>
                      </a:r>
                    </a:p>
                  </a:txBody>
                  <a:tcPr anchor="ctr"/>
                </a:tc>
                <a:extLst>
                  <a:ext uri="{0D108BD9-81ED-4DB2-BD59-A6C34878D82A}">
                    <a16:rowId xmlns:a16="http://schemas.microsoft.com/office/drawing/2014/main" val="3947430491"/>
                  </a:ext>
                </a:extLst>
              </a:tr>
              <a:tr h="367389">
                <a:tc>
                  <a:txBody>
                    <a:bodyPr/>
                    <a:lstStyle/>
                    <a:p>
                      <a:pPr>
                        <a:buNone/>
                      </a:pPr>
                      <a:r>
                        <a:rPr lang="en-US" dirty="0"/>
                        <a:t>1</a:t>
                      </a:r>
                    </a:p>
                  </a:txBody>
                  <a:tcPr anchor="ctr"/>
                </a:tc>
                <a:tc>
                  <a:txBody>
                    <a:bodyPr/>
                    <a:lstStyle/>
                    <a:p>
                      <a:pPr>
                        <a:buNone/>
                      </a:pPr>
                      <a:r>
                        <a:rPr lang="en-US" dirty="0"/>
                        <a:t>is doing</a:t>
                      </a:r>
                    </a:p>
                  </a:txBody>
                  <a:tcPr anchor="ctr"/>
                </a:tc>
                <a:tc>
                  <a:txBody>
                    <a:bodyPr/>
                    <a:lstStyle/>
                    <a:p>
                      <a:pPr>
                        <a:buNone/>
                      </a:pPr>
                      <a:r>
                        <a:rPr lang="en-US" dirty="0"/>
                        <a:t>did</a:t>
                      </a:r>
                    </a:p>
                  </a:txBody>
                  <a:tcPr anchor="ctr"/>
                </a:tc>
                <a:tc>
                  <a:txBody>
                    <a:bodyPr/>
                    <a:lstStyle/>
                    <a:p>
                      <a:pPr>
                        <a:buNone/>
                      </a:pPr>
                      <a:r>
                        <a:rPr lang="en-US" dirty="0"/>
                        <a:t>was doing</a:t>
                      </a:r>
                    </a:p>
                  </a:txBody>
                  <a:tcPr anchor="ctr"/>
                </a:tc>
                <a:extLst>
                  <a:ext uri="{0D108BD9-81ED-4DB2-BD59-A6C34878D82A}">
                    <a16:rowId xmlns:a16="http://schemas.microsoft.com/office/drawing/2014/main" val="2358760131"/>
                  </a:ext>
                </a:extLst>
              </a:tr>
              <a:tr h="367389">
                <a:tc>
                  <a:txBody>
                    <a:bodyPr/>
                    <a:lstStyle/>
                    <a:p>
                      <a:pPr>
                        <a:buNone/>
                      </a:pPr>
                      <a:r>
                        <a:rPr lang="en-US"/>
                        <a:t>2</a:t>
                      </a:r>
                    </a:p>
                  </a:txBody>
                  <a:tcPr anchor="ctr"/>
                </a:tc>
                <a:tc>
                  <a:txBody>
                    <a:bodyPr/>
                    <a:lstStyle/>
                    <a:p>
                      <a:pPr>
                        <a:buNone/>
                      </a:pPr>
                      <a:r>
                        <a:rPr lang="en-US" dirty="0"/>
                        <a:t>is going to</a:t>
                      </a:r>
                    </a:p>
                  </a:txBody>
                  <a:tcPr anchor="ctr"/>
                </a:tc>
                <a:tc>
                  <a:txBody>
                    <a:bodyPr/>
                    <a:lstStyle/>
                    <a:p>
                      <a:pPr>
                        <a:buNone/>
                      </a:pPr>
                      <a:r>
                        <a:rPr lang="en-US"/>
                        <a:t>must to</a:t>
                      </a:r>
                    </a:p>
                  </a:txBody>
                  <a:tcPr anchor="ctr"/>
                </a:tc>
                <a:tc>
                  <a:txBody>
                    <a:bodyPr/>
                    <a:lstStyle/>
                    <a:p>
                      <a:pPr>
                        <a:buNone/>
                      </a:pPr>
                      <a:r>
                        <a:rPr lang="en-US"/>
                        <a:t>will going to</a:t>
                      </a:r>
                    </a:p>
                  </a:txBody>
                  <a:tcPr anchor="ctr"/>
                </a:tc>
                <a:extLst>
                  <a:ext uri="{0D108BD9-81ED-4DB2-BD59-A6C34878D82A}">
                    <a16:rowId xmlns:a16="http://schemas.microsoft.com/office/drawing/2014/main" val="3419857773"/>
                  </a:ext>
                </a:extLst>
              </a:tr>
              <a:tr h="367389">
                <a:tc>
                  <a:txBody>
                    <a:bodyPr/>
                    <a:lstStyle/>
                    <a:p>
                      <a:pPr>
                        <a:buNone/>
                      </a:pPr>
                      <a:r>
                        <a:rPr lang="en-US"/>
                        <a:t>3</a:t>
                      </a:r>
                    </a:p>
                  </a:txBody>
                  <a:tcPr anchor="ctr"/>
                </a:tc>
                <a:tc>
                  <a:txBody>
                    <a:bodyPr/>
                    <a:lstStyle/>
                    <a:p>
                      <a:pPr>
                        <a:buNone/>
                      </a:pPr>
                      <a:r>
                        <a:rPr lang="en-US" dirty="0"/>
                        <a:t>more popular</a:t>
                      </a:r>
                    </a:p>
                  </a:txBody>
                  <a:tcPr anchor="ctr"/>
                </a:tc>
                <a:tc>
                  <a:txBody>
                    <a:bodyPr/>
                    <a:lstStyle/>
                    <a:p>
                      <a:pPr>
                        <a:buNone/>
                      </a:pPr>
                      <a:r>
                        <a:rPr lang="en-US" dirty="0"/>
                        <a:t>the most popular</a:t>
                      </a:r>
                    </a:p>
                  </a:txBody>
                  <a:tcPr anchor="ctr"/>
                </a:tc>
                <a:tc>
                  <a:txBody>
                    <a:bodyPr/>
                    <a:lstStyle/>
                    <a:p>
                      <a:pPr>
                        <a:buNone/>
                      </a:pPr>
                      <a:r>
                        <a:rPr lang="en-US"/>
                        <a:t>most popular</a:t>
                      </a:r>
                    </a:p>
                  </a:txBody>
                  <a:tcPr anchor="ctr"/>
                </a:tc>
                <a:extLst>
                  <a:ext uri="{0D108BD9-81ED-4DB2-BD59-A6C34878D82A}">
                    <a16:rowId xmlns:a16="http://schemas.microsoft.com/office/drawing/2014/main" val="3945662715"/>
                  </a:ext>
                </a:extLst>
              </a:tr>
              <a:tr h="367389">
                <a:tc>
                  <a:txBody>
                    <a:bodyPr/>
                    <a:lstStyle/>
                    <a:p>
                      <a:pPr>
                        <a:buNone/>
                      </a:pPr>
                      <a:r>
                        <a:rPr lang="en-US"/>
                        <a:t>4</a:t>
                      </a:r>
                    </a:p>
                  </a:txBody>
                  <a:tcPr anchor="ctr"/>
                </a:tc>
                <a:tc>
                  <a:txBody>
                    <a:bodyPr/>
                    <a:lstStyle/>
                    <a:p>
                      <a:pPr>
                        <a:buNone/>
                      </a:pPr>
                      <a:r>
                        <a:rPr lang="en-US" dirty="0"/>
                        <a:t>should</a:t>
                      </a:r>
                    </a:p>
                  </a:txBody>
                  <a:tcPr anchor="ctr"/>
                </a:tc>
                <a:tc>
                  <a:txBody>
                    <a:bodyPr/>
                    <a:lstStyle/>
                    <a:p>
                      <a:pPr>
                        <a:buNone/>
                      </a:pPr>
                      <a:r>
                        <a:rPr lang="en-US" dirty="0"/>
                        <a:t>are</a:t>
                      </a:r>
                    </a:p>
                  </a:txBody>
                  <a:tcPr anchor="ctr"/>
                </a:tc>
                <a:tc>
                  <a:txBody>
                    <a:bodyPr/>
                    <a:lstStyle/>
                    <a:p>
                      <a:pPr>
                        <a:buNone/>
                      </a:pPr>
                      <a:r>
                        <a:rPr lang="en-US" dirty="0"/>
                        <a:t>might to</a:t>
                      </a:r>
                    </a:p>
                  </a:txBody>
                  <a:tcPr anchor="ctr"/>
                </a:tc>
                <a:extLst>
                  <a:ext uri="{0D108BD9-81ED-4DB2-BD59-A6C34878D82A}">
                    <a16:rowId xmlns:a16="http://schemas.microsoft.com/office/drawing/2014/main" val="241557458"/>
                  </a:ext>
                </a:extLst>
              </a:tr>
              <a:tr h="367389">
                <a:tc>
                  <a:txBody>
                    <a:bodyPr/>
                    <a:lstStyle/>
                    <a:p>
                      <a:pPr>
                        <a:buNone/>
                      </a:pPr>
                      <a:r>
                        <a:rPr lang="en-US"/>
                        <a:t>5</a:t>
                      </a:r>
                    </a:p>
                  </a:txBody>
                  <a:tcPr anchor="ctr"/>
                </a:tc>
                <a:tc>
                  <a:txBody>
                    <a:bodyPr/>
                    <a:lstStyle/>
                    <a:p>
                      <a:pPr>
                        <a:buNone/>
                      </a:pPr>
                      <a:r>
                        <a:rPr lang="en-US" dirty="0"/>
                        <a:t>Furthermore</a:t>
                      </a:r>
                    </a:p>
                  </a:txBody>
                  <a:tcPr anchor="ctr"/>
                </a:tc>
                <a:tc>
                  <a:txBody>
                    <a:bodyPr/>
                    <a:lstStyle/>
                    <a:p>
                      <a:pPr>
                        <a:buNone/>
                      </a:pPr>
                      <a:r>
                        <a:rPr lang="en-US" dirty="0"/>
                        <a:t>However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Although</a:t>
                      </a:r>
                    </a:p>
                    <a:p>
                      <a:pPr>
                        <a:buNone/>
                      </a:pPr>
                      <a:endParaRPr lang="en-US" dirty="0"/>
                    </a:p>
                  </a:txBody>
                  <a:tcPr anchor="ctr"/>
                </a:tc>
                <a:extLst>
                  <a:ext uri="{0D108BD9-81ED-4DB2-BD59-A6C34878D82A}">
                    <a16:rowId xmlns:a16="http://schemas.microsoft.com/office/drawing/2014/main" val="304253838"/>
                  </a:ext>
                </a:extLst>
              </a:tr>
            </a:tbl>
          </a:graphicData>
        </a:graphic>
      </p:graphicFrame>
      <p:sp>
        <p:nvSpPr>
          <p:cNvPr id="9" name="TextBox 8">
            <a:extLst>
              <a:ext uri="{FF2B5EF4-FFF2-40B4-BE49-F238E27FC236}">
                <a16:creationId xmlns:a16="http://schemas.microsoft.com/office/drawing/2014/main" id="{063E9DD1-1A1D-6D39-51DC-5FBD8FC4BF81}"/>
              </a:ext>
            </a:extLst>
          </p:cNvPr>
          <p:cNvSpPr txBox="1"/>
          <p:nvPr/>
        </p:nvSpPr>
        <p:spPr>
          <a:xfrm>
            <a:off x="7857095" y="3848446"/>
            <a:ext cx="941283" cy="1200329"/>
          </a:xfrm>
          <a:prstGeom prst="rect">
            <a:avLst/>
          </a:prstGeom>
          <a:noFill/>
        </p:spPr>
        <p:txBody>
          <a:bodyPr wrap="none" rtlCol="0">
            <a:spAutoFit/>
          </a:bodyPr>
          <a:lstStyle/>
          <a:p>
            <a:r>
              <a:rPr lang="en-US" sz="1200" dirty="0"/>
              <a:t>Answer key:</a:t>
            </a:r>
          </a:p>
          <a:p>
            <a:r>
              <a:rPr lang="en-US" sz="1200" b="1" dirty="0">
                <a:solidFill>
                  <a:srgbClr val="002060"/>
                </a:solidFill>
              </a:rPr>
              <a:t>1-c</a:t>
            </a:r>
          </a:p>
          <a:p>
            <a:r>
              <a:rPr lang="en-US" sz="1200" b="1" dirty="0">
                <a:solidFill>
                  <a:srgbClr val="002060"/>
                </a:solidFill>
              </a:rPr>
              <a:t>2-a</a:t>
            </a:r>
          </a:p>
          <a:p>
            <a:r>
              <a:rPr lang="en-US" sz="1200" b="1" dirty="0">
                <a:solidFill>
                  <a:srgbClr val="002060"/>
                </a:solidFill>
              </a:rPr>
              <a:t>3-b</a:t>
            </a:r>
          </a:p>
          <a:p>
            <a:r>
              <a:rPr lang="en-US" sz="1200" b="1" dirty="0">
                <a:solidFill>
                  <a:srgbClr val="002060"/>
                </a:solidFill>
              </a:rPr>
              <a:t>4-A</a:t>
            </a:r>
          </a:p>
          <a:p>
            <a:r>
              <a:rPr lang="en-US" sz="1200" b="1" dirty="0">
                <a:solidFill>
                  <a:srgbClr val="002060"/>
                </a:solidFill>
              </a:rPr>
              <a:t>5-C</a:t>
            </a:r>
          </a:p>
        </p:txBody>
      </p:sp>
    </p:spTree>
    <p:extLst>
      <p:ext uri="{BB962C8B-B14F-4D97-AF65-F5344CB8AC3E}">
        <p14:creationId xmlns:p14="http://schemas.microsoft.com/office/powerpoint/2010/main" val="423218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 calcmode="lin" valueType="num">
                                      <p:cBhvr additive="base">
                                        <p:cTn id="1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 calcmode="lin" valueType="num">
                                      <p:cBhvr additive="base">
                                        <p:cTn id="1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additive="base">
                                        <p:cTn id="2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 calcmode="lin" valueType="num">
                                      <p:cBhvr additive="base">
                                        <p:cTn id="2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 11">
    <p:bg>
      <p:bgPr>
        <a:solidFill>
          <a:srgbClr val="0F20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F2027"/>
          </a:solidFill>
          <a:ln/>
        </p:spPr>
        <p:txBody>
          <a:bodyPr/>
          <a:lstStyle/>
          <a:p>
            <a:endParaRPr lang="en-US"/>
          </a:p>
        </p:txBody>
      </p:sp>
      <p:sp>
        <p:nvSpPr>
          <p:cNvPr id="3" name="Shape 1"/>
          <p:cNvSpPr/>
          <p:nvPr/>
        </p:nvSpPr>
        <p:spPr>
          <a:xfrm>
            <a:off x="0" y="0"/>
            <a:ext cx="4114800" cy="5143500"/>
          </a:xfrm>
          <a:prstGeom prst="rect">
            <a:avLst/>
          </a:prstGeom>
          <a:solidFill>
            <a:srgbClr val="2A9D8F"/>
          </a:solidFill>
          <a:ln/>
        </p:spPr>
        <p:txBody>
          <a:bodyPr/>
          <a:lstStyle/>
          <a:p>
            <a:endParaRPr lang="en-US"/>
          </a:p>
        </p:txBody>
      </p:sp>
      <p:sp>
        <p:nvSpPr>
          <p:cNvPr id="4" name="Text 2"/>
          <p:cNvSpPr/>
          <p:nvPr/>
        </p:nvSpPr>
        <p:spPr>
          <a:xfrm>
            <a:off x="365760" y="914400"/>
            <a:ext cx="32918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PART 3</a:t>
            </a:r>
            <a:endParaRPr lang="en-US" sz="1400" dirty="0"/>
          </a:p>
        </p:txBody>
      </p:sp>
      <p:sp>
        <p:nvSpPr>
          <p:cNvPr id="5" name="Text 3"/>
          <p:cNvSpPr/>
          <p:nvPr/>
        </p:nvSpPr>
        <p:spPr>
          <a:xfrm>
            <a:off x="365760" y="1463040"/>
            <a:ext cx="3291840" cy="914400"/>
          </a:xfrm>
          <a:prstGeom prst="rect">
            <a:avLst/>
          </a:prstGeom>
          <a:noFill/>
          <a:ln/>
        </p:spPr>
        <p:txBody>
          <a:bodyPr wrap="square" rtlCol="0" anchor="ctr"/>
          <a:lstStyle/>
          <a:p>
            <a:pPr marL="0" indent="0" algn="ctr">
              <a:buNone/>
            </a:pPr>
            <a:r>
              <a:rPr lang="en-US" sz="3600" b="1" dirty="0">
                <a:solidFill>
                  <a:srgbClr val="FFFFFF"/>
                </a:solidFill>
                <a:latin typeface="Calibri" pitchFamily="34" charset="0"/>
                <a:ea typeface="Calibri" pitchFamily="34" charset="-122"/>
                <a:cs typeface="Calibri" pitchFamily="34" charset="-120"/>
              </a:rPr>
              <a:t>Reading 1</a:t>
            </a:r>
            <a:endParaRPr lang="en-US" sz="3600" dirty="0"/>
          </a:p>
        </p:txBody>
      </p:sp>
      <p:sp>
        <p:nvSpPr>
          <p:cNvPr id="6" name="Text 4"/>
          <p:cNvSpPr/>
          <p:nvPr/>
        </p:nvSpPr>
        <p:spPr>
          <a:xfrm>
            <a:off x="365760" y="2468880"/>
            <a:ext cx="3291840" cy="548640"/>
          </a:xfrm>
          <a:prstGeom prst="rect">
            <a:avLst/>
          </a:prstGeom>
          <a:noFill/>
          <a:ln/>
        </p:spPr>
        <p:txBody>
          <a:bodyPr wrap="square" rtlCol="0" anchor="ctr"/>
          <a:lstStyle/>
          <a:p>
            <a:pPr marL="0" indent="0" algn="ctr">
              <a:buNone/>
            </a:pPr>
            <a:r>
              <a:rPr lang="en-US" sz="2000" b="1" dirty="0">
                <a:solidFill>
                  <a:srgbClr val="FCD34D"/>
                </a:solidFill>
                <a:latin typeface="Calibri" pitchFamily="34" charset="0"/>
                <a:ea typeface="Calibri" pitchFamily="34" charset="-122"/>
                <a:cs typeface="Calibri" pitchFamily="34" charset="-120"/>
              </a:rPr>
              <a:t>20 Marks</a:t>
            </a:r>
            <a:endParaRPr lang="en-US" sz="2000" dirty="0"/>
          </a:p>
        </p:txBody>
      </p:sp>
      <p:sp>
        <p:nvSpPr>
          <p:cNvPr id="7" name="Shape 5"/>
          <p:cNvSpPr/>
          <p:nvPr/>
        </p:nvSpPr>
        <p:spPr>
          <a:xfrm>
            <a:off x="365760" y="3108960"/>
            <a:ext cx="3291840" cy="1645920"/>
          </a:xfrm>
          <a:prstGeom prst="rect">
            <a:avLst/>
          </a:prstGeom>
          <a:solidFill>
            <a:srgbClr val="1A7A6F"/>
          </a:solidFill>
          <a:ln/>
        </p:spPr>
        <p:txBody>
          <a:bodyPr/>
          <a:lstStyle/>
          <a:p>
            <a:endParaRPr lang="en-US"/>
          </a:p>
        </p:txBody>
      </p:sp>
      <p:sp>
        <p:nvSpPr>
          <p:cNvPr id="8" name="Text 6"/>
          <p:cNvSpPr/>
          <p:nvPr/>
        </p:nvSpPr>
        <p:spPr>
          <a:xfrm>
            <a:off x="457200" y="3200400"/>
            <a:ext cx="3108960" cy="146304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Theme: All About Food</a:t>
            </a:r>
            <a:endParaRPr lang="en-US" sz="1400" dirty="0"/>
          </a:p>
          <a:p>
            <a:pPr marL="0" indent="0">
              <a:buNone/>
            </a:pPr>
            <a:r>
              <a:rPr lang="en-US" sz="1400" dirty="0">
                <a:solidFill>
                  <a:srgbClr val="FFFFFF"/>
                </a:solidFill>
                <a:latin typeface="Calibri" pitchFamily="34" charset="0"/>
                <a:ea typeface="Calibri" pitchFamily="34" charset="-122"/>
                <a:cs typeface="Calibri" pitchFamily="34" charset="-120"/>
              </a:rPr>
              <a:t>Topic: Metabolism &amp;</a:t>
            </a:r>
            <a:endParaRPr lang="en-US" sz="1400" dirty="0"/>
          </a:p>
          <a:p>
            <a:pPr marL="0" indent="0">
              <a:buNone/>
            </a:pPr>
            <a:r>
              <a:rPr lang="en-US" sz="1400" dirty="0">
                <a:solidFill>
                  <a:srgbClr val="FFFFFF"/>
                </a:solidFill>
                <a:latin typeface="Calibri" pitchFamily="34" charset="0"/>
                <a:ea typeface="Calibri" pitchFamily="34" charset="-122"/>
                <a:cs typeface="Calibri" pitchFamily="34" charset="-120"/>
              </a:rPr>
              <a:t>Healthy Eating</a:t>
            </a:r>
            <a:endParaRPr lang="en-US" sz="1400" dirty="0"/>
          </a:p>
        </p:txBody>
      </p:sp>
      <p:sp>
        <p:nvSpPr>
          <p:cNvPr id="9" name="Text 7"/>
          <p:cNvSpPr/>
          <p:nvPr/>
        </p:nvSpPr>
        <p:spPr>
          <a:xfrm>
            <a:off x="4572000" y="914400"/>
            <a:ext cx="4297680" cy="457200"/>
          </a:xfrm>
          <a:prstGeom prst="rect">
            <a:avLst/>
          </a:prstGeom>
          <a:noFill/>
          <a:ln/>
        </p:spPr>
        <p:txBody>
          <a:bodyPr wrap="square" rtlCol="0" anchor="ctr"/>
          <a:lstStyle/>
          <a:p>
            <a:pPr marL="0" indent="0">
              <a:buNone/>
            </a:pPr>
            <a:r>
              <a:rPr lang="en-US" sz="1700" b="1" dirty="0">
                <a:solidFill>
                  <a:srgbClr val="FCD34D"/>
                </a:solidFill>
                <a:latin typeface="Calibri" pitchFamily="34" charset="0"/>
                <a:ea typeface="Calibri" pitchFamily="34" charset="-122"/>
                <a:cs typeface="Calibri" pitchFamily="34" charset="-120"/>
              </a:rPr>
              <a:t>📖 Question Types:</a:t>
            </a:r>
            <a:endParaRPr lang="en-US" sz="1700" dirty="0"/>
          </a:p>
        </p:txBody>
      </p:sp>
      <p:sp>
        <p:nvSpPr>
          <p:cNvPr id="10" name="Shape 8"/>
          <p:cNvSpPr/>
          <p:nvPr/>
        </p:nvSpPr>
        <p:spPr>
          <a:xfrm>
            <a:off x="4572000" y="1463040"/>
            <a:ext cx="502920" cy="502920"/>
          </a:xfrm>
          <a:prstGeom prst="rect">
            <a:avLst/>
          </a:prstGeom>
          <a:solidFill>
            <a:srgbClr val="2A9D8F"/>
          </a:solidFill>
          <a:ln/>
        </p:spPr>
        <p:txBody>
          <a:bodyPr/>
          <a:lstStyle/>
          <a:p>
            <a:endParaRPr lang="en-US"/>
          </a:p>
        </p:txBody>
      </p:sp>
      <p:sp>
        <p:nvSpPr>
          <p:cNvPr id="11" name="Text 9"/>
          <p:cNvSpPr/>
          <p:nvPr/>
        </p:nvSpPr>
        <p:spPr>
          <a:xfrm>
            <a:off x="4572000" y="1463040"/>
            <a:ext cx="502920" cy="50292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2" name="Text 10"/>
          <p:cNvSpPr/>
          <p:nvPr/>
        </p:nvSpPr>
        <p:spPr>
          <a:xfrm>
            <a:off x="5166360" y="1490472"/>
            <a:ext cx="3657600" cy="457200"/>
          </a:xfrm>
          <a:prstGeom prst="rect">
            <a:avLst/>
          </a:prstGeom>
          <a:noFill/>
          <a:ln/>
        </p:spPr>
        <p:txBody>
          <a:bodyPr wrap="square" rtlCol="0" anchor="ctr"/>
          <a:lstStyle/>
          <a:p>
            <a:pPr marL="0" indent="0">
              <a:buNone/>
            </a:pPr>
            <a:r>
              <a:rPr lang="en-US" sz="1350" dirty="0">
                <a:solidFill>
                  <a:srgbClr val="FFFFFF"/>
                </a:solidFill>
                <a:latin typeface="Calibri" pitchFamily="34" charset="0"/>
                <a:ea typeface="Calibri" pitchFamily="34" charset="-122"/>
                <a:cs typeface="Calibri" pitchFamily="34" charset="-120"/>
              </a:rPr>
              <a:t>Specific Information / Details</a:t>
            </a:r>
            <a:endParaRPr lang="en-US" sz="1350" dirty="0"/>
          </a:p>
        </p:txBody>
      </p:sp>
      <p:sp>
        <p:nvSpPr>
          <p:cNvPr id="13" name="Shape 11"/>
          <p:cNvSpPr/>
          <p:nvPr/>
        </p:nvSpPr>
        <p:spPr>
          <a:xfrm>
            <a:off x="4572000" y="2148840"/>
            <a:ext cx="502920" cy="502920"/>
          </a:xfrm>
          <a:prstGeom prst="rect">
            <a:avLst/>
          </a:prstGeom>
          <a:solidFill>
            <a:srgbClr val="2A9D8F"/>
          </a:solidFill>
          <a:ln/>
        </p:spPr>
        <p:txBody>
          <a:bodyPr/>
          <a:lstStyle/>
          <a:p>
            <a:endParaRPr lang="en-US"/>
          </a:p>
        </p:txBody>
      </p:sp>
      <p:sp>
        <p:nvSpPr>
          <p:cNvPr id="14" name="Text 12"/>
          <p:cNvSpPr/>
          <p:nvPr/>
        </p:nvSpPr>
        <p:spPr>
          <a:xfrm>
            <a:off x="4572000" y="2148840"/>
            <a:ext cx="502920" cy="50292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15" name="Text 13"/>
          <p:cNvSpPr/>
          <p:nvPr/>
        </p:nvSpPr>
        <p:spPr>
          <a:xfrm>
            <a:off x="5166360" y="2176272"/>
            <a:ext cx="3657600" cy="457200"/>
          </a:xfrm>
          <a:prstGeom prst="rect">
            <a:avLst/>
          </a:prstGeom>
          <a:noFill/>
          <a:ln/>
        </p:spPr>
        <p:txBody>
          <a:bodyPr wrap="square" rtlCol="0" anchor="ctr"/>
          <a:lstStyle/>
          <a:p>
            <a:pPr marL="0" indent="0">
              <a:buNone/>
            </a:pPr>
            <a:r>
              <a:rPr lang="en-US" sz="1350" dirty="0">
                <a:solidFill>
                  <a:srgbClr val="FFFFFF"/>
                </a:solidFill>
                <a:latin typeface="Calibri" pitchFamily="34" charset="0"/>
                <a:ea typeface="Calibri" pitchFamily="34" charset="-122"/>
                <a:cs typeface="Calibri" pitchFamily="34" charset="-120"/>
              </a:rPr>
              <a:t>Infer Meaning of Unknown Words</a:t>
            </a:r>
            <a:endParaRPr lang="en-US" sz="1350" dirty="0"/>
          </a:p>
        </p:txBody>
      </p:sp>
      <p:sp>
        <p:nvSpPr>
          <p:cNvPr id="16" name="Shape 14"/>
          <p:cNvSpPr/>
          <p:nvPr/>
        </p:nvSpPr>
        <p:spPr>
          <a:xfrm>
            <a:off x="4572000" y="2834640"/>
            <a:ext cx="502920" cy="502920"/>
          </a:xfrm>
          <a:prstGeom prst="rect">
            <a:avLst/>
          </a:prstGeom>
          <a:solidFill>
            <a:srgbClr val="2A9D8F"/>
          </a:solidFill>
          <a:ln/>
        </p:spPr>
        <p:txBody>
          <a:bodyPr/>
          <a:lstStyle/>
          <a:p>
            <a:endParaRPr lang="en-US"/>
          </a:p>
        </p:txBody>
      </p:sp>
      <p:sp>
        <p:nvSpPr>
          <p:cNvPr id="17" name="Text 15"/>
          <p:cNvSpPr/>
          <p:nvPr/>
        </p:nvSpPr>
        <p:spPr>
          <a:xfrm>
            <a:off x="4572000" y="2834640"/>
            <a:ext cx="502920" cy="50292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18" name="Text 16"/>
          <p:cNvSpPr/>
          <p:nvPr/>
        </p:nvSpPr>
        <p:spPr>
          <a:xfrm>
            <a:off x="5166360" y="2862072"/>
            <a:ext cx="3657600" cy="457200"/>
          </a:xfrm>
          <a:prstGeom prst="rect">
            <a:avLst/>
          </a:prstGeom>
          <a:noFill/>
          <a:ln/>
        </p:spPr>
        <p:txBody>
          <a:bodyPr wrap="square" rtlCol="0" anchor="ctr"/>
          <a:lstStyle/>
          <a:p>
            <a:pPr marL="0" indent="0">
              <a:buNone/>
            </a:pPr>
            <a:r>
              <a:rPr lang="en-US" sz="1350" dirty="0">
                <a:solidFill>
                  <a:srgbClr val="FFFFFF"/>
                </a:solidFill>
                <a:latin typeface="Calibri" pitchFamily="34" charset="0"/>
                <a:ea typeface="Calibri" pitchFamily="34" charset="-122"/>
                <a:cs typeface="Calibri" pitchFamily="34" charset="-120"/>
              </a:rPr>
              <a:t>Make Inferences or Predictions</a:t>
            </a:r>
            <a:endParaRPr lang="en-US" sz="1350" dirty="0"/>
          </a:p>
        </p:txBody>
      </p:sp>
      <p:sp>
        <p:nvSpPr>
          <p:cNvPr id="19" name="Shape 17"/>
          <p:cNvSpPr/>
          <p:nvPr/>
        </p:nvSpPr>
        <p:spPr>
          <a:xfrm>
            <a:off x="4572000" y="3520440"/>
            <a:ext cx="502920" cy="502920"/>
          </a:xfrm>
          <a:prstGeom prst="rect">
            <a:avLst/>
          </a:prstGeom>
          <a:solidFill>
            <a:srgbClr val="2A9D8F"/>
          </a:solidFill>
          <a:ln/>
        </p:spPr>
        <p:txBody>
          <a:bodyPr/>
          <a:lstStyle/>
          <a:p>
            <a:endParaRPr lang="en-US"/>
          </a:p>
        </p:txBody>
      </p:sp>
      <p:sp>
        <p:nvSpPr>
          <p:cNvPr id="20" name="Text 18"/>
          <p:cNvSpPr/>
          <p:nvPr/>
        </p:nvSpPr>
        <p:spPr>
          <a:xfrm>
            <a:off x="4572000" y="3520440"/>
            <a:ext cx="502920" cy="50292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21" name="Text 19"/>
          <p:cNvSpPr/>
          <p:nvPr/>
        </p:nvSpPr>
        <p:spPr>
          <a:xfrm>
            <a:off x="5166360" y="3547872"/>
            <a:ext cx="3657600" cy="457200"/>
          </a:xfrm>
          <a:prstGeom prst="rect">
            <a:avLst/>
          </a:prstGeom>
          <a:noFill/>
          <a:ln/>
        </p:spPr>
        <p:txBody>
          <a:bodyPr wrap="square" rtlCol="0" anchor="ctr"/>
          <a:lstStyle/>
          <a:p>
            <a:pPr marL="0" indent="0">
              <a:buNone/>
            </a:pPr>
            <a:r>
              <a:rPr lang="en-US" sz="1350" dirty="0">
                <a:solidFill>
                  <a:srgbClr val="FFFFFF"/>
                </a:solidFill>
                <a:latin typeface="Calibri" pitchFamily="34" charset="0"/>
                <a:ea typeface="Calibri" pitchFamily="34" charset="-122"/>
                <a:cs typeface="Calibri" pitchFamily="34" charset="-120"/>
              </a:rPr>
              <a:t>Identify Overall Meaning / Main Idea</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5"/>
          <p:cNvSpPr/>
          <p:nvPr/>
        </p:nvSpPr>
        <p:spPr>
          <a:xfrm>
            <a:off x="689229" y="557212"/>
            <a:ext cx="1165860" cy="205740"/>
          </a:xfrm>
          <a:prstGeom prst="rect">
            <a:avLst/>
          </a:prstGeom>
          <a:noFill/>
          <a:ln/>
        </p:spPr>
        <p:txBody>
          <a:bodyPr wrap="square" lIns="38100" tIns="38100" rIns="38100" bIns="38100" rtlCol="0" anchor="ctr"/>
          <a:lstStyle/>
          <a:p>
            <a:r>
              <a:rPr lang="en-US" sz="750" b="1" dirty="0">
                <a:solidFill>
                  <a:srgbClr val="FFFFFF"/>
                </a:solidFill>
                <a:latin typeface="Calibri" pitchFamily="34" charset="0"/>
                <a:ea typeface="Calibri" pitchFamily="34" charset="-122"/>
                <a:cs typeface="Calibri" pitchFamily="34" charset="-120"/>
              </a:rPr>
              <a:t>Grade</a:t>
            </a:r>
            <a:endParaRPr lang="en-US" sz="750" dirty="0"/>
          </a:p>
        </p:txBody>
      </p:sp>
      <p:sp>
        <p:nvSpPr>
          <p:cNvPr id="8" name="Text 6"/>
          <p:cNvSpPr/>
          <p:nvPr/>
        </p:nvSpPr>
        <p:spPr>
          <a:xfrm>
            <a:off x="1289304" y="274320"/>
            <a:ext cx="3703320" cy="205740"/>
          </a:xfrm>
          <a:prstGeom prst="rect">
            <a:avLst/>
          </a:prstGeom>
          <a:noFill/>
          <a:ln/>
        </p:spPr>
        <p:txBody>
          <a:bodyPr wrap="square" lIns="38100" tIns="38100" rIns="38100" bIns="38100" rtlCol="0" anchor="ctr"/>
          <a:lstStyle/>
          <a:p>
            <a:pPr algn="ctr"/>
            <a:r>
              <a:rPr lang="en-US" sz="750" b="1" dirty="0">
                <a:solidFill>
                  <a:srgbClr val="FFFFFF"/>
                </a:solidFill>
                <a:latin typeface="Calibri" pitchFamily="34" charset="0"/>
                <a:ea typeface="Calibri" pitchFamily="34" charset="-122"/>
                <a:cs typeface="Calibri" pitchFamily="34" charset="-120"/>
              </a:rPr>
              <a:t>Grade 9 Advanced / 10 General</a:t>
            </a:r>
            <a:endParaRPr lang="en-US" sz="750" dirty="0"/>
          </a:p>
        </p:txBody>
      </p:sp>
      <p:sp>
        <p:nvSpPr>
          <p:cNvPr id="9" name="Text 7"/>
          <p:cNvSpPr/>
          <p:nvPr/>
        </p:nvSpPr>
        <p:spPr>
          <a:xfrm>
            <a:off x="4992624" y="274320"/>
            <a:ext cx="2091690" cy="205740"/>
          </a:xfrm>
          <a:prstGeom prst="rect">
            <a:avLst/>
          </a:prstGeom>
          <a:noFill/>
          <a:ln/>
        </p:spPr>
        <p:txBody>
          <a:bodyPr wrap="square" lIns="38100" tIns="38100" rIns="38100" bIns="38100" rtlCol="0" anchor="ctr"/>
          <a:lstStyle/>
          <a:p>
            <a:pPr algn="ctr"/>
            <a:r>
              <a:rPr lang="en-US" sz="750" b="1" dirty="0">
                <a:solidFill>
                  <a:srgbClr val="FFFFFF"/>
                </a:solidFill>
                <a:latin typeface="Calibri" pitchFamily="34" charset="0"/>
                <a:ea typeface="Calibri" pitchFamily="34" charset="-122"/>
                <a:cs typeface="Calibri" pitchFamily="34" charset="-120"/>
              </a:rPr>
              <a:t>CEFR</a:t>
            </a:r>
            <a:endParaRPr lang="en-US" sz="750" dirty="0"/>
          </a:p>
        </p:txBody>
      </p:sp>
      <p:sp>
        <p:nvSpPr>
          <p:cNvPr id="25" name="Shape 23"/>
          <p:cNvSpPr/>
          <p:nvPr/>
        </p:nvSpPr>
        <p:spPr>
          <a:xfrm>
            <a:off x="1097626" y="1033925"/>
            <a:ext cx="788670" cy="205740"/>
          </a:xfrm>
          <a:prstGeom prst="rect">
            <a:avLst/>
          </a:prstGeom>
          <a:solidFill>
            <a:srgbClr val="7F7F7F"/>
          </a:solidFill>
          <a:ln w="12700">
            <a:solidFill>
              <a:srgbClr val="999999"/>
            </a:solidFill>
            <a:prstDash val="solid"/>
          </a:ln>
        </p:spPr>
        <p:txBody>
          <a:bodyPr/>
          <a:lstStyle/>
          <a:p>
            <a:endParaRPr lang="en-US" sz="1350"/>
          </a:p>
        </p:txBody>
      </p:sp>
      <p:sp>
        <p:nvSpPr>
          <p:cNvPr id="26" name="Text 24"/>
          <p:cNvSpPr/>
          <p:nvPr/>
        </p:nvSpPr>
        <p:spPr>
          <a:xfrm>
            <a:off x="1062304" y="1018576"/>
            <a:ext cx="788670" cy="205740"/>
          </a:xfrm>
          <a:prstGeom prst="rect">
            <a:avLst/>
          </a:prstGeom>
          <a:noFill/>
          <a:ln/>
        </p:spPr>
        <p:txBody>
          <a:bodyPr wrap="square" lIns="28575" tIns="28575" rIns="28575" bIns="28575" rtlCol="0" anchor="ctr"/>
          <a:lstStyle/>
          <a:p>
            <a:pPr algn="ctr"/>
            <a:r>
              <a:rPr lang="en-US" sz="750" b="1" i="1" dirty="0">
                <a:solidFill>
                  <a:srgbClr val="FFFFFF"/>
                </a:solidFill>
                <a:latin typeface="Calibri" pitchFamily="34" charset="0"/>
                <a:ea typeface="Calibri" pitchFamily="34" charset="-122"/>
                <a:cs typeface="Calibri" pitchFamily="34" charset="-120"/>
              </a:rPr>
              <a:t>Part</a:t>
            </a:r>
            <a:endParaRPr lang="en-US" sz="750" dirty="0"/>
          </a:p>
        </p:txBody>
      </p:sp>
      <p:sp>
        <p:nvSpPr>
          <p:cNvPr id="29" name="Shape 27"/>
          <p:cNvSpPr/>
          <p:nvPr/>
        </p:nvSpPr>
        <p:spPr>
          <a:xfrm>
            <a:off x="1906524" y="1042416"/>
            <a:ext cx="1268730" cy="205740"/>
          </a:xfrm>
          <a:prstGeom prst="rect">
            <a:avLst/>
          </a:prstGeom>
          <a:solidFill>
            <a:srgbClr val="7F7F7F"/>
          </a:solidFill>
          <a:ln w="12700">
            <a:solidFill>
              <a:srgbClr val="999999"/>
            </a:solidFill>
            <a:prstDash val="solid"/>
          </a:ln>
        </p:spPr>
        <p:txBody>
          <a:bodyPr/>
          <a:lstStyle/>
          <a:p>
            <a:endParaRPr lang="en-US" sz="1350"/>
          </a:p>
        </p:txBody>
      </p:sp>
      <p:sp>
        <p:nvSpPr>
          <p:cNvPr id="30" name="Text 28"/>
          <p:cNvSpPr/>
          <p:nvPr/>
        </p:nvSpPr>
        <p:spPr>
          <a:xfrm>
            <a:off x="1906524" y="1042416"/>
            <a:ext cx="1268730" cy="205740"/>
          </a:xfrm>
          <a:prstGeom prst="rect">
            <a:avLst/>
          </a:prstGeom>
          <a:noFill/>
          <a:ln/>
        </p:spPr>
        <p:txBody>
          <a:bodyPr wrap="square" lIns="28575" tIns="28575" rIns="28575" bIns="28575" rtlCol="0" anchor="ctr"/>
          <a:lstStyle/>
          <a:p>
            <a:pPr algn="ctr"/>
            <a:r>
              <a:rPr lang="en-US" sz="750" b="1" i="1" dirty="0">
                <a:solidFill>
                  <a:srgbClr val="FFFFFF"/>
                </a:solidFill>
                <a:latin typeface="Calibri" pitchFamily="34" charset="0"/>
                <a:ea typeface="Calibri" pitchFamily="34" charset="-122"/>
                <a:cs typeface="Calibri" pitchFamily="34" charset="-120"/>
              </a:rPr>
              <a:t>Theme</a:t>
            </a:r>
            <a:endParaRPr lang="en-US" sz="750" dirty="0"/>
          </a:p>
        </p:txBody>
      </p:sp>
      <p:sp>
        <p:nvSpPr>
          <p:cNvPr id="31" name="Shape 29"/>
          <p:cNvSpPr/>
          <p:nvPr/>
        </p:nvSpPr>
        <p:spPr>
          <a:xfrm>
            <a:off x="3192889" y="1018245"/>
            <a:ext cx="5691160" cy="229911"/>
          </a:xfrm>
          <a:prstGeom prst="rect">
            <a:avLst/>
          </a:prstGeom>
          <a:solidFill>
            <a:srgbClr val="7F7F7F"/>
          </a:solidFill>
          <a:ln w="12700">
            <a:solidFill>
              <a:srgbClr val="999999"/>
            </a:solidFill>
            <a:prstDash val="solid"/>
          </a:ln>
        </p:spPr>
        <p:txBody>
          <a:bodyPr/>
          <a:lstStyle/>
          <a:p>
            <a:endParaRPr lang="en-US" sz="1350"/>
          </a:p>
        </p:txBody>
      </p:sp>
      <p:sp>
        <p:nvSpPr>
          <p:cNvPr id="32" name="Text 30"/>
          <p:cNvSpPr/>
          <p:nvPr/>
        </p:nvSpPr>
        <p:spPr>
          <a:xfrm>
            <a:off x="3809619" y="1032128"/>
            <a:ext cx="2914650" cy="192188"/>
          </a:xfrm>
          <a:prstGeom prst="rect">
            <a:avLst/>
          </a:prstGeom>
          <a:noFill/>
          <a:ln/>
        </p:spPr>
        <p:txBody>
          <a:bodyPr wrap="square" lIns="28575" tIns="28575" rIns="28575" bIns="28575" rtlCol="0" anchor="ctr"/>
          <a:lstStyle/>
          <a:p>
            <a:pPr algn="ctr"/>
            <a:r>
              <a:rPr lang="en-US" sz="1000" b="1" i="1" dirty="0">
                <a:solidFill>
                  <a:srgbClr val="FFFFFF"/>
                </a:solidFill>
                <a:latin typeface="Calibri" pitchFamily="34" charset="0"/>
                <a:ea typeface="Calibri" pitchFamily="34" charset="-122"/>
                <a:cs typeface="Calibri" pitchFamily="34" charset="-120"/>
              </a:rPr>
              <a:t>Vocabulary</a:t>
            </a:r>
            <a:endParaRPr lang="en-US" sz="1000" dirty="0"/>
          </a:p>
        </p:txBody>
      </p:sp>
      <p:sp>
        <p:nvSpPr>
          <p:cNvPr id="35" name="Shape 33"/>
          <p:cNvSpPr/>
          <p:nvPr/>
        </p:nvSpPr>
        <p:spPr>
          <a:xfrm>
            <a:off x="1130769" y="1277230"/>
            <a:ext cx="768096" cy="2852924"/>
          </a:xfrm>
          <a:prstGeom prst="rect">
            <a:avLst/>
          </a:prstGeom>
          <a:solidFill>
            <a:srgbClr val="F2F2F2"/>
          </a:solidFill>
          <a:ln w="12700">
            <a:solidFill>
              <a:srgbClr val="BBBBBB"/>
            </a:solidFill>
            <a:prstDash val="solid"/>
          </a:ln>
        </p:spPr>
        <p:txBody>
          <a:bodyPr/>
          <a:lstStyle/>
          <a:p>
            <a:endParaRPr lang="en-US" sz="1350"/>
          </a:p>
        </p:txBody>
      </p:sp>
      <p:sp>
        <p:nvSpPr>
          <p:cNvPr id="36" name="Text 34"/>
          <p:cNvSpPr/>
          <p:nvPr/>
        </p:nvSpPr>
        <p:spPr>
          <a:xfrm>
            <a:off x="1062304" y="1316817"/>
            <a:ext cx="788670" cy="2366010"/>
          </a:xfrm>
          <a:prstGeom prst="rect">
            <a:avLst/>
          </a:prstGeom>
          <a:noFill/>
          <a:ln/>
        </p:spPr>
        <p:txBody>
          <a:bodyPr wrap="square" lIns="47625" tIns="47625" rIns="47625" bIns="47625" rtlCol="0" anchor="ctr"/>
          <a:lstStyle/>
          <a:p>
            <a:pPr algn="ctr"/>
            <a:r>
              <a:rPr lang="en-US" sz="750" b="1" dirty="0">
                <a:solidFill>
                  <a:srgbClr val="1A1A1A"/>
                </a:solidFill>
                <a:latin typeface="Calibri" pitchFamily="34" charset="0"/>
                <a:ea typeface="Calibri" pitchFamily="34" charset="-122"/>
                <a:cs typeface="Calibri" pitchFamily="34" charset="-120"/>
              </a:rPr>
              <a:t>Part 2: Reading</a:t>
            </a:r>
            <a:endParaRPr lang="en-US" sz="750" dirty="0"/>
          </a:p>
        </p:txBody>
      </p:sp>
      <p:sp>
        <p:nvSpPr>
          <p:cNvPr id="42" name="Shape 40"/>
          <p:cNvSpPr/>
          <p:nvPr/>
        </p:nvSpPr>
        <p:spPr>
          <a:xfrm>
            <a:off x="1906524" y="1248156"/>
            <a:ext cx="1268730" cy="493776"/>
          </a:xfrm>
          <a:prstGeom prst="rect">
            <a:avLst/>
          </a:prstGeom>
          <a:solidFill>
            <a:srgbClr val="EBF5FB"/>
          </a:solidFill>
          <a:ln w="12700">
            <a:solidFill>
              <a:srgbClr val="BBBBBB"/>
            </a:solidFill>
            <a:prstDash val="solid"/>
          </a:ln>
        </p:spPr>
        <p:txBody>
          <a:bodyPr/>
          <a:lstStyle/>
          <a:p>
            <a:endParaRPr lang="en-US" sz="1350"/>
          </a:p>
        </p:txBody>
      </p:sp>
      <p:sp>
        <p:nvSpPr>
          <p:cNvPr id="43" name="Text 41"/>
          <p:cNvSpPr/>
          <p:nvPr/>
        </p:nvSpPr>
        <p:spPr>
          <a:xfrm>
            <a:off x="1906524" y="1248156"/>
            <a:ext cx="1268730" cy="493776"/>
          </a:xfrm>
          <a:prstGeom prst="rect">
            <a:avLst/>
          </a:prstGeom>
          <a:noFill/>
          <a:ln/>
        </p:spPr>
        <p:txBody>
          <a:bodyPr wrap="square" lIns="47625" tIns="47625" rIns="47625" bIns="47625" rtlCol="0" anchor="ctr"/>
          <a:lstStyle/>
          <a:p>
            <a:pPr algn="ctr"/>
            <a:r>
              <a:rPr lang="en-US" sz="900" b="1" dirty="0">
                <a:solidFill>
                  <a:srgbClr val="1A1A1A"/>
                </a:solidFill>
                <a:latin typeface="Calibri" pitchFamily="34" charset="0"/>
                <a:ea typeface="Calibri" pitchFamily="34" charset="-122"/>
                <a:cs typeface="Calibri" pitchFamily="34" charset="-120"/>
              </a:rPr>
              <a:t>All About</a:t>
            </a:r>
            <a:endParaRPr lang="en-US" sz="900" dirty="0"/>
          </a:p>
          <a:p>
            <a:pPr algn="ctr"/>
            <a:r>
              <a:rPr lang="en-US" sz="900" b="1" dirty="0">
                <a:solidFill>
                  <a:srgbClr val="1A1A1A"/>
                </a:solidFill>
                <a:latin typeface="Calibri" pitchFamily="34" charset="0"/>
                <a:ea typeface="Calibri" pitchFamily="34" charset="-122"/>
                <a:cs typeface="Calibri" pitchFamily="34" charset="-120"/>
              </a:rPr>
              <a:t>Food</a:t>
            </a:r>
            <a:endParaRPr lang="en-US" sz="900" dirty="0"/>
          </a:p>
        </p:txBody>
      </p:sp>
      <p:sp>
        <p:nvSpPr>
          <p:cNvPr id="48" name="Shape 46"/>
          <p:cNvSpPr/>
          <p:nvPr/>
        </p:nvSpPr>
        <p:spPr>
          <a:xfrm>
            <a:off x="1812308" y="2188505"/>
            <a:ext cx="7214616" cy="0"/>
          </a:xfrm>
          <a:prstGeom prst="line">
            <a:avLst/>
          </a:prstGeom>
          <a:noFill/>
          <a:ln w="12700">
            <a:solidFill>
              <a:srgbClr val="000000"/>
            </a:solidFill>
            <a:prstDash val="solid"/>
          </a:ln>
        </p:spPr>
        <p:txBody>
          <a:bodyPr/>
          <a:lstStyle/>
          <a:p>
            <a:endParaRPr lang="en-US" sz="1350"/>
          </a:p>
        </p:txBody>
      </p:sp>
      <p:sp>
        <p:nvSpPr>
          <p:cNvPr id="49" name="Shape 47"/>
          <p:cNvSpPr/>
          <p:nvPr/>
        </p:nvSpPr>
        <p:spPr>
          <a:xfrm>
            <a:off x="1906524" y="1741932"/>
            <a:ext cx="1268730" cy="192024"/>
          </a:xfrm>
          <a:prstGeom prst="rect">
            <a:avLst/>
          </a:prstGeom>
          <a:solidFill>
            <a:srgbClr val="7F7F7F"/>
          </a:solidFill>
          <a:ln w="12700">
            <a:solidFill>
              <a:srgbClr val="999999"/>
            </a:solidFill>
            <a:prstDash val="solid"/>
          </a:ln>
        </p:spPr>
        <p:txBody>
          <a:bodyPr/>
          <a:lstStyle/>
          <a:p>
            <a:endParaRPr lang="en-US" sz="1350"/>
          </a:p>
        </p:txBody>
      </p:sp>
      <p:sp>
        <p:nvSpPr>
          <p:cNvPr id="50" name="Text 48"/>
          <p:cNvSpPr/>
          <p:nvPr/>
        </p:nvSpPr>
        <p:spPr>
          <a:xfrm>
            <a:off x="1906524" y="1741932"/>
            <a:ext cx="1268730" cy="192024"/>
          </a:xfrm>
          <a:prstGeom prst="rect">
            <a:avLst/>
          </a:prstGeom>
          <a:noFill/>
          <a:ln/>
        </p:spPr>
        <p:txBody>
          <a:bodyPr wrap="square" lIns="28575" tIns="28575" rIns="28575" bIns="28575" rtlCol="0" anchor="ctr"/>
          <a:lstStyle/>
          <a:p>
            <a:pPr algn="ctr"/>
            <a:r>
              <a:rPr lang="en-US" sz="675" b="1" dirty="0">
                <a:solidFill>
                  <a:srgbClr val="FFFFFF"/>
                </a:solidFill>
                <a:latin typeface="Calibri" pitchFamily="34" charset="0"/>
                <a:ea typeface="Calibri" pitchFamily="34" charset="-122"/>
                <a:cs typeface="Calibri" pitchFamily="34" charset="-120"/>
              </a:rPr>
              <a:t>Task Description</a:t>
            </a:r>
            <a:endParaRPr lang="en-US" sz="675" dirty="0"/>
          </a:p>
        </p:txBody>
      </p:sp>
      <p:sp>
        <p:nvSpPr>
          <p:cNvPr id="51" name="Shape 49"/>
          <p:cNvSpPr/>
          <p:nvPr/>
        </p:nvSpPr>
        <p:spPr>
          <a:xfrm>
            <a:off x="3196514" y="2228849"/>
            <a:ext cx="4884953" cy="192024"/>
          </a:xfrm>
          <a:prstGeom prst="rect">
            <a:avLst/>
          </a:prstGeom>
          <a:solidFill>
            <a:srgbClr val="7F7F7F"/>
          </a:solidFill>
          <a:ln w="12700">
            <a:solidFill>
              <a:srgbClr val="999999"/>
            </a:solidFill>
            <a:prstDash val="solid"/>
          </a:ln>
        </p:spPr>
        <p:txBody>
          <a:bodyPr/>
          <a:lstStyle/>
          <a:p>
            <a:endParaRPr lang="en-US" sz="1350"/>
          </a:p>
        </p:txBody>
      </p:sp>
      <p:sp>
        <p:nvSpPr>
          <p:cNvPr id="52" name="Text 50"/>
          <p:cNvSpPr/>
          <p:nvPr/>
        </p:nvSpPr>
        <p:spPr>
          <a:xfrm>
            <a:off x="3140964" y="2208596"/>
            <a:ext cx="4884953" cy="192024"/>
          </a:xfrm>
          <a:prstGeom prst="rect">
            <a:avLst/>
          </a:prstGeom>
          <a:noFill/>
          <a:ln/>
        </p:spPr>
        <p:txBody>
          <a:bodyPr wrap="square" lIns="28575" tIns="28575" rIns="28575" bIns="28575" rtlCol="0" anchor="ctr"/>
          <a:lstStyle/>
          <a:p>
            <a:pPr algn="ctr"/>
            <a:r>
              <a:rPr lang="en-US" sz="675" b="1" dirty="0">
                <a:solidFill>
                  <a:srgbClr val="FFFFFF"/>
                </a:solidFill>
                <a:latin typeface="Calibri" pitchFamily="34" charset="0"/>
                <a:ea typeface="Calibri" pitchFamily="34" charset="-122"/>
                <a:cs typeface="Calibri" pitchFamily="34" charset="-120"/>
              </a:rPr>
              <a:t>Learning Outcomes (LOs)</a:t>
            </a:r>
            <a:endParaRPr lang="en-US" sz="675" dirty="0"/>
          </a:p>
        </p:txBody>
      </p:sp>
      <p:sp>
        <p:nvSpPr>
          <p:cNvPr id="53" name="Shape 51"/>
          <p:cNvSpPr/>
          <p:nvPr/>
        </p:nvSpPr>
        <p:spPr>
          <a:xfrm>
            <a:off x="8102727" y="2213821"/>
            <a:ext cx="1060933" cy="192024"/>
          </a:xfrm>
          <a:prstGeom prst="rect">
            <a:avLst/>
          </a:prstGeom>
          <a:solidFill>
            <a:srgbClr val="7F7F7F"/>
          </a:solidFill>
          <a:ln w="12700">
            <a:solidFill>
              <a:srgbClr val="999999"/>
            </a:solidFill>
            <a:prstDash val="solid"/>
          </a:ln>
        </p:spPr>
        <p:txBody>
          <a:bodyPr/>
          <a:lstStyle/>
          <a:p>
            <a:endParaRPr lang="en-US" sz="1350"/>
          </a:p>
        </p:txBody>
      </p:sp>
      <p:sp>
        <p:nvSpPr>
          <p:cNvPr id="54" name="Text 52"/>
          <p:cNvSpPr/>
          <p:nvPr/>
        </p:nvSpPr>
        <p:spPr>
          <a:xfrm>
            <a:off x="8102727" y="2188505"/>
            <a:ext cx="1060933" cy="192024"/>
          </a:xfrm>
          <a:prstGeom prst="rect">
            <a:avLst/>
          </a:prstGeom>
          <a:noFill/>
          <a:ln/>
        </p:spPr>
        <p:txBody>
          <a:bodyPr wrap="square" lIns="28575" tIns="28575" rIns="28575" bIns="28575" rtlCol="0" anchor="ctr"/>
          <a:lstStyle/>
          <a:p>
            <a:pPr algn="ctr"/>
            <a:r>
              <a:rPr lang="en-US" sz="675" b="1" dirty="0">
                <a:solidFill>
                  <a:srgbClr val="FFFFFF"/>
                </a:solidFill>
                <a:latin typeface="Calibri" pitchFamily="34" charset="0"/>
                <a:ea typeface="Calibri" pitchFamily="34" charset="-122"/>
                <a:cs typeface="Calibri" pitchFamily="34" charset="-120"/>
              </a:rPr>
              <a:t>Construct Limits</a:t>
            </a:r>
            <a:endParaRPr lang="en-US" sz="675" dirty="0"/>
          </a:p>
        </p:txBody>
      </p:sp>
      <p:sp>
        <p:nvSpPr>
          <p:cNvPr id="55" name="Shape 53"/>
          <p:cNvSpPr/>
          <p:nvPr/>
        </p:nvSpPr>
        <p:spPr>
          <a:xfrm>
            <a:off x="1906524" y="1933955"/>
            <a:ext cx="1255128" cy="2196199"/>
          </a:xfrm>
          <a:prstGeom prst="rect">
            <a:avLst/>
          </a:prstGeom>
          <a:solidFill>
            <a:srgbClr val="F2F2F2"/>
          </a:solidFill>
          <a:ln w="12700">
            <a:solidFill>
              <a:srgbClr val="BBBBBB"/>
            </a:solidFill>
            <a:prstDash val="solid"/>
          </a:ln>
        </p:spPr>
        <p:txBody>
          <a:bodyPr/>
          <a:lstStyle/>
          <a:p>
            <a:endParaRPr lang="en-US" sz="1350"/>
          </a:p>
        </p:txBody>
      </p:sp>
      <p:sp>
        <p:nvSpPr>
          <p:cNvPr id="56" name="Text 54"/>
          <p:cNvSpPr/>
          <p:nvPr/>
        </p:nvSpPr>
        <p:spPr>
          <a:xfrm>
            <a:off x="1906524" y="1933956"/>
            <a:ext cx="1268730" cy="1680210"/>
          </a:xfrm>
          <a:prstGeom prst="rect">
            <a:avLst/>
          </a:prstGeom>
          <a:noFill/>
          <a:ln/>
        </p:spPr>
        <p:txBody>
          <a:bodyPr wrap="square" lIns="47625" tIns="47625" rIns="47625" bIns="47625" rtlCol="0" anchor="t"/>
          <a:lstStyle/>
          <a:p>
            <a:r>
              <a:rPr lang="en-US" sz="900" dirty="0">
                <a:solidFill>
                  <a:srgbClr val="1A1A1A"/>
                </a:solidFill>
                <a:latin typeface="Calibri" pitchFamily="34" charset="0"/>
                <a:ea typeface="Calibri" pitchFamily="34" charset="-122"/>
                <a:cs typeface="Calibri" pitchFamily="34" charset="-120"/>
              </a:rPr>
              <a:t>Multiple-Choice Questions</a:t>
            </a:r>
            <a:endParaRPr lang="en-US" sz="900" dirty="0"/>
          </a:p>
          <a:p>
            <a:endParaRPr lang="en-US" sz="900" dirty="0"/>
          </a:p>
          <a:p>
            <a:r>
              <a:rPr lang="en-US" sz="900" dirty="0">
                <a:solidFill>
                  <a:srgbClr val="1A1A1A"/>
                </a:solidFill>
                <a:latin typeface="Calibri" pitchFamily="34" charset="0"/>
                <a:ea typeface="Calibri" pitchFamily="34" charset="-122"/>
                <a:cs typeface="Calibri" pitchFamily="34" charset="-120"/>
              </a:rPr>
              <a:t>Read the text and choose the correct answer. Choose A, B or C.</a:t>
            </a:r>
            <a:endParaRPr lang="en-US" sz="900" dirty="0"/>
          </a:p>
        </p:txBody>
      </p:sp>
      <p:sp>
        <p:nvSpPr>
          <p:cNvPr id="57" name="Shape 55"/>
          <p:cNvSpPr/>
          <p:nvPr/>
        </p:nvSpPr>
        <p:spPr>
          <a:xfrm>
            <a:off x="3182912" y="2431161"/>
            <a:ext cx="4884953" cy="1680210"/>
          </a:xfrm>
          <a:prstGeom prst="rect">
            <a:avLst/>
          </a:prstGeom>
          <a:solidFill>
            <a:srgbClr val="FFFFFF"/>
          </a:solidFill>
          <a:ln w="12700">
            <a:solidFill>
              <a:srgbClr val="BBBBBB"/>
            </a:solidFill>
            <a:prstDash val="solid"/>
          </a:ln>
        </p:spPr>
        <p:txBody>
          <a:bodyPr/>
          <a:lstStyle/>
          <a:p>
            <a:endParaRPr lang="en-US" sz="1350"/>
          </a:p>
        </p:txBody>
      </p:sp>
      <p:sp>
        <p:nvSpPr>
          <p:cNvPr id="58" name="Text 56"/>
          <p:cNvSpPr/>
          <p:nvPr/>
        </p:nvSpPr>
        <p:spPr>
          <a:xfrm>
            <a:off x="3210115" y="2491658"/>
            <a:ext cx="4884953" cy="1680210"/>
          </a:xfrm>
          <a:prstGeom prst="rect">
            <a:avLst/>
          </a:prstGeom>
          <a:noFill/>
          <a:ln/>
        </p:spPr>
        <p:txBody>
          <a:bodyPr wrap="square" lIns="47625" tIns="47625" rIns="47625" bIns="47625" rtlCol="0" anchor="t"/>
          <a:lstStyle/>
          <a:p>
            <a:r>
              <a:rPr lang="en-US" sz="638" b="1" dirty="0">
                <a:solidFill>
                  <a:srgbClr val="1F5C99"/>
                </a:solidFill>
                <a:latin typeface="Calibri" pitchFamily="34" charset="0"/>
                <a:ea typeface="Calibri" pitchFamily="34" charset="-122"/>
                <a:cs typeface="Calibri" pitchFamily="34" charset="-120"/>
              </a:rPr>
              <a:t>2 × ENG.06.RV.CS.2.1</a:t>
            </a:r>
            <a:endParaRPr lang="en-US" sz="638" dirty="0"/>
          </a:p>
          <a:p>
            <a:r>
              <a:rPr lang="en-US" sz="638" dirty="0">
                <a:solidFill>
                  <a:srgbClr val="1A1A1A"/>
                </a:solidFill>
                <a:latin typeface="Calibri" pitchFamily="34" charset="0"/>
                <a:ea typeface="Calibri" pitchFamily="34" charset="-122"/>
                <a:cs typeface="Calibri" pitchFamily="34" charset="-120"/>
              </a:rPr>
              <a:t>  Read and identify specific information in simple, extended written or multimodal texts on familiar and some unfamiliar concrete topics that are clearly structured and may use some nonstandard language or expressions.
</a:t>
            </a:r>
            <a:r>
              <a:rPr lang="en-US" sz="638" b="1" dirty="0">
                <a:solidFill>
                  <a:srgbClr val="1F5C99"/>
                </a:solidFill>
                <a:latin typeface="Calibri" pitchFamily="34" charset="0"/>
                <a:ea typeface="Calibri" pitchFamily="34" charset="-122"/>
                <a:cs typeface="Calibri" pitchFamily="34" charset="-120"/>
              </a:rPr>
              <a:t>1 × ENG.06.RV.CS.4.1</a:t>
            </a:r>
            <a:endParaRPr lang="en-US" sz="638" dirty="0"/>
          </a:p>
          <a:p>
            <a:r>
              <a:rPr lang="en-US" sz="638" dirty="0">
                <a:solidFill>
                  <a:srgbClr val="1A1A1A"/>
                </a:solidFill>
                <a:latin typeface="Calibri" pitchFamily="34" charset="0"/>
                <a:ea typeface="Calibri" pitchFamily="34" charset="-122"/>
                <a:cs typeface="Calibri" pitchFamily="34" charset="-120"/>
              </a:rPr>
              <a:t>  Infer the meaning of unknown words and expressions from the context and knowledge of word parts (prefixes, suffixes, etc.) when reading.
</a:t>
            </a:r>
            <a:r>
              <a:rPr lang="en-US" sz="638" b="1" dirty="0">
                <a:solidFill>
                  <a:srgbClr val="1F5C99"/>
                </a:solidFill>
                <a:latin typeface="Calibri" pitchFamily="34" charset="0"/>
                <a:ea typeface="Calibri" pitchFamily="34" charset="-122"/>
                <a:cs typeface="Calibri" pitchFamily="34" charset="-120"/>
              </a:rPr>
              <a:t>1 × ENG.06.RV.CS.4.2</a:t>
            </a:r>
            <a:endParaRPr lang="en-US" sz="638" dirty="0"/>
          </a:p>
          <a:p>
            <a:r>
              <a:rPr lang="en-US" sz="638" dirty="0">
                <a:solidFill>
                  <a:srgbClr val="1A1A1A"/>
                </a:solidFill>
                <a:latin typeface="Calibri" pitchFamily="34" charset="0"/>
                <a:ea typeface="Calibri" pitchFamily="34" charset="-122"/>
                <a:cs typeface="Calibri" pitchFamily="34" charset="-120"/>
              </a:rPr>
              <a:t>  Make inferences or predictions about text content, line of argumentation, and the meaning of sections of text, using whole text comprehension, and text features and organisation when reading.
</a:t>
            </a:r>
            <a:r>
              <a:rPr lang="en-US" sz="638" b="1" dirty="0">
                <a:solidFill>
                  <a:srgbClr val="1F5C99"/>
                </a:solidFill>
                <a:latin typeface="Calibri" pitchFamily="34" charset="0"/>
                <a:ea typeface="Calibri" pitchFamily="34" charset="-122"/>
                <a:cs typeface="Calibri" pitchFamily="34" charset="-120"/>
              </a:rPr>
              <a:t>1 × ENG.06.RV.CS.1.1</a:t>
            </a:r>
            <a:endParaRPr lang="en-US" sz="638" dirty="0"/>
          </a:p>
          <a:p>
            <a:r>
              <a:rPr lang="en-US" sz="638" dirty="0">
                <a:solidFill>
                  <a:srgbClr val="1A1A1A"/>
                </a:solidFill>
                <a:latin typeface="Calibri" pitchFamily="34" charset="0"/>
                <a:ea typeface="Calibri" pitchFamily="34" charset="-122"/>
                <a:cs typeface="Calibri" pitchFamily="34" charset="-120"/>
              </a:rPr>
              <a:t>  Read and identify the overall meaning of simple written or multimodal texts on familiar topics that are clearly structured and use simple language, especially if they have visual support.</a:t>
            </a:r>
            <a:endParaRPr lang="en-US" sz="638" dirty="0"/>
          </a:p>
        </p:txBody>
      </p:sp>
      <p:sp>
        <p:nvSpPr>
          <p:cNvPr id="59" name="Shape 57"/>
          <p:cNvSpPr/>
          <p:nvPr/>
        </p:nvSpPr>
        <p:spPr>
          <a:xfrm>
            <a:off x="8095068" y="2449944"/>
            <a:ext cx="1060933" cy="1680210"/>
          </a:xfrm>
          <a:prstGeom prst="rect">
            <a:avLst/>
          </a:prstGeom>
          <a:solidFill>
            <a:srgbClr val="F2F2F2"/>
          </a:solidFill>
          <a:ln w="12700">
            <a:solidFill>
              <a:srgbClr val="BBBBBB"/>
            </a:solidFill>
            <a:prstDash val="solid"/>
          </a:ln>
        </p:spPr>
        <p:txBody>
          <a:bodyPr/>
          <a:lstStyle/>
          <a:p>
            <a:endParaRPr lang="en-US" sz="1350"/>
          </a:p>
        </p:txBody>
      </p:sp>
      <p:sp>
        <p:nvSpPr>
          <p:cNvPr id="60" name="Text 58"/>
          <p:cNvSpPr/>
          <p:nvPr/>
        </p:nvSpPr>
        <p:spPr>
          <a:xfrm>
            <a:off x="8081467" y="2381187"/>
            <a:ext cx="1060933" cy="1680210"/>
          </a:xfrm>
          <a:prstGeom prst="rect">
            <a:avLst/>
          </a:prstGeom>
          <a:noFill/>
          <a:ln/>
        </p:spPr>
        <p:txBody>
          <a:bodyPr wrap="square" lIns="47625" tIns="47625" rIns="47625" bIns="47625" rtlCol="0" anchor="t"/>
          <a:lstStyle/>
          <a:p>
            <a:r>
              <a:rPr lang="en-US" sz="700" b="1" dirty="0">
                <a:solidFill>
                  <a:srgbClr val="1A1A1A"/>
                </a:solidFill>
                <a:latin typeface="Calibri" pitchFamily="34" charset="0"/>
                <a:ea typeface="Calibri" pitchFamily="34" charset="-122"/>
                <a:cs typeface="Calibri" pitchFamily="34" charset="-120"/>
              </a:rPr>
              <a:t>• </a:t>
            </a:r>
          </a:p>
          <a:p>
            <a:r>
              <a:rPr lang="en-US" sz="900" b="1" dirty="0">
                <a:solidFill>
                  <a:srgbClr val="1A1A1A"/>
                </a:solidFill>
                <a:latin typeface="Calibri" pitchFamily="34" charset="0"/>
                <a:ea typeface="Calibri" pitchFamily="34" charset="-122"/>
                <a:cs typeface="Calibri" pitchFamily="34" charset="-120"/>
              </a:rPr>
              <a:t>One argumentative text of 210 words (±10%)
• 5 questions with 3 options
</a:t>
            </a:r>
            <a:r>
              <a:rPr lang="en-US" sz="900" b="1" dirty="0">
                <a:solidFill>
                  <a:srgbClr val="C0392B"/>
                </a:solidFill>
                <a:latin typeface="Calibri" pitchFamily="34" charset="0"/>
                <a:ea typeface="Calibri" pitchFamily="34" charset="-122"/>
                <a:cs typeface="Calibri" pitchFamily="34" charset="-120"/>
              </a:rPr>
              <a:t>• 4 marks each,</a:t>
            </a:r>
            <a:endParaRPr lang="en-US" sz="900" b="1" dirty="0"/>
          </a:p>
          <a:p>
            <a:r>
              <a:rPr lang="en-US" sz="900" b="1" dirty="0">
                <a:solidFill>
                  <a:srgbClr val="C0392B"/>
                </a:solidFill>
                <a:latin typeface="Calibri" pitchFamily="34" charset="0"/>
                <a:ea typeface="Calibri" pitchFamily="34" charset="-122"/>
                <a:cs typeface="Calibri" pitchFamily="34" charset="-120"/>
              </a:rPr>
              <a:t>  total: 20</a:t>
            </a:r>
            <a:endParaRPr lang="en-US" sz="900" b="1" dirty="0"/>
          </a:p>
        </p:txBody>
      </p:sp>
      <p:sp>
        <p:nvSpPr>
          <p:cNvPr id="61" name="Rectangle 60">
            <a:extLst>
              <a:ext uri="{FF2B5EF4-FFF2-40B4-BE49-F238E27FC236}">
                <a16:creationId xmlns:a16="http://schemas.microsoft.com/office/drawing/2014/main" id="{DF4EF651-808D-68B7-79FB-DFF012C34F3E}"/>
              </a:ext>
            </a:extLst>
          </p:cNvPr>
          <p:cNvSpPr/>
          <p:nvPr/>
        </p:nvSpPr>
        <p:spPr>
          <a:xfrm>
            <a:off x="2147207" y="132802"/>
            <a:ext cx="4731367" cy="707886"/>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latin typeface="Calibri" pitchFamily="34" charset="0"/>
                <a:ea typeface="Calibri" pitchFamily="34" charset="-122"/>
                <a:cs typeface="Calibri" pitchFamily="34" charset="-120"/>
              </a:rPr>
              <a:t>Part 2: Reading</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63" name="TextBox 62">
            <a:extLst>
              <a:ext uri="{FF2B5EF4-FFF2-40B4-BE49-F238E27FC236}">
                <a16:creationId xmlns:a16="http://schemas.microsoft.com/office/drawing/2014/main" id="{23553747-7E1B-E451-AACB-0A99483835AE}"/>
              </a:ext>
            </a:extLst>
          </p:cNvPr>
          <p:cNvSpPr txBox="1"/>
          <p:nvPr/>
        </p:nvSpPr>
        <p:spPr>
          <a:xfrm>
            <a:off x="3210115" y="1241277"/>
            <a:ext cx="5673934" cy="954107"/>
          </a:xfrm>
          <a:prstGeom prst="rect">
            <a:avLst/>
          </a:prstGeom>
          <a:noFill/>
        </p:spPr>
        <p:txBody>
          <a:bodyPr wrap="square">
            <a:spAutoFit/>
          </a:bodyPr>
          <a:lstStyle/>
          <a:p>
            <a:r>
              <a:rPr lang="en-US" sz="1400" b="1" i="1" dirty="0">
                <a:solidFill>
                  <a:srgbClr val="0070C0"/>
                </a:solidFill>
                <a:latin typeface="Calibri" pitchFamily="34" charset="0"/>
                <a:ea typeface="Calibri" pitchFamily="34" charset="-122"/>
                <a:cs typeface="Calibri" pitchFamily="34" charset="-120"/>
              </a:rPr>
              <a:t>metabolism, calories, regain, chemical processes, lifestyle, healthy relationship, metabolic rate, unhealthy behaviors, nutritious, dietary, exercise program, habits , recipe, ingredients, beat, dip, fry, melt, serve, order, menu, waiter, appetizer, dessert, beverage, recommend</a:t>
            </a:r>
            <a:endParaRPr lang="en-US" sz="1400" b="1" dirty="0">
              <a:solidFill>
                <a:srgbClr val="0070C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A9D8F"/>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Part 3 – Reading Sample (5 × 4 = 20 marks)</a:t>
            </a:r>
            <a:endParaRPr lang="en-US" sz="2200" dirty="0"/>
          </a:p>
        </p:txBody>
      </p:sp>
      <p:sp>
        <p:nvSpPr>
          <p:cNvPr id="4" name="Shape 2"/>
          <p:cNvSpPr/>
          <p:nvPr/>
        </p:nvSpPr>
        <p:spPr>
          <a:xfrm>
            <a:off x="274320" y="914400"/>
            <a:ext cx="5029200" cy="3931920"/>
          </a:xfrm>
          <a:prstGeom prst="rect">
            <a:avLst/>
          </a:prstGeom>
          <a:solidFill>
            <a:srgbClr val="F8FAFC"/>
          </a:solidFill>
          <a:ln/>
          <a:effectLst>
            <a:outerShdw blurRad="63500" dist="25400" dir="8100000" algn="bl" rotWithShape="0">
              <a:srgbClr val="000000">
                <a:alpha val="8000"/>
              </a:srgbClr>
            </a:outerShdw>
          </a:effectLst>
        </p:spPr>
        <p:txBody>
          <a:bodyPr/>
          <a:lstStyle/>
          <a:p>
            <a:endParaRPr lang="en-US"/>
          </a:p>
        </p:txBody>
      </p:sp>
      <p:sp>
        <p:nvSpPr>
          <p:cNvPr id="5" name="Shape 3"/>
          <p:cNvSpPr/>
          <p:nvPr/>
        </p:nvSpPr>
        <p:spPr>
          <a:xfrm>
            <a:off x="274320" y="914400"/>
            <a:ext cx="5029200" cy="411480"/>
          </a:xfrm>
          <a:prstGeom prst="rect">
            <a:avLst/>
          </a:prstGeom>
          <a:solidFill>
            <a:srgbClr val="2A9D8F"/>
          </a:solidFill>
          <a:ln/>
        </p:spPr>
        <p:txBody>
          <a:bodyPr/>
          <a:lstStyle/>
          <a:p>
            <a:endParaRPr lang="en-US"/>
          </a:p>
        </p:txBody>
      </p:sp>
      <p:sp>
        <p:nvSpPr>
          <p:cNvPr id="6" name="Text 4"/>
          <p:cNvSpPr/>
          <p:nvPr/>
        </p:nvSpPr>
        <p:spPr>
          <a:xfrm>
            <a:off x="320040" y="914400"/>
            <a:ext cx="493776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Understanding Your Metabolism</a:t>
            </a:r>
            <a:endParaRPr lang="en-US" sz="1300" dirty="0"/>
          </a:p>
        </p:txBody>
      </p:sp>
      <p:sp>
        <p:nvSpPr>
          <p:cNvPr id="7" name="Text 5"/>
          <p:cNvSpPr/>
          <p:nvPr/>
        </p:nvSpPr>
        <p:spPr>
          <a:xfrm>
            <a:off x="411480" y="1417320"/>
            <a:ext cx="4754880" cy="3337560"/>
          </a:xfrm>
          <a:prstGeom prst="rect">
            <a:avLst/>
          </a:prstGeom>
          <a:noFill/>
          <a:ln/>
        </p:spPr>
        <p:txBody>
          <a:bodyPr wrap="square" rtlCol="0" anchor="ctr"/>
          <a:lstStyle/>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Many people are confused about metabolism and how it affects weight. Metabolism refers to the chemical processes that happen inside the body to keep it alive. These processes control how quickly your body burns calories. A person's metabolic rate can be influenced by age, gender, and lifestyle choices.</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A nutritious and balanced diet can improve your metabolism significantly. Experts suggest that regular exercise, combined with dietary habits such as eating whole foods and avoiding processed snacks, can help you maintain a healthy relationship with food. However, unhealthy behaviors like skipping meals may cause the body to regain weight faster.</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In conclusion, understanding your metabolism is key to managing your health. Making small but consistent changes to your daily habits can lead to long-term improvements in well-being.</a:t>
            </a:r>
            <a:endParaRPr lang="en-US" sz="1150" dirty="0"/>
          </a:p>
        </p:txBody>
      </p:sp>
      <p:sp>
        <p:nvSpPr>
          <p:cNvPr id="8" name="Shape 6"/>
          <p:cNvSpPr/>
          <p:nvPr/>
        </p:nvSpPr>
        <p:spPr>
          <a:xfrm>
            <a:off x="5532120" y="914400"/>
            <a:ext cx="3337560" cy="3931920"/>
          </a:xfrm>
          <a:prstGeom prst="rect">
            <a:avLst/>
          </a:prstGeom>
          <a:solidFill>
            <a:srgbClr val="F0FDF4"/>
          </a:solidFill>
          <a:ln/>
        </p:spPr>
        <p:txBody>
          <a:bodyPr/>
          <a:lstStyle/>
          <a:p>
            <a:endParaRPr lang="en-US" dirty="0"/>
          </a:p>
        </p:txBody>
      </p:sp>
      <p:sp>
        <p:nvSpPr>
          <p:cNvPr id="9" name="Shape 7"/>
          <p:cNvSpPr/>
          <p:nvPr/>
        </p:nvSpPr>
        <p:spPr>
          <a:xfrm>
            <a:off x="5532120" y="914400"/>
            <a:ext cx="3337560" cy="411480"/>
          </a:xfrm>
          <a:prstGeom prst="rect">
            <a:avLst/>
          </a:prstGeom>
          <a:solidFill>
            <a:srgbClr val="2A9D8F"/>
          </a:solidFill>
          <a:ln/>
        </p:spPr>
        <p:txBody>
          <a:bodyPr/>
          <a:lstStyle/>
          <a:p>
            <a:endParaRPr lang="en-US"/>
          </a:p>
        </p:txBody>
      </p:sp>
      <p:sp>
        <p:nvSpPr>
          <p:cNvPr id="10" name="Text 8"/>
          <p:cNvSpPr/>
          <p:nvPr/>
        </p:nvSpPr>
        <p:spPr>
          <a:xfrm>
            <a:off x="5577840" y="914400"/>
            <a:ext cx="320040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Sample Questions</a:t>
            </a:r>
            <a:endParaRPr lang="en-US" sz="1300" dirty="0"/>
          </a:p>
        </p:txBody>
      </p:sp>
      <p:sp>
        <p:nvSpPr>
          <p:cNvPr id="11" name="Text 9"/>
          <p:cNvSpPr/>
          <p:nvPr/>
        </p:nvSpPr>
        <p:spPr>
          <a:xfrm>
            <a:off x="5577840" y="1417320"/>
            <a:ext cx="3200400" cy="411480"/>
          </a:xfrm>
          <a:prstGeom prst="rect">
            <a:avLst/>
          </a:prstGeom>
          <a:noFill/>
          <a:ln/>
        </p:spPr>
        <p:txBody>
          <a:bodyPr wrap="square" rtlCol="0" anchor="ctr"/>
          <a:lstStyle/>
          <a:p>
            <a:pPr marL="0" indent="0">
              <a:buNone/>
            </a:pPr>
            <a:r>
              <a:rPr lang="en-US" sz="1100" b="1" dirty="0">
                <a:solidFill>
                  <a:srgbClr val="0D7C66"/>
                </a:solidFill>
                <a:latin typeface="Calibri" pitchFamily="34" charset="0"/>
                <a:ea typeface="Calibri" pitchFamily="34" charset="-122"/>
                <a:cs typeface="Calibri" pitchFamily="34" charset="-120"/>
              </a:rPr>
              <a:t>1. What mainly affects metabolic rate?</a:t>
            </a:r>
            <a:endParaRPr lang="en-US" sz="1100" dirty="0"/>
          </a:p>
        </p:txBody>
      </p:sp>
      <p:sp>
        <p:nvSpPr>
          <p:cNvPr id="12" name="Text 10"/>
          <p:cNvSpPr/>
          <p:nvPr/>
        </p:nvSpPr>
        <p:spPr>
          <a:xfrm>
            <a:off x="5577840" y="1801368"/>
            <a:ext cx="3200400" cy="74980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A. Age, gender, lifestyle</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B. Weather and climate</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C. Hours of sleep</a:t>
            </a:r>
            <a:endParaRPr lang="en-US" sz="1100" dirty="0"/>
          </a:p>
        </p:txBody>
      </p:sp>
      <p:sp>
        <p:nvSpPr>
          <p:cNvPr id="13" name="Text 11"/>
          <p:cNvSpPr/>
          <p:nvPr/>
        </p:nvSpPr>
        <p:spPr>
          <a:xfrm>
            <a:off x="5577840" y="2606040"/>
            <a:ext cx="3200400" cy="411480"/>
          </a:xfrm>
          <a:prstGeom prst="rect">
            <a:avLst/>
          </a:prstGeom>
          <a:noFill/>
          <a:ln/>
        </p:spPr>
        <p:txBody>
          <a:bodyPr wrap="square" rtlCol="0" anchor="ctr"/>
          <a:lstStyle/>
          <a:p>
            <a:pPr marL="0" indent="0">
              <a:buNone/>
            </a:pPr>
            <a:r>
              <a:rPr lang="en-US" sz="1100" b="1" dirty="0">
                <a:solidFill>
                  <a:srgbClr val="0D7C66"/>
                </a:solidFill>
                <a:latin typeface="Calibri" pitchFamily="34" charset="0"/>
                <a:ea typeface="Calibri" pitchFamily="34" charset="-122"/>
                <a:cs typeface="Calibri" pitchFamily="34" charset="-120"/>
              </a:rPr>
              <a:t>2. What does 'metabolic rate' mean?</a:t>
            </a:r>
            <a:endParaRPr lang="en-US" sz="1100" dirty="0"/>
          </a:p>
        </p:txBody>
      </p:sp>
      <p:sp>
        <p:nvSpPr>
          <p:cNvPr id="14" name="Text 12"/>
          <p:cNvSpPr/>
          <p:nvPr/>
        </p:nvSpPr>
        <p:spPr>
          <a:xfrm>
            <a:off x="5577840" y="2990088"/>
            <a:ext cx="3200400" cy="74980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A. How fast the body burns calories</a:t>
            </a:r>
            <a:endParaRPr lang="en-US" sz="1100" dirty="0"/>
          </a:p>
          <a:p>
            <a:r>
              <a:rPr lang="en-US" sz="1100" dirty="0">
                <a:solidFill>
                  <a:srgbClr val="1C1C1C"/>
                </a:solidFill>
                <a:latin typeface="Calibri" pitchFamily="34" charset="0"/>
                <a:ea typeface="Calibri" pitchFamily="34" charset="-122"/>
                <a:cs typeface="Calibri" pitchFamily="34" charset="-120"/>
              </a:rPr>
              <a:t>B. How tall you </a:t>
            </a:r>
            <a:r>
              <a:rPr lang="en-US" sz="1100" dirty="0" err="1">
                <a:solidFill>
                  <a:srgbClr val="1C1C1C"/>
                </a:solidFill>
                <a:latin typeface="Calibri" pitchFamily="34" charset="0"/>
                <a:ea typeface="Calibri" pitchFamily="34" charset="-122"/>
                <a:cs typeface="Calibri" pitchFamily="34" charset="-120"/>
              </a:rPr>
              <a:t>areHow</a:t>
            </a:r>
            <a:r>
              <a:rPr lang="en-US" sz="1100" dirty="0">
                <a:solidFill>
                  <a:srgbClr val="1C1C1C"/>
                </a:solidFill>
                <a:latin typeface="Calibri" pitchFamily="34" charset="0"/>
                <a:ea typeface="Calibri" pitchFamily="34" charset="-122"/>
                <a:cs typeface="Calibri" pitchFamily="34" charset="-120"/>
              </a:rPr>
              <a:t> </a:t>
            </a:r>
            <a:endParaRPr lang="en-US" sz="1100" dirty="0"/>
          </a:p>
          <a:p>
            <a:r>
              <a:rPr lang="en-US" sz="1100" dirty="0">
                <a:solidFill>
                  <a:srgbClr val="1C1C1C"/>
                </a:solidFill>
                <a:latin typeface="Calibri" pitchFamily="34" charset="0"/>
                <a:ea typeface="Calibri" pitchFamily="34" charset="-122"/>
                <a:cs typeface="Calibri" pitchFamily="34" charset="-120"/>
              </a:rPr>
              <a:t>C. much food you eat</a:t>
            </a:r>
            <a:endParaRPr lang="en-US" sz="1100" dirty="0"/>
          </a:p>
        </p:txBody>
      </p:sp>
      <p:sp>
        <p:nvSpPr>
          <p:cNvPr id="15" name="Text 13"/>
          <p:cNvSpPr/>
          <p:nvPr/>
        </p:nvSpPr>
        <p:spPr>
          <a:xfrm>
            <a:off x="5577840" y="3794760"/>
            <a:ext cx="3200400" cy="411480"/>
          </a:xfrm>
          <a:prstGeom prst="rect">
            <a:avLst/>
          </a:prstGeom>
          <a:noFill/>
          <a:ln/>
        </p:spPr>
        <p:txBody>
          <a:bodyPr wrap="square" rtlCol="0" anchor="ctr"/>
          <a:lstStyle/>
          <a:p>
            <a:pPr marL="0" indent="0">
              <a:buNone/>
            </a:pPr>
            <a:r>
              <a:rPr lang="en-US" sz="1100" b="1" dirty="0">
                <a:solidFill>
                  <a:srgbClr val="0D7C66"/>
                </a:solidFill>
                <a:latin typeface="Calibri" pitchFamily="34" charset="0"/>
                <a:ea typeface="Calibri" pitchFamily="34" charset="-122"/>
                <a:cs typeface="Calibri" pitchFamily="34" charset="-120"/>
              </a:rPr>
              <a:t>3. What is the main idea?</a:t>
            </a:r>
            <a:endParaRPr lang="en-US" sz="1100" dirty="0"/>
          </a:p>
        </p:txBody>
      </p:sp>
      <p:sp>
        <p:nvSpPr>
          <p:cNvPr id="16" name="Text 14"/>
          <p:cNvSpPr/>
          <p:nvPr/>
        </p:nvSpPr>
        <p:spPr>
          <a:xfrm>
            <a:off x="5577840" y="4178808"/>
            <a:ext cx="3200400" cy="74980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A. Metabolism matters for health</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B. Exercise is more important</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C. Diets always fail</a:t>
            </a:r>
            <a:endParaRPr lang="en-US" sz="1100" dirty="0"/>
          </a:p>
        </p:txBody>
      </p:sp>
      <p:sp>
        <p:nvSpPr>
          <p:cNvPr id="18" name="TextBox 17">
            <a:extLst>
              <a:ext uri="{FF2B5EF4-FFF2-40B4-BE49-F238E27FC236}">
                <a16:creationId xmlns:a16="http://schemas.microsoft.com/office/drawing/2014/main" id="{43A71AB7-CA93-CF75-17B3-EAA239353BB5}"/>
              </a:ext>
            </a:extLst>
          </p:cNvPr>
          <p:cNvSpPr txBox="1"/>
          <p:nvPr/>
        </p:nvSpPr>
        <p:spPr>
          <a:xfrm>
            <a:off x="8275320" y="4123944"/>
            <a:ext cx="914400" cy="923330"/>
          </a:xfrm>
          <a:prstGeom prst="rect">
            <a:avLst/>
          </a:prstGeom>
          <a:noFill/>
        </p:spPr>
        <p:txBody>
          <a:bodyPr wrap="square" rtlCol="0">
            <a:spAutoFit/>
          </a:bodyPr>
          <a:lstStyle/>
          <a:p>
            <a:r>
              <a:rPr lang="en-US" dirty="0"/>
              <a:t>1-b</a:t>
            </a:r>
          </a:p>
          <a:p>
            <a:r>
              <a:rPr lang="en-US" dirty="0"/>
              <a:t>2-c</a:t>
            </a:r>
          </a:p>
          <a:p>
            <a:r>
              <a:rPr lang="en-US" dirty="0"/>
              <a:t>3-B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8C52E-A9A4-3093-DA41-EE8FECFEF7D3}"/>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144C145-B042-E2B8-A235-785EE270C7E2}"/>
              </a:ext>
            </a:extLst>
          </p:cNvPr>
          <p:cNvSpPr/>
          <p:nvPr/>
        </p:nvSpPr>
        <p:spPr>
          <a:xfrm>
            <a:off x="0" y="0"/>
            <a:ext cx="9144000" cy="777240"/>
          </a:xfrm>
          <a:prstGeom prst="rect">
            <a:avLst/>
          </a:prstGeom>
          <a:solidFill>
            <a:srgbClr val="2A9D8F"/>
          </a:solidFill>
          <a:ln/>
        </p:spPr>
        <p:txBody>
          <a:bodyPr/>
          <a:lstStyle/>
          <a:p>
            <a:endParaRPr lang="en-US"/>
          </a:p>
        </p:txBody>
      </p:sp>
      <p:sp>
        <p:nvSpPr>
          <p:cNvPr id="3" name="Text 1">
            <a:extLst>
              <a:ext uri="{FF2B5EF4-FFF2-40B4-BE49-F238E27FC236}">
                <a16:creationId xmlns:a16="http://schemas.microsoft.com/office/drawing/2014/main" id="{6D5C6725-4853-EC0D-F1E8-09DE61EF2A75}"/>
              </a:ext>
            </a:extLst>
          </p:cNvPr>
          <p:cNvSpPr/>
          <p:nvPr/>
        </p:nvSpPr>
        <p:spPr>
          <a:xfrm>
            <a:off x="274320" y="91440"/>
            <a:ext cx="8595360" cy="5943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Part 3 – Reading Sample (5 × 4 = 20 marks)</a:t>
            </a:r>
            <a:endParaRPr lang="en-US" sz="2200" dirty="0"/>
          </a:p>
        </p:txBody>
      </p:sp>
      <p:sp>
        <p:nvSpPr>
          <p:cNvPr id="4" name="Shape 2">
            <a:extLst>
              <a:ext uri="{FF2B5EF4-FFF2-40B4-BE49-F238E27FC236}">
                <a16:creationId xmlns:a16="http://schemas.microsoft.com/office/drawing/2014/main" id="{1F8AFB36-5C6D-9A28-5A19-56FE3D120A7A}"/>
              </a:ext>
            </a:extLst>
          </p:cNvPr>
          <p:cNvSpPr/>
          <p:nvPr/>
        </p:nvSpPr>
        <p:spPr>
          <a:xfrm>
            <a:off x="274320" y="914400"/>
            <a:ext cx="5029200" cy="3931920"/>
          </a:xfrm>
          <a:prstGeom prst="rect">
            <a:avLst/>
          </a:prstGeom>
          <a:solidFill>
            <a:srgbClr val="F8FAFC"/>
          </a:solidFill>
          <a:ln/>
          <a:effectLst>
            <a:outerShdw blurRad="63500" dist="25400" dir="8100000" algn="bl" rotWithShape="0">
              <a:srgbClr val="000000">
                <a:alpha val="8000"/>
              </a:srgbClr>
            </a:outerShdw>
          </a:effectLst>
        </p:spPr>
        <p:txBody>
          <a:bodyPr/>
          <a:lstStyle/>
          <a:p>
            <a:endParaRPr lang="en-US"/>
          </a:p>
        </p:txBody>
      </p:sp>
      <p:sp>
        <p:nvSpPr>
          <p:cNvPr id="5" name="Shape 3">
            <a:extLst>
              <a:ext uri="{FF2B5EF4-FFF2-40B4-BE49-F238E27FC236}">
                <a16:creationId xmlns:a16="http://schemas.microsoft.com/office/drawing/2014/main" id="{50671F66-11A3-DC2A-527F-1108C70C9916}"/>
              </a:ext>
            </a:extLst>
          </p:cNvPr>
          <p:cNvSpPr/>
          <p:nvPr/>
        </p:nvSpPr>
        <p:spPr>
          <a:xfrm>
            <a:off x="274320" y="914400"/>
            <a:ext cx="5029200" cy="411480"/>
          </a:xfrm>
          <a:prstGeom prst="rect">
            <a:avLst/>
          </a:prstGeom>
          <a:solidFill>
            <a:srgbClr val="2A9D8F"/>
          </a:solidFill>
          <a:ln/>
        </p:spPr>
        <p:txBody>
          <a:bodyPr/>
          <a:lstStyle/>
          <a:p>
            <a:endParaRPr lang="en-US"/>
          </a:p>
        </p:txBody>
      </p:sp>
      <p:sp>
        <p:nvSpPr>
          <p:cNvPr id="6" name="Text 4">
            <a:extLst>
              <a:ext uri="{FF2B5EF4-FFF2-40B4-BE49-F238E27FC236}">
                <a16:creationId xmlns:a16="http://schemas.microsoft.com/office/drawing/2014/main" id="{1AF30A4C-AB9E-5E4A-BC57-4717839A3FCF}"/>
              </a:ext>
            </a:extLst>
          </p:cNvPr>
          <p:cNvSpPr/>
          <p:nvPr/>
        </p:nvSpPr>
        <p:spPr>
          <a:xfrm>
            <a:off x="320040" y="914400"/>
            <a:ext cx="493776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Understanding Your Metabolism</a:t>
            </a:r>
            <a:endParaRPr lang="en-US" sz="1300" dirty="0"/>
          </a:p>
        </p:txBody>
      </p:sp>
      <p:sp>
        <p:nvSpPr>
          <p:cNvPr id="7" name="Text 5">
            <a:extLst>
              <a:ext uri="{FF2B5EF4-FFF2-40B4-BE49-F238E27FC236}">
                <a16:creationId xmlns:a16="http://schemas.microsoft.com/office/drawing/2014/main" id="{5E846041-F62A-4B54-57DA-4B92BEC60071}"/>
              </a:ext>
            </a:extLst>
          </p:cNvPr>
          <p:cNvSpPr/>
          <p:nvPr/>
        </p:nvSpPr>
        <p:spPr>
          <a:xfrm>
            <a:off x="411480" y="1417320"/>
            <a:ext cx="4754880" cy="3337560"/>
          </a:xfrm>
          <a:prstGeom prst="rect">
            <a:avLst/>
          </a:prstGeom>
          <a:noFill/>
          <a:ln/>
        </p:spPr>
        <p:txBody>
          <a:bodyPr wrap="square" rtlCol="0" anchor="ctr"/>
          <a:lstStyle/>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Many people are confused about metabolism and how it affects weight. Metabolism refers to the chemical processes that happen inside the body to keep it alive. These processes control how quickly your body burns calories. A person's metabolic rate can be influenced by age, gender, and lifestyle choices.</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A nutritious and balanced diet can improve your metabolism significantly. Experts suggest that regular exercise, combined with dietary habits such as eating whole foods and avoiding processed snacks, can help you maintain a healthy relationship with food. However, unhealthy behaviors like skipping meals may cause the body to regain weight faster.</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In conclusion, understanding your metabolism is key to managing your health. Making small but consistent changes to your daily habits can lead to long-term improvements in well-being.</a:t>
            </a:r>
            <a:endParaRPr lang="en-US" sz="1150" dirty="0"/>
          </a:p>
        </p:txBody>
      </p:sp>
      <p:sp>
        <p:nvSpPr>
          <p:cNvPr id="8" name="Shape 6">
            <a:extLst>
              <a:ext uri="{FF2B5EF4-FFF2-40B4-BE49-F238E27FC236}">
                <a16:creationId xmlns:a16="http://schemas.microsoft.com/office/drawing/2014/main" id="{1436EC1F-6B08-0D38-65AE-EA881BF27D83}"/>
              </a:ext>
            </a:extLst>
          </p:cNvPr>
          <p:cNvSpPr/>
          <p:nvPr/>
        </p:nvSpPr>
        <p:spPr>
          <a:xfrm>
            <a:off x="5532120" y="914400"/>
            <a:ext cx="3337560" cy="3931920"/>
          </a:xfrm>
          <a:prstGeom prst="rect">
            <a:avLst/>
          </a:prstGeom>
          <a:solidFill>
            <a:srgbClr val="F0FDF4"/>
          </a:solidFill>
          <a:ln/>
        </p:spPr>
        <p:txBody>
          <a:bodyPr/>
          <a:lstStyle/>
          <a:p>
            <a:endParaRPr lang="en-US"/>
          </a:p>
        </p:txBody>
      </p:sp>
      <p:sp>
        <p:nvSpPr>
          <p:cNvPr id="9" name="Shape 7">
            <a:extLst>
              <a:ext uri="{FF2B5EF4-FFF2-40B4-BE49-F238E27FC236}">
                <a16:creationId xmlns:a16="http://schemas.microsoft.com/office/drawing/2014/main" id="{1A337AD7-F527-DBE4-CEBB-F2526D974363}"/>
              </a:ext>
            </a:extLst>
          </p:cNvPr>
          <p:cNvSpPr/>
          <p:nvPr/>
        </p:nvSpPr>
        <p:spPr>
          <a:xfrm>
            <a:off x="5532120" y="914400"/>
            <a:ext cx="3337560" cy="411480"/>
          </a:xfrm>
          <a:prstGeom prst="rect">
            <a:avLst/>
          </a:prstGeom>
          <a:solidFill>
            <a:srgbClr val="2A9D8F"/>
          </a:solidFill>
          <a:ln/>
        </p:spPr>
        <p:txBody>
          <a:bodyPr/>
          <a:lstStyle/>
          <a:p>
            <a:endParaRPr lang="en-US"/>
          </a:p>
        </p:txBody>
      </p:sp>
      <p:sp>
        <p:nvSpPr>
          <p:cNvPr id="10" name="Text 8">
            <a:extLst>
              <a:ext uri="{FF2B5EF4-FFF2-40B4-BE49-F238E27FC236}">
                <a16:creationId xmlns:a16="http://schemas.microsoft.com/office/drawing/2014/main" id="{0B249664-12A0-BBC1-2386-A53ABDE6BADC}"/>
              </a:ext>
            </a:extLst>
          </p:cNvPr>
          <p:cNvSpPr/>
          <p:nvPr/>
        </p:nvSpPr>
        <p:spPr>
          <a:xfrm>
            <a:off x="5577840" y="914400"/>
            <a:ext cx="320040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Sample Questions</a:t>
            </a:r>
            <a:endParaRPr lang="en-US" sz="1300" dirty="0"/>
          </a:p>
        </p:txBody>
      </p:sp>
      <p:sp>
        <p:nvSpPr>
          <p:cNvPr id="11" name="Text 9">
            <a:extLst>
              <a:ext uri="{FF2B5EF4-FFF2-40B4-BE49-F238E27FC236}">
                <a16:creationId xmlns:a16="http://schemas.microsoft.com/office/drawing/2014/main" id="{32AC05AC-EFC9-1B16-F109-E6328269DEAE}"/>
              </a:ext>
            </a:extLst>
          </p:cNvPr>
          <p:cNvSpPr/>
          <p:nvPr/>
        </p:nvSpPr>
        <p:spPr>
          <a:xfrm>
            <a:off x="5577840" y="1417320"/>
            <a:ext cx="3200400" cy="411480"/>
          </a:xfrm>
          <a:prstGeom prst="rect">
            <a:avLst/>
          </a:prstGeom>
          <a:noFill/>
          <a:ln/>
        </p:spPr>
        <p:txBody>
          <a:bodyPr wrap="square" rtlCol="0" anchor="ctr"/>
          <a:lstStyle/>
          <a:p>
            <a:r>
              <a:rPr lang="en-US" sz="1100" b="1" dirty="0"/>
              <a:t>4. What do experts suggest to improve your metabolism?</a:t>
            </a:r>
            <a:r>
              <a:rPr lang="en-US" sz="1100" dirty="0"/>
              <a:t> </a:t>
            </a:r>
          </a:p>
        </p:txBody>
      </p:sp>
      <p:sp>
        <p:nvSpPr>
          <p:cNvPr id="12" name="Text 10">
            <a:extLst>
              <a:ext uri="{FF2B5EF4-FFF2-40B4-BE49-F238E27FC236}">
                <a16:creationId xmlns:a16="http://schemas.microsoft.com/office/drawing/2014/main" id="{396F300F-50BC-8092-517B-DC0D4B249404}"/>
              </a:ext>
            </a:extLst>
          </p:cNvPr>
          <p:cNvSpPr/>
          <p:nvPr/>
        </p:nvSpPr>
        <p:spPr>
          <a:xfrm>
            <a:off x="5577840" y="1801368"/>
            <a:ext cx="3200400" cy="749808"/>
          </a:xfrm>
          <a:prstGeom prst="rect">
            <a:avLst/>
          </a:prstGeom>
          <a:noFill/>
          <a:ln/>
        </p:spPr>
        <p:txBody>
          <a:bodyPr wrap="square" rtlCol="0" anchor="ctr"/>
          <a:lstStyle/>
          <a:p>
            <a:r>
              <a:rPr lang="en-US" sz="1100" dirty="0">
                <a:solidFill>
                  <a:srgbClr val="1C1C1C"/>
                </a:solidFill>
                <a:latin typeface="Calibri" pitchFamily="34" charset="0"/>
                <a:ea typeface="Calibri" pitchFamily="34" charset="-122"/>
                <a:cs typeface="Calibri" pitchFamily="34" charset="-120"/>
              </a:rPr>
              <a:t>A. </a:t>
            </a:r>
            <a:r>
              <a:rPr lang="en-US" sz="1100" dirty="0"/>
              <a:t>Eat processed snacks every day </a:t>
            </a:r>
          </a:p>
          <a:p>
            <a:r>
              <a:rPr lang="en-US" sz="1100" dirty="0">
                <a:solidFill>
                  <a:srgbClr val="1C1C1C"/>
                </a:solidFill>
                <a:latin typeface="Calibri" pitchFamily="34" charset="0"/>
                <a:ea typeface="Calibri" pitchFamily="34" charset="-122"/>
                <a:cs typeface="Calibri" pitchFamily="34" charset="-120"/>
              </a:rPr>
              <a:t>B.</a:t>
            </a:r>
            <a:r>
              <a:rPr lang="en-US" sz="1100" dirty="0"/>
              <a:t> Exercise regularly and eat whole foods </a:t>
            </a:r>
          </a:p>
          <a:p>
            <a:r>
              <a:rPr lang="en-US" sz="1100" dirty="0">
                <a:solidFill>
                  <a:srgbClr val="1C1C1C"/>
                </a:solidFill>
                <a:latin typeface="Calibri" pitchFamily="34" charset="0"/>
                <a:ea typeface="Calibri" pitchFamily="34" charset="-122"/>
                <a:cs typeface="Calibri" pitchFamily="34" charset="-120"/>
              </a:rPr>
              <a:t>C. </a:t>
            </a:r>
            <a:r>
              <a:rPr lang="en-US" sz="1100" dirty="0"/>
              <a:t>. Skip meals and eat less </a:t>
            </a:r>
          </a:p>
        </p:txBody>
      </p:sp>
      <p:sp>
        <p:nvSpPr>
          <p:cNvPr id="13" name="Text 11">
            <a:extLst>
              <a:ext uri="{FF2B5EF4-FFF2-40B4-BE49-F238E27FC236}">
                <a16:creationId xmlns:a16="http://schemas.microsoft.com/office/drawing/2014/main" id="{4E010EDF-DDB2-F03F-7A69-7E2A6C808F10}"/>
              </a:ext>
            </a:extLst>
          </p:cNvPr>
          <p:cNvSpPr/>
          <p:nvPr/>
        </p:nvSpPr>
        <p:spPr>
          <a:xfrm>
            <a:off x="5577840" y="2606040"/>
            <a:ext cx="3200400" cy="411480"/>
          </a:xfrm>
          <a:prstGeom prst="rect">
            <a:avLst/>
          </a:prstGeom>
          <a:noFill/>
          <a:ln/>
        </p:spPr>
        <p:txBody>
          <a:bodyPr wrap="square" rtlCol="0" anchor="ctr"/>
          <a:lstStyle/>
          <a:p>
            <a:r>
              <a:rPr lang="en-US" sz="1100" b="1" dirty="0">
                <a:solidFill>
                  <a:srgbClr val="0D7C66"/>
                </a:solidFill>
                <a:latin typeface="Calibri" pitchFamily="34" charset="0"/>
                <a:ea typeface="Calibri" pitchFamily="34" charset="-122"/>
                <a:cs typeface="Calibri" pitchFamily="34" charset="-120"/>
              </a:rPr>
              <a:t>2.</a:t>
            </a:r>
            <a:r>
              <a:rPr lang="en-US" sz="1100" dirty="0"/>
              <a:t> What would most likely happen if a person skips meals regularly</a:t>
            </a:r>
            <a:r>
              <a:rPr lang="en-US" sz="1100" b="1" dirty="0">
                <a:solidFill>
                  <a:srgbClr val="0D7C66"/>
                </a:solidFill>
                <a:latin typeface="Calibri" pitchFamily="34" charset="0"/>
                <a:ea typeface="Calibri" pitchFamily="34" charset="-122"/>
                <a:cs typeface="Calibri" pitchFamily="34" charset="-120"/>
              </a:rPr>
              <a:t>?</a:t>
            </a:r>
            <a:endParaRPr lang="en-US" sz="1100" dirty="0"/>
          </a:p>
        </p:txBody>
      </p:sp>
      <p:sp>
        <p:nvSpPr>
          <p:cNvPr id="14" name="Text 12">
            <a:extLst>
              <a:ext uri="{FF2B5EF4-FFF2-40B4-BE49-F238E27FC236}">
                <a16:creationId xmlns:a16="http://schemas.microsoft.com/office/drawing/2014/main" id="{67209367-359F-1114-DAB5-613C9FCC74F2}"/>
              </a:ext>
            </a:extLst>
          </p:cNvPr>
          <p:cNvSpPr/>
          <p:nvPr/>
        </p:nvSpPr>
        <p:spPr>
          <a:xfrm>
            <a:off x="5577840" y="2990088"/>
            <a:ext cx="3200400" cy="749808"/>
          </a:xfrm>
          <a:prstGeom prst="rect">
            <a:avLst/>
          </a:prstGeom>
          <a:noFill/>
          <a:ln/>
        </p:spPr>
        <p:txBody>
          <a:bodyPr wrap="square" rtlCol="0" anchor="ctr"/>
          <a:lstStyle/>
          <a:p>
            <a:r>
              <a:rPr lang="en-US" sz="1100" dirty="0">
                <a:solidFill>
                  <a:srgbClr val="1C1C1C"/>
                </a:solidFill>
                <a:latin typeface="Calibri" pitchFamily="34" charset="0"/>
                <a:ea typeface="Calibri" pitchFamily="34" charset="-122"/>
                <a:cs typeface="Calibri" pitchFamily="34" charset="-120"/>
              </a:rPr>
              <a:t>A. </a:t>
            </a:r>
            <a:r>
              <a:rPr lang="en-US" sz="1100" dirty="0"/>
              <a:t>They will feel more energetic.</a:t>
            </a:r>
          </a:p>
          <a:p>
            <a:r>
              <a:rPr lang="en-US" sz="1100" dirty="0">
                <a:solidFill>
                  <a:srgbClr val="1C1C1C"/>
                </a:solidFill>
                <a:latin typeface="Calibri" pitchFamily="34" charset="0"/>
                <a:ea typeface="Calibri" pitchFamily="34" charset="-122"/>
                <a:cs typeface="Calibri" pitchFamily="34" charset="-120"/>
              </a:rPr>
              <a:t>B. </a:t>
            </a:r>
            <a:r>
              <a:rPr lang="en-US" sz="1100" dirty="0"/>
              <a:t>They will regain weight faster .</a:t>
            </a:r>
          </a:p>
          <a:p>
            <a:r>
              <a:rPr lang="en-US" sz="1100" dirty="0">
                <a:solidFill>
                  <a:srgbClr val="1C1C1C"/>
                </a:solidFill>
                <a:latin typeface="Calibri" pitchFamily="34" charset="0"/>
                <a:ea typeface="Calibri" pitchFamily="34" charset="-122"/>
                <a:cs typeface="Calibri" pitchFamily="34" charset="-120"/>
              </a:rPr>
              <a:t>C. </a:t>
            </a:r>
            <a:r>
              <a:rPr lang="en-US" sz="1100" dirty="0"/>
              <a:t>Their metabolism will improve. </a:t>
            </a:r>
          </a:p>
        </p:txBody>
      </p:sp>
      <p:sp>
        <p:nvSpPr>
          <p:cNvPr id="16" name="Text 14">
            <a:extLst>
              <a:ext uri="{FF2B5EF4-FFF2-40B4-BE49-F238E27FC236}">
                <a16:creationId xmlns:a16="http://schemas.microsoft.com/office/drawing/2014/main" id="{2DFC8E64-5C8A-BCA2-7920-8996D8D306B9}"/>
              </a:ext>
            </a:extLst>
          </p:cNvPr>
          <p:cNvSpPr/>
          <p:nvPr/>
        </p:nvSpPr>
        <p:spPr>
          <a:xfrm>
            <a:off x="5577840" y="4178808"/>
            <a:ext cx="3200400" cy="749808"/>
          </a:xfrm>
          <a:prstGeom prst="rect">
            <a:avLst/>
          </a:prstGeom>
          <a:noFill/>
          <a:ln/>
        </p:spPr>
        <p:txBody>
          <a:bodyPr wrap="square" rtlCol="0" anchor="ctr"/>
          <a:lstStyle/>
          <a:p>
            <a:pPr marL="0" indent="0">
              <a:buNone/>
            </a:pPr>
            <a:r>
              <a:rPr lang="en-US" sz="1100" dirty="0"/>
              <a:t>KEY ANSWERS</a:t>
            </a:r>
            <a:r>
              <a:rPr lang="en-US" sz="1100" b="1" dirty="0"/>
              <a:t>: </a:t>
            </a:r>
          </a:p>
          <a:p>
            <a:pPr marL="0" indent="0">
              <a:buNone/>
            </a:pPr>
            <a:r>
              <a:rPr lang="en-US" sz="1100" b="1" dirty="0"/>
              <a:t>4- B</a:t>
            </a:r>
          </a:p>
          <a:p>
            <a:pPr marL="0" indent="0">
              <a:buNone/>
            </a:pPr>
            <a:r>
              <a:rPr lang="en-US" sz="1100" b="1" dirty="0"/>
              <a:t>5-a</a:t>
            </a:r>
          </a:p>
        </p:txBody>
      </p:sp>
    </p:spTree>
    <p:extLst>
      <p:ext uri="{BB962C8B-B14F-4D97-AF65-F5344CB8AC3E}">
        <p14:creationId xmlns:p14="http://schemas.microsoft.com/office/powerpoint/2010/main" val="2802525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6A531-8833-5AEA-2E21-C9C24FEA47D9}"/>
            </a:ext>
          </a:extLst>
        </p:cNvPr>
        <p:cNvGrpSpPr/>
        <p:nvPr/>
      </p:nvGrpSpPr>
      <p:grpSpPr>
        <a:xfrm>
          <a:off x="0" y="0"/>
          <a:ext cx="0" cy="0"/>
          <a:chOff x="0" y="0"/>
          <a:chExt cx="0" cy="0"/>
        </a:xfrm>
      </p:grpSpPr>
      <p:sp>
        <p:nvSpPr>
          <p:cNvPr id="7" name="Text 5">
            <a:extLst>
              <a:ext uri="{FF2B5EF4-FFF2-40B4-BE49-F238E27FC236}">
                <a16:creationId xmlns:a16="http://schemas.microsoft.com/office/drawing/2014/main" id="{1F7109F0-7AF5-5CFD-2C79-32BA5768F304}"/>
              </a:ext>
            </a:extLst>
          </p:cNvPr>
          <p:cNvSpPr/>
          <p:nvPr/>
        </p:nvSpPr>
        <p:spPr>
          <a:xfrm>
            <a:off x="689229" y="557212"/>
            <a:ext cx="1165860" cy="205740"/>
          </a:xfrm>
          <a:prstGeom prst="rect">
            <a:avLst/>
          </a:prstGeom>
          <a:noFill/>
          <a:ln/>
        </p:spPr>
        <p:txBody>
          <a:bodyPr wrap="square" lIns="38100" tIns="38100" rIns="38100" bIns="38100" rtlCol="0" anchor="ctr"/>
          <a:lstStyle/>
          <a:p>
            <a:r>
              <a:rPr lang="en-US" sz="750" b="1" dirty="0">
                <a:solidFill>
                  <a:srgbClr val="FFFFFF"/>
                </a:solidFill>
                <a:latin typeface="Calibri" pitchFamily="34" charset="0"/>
                <a:ea typeface="Calibri" pitchFamily="34" charset="-122"/>
                <a:cs typeface="Calibri" pitchFamily="34" charset="-120"/>
              </a:rPr>
              <a:t>Grade</a:t>
            </a:r>
            <a:endParaRPr lang="en-US" sz="750" dirty="0"/>
          </a:p>
        </p:txBody>
      </p:sp>
      <p:sp>
        <p:nvSpPr>
          <p:cNvPr id="8" name="Text 6">
            <a:extLst>
              <a:ext uri="{FF2B5EF4-FFF2-40B4-BE49-F238E27FC236}">
                <a16:creationId xmlns:a16="http://schemas.microsoft.com/office/drawing/2014/main" id="{A017E9F0-5CE3-E253-5483-0BAA54E996E5}"/>
              </a:ext>
            </a:extLst>
          </p:cNvPr>
          <p:cNvSpPr/>
          <p:nvPr/>
        </p:nvSpPr>
        <p:spPr>
          <a:xfrm>
            <a:off x="1289304" y="274320"/>
            <a:ext cx="3703320" cy="205740"/>
          </a:xfrm>
          <a:prstGeom prst="rect">
            <a:avLst/>
          </a:prstGeom>
          <a:noFill/>
          <a:ln/>
        </p:spPr>
        <p:txBody>
          <a:bodyPr wrap="square" lIns="38100" tIns="38100" rIns="38100" bIns="38100" rtlCol="0" anchor="ctr"/>
          <a:lstStyle/>
          <a:p>
            <a:pPr algn="ctr"/>
            <a:r>
              <a:rPr lang="en-US" sz="750" b="1" dirty="0">
                <a:solidFill>
                  <a:srgbClr val="FFFFFF"/>
                </a:solidFill>
                <a:latin typeface="Calibri" pitchFamily="34" charset="0"/>
                <a:ea typeface="Calibri" pitchFamily="34" charset="-122"/>
                <a:cs typeface="Calibri" pitchFamily="34" charset="-120"/>
              </a:rPr>
              <a:t>Grade 9 Advanced / 10 General</a:t>
            </a:r>
            <a:endParaRPr lang="en-US" sz="750" dirty="0"/>
          </a:p>
        </p:txBody>
      </p:sp>
      <p:sp>
        <p:nvSpPr>
          <p:cNvPr id="9" name="Text 7">
            <a:extLst>
              <a:ext uri="{FF2B5EF4-FFF2-40B4-BE49-F238E27FC236}">
                <a16:creationId xmlns:a16="http://schemas.microsoft.com/office/drawing/2014/main" id="{02A873FE-74C6-18AC-3D45-4167DD32FCDD}"/>
              </a:ext>
            </a:extLst>
          </p:cNvPr>
          <p:cNvSpPr/>
          <p:nvPr/>
        </p:nvSpPr>
        <p:spPr>
          <a:xfrm>
            <a:off x="4992624" y="274320"/>
            <a:ext cx="2091690" cy="205740"/>
          </a:xfrm>
          <a:prstGeom prst="rect">
            <a:avLst/>
          </a:prstGeom>
          <a:noFill/>
          <a:ln/>
        </p:spPr>
        <p:txBody>
          <a:bodyPr wrap="square" lIns="38100" tIns="38100" rIns="38100" bIns="38100" rtlCol="0" anchor="ctr"/>
          <a:lstStyle/>
          <a:p>
            <a:pPr algn="ctr"/>
            <a:r>
              <a:rPr lang="en-US" sz="750" b="1" dirty="0">
                <a:solidFill>
                  <a:srgbClr val="FFFFFF"/>
                </a:solidFill>
                <a:latin typeface="Calibri" pitchFamily="34" charset="0"/>
                <a:ea typeface="Calibri" pitchFamily="34" charset="-122"/>
                <a:cs typeface="Calibri" pitchFamily="34" charset="-120"/>
              </a:rPr>
              <a:t>CEFR</a:t>
            </a:r>
            <a:endParaRPr lang="en-US" sz="750" dirty="0"/>
          </a:p>
        </p:txBody>
      </p:sp>
      <p:sp>
        <p:nvSpPr>
          <p:cNvPr id="25" name="Shape 23">
            <a:extLst>
              <a:ext uri="{FF2B5EF4-FFF2-40B4-BE49-F238E27FC236}">
                <a16:creationId xmlns:a16="http://schemas.microsoft.com/office/drawing/2014/main" id="{02D79295-CC3F-00D2-CF26-1DCE35863740}"/>
              </a:ext>
            </a:extLst>
          </p:cNvPr>
          <p:cNvSpPr/>
          <p:nvPr/>
        </p:nvSpPr>
        <p:spPr>
          <a:xfrm>
            <a:off x="1097626" y="1033925"/>
            <a:ext cx="788670" cy="205740"/>
          </a:xfrm>
          <a:prstGeom prst="rect">
            <a:avLst/>
          </a:prstGeom>
          <a:solidFill>
            <a:srgbClr val="7F7F7F"/>
          </a:solidFill>
          <a:ln w="12700">
            <a:solidFill>
              <a:srgbClr val="999999"/>
            </a:solidFill>
            <a:prstDash val="solid"/>
          </a:ln>
        </p:spPr>
        <p:txBody>
          <a:bodyPr/>
          <a:lstStyle/>
          <a:p>
            <a:endParaRPr lang="en-US" sz="1350"/>
          </a:p>
        </p:txBody>
      </p:sp>
      <p:sp>
        <p:nvSpPr>
          <p:cNvPr id="26" name="Text 24">
            <a:extLst>
              <a:ext uri="{FF2B5EF4-FFF2-40B4-BE49-F238E27FC236}">
                <a16:creationId xmlns:a16="http://schemas.microsoft.com/office/drawing/2014/main" id="{FDE5B049-AD64-29EA-8BEE-9815CB400067}"/>
              </a:ext>
            </a:extLst>
          </p:cNvPr>
          <p:cNvSpPr/>
          <p:nvPr/>
        </p:nvSpPr>
        <p:spPr>
          <a:xfrm>
            <a:off x="1062304" y="1018576"/>
            <a:ext cx="788670" cy="205740"/>
          </a:xfrm>
          <a:prstGeom prst="rect">
            <a:avLst/>
          </a:prstGeom>
          <a:noFill/>
          <a:ln/>
        </p:spPr>
        <p:txBody>
          <a:bodyPr wrap="square" lIns="28575" tIns="28575" rIns="28575" bIns="28575" rtlCol="0" anchor="ctr"/>
          <a:lstStyle/>
          <a:p>
            <a:pPr algn="ctr"/>
            <a:r>
              <a:rPr lang="en-US" sz="750" b="1" i="1" dirty="0">
                <a:solidFill>
                  <a:srgbClr val="FFFFFF"/>
                </a:solidFill>
                <a:latin typeface="Calibri" pitchFamily="34" charset="0"/>
                <a:ea typeface="Calibri" pitchFamily="34" charset="-122"/>
                <a:cs typeface="Calibri" pitchFamily="34" charset="-120"/>
              </a:rPr>
              <a:t>Part</a:t>
            </a:r>
            <a:endParaRPr lang="en-US" sz="750" dirty="0"/>
          </a:p>
        </p:txBody>
      </p:sp>
      <p:sp>
        <p:nvSpPr>
          <p:cNvPr id="29" name="Shape 27">
            <a:extLst>
              <a:ext uri="{FF2B5EF4-FFF2-40B4-BE49-F238E27FC236}">
                <a16:creationId xmlns:a16="http://schemas.microsoft.com/office/drawing/2014/main" id="{316284F1-70F4-4940-DB5A-8E3A2489A4ED}"/>
              </a:ext>
            </a:extLst>
          </p:cNvPr>
          <p:cNvSpPr/>
          <p:nvPr/>
        </p:nvSpPr>
        <p:spPr>
          <a:xfrm>
            <a:off x="1906524" y="1042416"/>
            <a:ext cx="1268730" cy="205740"/>
          </a:xfrm>
          <a:prstGeom prst="rect">
            <a:avLst/>
          </a:prstGeom>
          <a:solidFill>
            <a:srgbClr val="7F7F7F"/>
          </a:solidFill>
          <a:ln w="12700">
            <a:solidFill>
              <a:srgbClr val="999999"/>
            </a:solidFill>
            <a:prstDash val="solid"/>
          </a:ln>
        </p:spPr>
        <p:txBody>
          <a:bodyPr/>
          <a:lstStyle/>
          <a:p>
            <a:endParaRPr lang="en-US" sz="1350"/>
          </a:p>
        </p:txBody>
      </p:sp>
      <p:sp>
        <p:nvSpPr>
          <p:cNvPr id="30" name="Text 28">
            <a:extLst>
              <a:ext uri="{FF2B5EF4-FFF2-40B4-BE49-F238E27FC236}">
                <a16:creationId xmlns:a16="http://schemas.microsoft.com/office/drawing/2014/main" id="{CB6847C2-7D2A-1505-6688-8039A9246C09}"/>
              </a:ext>
            </a:extLst>
          </p:cNvPr>
          <p:cNvSpPr/>
          <p:nvPr/>
        </p:nvSpPr>
        <p:spPr>
          <a:xfrm>
            <a:off x="1906524" y="1042416"/>
            <a:ext cx="1268730" cy="205740"/>
          </a:xfrm>
          <a:prstGeom prst="rect">
            <a:avLst/>
          </a:prstGeom>
          <a:noFill/>
          <a:ln/>
        </p:spPr>
        <p:txBody>
          <a:bodyPr wrap="square" lIns="28575" tIns="28575" rIns="28575" bIns="28575" rtlCol="0" anchor="ctr"/>
          <a:lstStyle/>
          <a:p>
            <a:pPr algn="ctr"/>
            <a:r>
              <a:rPr lang="en-US" sz="750" b="1" i="1" dirty="0">
                <a:solidFill>
                  <a:srgbClr val="FFFFFF"/>
                </a:solidFill>
                <a:latin typeface="Calibri" pitchFamily="34" charset="0"/>
                <a:ea typeface="Calibri" pitchFamily="34" charset="-122"/>
                <a:cs typeface="Calibri" pitchFamily="34" charset="-120"/>
              </a:rPr>
              <a:t>Theme</a:t>
            </a:r>
            <a:endParaRPr lang="en-US" sz="750" dirty="0"/>
          </a:p>
        </p:txBody>
      </p:sp>
      <p:sp>
        <p:nvSpPr>
          <p:cNvPr id="31" name="Shape 29">
            <a:extLst>
              <a:ext uri="{FF2B5EF4-FFF2-40B4-BE49-F238E27FC236}">
                <a16:creationId xmlns:a16="http://schemas.microsoft.com/office/drawing/2014/main" id="{06E9BA82-30A6-C608-FBB3-C32FB620CC46}"/>
              </a:ext>
            </a:extLst>
          </p:cNvPr>
          <p:cNvSpPr/>
          <p:nvPr/>
        </p:nvSpPr>
        <p:spPr>
          <a:xfrm>
            <a:off x="3192889" y="1018245"/>
            <a:ext cx="5691160" cy="229911"/>
          </a:xfrm>
          <a:prstGeom prst="rect">
            <a:avLst/>
          </a:prstGeom>
          <a:solidFill>
            <a:srgbClr val="7F7F7F"/>
          </a:solidFill>
          <a:ln w="12700">
            <a:solidFill>
              <a:srgbClr val="999999"/>
            </a:solidFill>
            <a:prstDash val="solid"/>
          </a:ln>
        </p:spPr>
        <p:txBody>
          <a:bodyPr/>
          <a:lstStyle/>
          <a:p>
            <a:endParaRPr lang="en-US" sz="1350"/>
          </a:p>
        </p:txBody>
      </p:sp>
      <p:sp>
        <p:nvSpPr>
          <p:cNvPr id="32" name="Text 30">
            <a:extLst>
              <a:ext uri="{FF2B5EF4-FFF2-40B4-BE49-F238E27FC236}">
                <a16:creationId xmlns:a16="http://schemas.microsoft.com/office/drawing/2014/main" id="{85344CC7-E147-63BF-0F82-F93261CA2589}"/>
              </a:ext>
            </a:extLst>
          </p:cNvPr>
          <p:cNvSpPr/>
          <p:nvPr/>
        </p:nvSpPr>
        <p:spPr>
          <a:xfrm>
            <a:off x="3809619" y="1032128"/>
            <a:ext cx="2914650" cy="192188"/>
          </a:xfrm>
          <a:prstGeom prst="rect">
            <a:avLst/>
          </a:prstGeom>
          <a:noFill/>
          <a:ln/>
        </p:spPr>
        <p:txBody>
          <a:bodyPr wrap="square" lIns="28575" tIns="28575" rIns="28575" bIns="28575" rtlCol="0" anchor="ctr"/>
          <a:lstStyle/>
          <a:p>
            <a:pPr algn="ctr"/>
            <a:r>
              <a:rPr lang="en-US" sz="1000" b="1" i="1" dirty="0">
                <a:solidFill>
                  <a:srgbClr val="FFFFFF"/>
                </a:solidFill>
                <a:latin typeface="Calibri" pitchFamily="34" charset="0"/>
                <a:ea typeface="Calibri" pitchFamily="34" charset="-122"/>
                <a:cs typeface="Calibri" pitchFamily="34" charset="-120"/>
              </a:rPr>
              <a:t>Vocabulary</a:t>
            </a:r>
            <a:endParaRPr lang="en-US" sz="1000" dirty="0"/>
          </a:p>
        </p:txBody>
      </p:sp>
      <p:sp>
        <p:nvSpPr>
          <p:cNvPr id="35" name="Shape 33">
            <a:extLst>
              <a:ext uri="{FF2B5EF4-FFF2-40B4-BE49-F238E27FC236}">
                <a16:creationId xmlns:a16="http://schemas.microsoft.com/office/drawing/2014/main" id="{3EAD0BEB-3C95-26C3-3B67-1A53229AA73D}"/>
              </a:ext>
            </a:extLst>
          </p:cNvPr>
          <p:cNvSpPr/>
          <p:nvPr/>
        </p:nvSpPr>
        <p:spPr>
          <a:xfrm>
            <a:off x="1130769" y="1277230"/>
            <a:ext cx="768096" cy="2852924"/>
          </a:xfrm>
          <a:prstGeom prst="rect">
            <a:avLst/>
          </a:prstGeom>
          <a:solidFill>
            <a:srgbClr val="F2F2F2"/>
          </a:solidFill>
          <a:ln w="12700">
            <a:solidFill>
              <a:srgbClr val="BBBBBB"/>
            </a:solidFill>
            <a:prstDash val="solid"/>
          </a:ln>
        </p:spPr>
        <p:txBody>
          <a:bodyPr/>
          <a:lstStyle/>
          <a:p>
            <a:endParaRPr lang="en-US" sz="1350"/>
          </a:p>
        </p:txBody>
      </p:sp>
      <p:sp>
        <p:nvSpPr>
          <p:cNvPr id="36" name="Text 34">
            <a:extLst>
              <a:ext uri="{FF2B5EF4-FFF2-40B4-BE49-F238E27FC236}">
                <a16:creationId xmlns:a16="http://schemas.microsoft.com/office/drawing/2014/main" id="{D649E700-9A5E-0C7B-E862-36F35A3D57CC}"/>
              </a:ext>
            </a:extLst>
          </p:cNvPr>
          <p:cNvSpPr/>
          <p:nvPr/>
        </p:nvSpPr>
        <p:spPr>
          <a:xfrm>
            <a:off x="1062304" y="1316817"/>
            <a:ext cx="788670" cy="2366010"/>
          </a:xfrm>
          <a:prstGeom prst="rect">
            <a:avLst/>
          </a:prstGeom>
          <a:noFill/>
          <a:ln/>
        </p:spPr>
        <p:txBody>
          <a:bodyPr wrap="square" lIns="47625" tIns="47625" rIns="47625" bIns="47625" rtlCol="0" anchor="ctr"/>
          <a:lstStyle/>
          <a:p>
            <a:pPr algn="ctr"/>
            <a:r>
              <a:rPr lang="en-US" sz="750" b="1" dirty="0">
                <a:solidFill>
                  <a:srgbClr val="1A1A1A"/>
                </a:solidFill>
                <a:latin typeface="Calibri" pitchFamily="34" charset="0"/>
                <a:ea typeface="Calibri" pitchFamily="34" charset="-122"/>
                <a:cs typeface="Calibri" pitchFamily="34" charset="-120"/>
              </a:rPr>
              <a:t>Part 2: Reading</a:t>
            </a:r>
            <a:endParaRPr lang="en-US" sz="750" dirty="0"/>
          </a:p>
        </p:txBody>
      </p:sp>
      <p:sp>
        <p:nvSpPr>
          <p:cNvPr id="42" name="Shape 40">
            <a:extLst>
              <a:ext uri="{FF2B5EF4-FFF2-40B4-BE49-F238E27FC236}">
                <a16:creationId xmlns:a16="http://schemas.microsoft.com/office/drawing/2014/main" id="{983A89D0-CE59-7B87-2239-FC5CBB8B0E28}"/>
              </a:ext>
            </a:extLst>
          </p:cNvPr>
          <p:cNvSpPr/>
          <p:nvPr/>
        </p:nvSpPr>
        <p:spPr>
          <a:xfrm>
            <a:off x="1906524" y="1248156"/>
            <a:ext cx="1268730" cy="493776"/>
          </a:xfrm>
          <a:prstGeom prst="rect">
            <a:avLst/>
          </a:prstGeom>
          <a:solidFill>
            <a:srgbClr val="EBF5FB"/>
          </a:solidFill>
          <a:ln w="12700">
            <a:solidFill>
              <a:srgbClr val="BBBBBB"/>
            </a:solidFill>
            <a:prstDash val="solid"/>
          </a:ln>
        </p:spPr>
        <p:txBody>
          <a:bodyPr/>
          <a:lstStyle/>
          <a:p>
            <a:endParaRPr lang="en-US" sz="1350"/>
          </a:p>
        </p:txBody>
      </p:sp>
      <p:sp>
        <p:nvSpPr>
          <p:cNvPr id="43" name="Text 41">
            <a:extLst>
              <a:ext uri="{FF2B5EF4-FFF2-40B4-BE49-F238E27FC236}">
                <a16:creationId xmlns:a16="http://schemas.microsoft.com/office/drawing/2014/main" id="{7E514AAD-EF0C-5729-1307-97035152CE40}"/>
              </a:ext>
            </a:extLst>
          </p:cNvPr>
          <p:cNvSpPr/>
          <p:nvPr/>
        </p:nvSpPr>
        <p:spPr>
          <a:xfrm>
            <a:off x="1906524" y="1248156"/>
            <a:ext cx="1268730" cy="493776"/>
          </a:xfrm>
          <a:prstGeom prst="rect">
            <a:avLst/>
          </a:prstGeom>
          <a:noFill/>
          <a:ln/>
        </p:spPr>
        <p:txBody>
          <a:bodyPr wrap="square" lIns="47625" tIns="47625" rIns="47625" bIns="47625" rtlCol="0" anchor="ctr"/>
          <a:lstStyle/>
          <a:p>
            <a:pPr algn="ctr"/>
            <a:r>
              <a:rPr lang="en-US" sz="900" b="1" dirty="0">
                <a:solidFill>
                  <a:srgbClr val="1A1A1A"/>
                </a:solidFill>
                <a:latin typeface="Calibri" pitchFamily="34" charset="0"/>
                <a:ea typeface="Calibri" pitchFamily="34" charset="-122"/>
                <a:cs typeface="Calibri" pitchFamily="34" charset="-120"/>
              </a:rPr>
              <a:t>Virtual</a:t>
            </a:r>
            <a:endParaRPr lang="en-US" sz="900" dirty="0"/>
          </a:p>
          <a:p>
            <a:pPr algn="ctr"/>
            <a:r>
              <a:rPr lang="en-US" sz="900" b="1" dirty="0">
                <a:solidFill>
                  <a:srgbClr val="1A1A1A"/>
                </a:solidFill>
                <a:latin typeface="Calibri" pitchFamily="34" charset="0"/>
                <a:ea typeface="Calibri" pitchFamily="34" charset="-122"/>
                <a:cs typeface="Calibri" pitchFamily="34" charset="-120"/>
              </a:rPr>
              <a:t>Communities</a:t>
            </a:r>
            <a:endParaRPr lang="en-US" sz="900" dirty="0"/>
          </a:p>
          <a:p>
            <a:pPr algn="ctr"/>
            <a:endParaRPr lang="en-US" sz="900" dirty="0"/>
          </a:p>
        </p:txBody>
      </p:sp>
      <p:sp>
        <p:nvSpPr>
          <p:cNvPr id="48" name="Shape 46">
            <a:extLst>
              <a:ext uri="{FF2B5EF4-FFF2-40B4-BE49-F238E27FC236}">
                <a16:creationId xmlns:a16="http://schemas.microsoft.com/office/drawing/2014/main" id="{C1D9371C-DBD7-CECE-160B-E5B92DB5896D}"/>
              </a:ext>
            </a:extLst>
          </p:cNvPr>
          <p:cNvSpPr/>
          <p:nvPr/>
        </p:nvSpPr>
        <p:spPr>
          <a:xfrm>
            <a:off x="1812308" y="2188505"/>
            <a:ext cx="7214616" cy="0"/>
          </a:xfrm>
          <a:prstGeom prst="line">
            <a:avLst/>
          </a:prstGeom>
          <a:noFill/>
          <a:ln w="12700">
            <a:solidFill>
              <a:srgbClr val="000000"/>
            </a:solidFill>
            <a:prstDash val="solid"/>
          </a:ln>
        </p:spPr>
        <p:txBody>
          <a:bodyPr/>
          <a:lstStyle/>
          <a:p>
            <a:endParaRPr lang="en-US" sz="1350"/>
          </a:p>
        </p:txBody>
      </p:sp>
      <p:sp>
        <p:nvSpPr>
          <p:cNvPr id="49" name="Shape 47">
            <a:extLst>
              <a:ext uri="{FF2B5EF4-FFF2-40B4-BE49-F238E27FC236}">
                <a16:creationId xmlns:a16="http://schemas.microsoft.com/office/drawing/2014/main" id="{39D973E1-CFAC-4271-64D1-E26B3C380D65}"/>
              </a:ext>
            </a:extLst>
          </p:cNvPr>
          <p:cNvSpPr/>
          <p:nvPr/>
        </p:nvSpPr>
        <p:spPr>
          <a:xfrm>
            <a:off x="1906524" y="1741932"/>
            <a:ext cx="1268730" cy="192024"/>
          </a:xfrm>
          <a:prstGeom prst="rect">
            <a:avLst/>
          </a:prstGeom>
          <a:solidFill>
            <a:srgbClr val="7F7F7F"/>
          </a:solidFill>
          <a:ln w="12700">
            <a:solidFill>
              <a:srgbClr val="999999"/>
            </a:solidFill>
            <a:prstDash val="solid"/>
          </a:ln>
        </p:spPr>
        <p:txBody>
          <a:bodyPr/>
          <a:lstStyle/>
          <a:p>
            <a:endParaRPr lang="en-US" sz="1350"/>
          </a:p>
        </p:txBody>
      </p:sp>
      <p:sp>
        <p:nvSpPr>
          <p:cNvPr id="50" name="Text 48">
            <a:extLst>
              <a:ext uri="{FF2B5EF4-FFF2-40B4-BE49-F238E27FC236}">
                <a16:creationId xmlns:a16="http://schemas.microsoft.com/office/drawing/2014/main" id="{47298E53-945A-000C-0803-FA171A448707}"/>
              </a:ext>
            </a:extLst>
          </p:cNvPr>
          <p:cNvSpPr/>
          <p:nvPr/>
        </p:nvSpPr>
        <p:spPr>
          <a:xfrm>
            <a:off x="1906524" y="1741932"/>
            <a:ext cx="1268730" cy="192024"/>
          </a:xfrm>
          <a:prstGeom prst="rect">
            <a:avLst/>
          </a:prstGeom>
          <a:noFill/>
          <a:ln/>
        </p:spPr>
        <p:txBody>
          <a:bodyPr wrap="square" lIns="28575" tIns="28575" rIns="28575" bIns="28575" rtlCol="0" anchor="ctr"/>
          <a:lstStyle/>
          <a:p>
            <a:pPr algn="ctr"/>
            <a:r>
              <a:rPr lang="en-US" sz="675" b="1" dirty="0">
                <a:solidFill>
                  <a:srgbClr val="FFFFFF"/>
                </a:solidFill>
                <a:latin typeface="Calibri" pitchFamily="34" charset="0"/>
                <a:ea typeface="Calibri" pitchFamily="34" charset="-122"/>
                <a:cs typeface="Calibri" pitchFamily="34" charset="-120"/>
              </a:rPr>
              <a:t>Task Description</a:t>
            </a:r>
            <a:endParaRPr lang="en-US" sz="675" dirty="0"/>
          </a:p>
        </p:txBody>
      </p:sp>
      <p:sp>
        <p:nvSpPr>
          <p:cNvPr id="51" name="Shape 49">
            <a:extLst>
              <a:ext uri="{FF2B5EF4-FFF2-40B4-BE49-F238E27FC236}">
                <a16:creationId xmlns:a16="http://schemas.microsoft.com/office/drawing/2014/main" id="{92574E0A-259D-25E0-C0C6-B18591DBB650}"/>
              </a:ext>
            </a:extLst>
          </p:cNvPr>
          <p:cNvSpPr/>
          <p:nvPr/>
        </p:nvSpPr>
        <p:spPr>
          <a:xfrm>
            <a:off x="3196514" y="2228849"/>
            <a:ext cx="4884953" cy="192024"/>
          </a:xfrm>
          <a:prstGeom prst="rect">
            <a:avLst/>
          </a:prstGeom>
          <a:solidFill>
            <a:srgbClr val="7F7F7F"/>
          </a:solidFill>
          <a:ln w="12700">
            <a:solidFill>
              <a:srgbClr val="999999"/>
            </a:solidFill>
            <a:prstDash val="solid"/>
          </a:ln>
        </p:spPr>
        <p:txBody>
          <a:bodyPr/>
          <a:lstStyle/>
          <a:p>
            <a:endParaRPr lang="en-US" sz="1350"/>
          </a:p>
        </p:txBody>
      </p:sp>
      <p:sp>
        <p:nvSpPr>
          <p:cNvPr id="52" name="Text 50">
            <a:extLst>
              <a:ext uri="{FF2B5EF4-FFF2-40B4-BE49-F238E27FC236}">
                <a16:creationId xmlns:a16="http://schemas.microsoft.com/office/drawing/2014/main" id="{7E8AB5E0-7D9D-9589-AE75-50366CE19763}"/>
              </a:ext>
            </a:extLst>
          </p:cNvPr>
          <p:cNvSpPr/>
          <p:nvPr/>
        </p:nvSpPr>
        <p:spPr>
          <a:xfrm>
            <a:off x="3140964" y="2208596"/>
            <a:ext cx="4884953" cy="192024"/>
          </a:xfrm>
          <a:prstGeom prst="rect">
            <a:avLst/>
          </a:prstGeom>
          <a:noFill/>
          <a:ln/>
        </p:spPr>
        <p:txBody>
          <a:bodyPr wrap="square" lIns="28575" tIns="28575" rIns="28575" bIns="28575" rtlCol="0" anchor="ctr"/>
          <a:lstStyle/>
          <a:p>
            <a:pPr algn="ctr"/>
            <a:r>
              <a:rPr lang="en-US" sz="675" b="1" dirty="0">
                <a:solidFill>
                  <a:srgbClr val="FFFFFF"/>
                </a:solidFill>
                <a:latin typeface="Calibri" pitchFamily="34" charset="0"/>
                <a:ea typeface="Calibri" pitchFamily="34" charset="-122"/>
                <a:cs typeface="Calibri" pitchFamily="34" charset="-120"/>
              </a:rPr>
              <a:t>Learning Outcomes (LOs)</a:t>
            </a:r>
            <a:endParaRPr lang="en-US" sz="675" dirty="0"/>
          </a:p>
        </p:txBody>
      </p:sp>
      <p:sp>
        <p:nvSpPr>
          <p:cNvPr id="53" name="Shape 51">
            <a:extLst>
              <a:ext uri="{FF2B5EF4-FFF2-40B4-BE49-F238E27FC236}">
                <a16:creationId xmlns:a16="http://schemas.microsoft.com/office/drawing/2014/main" id="{52928C2C-1505-5557-B9D0-11FB2562A955}"/>
              </a:ext>
            </a:extLst>
          </p:cNvPr>
          <p:cNvSpPr/>
          <p:nvPr/>
        </p:nvSpPr>
        <p:spPr>
          <a:xfrm>
            <a:off x="8102727" y="2213821"/>
            <a:ext cx="1060933" cy="192024"/>
          </a:xfrm>
          <a:prstGeom prst="rect">
            <a:avLst/>
          </a:prstGeom>
          <a:solidFill>
            <a:srgbClr val="7F7F7F"/>
          </a:solidFill>
          <a:ln w="12700">
            <a:solidFill>
              <a:srgbClr val="999999"/>
            </a:solidFill>
            <a:prstDash val="solid"/>
          </a:ln>
        </p:spPr>
        <p:txBody>
          <a:bodyPr/>
          <a:lstStyle/>
          <a:p>
            <a:endParaRPr lang="en-US" sz="1350"/>
          </a:p>
        </p:txBody>
      </p:sp>
      <p:sp>
        <p:nvSpPr>
          <p:cNvPr id="54" name="Text 52">
            <a:extLst>
              <a:ext uri="{FF2B5EF4-FFF2-40B4-BE49-F238E27FC236}">
                <a16:creationId xmlns:a16="http://schemas.microsoft.com/office/drawing/2014/main" id="{E04BCA6F-F437-C78B-5A80-CFFBBAB61536}"/>
              </a:ext>
            </a:extLst>
          </p:cNvPr>
          <p:cNvSpPr/>
          <p:nvPr/>
        </p:nvSpPr>
        <p:spPr>
          <a:xfrm>
            <a:off x="8102727" y="2188505"/>
            <a:ext cx="1060933" cy="192024"/>
          </a:xfrm>
          <a:prstGeom prst="rect">
            <a:avLst/>
          </a:prstGeom>
          <a:noFill/>
          <a:ln/>
        </p:spPr>
        <p:txBody>
          <a:bodyPr wrap="square" lIns="28575" tIns="28575" rIns="28575" bIns="28575" rtlCol="0" anchor="ctr"/>
          <a:lstStyle/>
          <a:p>
            <a:pPr algn="ctr"/>
            <a:r>
              <a:rPr lang="en-US" sz="675" b="1" dirty="0">
                <a:solidFill>
                  <a:srgbClr val="FFFFFF"/>
                </a:solidFill>
                <a:latin typeface="Calibri" pitchFamily="34" charset="0"/>
                <a:ea typeface="Calibri" pitchFamily="34" charset="-122"/>
                <a:cs typeface="Calibri" pitchFamily="34" charset="-120"/>
              </a:rPr>
              <a:t>Construct Limits</a:t>
            </a:r>
            <a:endParaRPr lang="en-US" sz="675" dirty="0"/>
          </a:p>
        </p:txBody>
      </p:sp>
      <p:sp>
        <p:nvSpPr>
          <p:cNvPr id="55" name="Shape 53">
            <a:extLst>
              <a:ext uri="{FF2B5EF4-FFF2-40B4-BE49-F238E27FC236}">
                <a16:creationId xmlns:a16="http://schemas.microsoft.com/office/drawing/2014/main" id="{7F26B56C-085F-3A6B-7C1E-9FB3AFCCE0E2}"/>
              </a:ext>
            </a:extLst>
          </p:cNvPr>
          <p:cNvSpPr/>
          <p:nvPr/>
        </p:nvSpPr>
        <p:spPr>
          <a:xfrm>
            <a:off x="1906524" y="1933955"/>
            <a:ext cx="1255128" cy="2196199"/>
          </a:xfrm>
          <a:prstGeom prst="rect">
            <a:avLst/>
          </a:prstGeom>
          <a:solidFill>
            <a:srgbClr val="F2F2F2"/>
          </a:solidFill>
          <a:ln w="12700">
            <a:solidFill>
              <a:srgbClr val="BBBBBB"/>
            </a:solidFill>
            <a:prstDash val="solid"/>
          </a:ln>
        </p:spPr>
        <p:txBody>
          <a:bodyPr/>
          <a:lstStyle/>
          <a:p>
            <a:endParaRPr lang="en-US" sz="1350"/>
          </a:p>
        </p:txBody>
      </p:sp>
      <p:sp>
        <p:nvSpPr>
          <p:cNvPr id="56" name="Text 54">
            <a:extLst>
              <a:ext uri="{FF2B5EF4-FFF2-40B4-BE49-F238E27FC236}">
                <a16:creationId xmlns:a16="http://schemas.microsoft.com/office/drawing/2014/main" id="{6F7DCCE7-1C09-6A87-18B1-0EEB839DF4A0}"/>
              </a:ext>
            </a:extLst>
          </p:cNvPr>
          <p:cNvSpPr/>
          <p:nvPr/>
        </p:nvSpPr>
        <p:spPr>
          <a:xfrm>
            <a:off x="1906524" y="1933956"/>
            <a:ext cx="1268730" cy="1680210"/>
          </a:xfrm>
          <a:prstGeom prst="rect">
            <a:avLst/>
          </a:prstGeom>
          <a:noFill/>
          <a:ln/>
        </p:spPr>
        <p:txBody>
          <a:bodyPr wrap="square" lIns="47625" tIns="47625" rIns="47625" bIns="47625" rtlCol="0" anchor="t"/>
          <a:lstStyle/>
          <a:p>
            <a:r>
              <a:rPr lang="en-US" sz="900" dirty="0">
                <a:solidFill>
                  <a:srgbClr val="1A1A1A"/>
                </a:solidFill>
                <a:latin typeface="Calibri" pitchFamily="34" charset="0"/>
                <a:ea typeface="Calibri" pitchFamily="34" charset="-122"/>
                <a:cs typeface="Calibri" pitchFamily="34" charset="-120"/>
              </a:rPr>
              <a:t>Multiple-Choice Questions</a:t>
            </a:r>
            <a:endParaRPr lang="en-US" sz="900" dirty="0"/>
          </a:p>
          <a:p>
            <a:endParaRPr lang="en-US" sz="900" dirty="0"/>
          </a:p>
          <a:p>
            <a:r>
              <a:rPr lang="en-US" sz="900" dirty="0">
                <a:solidFill>
                  <a:srgbClr val="1A1A1A"/>
                </a:solidFill>
                <a:latin typeface="Calibri" pitchFamily="34" charset="0"/>
                <a:ea typeface="Calibri" pitchFamily="34" charset="-122"/>
                <a:cs typeface="Calibri" pitchFamily="34" charset="-120"/>
              </a:rPr>
              <a:t>Read the text and choose the correct answer. Choose A, B or C.</a:t>
            </a:r>
            <a:endParaRPr lang="en-US" sz="900" dirty="0"/>
          </a:p>
        </p:txBody>
      </p:sp>
      <p:sp>
        <p:nvSpPr>
          <p:cNvPr id="57" name="Shape 55">
            <a:extLst>
              <a:ext uri="{FF2B5EF4-FFF2-40B4-BE49-F238E27FC236}">
                <a16:creationId xmlns:a16="http://schemas.microsoft.com/office/drawing/2014/main" id="{21726626-8E90-E651-8DB0-524990EF39D6}"/>
              </a:ext>
            </a:extLst>
          </p:cNvPr>
          <p:cNvSpPr/>
          <p:nvPr/>
        </p:nvSpPr>
        <p:spPr>
          <a:xfrm>
            <a:off x="3182912" y="2431161"/>
            <a:ext cx="4884953" cy="1680210"/>
          </a:xfrm>
          <a:prstGeom prst="rect">
            <a:avLst/>
          </a:prstGeom>
          <a:solidFill>
            <a:srgbClr val="FFFFFF"/>
          </a:solidFill>
          <a:ln w="12700">
            <a:solidFill>
              <a:srgbClr val="BBBBBB"/>
            </a:solidFill>
            <a:prstDash val="solid"/>
          </a:ln>
        </p:spPr>
        <p:txBody>
          <a:bodyPr/>
          <a:lstStyle/>
          <a:p>
            <a:endParaRPr lang="en-US" sz="1350"/>
          </a:p>
        </p:txBody>
      </p:sp>
      <p:sp>
        <p:nvSpPr>
          <p:cNvPr id="58" name="Text 56">
            <a:extLst>
              <a:ext uri="{FF2B5EF4-FFF2-40B4-BE49-F238E27FC236}">
                <a16:creationId xmlns:a16="http://schemas.microsoft.com/office/drawing/2014/main" id="{B1E99126-5B81-52E8-2AFA-4DD07BF15141}"/>
              </a:ext>
            </a:extLst>
          </p:cNvPr>
          <p:cNvSpPr/>
          <p:nvPr/>
        </p:nvSpPr>
        <p:spPr>
          <a:xfrm>
            <a:off x="3210115" y="2491658"/>
            <a:ext cx="4884953" cy="1680210"/>
          </a:xfrm>
          <a:prstGeom prst="rect">
            <a:avLst/>
          </a:prstGeom>
          <a:noFill/>
          <a:ln/>
        </p:spPr>
        <p:txBody>
          <a:bodyPr wrap="square" lIns="47625" tIns="47625" rIns="47625" bIns="47625" rtlCol="0" anchor="t"/>
          <a:lstStyle/>
          <a:p>
            <a:r>
              <a:rPr lang="en-US" sz="638" b="1" dirty="0">
                <a:solidFill>
                  <a:srgbClr val="1F5C99"/>
                </a:solidFill>
                <a:latin typeface="Calibri" pitchFamily="34" charset="0"/>
                <a:ea typeface="Calibri" pitchFamily="34" charset="-122"/>
                <a:cs typeface="Calibri" pitchFamily="34" charset="-120"/>
              </a:rPr>
              <a:t>2 × ENG.06.RV.CS.2.1</a:t>
            </a:r>
            <a:endParaRPr lang="en-US" sz="638" dirty="0"/>
          </a:p>
          <a:p>
            <a:r>
              <a:rPr lang="en-US" sz="638" dirty="0">
                <a:solidFill>
                  <a:srgbClr val="1A1A1A"/>
                </a:solidFill>
                <a:latin typeface="Calibri" pitchFamily="34" charset="0"/>
                <a:ea typeface="Calibri" pitchFamily="34" charset="-122"/>
                <a:cs typeface="Calibri" pitchFamily="34" charset="-120"/>
              </a:rPr>
              <a:t>  Read and identify specific information in simple, extended written or multimodal texts on familiar and some unfamiliar concrete topics that are clearly structured and may use some nonstandard language or expressions.
</a:t>
            </a:r>
            <a:r>
              <a:rPr lang="en-US" sz="638" b="1" dirty="0">
                <a:solidFill>
                  <a:srgbClr val="1F5C99"/>
                </a:solidFill>
                <a:latin typeface="Calibri" pitchFamily="34" charset="0"/>
                <a:ea typeface="Calibri" pitchFamily="34" charset="-122"/>
                <a:cs typeface="Calibri" pitchFamily="34" charset="-120"/>
              </a:rPr>
              <a:t>1 × ENG.06.RV.CS.4.1</a:t>
            </a:r>
            <a:endParaRPr lang="en-US" sz="638" dirty="0"/>
          </a:p>
          <a:p>
            <a:r>
              <a:rPr lang="en-US" sz="638" dirty="0">
                <a:solidFill>
                  <a:srgbClr val="1A1A1A"/>
                </a:solidFill>
                <a:latin typeface="Calibri" pitchFamily="34" charset="0"/>
                <a:ea typeface="Calibri" pitchFamily="34" charset="-122"/>
                <a:cs typeface="Calibri" pitchFamily="34" charset="-120"/>
              </a:rPr>
              <a:t>  Infer the meaning of unknown words and expressions from the context and knowledge of word parts (prefixes, suffixes, etc.) when reading.
</a:t>
            </a:r>
            <a:r>
              <a:rPr lang="en-US" sz="638" b="1" dirty="0">
                <a:solidFill>
                  <a:srgbClr val="1F5C99"/>
                </a:solidFill>
                <a:latin typeface="Calibri" pitchFamily="34" charset="0"/>
                <a:ea typeface="Calibri" pitchFamily="34" charset="-122"/>
                <a:cs typeface="Calibri" pitchFamily="34" charset="-120"/>
              </a:rPr>
              <a:t>1 × ENG.06.RV.CS.4.2</a:t>
            </a:r>
            <a:endParaRPr lang="en-US" sz="638" dirty="0"/>
          </a:p>
          <a:p>
            <a:r>
              <a:rPr lang="en-US" sz="638" dirty="0">
                <a:solidFill>
                  <a:srgbClr val="1A1A1A"/>
                </a:solidFill>
                <a:latin typeface="Calibri" pitchFamily="34" charset="0"/>
                <a:ea typeface="Calibri" pitchFamily="34" charset="-122"/>
                <a:cs typeface="Calibri" pitchFamily="34" charset="-120"/>
              </a:rPr>
              <a:t>  Make inferences or predictions about text content, line of argumentation, and the meaning of sections of text, using whole text comprehension, and text features and organisation when reading.
</a:t>
            </a:r>
            <a:r>
              <a:rPr lang="en-US" sz="638" b="1" dirty="0">
                <a:solidFill>
                  <a:srgbClr val="1F5C99"/>
                </a:solidFill>
                <a:latin typeface="Calibri" pitchFamily="34" charset="0"/>
                <a:ea typeface="Calibri" pitchFamily="34" charset="-122"/>
                <a:cs typeface="Calibri" pitchFamily="34" charset="-120"/>
              </a:rPr>
              <a:t>1 × ENG.06.RV.CS.1.1</a:t>
            </a:r>
            <a:endParaRPr lang="en-US" sz="638" dirty="0"/>
          </a:p>
          <a:p>
            <a:r>
              <a:rPr lang="en-US" sz="638" dirty="0">
                <a:solidFill>
                  <a:srgbClr val="1A1A1A"/>
                </a:solidFill>
                <a:latin typeface="Calibri" pitchFamily="34" charset="0"/>
                <a:ea typeface="Calibri" pitchFamily="34" charset="-122"/>
                <a:cs typeface="Calibri" pitchFamily="34" charset="-120"/>
              </a:rPr>
              <a:t>  Read and identify the overall meaning of simple written or multimodal texts on familiar topics that are clearly structured and use simple language, especially if they have visual support.</a:t>
            </a:r>
            <a:endParaRPr lang="en-US" sz="638" dirty="0"/>
          </a:p>
        </p:txBody>
      </p:sp>
      <p:sp>
        <p:nvSpPr>
          <p:cNvPr id="59" name="Shape 57">
            <a:extLst>
              <a:ext uri="{FF2B5EF4-FFF2-40B4-BE49-F238E27FC236}">
                <a16:creationId xmlns:a16="http://schemas.microsoft.com/office/drawing/2014/main" id="{28CB7161-002D-5DB7-5C7D-653A44CEEC59}"/>
              </a:ext>
            </a:extLst>
          </p:cNvPr>
          <p:cNvSpPr/>
          <p:nvPr/>
        </p:nvSpPr>
        <p:spPr>
          <a:xfrm>
            <a:off x="8095068" y="2449944"/>
            <a:ext cx="1060933" cy="1680210"/>
          </a:xfrm>
          <a:prstGeom prst="rect">
            <a:avLst/>
          </a:prstGeom>
          <a:solidFill>
            <a:srgbClr val="F2F2F2"/>
          </a:solidFill>
          <a:ln w="12700">
            <a:solidFill>
              <a:srgbClr val="BBBBBB"/>
            </a:solidFill>
            <a:prstDash val="solid"/>
          </a:ln>
        </p:spPr>
        <p:txBody>
          <a:bodyPr/>
          <a:lstStyle/>
          <a:p>
            <a:endParaRPr lang="en-US" sz="1350"/>
          </a:p>
        </p:txBody>
      </p:sp>
      <p:sp>
        <p:nvSpPr>
          <p:cNvPr id="60" name="Text 58">
            <a:extLst>
              <a:ext uri="{FF2B5EF4-FFF2-40B4-BE49-F238E27FC236}">
                <a16:creationId xmlns:a16="http://schemas.microsoft.com/office/drawing/2014/main" id="{6E5CB6C2-7EAB-41A4-090C-F41C23270BBC}"/>
              </a:ext>
            </a:extLst>
          </p:cNvPr>
          <p:cNvSpPr/>
          <p:nvPr/>
        </p:nvSpPr>
        <p:spPr>
          <a:xfrm>
            <a:off x="8081467" y="2381187"/>
            <a:ext cx="1060933" cy="1680210"/>
          </a:xfrm>
          <a:prstGeom prst="rect">
            <a:avLst/>
          </a:prstGeom>
          <a:noFill/>
          <a:ln/>
        </p:spPr>
        <p:txBody>
          <a:bodyPr wrap="square" lIns="47625" tIns="47625" rIns="47625" bIns="47625" rtlCol="0" anchor="t"/>
          <a:lstStyle/>
          <a:p>
            <a:endParaRPr lang="en-US" sz="638" dirty="0">
              <a:solidFill>
                <a:srgbClr val="1A1A1A"/>
              </a:solidFill>
              <a:latin typeface="Calibri" pitchFamily="34" charset="0"/>
              <a:ea typeface="Calibri" pitchFamily="34" charset="-122"/>
              <a:cs typeface="Calibri" pitchFamily="34" charset="-120"/>
            </a:endParaRPr>
          </a:p>
          <a:p>
            <a:endParaRPr lang="en-US" sz="638" dirty="0">
              <a:solidFill>
                <a:srgbClr val="1A1A1A"/>
              </a:solidFill>
              <a:latin typeface="Calibri" pitchFamily="34" charset="0"/>
              <a:ea typeface="Calibri" pitchFamily="34" charset="-122"/>
              <a:cs typeface="Calibri" pitchFamily="34" charset="-120"/>
            </a:endParaRPr>
          </a:p>
          <a:p>
            <a:r>
              <a:rPr lang="en-US" sz="800" b="1" dirty="0">
                <a:solidFill>
                  <a:srgbClr val="1A1A1A"/>
                </a:solidFill>
                <a:latin typeface="Calibri" pitchFamily="34" charset="0"/>
                <a:ea typeface="Calibri" pitchFamily="34" charset="-122"/>
                <a:cs typeface="Calibri" pitchFamily="34" charset="-120"/>
              </a:rPr>
              <a:t>• </a:t>
            </a:r>
            <a:r>
              <a:rPr lang="en-US" sz="900" b="1" dirty="0">
                <a:solidFill>
                  <a:srgbClr val="1A1A1A"/>
                </a:solidFill>
                <a:latin typeface="Calibri" pitchFamily="34" charset="0"/>
                <a:ea typeface="Calibri" pitchFamily="34" charset="-122"/>
                <a:cs typeface="Calibri" pitchFamily="34" charset="-120"/>
              </a:rPr>
              <a:t>One </a:t>
            </a:r>
            <a:r>
              <a:rPr lang="en-US" sz="1000" b="1" dirty="0">
                <a:solidFill>
                  <a:srgbClr val="1A1A1A"/>
                </a:solidFill>
                <a:latin typeface="Calibri" pitchFamily="34" charset="0"/>
                <a:ea typeface="Calibri" pitchFamily="34" charset="-122"/>
                <a:cs typeface="Calibri" pitchFamily="34" charset="-120"/>
              </a:rPr>
              <a:t>expository text of 210 words (±10%)
</a:t>
            </a:r>
            <a:r>
              <a:rPr lang="en-US" sz="900" b="1" dirty="0">
                <a:solidFill>
                  <a:srgbClr val="1A1A1A"/>
                </a:solidFill>
                <a:latin typeface="Calibri" pitchFamily="34" charset="0"/>
                <a:ea typeface="Calibri" pitchFamily="34" charset="-122"/>
                <a:cs typeface="Calibri" pitchFamily="34" charset="-120"/>
              </a:rPr>
              <a:t>
• 5 questions with 3 options</a:t>
            </a:r>
            <a:r>
              <a:rPr lang="en-US" sz="800" dirty="0">
                <a:solidFill>
                  <a:srgbClr val="1A1A1A"/>
                </a:solidFill>
                <a:latin typeface="Calibri" pitchFamily="34" charset="0"/>
                <a:ea typeface="Calibri" pitchFamily="34" charset="-122"/>
                <a:cs typeface="Calibri" pitchFamily="34" charset="-120"/>
              </a:rPr>
              <a:t>
</a:t>
            </a:r>
            <a:r>
              <a:rPr lang="en-US" sz="800" b="1" dirty="0">
                <a:solidFill>
                  <a:srgbClr val="C0392B"/>
                </a:solidFill>
                <a:latin typeface="Calibri" pitchFamily="34" charset="0"/>
                <a:ea typeface="Calibri" pitchFamily="34" charset="-122"/>
                <a:cs typeface="Calibri" pitchFamily="34" charset="-120"/>
              </a:rPr>
              <a:t>• 4 marks each,</a:t>
            </a:r>
            <a:endParaRPr lang="en-US" sz="800" dirty="0"/>
          </a:p>
          <a:p>
            <a:r>
              <a:rPr lang="en-US" sz="800" b="1" dirty="0">
                <a:solidFill>
                  <a:srgbClr val="C0392B"/>
                </a:solidFill>
                <a:latin typeface="Calibri" pitchFamily="34" charset="0"/>
                <a:ea typeface="Calibri" pitchFamily="34" charset="-122"/>
                <a:cs typeface="Calibri" pitchFamily="34" charset="-120"/>
              </a:rPr>
              <a:t>  total: 20</a:t>
            </a:r>
            <a:endParaRPr lang="en-US" sz="800" dirty="0"/>
          </a:p>
        </p:txBody>
      </p:sp>
      <p:sp>
        <p:nvSpPr>
          <p:cNvPr id="61" name="Rectangle 60">
            <a:extLst>
              <a:ext uri="{FF2B5EF4-FFF2-40B4-BE49-F238E27FC236}">
                <a16:creationId xmlns:a16="http://schemas.microsoft.com/office/drawing/2014/main" id="{70096365-4E9F-AD53-320A-7ECF14C6AE04}"/>
              </a:ext>
            </a:extLst>
          </p:cNvPr>
          <p:cNvSpPr/>
          <p:nvPr/>
        </p:nvSpPr>
        <p:spPr>
          <a:xfrm>
            <a:off x="2147207" y="132802"/>
            <a:ext cx="4731367" cy="707886"/>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latin typeface="Calibri" pitchFamily="34" charset="0"/>
                <a:ea typeface="Calibri" pitchFamily="34" charset="-122"/>
                <a:cs typeface="Calibri" pitchFamily="34" charset="-120"/>
              </a:rPr>
              <a:t>Part 3: Reading</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63" name="TextBox 62">
            <a:extLst>
              <a:ext uri="{FF2B5EF4-FFF2-40B4-BE49-F238E27FC236}">
                <a16:creationId xmlns:a16="http://schemas.microsoft.com/office/drawing/2014/main" id="{7D66CD94-301F-EE4E-5C30-8466ED48BDF7}"/>
              </a:ext>
            </a:extLst>
          </p:cNvPr>
          <p:cNvSpPr txBox="1"/>
          <p:nvPr/>
        </p:nvSpPr>
        <p:spPr>
          <a:xfrm>
            <a:off x="3210115" y="1241277"/>
            <a:ext cx="5673934" cy="954107"/>
          </a:xfrm>
          <a:prstGeom prst="rect">
            <a:avLst/>
          </a:prstGeom>
          <a:noFill/>
        </p:spPr>
        <p:txBody>
          <a:bodyPr wrap="square">
            <a:spAutoFit/>
          </a:bodyPr>
          <a:lstStyle/>
          <a:p>
            <a:r>
              <a:rPr lang="en-US" sz="1400" dirty="0">
                <a:solidFill>
                  <a:srgbClr val="0070C0"/>
                </a:solidFill>
              </a:rPr>
              <a:t>virtual, connect, interact, global, profile, member, real-life,</a:t>
            </a:r>
          </a:p>
          <a:p>
            <a:r>
              <a:rPr lang="en-US" sz="1400" dirty="0">
                <a:solidFill>
                  <a:srgbClr val="0070C0"/>
                </a:solidFill>
              </a:rPr>
              <a:t>connect, share, post, group, social, interact, reality, connect, belong, opinion, mix, real, community, connection, virtual, interact, </a:t>
            </a:r>
          </a:p>
          <a:p>
            <a:r>
              <a:rPr lang="en-US" sz="1400" dirty="0">
                <a:solidFill>
                  <a:srgbClr val="0070C0"/>
                </a:solidFill>
              </a:rPr>
              <a:t>environment, social, society</a:t>
            </a:r>
            <a:endParaRPr lang="en-US" sz="1100" b="1" dirty="0">
              <a:solidFill>
                <a:srgbClr val="0070C0"/>
              </a:solidFill>
            </a:endParaRPr>
          </a:p>
        </p:txBody>
      </p:sp>
    </p:spTree>
    <p:extLst>
      <p:ext uri="{BB962C8B-B14F-4D97-AF65-F5344CB8AC3E}">
        <p14:creationId xmlns:p14="http://schemas.microsoft.com/office/powerpoint/2010/main" val="490438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3">
    <p:bg>
      <p:bgPr>
        <a:solidFill>
          <a:srgbClr val="2D1B5E"/>
        </a:solidFill>
        <a:effectLst/>
      </p:bgPr>
    </p:bg>
    <p:spTree>
      <p:nvGrpSpPr>
        <p:cNvPr id="1" name=""/>
        <p:cNvGrpSpPr/>
        <p:nvPr/>
      </p:nvGrpSpPr>
      <p:grpSpPr>
        <a:xfrm>
          <a:off x="0" y="0"/>
          <a:ext cx="0" cy="0"/>
          <a:chOff x="0" y="0"/>
          <a:chExt cx="0" cy="0"/>
        </a:xfrm>
      </p:grpSpPr>
      <p:sp>
        <p:nvSpPr>
          <p:cNvPr id="2" name="Shape 0"/>
          <p:cNvSpPr/>
          <p:nvPr/>
        </p:nvSpPr>
        <p:spPr>
          <a:xfrm>
            <a:off x="5029200" y="0"/>
            <a:ext cx="4114800" cy="5143500"/>
          </a:xfrm>
          <a:prstGeom prst="rect">
            <a:avLst/>
          </a:prstGeom>
          <a:solidFill>
            <a:srgbClr val="3730A3"/>
          </a:solidFill>
          <a:ln/>
        </p:spPr>
        <p:txBody>
          <a:bodyPr/>
          <a:lstStyle/>
          <a:p>
            <a:endParaRPr lang="en-US"/>
          </a:p>
        </p:txBody>
      </p:sp>
      <p:sp>
        <p:nvSpPr>
          <p:cNvPr id="3" name="Shape 1"/>
          <p:cNvSpPr/>
          <p:nvPr/>
        </p:nvSpPr>
        <p:spPr>
          <a:xfrm>
            <a:off x="0" y="3840480"/>
            <a:ext cx="5029200" cy="1303020"/>
          </a:xfrm>
          <a:prstGeom prst="rect">
            <a:avLst/>
          </a:prstGeom>
          <a:solidFill>
            <a:srgbClr val="7C3AED"/>
          </a:solidFill>
          <a:ln/>
        </p:spPr>
        <p:txBody>
          <a:bodyPr/>
          <a:lstStyle/>
          <a:p>
            <a:endParaRPr lang="en-US"/>
          </a:p>
        </p:txBody>
      </p:sp>
      <p:sp>
        <p:nvSpPr>
          <p:cNvPr id="4" name="Text 2"/>
          <p:cNvSpPr/>
          <p:nvPr/>
        </p:nvSpPr>
        <p:spPr>
          <a:xfrm>
            <a:off x="365760" y="914400"/>
            <a:ext cx="4389120" cy="548640"/>
          </a:xfrm>
          <a:prstGeom prst="rect">
            <a:avLst/>
          </a:prstGeom>
          <a:noFill/>
          <a:ln/>
        </p:spPr>
        <p:txBody>
          <a:bodyPr wrap="square" rtlCol="0" anchor="ctr"/>
          <a:lstStyle/>
          <a:p>
            <a:pPr marL="0" indent="0">
              <a:buNone/>
            </a:pPr>
            <a:r>
              <a:rPr lang="en-US" sz="1400" b="1" dirty="0">
                <a:solidFill>
                  <a:srgbClr val="FCD34D"/>
                </a:solidFill>
                <a:latin typeface="Calibri" pitchFamily="34" charset="0"/>
                <a:ea typeface="Calibri" pitchFamily="34" charset="-122"/>
                <a:cs typeface="Calibri" pitchFamily="34" charset="-120"/>
              </a:rPr>
              <a:t>PART 4</a:t>
            </a:r>
            <a:endParaRPr lang="en-US" sz="1400" dirty="0"/>
          </a:p>
        </p:txBody>
      </p:sp>
      <p:sp>
        <p:nvSpPr>
          <p:cNvPr id="5" name="Text 3"/>
          <p:cNvSpPr/>
          <p:nvPr/>
        </p:nvSpPr>
        <p:spPr>
          <a:xfrm>
            <a:off x="365760" y="1463040"/>
            <a:ext cx="4389120" cy="91440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Reading 2</a:t>
            </a:r>
            <a:endParaRPr lang="en-US" sz="3600" dirty="0"/>
          </a:p>
        </p:txBody>
      </p:sp>
      <p:sp>
        <p:nvSpPr>
          <p:cNvPr id="6" name="Text 4"/>
          <p:cNvSpPr/>
          <p:nvPr/>
        </p:nvSpPr>
        <p:spPr>
          <a:xfrm>
            <a:off x="365760" y="2468880"/>
            <a:ext cx="4389120" cy="548640"/>
          </a:xfrm>
          <a:prstGeom prst="rect">
            <a:avLst/>
          </a:prstGeom>
          <a:noFill/>
          <a:ln/>
        </p:spPr>
        <p:txBody>
          <a:bodyPr wrap="square" rtlCol="0" anchor="ctr"/>
          <a:lstStyle/>
          <a:p>
            <a:pPr marL="0" indent="0">
              <a:buNone/>
            </a:pPr>
            <a:r>
              <a:rPr lang="en-US" sz="2000" b="1" dirty="0">
                <a:solidFill>
                  <a:srgbClr val="FCD34D"/>
                </a:solidFill>
                <a:latin typeface="Calibri" pitchFamily="34" charset="0"/>
                <a:ea typeface="Calibri" pitchFamily="34" charset="-122"/>
                <a:cs typeface="Calibri" pitchFamily="34" charset="-120"/>
              </a:rPr>
              <a:t>20 Marks</a:t>
            </a:r>
            <a:endParaRPr lang="en-US" sz="2000" dirty="0"/>
          </a:p>
        </p:txBody>
      </p:sp>
      <p:sp>
        <p:nvSpPr>
          <p:cNvPr id="7" name="Text 5"/>
          <p:cNvSpPr/>
          <p:nvPr/>
        </p:nvSpPr>
        <p:spPr>
          <a:xfrm>
            <a:off x="365760" y="3886200"/>
            <a:ext cx="4572000" cy="86868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Theme: Virtual Communities</a:t>
            </a:r>
            <a:endParaRPr lang="en-US" sz="1400" dirty="0"/>
          </a:p>
          <a:p>
            <a:pPr marL="0" indent="0">
              <a:buNone/>
            </a:pPr>
            <a:r>
              <a:rPr lang="en-US" sz="1400" dirty="0">
                <a:solidFill>
                  <a:srgbClr val="FFFFFF"/>
                </a:solidFill>
                <a:latin typeface="Calibri" pitchFamily="34" charset="0"/>
                <a:ea typeface="Calibri" pitchFamily="34" charset="-122"/>
                <a:cs typeface="Calibri" pitchFamily="34" charset="-120"/>
              </a:rPr>
              <a:t>Do Real-Life &amp; Virtual Communities Mix?</a:t>
            </a:r>
            <a:endParaRPr lang="en-US" sz="1400" dirty="0"/>
          </a:p>
        </p:txBody>
      </p:sp>
      <p:sp>
        <p:nvSpPr>
          <p:cNvPr id="8" name="Text 6"/>
          <p:cNvSpPr/>
          <p:nvPr/>
        </p:nvSpPr>
        <p:spPr>
          <a:xfrm>
            <a:off x="5212080" y="640080"/>
            <a:ext cx="3657600" cy="457200"/>
          </a:xfrm>
          <a:prstGeom prst="rect">
            <a:avLst/>
          </a:prstGeom>
          <a:noFill/>
          <a:ln/>
        </p:spPr>
        <p:txBody>
          <a:bodyPr wrap="square" rtlCol="0" anchor="ctr"/>
          <a:lstStyle/>
          <a:p>
            <a:pPr marL="0" indent="0">
              <a:buNone/>
            </a:pPr>
            <a:r>
              <a:rPr lang="en-US" sz="1600" b="1" dirty="0">
                <a:solidFill>
                  <a:srgbClr val="FCD34D"/>
                </a:solidFill>
                <a:latin typeface="Calibri" pitchFamily="34" charset="0"/>
                <a:ea typeface="Calibri" pitchFamily="34" charset="-122"/>
                <a:cs typeface="Calibri" pitchFamily="34" charset="-120"/>
              </a:rPr>
              <a:t>🔍 Reading Strategies:</a:t>
            </a:r>
            <a:endParaRPr lang="en-US" sz="1600" dirty="0"/>
          </a:p>
        </p:txBody>
      </p:sp>
      <p:sp>
        <p:nvSpPr>
          <p:cNvPr id="9" name="Shape 7"/>
          <p:cNvSpPr/>
          <p:nvPr/>
        </p:nvSpPr>
        <p:spPr>
          <a:xfrm>
            <a:off x="5212080" y="1188720"/>
            <a:ext cx="201168" cy="201168"/>
          </a:xfrm>
          <a:prstGeom prst="ellipse">
            <a:avLst/>
          </a:prstGeom>
          <a:solidFill>
            <a:srgbClr val="FCD34D"/>
          </a:solidFill>
          <a:ln/>
        </p:spPr>
        <p:txBody>
          <a:bodyPr/>
          <a:lstStyle/>
          <a:p>
            <a:endParaRPr lang="en-US"/>
          </a:p>
        </p:txBody>
      </p:sp>
      <p:sp>
        <p:nvSpPr>
          <p:cNvPr id="10" name="Text 8"/>
          <p:cNvSpPr/>
          <p:nvPr/>
        </p:nvSpPr>
        <p:spPr>
          <a:xfrm>
            <a:off x="5486400" y="1161288"/>
            <a:ext cx="338328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Skim for the main idea first</a:t>
            </a:r>
            <a:endParaRPr lang="en-US" sz="1300" dirty="0"/>
          </a:p>
        </p:txBody>
      </p:sp>
      <p:sp>
        <p:nvSpPr>
          <p:cNvPr id="11" name="Shape 9"/>
          <p:cNvSpPr/>
          <p:nvPr/>
        </p:nvSpPr>
        <p:spPr>
          <a:xfrm>
            <a:off x="5212080" y="1828800"/>
            <a:ext cx="201168" cy="201168"/>
          </a:xfrm>
          <a:prstGeom prst="ellipse">
            <a:avLst/>
          </a:prstGeom>
          <a:solidFill>
            <a:srgbClr val="FCD34D"/>
          </a:solidFill>
          <a:ln/>
        </p:spPr>
        <p:txBody>
          <a:bodyPr/>
          <a:lstStyle/>
          <a:p>
            <a:endParaRPr lang="en-US"/>
          </a:p>
        </p:txBody>
      </p:sp>
      <p:sp>
        <p:nvSpPr>
          <p:cNvPr id="12" name="Text 10"/>
          <p:cNvSpPr/>
          <p:nvPr/>
        </p:nvSpPr>
        <p:spPr>
          <a:xfrm>
            <a:off x="5486400" y="1801368"/>
            <a:ext cx="338328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Scan for key words in questions</a:t>
            </a:r>
            <a:endParaRPr lang="en-US" sz="1300" dirty="0"/>
          </a:p>
        </p:txBody>
      </p:sp>
      <p:sp>
        <p:nvSpPr>
          <p:cNvPr id="13" name="Shape 11"/>
          <p:cNvSpPr/>
          <p:nvPr/>
        </p:nvSpPr>
        <p:spPr>
          <a:xfrm>
            <a:off x="5212080" y="2468880"/>
            <a:ext cx="201168" cy="201168"/>
          </a:xfrm>
          <a:prstGeom prst="ellipse">
            <a:avLst/>
          </a:prstGeom>
          <a:solidFill>
            <a:srgbClr val="FCD34D"/>
          </a:solidFill>
          <a:ln/>
        </p:spPr>
        <p:txBody>
          <a:bodyPr/>
          <a:lstStyle/>
          <a:p>
            <a:endParaRPr lang="en-US"/>
          </a:p>
        </p:txBody>
      </p:sp>
      <p:sp>
        <p:nvSpPr>
          <p:cNvPr id="14" name="Text 12"/>
          <p:cNvSpPr/>
          <p:nvPr/>
        </p:nvSpPr>
        <p:spPr>
          <a:xfrm>
            <a:off x="5486400" y="2441448"/>
            <a:ext cx="338328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Use context clues for unknown words</a:t>
            </a:r>
            <a:endParaRPr lang="en-US" sz="1300" dirty="0"/>
          </a:p>
        </p:txBody>
      </p:sp>
      <p:sp>
        <p:nvSpPr>
          <p:cNvPr id="15" name="Shape 13"/>
          <p:cNvSpPr/>
          <p:nvPr/>
        </p:nvSpPr>
        <p:spPr>
          <a:xfrm>
            <a:off x="5212080" y="3108960"/>
            <a:ext cx="201168" cy="201168"/>
          </a:xfrm>
          <a:prstGeom prst="ellipse">
            <a:avLst/>
          </a:prstGeom>
          <a:solidFill>
            <a:srgbClr val="FCD34D"/>
          </a:solidFill>
          <a:ln/>
        </p:spPr>
        <p:txBody>
          <a:bodyPr/>
          <a:lstStyle/>
          <a:p>
            <a:endParaRPr lang="en-US"/>
          </a:p>
        </p:txBody>
      </p:sp>
      <p:sp>
        <p:nvSpPr>
          <p:cNvPr id="16" name="Text 14"/>
          <p:cNvSpPr/>
          <p:nvPr/>
        </p:nvSpPr>
        <p:spPr>
          <a:xfrm>
            <a:off x="5486400" y="3081528"/>
            <a:ext cx="338328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Look at the whole paragraph to predict</a:t>
            </a:r>
            <a:endParaRPr lang="en-US" sz="1300" dirty="0"/>
          </a:p>
        </p:txBody>
      </p:sp>
      <p:sp>
        <p:nvSpPr>
          <p:cNvPr id="17" name="Shape 15"/>
          <p:cNvSpPr/>
          <p:nvPr/>
        </p:nvSpPr>
        <p:spPr>
          <a:xfrm>
            <a:off x="5212080" y="3749040"/>
            <a:ext cx="201168" cy="201168"/>
          </a:xfrm>
          <a:prstGeom prst="ellipse">
            <a:avLst/>
          </a:prstGeom>
          <a:solidFill>
            <a:srgbClr val="FCD34D"/>
          </a:solidFill>
          <a:ln/>
        </p:spPr>
        <p:txBody>
          <a:bodyPr/>
          <a:lstStyle/>
          <a:p>
            <a:endParaRPr lang="en-US"/>
          </a:p>
        </p:txBody>
      </p:sp>
      <p:sp>
        <p:nvSpPr>
          <p:cNvPr id="18" name="Text 16"/>
          <p:cNvSpPr/>
          <p:nvPr/>
        </p:nvSpPr>
        <p:spPr>
          <a:xfrm>
            <a:off x="5486400" y="3721608"/>
            <a:ext cx="338328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Eliminate wrong answers logically</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1B3A6B"/>
          </a:solidFill>
          <a:ln w="12700">
            <a:solidFill>
              <a:srgbClr val="1B3A6B"/>
            </a:solidFill>
            <a:prstDash val="solid"/>
          </a:ln>
        </p:spPr>
        <p:txBody>
          <a:bodyPr/>
          <a:lstStyle/>
          <a:p>
            <a:endParaRPr lang="en-US"/>
          </a:p>
        </p:txBody>
      </p:sp>
      <p:sp>
        <p:nvSpPr>
          <p:cNvPr id="4" name="Text 2"/>
          <p:cNvSpPr/>
          <p:nvPr/>
        </p:nvSpPr>
        <p:spPr>
          <a:xfrm>
            <a:off x="128016" y="164592"/>
            <a:ext cx="777240" cy="475488"/>
          </a:xfrm>
          <a:prstGeom prst="rect">
            <a:avLst/>
          </a:prstGeom>
          <a:noFill/>
          <a:ln/>
        </p:spPr>
        <p:txBody>
          <a:bodyPr wrap="square" rtlCol="0" anchor="ctr"/>
          <a:lstStyle/>
          <a:p>
            <a:pPr marL="0" indent="0" algn="ctr">
              <a:buNone/>
            </a:pPr>
            <a:r>
              <a:rPr lang="en-US" sz="650" b="1" dirty="0">
                <a:solidFill>
                  <a:srgbClr val="FFFFFF"/>
                </a:solidFill>
              </a:rPr>
              <a:t>Topic</a:t>
            </a:r>
            <a:endParaRPr lang="en-US" sz="650" dirty="0"/>
          </a:p>
        </p:txBody>
      </p:sp>
      <p:sp>
        <p:nvSpPr>
          <p:cNvPr id="19" name="Shape 17"/>
          <p:cNvSpPr/>
          <p:nvPr/>
        </p:nvSpPr>
        <p:spPr>
          <a:xfrm>
            <a:off x="960120" y="0"/>
            <a:ext cx="8183880" cy="713232"/>
          </a:xfrm>
          <a:prstGeom prst="rect">
            <a:avLst/>
          </a:prstGeom>
          <a:solidFill>
            <a:srgbClr val="1B3A6B"/>
          </a:solidFill>
          <a:ln w="12700">
            <a:solidFill>
              <a:srgbClr val="1B3A6B"/>
            </a:solidFill>
            <a:prstDash val="solid"/>
          </a:ln>
        </p:spPr>
        <p:txBody>
          <a:bodyPr/>
          <a:lstStyle/>
          <a:p>
            <a:endParaRPr lang="en-US"/>
          </a:p>
        </p:txBody>
      </p:sp>
      <p:sp>
        <p:nvSpPr>
          <p:cNvPr id="20" name="Text 18"/>
          <p:cNvSpPr/>
          <p:nvPr/>
        </p:nvSpPr>
        <p:spPr>
          <a:xfrm>
            <a:off x="1051560" y="45720"/>
            <a:ext cx="7955280" cy="402336"/>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EoT2 English Exam Specifications &amp; Practice</a:t>
            </a:r>
            <a:endParaRPr lang="en-US" sz="2000" dirty="0"/>
          </a:p>
        </p:txBody>
      </p:sp>
      <p:sp>
        <p:nvSpPr>
          <p:cNvPr id="21" name="Text 19"/>
          <p:cNvSpPr/>
          <p:nvPr/>
        </p:nvSpPr>
        <p:spPr>
          <a:xfrm>
            <a:off x="1188720" y="374178"/>
            <a:ext cx="7955280" cy="376355"/>
          </a:xfrm>
          <a:prstGeom prst="rect">
            <a:avLst/>
          </a:prstGeom>
          <a:noFill/>
          <a:ln/>
        </p:spPr>
        <p:txBody>
          <a:bodyPr wrap="square" lIns="0" tIns="0" rIns="0" bIns="0" rtlCol="0" anchor="t"/>
          <a:lstStyle/>
          <a:p>
            <a:pPr marL="0" indent="0" algn="l">
              <a:buNone/>
            </a:pPr>
            <a:r>
              <a:rPr lang="en-US" sz="1000" dirty="0">
                <a:solidFill>
                  <a:srgbClr val="AACCDD"/>
                </a:solidFill>
                <a:latin typeface="Calibri" pitchFamily="34" charset="0"/>
                <a:ea typeface="Calibri" pitchFamily="34" charset="-122"/>
                <a:cs typeface="Calibri" pitchFamily="34" charset="-120"/>
              </a:rPr>
              <a:t>End of Term 2 Exam – School-Based Summative Assessment  |  For Public and Private Schools Following the MOE Curriculum</a:t>
            </a:r>
            <a:endParaRPr lang="en-US" sz="1000" dirty="0"/>
          </a:p>
          <a:p>
            <a:pPr marL="0" indent="0" algn="l">
              <a:buNone/>
            </a:pPr>
            <a:r>
              <a:rPr lang="en-US" sz="1000" dirty="0">
                <a:solidFill>
                  <a:srgbClr val="AACCDD"/>
                </a:solidFill>
                <a:latin typeface="Calibri" pitchFamily="34" charset="0"/>
                <a:ea typeface="Calibri" pitchFamily="34" charset="-122"/>
                <a:cs typeface="Calibri" pitchFamily="34" charset="-120"/>
              </a:rPr>
              <a:t>Academic Year 2025–2026  |  Grade 9 Advanced / Grade 10 General  |  Stage 6  |  CEFR B1.2</a:t>
            </a:r>
            <a:endParaRPr lang="en-US" sz="1000" dirty="0"/>
          </a:p>
        </p:txBody>
      </p:sp>
      <p:sp>
        <p:nvSpPr>
          <p:cNvPr id="22" name="Shape 20"/>
          <p:cNvSpPr/>
          <p:nvPr/>
        </p:nvSpPr>
        <p:spPr>
          <a:xfrm>
            <a:off x="1078992" y="770926"/>
            <a:ext cx="7223760" cy="347472"/>
          </a:xfrm>
          <a:prstGeom prst="rect">
            <a:avLst/>
          </a:prstGeom>
          <a:solidFill>
            <a:srgbClr val="1B3A6B"/>
          </a:solidFill>
          <a:ln w="12700">
            <a:solidFill>
              <a:srgbClr val="1B3A6B"/>
            </a:solidFill>
            <a:prstDash val="solid"/>
          </a:ln>
        </p:spPr>
        <p:txBody>
          <a:bodyPr/>
          <a:lstStyle/>
          <a:p>
            <a:endParaRPr lang="en-US"/>
          </a:p>
        </p:txBody>
      </p:sp>
      <p:sp>
        <p:nvSpPr>
          <p:cNvPr id="23" name="Text 21"/>
          <p:cNvSpPr/>
          <p:nvPr/>
        </p:nvSpPr>
        <p:spPr>
          <a:xfrm>
            <a:off x="338328" y="753000"/>
            <a:ext cx="3849624" cy="444863"/>
          </a:xfrm>
          <a:prstGeom prst="rect">
            <a:avLst/>
          </a:prstGeom>
          <a:noFill/>
          <a:ln/>
        </p:spPr>
        <p:txBody>
          <a:bodyPr wrap="square" rtlCol="0" anchor="ctr"/>
          <a:lstStyle/>
          <a:p>
            <a:pPr marL="0" indent="0" algn="ctr">
              <a:buNone/>
            </a:pPr>
            <a:r>
              <a:rPr lang="en-US" sz="1100" b="1" dirty="0">
                <a:solidFill>
                  <a:srgbClr val="FFFFFF"/>
                </a:solidFill>
              </a:rPr>
              <a:t>Part</a:t>
            </a:r>
            <a:endParaRPr lang="en-US" sz="1100" dirty="0"/>
          </a:p>
        </p:txBody>
      </p:sp>
      <p:sp>
        <p:nvSpPr>
          <p:cNvPr id="24" name="Text 22"/>
          <p:cNvSpPr/>
          <p:nvPr/>
        </p:nvSpPr>
        <p:spPr>
          <a:xfrm>
            <a:off x="4572000" y="841248"/>
            <a:ext cx="2194560" cy="347472"/>
          </a:xfrm>
          <a:prstGeom prst="rect">
            <a:avLst/>
          </a:prstGeom>
          <a:noFill/>
          <a:ln/>
        </p:spPr>
        <p:txBody>
          <a:bodyPr wrap="square" rtlCol="0" anchor="ctr"/>
          <a:lstStyle/>
          <a:p>
            <a:pPr marL="0" indent="0" algn="ctr">
              <a:buNone/>
            </a:pPr>
            <a:r>
              <a:rPr lang="en-US" sz="1100" b="1" dirty="0">
                <a:solidFill>
                  <a:srgbClr val="FFFFFF"/>
                </a:solidFill>
              </a:rPr>
              <a:t>Questions / Marks</a:t>
            </a:r>
            <a:endParaRPr lang="en-US" sz="1100" dirty="0"/>
          </a:p>
        </p:txBody>
      </p:sp>
      <p:sp>
        <p:nvSpPr>
          <p:cNvPr id="25" name="Text 23"/>
          <p:cNvSpPr/>
          <p:nvPr/>
        </p:nvSpPr>
        <p:spPr>
          <a:xfrm>
            <a:off x="6858000" y="841248"/>
            <a:ext cx="1371600" cy="347472"/>
          </a:xfrm>
          <a:prstGeom prst="rect">
            <a:avLst/>
          </a:prstGeom>
          <a:noFill/>
          <a:ln/>
        </p:spPr>
        <p:txBody>
          <a:bodyPr wrap="square" rtlCol="0" anchor="ctr"/>
          <a:lstStyle/>
          <a:p>
            <a:pPr marL="0" indent="0" algn="ctr">
              <a:buNone/>
            </a:pPr>
            <a:r>
              <a:rPr lang="en-US" sz="1100" b="1" dirty="0">
                <a:solidFill>
                  <a:srgbClr val="FFFFFF"/>
                </a:solidFill>
              </a:rPr>
              <a:t>Total</a:t>
            </a:r>
            <a:endParaRPr lang="en-US" sz="1100" dirty="0"/>
          </a:p>
        </p:txBody>
      </p:sp>
      <p:sp>
        <p:nvSpPr>
          <p:cNvPr id="26" name="Shape 24"/>
          <p:cNvSpPr/>
          <p:nvPr/>
        </p:nvSpPr>
        <p:spPr>
          <a:xfrm>
            <a:off x="1051560" y="1161288"/>
            <a:ext cx="7223760" cy="347472"/>
          </a:xfrm>
          <a:prstGeom prst="rect">
            <a:avLst/>
          </a:prstGeom>
          <a:solidFill>
            <a:srgbClr val="FFFFFF"/>
          </a:solidFill>
          <a:ln w="12700">
            <a:solidFill>
              <a:srgbClr val="D0DDE8"/>
            </a:solidFill>
            <a:prstDash val="solid"/>
          </a:ln>
        </p:spPr>
        <p:txBody>
          <a:bodyPr/>
          <a:lstStyle/>
          <a:p>
            <a:endParaRPr lang="en-US"/>
          </a:p>
        </p:txBody>
      </p:sp>
      <p:sp>
        <p:nvSpPr>
          <p:cNvPr id="27" name="Text 25"/>
          <p:cNvSpPr/>
          <p:nvPr/>
        </p:nvSpPr>
        <p:spPr>
          <a:xfrm>
            <a:off x="1124712" y="1188720"/>
            <a:ext cx="3328416" cy="347472"/>
          </a:xfrm>
          <a:prstGeom prst="rect">
            <a:avLst/>
          </a:prstGeom>
          <a:noFill/>
          <a:ln/>
        </p:spPr>
        <p:txBody>
          <a:bodyPr wrap="square" rtlCol="0" anchor="ctr"/>
          <a:lstStyle/>
          <a:p>
            <a:pPr marL="0" indent="0" algn="l">
              <a:buNone/>
            </a:pPr>
            <a:r>
              <a:rPr lang="en-US" sz="1050" dirty="0">
                <a:solidFill>
                  <a:srgbClr val="1A1A2E"/>
                </a:solidFill>
              </a:rPr>
              <a:t>1 – Grammar MCQ</a:t>
            </a:r>
            <a:endParaRPr lang="en-US" sz="1050" dirty="0"/>
          </a:p>
        </p:txBody>
      </p:sp>
      <p:sp>
        <p:nvSpPr>
          <p:cNvPr id="28" name="Text 26"/>
          <p:cNvSpPr/>
          <p:nvPr/>
        </p:nvSpPr>
        <p:spPr>
          <a:xfrm>
            <a:off x="4599432" y="1188720"/>
            <a:ext cx="2139696" cy="347472"/>
          </a:xfrm>
          <a:prstGeom prst="rect">
            <a:avLst/>
          </a:prstGeom>
          <a:noFill/>
          <a:ln/>
        </p:spPr>
        <p:txBody>
          <a:bodyPr wrap="square" rtlCol="0" anchor="ctr"/>
          <a:lstStyle/>
          <a:p>
            <a:pPr marL="0" indent="0" algn="ctr">
              <a:buNone/>
            </a:pPr>
            <a:r>
              <a:rPr lang="en-US" sz="1050" dirty="0">
                <a:solidFill>
                  <a:srgbClr val="1A1A2E"/>
                </a:solidFill>
              </a:rPr>
              <a:t>5 × 4 marks each</a:t>
            </a:r>
            <a:endParaRPr lang="en-US" sz="1050" dirty="0"/>
          </a:p>
        </p:txBody>
      </p:sp>
      <p:sp>
        <p:nvSpPr>
          <p:cNvPr id="29" name="Text 27"/>
          <p:cNvSpPr/>
          <p:nvPr/>
        </p:nvSpPr>
        <p:spPr>
          <a:xfrm>
            <a:off x="6885432" y="1188720"/>
            <a:ext cx="1316736" cy="347472"/>
          </a:xfrm>
          <a:prstGeom prst="rect">
            <a:avLst/>
          </a:prstGeom>
          <a:noFill/>
          <a:ln/>
        </p:spPr>
        <p:txBody>
          <a:bodyPr wrap="square" rtlCol="0" anchor="ctr"/>
          <a:lstStyle/>
          <a:p>
            <a:pPr marL="0" indent="0" algn="ctr">
              <a:buNone/>
            </a:pPr>
            <a:r>
              <a:rPr lang="en-US" sz="1050" dirty="0">
                <a:solidFill>
                  <a:srgbClr val="1A1A2E"/>
                </a:solidFill>
              </a:rPr>
              <a:t>20 marks</a:t>
            </a:r>
            <a:endParaRPr lang="en-US" sz="1050" dirty="0"/>
          </a:p>
        </p:txBody>
      </p:sp>
      <p:sp>
        <p:nvSpPr>
          <p:cNvPr id="30" name="Shape 28"/>
          <p:cNvSpPr/>
          <p:nvPr/>
        </p:nvSpPr>
        <p:spPr>
          <a:xfrm>
            <a:off x="1051560" y="1536192"/>
            <a:ext cx="7223760" cy="347472"/>
          </a:xfrm>
          <a:prstGeom prst="rect">
            <a:avLst/>
          </a:prstGeom>
          <a:solidFill>
            <a:srgbClr val="EEF4F8"/>
          </a:solidFill>
          <a:ln w="12700">
            <a:solidFill>
              <a:srgbClr val="D0DDE8"/>
            </a:solidFill>
            <a:prstDash val="solid"/>
          </a:ln>
        </p:spPr>
        <p:txBody>
          <a:bodyPr/>
          <a:lstStyle/>
          <a:p>
            <a:endParaRPr lang="en-US"/>
          </a:p>
        </p:txBody>
      </p:sp>
      <p:sp>
        <p:nvSpPr>
          <p:cNvPr id="31" name="Text 29"/>
          <p:cNvSpPr/>
          <p:nvPr/>
        </p:nvSpPr>
        <p:spPr>
          <a:xfrm>
            <a:off x="1124712" y="1536192"/>
            <a:ext cx="3328416" cy="347472"/>
          </a:xfrm>
          <a:prstGeom prst="rect">
            <a:avLst/>
          </a:prstGeom>
          <a:noFill/>
          <a:ln/>
        </p:spPr>
        <p:txBody>
          <a:bodyPr wrap="square" rtlCol="0" anchor="ctr"/>
          <a:lstStyle/>
          <a:p>
            <a:pPr marL="0" indent="0" algn="l">
              <a:buNone/>
            </a:pPr>
            <a:r>
              <a:rPr lang="en-US" sz="1050" dirty="0">
                <a:solidFill>
                  <a:srgbClr val="1A1A2E"/>
                </a:solidFill>
              </a:rPr>
              <a:t>2 – Reading MCQ</a:t>
            </a:r>
            <a:endParaRPr lang="en-US" sz="1050" dirty="0"/>
          </a:p>
        </p:txBody>
      </p:sp>
      <p:sp>
        <p:nvSpPr>
          <p:cNvPr id="32" name="Text 30"/>
          <p:cNvSpPr/>
          <p:nvPr/>
        </p:nvSpPr>
        <p:spPr>
          <a:xfrm>
            <a:off x="4599432" y="1536192"/>
            <a:ext cx="2139696" cy="347472"/>
          </a:xfrm>
          <a:prstGeom prst="rect">
            <a:avLst/>
          </a:prstGeom>
          <a:noFill/>
          <a:ln/>
        </p:spPr>
        <p:txBody>
          <a:bodyPr wrap="square" rtlCol="0" anchor="ctr"/>
          <a:lstStyle/>
          <a:p>
            <a:pPr marL="0" indent="0" algn="ctr">
              <a:buNone/>
            </a:pPr>
            <a:r>
              <a:rPr lang="en-US" sz="1050" dirty="0">
                <a:solidFill>
                  <a:srgbClr val="1A1A2E"/>
                </a:solidFill>
              </a:rPr>
              <a:t>5 × 4 marks each</a:t>
            </a:r>
            <a:endParaRPr lang="en-US" sz="1050" dirty="0"/>
          </a:p>
        </p:txBody>
      </p:sp>
      <p:sp>
        <p:nvSpPr>
          <p:cNvPr id="33" name="Text 31"/>
          <p:cNvSpPr/>
          <p:nvPr/>
        </p:nvSpPr>
        <p:spPr>
          <a:xfrm>
            <a:off x="6885432" y="1536192"/>
            <a:ext cx="1316736" cy="347472"/>
          </a:xfrm>
          <a:prstGeom prst="rect">
            <a:avLst/>
          </a:prstGeom>
          <a:noFill/>
          <a:ln/>
        </p:spPr>
        <p:txBody>
          <a:bodyPr wrap="square" rtlCol="0" anchor="ctr"/>
          <a:lstStyle/>
          <a:p>
            <a:pPr marL="0" indent="0" algn="ctr">
              <a:buNone/>
            </a:pPr>
            <a:r>
              <a:rPr lang="en-US" sz="1050" dirty="0">
                <a:solidFill>
                  <a:srgbClr val="1A1A2E"/>
                </a:solidFill>
              </a:rPr>
              <a:t>20 marks</a:t>
            </a:r>
            <a:endParaRPr lang="en-US" sz="1050" dirty="0"/>
          </a:p>
        </p:txBody>
      </p:sp>
      <p:sp>
        <p:nvSpPr>
          <p:cNvPr id="34" name="Shape 32"/>
          <p:cNvSpPr/>
          <p:nvPr/>
        </p:nvSpPr>
        <p:spPr>
          <a:xfrm>
            <a:off x="1051560" y="1883664"/>
            <a:ext cx="7223760" cy="347472"/>
          </a:xfrm>
          <a:prstGeom prst="rect">
            <a:avLst/>
          </a:prstGeom>
          <a:solidFill>
            <a:srgbClr val="FFFFFF"/>
          </a:solidFill>
          <a:ln w="12700">
            <a:solidFill>
              <a:srgbClr val="D0DDE8"/>
            </a:solidFill>
            <a:prstDash val="solid"/>
          </a:ln>
        </p:spPr>
        <p:txBody>
          <a:bodyPr/>
          <a:lstStyle/>
          <a:p>
            <a:endParaRPr lang="en-US"/>
          </a:p>
        </p:txBody>
      </p:sp>
      <p:sp>
        <p:nvSpPr>
          <p:cNvPr id="35" name="Text 33"/>
          <p:cNvSpPr/>
          <p:nvPr/>
        </p:nvSpPr>
        <p:spPr>
          <a:xfrm>
            <a:off x="1124712" y="1883664"/>
            <a:ext cx="3328416" cy="347472"/>
          </a:xfrm>
          <a:prstGeom prst="rect">
            <a:avLst/>
          </a:prstGeom>
          <a:noFill/>
          <a:ln/>
        </p:spPr>
        <p:txBody>
          <a:bodyPr wrap="square" rtlCol="0" anchor="ctr"/>
          <a:lstStyle/>
          <a:p>
            <a:pPr marL="0" indent="0" algn="l">
              <a:buNone/>
            </a:pPr>
            <a:r>
              <a:rPr lang="en-US" sz="1050" dirty="0">
                <a:solidFill>
                  <a:srgbClr val="1A1A2E"/>
                </a:solidFill>
              </a:rPr>
              <a:t>3 – Reading MCQ</a:t>
            </a:r>
            <a:endParaRPr lang="en-US" sz="1050" dirty="0"/>
          </a:p>
        </p:txBody>
      </p:sp>
      <p:sp>
        <p:nvSpPr>
          <p:cNvPr id="36" name="Text 34"/>
          <p:cNvSpPr/>
          <p:nvPr/>
        </p:nvSpPr>
        <p:spPr>
          <a:xfrm>
            <a:off x="4599432" y="1883664"/>
            <a:ext cx="2139696" cy="347472"/>
          </a:xfrm>
          <a:prstGeom prst="rect">
            <a:avLst/>
          </a:prstGeom>
          <a:noFill/>
          <a:ln/>
        </p:spPr>
        <p:txBody>
          <a:bodyPr wrap="square" rtlCol="0" anchor="ctr"/>
          <a:lstStyle/>
          <a:p>
            <a:pPr marL="0" indent="0" algn="ctr">
              <a:buNone/>
            </a:pPr>
            <a:r>
              <a:rPr lang="en-US" sz="1050" dirty="0">
                <a:solidFill>
                  <a:srgbClr val="1A1A2E"/>
                </a:solidFill>
              </a:rPr>
              <a:t>5 × 4 marks each</a:t>
            </a:r>
            <a:endParaRPr lang="en-US" sz="1050" dirty="0"/>
          </a:p>
        </p:txBody>
      </p:sp>
      <p:sp>
        <p:nvSpPr>
          <p:cNvPr id="37" name="Text 35"/>
          <p:cNvSpPr/>
          <p:nvPr/>
        </p:nvSpPr>
        <p:spPr>
          <a:xfrm>
            <a:off x="6885432" y="1883664"/>
            <a:ext cx="1316736" cy="347472"/>
          </a:xfrm>
          <a:prstGeom prst="rect">
            <a:avLst/>
          </a:prstGeom>
          <a:noFill/>
          <a:ln/>
        </p:spPr>
        <p:txBody>
          <a:bodyPr wrap="square" rtlCol="0" anchor="ctr"/>
          <a:lstStyle/>
          <a:p>
            <a:pPr marL="0" indent="0" algn="ctr">
              <a:buNone/>
            </a:pPr>
            <a:r>
              <a:rPr lang="en-US" sz="1050" dirty="0">
                <a:solidFill>
                  <a:srgbClr val="1A1A2E"/>
                </a:solidFill>
              </a:rPr>
              <a:t>20 marks</a:t>
            </a:r>
            <a:endParaRPr lang="en-US" sz="1050" dirty="0"/>
          </a:p>
        </p:txBody>
      </p:sp>
      <p:sp>
        <p:nvSpPr>
          <p:cNvPr id="38" name="Shape 36"/>
          <p:cNvSpPr/>
          <p:nvPr/>
        </p:nvSpPr>
        <p:spPr>
          <a:xfrm>
            <a:off x="1051560" y="2231136"/>
            <a:ext cx="7223760" cy="347472"/>
          </a:xfrm>
          <a:prstGeom prst="rect">
            <a:avLst/>
          </a:prstGeom>
          <a:solidFill>
            <a:srgbClr val="EEF4F8"/>
          </a:solidFill>
          <a:ln w="12700">
            <a:solidFill>
              <a:srgbClr val="D0DDE8"/>
            </a:solidFill>
            <a:prstDash val="solid"/>
          </a:ln>
        </p:spPr>
        <p:txBody>
          <a:bodyPr/>
          <a:lstStyle/>
          <a:p>
            <a:endParaRPr lang="en-US"/>
          </a:p>
        </p:txBody>
      </p:sp>
      <p:sp>
        <p:nvSpPr>
          <p:cNvPr id="39" name="Text 37"/>
          <p:cNvSpPr/>
          <p:nvPr/>
        </p:nvSpPr>
        <p:spPr>
          <a:xfrm>
            <a:off x="1124712" y="2231136"/>
            <a:ext cx="3328416" cy="347472"/>
          </a:xfrm>
          <a:prstGeom prst="rect">
            <a:avLst/>
          </a:prstGeom>
          <a:noFill/>
          <a:ln/>
        </p:spPr>
        <p:txBody>
          <a:bodyPr wrap="square" rtlCol="0" anchor="ctr"/>
          <a:lstStyle/>
          <a:p>
            <a:pPr marL="0" indent="0" algn="l">
              <a:buNone/>
            </a:pPr>
            <a:r>
              <a:rPr lang="en-US" sz="1050" dirty="0">
                <a:solidFill>
                  <a:srgbClr val="1A1A2E"/>
                </a:solidFill>
              </a:rPr>
              <a:t>4 – Writing (1 question, 3 prompts)</a:t>
            </a:r>
            <a:endParaRPr lang="en-US" sz="1050" dirty="0"/>
          </a:p>
        </p:txBody>
      </p:sp>
      <p:sp>
        <p:nvSpPr>
          <p:cNvPr id="40" name="Text 38"/>
          <p:cNvSpPr/>
          <p:nvPr/>
        </p:nvSpPr>
        <p:spPr>
          <a:xfrm>
            <a:off x="4599432" y="2231136"/>
            <a:ext cx="2139696" cy="347472"/>
          </a:xfrm>
          <a:prstGeom prst="rect">
            <a:avLst/>
          </a:prstGeom>
          <a:noFill/>
          <a:ln/>
        </p:spPr>
        <p:txBody>
          <a:bodyPr wrap="square" rtlCol="0" anchor="ctr"/>
          <a:lstStyle/>
          <a:p>
            <a:pPr marL="0" indent="0" algn="ctr">
              <a:buNone/>
            </a:pPr>
            <a:r>
              <a:rPr lang="en-US" sz="1050" dirty="0">
                <a:solidFill>
                  <a:srgbClr val="1A1A2E"/>
                </a:solidFill>
              </a:rPr>
              <a:t>40 marks</a:t>
            </a:r>
            <a:endParaRPr lang="en-US" sz="1050" dirty="0"/>
          </a:p>
        </p:txBody>
      </p:sp>
      <p:sp>
        <p:nvSpPr>
          <p:cNvPr id="41" name="Text 39"/>
          <p:cNvSpPr/>
          <p:nvPr/>
        </p:nvSpPr>
        <p:spPr>
          <a:xfrm>
            <a:off x="6885432" y="2231136"/>
            <a:ext cx="1316736" cy="347472"/>
          </a:xfrm>
          <a:prstGeom prst="rect">
            <a:avLst/>
          </a:prstGeom>
          <a:noFill/>
          <a:ln/>
        </p:spPr>
        <p:txBody>
          <a:bodyPr wrap="square" rtlCol="0" anchor="ctr"/>
          <a:lstStyle/>
          <a:p>
            <a:pPr marL="0" indent="0" algn="ctr">
              <a:buNone/>
            </a:pPr>
            <a:r>
              <a:rPr lang="en-US" sz="1050" dirty="0">
                <a:solidFill>
                  <a:srgbClr val="1A1A2E"/>
                </a:solidFill>
              </a:rPr>
              <a:t>40 marks</a:t>
            </a:r>
            <a:endParaRPr lang="en-US" sz="1050" dirty="0"/>
          </a:p>
        </p:txBody>
      </p:sp>
      <p:sp>
        <p:nvSpPr>
          <p:cNvPr id="42" name="Shape 40"/>
          <p:cNvSpPr/>
          <p:nvPr/>
        </p:nvSpPr>
        <p:spPr>
          <a:xfrm>
            <a:off x="1051560" y="2493336"/>
            <a:ext cx="7223760" cy="347472"/>
          </a:xfrm>
          <a:prstGeom prst="rect">
            <a:avLst/>
          </a:prstGeom>
          <a:solidFill>
            <a:srgbClr val="1B3A6B"/>
          </a:solidFill>
          <a:ln w="12700">
            <a:solidFill>
              <a:srgbClr val="D0DDE8"/>
            </a:solidFill>
            <a:prstDash val="solid"/>
          </a:ln>
        </p:spPr>
        <p:txBody>
          <a:bodyPr/>
          <a:lstStyle/>
          <a:p>
            <a:endParaRPr lang="en-US"/>
          </a:p>
        </p:txBody>
      </p:sp>
      <p:sp>
        <p:nvSpPr>
          <p:cNvPr id="43" name="Text 41"/>
          <p:cNvSpPr/>
          <p:nvPr/>
        </p:nvSpPr>
        <p:spPr>
          <a:xfrm>
            <a:off x="1152144" y="2497763"/>
            <a:ext cx="3328416" cy="347472"/>
          </a:xfrm>
          <a:prstGeom prst="rect">
            <a:avLst/>
          </a:prstGeom>
          <a:noFill/>
          <a:ln/>
        </p:spPr>
        <p:txBody>
          <a:bodyPr wrap="square" rtlCol="0" anchor="ctr"/>
          <a:lstStyle/>
          <a:p>
            <a:pPr marL="0" indent="0" algn="l">
              <a:buNone/>
            </a:pPr>
            <a:r>
              <a:rPr lang="en-US" sz="1050" b="1" dirty="0">
                <a:solidFill>
                  <a:srgbClr val="FFFFFF"/>
                </a:solidFill>
              </a:rPr>
              <a:t>Total</a:t>
            </a:r>
            <a:endParaRPr lang="en-US" sz="1050" dirty="0"/>
          </a:p>
        </p:txBody>
      </p:sp>
      <p:sp>
        <p:nvSpPr>
          <p:cNvPr id="44" name="Text 42"/>
          <p:cNvSpPr/>
          <p:nvPr/>
        </p:nvSpPr>
        <p:spPr>
          <a:xfrm>
            <a:off x="4599432" y="2578608"/>
            <a:ext cx="2139696" cy="347472"/>
          </a:xfrm>
          <a:prstGeom prst="rect">
            <a:avLst/>
          </a:prstGeom>
          <a:noFill/>
          <a:ln/>
        </p:spPr>
        <p:txBody>
          <a:bodyPr wrap="square" rtlCol="0" anchor="ctr"/>
          <a:lstStyle/>
          <a:p>
            <a:pPr marL="0" indent="0" algn="ctr">
              <a:buNone/>
            </a:pPr>
            <a:endParaRPr lang="en-US" sz="1050" dirty="0"/>
          </a:p>
        </p:txBody>
      </p:sp>
      <p:sp>
        <p:nvSpPr>
          <p:cNvPr id="45" name="Text 43"/>
          <p:cNvSpPr/>
          <p:nvPr/>
        </p:nvSpPr>
        <p:spPr>
          <a:xfrm>
            <a:off x="6894576" y="2527663"/>
            <a:ext cx="1316736" cy="347472"/>
          </a:xfrm>
          <a:prstGeom prst="rect">
            <a:avLst/>
          </a:prstGeom>
          <a:noFill/>
          <a:ln/>
        </p:spPr>
        <p:txBody>
          <a:bodyPr wrap="square" rtlCol="0" anchor="ctr"/>
          <a:lstStyle/>
          <a:p>
            <a:pPr marL="0" indent="0" algn="ctr">
              <a:buNone/>
            </a:pPr>
            <a:r>
              <a:rPr lang="en-US" sz="1050" b="1" dirty="0">
                <a:solidFill>
                  <a:srgbClr val="FFFFFF"/>
                </a:solidFill>
              </a:rPr>
              <a:t>100 marks</a:t>
            </a:r>
            <a:endParaRPr lang="en-US" sz="1050" dirty="0"/>
          </a:p>
        </p:txBody>
      </p:sp>
      <p:sp>
        <p:nvSpPr>
          <p:cNvPr id="46" name="Shape 44"/>
          <p:cNvSpPr/>
          <p:nvPr/>
        </p:nvSpPr>
        <p:spPr>
          <a:xfrm>
            <a:off x="1051560" y="2790299"/>
            <a:ext cx="7955280" cy="274320"/>
          </a:xfrm>
          <a:prstGeom prst="rect">
            <a:avLst/>
          </a:prstGeom>
          <a:solidFill>
            <a:srgbClr val="0D7377"/>
          </a:solidFill>
          <a:ln w="12700">
            <a:solidFill>
              <a:srgbClr val="0D7377"/>
            </a:solidFill>
            <a:prstDash val="solid"/>
          </a:ln>
        </p:spPr>
        <p:txBody>
          <a:bodyPr/>
          <a:lstStyle/>
          <a:p>
            <a:endParaRPr lang="en-US"/>
          </a:p>
        </p:txBody>
      </p:sp>
      <p:sp>
        <p:nvSpPr>
          <p:cNvPr id="47" name="Text 45"/>
          <p:cNvSpPr/>
          <p:nvPr/>
        </p:nvSpPr>
        <p:spPr>
          <a:xfrm>
            <a:off x="1097280" y="2734056"/>
            <a:ext cx="7863840" cy="274320"/>
          </a:xfrm>
          <a:prstGeom prst="rect">
            <a:avLst/>
          </a:prstGeom>
          <a:noFill/>
          <a:ln/>
        </p:spPr>
        <p:txBody>
          <a:bodyPr wrap="square" rtlCol="0" anchor="ctr"/>
          <a:lstStyle/>
          <a:p>
            <a:pPr marL="0" indent="0" algn="l">
              <a:buNone/>
            </a:pPr>
            <a:r>
              <a:rPr lang="en-US" sz="1000" b="1" dirty="0">
                <a:solidFill>
                  <a:srgbClr val="FFFFFF"/>
                </a:solidFill>
              </a:rPr>
              <a:t>Detailed Exam Specifications</a:t>
            </a:r>
            <a:endParaRPr lang="en-US" sz="1000" dirty="0"/>
          </a:p>
        </p:txBody>
      </p:sp>
      <p:sp>
        <p:nvSpPr>
          <p:cNvPr id="48" name="Shape 46"/>
          <p:cNvSpPr/>
          <p:nvPr/>
        </p:nvSpPr>
        <p:spPr>
          <a:xfrm>
            <a:off x="1051560" y="3008376"/>
            <a:ext cx="7955280" cy="256032"/>
          </a:xfrm>
          <a:prstGeom prst="rect">
            <a:avLst/>
          </a:prstGeom>
          <a:solidFill>
            <a:srgbClr val="2A5080"/>
          </a:solidFill>
          <a:ln w="12700">
            <a:solidFill>
              <a:srgbClr val="2A5080"/>
            </a:solidFill>
            <a:prstDash val="solid"/>
          </a:ln>
        </p:spPr>
        <p:txBody>
          <a:bodyPr/>
          <a:lstStyle/>
          <a:p>
            <a:endParaRPr lang="en-US"/>
          </a:p>
        </p:txBody>
      </p:sp>
      <p:sp>
        <p:nvSpPr>
          <p:cNvPr id="49" name="Text 47"/>
          <p:cNvSpPr/>
          <p:nvPr/>
        </p:nvSpPr>
        <p:spPr>
          <a:xfrm>
            <a:off x="1069848" y="3008376"/>
            <a:ext cx="512064" cy="256032"/>
          </a:xfrm>
          <a:prstGeom prst="rect">
            <a:avLst/>
          </a:prstGeom>
          <a:noFill/>
          <a:ln/>
        </p:spPr>
        <p:txBody>
          <a:bodyPr wrap="square" rtlCol="0" anchor="ctr"/>
          <a:lstStyle/>
          <a:p>
            <a:pPr marL="0" indent="0" algn="ctr">
              <a:buNone/>
            </a:pPr>
            <a:r>
              <a:rPr lang="en-US" sz="700" b="1" dirty="0">
                <a:solidFill>
                  <a:srgbClr val="FFFFFF"/>
                </a:solidFill>
              </a:rPr>
              <a:t>PART</a:t>
            </a:r>
            <a:endParaRPr lang="en-US" sz="700" dirty="0"/>
          </a:p>
        </p:txBody>
      </p:sp>
      <p:sp>
        <p:nvSpPr>
          <p:cNvPr id="50" name="Text 48"/>
          <p:cNvSpPr/>
          <p:nvPr/>
        </p:nvSpPr>
        <p:spPr>
          <a:xfrm>
            <a:off x="1618488" y="3008376"/>
            <a:ext cx="1335024" cy="256032"/>
          </a:xfrm>
          <a:prstGeom prst="rect">
            <a:avLst/>
          </a:prstGeom>
          <a:noFill/>
          <a:ln/>
        </p:spPr>
        <p:txBody>
          <a:bodyPr wrap="square" rtlCol="0" anchor="ctr"/>
          <a:lstStyle/>
          <a:p>
            <a:pPr marL="0" indent="0" algn="ctr">
              <a:buNone/>
            </a:pPr>
            <a:r>
              <a:rPr lang="en-US" sz="700" b="1" dirty="0">
                <a:solidFill>
                  <a:srgbClr val="FFFFFF"/>
                </a:solidFill>
              </a:rPr>
              <a:t>Task Description</a:t>
            </a:r>
            <a:endParaRPr lang="en-US" sz="700" dirty="0"/>
          </a:p>
        </p:txBody>
      </p:sp>
      <p:sp>
        <p:nvSpPr>
          <p:cNvPr id="51" name="Text 49"/>
          <p:cNvSpPr/>
          <p:nvPr/>
        </p:nvSpPr>
        <p:spPr>
          <a:xfrm>
            <a:off x="2990088" y="3008376"/>
            <a:ext cx="1152144" cy="256032"/>
          </a:xfrm>
          <a:prstGeom prst="rect">
            <a:avLst/>
          </a:prstGeom>
          <a:noFill/>
          <a:ln/>
        </p:spPr>
        <p:txBody>
          <a:bodyPr wrap="square" rtlCol="0" anchor="ctr"/>
          <a:lstStyle/>
          <a:p>
            <a:pPr marL="0" indent="0" algn="ctr">
              <a:buNone/>
            </a:pPr>
            <a:r>
              <a:rPr lang="en-US" sz="700" b="1" dirty="0">
                <a:solidFill>
                  <a:srgbClr val="FFFFFF"/>
                </a:solidFill>
              </a:rPr>
              <a:t>Theme</a:t>
            </a:r>
            <a:endParaRPr lang="en-US" sz="700" dirty="0"/>
          </a:p>
        </p:txBody>
      </p:sp>
      <p:sp>
        <p:nvSpPr>
          <p:cNvPr id="52" name="Text 50"/>
          <p:cNvSpPr/>
          <p:nvPr/>
        </p:nvSpPr>
        <p:spPr>
          <a:xfrm>
            <a:off x="4178808" y="3008376"/>
            <a:ext cx="1426464" cy="256032"/>
          </a:xfrm>
          <a:prstGeom prst="rect">
            <a:avLst/>
          </a:prstGeom>
          <a:noFill/>
          <a:ln/>
        </p:spPr>
        <p:txBody>
          <a:bodyPr wrap="square" rtlCol="0" anchor="ctr"/>
          <a:lstStyle/>
          <a:p>
            <a:pPr marL="0" indent="0" algn="ctr">
              <a:buNone/>
            </a:pPr>
            <a:r>
              <a:rPr lang="en-US" sz="700" b="1" dirty="0">
                <a:solidFill>
                  <a:srgbClr val="FFFFFF"/>
                </a:solidFill>
              </a:rPr>
              <a:t>Grammar / Language</a:t>
            </a:r>
            <a:endParaRPr lang="en-US" sz="700" dirty="0"/>
          </a:p>
        </p:txBody>
      </p:sp>
      <p:sp>
        <p:nvSpPr>
          <p:cNvPr id="53" name="Text 51"/>
          <p:cNvSpPr/>
          <p:nvPr/>
        </p:nvSpPr>
        <p:spPr>
          <a:xfrm>
            <a:off x="5641848" y="3008376"/>
            <a:ext cx="1609344" cy="256032"/>
          </a:xfrm>
          <a:prstGeom prst="rect">
            <a:avLst/>
          </a:prstGeom>
          <a:noFill/>
          <a:ln/>
        </p:spPr>
        <p:txBody>
          <a:bodyPr wrap="square" rtlCol="0" anchor="ctr"/>
          <a:lstStyle/>
          <a:p>
            <a:pPr marL="0" indent="0" algn="ctr">
              <a:buNone/>
            </a:pPr>
            <a:r>
              <a:rPr lang="en-US" sz="700" b="1" dirty="0">
                <a:solidFill>
                  <a:srgbClr val="FFFFFF"/>
                </a:solidFill>
              </a:rPr>
              <a:t>Vocabulary</a:t>
            </a:r>
            <a:endParaRPr lang="en-US" sz="700" dirty="0"/>
          </a:p>
        </p:txBody>
      </p:sp>
      <p:sp>
        <p:nvSpPr>
          <p:cNvPr id="54" name="Text 52"/>
          <p:cNvSpPr/>
          <p:nvPr/>
        </p:nvSpPr>
        <p:spPr>
          <a:xfrm>
            <a:off x="7287768" y="3008376"/>
            <a:ext cx="877824" cy="256032"/>
          </a:xfrm>
          <a:prstGeom prst="rect">
            <a:avLst/>
          </a:prstGeom>
          <a:noFill/>
          <a:ln/>
        </p:spPr>
        <p:txBody>
          <a:bodyPr wrap="square" rtlCol="0" anchor="ctr"/>
          <a:lstStyle/>
          <a:p>
            <a:pPr marL="0" indent="0" algn="ctr">
              <a:buNone/>
            </a:pPr>
            <a:r>
              <a:rPr lang="en-US" sz="700" b="1" dirty="0">
                <a:solidFill>
                  <a:srgbClr val="FFFFFF"/>
                </a:solidFill>
              </a:rPr>
              <a:t>Construct Limit</a:t>
            </a:r>
            <a:endParaRPr lang="en-US" sz="700" dirty="0"/>
          </a:p>
        </p:txBody>
      </p:sp>
      <p:sp>
        <p:nvSpPr>
          <p:cNvPr id="55" name="Text 53"/>
          <p:cNvSpPr/>
          <p:nvPr/>
        </p:nvSpPr>
        <p:spPr>
          <a:xfrm>
            <a:off x="8202168" y="3008376"/>
            <a:ext cx="740664" cy="256032"/>
          </a:xfrm>
          <a:prstGeom prst="rect">
            <a:avLst/>
          </a:prstGeom>
          <a:noFill/>
          <a:ln/>
        </p:spPr>
        <p:txBody>
          <a:bodyPr wrap="square" rtlCol="0" anchor="ctr"/>
          <a:lstStyle/>
          <a:p>
            <a:pPr marL="0" indent="0" algn="ctr">
              <a:buNone/>
            </a:pPr>
            <a:r>
              <a:rPr lang="en-US" sz="700" b="1" dirty="0">
                <a:solidFill>
                  <a:srgbClr val="FFFFFF"/>
                </a:solidFill>
              </a:rPr>
              <a:t>Weight</a:t>
            </a:r>
            <a:endParaRPr lang="en-US" sz="700" dirty="0"/>
          </a:p>
        </p:txBody>
      </p:sp>
      <p:sp>
        <p:nvSpPr>
          <p:cNvPr id="56" name="Shape 54"/>
          <p:cNvSpPr/>
          <p:nvPr/>
        </p:nvSpPr>
        <p:spPr>
          <a:xfrm>
            <a:off x="1051560" y="3264408"/>
            <a:ext cx="7955280" cy="484632"/>
          </a:xfrm>
          <a:prstGeom prst="rect">
            <a:avLst/>
          </a:prstGeom>
          <a:solidFill>
            <a:srgbClr val="FFFFFF"/>
          </a:solidFill>
          <a:ln w="12700">
            <a:solidFill>
              <a:srgbClr val="D5E0E8"/>
            </a:solidFill>
            <a:prstDash val="solid"/>
          </a:ln>
        </p:spPr>
        <p:txBody>
          <a:bodyPr/>
          <a:lstStyle/>
          <a:p>
            <a:endParaRPr lang="en-US"/>
          </a:p>
        </p:txBody>
      </p:sp>
      <p:sp>
        <p:nvSpPr>
          <p:cNvPr id="57" name="Text 55"/>
          <p:cNvSpPr/>
          <p:nvPr/>
        </p:nvSpPr>
        <p:spPr>
          <a:xfrm>
            <a:off x="1078992" y="3282696"/>
            <a:ext cx="493776" cy="448056"/>
          </a:xfrm>
          <a:prstGeom prst="rect">
            <a:avLst/>
          </a:prstGeom>
          <a:noFill/>
          <a:ln/>
        </p:spPr>
        <p:txBody>
          <a:bodyPr wrap="square" rtlCol="0" anchor="ctr"/>
          <a:lstStyle/>
          <a:p>
            <a:pPr marL="0" indent="0" algn="ctr">
              <a:buNone/>
            </a:pPr>
            <a:r>
              <a:rPr lang="en-US" sz="800" b="1" dirty="0">
                <a:solidFill>
                  <a:srgbClr val="1B3A6B"/>
                </a:solidFill>
              </a:rPr>
              <a:t>Part 1</a:t>
            </a:r>
            <a:endParaRPr lang="en-US" sz="800" dirty="0"/>
          </a:p>
        </p:txBody>
      </p:sp>
      <p:sp>
        <p:nvSpPr>
          <p:cNvPr id="58" name="Text 56"/>
          <p:cNvSpPr/>
          <p:nvPr/>
        </p:nvSpPr>
        <p:spPr>
          <a:xfrm>
            <a:off x="1627632" y="3282696"/>
            <a:ext cx="1316736" cy="448056"/>
          </a:xfrm>
          <a:prstGeom prst="rect">
            <a:avLst/>
          </a:prstGeom>
          <a:noFill/>
          <a:ln/>
        </p:spPr>
        <p:txBody>
          <a:bodyPr wrap="square" rtlCol="0" anchor="ctr"/>
          <a:lstStyle/>
          <a:p>
            <a:pPr marL="0" indent="0" algn="l">
              <a:buNone/>
            </a:pPr>
            <a:r>
              <a:rPr lang="en-US" sz="650" dirty="0">
                <a:solidFill>
                  <a:srgbClr val="1A1A2E"/>
                </a:solidFill>
              </a:rPr>
              <a:t>MCQ – Gap Fill; Grammar</a:t>
            </a:r>
            <a:endParaRPr lang="en-US" sz="650" dirty="0"/>
          </a:p>
        </p:txBody>
      </p:sp>
      <p:sp>
        <p:nvSpPr>
          <p:cNvPr id="59" name="Text 57"/>
          <p:cNvSpPr/>
          <p:nvPr/>
        </p:nvSpPr>
        <p:spPr>
          <a:xfrm>
            <a:off x="2999232" y="3282696"/>
            <a:ext cx="1133856" cy="448056"/>
          </a:xfrm>
          <a:prstGeom prst="rect">
            <a:avLst/>
          </a:prstGeom>
          <a:noFill/>
          <a:ln/>
        </p:spPr>
        <p:txBody>
          <a:bodyPr wrap="square" rtlCol="0" anchor="ctr"/>
          <a:lstStyle/>
          <a:p>
            <a:pPr marL="0" indent="0" algn="l">
              <a:buNone/>
            </a:pPr>
            <a:r>
              <a:rPr lang="en-US" sz="650" dirty="0">
                <a:solidFill>
                  <a:srgbClr val="1A1A2E"/>
                </a:solidFill>
              </a:rPr>
              <a:t>Choosing a College Location</a:t>
            </a:r>
            <a:endParaRPr lang="en-US" sz="650" dirty="0"/>
          </a:p>
        </p:txBody>
      </p:sp>
      <p:sp>
        <p:nvSpPr>
          <p:cNvPr id="60" name="Text 58"/>
          <p:cNvSpPr/>
          <p:nvPr/>
        </p:nvSpPr>
        <p:spPr>
          <a:xfrm>
            <a:off x="4187952" y="3282696"/>
            <a:ext cx="1408176" cy="448056"/>
          </a:xfrm>
          <a:prstGeom prst="rect">
            <a:avLst/>
          </a:prstGeom>
          <a:noFill/>
          <a:ln/>
        </p:spPr>
        <p:txBody>
          <a:bodyPr wrap="square" rtlCol="0" anchor="ctr"/>
          <a:lstStyle/>
          <a:p>
            <a:pPr marL="0" indent="0" algn="l">
              <a:buNone/>
            </a:pPr>
            <a:r>
              <a:rPr lang="en-US" sz="650" b="1" dirty="0">
                <a:solidFill>
                  <a:schemeClr val="accent1"/>
                </a:solidFill>
              </a:rPr>
              <a:t>Comparatives &amp; superlatives; Future forms; Linking devices; Modals; Imperatives; Coordinating Conjunctions; Past simple/continuous</a:t>
            </a:r>
          </a:p>
        </p:txBody>
      </p:sp>
      <p:sp>
        <p:nvSpPr>
          <p:cNvPr id="61" name="Text 59"/>
          <p:cNvSpPr/>
          <p:nvPr/>
        </p:nvSpPr>
        <p:spPr>
          <a:xfrm>
            <a:off x="5650992" y="3282696"/>
            <a:ext cx="1591056" cy="448056"/>
          </a:xfrm>
          <a:prstGeom prst="rect">
            <a:avLst/>
          </a:prstGeom>
          <a:noFill/>
          <a:ln/>
        </p:spPr>
        <p:txBody>
          <a:bodyPr wrap="square" rtlCol="0" anchor="ctr"/>
          <a:lstStyle/>
          <a:p>
            <a:pPr marL="0" indent="0" algn="l">
              <a:buNone/>
            </a:pPr>
            <a:r>
              <a:rPr lang="en-US" sz="650" b="1" dirty="0">
                <a:solidFill>
                  <a:srgbClr val="0070C0"/>
                </a:solidFill>
              </a:rPr>
              <a:t>dorm, commute, campus, facilities, affordable, preference, environment, schedule</a:t>
            </a:r>
          </a:p>
        </p:txBody>
      </p:sp>
      <p:sp>
        <p:nvSpPr>
          <p:cNvPr id="62" name="Text 60"/>
          <p:cNvSpPr/>
          <p:nvPr/>
        </p:nvSpPr>
        <p:spPr>
          <a:xfrm>
            <a:off x="7296912" y="3282696"/>
            <a:ext cx="859536" cy="448056"/>
          </a:xfrm>
          <a:prstGeom prst="rect">
            <a:avLst/>
          </a:prstGeom>
          <a:noFill/>
          <a:ln/>
        </p:spPr>
        <p:txBody>
          <a:bodyPr wrap="square" rtlCol="0" anchor="ctr"/>
          <a:lstStyle/>
          <a:p>
            <a:pPr marL="0" indent="0" algn="l">
              <a:buNone/>
            </a:pPr>
            <a:r>
              <a:rPr lang="en-US" sz="650" dirty="0">
                <a:solidFill>
                  <a:srgbClr val="1A1A2E"/>
                </a:solidFill>
              </a:rPr>
              <a:t>1 text 160w; 5 Gaps – 3 options</a:t>
            </a:r>
            <a:endParaRPr lang="en-US" sz="650" dirty="0"/>
          </a:p>
        </p:txBody>
      </p:sp>
      <p:sp>
        <p:nvSpPr>
          <p:cNvPr id="63" name="Text 61"/>
          <p:cNvSpPr/>
          <p:nvPr/>
        </p:nvSpPr>
        <p:spPr>
          <a:xfrm>
            <a:off x="8211312" y="3282696"/>
            <a:ext cx="722376" cy="448056"/>
          </a:xfrm>
          <a:prstGeom prst="rect">
            <a:avLst/>
          </a:prstGeom>
          <a:noFill/>
          <a:ln/>
        </p:spPr>
        <p:txBody>
          <a:bodyPr wrap="square" rtlCol="0" anchor="ctr"/>
          <a:lstStyle/>
          <a:p>
            <a:pPr marL="0" indent="0" algn="l">
              <a:buNone/>
            </a:pPr>
            <a:r>
              <a:rPr lang="en-US" sz="650" dirty="0">
                <a:solidFill>
                  <a:srgbClr val="1A1A2E"/>
                </a:solidFill>
              </a:rPr>
              <a:t>5 × 4 marks</a:t>
            </a:r>
            <a:endParaRPr lang="en-US" sz="650" dirty="0"/>
          </a:p>
        </p:txBody>
      </p:sp>
      <p:sp>
        <p:nvSpPr>
          <p:cNvPr id="64" name="Shape 62"/>
          <p:cNvSpPr/>
          <p:nvPr/>
        </p:nvSpPr>
        <p:spPr>
          <a:xfrm>
            <a:off x="1051560" y="3749040"/>
            <a:ext cx="7955280" cy="484632"/>
          </a:xfrm>
          <a:prstGeom prst="rect">
            <a:avLst/>
          </a:prstGeom>
          <a:solidFill>
            <a:srgbClr val="EEF4F8"/>
          </a:solidFill>
          <a:ln w="12700">
            <a:solidFill>
              <a:srgbClr val="D5E0E8"/>
            </a:solidFill>
            <a:prstDash val="solid"/>
          </a:ln>
        </p:spPr>
        <p:txBody>
          <a:bodyPr/>
          <a:lstStyle/>
          <a:p>
            <a:endParaRPr lang="en-US"/>
          </a:p>
        </p:txBody>
      </p:sp>
      <p:sp>
        <p:nvSpPr>
          <p:cNvPr id="65" name="Text 63"/>
          <p:cNvSpPr/>
          <p:nvPr/>
        </p:nvSpPr>
        <p:spPr>
          <a:xfrm>
            <a:off x="1078992" y="3767328"/>
            <a:ext cx="493776" cy="448056"/>
          </a:xfrm>
          <a:prstGeom prst="rect">
            <a:avLst/>
          </a:prstGeom>
          <a:noFill/>
          <a:ln/>
        </p:spPr>
        <p:txBody>
          <a:bodyPr wrap="square" rtlCol="0" anchor="ctr"/>
          <a:lstStyle/>
          <a:p>
            <a:pPr marL="0" indent="0" algn="ctr">
              <a:buNone/>
            </a:pPr>
            <a:r>
              <a:rPr lang="en-US" sz="800" b="1" dirty="0">
                <a:solidFill>
                  <a:srgbClr val="1B3A6B"/>
                </a:solidFill>
              </a:rPr>
              <a:t>Part 2</a:t>
            </a:r>
            <a:endParaRPr lang="en-US" sz="800" dirty="0"/>
          </a:p>
        </p:txBody>
      </p:sp>
      <p:sp>
        <p:nvSpPr>
          <p:cNvPr id="66" name="Text 64"/>
          <p:cNvSpPr/>
          <p:nvPr/>
        </p:nvSpPr>
        <p:spPr>
          <a:xfrm>
            <a:off x="1627632" y="3767328"/>
            <a:ext cx="1316736" cy="448056"/>
          </a:xfrm>
          <a:prstGeom prst="rect">
            <a:avLst/>
          </a:prstGeom>
          <a:noFill/>
          <a:ln/>
        </p:spPr>
        <p:txBody>
          <a:bodyPr wrap="square" rtlCol="0" anchor="ctr"/>
          <a:lstStyle/>
          <a:p>
            <a:pPr marL="0" indent="0" algn="l">
              <a:buNone/>
            </a:pPr>
            <a:r>
              <a:rPr lang="en-US" sz="650" dirty="0">
                <a:solidFill>
                  <a:srgbClr val="1A1A2E"/>
                </a:solidFill>
              </a:rPr>
              <a:t>MCQs – Reading Comprehension; Choose A, B or C</a:t>
            </a:r>
            <a:endParaRPr lang="en-US" sz="650" dirty="0"/>
          </a:p>
        </p:txBody>
      </p:sp>
      <p:sp>
        <p:nvSpPr>
          <p:cNvPr id="67" name="Text 65"/>
          <p:cNvSpPr/>
          <p:nvPr/>
        </p:nvSpPr>
        <p:spPr>
          <a:xfrm>
            <a:off x="2999232" y="3767328"/>
            <a:ext cx="1133856" cy="448056"/>
          </a:xfrm>
          <a:prstGeom prst="rect">
            <a:avLst/>
          </a:prstGeom>
          <a:noFill/>
          <a:ln/>
        </p:spPr>
        <p:txBody>
          <a:bodyPr wrap="square" rtlCol="0" anchor="ctr"/>
          <a:lstStyle/>
          <a:p>
            <a:pPr marL="0" indent="0" algn="l">
              <a:buNone/>
            </a:pPr>
            <a:r>
              <a:rPr lang="en-US" sz="650" dirty="0">
                <a:solidFill>
                  <a:srgbClr val="1A1A2E"/>
                </a:solidFill>
              </a:rPr>
              <a:t>All About Food / Recipes &amp; Regional Foods</a:t>
            </a:r>
            <a:endParaRPr lang="en-US" sz="650" dirty="0"/>
          </a:p>
        </p:txBody>
      </p:sp>
      <p:sp>
        <p:nvSpPr>
          <p:cNvPr id="68" name="Text 66"/>
          <p:cNvSpPr/>
          <p:nvPr/>
        </p:nvSpPr>
        <p:spPr>
          <a:xfrm>
            <a:off x="4187952" y="3767328"/>
            <a:ext cx="1408176" cy="448056"/>
          </a:xfrm>
          <a:prstGeom prst="rect">
            <a:avLst/>
          </a:prstGeom>
          <a:noFill/>
          <a:ln/>
        </p:spPr>
        <p:txBody>
          <a:bodyPr wrap="square" rtlCol="0" anchor="ctr"/>
          <a:lstStyle/>
          <a:p>
            <a:pPr marL="0" indent="0" algn="l">
              <a:buNone/>
            </a:pPr>
            <a:r>
              <a:rPr lang="en-US" sz="650" b="1" dirty="0">
                <a:solidFill>
                  <a:schemeClr val="accent1"/>
                </a:solidFill>
              </a:rPr>
              <a:t>Modals (present); Identify specific info, details, mood/tone, overall meaning</a:t>
            </a:r>
          </a:p>
        </p:txBody>
      </p:sp>
      <p:sp>
        <p:nvSpPr>
          <p:cNvPr id="69" name="Text 67"/>
          <p:cNvSpPr/>
          <p:nvPr/>
        </p:nvSpPr>
        <p:spPr>
          <a:xfrm>
            <a:off x="5650992" y="3767328"/>
            <a:ext cx="1591056" cy="448056"/>
          </a:xfrm>
          <a:prstGeom prst="rect">
            <a:avLst/>
          </a:prstGeom>
          <a:noFill/>
          <a:ln/>
        </p:spPr>
        <p:txBody>
          <a:bodyPr wrap="square" rtlCol="0" anchor="ctr"/>
          <a:lstStyle/>
          <a:p>
            <a:pPr marL="0" indent="0" algn="l">
              <a:buNone/>
            </a:pPr>
            <a:r>
              <a:rPr lang="en-US" sz="650" b="1" dirty="0">
                <a:solidFill>
                  <a:srgbClr val="0070C0"/>
                </a:solidFill>
              </a:rPr>
              <a:t>metabolism, calories, regain, chemical processes, lifestyle, metabolic rate, nutritious, dietary</a:t>
            </a:r>
          </a:p>
        </p:txBody>
      </p:sp>
      <p:sp>
        <p:nvSpPr>
          <p:cNvPr id="70" name="Text 68"/>
          <p:cNvSpPr/>
          <p:nvPr/>
        </p:nvSpPr>
        <p:spPr>
          <a:xfrm>
            <a:off x="7296912" y="3767328"/>
            <a:ext cx="859536" cy="448056"/>
          </a:xfrm>
          <a:prstGeom prst="rect">
            <a:avLst/>
          </a:prstGeom>
          <a:noFill/>
          <a:ln/>
        </p:spPr>
        <p:txBody>
          <a:bodyPr wrap="square" rtlCol="0" anchor="ctr"/>
          <a:lstStyle/>
          <a:p>
            <a:pPr marL="0" indent="0" algn="l">
              <a:buNone/>
            </a:pPr>
            <a:r>
              <a:rPr lang="en-US" sz="650" dirty="0">
                <a:solidFill>
                  <a:srgbClr val="1A1A2E"/>
                </a:solidFill>
              </a:rPr>
              <a:t>Argumentative text 210w; 5 MCQs – 3 options</a:t>
            </a:r>
            <a:endParaRPr lang="en-US" sz="650" dirty="0"/>
          </a:p>
        </p:txBody>
      </p:sp>
      <p:sp>
        <p:nvSpPr>
          <p:cNvPr id="71" name="Text 69"/>
          <p:cNvSpPr/>
          <p:nvPr/>
        </p:nvSpPr>
        <p:spPr>
          <a:xfrm>
            <a:off x="8211312" y="3767328"/>
            <a:ext cx="722376" cy="448056"/>
          </a:xfrm>
          <a:prstGeom prst="rect">
            <a:avLst/>
          </a:prstGeom>
          <a:noFill/>
          <a:ln/>
        </p:spPr>
        <p:txBody>
          <a:bodyPr wrap="square" rtlCol="0" anchor="ctr"/>
          <a:lstStyle/>
          <a:p>
            <a:pPr marL="0" indent="0" algn="l">
              <a:buNone/>
            </a:pPr>
            <a:r>
              <a:rPr lang="en-US" sz="650" dirty="0">
                <a:solidFill>
                  <a:srgbClr val="1A1A2E"/>
                </a:solidFill>
              </a:rPr>
              <a:t>5 × 4 marks</a:t>
            </a:r>
            <a:endParaRPr lang="en-US" sz="650" dirty="0"/>
          </a:p>
        </p:txBody>
      </p:sp>
      <p:sp>
        <p:nvSpPr>
          <p:cNvPr id="72" name="Shape 70"/>
          <p:cNvSpPr/>
          <p:nvPr/>
        </p:nvSpPr>
        <p:spPr>
          <a:xfrm>
            <a:off x="1051560" y="4233672"/>
            <a:ext cx="7955280" cy="484632"/>
          </a:xfrm>
          <a:prstGeom prst="rect">
            <a:avLst/>
          </a:prstGeom>
          <a:solidFill>
            <a:srgbClr val="FFFFFF"/>
          </a:solidFill>
          <a:ln w="12700">
            <a:solidFill>
              <a:srgbClr val="D5E0E8"/>
            </a:solidFill>
            <a:prstDash val="solid"/>
          </a:ln>
        </p:spPr>
        <p:txBody>
          <a:bodyPr/>
          <a:lstStyle/>
          <a:p>
            <a:endParaRPr lang="en-US"/>
          </a:p>
        </p:txBody>
      </p:sp>
      <p:sp>
        <p:nvSpPr>
          <p:cNvPr id="73" name="Text 71"/>
          <p:cNvSpPr/>
          <p:nvPr/>
        </p:nvSpPr>
        <p:spPr>
          <a:xfrm>
            <a:off x="1078992" y="4251960"/>
            <a:ext cx="493776" cy="448056"/>
          </a:xfrm>
          <a:prstGeom prst="rect">
            <a:avLst/>
          </a:prstGeom>
          <a:noFill/>
          <a:ln/>
        </p:spPr>
        <p:txBody>
          <a:bodyPr wrap="square" rtlCol="0" anchor="ctr"/>
          <a:lstStyle/>
          <a:p>
            <a:pPr marL="0" indent="0" algn="ctr">
              <a:buNone/>
            </a:pPr>
            <a:r>
              <a:rPr lang="en-US" sz="800" b="1" dirty="0">
                <a:solidFill>
                  <a:srgbClr val="1B3A6B"/>
                </a:solidFill>
              </a:rPr>
              <a:t>Part 3</a:t>
            </a:r>
            <a:endParaRPr lang="en-US" sz="800" dirty="0"/>
          </a:p>
        </p:txBody>
      </p:sp>
      <p:sp>
        <p:nvSpPr>
          <p:cNvPr id="74" name="Text 72"/>
          <p:cNvSpPr/>
          <p:nvPr/>
        </p:nvSpPr>
        <p:spPr>
          <a:xfrm>
            <a:off x="1627632" y="4251960"/>
            <a:ext cx="1316736" cy="448056"/>
          </a:xfrm>
          <a:prstGeom prst="rect">
            <a:avLst/>
          </a:prstGeom>
          <a:noFill/>
          <a:ln/>
        </p:spPr>
        <p:txBody>
          <a:bodyPr wrap="square" rtlCol="0" anchor="ctr"/>
          <a:lstStyle/>
          <a:p>
            <a:pPr marL="0" indent="0" algn="l">
              <a:buNone/>
            </a:pPr>
            <a:r>
              <a:rPr lang="en-US" sz="650" dirty="0">
                <a:solidFill>
                  <a:srgbClr val="1A1A2E"/>
                </a:solidFill>
              </a:rPr>
              <a:t>MCQs – Reading Comprehension; Choose A, B or C</a:t>
            </a:r>
            <a:endParaRPr lang="en-US" sz="650" dirty="0"/>
          </a:p>
        </p:txBody>
      </p:sp>
      <p:sp>
        <p:nvSpPr>
          <p:cNvPr id="75" name="Text 73"/>
          <p:cNvSpPr/>
          <p:nvPr/>
        </p:nvSpPr>
        <p:spPr>
          <a:xfrm>
            <a:off x="2999232" y="4251960"/>
            <a:ext cx="1133856" cy="448056"/>
          </a:xfrm>
          <a:prstGeom prst="rect">
            <a:avLst/>
          </a:prstGeom>
          <a:noFill/>
          <a:ln/>
        </p:spPr>
        <p:txBody>
          <a:bodyPr wrap="square" rtlCol="0" anchor="ctr"/>
          <a:lstStyle/>
          <a:p>
            <a:pPr marL="0" indent="0" algn="l">
              <a:buNone/>
            </a:pPr>
            <a:r>
              <a:rPr lang="en-US" sz="650" dirty="0">
                <a:solidFill>
                  <a:srgbClr val="1A1A2E"/>
                </a:solidFill>
              </a:rPr>
              <a:t>Virtual Communities / Real-Life vs Virtual</a:t>
            </a:r>
            <a:endParaRPr lang="en-US" sz="650" dirty="0"/>
          </a:p>
        </p:txBody>
      </p:sp>
      <p:sp>
        <p:nvSpPr>
          <p:cNvPr id="76" name="Text 74"/>
          <p:cNvSpPr/>
          <p:nvPr/>
        </p:nvSpPr>
        <p:spPr>
          <a:xfrm>
            <a:off x="4187952" y="4251960"/>
            <a:ext cx="1408176" cy="448056"/>
          </a:xfrm>
          <a:prstGeom prst="rect">
            <a:avLst/>
          </a:prstGeom>
          <a:noFill/>
          <a:ln/>
        </p:spPr>
        <p:txBody>
          <a:bodyPr wrap="square" rtlCol="0" anchor="ctr"/>
          <a:lstStyle/>
          <a:p>
            <a:pPr marL="0" indent="0" algn="l">
              <a:buNone/>
            </a:pPr>
            <a:r>
              <a:rPr lang="en-US" sz="650" dirty="0">
                <a:solidFill>
                  <a:srgbClr val="1A1A2E"/>
                </a:solidFill>
              </a:rPr>
              <a:t>Comparatives (better, safer); Linking devices; Identify specific info, overall meaning</a:t>
            </a:r>
            <a:endParaRPr lang="en-US" sz="650" dirty="0"/>
          </a:p>
        </p:txBody>
      </p:sp>
      <p:sp>
        <p:nvSpPr>
          <p:cNvPr id="77" name="Text 75"/>
          <p:cNvSpPr/>
          <p:nvPr/>
        </p:nvSpPr>
        <p:spPr>
          <a:xfrm>
            <a:off x="5650992" y="4251960"/>
            <a:ext cx="1591056" cy="448056"/>
          </a:xfrm>
          <a:prstGeom prst="rect">
            <a:avLst/>
          </a:prstGeom>
          <a:noFill/>
          <a:ln/>
        </p:spPr>
        <p:txBody>
          <a:bodyPr wrap="square" rtlCol="0" anchor="ctr"/>
          <a:lstStyle/>
          <a:p>
            <a:pPr marL="0" indent="0" algn="l">
              <a:buNone/>
            </a:pPr>
            <a:r>
              <a:rPr lang="en-US" sz="650" b="1" dirty="0">
                <a:solidFill>
                  <a:srgbClr val="0070C0"/>
                </a:solidFill>
              </a:rPr>
              <a:t>virtual, connect, interact, global, profile, member, community, connection, environment, social</a:t>
            </a:r>
          </a:p>
        </p:txBody>
      </p:sp>
      <p:sp>
        <p:nvSpPr>
          <p:cNvPr id="78" name="Text 76"/>
          <p:cNvSpPr/>
          <p:nvPr/>
        </p:nvSpPr>
        <p:spPr>
          <a:xfrm>
            <a:off x="7296912" y="4251960"/>
            <a:ext cx="859536" cy="448056"/>
          </a:xfrm>
          <a:prstGeom prst="rect">
            <a:avLst/>
          </a:prstGeom>
          <a:noFill/>
          <a:ln/>
        </p:spPr>
        <p:txBody>
          <a:bodyPr wrap="square" rtlCol="0" anchor="ctr"/>
          <a:lstStyle/>
          <a:p>
            <a:pPr marL="0" indent="0" algn="l">
              <a:buNone/>
            </a:pPr>
            <a:r>
              <a:rPr lang="en-US" sz="650" dirty="0">
                <a:solidFill>
                  <a:srgbClr val="1A1A2E"/>
                </a:solidFill>
              </a:rPr>
              <a:t>Expository text 210w; 5 MCQs – 3 options</a:t>
            </a:r>
            <a:endParaRPr lang="en-US" sz="650" dirty="0"/>
          </a:p>
        </p:txBody>
      </p:sp>
      <p:sp>
        <p:nvSpPr>
          <p:cNvPr id="79" name="Text 77"/>
          <p:cNvSpPr/>
          <p:nvPr/>
        </p:nvSpPr>
        <p:spPr>
          <a:xfrm>
            <a:off x="8211312" y="4251960"/>
            <a:ext cx="722376" cy="448056"/>
          </a:xfrm>
          <a:prstGeom prst="rect">
            <a:avLst/>
          </a:prstGeom>
          <a:noFill/>
          <a:ln/>
        </p:spPr>
        <p:txBody>
          <a:bodyPr wrap="square" rtlCol="0" anchor="ctr"/>
          <a:lstStyle/>
          <a:p>
            <a:pPr marL="0" indent="0" algn="l">
              <a:buNone/>
            </a:pPr>
            <a:r>
              <a:rPr lang="en-US" sz="650" dirty="0">
                <a:solidFill>
                  <a:srgbClr val="1A1A2E"/>
                </a:solidFill>
              </a:rPr>
              <a:t>5 × 4 marks</a:t>
            </a:r>
            <a:endParaRPr lang="en-US" sz="650" dirty="0"/>
          </a:p>
        </p:txBody>
      </p:sp>
      <p:sp>
        <p:nvSpPr>
          <p:cNvPr id="80" name="Shape 78"/>
          <p:cNvSpPr/>
          <p:nvPr/>
        </p:nvSpPr>
        <p:spPr>
          <a:xfrm>
            <a:off x="1051560" y="4718304"/>
            <a:ext cx="7955280" cy="484632"/>
          </a:xfrm>
          <a:prstGeom prst="rect">
            <a:avLst/>
          </a:prstGeom>
          <a:solidFill>
            <a:srgbClr val="EEF4F8"/>
          </a:solidFill>
          <a:ln w="12700">
            <a:solidFill>
              <a:srgbClr val="D5E0E8"/>
            </a:solidFill>
            <a:prstDash val="solid"/>
          </a:ln>
        </p:spPr>
        <p:txBody>
          <a:bodyPr/>
          <a:lstStyle/>
          <a:p>
            <a:endParaRPr lang="en-US"/>
          </a:p>
        </p:txBody>
      </p:sp>
      <p:sp>
        <p:nvSpPr>
          <p:cNvPr id="81" name="Text 79"/>
          <p:cNvSpPr/>
          <p:nvPr/>
        </p:nvSpPr>
        <p:spPr>
          <a:xfrm>
            <a:off x="1078992" y="4736592"/>
            <a:ext cx="493776" cy="448056"/>
          </a:xfrm>
          <a:prstGeom prst="rect">
            <a:avLst/>
          </a:prstGeom>
          <a:noFill/>
          <a:ln/>
        </p:spPr>
        <p:txBody>
          <a:bodyPr wrap="square" rtlCol="0" anchor="ctr"/>
          <a:lstStyle/>
          <a:p>
            <a:pPr marL="0" indent="0" algn="ctr">
              <a:buNone/>
            </a:pPr>
            <a:r>
              <a:rPr lang="en-US" sz="800" b="1" dirty="0">
                <a:solidFill>
                  <a:srgbClr val="1B3A6B"/>
                </a:solidFill>
              </a:rPr>
              <a:t>Part 4</a:t>
            </a:r>
            <a:endParaRPr lang="en-US" sz="800" dirty="0"/>
          </a:p>
        </p:txBody>
      </p:sp>
      <p:sp>
        <p:nvSpPr>
          <p:cNvPr id="82" name="Text 80"/>
          <p:cNvSpPr/>
          <p:nvPr/>
        </p:nvSpPr>
        <p:spPr>
          <a:xfrm>
            <a:off x="1627632" y="4736592"/>
            <a:ext cx="1316736" cy="448056"/>
          </a:xfrm>
          <a:prstGeom prst="rect">
            <a:avLst/>
          </a:prstGeom>
          <a:noFill/>
          <a:ln/>
        </p:spPr>
        <p:txBody>
          <a:bodyPr wrap="square" rtlCol="0" anchor="ctr"/>
          <a:lstStyle/>
          <a:p>
            <a:pPr marL="0" indent="0" algn="l">
              <a:buNone/>
            </a:pPr>
            <a:r>
              <a:rPr lang="en-US" sz="650" dirty="0">
                <a:solidFill>
                  <a:srgbClr val="1A1A2E"/>
                </a:solidFill>
              </a:rPr>
              <a:t>Guided Constructed Response – 3 prompts</a:t>
            </a:r>
            <a:endParaRPr lang="en-US" sz="650" dirty="0"/>
          </a:p>
        </p:txBody>
      </p:sp>
      <p:sp>
        <p:nvSpPr>
          <p:cNvPr id="83" name="Text 81"/>
          <p:cNvSpPr/>
          <p:nvPr/>
        </p:nvSpPr>
        <p:spPr>
          <a:xfrm>
            <a:off x="2999232" y="4736592"/>
            <a:ext cx="1133856" cy="448056"/>
          </a:xfrm>
          <a:prstGeom prst="rect">
            <a:avLst/>
          </a:prstGeom>
          <a:noFill/>
          <a:ln/>
        </p:spPr>
        <p:txBody>
          <a:bodyPr wrap="square" rtlCol="0" anchor="ctr"/>
          <a:lstStyle/>
          <a:p>
            <a:pPr marL="0" indent="0" algn="l">
              <a:buNone/>
            </a:pPr>
            <a:r>
              <a:rPr lang="en-US" sz="650" dirty="0">
                <a:solidFill>
                  <a:srgbClr val="1A1A2E"/>
                </a:solidFill>
              </a:rPr>
              <a:t>Healthy Eating</a:t>
            </a:r>
            <a:endParaRPr lang="en-US" sz="650" dirty="0"/>
          </a:p>
        </p:txBody>
      </p:sp>
      <p:sp>
        <p:nvSpPr>
          <p:cNvPr id="84" name="Text 82"/>
          <p:cNvSpPr/>
          <p:nvPr/>
        </p:nvSpPr>
        <p:spPr>
          <a:xfrm>
            <a:off x="4187952" y="4736592"/>
            <a:ext cx="1408176" cy="448056"/>
          </a:xfrm>
          <a:prstGeom prst="rect">
            <a:avLst/>
          </a:prstGeom>
          <a:noFill/>
          <a:ln/>
        </p:spPr>
        <p:txBody>
          <a:bodyPr wrap="square" rtlCol="0" anchor="ctr"/>
          <a:lstStyle/>
          <a:p>
            <a:pPr marL="0" indent="0" algn="l">
              <a:buNone/>
            </a:pPr>
            <a:r>
              <a:rPr lang="en-US" sz="650" dirty="0">
                <a:solidFill>
                  <a:srgbClr val="1A1A2E"/>
                </a:solidFill>
              </a:rPr>
              <a:t>Elicit Stage 6 grammar; FL.16 Expressing opinion; Summarising &amp; retelling</a:t>
            </a:r>
            <a:endParaRPr lang="en-US" sz="650" dirty="0"/>
          </a:p>
        </p:txBody>
      </p:sp>
      <p:sp>
        <p:nvSpPr>
          <p:cNvPr id="85" name="Text 83"/>
          <p:cNvSpPr/>
          <p:nvPr/>
        </p:nvSpPr>
        <p:spPr>
          <a:xfrm>
            <a:off x="5650992" y="4736592"/>
            <a:ext cx="1591056" cy="448056"/>
          </a:xfrm>
          <a:prstGeom prst="rect">
            <a:avLst/>
          </a:prstGeom>
          <a:noFill/>
          <a:ln/>
        </p:spPr>
        <p:txBody>
          <a:bodyPr wrap="square" rtlCol="0" anchor="ctr"/>
          <a:lstStyle/>
          <a:p>
            <a:pPr marL="0" indent="0" algn="l">
              <a:buNone/>
            </a:pPr>
            <a:r>
              <a:rPr lang="en-US" sz="650" b="1" dirty="0">
                <a:solidFill>
                  <a:srgbClr val="0070C0"/>
                </a:solidFill>
              </a:rPr>
              <a:t>balanced, vitamin, nutrition, exercise, junk, snack</a:t>
            </a:r>
          </a:p>
        </p:txBody>
      </p:sp>
      <p:sp>
        <p:nvSpPr>
          <p:cNvPr id="86" name="Text 84"/>
          <p:cNvSpPr/>
          <p:nvPr/>
        </p:nvSpPr>
        <p:spPr>
          <a:xfrm>
            <a:off x="7296912" y="4736592"/>
            <a:ext cx="859536" cy="448056"/>
          </a:xfrm>
          <a:prstGeom prst="rect">
            <a:avLst/>
          </a:prstGeom>
          <a:noFill/>
          <a:ln/>
        </p:spPr>
        <p:txBody>
          <a:bodyPr wrap="square" rtlCol="0" anchor="ctr"/>
          <a:lstStyle/>
          <a:p>
            <a:pPr marL="0" indent="0" algn="l">
              <a:buNone/>
            </a:pPr>
            <a:r>
              <a:rPr lang="en-US" sz="650" dirty="0">
                <a:solidFill>
                  <a:srgbClr val="1A1A2E"/>
                </a:solidFill>
              </a:rPr>
              <a:t>Argumentative essay; 120 words min</a:t>
            </a:r>
            <a:endParaRPr lang="en-US" sz="650" dirty="0"/>
          </a:p>
        </p:txBody>
      </p:sp>
      <p:sp>
        <p:nvSpPr>
          <p:cNvPr id="87" name="Text 85"/>
          <p:cNvSpPr/>
          <p:nvPr/>
        </p:nvSpPr>
        <p:spPr>
          <a:xfrm>
            <a:off x="8211312" y="4736592"/>
            <a:ext cx="722376" cy="448056"/>
          </a:xfrm>
          <a:prstGeom prst="rect">
            <a:avLst/>
          </a:prstGeom>
          <a:noFill/>
          <a:ln/>
        </p:spPr>
        <p:txBody>
          <a:bodyPr wrap="square" rtlCol="0" anchor="ctr"/>
          <a:lstStyle/>
          <a:p>
            <a:pPr marL="0" indent="0" algn="l">
              <a:buNone/>
            </a:pPr>
            <a:r>
              <a:rPr lang="en-US" sz="650" dirty="0">
                <a:solidFill>
                  <a:srgbClr val="1A1A2E"/>
                </a:solidFill>
              </a:rPr>
              <a:t>40 marks</a:t>
            </a:r>
            <a:endParaRPr lang="en-US" sz="6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7C3AED"/>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Part 4 – Reading Sample (5 × 4 = 20 marks)</a:t>
            </a:r>
            <a:endParaRPr lang="en-US" sz="2200" dirty="0"/>
          </a:p>
        </p:txBody>
      </p:sp>
      <p:sp>
        <p:nvSpPr>
          <p:cNvPr id="4" name="Shape 2"/>
          <p:cNvSpPr/>
          <p:nvPr/>
        </p:nvSpPr>
        <p:spPr>
          <a:xfrm>
            <a:off x="274320" y="914400"/>
            <a:ext cx="5029200" cy="3931920"/>
          </a:xfrm>
          <a:prstGeom prst="rect">
            <a:avLst/>
          </a:prstGeom>
          <a:solidFill>
            <a:srgbClr val="FAFAFA"/>
          </a:solidFill>
          <a:ln/>
          <a:effectLst>
            <a:outerShdw blurRad="63500" dist="25400" dir="8100000" algn="bl" rotWithShape="0">
              <a:srgbClr val="000000">
                <a:alpha val="8000"/>
              </a:srgbClr>
            </a:outerShdw>
          </a:effectLst>
        </p:spPr>
        <p:txBody>
          <a:bodyPr/>
          <a:lstStyle/>
          <a:p>
            <a:endParaRPr lang="en-US"/>
          </a:p>
        </p:txBody>
      </p:sp>
      <p:sp>
        <p:nvSpPr>
          <p:cNvPr id="5" name="Shape 3"/>
          <p:cNvSpPr/>
          <p:nvPr/>
        </p:nvSpPr>
        <p:spPr>
          <a:xfrm>
            <a:off x="274320" y="914400"/>
            <a:ext cx="5029200" cy="411480"/>
          </a:xfrm>
          <a:prstGeom prst="rect">
            <a:avLst/>
          </a:prstGeom>
          <a:solidFill>
            <a:srgbClr val="7C3AED"/>
          </a:solidFill>
          <a:ln/>
        </p:spPr>
        <p:txBody>
          <a:bodyPr/>
          <a:lstStyle/>
          <a:p>
            <a:endParaRPr lang="en-US"/>
          </a:p>
        </p:txBody>
      </p:sp>
      <p:sp>
        <p:nvSpPr>
          <p:cNvPr id="6" name="Text 4"/>
          <p:cNvSpPr/>
          <p:nvPr/>
        </p:nvSpPr>
        <p:spPr>
          <a:xfrm>
            <a:off x="320040" y="914400"/>
            <a:ext cx="4937760" cy="402336"/>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Do Real-Life and Virtual Communities Mix?</a:t>
            </a:r>
            <a:endParaRPr lang="en-US" sz="1250" dirty="0"/>
          </a:p>
        </p:txBody>
      </p:sp>
      <p:sp>
        <p:nvSpPr>
          <p:cNvPr id="7" name="Text 5"/>
          <p:cNvSpPr/>
          <p:nvPr/>
        </p:nvSpPr>
        <p:spPr>
          <a:xfrm>
            <a:off x="411480" y="1417320"/>
            <a:ext cx="4754880" cy="3337560"/>
          </a:xfrm>
          <a:prstGeom prst="rect">
            <a:avLst/>
          </a:prstGeom>
          <a:noFill/>
          <a:ln/>
        </p:spPr>
        <p:txBody>
          <a:bodyPr wrap="square" rtlCol="0" anchor="ctr"/>
          <a:lstStyle/>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Over the past decade, virtual communities have grown rapidly, changing how people connect and interact. A virtual community is an online group of people who share interests, opinions, or goals through platforms like social media, forums, or apps. Members can post messages, share content, and build profiles that represent their real-life identity.</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Some experts argue that virtual communities are better than real-life ones because they allow people to connect globally and find others with similar interests. On the other hand, critics suggest that real-life connections are safer, deeper, and more meaningful. Face-to-face interaction provides a sense of belonging that virtual environments cannot fully replicate.</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In reality, both types of communities can mix well. Many people use virtual platforms to strengthen their real-life relationships, staying in touch with family and friends. Society benefits most when people balance their online and offline social interactions.</a:t>
            </a:r>
            <a:endParaRPr lang="en-US" sz="1150" dirty="0"/>
          </a:p>
        </p:txBody>
      </p:sp>
      <p:sp>
        <p:nvSpPr>
          <p:cNvPr id="8" name="Shape 6"/>
          <p:cNvSpPr/>
          <p:nvPr/>
        </p:nvSpPr>
        <p:spPr>
          <a:xfrm>
            <a:off x="5532120" y="914400"/>
            <a:ext cx="3337560" cy="3931920"/>
          </a:xfrm>
          <a:prstGeom prst="rect">
            <a:avLst/>
          </a:prstGeom>
          <a:solidFill>
            <a:srgbClr val="F5F3FF"/>
          </a:solidFill>
          <a:ln/>
        </p:spPr>
        <p:txBody>
          <a:bodyPr/>
          <a:lstStyle/>
          <a:p>
            <a:endParaRPr lang="en-US" dirty="0"/>
          </a:p>
        </p:txBody>
      </p:sp>
      <p:sp>
        <p:nvSpPr>
          <p:cNvPr id="9" name="Shape 7"/>
          <p:cNvSpPr/>
          <p:nvPr/>
        </p:nvSpPr>
        <p:spPr>
          <a:xfrm>
            <a:off x="5532120" y="914400"/>
            <a:ext cx="3337560" cy="411480"/>
          </a:xfrm>
          <a:prstGeom prst="rect">
            <a:avLst/>
          </a:prstGeom>
          <a:solidFill>
            <a:srgbClr val="7C3AED"/>
          </a:solidFill>
          <a:ln/>
        </p:spPr>
        <p:txBody>
          <a:bodyPr/>
          <a:lstStyle/>
          <a:p>
            <a:endParaRPr lang="en-US"/>
          </a:p>
        </p:txBody>
      </p:sp>
      <p:sp>
        <p:nvSpPr>
          <p:cNvPr id="10" name="Text 8"/>
          <p:cNvSpPr/>
          <p:nvPr/>
        </p:nvSpPr>
        <p:spPr>
          <a:xfrm>
            <a:off x="5577840" y="914400"/>
            <a:ext cx="320040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Sample Questions</a:t>
            </a:r>
            <a:endParaRPr lang="en-US" sz="1300" dirty="0"/>
          </a:p>
        </p:txBody>
      </p:sp>
      <p:sp>
        <p:nvSpPr>
          <p:cNvPr id="11" name="Text 9"/>
          <p:cNvSpPr/>
          <p:nvPr/>
        </p:nvSpPr>
        <p:spPr>
          <a:xfrm>
            <a:off x="5577840" y="1417320"/>
            <a:ext cx="3200400" cy="411480"/>
          </a:xfrm>
          <a:prstGeom prst="rect">
            <a:avLst/>
          </a:prstGeom>
          <a:noFill/>
          <a:ln/>
        </p:spPr>
        <p:txBody>
          <a:bodyPr wrap="square" rtlCol="0" anchor="ctr"/>
          <a:lstStyle/>
          <a:p>
            <a:pPr marL="0" indent="0">
              <a:buNone/>
            </a:pPr>
            <a:r>
              <a:rPr lang="en-US" sz="1100" b="1" dirty="0">
                <a:solidFill>
                  <a:srgbClr val="7C3AED"/>
                </a:solidFill>
                <a:latin typeface="Calibri" pitchFamily="34" charset="0"/>
                <a:ea typeface="Calibri" pitchFamily="34" charset="-122"/>
                <a:cs typeface="Calibri" pitchFamily="34" charset="-120"/>
              </a:rPr>
              <a:t>1. What is a virtual community?</a:t>
            </a:r>
            <a:endParaRPr lang="en-US" sz="1100" dirty="0"/>
          </a:p>
        </p:txBody>
      </p:sp>
      <p:sp>
        <p:nvSpPr>
          <p:cNvPr id="12" name="Text 10"/>
          <p:cNvSpPr/>
          <p:nvPr/>
        </p:nvSpPr>
        <p:spPr>
          <a:xfrm>
            <a:off x="5577840" y="1801368"/>
            <a:ext cx="3200400" cy="74980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A. An online group sharing interests</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B. A school club</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C. A physical meeting place</a:t>
            </a:r>
            <a:endParaRPr lang="en-US" sz="1100" dirty="0"/>
          </a:p>
        </p:txBody>
      </p:sp>
      <p:sp>
        <p:nvSpPr>
          <p:cNvPr id="13" name="Text 11"/>
          <p:cNvSpPr/>
          <p:nvPr/>
        </p:nvSpPr>
        <p:spPr>
          <a:xfrm>
            <a:off x="5577840" y="2606040"/>
            <a:ext cx="3200400" cy="411480"/>
          </a:xfrm>
          <a:prstGeom prst="rect">
            <a:avLst/>
          </a:prstGeom>
          <a:noFill/>
          <a:ln/>
        </p:spPr>
        <p:txBody>
          <a:bodyPr wrap="square" rtlCol="0" anchor="ctr"/>
          <a:lstStyle/>
          <a:p>
            <a:pPr marL="0" indent="0">
              <a:buNone/>
            </a:pPr>
            <a:r>
              <a:rPr lang="en-US" sz="1100" b="1" dirty="0">
                <a:solidFill>
                  <a:srgbClr val="7C3AED"/>
                </a:solidFill>
                <a:latin typeface="Calibri" pitchFamily="34" charset="0"/>
                <a:ea typeface="Calibri" pitchFamily="34" charset="-122"/>
                <a:cs typeface="Calibri" pitchFamily="34" charset="-120"/>
              </a:rPr>
              <a:t>2. What does 'connect' mean here?</a:t>
            </a:r>
            <a:endParaRPr lang="en-US" sz="1100" dirty="0"/>
          </a:p>
        </p:txBody>
      </p:sp>
      <p:sp>
        <p:nvSpPr>
          <p:cNvPr id="14" name="Text 12"/>
          <p:cNvSpPr/>
          <p:nvPr/>
        </p:nvSpPr>
        <p:spPr>
          <a:xfrm>
            <a:off x="5577840" y="2990088"/>
            <a:ext cx="3200400" cy="749808"/>
          </a:xfrm>
          <a:prstGeom prst="rect">
            <a:avLst/>
          </a:prstGeom>
          <a:noFill/>
          <a:ln/>
        </p:spPr>
        <p:txBody>
          <a:bodyPr wrap="square" rtlCol="0" anchor="ctr"/>
          <a:lstStyle/>
          <a:p>
            <a:r>
              <a:rPr lang="en-US" sz="1100" dirty="0">
                <a:solidFill>
                  <a:srgbClr val="1C1C1C"/>
                </a:solidFill>
                <a:latin typeface="Calibri" pitchFamily="34" charset="0"/>
                <a:ea typeface="Calibri" pitchFamily="34" charset="-122"/>
                <a:cs typeface="Calibri" pitchFamily="34" charset="-120"/>
              </a:rPr>
              <a:t>A. To share </a:t>
            </a:r>
            <a:r>
              <a:rPr lang="en-US" sz="1100" dirty="0" err="1">
                <a:solidFill>
                  <a:srgbClr val="1C1C1C"/>
                </a:solidFill>
                <a:latin typeface="Calibri" pitchFamily="34" charset="0"/>
                <a:ea typeface="Calibri" pitchFamily="34" charset="-122"/>
                <a:cs typeface="Calibri" pitchFamily="34" charset="-120"/>
              </a:rPr>
              <a:t>documentsTo</a:t>
            </a:r>
            <a:r>
              <a:rPr lang="en-US" sz="1100" dirty="0">
                <a:solidFill>
                  <a:srgbClr val="1C1C1C"/>
                </a:solidFill>
                <a:latin typeface="Calibri" pitchFamily="34" charset="0"/>
                <a:ea typeface="Calibri" pitchFamily="34" charset="-122"/>
                <a:cs typeface="Calibri" pitchFamily="34" charset="-120"/>
              </a:rPr>
              <a:t> </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B. To compete online</a:t>
            </a:r>
            <a:endParaRPr lang="en-US" sz="1100" dirty="0"/>
          </a:p>
          <a:p>
            <a:r>
              <a:rPr lang="en-US" sz="1100" dirty="0">
                <a:solidFill>
                  <a:srgbClr val="1C1C1C"/>
                </a:solidFill>
                <a:latin typeface="Calibri" pitchFamily="34" charset="0"/>
                <a:ea typeface="Calibri" pitchFamily="34" charset="-122"/>
                <a:cs typeface="Calibri" pitchFamily="34" charset="-120"/>
              </a:rPr>
              <a:t>C. communicate and interact</a:t>
            </a:r>
            <a:endParaRPr lang="en-US" sz="1100" dirty="0"/>
          </a:p>
        </p:txBody>
      </p:sp>
      <p:sp>
        <p:nvSpPr>
          <p:cNvPr id="15" name="Text 13"/>
          <p:cNvSpPr/>
          <p:nvPr/>
        </p:nvSpPr>
        <p:spPr>
          <a:xfrm>
            <a:off x="5577840" y="3794760"/>
            <a:ext cx="3200400" cy="411480"/>
          </a:xfrm>
          <a:prstGeom prst="rect">
            <a:avLst/>
          </a:prstGeom>
          <a:noFill/>
          <a:ln/>
        </p:spPr>
        <p:txBody>
          <a:bodyPr wrap="square" rtlCol="0" anchor="ctr"/>
          <a:lstStyle/>
          <a:p>
            <a:pPr marL="0" indent="0">
              <a:buNone/>
            </a:pPr>
            <a:r>
              <a:rPr lang="en-US" sz="1100" b="1" dirty="0">
                <a:solidFill>
                  <a:srgbClr val="7C3AED"/>
                </a:solidFill>
                <a:latin typeface="Calibri" pitchFamily="34" charset="0"/>
                <a:ea typeface="Calibri" pitchFamily="34" charset="-122"/>
                <a:cs typeface="Calibri" pitchFamily="34" charset="-120"/>
              </a:rPr>
              <a:t>3. What is most likely to happen if</a:t>
            </a:r>
            <a:endParaRPr lang="en-US" sz="1100" dirty="0"/>
          </a:p>
          <a:p>
            <a:pPr marL="0" indent="0">
              <a:buNone/>
            </a:pPr>
            <a:r>
              <a:rPr lang="en-US" sz="1100" b="1" dirty="0">
                <a:solidFill>
                  <a:srgbClr val="7C3AED"/>
                </a:solidFill>
                <a:latin typeface="Calibri" pitchFamily="34" charset="0"/>
                <a:ea typeface="Calibri" pitchFamily="34" charset="-122"/>
                <a:cs typeface="Calibri" pitchFamily="34" charset="-120"/>
              </a:rPr>
              <a:t>virtual communities keep growing?</a:t>
            </a:r>
            <a:endParaRPr lang="en-US" sz="1100" dirty="0"/>
          </a:p>
        </p:txBody>
      </p:sp>
      <p:sp>
        <p:nvSpPr>
          <p:cNvPr id="16" name="Text 14"/>
          <p:cNvSpPr/>
          <p:nvPr/>
        </p:nvSpPr>
        <p:spPr>
          <a:xfrm>
            <a:off x="5577840" y="4178808"/>
            <a:ext cx="3200400" cy="749808"/>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A. More global friendships will form</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B. Real-life friends disappear</a:t>
            </a:r>
            <a:endParaRPr lang="en-US" sz="1100" dirty="0"/>
          </a:p>
          <a:p>
            <a:pPr marL="0" indent="0">
              <a:buNone/>
            </a:pPr>
            <a:r>
              <a:rPr lang="en-US" sz="1100" dirty="0">
                <a:solidFill>
                  <a:srgbClr val="1C1C1C"/>
                </a:solidFill>
                <a:latin typeface="Calibri" pitchFamily="34" charset="0"/>
                <a:ea typeface="Calibri" pitchFamily="34" charset="-122"/>
                <a:cs typeface="Calibri" pitchFamily="34" charset="-120"/>
              </a:rPr>
              <a:t>C. Schools will close</a:t>
            </a:r>
            <a:endParaRPr lang="en-US" sz="1100" dirty="0"/>
          </a:p>
        </p:txBody>
      </p:sp>
      <p:sp>
        <p:nvSpPr>
          <p:cNvPr id="18" name="TextBox 17">
            <a:extLst>
              <a:ext uri="{FF2B5EF4-FFF2-40B4-BE49-F238E27FC236}">
                <a16:creationId xmlns:a16="http://schemas.microsoft.com/office/drawing/2014/main" id="{384B0BF1-D7E1-FA6C-AD5D-FE554E5DD457}"/>
              </a:ext>
            </a:extLst>
          </p:cNvPr>
          <p:cNvSpPr txBox="1"/>
          <p:nvPr/>
        </p:nvSpPr>
        <p:spPr>
          <a:xfrm>
            <a:off x="8138160" y="3830217"/>
            <a:ext cx="914400" cy="861774"/>
          </a:xfrm>
          <a:prstGeom prst="rect">
            <a:avLst/>
          </a:prstGeom>
          <a:noFill/>
        </p:spPr>
        <p:txBody>
          <a:bodyPr wrap="square" rtlCol="0">
            <a:spAutoFit/>
          </a:bodyPr>
          <a:lstStyle/>
          <a:p>
            <a:r>
              <a:rPr lang="en-US" sz="1600" b="1" dirty="0"/>
              <a:t>1-A</a:t>
            </a:r>
          </a:p>
          <a:p>
            <a:r>
              <a:rPr lang="en-US" sz="1600" b="1" dirty="0"/>
              <a:t>2-C</a:t>
            </a:r>
          </a:p>
          <a:p>
            <a:r>
              <a:rPr lang="en-US" sz="1600" b="1" dirty="0"/>
              <a:t>3-A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00FE243-2C67-5687-594F-56EDCDAD56C7}"/>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F8B210B-55BD-30E6-2925-06ACBFC85E57}"/>
              </a:ext>
            </a:extLst>
          </p:cNvPr>
          <p:cNvSpPr/>
          <p:nvPr/>
        </p:nvSpPr>
        <p:spPr>
          <a:xfrm>
            <a:off x="0" y="0"/>
            <a:ext cx="9144000" cy="777240"/>
          </a:xfrm>
          <a:prstGeom prst="rect">
            <a:avLst/>
          </a:prstGeom>
          <a:solidFill>
            <a:srgbClr val="7C3AED"/>
          </a:solidFill>
          <a:ln/>
        </p:spPr>
        <p:txBody>
          <a:bodyPr/>
          <a:lstStyle/>
          <a:p>
            <a:endParaRPr lang="en-US"/>
          </a:p>
        </p:txBody>
      </p:sp>
      <p:sp>
        <p:nvSpPr>
          <p:cNvPr id="3" name="Text 1">
            <a:extLst>
              <a:ext uri="{FF2B5EF4-FFF2-40B4-BE49-F238E27FC236}">
                <a16:creationId xmlns:a16="http://schemas.microsoft.com/office/drawing/2014/main" id="{90137AE2-F290-03E3-1F5F-5A0F996329B7}"/>
              </a:ext>
            </a:extLst>
          </p:cNvPr>
          <p:cNvSpPr/>
          <p:nvPr/>
        </p:nvSpPr>
        <p:spPr>
          <a:xfrm>
            <a:off x="274320" y="91440"/>
            <a:ext cx="8595360" cy="5943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Part 4 – Reading Sample (5 × 4 = 20 marks)</a:t>
            </a:r>
            <a:endParaRPr lang="en-US" sz="2200" dirty="0"/>
          </a:p>
        </p:txBody>
      </p:sp>
      <p:sp>
        <p:nvSpPr>
          <p:cNvPr id="4" name="Shape 2">
            <a:extLst>
              <a:ext uri="{FF2B5EF4-FFF2-40B4-BE49-F238E27FC236}">
                <a16:creationId xmlns:a16="http://schemas.microsoft.com/office/drawing/2014/main" id="{01B6D7E2-BBE9-BCED-08BF-71CCDED1129A}"/>
              </a:ext>
            </a:extLst>
          </p:cNvPr>
          <p:cNvSpPr/>
          <p:nvPr/>
        </p:nvSpPr>
        <p:spPr>
          <a:xfrm>
            <a:off x="274320" y="914400"/>
            <a:ext cx="5029200" cy="3931920"/>
          </a:xfrm>
          <a:prstGeom prst="rect">
            <a:avLst/>
          </a:prstGeom>
          <a:solidFill>
            <a:srgbClr val="FAFAFA"/>
          </a:solidFill>
          <a:ln/>
          <a:effectLst>
            <a:outerShdw blurRad="63500" dist="25400" dir="8100000" algn="bl" rotWithShape="0">
              <a:srgbClr val="000000">
                <a:alpha val="8000"/>
              </a:srgbClr>
            </a:outerShdw>
          </a:effectLst>
        </p:spPr>
        <p:txBody>
          <a:bodyPr/>
          <a:lstStyle/>
          <a:p>
            <a:endParaRPr lang="en-US"/>
          </a:p>
        </p:txBody>
      </p:sp>
      <p:sp>
        <p:nvSpPr>
          <p:cNvPr id="5" name="Shape 3">
            <a:extLst>
              <a:ext uri="{FF2B5EF4-FFF2-40B4-BE49-F238E27FC236}">
                <a16:creationId xmlns:a16="http://schemas.microsoft.com/office/drawing/2014/main" id="{E065B3C3-A797-0991-5CCC-14D05C82F665}"/>
              </a:ext>
            </a:extLst>
          </p:cNvPr>
          <p:cNvSpPr/>
          <p:nvPr/>
        </p:nvSpPr>
        <p:spPr>
          <a:xfrm>
            <a:off x="274320" y="914400"/>
            <a:ext cx="5029200" cy="411480"/>
          </a:xfrm>
          <a:prstGeom prst="rect">
            <a:avLst/>
          </a:prstGeom>
          <a:solidFill>
            <a:srgbClr val="7C3AED"/>
          </a:solidFill>
          <a:ln/>
        </p:spPr>
        <p:txBody>
          <a:bodyPr/>
          <a:lstStyle/>
          <a:p>
            <a:endParaRPr lang="en-US"/>
          </a:p>
        </p:txBody>
      </p:sp>
      <p:sp>
        <p:nvSpPr>
          <p:cNvPr id="6" name="Text 4">
            <a:extLst>
              <a:ext uri="{FF2B5EF4-FFF2-40B4-BE49-F238E27FC236}">
                <a16:creationId xmlns:a16="http://schemas.microsoft.com/office/drawing/2014/main" id="{DB3E9D7D-B122-8374-03DA-AC1AE7D8BEE2}"/>
              </a:ext>
            </a:extLst>
          </p:cNvPr>
          <p:cNvSpPr/>
          <p:nvPr/>
        </p:nvSpPr>
        <p:spPr>
          <a:xfrm>
            <a:off x="320040" y="914400"/>
            <a:ext cx="4937760" cy="402336"/>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Do Real-Life and Virtual Communities Mix?</a:t>
            </a:r>
            <a:endParaRPr lang="en-US" sz="1250" dirty="0"/>
          </a:p>
        </p:txBody>
      </p:sp>
      <p:sp>
        <p:nvSpPr>
          <p:cNvPr id="7" name="Text 5">
            <a:extLst>
              <a:ext uri="{FF2B5EF4-FFF2-40B4-BE49-F238E27FC236}">
                <a16:creationId xmlns:a16="http://schemas.microsoft.com/office/drawing/2014/main" id="{3787EAA9-E30B-D5C2-1F5B-5580EB0EF3AB}"/>
              </a:ext>
            </a:extLst>
          </p:cNvPr>
          <p:cNvSpPr/>
          <p:nvPr/>
        </p:nvSpPr>
        <p:spPr>
          <a:xfrm>
            <a:off x="411480" y="1417320"/>
            <a:ext cx="4754880" cy="3337560"/>
          </a:xfrm>
          <a:prstGeom prst="rect">
            <a:avLst/>
          </a:prstGeom>
          <a:noFill/>
          <a:ln/>
        </p:spPr>
        <p:txBody>
          <a:bodyPr wrap="square" rtlCol="0" anchor="ctr"/>
          <a:lstStyle/>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Over the past decade, virtual communities have grown rapidly, changing how people connect and interact. A virtual community is an online group of people who share interests, opinions, or goals through platforms like social media, forums, or apps. Members can post messages, share content, and build profiles that represent their real-life identity.</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Some experts argue that virtual communities are better than real-life ones because they allow people to connect globally and find others with similar interests. On the other hand, critics suggest that real-life connections are safer, deeper, and more meaningful. Face-to-face interaction provides a sense of belonging that virtual environments cannot fully replicate.</a:t>
            </a:r>
            <a:endParaRPr lang="en-US" sz="1150" dirty="0"/>
          </a:p>
          <a:p>
            <a:pPr marL="0" indent="0">
              <a:spcAft>
                <a:spcPts val="500"/>
              </a:spcAft>
              <a:buNone/>
            </a:pPr>
            <a:endParaRPr lang="en-US" sz="1150" dirty="0"/>
          </a:p>
          <a:p>
            <a:pPr marL="0" indent="0">
              <a:spcAft>
                <a:spcPts val="500"/>
              </a:spcAft>
              <a:buNone/>
            </a:pPr>
            <a:r>
              <a:rPr lang="en-US" sz="1150" dirty="0">
                <a:solidFill>
                  <a:srgbClr val="1C1C1C"/>
                </a:solidFill>
                <a:latin typeface="Calibri" pitchFamily="34" charset="0"/>
                <a:ea typeface="Calibri" pitchFamily="34" charset="-122"/>
                <a:cs typeface="Calibri" pitchFamily="34" charset="-120"/>
              </a:rPr>
              <a:t>In reality, both types of communities can mix well. Many people use virtual platforms to strengthen their real-life relationships, staying in touch with family and friends. Society benefits most when people balance their online and offline social interactions.</a:t>
            </a:r>
            <a:endParaRPr lang="en-US" sz="1150" dirty="0"/>
          </a:p>
        </p:txBody>
      </p:sp>
      <p:sp>
        <p:nvSpPr>
          <p:cNvPr id="8" name="Shape 6">
            <a:extLst>
              <a:ext uri="{FF2B5EF4-FFF2-40B4-BE49-F238E27FC236}">
                <a16:creationId xmlns:a16="http://schemas.microsoft.com/office/drawing/2014/main" id="{6BB8DFEE-82B8-9818-8E37-5E3809E9CB1B}"/>
              </a:ext>
            </a:extLst>
          </p:cNvPr>
          <p:cNvSpPr/>
          <p:nvPr/>
        </p:nvSpPr>
        <p:spPr>
          <a:xfrm>
            <a:off x="5532120" y="914400"/>
            <a:ext cx="3337560" cy="3931920"/>
          </a:xfrm>
          <a:prstGeom prst="rect">
            <a:avLst/>
          </a:prstGeom>
          <a:solidFill>
            <a:srgbClr val="F5F3FF"/>
          </a:solidFill>
          <a:ln/>
        </p:spPr>
        <p:txBody>
          <a:bodyPr/>
          <a:lstStyle/>
          <a:p>
            <a:endParaRPr lang="en-US" dirty="0"/>
          </a:p>
        </p:txBody>
      </p:sp>
      <p:sp>
        <p:nvSpPr>
          <p:cNvPr id="9" name="Shape 7">
            <a:extLst>
              <a:ext uri="{FF2B5EF4-FFF2-40B4-BE49-F238E27FC236}">
                <a16:creationId xmlns:a16="http://schemas.microsoft.com/office/drawing/2014/main" id="{27ADB34D-D4F1-BD6D-498B-CD4DE43393FB}"/>
              </a:ext>
            </a:extLst>
          </p:cNvPr>
          <p:cNvSpPr/>
          <p:nvPr/>
        </p:nvSpPr>
        <p:spPr>
          <a:xfrm>
            <a:off x="5532120" y="914400"/>
            <a:ext cx="3337560" cy="411480"/>
          </a:xfrm>
          <a:prstGeom prst="rect">
            <a:avLst/>
          </a:prstGeom>
          <a:solidFill>
            <a:srgbClr val="7C3AED"/>
          </a:solidFill>
          <a:ln/>
        </p:spPr>
        <p:txBody>
          <a:bodyPr/>
          <a:lstStyle/>
          <a:p>
            <a:endParaRPr lang="en-US"/>
          </a:p>
        </p:txBody>
      </p:sp>
      <p:sp>
        <p:nvSpPr>
          <p:cNvPr id="10" name="Text 8">
            <a:extLst>
              <a:ext uri="{FF2B5EF4-FFF2-40B4-BE49-F238E27FC236}">
                <a16:creationId xmlns:a16="http://schemas.microsoft.com/office/drawing/2014/main" id="{EFC55072-3513-689E-EFD6-F6CE3734BB28}"/>
              </a:ext>
            </a:extLst>
          </p:cNvPr>
          <p:cNvSpPr/>
          <p:nvPr/>
        </p:nvSpPr>
        <p:spPr>
          <a:xfrm>
            <a:off x="5577840" y="914400"/>
            <a:ext cx="3200400" cy="402336"/>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Sample Questions</a:t>
            </a:r>
            <a:endParaRPr lang="en-US" sz="1300" dirty="0"/>
          </a:p>
        </p:txBody>
      </p:sp>
      <p:sp>
        <p:nvSpPr>
          <p:cNvPr id="11" name="Text 9">
            <a:extLst>
              <a:ext uri="{FF2B5EF4-FFF2-40B4-BE49-F238E27FC236}">
                <a16:creationId xmlns:a16="http://schemas.microsoft.com/office/drawing/2014/main" id="{1C6B9091-3689-681B-9A8A-C9B5151F9313}"/>
              </a:ext>
            </a:extLst>
          </p:cNvPr>
          <p:cNvSpPr/>
          <p:nvPr/>
        </p:nvSpPr>
        <p:spPr>
          <a:xfrm>
            <a:off x="5577840" y="1417320"/>
            <a:ext cx="3200400" cy="411480"/>
          </a:xfrm>
          <a:prstGeom prst="rect">
            <a:avLst/>
          </a:prstGeom>
          <a:noFill/>
          <a:ln/>
        </p:spPr>
        <p:txBody>
          <a:bodyPr wrap="square" rtlCol="0" anchor="ctr"/>
          <a:lstStyle/>
          <a:p>
            <a:r>
              <a:rPr lang="en-US" sz="1100" b="1" dirty="0">
                <a:solidFill>
                  <a:srgbClr val="7C3AED"/>
                </a:solidFill>
                <a:latin typeface="Calibri" pitchFamily="34" charset="0"/>
                <a:ea typeface="Calibri" pitchFamily="34" charset="-122"/>
                <a:cs typeface="Calibri" pitchFamily="34" charset="-120"/>
              </a:rPr>
              <a:t>1. </a:t>
            </a:r>
            <a:r>
              <a:rPr lang="en-US" sz="1100" dirty="0"/>
              <a:t>. </a:t>
            </a:r>
            <a:r>
              <a:rPr lang="en-US" sz="1100" b="1" dirty="0">
                <a:solidFill>
                  <a:srgbClr val="7030A0"/>
                </a:solidFill>
              </a:rPr>
              <a:t>What do critics say about real-life connections compared to virtual ones?</a:t>
            </a:r>
          </a:p>
        </p:txBody>
      </p:sp>
      <p:sp>
        <p:nvSpPr>
          <p:cNvPr id="12" name="Text 10">
            <a:extLst>
              <a:ext uri="{FF2B5EF4-FFF2-40B4-BE49-F238E27FC236}">
                <a16:creationId xmlns:a16="http://schemas.microsoft.com/office/drawing/2014/main" id="{44C36E8B-702A-1545-0900-840FD955CB57}"/>
              </a:ext>
            </a:extLst>
          </p:cNvPr>
          <p:cNvSpPr/>
          <p:nvPr/>
        </p:nvSpPr>
        <p:spPr>
          <a:xfrm>
            <a:off x="5577840" y="1801368"/>
            <a:ext cx="3200400" cy="749808"/>
          </a:xfrm>
          <a:prstGeom prst="rect">
            <a:avLst/>
          </a:prstGeom>
          <a:noFill/>
          <a:ln/>
        </p:spPr>
        <p:txBody>
          <a:bodyPr wrap="square" rtlCol="0" anchor="ctr"/>
          <a:lstStyle/>
          <a:p>
            <a:r>
              <a:rPr lang="en-US" sz="1100" dirty="0">
                <a:solidFill>
                  <a:srgbClr val="1C1C1C"/>
                </a:solidFill>
                <a:latin typeface="Calibri" pitchFamily="34" charset="0"/>
                <a:ea typeface="Calibri" pitchFamily="34" charset="-122"/>
                <a:cs typeface="Calibri" pitchFamily="34" charset="-120"/>
              </a:rPr>
              <a:t>A. </a:t>
            </a:r>
            <a:r>
              <a:rPr lang="en-US" sz="1100" dirty="0"/>
              <a:t>They are safer, deeper and more meaningful </a:t>
            </a:r>
          </a:p>
          <a:p>
            <a:r>
              <a:rPr lang="en-US" sz="1100" dirty="0">
                <a:solidFill>
                  <a:srgbClr val="1C1C1C"/>
                </a:solidFill>
                <a:latin typeface="Calibri" pitchFamily="34" charset="0"/>
                <a:ea typeface="Calibri" pitchFamily="34" charset="-122"/>
                <a:cs typeface="Calibri" pitchFamily="34" charset="-120"/>
              </a:rPr>
              <a:t>B. </a:t>
            </a:r>
            <a:r>
              <a:rPr lang="en-US" sz="1100" dirty="0"/>
              <a:t>They are difficult to maintain over time</a:t>
            </a:r>
          </a:p>
          <a:p>
            <a:r>
              <a:rPr lang="en-US" sz="1100" dirty="0">
                <a:solidFill>
                  <a:srgbClr val="1C1C1C"/>
                </a:solidFill>
                <a:latin typeface="Calibri" pitchFamily="34" charset="0"/>
                <a:ea typeface="Calibri" pitchFamily="34" charset="-122"/>
                <a:cs typeface="Calibri" pitchFamily="34" charset="-120"/>
              </a:rPr>
              <a:t>C. </a:t>
            </a:r>
            <a:r>
              <a:rPr lang="en-US" sz="1100" dirty="0"/>
              <a:t>They are less important than virtual connections</a:t>
            </a:r>
          </a:p>
        </p:txBody>
      </p:sp>
      <p:sp>
        <p:nvSpPr>
          <p:cNvPr id="13" name="Text 11">
            <a:extLst>
              <a:ext uri="{FF2B5EF4-FFF2-40B4-BE49-F238E27FC236}">
                <a16:creationId xmlns:a16="http://schemas.microsoft.com/office/drawing/2014/main" id="{B8A87251-59B7-2359-9ED0-E992B2973571}"/>
              </a:ext>
            </a:extLst>
          </p:cNvPr>
          <p:cNvSpPr/>
          <p:nvPr/>
        </p:nvSpPr>
        <p:spPr>
          <a:xfrm>
            <a:off x="5577840" y="2606040"/>
            <a:ext cx="3200400" cy="411480"/>
          </a:xfrm>
          <a:prstGeom prst="rect">
            <a:avLst/>
          </a:prstGeom>
          <a:noFill/>
          <a:ln/>
        </p:spPr>
        <p:txBody>
          <a:bodyPr wrap="square" rtlCol="0" anchor="ctr"/>
          <a:lstStyle/>
          <a:p>
            <a:r>
              <a:rPr lang="en-US" sz="1100" b="1" dirty="0">
                <a:solidFill>
                  <a:srgbClr val="7C3AED"/>
                </a:solidFill>
                <a:latin typeface="Calibri" pitchFamily="34" charset="0"/>
                <a:ea typeface="Calibri" pitchFamily="34" charset="-122"/>
                <a:cs typeface="Calibri" pitchFamily="34" charset="-120"/>
              </a:rPr>
              <a:t>2. </a:t>
            </a:r>
            <a:r>
              <a:rPr lang="en-US" sz="1100" b="1" dirty="0">
                <a:solidFill>
                  <a:srgbClr val="7030A0"/>
                </a:solidFill>
              </a:rPr>
              <a:t>What is the writer's attitude toward virtual and real-life communities</a:t>
            </a:r>
            <a:r>
              <a:rPr lang="en-US" sz="1100" b="1" dirty="0">
                <a:solidFill>
                  <a:srgbClr val="7C3AED"/>
                </a:solidFill>
                <a:latin typeface="Calibri" pitchFamily="34" charset="0"/>
                <a:ea typeface="Calibri" pitchFamily="34" charset="-122"/>
                <a:cs typeface="Calibri" pitchFamily="34" charset="-120"/>
              </a:rPr>
              <a:t>?</a:t>
            </a:r>
            <a:endParaRPr lang="en-US" sz="1100" dirty="0"/>
          </a:p>
        </p:txBody>
      </p:sp>
      <p:sp>
        <p:nvSpPr>
          <p:cNvPr id="14" name="Text 12">
            <a:extLst>
              <a:ext uri="{FF2B5EF4-FFF2-40B4-BE49-F238E27FC236}">
                <a16:creationId xmlns:a16="http://schemas.microsoft.com/office/drawing/2014/main" id="{04391B18-CEC6-8E9F-455A-96A52D866CD5}"/>
              </a:ext>
            </a:extLst>
          </p:cNvPr>
          <p:cNvSpPr/>
          <p:nvPr/>
        </p:nvSpPr>
        <p:spPr>
          <a:xfrm>
            <a:off x="5577840" y="2990088"/>
            <a:ext cx="3200400" cy="749808"/>
          </a:xfrm>
          <a:prstGeom prst="rect">
            <a:avLst/>
          </a:prstGeom>
          <a:noFill/>
          <a:ln/>
        </p:spPr>
        <p:txBody>
          <a:bodyPr wrap="square" rtlCol="0" anchor="ctr"/>
          <a:lstStyle/>
          <a:p>
            <a:r>
              <a:rPr lang="en-US" sz="1100" dirty="0">
                <a:solidFill>
                  <a:srgbClr val="1C1C1C"/>
                </a:solidFill>
                <a:latin typeface="Calibri" pitchFamily="34" charset="0"/>
                <a:ea typeface="Calibri" pitchFamily="34" charset="-122"/>
                <a:cs typeface="Calibri" pitchFamily="34" charset="-120"/>
              </a:rPr>
              <a:t>A.</a:t>
            </a:r>
            <a:r>
              <a:rPr lang="en-US" sz="1100" dirty="0"/>
              <a:t> Both types of communities can balance and mix well together</a:t>
            </a:r>
            <a:r>
              <a:rPr lang="en-US" sz="1100" dirty="0">
                <a:solidFill>
                  <a:srgbClr val="1C1C1C"/>
                </a:solidFill>
                <a:latin typeface="Calibri" pitchFamily="34" charset="0"/>
                <a:ea typeface="Calibri" pitchFamily="34" charset="-122"/>
                <a:cs typeface="Calibri" pitchFamily="34" charset="-120"/>
              </a:rPr>
              <a:t> </a:t>
            </a:r>
            <a:endParaRPr lang="en-US" sz="1100" dirty="0"/>
          </a:p>
          <a:p>
            <a:r>
              <a:rPr lang="en-US" sz="1100" dirty="0">
                <a:solidFill>
                  <a:srgbClr val="1C1C1C"/>
                </a:solidFill>
                <a:latin typeface="Calibri" pitchFamily="34" charset="0"/>
                <a:ea typeface="Calibri" pitchFamily="34" charset="-122"/>
                <a:cs typeface="Calibri" pitchFamily="34" charset="-120"/>
              </a:rPr>
              <a:t>B. </a:t>
            </a:r>
            <a:r>
              <a:rPr lang="en-US" sz="1100" dirty="0"/>
              <a:t>Virtual communities are completely useless</a:t>
            </a:r>
          </a:p>
          <a:p>
            <a:r>
              <a:rPr lang="en-US" sz="1100" dirty="0">
                <a:solidFill>
                  <a:srgbClr val="1C1C1C"/>
                </a:solidFill>
                <a:latin typeface="Calibri" pitchFamily="34" charset="0"/>
                <a:ea typeface="Calibri" pitchFamily="34" charset="-122"/>
                <a:cs typeface="Calibri" pitchFamily="34" charset="-120"/>
              </a:rPr>
              <a:t>C. </a:t>
            </a:r>
            <a:r>
              <a:rPr lang="en-US" sz="1100" dirty="0"/>
              <a:t>Real-life communities should be avoided</a:t>
            </a:r>
          </a:p>
        </p:txBody>
      </p:sp>
      <p:sp>
        <p:nvSpPr>
          <p:cNvPr id="18" name="TextBox 17">
            <a:extLst>
              <a:ext uri="{FF2B5EF4-FFF2-40B4-BE49-F238E27FC236}">
                <a16:creationId xmlns:a16="http://schemas.microsoft.com/office/drawing/2014/main" id="{BD35A6AF-932B-B60E-3098-0684EE3046EE}"/>
              </a:ext>
            </a:extLst>
          </p:cNvPr>
          <p:cNvSpPr txBox="1"/>
          <p:nvPr/>
        </p:nvSpPr>
        <p:spPr>
          <a:xfrm>
            <a:off x="7607481" y="3817170"/>
            <a:ext cx="914400" cy="1323439"/>
          </a:xfrm>
          <a:prstGeom prst="rect">
            <a:avLst/>
          </a:prstGeom>
          <a:noFill/>
        </p:spPr>
        <p:txBody>
          <a:bodyPr wrap="square" rtlCol="0">
            <a:spAutoFit/>
          </a:bodyPr>
          <a:lstStyle/>
          <a:p>
            <a:r>
              <a:rPr lang="en-US" sz="1600" b="1" dirty="0"/>
              <a:t>Answer keys:</a:t>
            </a:r>
          </a:p>
          <a:p>
            <a:r>
              <a:rPr lang="en-US" sz="1600" b="1" dirty="0"/>
              <a:t>1-b</a:t>
            </a:r>
          </a:p>
          <a:p>
            <a:r>
              <a:rPr lang="en-US" sz="1600" b="1" dirty="0"/>
              <a:t>2-A</a:t>
            </a:r>
          </a:p>
          <a:p>
            <a:endParaRPr lang="en-US" sz="1600" b="1" dirty="0"/>
          </a:p>
        </p:txBody>
      </p:sp>
    </p:spTree>
    <p:extLst>
      <p:ext uri="{BB962C8B-B14F-4D97-AF65-F5344CB8AC3E}">
        <p14:creationId xmlns:p14="http://schemas.microsoft.com/office/powerpoint/2010/main" val="196650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7C66"/>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Reading – Question Type Guide</a:t>
            </a:r>
            <a:endParaRPr lang="en-US" sz="2400" dirty="0"/>
          </a:p>
        </p:txBody>
      </p:sp>
      <p:sp>
        <p:nvSpPr>
          <p:cNvPr id="4" name="Shape 2"/>
          <p:cNvSpPr/>
          <p:nvPr/>
        </p:nvSpPr>
        <p:spPr>
          <a:xfrm>
            <a:off x="274320" y="914400"/>
            <a:ext cx="4114800" cy="1920240"/>
          </a:xfrm>
          <a:prstGeom prst="rect">
            <a:avLst/>
          </a:prstGeom>
          <a:solidFill>
            <a:srgbClr val="ECFDF5"/>
          </a:solidFill>
          <a:ln/>
          <a:effectLst>
            <a:outerShdw blurRad="63500" dist="25400" dir="8100000" algn="bl" rotWithShape="0">
              <a:srgbClr val="000000">
                <a:alpha val="8000"/>
              </a:srgbClr>
            </a:outerShdw>
          </a:effectLst>
        </p:spPr>
        <p:txBody>
          <a:bodyPr/>
          <a:lstStyle/>
          <a:p>
            <a:endParaRPr lang="en-US"/>
          </a:p>
        </p:txBody>
      </p:sp>
      <p:sp>
        <p:nvSpPr>
          <p:cNvPr id="5" name="Shape 3"/>
          <p:cNvSpPr/>
          <p:nvPr/>
        </p:nvSpPr>
        <p:spPr>
          <a:xfrm>
            <a:off x="274320" y="914400"/>
            <a:ext cx="4114800" cy="457200"/>
          </a:xfrm>
          <a:prstGeom prst="rect">
            <a:avLst/>
          </a:prstGeom>
          <a:solidFill>
            <a:srgbClr val="0D7C66"/>
          </a:solidFill>
          <a:ln/>
        </p:spPr>
        <p:txBody>
          <a:bodyPr/>
          <a:lstStyle/>
          <a:p>
            <a:endParaRPr lang="en-US"/>
          </a:p>
        </p:txBody>
      </p:sp>
      <p:sp>
        <p:nvSpPr>
          <p:cNvPr id="6" name="Text 4"/>
          <p:cNvSpPr/>
          <p:nvPr/>
        </p:nvSpPr>
        <p:spPr>
          <a:xfrm>
            <a:off x="365760" y="914400"/>
            <a:ext cx="3931920" cy="45720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Specific Information</a:t>
            </a:r>
            <a:endParaRPr lang="en-US" sz="1250" dirty="0"/>
          </a:p>
          <a:p>
            <a:pPr marL="0" indent="0">
              <a:buNone/>
            </a:pPr>
            <a:r>
              <a:rPr lang="en-US" sz="1250" b="1" dirty="0">
                <a:solidFill>
                  <a:srgbClr val="FFFFFF"/>
                </a:solidFill>
                <a:latin typeface="Calibri" pitchFamily="34" charset="0"/>
                <a:ea typeface="Calibri" pitchFamily="34" charset="-122"/>
                <a:cs typeface="Calibri" pitchFamily="34" charset="-120"/>
              </a:rPr>
              <a:t>(Details)</a:t>
            </a:r>
            <a:endParaRPr lang="en-US" sz="1250" dirty="0"/>
          </a:p>
        </p:txBody>
      </p:sp>
      <p:sp>
        <p:nvSpPr>
          <p:cNvPr id="7" name="Text 5"/>
          <p:cNvSpPr/>
          <p:nvPr/>
        </p:nvSpPr>
        <p:spPr>
          <a:xfrm>
            <a:off x="365760" y="1417320"/>
            <a:ext cx="3931920" cy="54864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 Tip: Look for names, numbers, facts directly stated in the text.</a:t>
            </a:r>
            <a:endParaRPr lang="en-US" sz="1100" dirty="0"/>
          </a:p>
        </p:txBody>
      </p:sp>
      <p:sp>
        <p:nvSpPr>
          <p:cNvPr id="8" name="Text 6"/>
          <p:cNvSpPr/>
          <p:nvPr/>
        </p:nvSpPr>
        <p:spPr>
          <a:xfrm>
            <a:off x="365760" y="1965960"/>
            <a:ext cx="3931920" cy="777240"/>
          </a:xfrm>
          <a:prstGeom prst="rect">
            <a:avLst/>
          </a:prstGeom>
          <a:noFill/>
          <a:ln/>
        </p:spPr>
        <p:txBody>
          <a:bodyPr wrap="square" rtlCol="0" anchor="ctr"/>
          <a:lstStyle/>
          <a:p>
            <a:pPr marL="0" indent="0">
              <a:buNone/>
            </a:pPr>
            <a:r>
              <a:rPr lang="en-US" sz="1050" i="1" dirty="0">
                <a:solidFill>
                  <a:srgbClr val="0D7C66"/>
                </a:solidFill>
                <a:latin typeface="Calibri" pitchFamily="34" charset="0"/>
                <a:ea typeface="Calibri" pitchFamily="34" charset="-122"/>
                <a:cs typeface="Calibri" pitchFamily="34" charset="-120"/>
              </a:rPr>
              <a:t>💬 What does the Human Development Index measure?</a:t>
            </a:r>
            <a:endParaRPr lang="en-US" sz="1050" dirty="0"/>
          </a:p>
          <a:p>
            <a:pPr marL="0" indent="0">
              <a:buNone/>
            </a:pPr>
            <a:r>
              <a:rPr lang="en-US" sz="1050" i="1" dirty="0">
                <a:solidFill>
                  <a:srgbClr val="0D7C66"/>
                </a:solidFill>
                <a:latin typeface="Calibri" pitchFamily="34" charset="0"/>
                <a:ea typeface="Calibri" pitchFamily="34" charset="-122"/>
                <a:cs typeface="Calibri" pitchFamily="34" charset="-120"/>
              </a:rPr>
              <a:t>→ Scan for the exact phrase, find the answer nearby.</a:t>
            </a:r>
            <a:endParaRPr lang="en-US" sz="1050" dirty="0"/>
          </a:p>
        </p:txBody>
      </p:sp>
      <p:sp>
        <p:nvSpPr>
          <p:cNvPr id="9" name="Shape 7"/>
          <p:cNvSpPr/>
          <p:nvPr/>
        </p:nvSpPr>
        <p:spPr>
          <a:xfrm>
            <a:off x="274320" y="2926080"/>
            <a:ext cx="4114800" cy="1920240"/>
          </a:xfrm>
          <a:prstGeom prst="rect">
            <a:avLst/>
          </a:prstGeom>
          <a:solidFill>
            <a:srgbClr val="FFF7ED"/>
          </a:solidFill>
          <a:ln/>
          <a:effectLst>
            <a:outerShdw blurRad="63500" dist="25400" dir="8100000" algn="bl" rotWithShape="0">
              <a:srgbClr val="000000">
                <a:alpha val="8000"/>
              </a:srgbClr>
            </a:outerShdw>
          </a:effectLst>
        </p:spPr>
        <p:txBody>
          <a:bodyPr/>
          <a:lstStyle/>
          <a:p>
            <a:endParaRPr lang="en-US"/>
          </a:p>
        </p:txBody>
      </p:sp>
      <p:sp>
        <p:nvSpPr>
          <p:cNvPr id="10" name="Shape 8"/>
          <p:cNvSpPr/>
          <p:nvPr/>
        </p:nvSpPr>
        <p:spPr>
          <a:xfrm>
            <a:off x="274320" y="2926080"/>
            <a:ext cx="4114800" cy="457200"/>
          </a:xfrm>
          <a:prstGeom prst="rect">
            <a:avLst/>
          </a:prstGeom>
          <a:solidFill>
            <a:srgbClr val="E76F51"/>
          </a:solidFill>
          <a:ln/>
        </p:spPr>
        <p:txBody>
          <a:bodyPr/>
          <a:lstStyle/>
          <a:p>
            <a:endParaRPr lang="en-US"/>
          </a:p>
        </p:txBody>
      </p:sp>
      <p:sp>
        <p:nvSpPr>
          <p:cNvPr id="11" name="Text 9"/>
          <p:cNvSpPr/>
          <p:nvPr/>
        </p:nvSpPr>
        <p:spPr>
          <a:xfrm>
            <a:off x="365760" y="2926080"/>
            <a:ext cx="3931920" cy="45720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Infer Word Meaning</a:t>
            </a:r>
            <a:endParaRPr lang="en-US" sz="1250" dirty="0"/>
          </a:p>
        </p:txBody>
      </p:sp>
      <p:sp>
        <p:nvSpPr>
          <p:cNvPr id="12" name="Text 10"/>
          <p:cNvSpPr/>
          <p:nvPr/>
        </p:nvSpPr>
        <p:spPr>
          <a:xfrm>
            <a:off x="365760" y="3429000"/>
            <a:ext cx="3931920" cy="54864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 Tip: Don't look up the word. Use context clues around the word to guess.</a:t>
            </a:r>
            <a:endParaRPr lang="en-US" sz="1100" dirty="0"/>
          </a:p>
        </p:txBody>
      </p:sp>
      <p:sp>
        <p:nvSpPr>
          <p:cNvPr id="13" name="Text 11"/>
          <p:cNvSpPr/>
          <p:nvPr/>
        </p:nvSpPr>
        <p:spPr>
          <a:xfrm>
            <a:off x="365760" y="3977640"/>
            <a:ext cx="3931920" cy="777240"/>
          </a:xfrm>
          <a:prstGeom prst="rect">
            <a:avLst/>
          </a:prstGeom>
          <a:noFill/>
          <a:ln/>
        </p:spPr>
        <p:txBody>
          <a:bodyPr wrap="square" rtlCol="0" anchor="ctr"/>
          <a:lstStyle/>
          <a:p>
            <a:pPr marL="0" indent="0">
              <a:buNone/>
            </a:pPr>
            <a:r>
              <a:rPr lang="en-US" sz="1050" i="1" dirty="0">
                <a:solidFill>
                  <a:srgbClr val="E76F51"/>
                </a:solidFill>
                <a:latin typeface="Calibri" pitchFamily="34" charset="0"/>
                <a:ea typeface="Calibri" pitchFamily="34" charset="-122"/>
                <a:cs typeface="Calibri" pitchFamily="34" charset="-120"/>
              </a:rPr>
              <a:t>💬 What does 'shift' mean? → The sentence before/after will hint at 'change'.</a:t>
            </a:r>
            <a:endParaRPr lang="en-US" sz="1050" dirty="0"/>
          </a:p>
        </p:txBody>
      </p:sp>
      <p:sp>
        <p:nvSpPr>
          <p:cNvPr id="14" name="Shape 12"/>
          <p:cNvSpPr/>
          <p:nvPr/>
        </p:nvSpPr>
        <p:spPr>
          <a:xfrm>
            <a:off x="4709160" y="914400"/>
            <a:ext cx="4114800" cy="1920240"/>
          </a:xfrm>
          <a:prstGeom prst="rect">
            <a:avLst/>
          </a:prstGeom>
          <a:solidFill>
            <a:srgbClr val="F5F3FF"/>
          </a:solidFill>
          <a:ln/>
          <a:effectLst>
            <a:outerShdw blurRad="63500" dist="25400" dir="8100000" algn="bl" rotWithShape="0">
              <a:srgbClr val="000000">
                <a:alpha val="8000"/>
              </a:srgbClr>
            </a:outerShdw>
          </a:effectLst>
        </p:spPr>
        <p:txBody>
          <a:bodyPr/>
          <a:lstStyle/>
          <a:p>
            <a:endParaRPr lang="en-US"/>
          </a:p>
        </p:txBody>
      </p:sp>
      <p:sp>
        <p:nvSpPr>
          <p:cNvPr id="15" name="Shape 13"/>
          <p:cNvSpPr/>
          <p:nvPr/>
        </p:nvSpPr>
        <p:spPr>
          <a:xfrm>
            <a:off x="4709160" y="914400"/>
            <a:ext cx="4114800" cy="457200"/>
          </a:xfrm>
          <a:prstGeom prst="rect">
            <a:avLst/>
          </a:prstGeom>
          <a:solidFill>
            <a:srgbClr val="7C3AED"/>
          </a:solidFill>
          <a:ln/>
        </p:spPr>
        <p:txBody>
          <a:bodyPr/>
          <a:lstStyle/>
          <a:p>
            <a:endParaRPr lang="en-US"/>
          </a:p>
        </p:txBody>
      </p:sp>
      <p:sp>
        <p:nvSpPr>
          <p:cNvPr id="16" name="Text 14"/>
          <p:cNvSpPr/>
          <p:nvPr/>
        </p:nvSpPr>
        <p:spPr>
          <a:xfrm>
            <a:off x="4800600" y="914400"/>
            <a:ext cx="3931920" cy="45720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Make Predictions</a:t>
            </a:r>
            <a:endParaRPr lang="en-US" sz="1250" dirty="0"/>
          </a:p>
          <a:p>
            <a:pPr marL="0" indent="0">
              <a:buNone/>
            </a:pPr>
            <a:r>
              <a:rPr lang="en-US" sz="1250" b="1" dirty="0">
                <a:solidFill>
                  <a:srgbClr val="FFFFFF"/>
                </a:solidFill>
                <a:latin typeface="Calibri" pitchFamily="34" charset="0"/>
                <a:ea typeface="Calibri" pitchFamily="34" charset="-122"/>
                <a:cs typeface="Calibri" pitchFamily="34" charset="-120"/>
              </a:rPr>
              <a:t>or Inferences</a:t>
            </a:r>
            <a:endParaRPr lang="en-US" sz="1250" dirty="0"/>
          </a:p>
        </p:txBody>
      </p:sp>
      <p:sp>
        <p:nvSpPr>
          <p:cNvPr id="17" name="Text 15"/>
          <p:cNvSpPr/>
          <p:nvPr/>
        </p:nvSpPr>
        <p:spPr>
          <a:xfrm>
            <a:off x="4800600" y="1417320"/>
            <a:ext cx="3931920" cy="54864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 Tip: Use cause and effect. Follow the logic of the text to predict.</a:t>
            </a:r>
            <a:endParaRPr lang="en-US" sz="1100" dirty="0"/>
          </a:p>
        </p:txBody>
      </p:sp>
      <p:sp>
        <p:nvSpPr>
          <p:cNvPr id="18" name="Text 16"/>
          <p:cNvSpPr/>
          <p:nvPr/>
        </p:nvSpPr>
        <p:spPr>
          <a:xfrm>
            <a:off x="4800600" y="1965960"/>
            <a:ext cx="3931920" cy="777240"/>
          </a:xfrm>
          <a:prstGeom prst="rect">
            <a:avLst/>
          </a:prstGeom>
          <a:noFill/>
          <a:ln/>
        </p:spPr>
        <p:txBody>
          <a:bodyPr wrap="square" rtlCol="0" anchor="ctr"/>
          <a:lstStyle/>
          <a:p>
            <a:pPr marL="0" indent="0">
              <a:buNone/>
            </a:pPr>
            <a:r>
              <a:rPr lang="en-US" sz="1050" i="1" dirty="0">
                <a:solidFill>
                  <a:srgbClr val="7C3AED"/>
                </a:solidFill>
                <a:latin typeface="Calibri" pitchFamily="34" charset="0"/>
                <a:ea typeface="Calibri" pitchFamily="34" charset="-122"/>
                <a:cs typeface="Calibri" pitchFamily="34" charset="-120"/>
              </a:rPr>
              <a:t>💬 What is likely to happen if…? → Think about the consequence of the trend.</a:t>
            </a:r>
            <a:endParaRPr lang="en-US" sz="1050" dirty="0"/>
          </a:p>
        </p:txBody>
      </p:sp>
      <p:sp>
        <p:nvSpPr>
          <p:cNvPr id="19" name="Shape 17"/>
          <p:cNvSpPr/>
          <p:nvPr/>
        </p:nvSpPr>
        <p:spPr>
          <a:xfrm>
            <a:off x="4709160" y="2926080"/>
            <a:ext cx="4114800" cy="1920240"/>
          </a:xfrm>
          <a:prstGeom prst="rect">
            <a:avLst/>
          </a:prstGeom>
          <a:solidFill>
            <a:srgbClr val="EFF6FF"/>
          </a:solidFill>
          <a:ln/>
          <a:effectLst>
            <a:outerShdw blurRad="63500" dist="25400" dir="8100000" algn="bl" rotWithShape="0">
              <a:srgbClr val="000000">
                <a:alpha val="8000"/>
              </a:srgbClr>
            </a:outerShdw>
          </a:effectLst>
        </p:spPr>
        <p:txBody>
          <a:bodyPr/>
          <a:lstStyle/>
          <a:p>
            <a:endParaRPr lang="en-US"/>
          </a:p>
        </p:txBody>
      </p:sp>
      <p:sp>
        <p:nvSpPr>
          <p:cNvPr id="20" name="Shape 18"/>
          <p:cNvSpPr/>
          <p:nvPr/>
        </p:nvSpPr>
        <p:spPr>
          <a:xfrm>
            <a:off x="4709160" y="2926080"/>
            <a:ext cx="4114800" cy="457200"/>
          </a:xfrm>
          <a:prstGeom prst="rect">
            <a:avLst/>
          </a:prstGeom>
          <a:solidFill>
            <a:srgbClr val="1D4ED8"/>
          </a:solidFill>
          <a:ln/>
        </p:spPr>
        <p:txBody>
          <a:bodyPr/>
          <a:lstStyle/>
          <a:p>
            <a:endParaRPr lang="en-US"/>
          </a:p>
        </p:txBody>
      </p:sp>
      <p:sp>
        <p:nvSpPr>
          <p:cNvPr id="21" name="Text 19"/>
          <p:cNvSpPr/>
          <p:nvPr/>
        </p:nvSpPr>
        <p:spPr>
          <a:xfrm>
            <a:off x="4800600" y="2926080"/>
            <a:ext cx="3931920" cy="45720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Main Idea /</a:t>
            </a:r>
            <a:endParaRPr lang="en-US" sz="1250" dirty="0"/>
          </a:p>
          <a:p>
            <a:pPr marL="0" indent="0">
              <a:buNone/>
            </a:pPr>
            <a:r>
              <a:rPr lang="en-US" sz="1250" b="1" dirty="0">
                <a:solidFill>
                  <a:srgbClr val="FFFFFF"/>
                </a:solidFill>
                <a:latin typeface="Calibri" pitchFamily="34" charset="0"/>
                <a:ea typeface="Calibri" pitchFamily="34" charset="-122"/>
                <a:cs typeface="Calibri" pitchFamily="34" charset="-120"/>
              </a:rPr>
              <a:t>Overall Meaning</a:t>
            </a:r>
            <a:endParaRPr lang="en-US" sz="1250" dirty="0"/>
          </a:p>
        </p:txBody>
      </p:sp>
      <p:sp>
        <p:nvSpPr>
          <p:cNvPr id="22" name="Text 20"/>
          <p:cNvSpPr/>
          <p:nvPr/>
        </p:nvSpPr>
        <p:spPr>
          <a:xfrm>
            <a:off x="4800600" y="3429000"/>
            <a:ext cx="3931920" cy="54864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 Tip: Read the first and last sentences of each paragraph for key ideas.</a:t>
            </a:r>
            <a:endParaRPr lang="en-US" sz="1100" dirty="0"/>
          </a:p>
        </p:txBody>
      </p:sp>
      <p:sp>
        <p:nvSpPr>
          <p:cNvPr id="23" name="Text 21"/>
          <p:cNvSpPr/>
          <p:nvPr/>
        </p:nvSpPr>
        <p:spPr>
          <a:xfrm>
            <a:off x="4800600" y="3977640"/>
            <a:ext cx="3931920" cy="777240"/>
          </a:xfrm>
          <a:prstGeom prst="rect">
            <a:avLst/>
          </a:prstGeom>
          <a:noFill/>
          <a:ln/>
        </p:spPr>
        <p:txBody>
          <a:bodyPr wrap="square" rtlCol="0" anchor="ctr"/>
          <a:lstStyle/>
          <a:p>
            <a:pPr marL="0" indent="0">
              <a:buNone/>
            </a:pPr>
            <a:r>
              <a:rPr lang="en-US" sz="1050" i="1" dirty="0">
                <a:solidFill>
                  <a:srgbClr val="1D4ED8"/>
                </a:solidFill>
                <a:latin typeface="Calibri" pitchFamily="34" charset="0"/>
                <a:ea typeface="Calibri" pitchFamily="34" charset="-122"/>
                <a:cs typeface="Calibri" pitchFamily="34" charset="-120"/>
              </a:rPr>
              <a:t>💬 What is the main idea of paragraph 3? → Summarize in your own words first.</a:t>
            </a:r>
            <a:endParaRPr lang="en-US" sz="10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7C66"/>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Key Vocabulary to Know</a:t>
            </a:r>
            <a:endParaRPr lang="en-US" sz="2400" dirty="0"/>
          </a:p>
        </p:txBody>
      </p:sp>
      <p:sp>
        <p:nvSpPr>
          <p:cNvPr id="4" name="Shape 2"/>
          <p:cNvSpPr/>
          <p:nvPr/>
        </p:nvSpPr>
        <p:spPr>
          <a:xfrm>
            <a:off x="274320" y="914400"/>
            <a:ext cx="8595360" cy="914400"/>
          </a:xfrm>
          <a:prstGeom prst="rect">
            <a:avLst/>
          </a:prstGeom>
          <a:solidFill>
            <a:srgbClr val="F8FAFC"/>
          </a:solidFill>
          <a:ln/>
        </p:spPr>
        <p:txBody>
          <a:bodyPr/>
          <a:lstStyle/>
          <a:p>
            <a:endParaRPr lang="en-US"/>
          </a:p>
        </p:txBody>
      </p:sp>
      <p:sp>
        <p:nvSpPr>
          <p:cNvPr id="5" name="Shape 3"/>
          <p:cNvSpPr/>
          <p:nvPr/>
        </p:nvSpPr>
        <p:spPr>
          <a:xfrm>
            <a:off x="274320" y="914400"/>
            <a:ext cx="91440" cy="914400"/>
          </a:xfrm>
          <a:prstGeom prst="rect">
            <a:avLst/>
          </a:prstGeom>
          <a:solidFill>
            <a:srgbClr val="0D7C66"/>
          </a:solidFill>
          <a:ln/>
        </p:spPr>
        <p:txBody>
          <a:bodyPr/>
          <a:lstStyle/>
          <a:p>
            <a:endParaRPr lang="en-US"/>
          </a:p>
        </p:txBody>
      </p:sp>
      <p:sp>
        <p:nvSpPr>
          <p:cNvPr id="6" name="Text 4"/>
          <p:cNvSpPr/>
          <p:nvPr/>
        </p:nvSpPr>
        <p:spPr>
          <a:xfrm>
            <a:off x="502920" y="932688"/>
            <a:ext cx="8229600" cy="347472"/>
          </a:xfrm>
          <a:prstGeom prst="rect">
            <a:avLst/>
          </a:prstGeom>
          <a:noFill/>
          <a:ln/>
        </p:spPr>
        <p:txBody>
          <a:bodyPr wrap="square" rtlCol="0" anchor="ctr"/>
          <a:lstStyle/>
          <a:p>
            <a:pPr marL="0" indent="0">
              <a:buNone/>
            </a:pPr>
            <a:r>
              <a:rPr lang="en-US" sz="1250" b="1" dirty="0">
                <a:solidFill>
                  <a:srgbClr val="0D7C66"/>
                </a:solidFill>
                <a:latin typeface="Calibri" pitchFamily="34" charset="0"/>
                <a:ea typeface="Calibri" pitchFamily="34" charset="-122"/>
                <a:cs typeface="Calibri" pitchFamily="34" charset="-120"/>
              </a:rPr>
              <a:t>Part 1 – Writing (Healthy Eating)</a:t>
            </a:r>
            <a:endParaRPr lang="en-US" sz="1250" dirty="0"/>
          </a:p>
        </p:txBody>
      </p:sp>
      <p:sp>
        <p:nvSpPr>
          <p:cNvPr id="7" name="Text 5"/>
          <p:cNvSpPr/>
          <p:nvPr/>
        </p:nvSpPr>
        <p:spPr>
          <a:xfrm>
            <a:off x="502920" y="1280160"/>
            <a:ext cx="8229600" cy="50292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balanced • vitamin • nutrition • exercise • junk • snack • lifestyle • nutritious • diet • obesity</a:t>
            </a:r>
            <a:endParaRPr lang="en-US" sz="1200" dirty="0"/>
          </a:p>
        </p:txBody>
      </p:sp>
      <p:sp>
        <p:nvSpPr>
          <p:cNvPr id="8" name="Shape 6"/>
          <p:cNvSpPr/>
          <p:nvPr/>
        </p:nvSpPr>
        <p:spPr>
          <a:xfrm>
            <a:off x="274320" y="1920240"/>
            <a:ext cx="8595360" cy="914400"/>
          </a:xfrm>
          <a:prstGeom prst="rect">
            <a:avLst/>
          </a:prstGeom>
          <a:solidFill>
            <a:srgbClr val="F8FAFC"/>
          </a:solidFill>
          <a:ln/>
        </p:spPr>
        <p:txBody>
          <a:bodyPr/>
          <a:lstStyle/>
          <a:p>
            <a:endParaRPr lang="en-US"/>
          </a:p>
        </p:txBody>
      </p:sp>
      <p:sp>
        <p:nvSpPr>
          <p:cNvPr id="9" name="Shape 7"/>
          <p:cNvSpPr/>
          <p:nvPr/>
        </p:nvSpPr>
        <p:spPr>
          <a:xfrm>
            <a:off x="274320" y="1920240"/>
            <a:ext cx="91440" cy="914400"/>
          </a:xfrm>
          <a:prstGeom prst="rect">
            <a:avLst/>
          </a:prstGeom>
          <a:solidFill>
            <a:srgbClr val="E76F51"/>
          </a:solidFill>
          <a:ln/>
        </p:spPr>
        <p:txBody>
          <a:bodyPr/>
          <a:lstStyle/>
          <a:p>
            <a:endParaRPr lang="en-US"/>
          </a:p>
        </p:txBody>
      </p:sp>
      <p:sp>
        <p:nvSpPr>
          <p:cNvPr id="10" name="Text 8"/>
          <p:cNvSpPr/>
          <p:nvPr/>
        </p:nvSpPr>
        <p:spPr>
          <a:xfrm>
            <a:off x="502920" y="1938528"/>
            <a:ext cx="8229600" cy="347472"/>
          </a:xfrm>
          <a:prstGeom prst="rect">
            <a:avLst/>
          </a:prstGeom>
          <a:noFill/>
          <a:ln/>
        </p:spPr>
        <p:txBody>
          <a:bodyPr wrap="square" rtlCol="0" anchor="ctr"/>
          <a:lstStyle/>
          <a:p>
            <a:pPr marL="0" indent="0">
              <a:buNone/>
            </a:pPr>
            <a:r>
              <a:rPr lang="en-US" sz="1250" b="1" dirty="0">
                <a:solidFill>
                  <a:srgbClr val="E76F51"/>
                </a:solidFill>
                <a:latin typeface="Calibri" pitchFamily="34" charset="0"/>
                <a:ea typeface="Calibri" pitchFamily="34" charset="-122"/>
                <a:cs typeface="Calibri" pitchFamily="34" charset="-120"/>
              </a:rPr>
              <a:t>Part 2 – Grammar Maze (Choosing a College)</a:t>
            </a:r>
            <a:endParaRPr lang="en-US" sz="1250" dirty="0"/>
          </a:p>
        </p:txBody>
      </p:sp>
      <p:sp>
        <p:nvSpPr>
          <p:cNvPr id="11" name="Text 9"/>
          <p:cNvSpPr/>
          <p:nvPr/>
        </p:nvSpPr>
        <p:spPr>
          <a:xfrm>
            <a:off x="502920" y="2286000"/>
            <a:ext cx="8229600" cy="50292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dorm • commute • campus • facilities • affordable • preference • environment • schedule • plan</a:t>
            </a:r>
            <a:endParaRPr lang="en-US" sz="1200" dirty="0"/>
          </a:p>
        </p:txBody>
      </p:sp>
      <p:sp>
        <p:nvSpPr>
          <p:cNvPr id="12" name="Shape 10"/>
          <p:cNvSpPr/>
          <p:nvPr/>
        </p:nvSpPr>
        <p:spPr>
          <a:xfrm>
            <a:off x="274320" y="2926080"/>
            <a:ext cx="8595360" cy="914400"/>
          </a:xfrm>
          <a:prstGeom prst="rect">
            <a:avLst/>
          </a:prstGeom>
          <a:solidFill>
            <a:srgbClr val="F8FAFC"/>
          </a:solidFill>
          <a:ln/>
        </p:spPr>
        <p:txBody>
          <a:bodyPr/>
          <a:lstStyle/>
          <a:p>
            <a:endParaRPr lang="en-US"/>
          </a:p>
        </p:txBody>
      </p:sp>
      <p:sp>
        <p:nvSpPr>
          <p:cNvPr id="13" name="Shape 11"/>
          <p:cNvSpPr/>
          <p:nvPr/>
        </p:nvSpPr>
        <p:spPr>
          <a:xfrm>
            <a:off x="274320" y="2926080"/>
            <a:ext cx="91440" cy="914400"/>
          </a:xfrm>
          <a:prstGeom prst="rect">
            <a:avLst/>
          </a:prstGeom>
          <a:solidFill>
            <a:srgbClr val="2A9D8F"/>
          </a:solidFill>
          <a:ln/>
        </p:spPr>
        <p:txBody>
          <a:bodyPr/>
          <a:lstStyle/>
          <a:p>
            <a:endParaRPr lang="en-US"/>
          </a:p>
        </p:txBody>
      </p:sp>
      <p:sp>
        <p:nvSpPr>
          <p:cNvPr id="14" name="Text 12"/>
          <p:cNvSpPr/>
          <p:nvPr/>
        </p:nvSpPr>
        <p:spPr>
          <a:xfrm>
            <a:off x="502920" y="2944368"/>
            <a:ext cx="8229600" cy="347472"/>
          </a:xfrm>
          <a:prstGeom prst="rect">
            <a:avLst/>
          </a:prstGeom>
          <a:noFill/>
          <a:ln/>
        </p:spPr>
        <p:txBody>
          <a:bodyPr wrap="square" rtlCol="0" anchor="ctr"/>
          <a:lstStyle/>
          <a:p>
            <a:pPr marL="0" indent="0">
              <a:buNone/>
            </a:pPr>
            <a:r>
              <a:rPr lang="en-US" sz="1250" b="1" dirty="0">
                <a:solidFill>
                  <a:srgbClr val="2A9D8F"/>
                </a:solidFill>
                <a:latin typeface="Calibri" pitchFamily="34" charset="0"/>
                <a:ea typeface="Calibri" pitchFamily="34" charset="-122"/>
                <a:cs typeface="Calibri" pitchFamily="34" charset="-120"/>
              </a:rPr>
              <a:t>Part 3 – Reading (Food &amp; Metabolism)</a:t>
            </a:r>
            <a:endParaRPr lang="en-US" sz="1250" dirty="0"/>
          </a:p>
        </p:txBody>
      </p:sp>
      <p:sp>
        <p:nvSpPr>
          <p:cNvPr id="15" name="Text 13"/>
          <p:cNvSpPr/>
          <p:nvPr/>
        </p:nvSpPr>
        <p:spPr>
          <a:xfrm>
            <a:off x="502920" y="3291840"/>
            <a:ext cx="8229600" cy="50292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metabolism • calories • regain • chemical processes • metabolic rate • nutritious • dietary • habits • exercise program</a:t>
            </a:r>
            <a:endParaRPr lang="en-US" sz="1200" dirty="0"/>
          </a:p>
        </p:txBody>
      </p:sp>
      <p:sp>
        <p:nvSpPr>
          <p:cNvPr id="16" name="Shape 14"/>
          <p:cNvSpPr/>
          <p:nvPr/>
        </p:nvSpPr>
        <p:spPr>
          <a:xfrm>
            <a:off x="274320" y="3931920"/>
            <a:ext cx="8595360" cy="914400"/>
          </a:xfrm>
          <a:prstGeom prst="rect">
            <a:avLst/>
          </a:prstGeom>
          <a:solidFill>
            <a:srgbClr val="F8FAFC"/>
          </a:solidFill>
          <a:ln/>
        </p:spPr>
        <p:txBody>
          <a:bodyPr/>
          <a:lstStyle/>
          <a:p>
            <a:endParaRPr lang="en-US"/>
          </a:p>
        </p:txBody>
      </p:sp>
      <p:sp>
        <p:nvSpPr>
          <p:cNvPr id="17" name="Shape 15"/>
          <p:cNvSpPr/>
          <p:nvPr/>
        </p:nvSpPr>
        <p:spPr>
          <a:xfrm>
            <a:off x="274320" y="3931920"/>
            <a:ext cx="91440" cy="914400"/>
          </a:xfrm>
          <a:prstGeom prst="rect">
            <a:avLst/>
          </a:prstGeom>
          <a:solidFill>
            <a:srgbClr val="7C3AED"/>
          </a:solidFill>
          <a:ln/>
        </p:spPr>
        <p:txBody>
          <a:bodyPr/>
          <a:lstStyle/>
          <a:p>
            <a:endParaRPr lang="en-US"/>
          </a:p>
        </p:txBody>
      </p:sp>
      <p:sp>
        <p:nvSpPr>
          <p:cNvPr id="18" name="Text 16"/>
          <p:cNvSpPr/>
          <p:nvPr/>
        </p:nvSpPr>
        <p:spPr>
          <a:xfrm>
            <a:off x="502920" y="3950208"/>
            <a:ext cx="8229600" cy="347472"/>
          </a:xfrm>
          <a:prstGeom prst="rect">
            <a:avLst/>
          </a:prstGeom>
          <a:noFill/>
          <a:ln/>
        </p:spPr>
        <p:txBody>
          <a:bodyPr wrap="square" rtlCol="0" anchor="ctr"/>
          <a:lstStyle/>
          <a:p>
            <a:pPr marL="0" indent="0">
              <a:buNone/>
            </a:pPr>
            <a:r>
              <a:rPr lang="en-US" sz="1250" b="1" dirty="0">
                <a:solidFill>
                  <a:srgbClr val="7C3AED"/>
                </a:solidFill>
                <a:latin typeface="Calibri" pitchFamily="34" charset="0"/>
                <a:ea typeface="Calibri" pitchFamily="34" charset="-122"/>
                <a:cs typeface="Calibri" pitchFamily="34" charset="-120"/>
              </a:rPr>
              <a:t>Part 4 – Reading (Virtual Communities)</a:t>
            </a:r>
            <a:endParaRPr lang="en-US" sz="1250" dirty="0"/>
          </a:p>
        </p:txBody>
      </p:sp>
      <p:sp>
        <p:nvSpPr>
          <p:cNvPr id="19" name="Text 17"/>
          <p:cNvSpPr/>
          <p:nvPr/>
        </p:nvSpPr>
        <p:spPr>
          <a:xfrm>
            <a:off x="502920" y="4297680"/>
            <a:ext cx="8229600" cy="50292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virtual • connect • interact • global • profile • member • real-life • share • post • group • social • community</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7">
    <p:bg>
      <p:bgPr>
        <a:solidFill>
          <a:srgbClr val="1A3C34"/>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A3C34"/>
          </a:solidFill>
          <a:ln/>
        </p:spPr>
        <p:txBody>
          <a:bodyPr/>
          <a:lstStyle/>
          <a:p>
            <a:endParaRPr lang="en-US"/>
          </a:p>
        </p:txBody>
      </p:sp>
      <p:sp>
        <p:nvSpPr>
          <p:cNvPr id="3" name="Shape 1"/>
          <p:cNvSpPr/>
          <p:nvPr/>
        </p:nvSpPr>
        <p:spPr>
          <a:xfrm>
            <a:off x="0" y="0"/>
            <a:ext cx="9144000" cy="777240"/>
          </a:xfrm>
          <a:prstGeom prst="rect">
            <a:avLst/>
          </a:prstGeom>
          <a:solidFill>
            <a:srgbClr val="0D7C66"/>
          </a:solidFill>
          <a:ln/>
        </p:spPr>
        <p:txBody>
          <a:bodyPr/>
          <a:lstStyle/>
          <a:p>
            <a:endParaRPr lang="en-US"/>
          </a:p>
        </p:txBody>
      </p:sp>
      <p:sp>
        <p:nvSpPr>
          <p:cNvPr id="4" name="Text 2"/>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 Final Exam Tips – Good Luck!</a:t>
            </a:r>
            <a:endParaRPr lang="en-US" sz="2400" dirty="0"/>
          </a:p>
        </p:txBody>
      </p:sp>
      <p:sp>
        <p:nvSpPr>
          <p:cNvPr id="5" name="Shape 3"/>
          <p:cNvSpPr/>
          <p:nvPr/>
        </p:nvSpPr>
        <p:spPr>
          <a:xfrm>
            <a:off x="274320" y="960120"/>
            <a:ext cx="4114800" cy="1828800"/>
          </a:xfrm>
          <a:prstGeom prst="rect">
            <a:avLst/>
          </a:prstGeom>
          <a:solidFill>
            <a:srgbClr val="1A3C34"/>
          </a:solidFill>
          <a:ln/>
        </p:spPr>
        <p:txBody>
          <a:bodyPr/>
          <a:lstStyle/>
          <a:p>
            <a:endParaRPr lang="en-US"/>
          </a:p>
        </p:txBody>
      </p:sp>
      <p:sp>
        <p:nvSpPr>
          <p:cNvPr id="6" name="Shape 4"/>
          <p:cNvSpPr/>
          <p:nvPr/>
        </p:nvSpPr>
        <p:spPr>
          <a:xfrm>
            <a:off x="274320" y="960120"/>
            <a:ext cx="4114800" cy="502920"/>
          </a:xfrm>
          <a:prstGeom prst="rect">
            <a:avLst/>
          </a:prstGeom>
          <a:solidFill>
            <a:srgbClr val="0D7C66"/>
          </a:solidFill>
          <a:ln/>
        </p:spPr>
        <p:txBody>
          <a:bodyPr/>
          <a:lstStyle/>
          <a:p>
            <a:endParaRPr lang="en-US"/>
          </a:p>
        </p:txBody>
      </p:sp>
      <p:sp>
        <p:nvSpPr>
          <p:cNvPr id="7" name="Text 5"/>
          <p:cNvSpPr/>
          <p:nvPr/>
        </p:nvSpPr>
        <p:spPr>
          <a:xfrm>
            <a:off x="365760" y="1024128"/>
            <a:ext cx="3931920" cy="365760"/>
          </a:xfrm>
          <a:prstGeom prst="rect">
            <a:avLst/>
          </a:prstGeom>
          <a:noFill/>
          <a:ln/>
        </p:spPr>
        <p:txBody>
          <a:bodyPr wrap="square"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 Writing</a:t>
            </a:r>
            <a:endParaRPr lang="en-US" sz="1500" dirty="0"/>
          </a:p>
        </p:txBody>
      </p:sp>
      <p:sp>
        <p:nvSpPr>
          <p:cNvPr id="8" name="Text 6"/>
          <p:cNvSpPr/>
          <p:nvPr/>
        </p:nvSpPr>
        <p:spPr>
          <a:xfrm>
            <a:off x="365760" y="1554480"/>
            <a:ext cx="3931920" cy="1097280"/>
          </a:xfrm>
          <a:prstGeom prst="rect">
            <a:avLst/>
          </a:prstGeom>
          <a:noFill/>
          <a:ln/>
        </p:spPr>
        <p:txBody>
          <a:bodyPr wrap="square" rtlCol="0" anchor="ctr"/>
          <a:lstStyle/>
          <a:p>
            <a:pPr marL="0" indent="0">
              <a:buNone/>
            </a:pPr>
            <a:r>
              <a:rPr lang="en-US" sz="1300" dirty="0">
                <a:solidFill>
                  <a:srgbClr val="C3E8DF"/>
                </a:solidFill>
                <a:latin typeface="Calibri" pitchFamily="34" charset="0"/>
                <a:ea typeface="Calibri" pitchFamily="34" charset="-122"/>
                <a:cs typeface="Calibri" pitchFamily="34" charset="-120"/>
              </a:rPr>
              <a:t>Write 120+ words. Cover ALL 3 prompts. Organise: intro → body → conclusion.</a:t>
            </a:r>
            <a:endParaRPr lang="en-US" sz="1300" dirty="0"/>
          </a:p>
        </p:txBody>
      </p:sp>
      <p:sp>
        <p:nvSpPr>
          <p:cNvPr id="9" name="Shape 7"/>
          <p:cNvSpPr/>
          <p:nvPr/>
        </p:nvSpPr>
        <p:spPr>
          <a:xfrm>
            <a:off x="274320" y="2880360"/>
            <a:ext cx="4114800" cy="1828800"/>
          </a:xfrm>
          <a:prstGeom prst="rect">
            <a:avLst/>
          </a:prstGeom>
          <a:solidFill>
            <a:srgbClr val="1A3C34"/>
          </a:solidFill>
          <a:ln/>
        </p:spPr>
        <p:txBody>
          <a:bodyPr/>
          <a:lstStyle/>
          <a:p>
            <a:endParaRPr lang="en-US"/>
          </a:p>
        </p:txBody>
      </p:sp>
      <p:sp>
        <p:nvSpPr>
          <p:cNvPr id="10" name="Shape 8"/>
          <p:cNvSpPr/>
          <p:nvPr/>
        </p:nvSpPr>
        <p:spPr>
          <a:xfrm>
            <a:off x="274320" y="2880360"/>
            <a:ext cx="4114800" cy="502920"/>
          </a:xfrm>
          <a:prstGeom prst="rect">
            <a:avLst/>
          </a:prstGeom>
          <a:solidFill>
            <a:srgbClr val="0D7C66"/>
          </a:solidFill>
          <a:ln/>
        </p:spPr>
        <p:txBody>
          <a:bodyPr/>
          <a:lstStyle/>
          <a:p>
            <a:endParaRPr lang="en-US"/>
          </a:p>
        </p:txBody>
      </p:sp>
      <p:sp>
        <p:nvSpPr>
          <p:cNvPr id="11" name="Text 9"/>
          <p:cNvSpPr/>
          <p:nvPr/>
        </p:nvSpPr>
        <p:spPr>
          <a:xfrm>
            <a:off x="365760" y="2944368"/>
            <a:ext cx="3931920" cy="365760"/>
          </a:xfrm>
          <a:prstGeom prst="rect">
            <a:avLst/>
          </a:prstGeom>
          <a:noFill/>
          <a:ln/>
        </p:spPr>
        <p:txBody>
          <a:bodyPr wrap="square"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 Grammar Maze</a:t>
            </a:r>
            <a:endParaRPr lang="en-US" sz="1500" dirty="0"/>
          </a:p>
        </p:txBody>
      </p:sp>
      <p:sp>
        <p:nvSpPr>
          <p:cNvPr id="12" name="Text 10"/>
          <p:cNvSpPr/>
          <p:nvPr/>
        </p:nvSpPr>
        <p:spPr>
          <a:xfrm>
            <a:off x="365760" y="3474720"/>
            <a:ext cx="3931920" cy="1097280"/>
          </a:xfrm>
          <a:prstGeom prst="rect">
            <a:avLst/>
          </a:prstGeom>
          <a:noFill/>
          <a:ln/>
        </p:spPr>
        <p:txBody>
          <a:bodyPr wrap="square" rtlCol="0" anchor="ctr"/>
          <a:lstStyle/>
          <a:p>
            <a:pPr marL="0" indent="0">
              <a:buNone/>
            </a:pPr>
            <a:r>
              <a:rPr lang="en-US" sz="1300" dirty="0">
                <a:solidFill>
                  <a:srgbClr val="C3E8DF"/>
                </a:solidFill>
                <a:latin typeface="Calibri" pitchFamily="34" charset="0"/>
                <a:ea typeface="Calibri" pitchFamily="34" charset="-122"/>
                <a:cs typeface="Calibri" pitchFamily="34" charset="-120"/>
              </a:rPr>
              <a:t>Read the full passage first. Use grammar knowledge to eliminate wrong options.</a:t>
            </a:r>
            <a:endParaRPr lang="en-US" sz="1300" dirty="0"/>
          </a:p>
        </p:txBody>
      </p:sp>
      <p:sp>
        <p:nvSpPr>
          <p:cNvPr id="13" name="Shape 11"/>
          <p:cNvSpPr/>
          <p:nvPr/>
        </p:nvSpPr>
        <p:spPr>
          <a:xfrm>
            <a:off x="4709160" y="960120"/>
            <a:ext cx="4114800" cy="1828800"/>
          </a:xfrm>
          <a:prstGeom prst="rect">
            <a:avLst/>
          </a:prstGeom>
          <a:solidFill>
            <a:srgbClr val="1A3C34"/>
          </a:solidFill>
          <a:ln/>
        </p:spPr>
        <p:txBody>
          <a:bodyPr/>
          <a:lstStyle/>
          <a:p>
            <a:endParaRPr lang="en-US"/>
          </a:p>
        </p:txBody>
      </p:sp>
      <p:sp>
        <p:nvSpPr>
          <p:cNvPr id="14" name="Shape 12"/>
          <p:cNvSpPr/>
          <p:nvPr/>
        </p:nvSpPr>
        <p:spPr>
          <a:xfrm>
            <a:off x="4709160" y="960120"/>
            <a:ext cx="4114800" cy="502920"/>
          </a:xfrm>
          <a:prstGeom prst="rect">
            <a:avLst/>
          </a:prstGeom>
          <a:solidFill>
            <a:srgbClr val="0D7C66"/>
          </a:solidFill>
          <a:ln/>
        </p:spPr>
        <p:txBody>
          <a:bodyPr/>
          <a:lstStyle/>
          <a:p>
            <a:endParaRPr lang="en-US"/>
          </a:p>
        </p:txBody>
      </p:sp>
      <p:sp>
        <p:nvSpPr>
          <p:cNvPr id="15" name="Text 13"/>
          <p:cNvSpPr/>
          <p:nvPr/>
        </p:nvSpPr>
        <p:spPr>
          <a:xfrm>
            <a:off x="4800600" y="1024128"/>
            <a:ext cx="3931920" cy="365760"/>
          </a:xfrm>
          <a:prstGeom prst="rect">
            <a:avLst/>
          </a:prstGeom>
          <a:noFill/>
          <a:ln/>
        </p:spPr>
        <p:txBody>
          <a:bodyPr wrap="square"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 Reading</a:t>
            </a:r>
            <a:endParaRPr lang="en-US" sz="1500" dirty="0"/>
          </a:p>
        </p:txBody>
      </p:sp>
      <p:sp>
        <p:nvSpPr>
          <p:cNvPr id="16" name="Text 14"/>
          <p:cNvSpPr/>
          <p:nvPr/>
        </p:nvSpPr>
        <p:spPr>
          <a:xfrm>
            <a:off x="4800600" y="1554480"/>
            <a:ext cx="3931920" cy="1097280"/>
          </a:xfrm>
          <a:prstGeom prst="rect">
            <a:avLst/>
          </a:prstGeom>
          <a:noFill/>
          <a:ln/>
        </p:spPr>
        <p:txBody>
          <a:bodyPr wrap="square" rtlCol="0" anchor="ctr"/>
          <a:lstStyle/>
          <a:p>
            <a:pPr marL="0" indent="0">
              <a:buNone/>
            </a:pPr>
            <a:r>
              <a:rPr lang="en-US" sz="1300" dirty="0">
                <a:solidFill>
                  <a:srgbClr val="C3E8DF"/>
                </a:solidFill>
                <a:latin typeface="Calibri" pitchFamily="34" charset="0"/>
                <a:ea typeface="Calibri" pitchFamily="34" charset="-122"/>
                <a:cs typeface="Calibri" pitchFamily="34" charset="-120"/>
              </a:rPr>
              <a:t>Skim the whole text, then read questions. Match answers to what the text actually says.</a:t>
            </a:r>
            <a:endParaRPr lang="en-US" sz="1300" dirty="0"/>
          </a:p>
        </p:txBody>
      </p:sp>
      <p:sp>
        <p:nvSpPr>
          <p:cNvPr id="17" name="Shape 15"/>
          <p:cNvSpPr/>
          <p:nvPr/>
        </p:nvSpPr>
        <p:spPr>
          <a:xfrm>
            <a:off x="4709160" y="2880360"/>
            <a:ext cx="4114800" cy="1828800"/>
          </a:xfrm>
          <a:prstGeom prst="rect">
            <a:avLst/>
          </a:prstGeom>
          <a:solidFill>
            <a:srgbClr val="1A3C34"/>
          </a:solidFill>
          <a:ln/>
        </p:spPr>
        <p:txBody>
          <a:bodyPr/>
          <a:lstStyle/>
          <a:p>
            <a:endParaRPr lang="en-US"/>
          </a:p>
        </p:txBody>
      </p:sp>
      <p:sp>
        <p:nvSpPr>
          <p:cNvPr id="18" name="Shape 16"/>
          <p:cNvSpPr/>
          <p:nvPr/>
        </p:nvSpPr>
        <p:spPr>
          <a:xfrm>
            <a:off x="4709160" y="2880360"/>
            <a:ext cx="4114800" cy="502920"/>
          </a:xfrm>
          <a:prstGeom prst="rect">
            <a:avLst/>
          </a:prstGeom>
          <a:solidFill>
            <a:srgbClr val="0D7C66"/>
          </a:solidFill>
          <a:ln/>
        </p:spPr>
        <p:txBody>
          <a:bodyPr/>
          <a:lstStyle/>
          <a:p>
            <a:endParaRPr lang="en-US"/>
          </a:p>
        </p:txBody>
      </p:sp>
      <p:sp>
        <p:nvSpPr>
          <p:cNvPr id="19" name="Text 17"/>
          <p:cNvSpPr/>
          <p:nvPr/>
        </p:nvSpPr>
        <p:spPr>
          <a:xfrm>
            <a:off x="4800600" y="2944368"/>
            <a:ext cx="3931920" cy="365760"/>
          </a:xfrm>
          <a:prstGeom prst="rect">
            <a:avLst/>
          </a:prstGeom>
          <a:noFill/>
          <a:ln/>
        </p:spPr>
        <p:txBody>
          <a:bodyPr wrap="square"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 Time Management</a:t>
            </a:r>
            <a:endParaRPr lang="en-US" sz="1500" dirty="0"/>
          </a:p>
        </p:txBody>
      </p:sp>
      <p:sp>
        <p:nvSpPr>
          <p:cNvPr id="20" name="Text 18"/>
          <p:cNvSpPr/>
          <p:nvPr/>
        </p:nvSpPr>
        <p:spPr>
          <a:xfrm>
            <a:off x="4800600" y="3474720"/>
            <a:ext cx="3931920" cy="1097280"/>
          </a:xfrm>
          <a:prstGeom prst="rect">
            <a:avLst/>
          </a:prstGeom>
          <a:noFill/>
          <a:ln/>
        </p:spPr>
        <p:txBody>
          <a:bodyPr wrap="square" rtlCol="0" anchor="ctr"/>
          <a:lstStyle/>
          <a:p>
            <a:pPr marL="0" indent="0">
              <a:buNone/>
            </a:pPr>
            <a:r>
              <a:rPr lang="en-US" sz="1300" dirty="0">
                <a:solidFill>
                  <a:srgbClr val="C3E8DF"/>
                </a:solidFill>
                <a:latin typeface="Calibri" pitchFamily="34" charset="0"/>
                <a:ea typeface="Calibri" pitchFamily="34" charset="-122"/>
                <a:cs typeface="Calibri" pitchFamily="34" charset="-120"/>
              </a:rPr>
              <a:t>Writing: 20 min. Grammar: 10 min. Each Reading: 15 min. Leave 5 min to check.</a:t>
            </a:r>
            <a:endParaRPr lang="en-US" sz="13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76DA9D-37CC-2B1B-434D-70AE915FB3A5}"/>
              </a:ext>
            </a:extLst>
          </p:cNvPr>
          <p:cNvSpPr/>
          <p:nvPr/>
        </p:nvSpPr>
        <p:spPr>
          <a:xfrm>
            <a:off x="2745700" y="2110085"/>
            <a:ext cx="3652603" cy="923330"/>
          </a:xfrm>
          <a:prstGeom prst="rect">
            <a:avLst/>
          </a:prstGeom>
          <a:noFill/>
        </p:spPr>
        <p:txBody>
          <a:bodyPr wrap="non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Thanks a lot</a:t>
            </a:r>
          </a:p>
        </p:txBody>
      </p:sp>
    </p:spTree>
    <p:extLst>
      <p:ext uri="{BB962C8B-B14F-4D97-AF65-F5344CB8AC3E}">
        <p14:creationId xmlns:p14="http://schemas.microsoft.com/office/powerpoint/2010/main" val="4210450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E8F5F1"/>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7C66"/>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Exam Structure Overview</a:t>
            </a:r>
            <a:endParaRPr lang="en-US" sz="2600" dirty="0"/>
          </a:p>
        </p:txBody>
      </p:sp>
      <p:sp>
        <p:nvSpPr>
          <p:cNvPr id="4" name="Shape 2"/>
          <p:cNvSpPr/>
          <p:nvPr/>
        </p:nvSpPr>
        <p:spPr>
          <a:xfrm>
            <a:off x="182880" y="960120"/>
            <a:ext cx="2011680" cy="3749040"/>
          </a:xfrm>
          <a:prstGeom prst="rect">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5" name="Shape 3"/>
          <p:cNvSpPr/>
          <p:nvPr/>
        </p:nvSpPr>
        <p:spPr>
          <a:xfrm>
            <a:off x="182880" y="960120"/>
            <a:ext cx="2011680" cy="502920"/>
          </a:xfrm>
          <a:prstGeom prst="rect">
            <a:avLst/>
          </a:prstGeom>
          <a:solidFill>
            <a:srgbClr val="0D7C66"/>
          </a:solidFill>
          <a:ln/>
        </p:spPr>
        <p:txBody>
          <a:bodyPr/>
          <a:lstStyle/>
          <a:p>
            <a:endParaRPr lang="en-US"/>
          </a:p>
        </p:txBody>
      </p:sp>
      <p:sp>
        <p:nvSpPr>
          <p:cNvPr id="6" name="Text 4"/>
          <p:cNvSpPr/>
          <p:nvPr/>
        </p:nvSpPr>
        <p:spPr>
          <a:xfrm>
            <a:off x="182880" y="978408"/>
            <a:ext cx="201168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Part 1</a:t>
            </a:r>
            <a:endParaRPr lang="en-US" sz="1400" dirty="0"/>
          </a:p>
        </p:txBody>
      </p:sp>
      <p:sp>
        <p:nvSpPr>
          <p:cNvPr id="7" name="Text 5"/>
          <p:cNvSpPr/>
          <p:nvPr/>
        </p:nvSpPr>
        <p:spPr>
          <a:xfrm>
            <a:off x="182880" y="1508760"/>
            <a:ext cx="2011680" cy="502920"/>
          </a:xfrm>
          <a:prstGeom prst="rect">
            <a:avLst/>
          </a:prstGeom>
          <a:noFill/>
          <a:ln/>
        </p:spPr>
        <p:txBody>
          <a:bodyPr wrap="square" rtlCol="0" anchor="ctr"/>
          <a:lstStyle/>
          <a:p>
            <a:pPr marL="0" indent="0" algn="ctr">
              <a:buNone/>
            </a:pPr>
            <a:r>
              <a:rPr lang="en-US" sz="1600" b="1" dirty="0">
                <a:solidFill>
                  <a:srgbClr val="0D7C66"/>
                </a:solidFill>
                <a:latin typeface="Calibri" pitchFamily="34" charset="0"/>
                <a:ea typeface="Calibri" pitchFamily="34" charset="-122"/>
                <a:cs typeface="Calibri" pitchFamily="34" charset="-120"/>
              </a:rPr>
              <a:t>Writing</a:t>
            </a:r>
            <a:endParaRPr lang="en-US" sz="1600" dirty="0"/>
          </a:p>
        </p:txBody>
      </p:sp>
      <p:sp>
        <p:nvSpPr>
          <p:cNvPr id="8" name="Text 6"/>
          <p:cNvSpPr/>
          <p:nvPr/>
        </p:nvSpPr>
        <p:spPr>
          <a:xfrm>
            <a:off x="274320" y="2057400"/>
            <a:ext cx="1828800" cy="1463040"/>
          </a:xfrm>
          <a:prstGeom prst="rect">
            <a:avLst/>
          </a:prstGeom>
          <a:noFill/>
          <a:ln/>
        </p:spPr>
        <p:txBody>
          <a:bodyPr wrap="square" rtlCol="0" anchor="ctr"/>
          <a:lstStyle/>
          <a:p>
            <a:pPr marL="0" indent="0" algn="ctr">
              <a:buNone/>
            </a:pPr>
            <a:r>
              <a:rPr lang="en-US" sz="1150" dirty="0">
                <a:solidFill>
                  <a:srgbClr val="1C1C1C"/>
                </a:solidFill>
                <a:latin typeface="Calibri" pitchFamily="34" charset="0"/>
                <a:ea typeface="Calibri" pitchFamily="34" charset="-122"/>
                <a:cs typeface="Calibri" pitchFamily="34" charset="-120"/>
              </a:rPr>
              <a:t>Guided Essay – Healthy Eating</a:t>
            </a:r>
            <a:endParaRPr lang="en-US" sz="1150" dirty="0"/>
          </a:p>
          <a:p>
            <a:pPr marL="0" indent="0" algn="ctr">
              <a:buNone/>
            </a:pPr>
            <a:r>
              <a:rPr lang="en-US" sz="1150" dirty="0">
                <a:solidFill>
                  <a:srgbClr val="1C1C1C"/>
                </a:solidFill>
                <a:latin typeface="Calibri" pitchFamily="34" charset="0"/>
                <a:ea typeface="Calibri" pitchFamily="34" charset="-122"/>
                <a:cs typeface="Calibri" pitchFamily="34" charset="-120"/>
              </a:rPr>
              <a:t>3 prompts | 120+ words</a:t>
            </a:r>
            <a:endParaRPr lang="en-US" sz="1150" dirty="0"/>
          </a:p>
        </p:txBody>
      </p:sp>
      <p:sp>
        <p:nvSpPr>
          <p:cNvPr id="9" name="Shape 7"/>
          <p:cNvSpPr/>
          <p:nvPr/>
        </p:nvSpPr>
        <p:spPr>
          <a:xfrm>
            <a:off x="502920" y="3657600"/>
            <a:ext cx="1371600" cy="685800"/>
          </a:xfrm>
          <a:prstGeom prst="rect">
            <a:avLst/>
          </a:prstGeom>
          <a:solidFill>
            <a:srgbClr val="0D7C66"/>
          </a:solidFill>
          <a:ln/>
        </p:spPr>
        <p:txBody>
          <a:bodyPr/>
          <a:lstStyle/>
          <a:p>
            <a:endParaRPr lang="en-US"/>
          </a:p>
        </p:txBody>
      </p:sp>
      <p:sp>
        <p:nvSpPr>
          <p:cNvPr id="10" name="Text 8"/>
          <p:cNvSpPr/>
          <p:nvPr/>
        </p:nvSpPr>
        <p:spPr>
          <a:xfrm>
            <a:off x="502920" y="3657600"/>
            <a:ext cx="1371600" cy="685800"/>
          </a:xfrm>
          <a:prstGeom prst="rect">
            <a:avLst/>
          </a:prstGeom>
          <a:noFill/>
          <a:ln/>
        </p:spPr>
        <p:txBody>
          <a:bodyPr wrap="square"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40</a:t>
            </a:r>
            <a:endParaRPr lang="en-US" sz="1600" dirty="0"/>
          </a:p>
          <a:p>
            <a:pPr marL="0" indent="0" algn="ctr">
              <a:buNone/>
            </a:pPr>
            <a:r>
              <a:rPr lang="en-US" sz="1600" b="1" dirty="0">
                <a:solidFill>
                  <a:srgbClr val="FFFFFF"/>
                </a:solidFill>
                <a:latin typeface="Calibri" pitchFamily="34" charset="0"/>
                <a:ea typeface="Calibri" pitchFamily="34" charset="-122"/>
                <a:cs typeface="Calibri" pitchFamily="34" charset="-120"/>
              </a:rPr>
              <a:t>marks</a:t>
            </a:r>
            <a:endParaRPr lang="en-US" sz="1600" dirty="0"/>
          </a:p>
        </p:txBody>
      </p:sp>
      <p:sp>
        <p:nvSpPr>
          <p:cNvPr id="11" name="Shape 9"/>
          <p:cNvSpPr/>
          <p:nvPr/>
        </p:nvSpPr>
        <p:spPr>
          <a:xfrm>
            <a:off x="2377440" y="960120"/>
            <a:ext cx="2011680" cy="3749040"/>
          </a:xfrm>
          <a:prstGeom prst="rect">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12" name="Shape 10"/>
          <p:cNvSpPr/>
          <p:nvPr/>
        </p:nvSpPr>
        <p:spPr>
          <a:xfrm>
            <a:off x="2377440" y="960120"/>
            <a:ext cx="2011680" cy="502920"/>
          </a:xfrm>
          <a:prstGeom prst="rect">
            <a:avLst/>
          </a:prstGeom>
          <a:solidFill>
            <a:srgbClr val="E76F51"/>
          </a:solidFill>
          <a:ln/>
        </p:spPr>
        <p:txBody>
          <a:bodyPr/>
          <a:lstStyle/>
          <a:p>
            <a:endParaRPr lang="en-US"/>
          </a:p>
        </p:txBody>
      </p:sp>
      <p:sp>
        <p:nvSpPr>
          <p:cNvPr id="13" name="Text 11"/>
          <p:cNvSpPr/>
          <p:nvPr/>
        </p:nvSpPr>
        <p:spPr>
          <a:xfrm>
            <a:off x="2377440" y="978408"/>
            <a:ext cx="201168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Part 2</a:t>
            </a:r>
            <a:endParaRPr lang="en-US" sz="1400" dirty="0"/>
          </a:p>
        </p:txBody>
      </p:sp>
      <p:sp>
        <p:nvSpPr>
          <p:cNvPr id="14" name="Text 12"/>
          <p:cNvSpPr/>
          <p:nvPr/>
        </p:nvSpPr>
        <p:spPr>
          <a:xfrm>
            <a:off x="2377440" y="1508760"/>
            <a:ext cx="2011680" cy="502920"/>
          </a:xfrm>
          <a:prstGeom prst="rect">
            <a:avLst/>
          </a:prstGeom>
          <a:noFill/>
          <a:ln/>
        </p:spPr>
        <p:txBody>
          <a:bodyPr wrap="square" rtlCol="0" anchor="ctr"/>
          <a:lstStyle/>
          <a:p>
            <a:pPr marL="0" indent="0" algn="ctr">
              <a:buNone/>
            </a:pPr>
            <a:r>
              <a:rPr lang="en-US" sz="1600" b="1" dirty="0">
                <a:solidFill>
                  <a:srgbClr val="E76F51"/>
                </a:solidFill>
                <a:latin typeface="Calibri" pitchFamily="34" charset="0"/>
                <a:ea typeface="Calibri" pitchFamily="34" charset="-122"/>
                <a:cs typeface="Calibri" pitchFamily="34" charset="-120"/>
              </a:rPr>
              <a:t>Grammar Maze</a:t>
            </a:r>
            <a:endParaRPr lang="en-US" sz="1600" dirty="0"/>
          </a:p>
        </p:txBody>
      </p:sp>
      <p:sp>
        <p:nvSpPr>
          <p:cNvPr id="15" name="Text 13"/>
          <p:cNvSpPr/>
          <p:nvPr/>
        </p:nvSpPr>
        <p:spPr>
          <a:xfrm>
            <a:off x="2468880" y="2057400"/>
            <a:ext cx="1828800" cy="1463040"/>
          </a:xfrm>
          <a:prstGeom prst="rect">
            <a:avLst/>
          </a:prstGeom>
          <a:noFill/>
          <a:ln/>
        </p:spPr>
        <p:txBody>
          <a:bodyPr wrap="square" rtlCol="0" anchor="ctr"/>
          <a:lstStyle/>
          <a:p>
            <a:pPr marL="0" indent="0" algn="ctr">
              <a:buNone/>
            </a:pPr>
            <a:r>
              <a:rPr lang="en-US" sz="1150" dirty="0">
                <a:solidFill>
                  <a:srgbClr val="1C1C1C"/>
                </a:solidFill>
                <a:latin typeface="Calibri" pitchFamily="34" charset="0"/>
                <a:ea typeface="Calibri" pitchFamily="34" charset="-122"/>
                <a:cs typeface="Calibri" pitchFamily="34" charset="-120"/>
              </a:rPr>
              <a:t>Multiple-Choice Gap Fill</a:t>
            </a:r>
            <a:endParaRPr lang="en-US" sz="1150" dirty="0"/>
          </a:p>
          <a:p>
            <a:pPr marL="0" indent="0" algn="ctr">
              <a:buNone/>
            </a:pPr>
            <a:r>
              <a:rPr lang="en-US" sz="1150" dirty="0">
                <a:solidFill>
                  <a:srgbClr val="1C1C1C"/>
                </a:solidFill>
                <a:latin typeface="Calibri" pitchFamily="34" charset="0"/>
                <a:ea typeface="Calibri" pitchFamily="34" charset="-122"/>
                <a:cs typeface="Calibri" pitchFamily="34" charset="-120"/>
              </a:rPr>
              <a:t>Narrative Text – 160 words | 5 gaps</a:t>
            </a:r>
            <a:endParaRPr lang="en-US" sz="1150" dirty="0"/>
          </a:p>
        </p:txBody>
      </p:sp>
      <p:sp>
        <p:nvSpPr>
          <p:cNvPr id="16" name="Shape 14"/>
          <p:cNvSpPr/>
          <p:nvPr/>
        </p:nvSpPr>
        <p:spPr>
          <a:xfrm>
            <a:off x="2697480" y="3657600"/>
            <a:ext cx="1371600" cy="685800"/>
          </a:xfrm>
          <a:prstGeom prst="rect">
            <a:avLst/>
          </a:prstGeom>
          <a:solidFill>
            <a:srgbClr val="E76F51"/>
          </a:solidFill>
          <a:ln/>
        </p:spPr>
        <p:txBody>
          <a:bodyPr/>
          <a:lstStyle/>
          <a:p>
            <a:endParaRPr lang="en-US"/>
          </a:p>
        </p:txBody>
      </p:sp>
      <p:sp>
        <p:nvSpPr>
          <p:cNvPr id="17" name="Text 15"/>
          <p:cNvSpPr/>
          <p:nvPr/>
        </p:nvSpPr>
        <p:spPr>
          <a:xfrm>
            <a:off x="2697480" y="3657600"/>
            <a:ext cx="1371600" cy="685800"/>
          </a:xfrm>
          <a:prstGeom prst="rect">
            <a:avLst/>
          </a:prstGeom>
          <a:noFill/>
          <a:ln/>
        </p:spPr>
        <p:txBody>
          <a:bodyPr wrap="square"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20</a:t>
            </a:r>
            <a:endParaRPr lang="en-US" sz="1600" dirty="0"/>
          </a:p>
          <a:p>
            <a:pPr marL="0" indent="0" algn="ctr">
              <a:buNone/>
            </a:pPr>
            <a:r>
              <a:rPr lang="en-US" sz="1600" b="1" dirty="0">
                <a:solidFill>
                  <a:srgbClr val="FFFFFF"/>
                </a:solidFill>
                <a:latin typeface="Calibri" pitchFamily="34" charset="0"/>
                <a:ea typeface="Calibri" pitchFamily="34" charset="-122"/>
                <a:cs typeface="Calibri" pitchFamily="34" charset="-120"/>
              </a:rPr>
              <a:t>marks</a:t>
            </a:r>
            <a:endParaRPr lang="en-US" sz="1600" dirty="0"/>
          </a:p>
        </p:txBody>
      </p:sp>
      <p:sp>
        <p:nvSpPr>
          <p:cNvPr id="18" name="Shape 16"/>
          <p:cNvSpPr/>
          <p:nvPr/>
        </p:nvSpPr>
        <p:spPr>
          <a:xfrm>
            <a:off x="4572000" y="960120"/>
            <a:ext cx="2011680" cy="3749040"/>
          </a:xfrm>
          <a:prstGeom prst="rect">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19" name="Shape 17"/>
          <p:cNvSpPr/>
          <p:nvPr/>
        </p:nvSpPr>
        <p:spPr>
          <a:xfrm>
            <a:off x="4572000" y="960120"/>
            <a:ext cx="2011680" cy="502920"/>
          </a:xfrm>
          <a:prstGeom prst="rect">
            <a:avLst/>
          </a:prstGeom>
          <a:solidFill>
            <a:srgbClr val="2A9D8F"/>
          </a:solidFill>
          <a:ln/>
        </p:spPr>
        <p:txBody>
          <a:bodyPr/>
          <a:lstStyle/>
          <a:p>
            <a:endParaRPr lang="en-US"/>
          </a:p>
        </p:txBody>
      </p:sp>
      <p:sp>
        <p:nvSpPr>
          <p:cNvPr id="20" name="Text 18"/>
          <p:cNvSpPr/>
          <p:nvPr/>
        </p:nvSpPr>
        <p:spPr>
          <a:xfrm>
            <a:off x="4572000" y="978408"/>
            <a:ext cx="201168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Part 3</a:t>
            </a:r>
            <a:endParaRPr lang="en-US" sz="1400" dirty="0"/>
          </a:p>
        </p:txBody>
      </p:sp>
      <p:sp>
        <p:nvSpPr>
          <p:cNvPr id="21" name="Text 19"/>
          <p:cNvSpPr/>
          <p:nvPr/>
        </p:nvSpPr>
        <p:spPr>
          <a:xfrm>
            <a:off x="4572000" y="1508760"/>
            <a:ext cx="2011680" cy="502920"/>
          </a:xfrm>
          <a:prstGeom prst="rect">
            <a:avLst/>
          </a:prstGeom>
          <a:noFill/>
          <a:ln/>
        </p:spPr>
        <p:txBody>
          <a:bodyPr wrap="square" rtlCol="0" anchor="ctr"/>
          <a:lstStyle/>
          <a:p>
            <a:pPr marL="0" indent="0" algn="ctr">
              <a:buNone/>
            </a:pPr>
            <a:r>
              <a:rPr lang="en-US" sz="1600" b="1" dirty="0">
                <a:solidFill>
                  <a:srgbClr val="2A9D8F"/>
                </a:solidFill>
                <a:latin typeface="Calibri" pitchFamily="34" charset="0"/>
                <a:ea typeface="Calibri" pitchFamily="34" charset="-122"/>
                <a:cs typeface="Calibri" pitchFamily="34" charset="-120"/>
              </a:rPr>
              <a:t>Reading 1</a:t>
            </a:r>
            <a:endParaRPr lang="en-US" sz="1600" dirty="0"/>
          </a:p>
        </p:txBody>
      </p:sp>
      <p:sp>
        <p:nvSpPr>
          <p:cNvPr id="22" name="Text 20"/>
          <p:cNvSpPr/>
          <p:nvPr/>
        </p:nvSpPr>
        <p:spPr>
          <a:xfrm>
            <a:off x="4663440" y="2057400"/>
            <a:ext cx="1828800" cy="1463040"/>
          </a:xfrm>
          <a:prstGeom prst="rect">
            <a:avLst/>
          </a:prstGeom>
          <a:noFill/>
          <a:ln/>
        </p:spPr>
        <p:txBody>
          <a:bodyPr wrap="square" rtlCol="0" anchor="ctr"/>
          <a:lstStyle/>
          <a:p>
            <a:pPr marL="0" indent="0" algn="ctr">
              <a:buNone/>
            </a:pPr>
            <a:r>
              <a:rPr lang="en-US" sz="1150" dirty="0">
                <a:solidFill>
                  <a:srgbClr val="1C1C1C"/>
                </a:solidFill>
                <a:latin typeface="Calibri" pitchFamily="34" charset="0"/>
                <a:ea typeface="Calibri" pitchFamily="34" charset="-122"/>
                <a:cs typeface="Calibri" pitchFamily="34" charset="-120"/>
              </a:rPr>
              <a:t>Argumentative Text – 210 words</a:t>
            </a:r>
            <a:endParaRPr lang="en-US" sz="1150" dirty="0"/>
          </a:p>
          <a:p>
            <a:pPr marL="0" indent="0" algn="ctr">
              <a:buNone/>
            </a:pPr>
            <a:r>
              <a:rPr lang="en-US" sz="1150" dirty="0">
                <a:solidFill>
                  <a:srgbClr val="1C1C1C"/>
                </a:solidFill>
                <a:latin typeface="Calibri" pitchFamily="34" charset="0"/>
                <a:ea typeface="Calibri" pitchFamily="34" charset="-122"/>
                <a:cs typeface="Calibri" pitchFamily="34" charset="-120"/>
              </a:rPr>
              <a:t>5 questions (A/B/C)</a:t>
            </a:r>
            <a:endParaRPr lang="en-US" sz="1150" dirty="0"/>
          </a:p>
        </p:txBody>
      </p:sp>
      <p:sp>
        <p:nvSpPr>
          <p:cNvPr id="23" name="Shape 21"/>
          <p:cNvSpPr/>
          <p:nvPr/>
        </p:nvSpPr>
        <p:spPr>
          <a:xfrm>
            <a:off x="4892040" y="3657600"/>
            <a:ext cx="1371600" cy="685800"/>
          </a:xfrm>
          <a:prstGeom prst="rect">
            <a:avLst/>
          </a:prstGeom>
          <a:solidFill>
            <a:srgbClr val="2A9D8F"/>
          </a:solidFill>
          <a:ln/>
        </p:spPr>
        <p:txBody>
          <a:bodyPr/>
          <a:lstStyle/>
          <a:p>
            <a:endParaRPr lang="en-US"/>
          </a:p>
        </p:txBody>
      </p:sp>
      <p:sp>
        <p:nvSpPr>
          <p:cNvPr id="24" name="Text 22"/>
          <p:cNvSpPr/>
          <p:nvPr/>
        </p:nvSpPr>
        <p:spPr>
          <a:xfrm>
            <a:off x="4892040" y="3657600"/>
            <a:ext cx="1371600" cy="685800"/>
          </a:xfrm>
          <a:prstGeom prst="rect">
            <a:avLst/>
          </a:prstGeom>
          <a:noFill/>
          <a:ln/>
        </p:spPr>
        <p:txBody>
          <a:bodyPr wrap="square"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20</a:t>
            </a:r>
            <a:endParaRPr lang="en-US" sz="1600" dirty="0"/>
          </a:p>
          <a:p>
            <a:pPr marL="0" indent="0" algn="ctr">
              <a:buNone/>
            </a:pPr>
            <a:r>
              <a:rPr lang="en-US" sz="1600" b="1" dirty="0">
                <a:solidFill>
                  <a:srgbClr val="FFFFFF"/>
                </a:solidFill>
                <a:latin typeface="Calibri" pitchFamily="34" charset="0"/>
                <a:ea typeface="Calibri" pitchFamily="34" charset="-122"/>
                <a:cs typeface="Calibri" pitchFamily="34" charset="-120"/>
              </a:rPr>
              <a:t>marks</a:t>
            </a:r>
            <a:endParaRPr lang="en-US" sz="1600" dirty="0"/>
          </a:p>
        </p:txBody>
      </p:sp>
      <p:sp>
        <p:nvSpPr>
          <p:cNvPr id="25" name="Shape 23"/>
          <p:cNvSpPr/>
          <p:nvPr/>
        </p:nvSpPr>
        <p:spPr>
          <a:xfrm>
            <a:off x="6766560" y="960120"/>
            <a:ext cx="2011680" cy="3749040"/>
          </a:xfrm>
          <a:prstGeom prst="rect">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26" name="Shape 24"/>
          <p:cNvSpPr/>
          <p:nvPr/>
        </p:nvSpPr>
        <p:spPr>
          <a:xfrm>
            <a:off x="6766560" y="960120"/>
            <a:ext cx="2011680" cy="502920"/>
          </a:xfrm>
          <a:prstGeom prst="rect">
            <a:avLst/>
          </a:prstGeom>
          <a:solidFill>
            <a:srgbClr val="E9C46A"/>
          </a:solidFill>
          <a:ln/>
        </p:spPr>
        <p:txBody>
          <a:bodyPr/>
          <a:lstStyle/>
          <a:p>
            <a:endParaRPr lang="en-US"/>
          </a:p>
        </p:txBody>
      </p:sp>
      <p:sp>
        <p:nvSpPr>
          <p:cNvPr id="27" name="Text 25"/>
          <p:cNvSpPr/>
          <p:nvPr/>
        </p:nvSpPr>
        <p:spPr>
          <a:xfrm>
            <a:off x="6766560" y="978408"/>
            <a:ext cx="201168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Part 4</a:t>
            </a:r>
            <a:endParaRPr lang="en-US" sz="1400" dirty="0"/>
          </a:p>
        </p:txBody>
      </p:sp>
      <p:sp>
        <p:nvSpPr>
          <p:cNvPr id="28" name="Text 26"/>
          <p:cNvSpPr/>
          <p:nvPr/>
        </p:nvSpPr>
        <p:spPr>
          <a:xfrm>
            <a:off x="6766560" y="1508760"/>
            <a:ext cx="2011680" cy="502920"/>
          </a:xfrm>
          <a:prstGeom prst="rect">
            <a:avLst/>
          </a:prstGeom>
          <a:noFill/>
          <a:ln/>
        </p:spPr>
        <p:txBody>
          <a:bodyPr wrap="square" rtlCol="0" anchor="ctr"/>
          <a:lstStyle/>
          <a:p>
            <a:pPr marL="0" indent="0" algn="ctr">
              <a:buNone/>
            </a:pPr>
            <a:r>
              <a:rPr lang="en-US" sz="1600" b="1" dirty="0">
                <a:solidFill>
                  <a:srgbClr val="E9C46A"/>
                </a:solidFill>
                <a:latin typeface="Calibri" pitchFamily="34" charset="0"/>
                <a:ea typeface="Calibri" pitchFamily="34" charset="-122"/>
                <a:cs typeface="Calibri" pitchFamily="34" charset="-120"/>
              </a:rPr>
              <a:t>Reading 2</a:t>
            </a:r>
            <a:endParaRPr lang="en-US" sz="1600" dirty="0"/>
          </a:p>
        </p:txBody>
      </p:sp>
      <p:sp>
        <p:nvSpPr>
          <p:cNvPr id="29" name="Text 27"/>
          <p:cNvSpPr/>
          <p:nvPr/>
        </p:nvSpPr>
        <p:spPr>
          <a:xfrm>
            <a:off x="6858000" y="2057400"/>
            <a:ext cx="1828800" cy="1463040"/>
          </a:xfrm>
          <a:prstGeom prst="rect">
            <a:avLst/>
          </a:prstGeom>
          <a:noFill/>
          <a:ln/>
        </p:spPr>
        <p:txBody>
          <a:bodyPr wrap="square" rtlCol="0" anchor="ctr"/>
          <a:lstStyle/>
          <a:p>
            <a:pPr marL="0" indent="0" algn="ctr">
              <a:buNone/>
            </a:pPr>
            <a:r>
              <a:rPr lang="en-US" sz="1150" dirty="0">
                <a:solidFill>
                  <a:srgbClr val="1C1C1C"/>
                </a:solidFill>
                <a:latin typeface="Calibri" pitchFamily="34" charset="0"/>
                <a:ea typeface="Calibri" pitchFamily="34" charset="-122"/>
                <a:cs typeface="Calibri" pitchFamily="34" charset="-120"/>
              </a:rPr>
              <a:t>Expository Text – 210 words</a:t>
            </a:r>
            <a:endParaRPr lang="en-US" sz="1150" dirty="0"/>
          </a:p>
          <a:p>
            <a:pPr marL="0" indent="0" algn="ctr">
              <a:buNone/>
            </a:pPr>
            <a:r>
              <a:rPr lang="en-US" sz="1150" dirty="0">
                <a:solidFill>
                  <a:srgbClr val="1C1C1C"/>
                </a:solidFill>
                <a:latin typeface="Calibri" pitchFamily="34" charset="0"/>
                <a:ea typeface="Calibri" pitchFamily="34" charset="-122"/>
                <a:cs typeface="Calibri" pitchFamily="34" charset="-120"/>
              </a:rPr>
              <a:t>5 questions (A/B/C)</a:t>
            </a:r>
            <a:endParaRPr lang="en-US" sz="1150" dirty="0"/>
          </a:p>
        </p:txBody>
      </p:sp>
      <p:sp>
        <p:nvSpPr>
          <p:cNvPr id="30" name="Shape 28"/>
          <p:cNvSpPr/>
          <p:nvPr/>
        </p:nvSpPr>
        <p:spPr>
          <a:xfrm>
            <a:off x="7086600" y="3657600"/>
            <a:ext cx="1371600" cy="685800"/>
          </a:xfrm>
          <a:prstGeom prst="rect">
            <a:avLst/>
          </a:prstGeom>
          <a:solidFill>
            <a:srgbClr val="E9C46A"/>
          </a:solidFill>
          <a:ln/>
        </p:spPr>
        <p:txBody>
          <a:bodyPr/>
          <a:lstStyle/>
          <a:p>
            <a:endParaRPr lang="en-US"/>
          </a:p>
        </p:txBody>
      </p:sp>
      <p:sp>
        <p:nvSpPr>
          <p:cNvPr id="31" name="Text 29"/>
          <p:cNvSpPr/>
          <p:nvPr/>
        </p:nvSpPr>
        <p:spPr>
          <a:xfrm>
            <a:off x="7086600" y="3657600"/>
            <a:ext cx="1371600" cy="685800"/>
          </a:xfrm>
          <a:prstGeom prst="rect">
            <a:avLst/>
          </a:prstGeom>
          <a:noFill/>
          <a:ln/>
        </p:spPr>
        <p:txBody>
          <a:bodyPr wrap="square"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20</a:t>
            </a:r>
            <a:endParaRPr lang="en-US" sz="1600" dirty="0"/>
          </a:p>
          <a:p>
            <a:pPr marL="0" indent="0" algn="ctr">
              <a:buNone/>
            </a:pPr>
            <a:r>
              <a:rPr lang="en-US" sz="1600" b="1" dirty="0">
                <a:solidFill>
                  <a:srgbClr val="FFFFFF"/>
                </a:solidFill>
                <a:latin typeface="Calibri" pitchFamily="34" charset="0"/>
                <a:ea typeface="Calibri" pitchFamily="34" charset="-122"/>
                <a:cs typeface="Calibri" pitchFamily="34" charset="-120"/>
              </a:rPr>
              <a:t>marks</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1A3C34"/>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A3C34"/>
          </a:solidFill>
          <a:ln/>
        </p:spPr>
        <p:txBody>
          <a:bodyPr/>
          <a:lstStyle/>
          <a:p>
            <a:endParaRPr lang="en-US"/>
          </a:p>
        </p:txBody>
      </p:sp>
      <p:sp>
        <p:nvSpPr>
          <p:cNvPr id="3" name="Shape 1"/>
          <p:cNvSpPr/>
          <p:nvPr/>
        </p:nvSpPr>
        <p:spPr>
          <a:xfrm>
            <a:off x="3200400" y="0"/>
            <a:ext cx="5943600" cy="5143500"/>
          </a:xfrm>
          <a:prstGeom prst="rect">
            <a:avLst/>
          </a:prstGeom>
          <a:solidFill>
            <a:srgbClr val="0D7C66"/>
          </a:solidFill>
          <a:ln/>
        </p:spPr>
        <p:txBody>
          <a:bodyPr/>
          <a:lstStyle/>
          <a:p>
            <a:endParaRPr lang="en-US"/>
          </a:p>
        </p:txBody>
      </p:sp>
      <p:sp>
        <p:nvSpPr>
          <p:cNvPr id="4" name="Text 2"/>
          <p:cNvSpPr/>
          <p:nvPr/>
        </p:nvSpPr>
        <p:spPr>
          <a:xfrm>
            <a:off x="365760" y="1097280"/>
            <a:ext cx="2560320" cy="548640"/>
          </a:xfrm>
          <a:prstGeom prst="rect">
            <a:avLst/>
          </a:prstGeom>
          <a:noFill/>
          <a:ln/>
        </p:spPr>
        <p:txBody>
          <a:bodyPr wrap="square" rtlCol="0" anchor="ctr"/>
          <a:lstStyle/>
          <a:p>
            <a:pPr marL="0" indent="0">
              <a:buNone/>
            </a:pPr>
            <a:r>
              <a:rPr lang="en-US" sz="1400" b="1" dirty="0">
                <a:solidFill>
                  <a:srgbClr val="F4A261"/>
                </a:solidFill>
                <a:latin typeface="Calibri" pitchFamily="34" charset="0"/>
                <a:ea typeface="Calibri" pitchFamily="34" charset="-122"/>
                <a:cs typeface="Calibri" pitchFamily="34" charset="-120"/>
              </a:rPr>
              <a:t>PART 1</a:t>
            </a:r>
            <a:endParaRPr lang="en-US" sz="1400" dirty="0"/>
          </a:p>
        </p:txBody>
      </p:sp>
      <p:sp>
        <p:nvSpPr>
          <p:cNvPr id="5" name="Text 3"/>
          <p:cNvSpPr/>
          <p:nvPr/>
        </p:nvSpPr>
        <p:spPr>
          <a:xfrm>
            <a:off x="365760" y="1554480"/>
            <a:ext cx="2560320" cy="1097280"/>
          </a:xfrm>
          <a:prstGeom prst="rect">
            <a:avLst/>
          </a:prstGeom>
          <a:noFill/>
          <a:ln/>
        </p:spPr>
        <p:txBody>
          <a:bodyPr wrap="square" rtlCol="0" anchor="ctr"/>
          <a:lstStyle/>
          <a:p>
            <a:pPr marL="0" indent="0">
              <a:buNone/>
            </a:pPr>
            <a:r>
              <a:rPr lang="en-US" sz="4400" b="1" dirty="0">
                <a:solidFill>
                  <a:srgbClr val="FFFFFF"/>
                </a:solidFill>
                <a:latin typeface="Calibri" pitchFamily="34" charset="0"/>
                <a:ea typeface="Calibri" pitchFamily="34" charset="-122"/>
                <a:cs typeface="Calibri" pitchFamily="34" charset="-120"/>
              </a:rPr>
              <a:t>Writing</a:t>
            </a:r>
            <a:endParaRPr lang="en-US" sz="4400" dirty="0"/>
          </a:p>
        </p:txBody>
      </p:sp>
      <p:sp>
        <p:nvSpPr>
          <p:cNvPr id="6" name="Text 4"/>
          <p:cNvSpPr/>
          <p:nvPr/>
        </p:nvSpPr>
        <p:spPr>
          <a:xfrm>
            <a:off x="365760" y="2606040"/>
            <a:ext cx="2560320" cy="502920"/>
          </a:xfrm>
          <a:prstGeom prst="rect">
            <a:avLst/>
          </a:prstGeom>
          <a:noFill/>
          <a:ln/>
        </p:spPr>
        <p:txBody>
          <a:bodyPr wrap="square" rtlCol="0" anchor="ctr"/>
          <a:lstStyle/>
          <a:p>
            <a:pPr marL="0" indent="0">
              <a:buNone/>
            </a:pPr>
            <a:r>
              <a:rPr lang="en-US" sz="2000" b="1" dirty="0">
                <a:solidFill>
                  <a:srgbClr val="FCD34D"/>
                </a:solidFill>
                <a:latin typeface="Calibri" pitchFamily="34" charset="0"/>
                <a:ea typeface="Calibri" pitchFamily="34" charset="-122"/>
                <a:cs typeface="Calibri" pitchFamily="34" charset="-120"/>
              </a:rPr>
              <a:t>40 Marks</a:t>
            </a:r>
            <a:endParaRPr lang="en-US" sz="2000" dirty="0"/>
          </a:p>
        </p:txBody>
      </p:sp>
      <p:sp>
        <p:nvSpPr>
          <p:cNvPr id="7" name="Text 5"/>
          <p:cNvSpPr/>
          <p:nvPr/>
        </p:nvSpPr>
        <p:spPr>
          <a:xfrm>
            <a:off x="3474720" y="914400"/>
            <a:ext cx="5394960" cy="548640"/>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 Guided argumentative Essay</a:t>
            </a:r>
            <a:endParaRPr lang="en-US" sz="2000" dirty="0"/>
          </a:p>
        </p:txBody>
      </p:sp>
      <p:sp>
        <p:nvSpPr>
          <p:cNvPr id="8" name="Text 6"/>
          <p:cNvSpPr/>
          <p:nvPr/>
        </p:nvSpPr>
        <p:spPr>
          <a:xfrm>
            <a:off x="3474720" y="1508760"/>
            <a:ext cx="5394960" cy="457200"/>
          </a:xfrm>
          <a:prstGeom prst="rect">
            <a:avLst/>
          </a:prstGeom>
          <a:noFill/>
          <a:ln/>
        </p:spPr>
        <p:txBody>
          <a:bodyPr wrap="square" rtlCol="0" anchor="ctr"/>
          <a:lstStyle/>
          <a:p>
            <a:pPr marL="0" indent="0">
              <a:buNone/>
            </a:pPr>
            <a:r>
              <a:rPr lang="en-US" sz="1500" dirty="0">
                <a:solidFill>
                  <a:srgbClr val="FCD34D"/>
                </a:solidFill>
                <a:latin typeface="Calibri" pitchFamily="34" charset="0"/>
                <a:ea typeface="Calibri" pitchFamily="34" charset="-122"/>
                <a:cs typeface="Calibri" pitchFamily="34" charset="-120"/>
              </a:rPr>
              <a:t>Topic: Healthy vs Unhealthy Food</a:t>
            </a:r>
            <a:endParaRPr lang="en-US" sz="1500" dirty="0"/>
          </a:p>
        </p:txBody>
      </p:sp>
      <p:sp>
        <p:nvSpPr>
          <p:cNvPr id="9" name="Shape 7"/>
          <p:cNvSpPr/>
          <p:nvPr/>
        </p:nvSpPr>
        <p:spPr>
          <a:xfrm>
            <a:off x="3474720" y="2194560"/>
            <a:ext cx="54864" cy="411480"/>
          </a:xfrm>
          <a:prstGeom prst="rect">
            <a:avLst/>
          </a:prstGeom>
          <a:solidFill>
            <a:srgbClr val="F4A261"/>
          </a:solidFill>
          <a:ln/>
        </p:spPr>
        <p:txBody>
          <a:bodyPr/>
          <a:lstStyle/>
          <a:p>
            <a:endParaRPr lang="en-US"/>
          </a:p>
        </p:txBody>
      </p:sp>
      <p:sp>
        <p:nvSpPr>
          <p:cNvPr id="10" name="Text 8"/>
          <p:cNvSpPr/>
          <p:nvPr/>
        </p:nvSpPr>
        <p:spPr>
          <a:xfrm>
            <a:off x="3657600" y="2194560"/>
            <a:ext cx="5120640" cy="41148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Write at least 120 words</a:t>
            </a:r>
            <a:endParaRPr lang="en-US" sz="1400" dirty="0"/>
          </a:p>
        </p:txBody>
      </p:sp>
      <p:sp>
        <p:nvSpPr>
          <p:cNvPr id="11" name="Shape 9"/>
          <p:cNvSpPr/>
          <p:nvPr/>
        </p:nvSpPr>
        <p:spPr>
          <a:xfrm>
            <a:off x="3474720" y="2834640"/>
            <a:ext cx="54864" cy="411480"/>
          </a:xfrm>
          <a:prstGeom prst="rect">
            <a:avLst/>
          </a:prstGeom>
          <a:solidFill>
            <a:srgbClr val="F4A261"/>
          </a:solidFill>
          <a:ln/>
        </p:spPr>
        <p:txBody>
          <a:bodyPr/>
          <a:lstStyle/>
          <a:p>
            <a:endParaRPr lang="en-US"/>
          </a:p>
        </p:txBody>
      </p:sp>
      <p:sp>
        <p:nvSpPr>
          <p:cNvPr id="12" name="Text 10"/>
          <p:cNvSpPr/>
          <p:nvPr/>
        </p:nvSpPr>
        <p:spPr>
          <a:xfrm>
            <a:off x="3657600" y="2834640"/>
            <a:ext cx="5120640" cy="41148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Use paragraphs (intro, body, conclusion)</a:t>
            </a:r>
            <a:endParaRPr lang="en-US" sz="1400" dirty="0"/>
          </a:p>
        </p:txBody>
      </p:sp>
      <p:sp>
        <p:nvSpPr>
          <p:cNvPr id="13" name="Shape 11"/>
          <p:cNvSpPr/>
          <p:nvPr/>
        </p:nvSpPr>
        <p:spPr>
          <a:xfrm>
            <a:off x="3474720" y="3474720"/>
            <a:ext cx="54864" cy="411480"/>
          </a:xfrm>
          <a:prstGeom prst="rect">
            <a:avLst/>
          </a:prstGeom>
          <a:solidFill>
            <a:srgbClr val="F4A261"/>
          </a:solidFill>
          <a:ln/>
        </p:spPr>
        <p:txBody>
          <a:bodyPr/>
          <a:lstStyle/>
          <a:p>
            <a:endParaRPr lang="en-US"/>
          </a:p>
        </p:txBody>
      </p:sp>
      <p:sp>
        <p:nvSpPr>
          <p:cNvPr id="14" name="Text 12"/>
          <p:cNvSpPr/>
          <p:nvPr/>
        </p:nvSpPr>
        <p:spPr>
          <a:xfrm>
            <a:off x="3657600" y="3474720"/>
            <a:ext cx="5120640" cy="41148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Cover ALL 3 prompts</a:t>
            </a:r>
            <a:endParaRPr lang="en-US" sz="1400" dirty="0"/>
          </a:p>
        </p:txBody>
      </p:sp>
      <p:sp>
        <p:nvSpPr>
          <p:cNvPr id="15" name="Shape 13"/>
          <p:cNvSpPr/>
          <p:nvPr/>
        </p:nvSpPr>
        <p:spPr>
          <a:xfrm>
            <a:off x="3474720" y="4114800"/>
            <a:ext cx="54864" cy="411480"/>
          </a:xfrm>
          <a:prstGeom prst="rect">
            <a:avLst/>
          </a:prstGeom>
          <a:solidFill>
            <a:srgbClr val="F4A261"/>
          </a:solidFill>
          <a:ln/>
        </p:spPr>
        <p:txBody>
          <a:bodyPr/>
          <a:lstStyle/>
          <a:p>
            <a:endParaRPr lang="en-US"/>
          </a:p>
        </p:txBody>
      </p:sp>
      <p:sp>
        <p:nvSpPr>
          <p:cNvPr id="16" name="Text 14"/>
          <p:cNvSpPr/>
          <p:nvPr/>
        </p:nvSpPr>
        <p:spPr>
          <a:xfrm>
            <a:off x="3657600" y="4114800"/>
            <a:ext cx="5120640" cy="41148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Use varied grammar and vocabulary</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7C66"/>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1 – Writing Task</a:t>
            </a:r>
            <a:endParaRPr lang="en-US" sz="2400" dirty="0"/>
          </a:p>
        </p:txBody>
      </p:sp>
      <p:sp>
        <p:nvSpPr>
          <p:cNvPr id="4" name="Shape 2"/>
          <p:cNvSpPr/>
          <p:nvPr/>
        </p:nvSpPr>
        <p:spPr>
          <a:xfrm>
            <a:off x="274320" y="914400"/>
            <a:ext cx="5303520" cy="3200400"/>
          </a:xfrm>
          <a:prstGeom prst="rect">
            <a:avLst/>
          </a:prstGeom>
          <a:solidFill>
            <a:srgbClr val="E8F5F1"/>
          </a:solidFill>
          <a:ln/>
          <a:effectLst>
            <a:outerShdw blurRad="76200" dist="25400" dir="8100000" algn="bl" rotWithShape="0">
              <a:srgbClr val="000000">
                <a:alpha val="10000"/>
              </a:srgbClr>
            </a:outerShdw>
          </a:effectLst>
        </p:spPr>
        <p:txBody>
          <a:bodyPr/>
          <a:lstStyle/>
          <a:p>
            <a:endParaRPr lang="en-US"/>
          </a:p>
        </p:txBody>
      </p:sp>
      <p:sp>
        <p:nvSpPr>
          <p:cNvPr id="5" name="Shape 3"/>
          <p:cNvSpPr/>
          <p:nvPr/>
        </p:nvSpPr>
        <p:spPr>
          <a:xfrm>
            <a:off x="274320" y="914400"/>
            <a:ext cx="5303520" cy="457200"/>
          </a:xfrm>
          <a:prstGeom prst="rect">
            <a:avLst/>
          </a:prstGeom>
          <a:solidFill>
            <a:srgbClr val="0D7C66"/>
          </a:solidFill>
          <a:ln/>
        </p:spPr>
        <p:txBody>
          <a:bodyPr/>
          <a:lstStyle/>
          <a:p>
            <a:endParaRPr lang="en-US" dirty="0"/>
          </a:p>
        </p:txBody>
      </p:sp>
      <p:sp>
        <p:nvSpPr>
          <p:cNvPr id="6" name="Text 4"/>
          <p:cNvSpPr/>
          <p:nvPr/>
        </p:nvSpPr>
        <p:spPr>
          <a:xfrm>
            <a:off x="320040" y="914400"/>
            <a:ext cx="521208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 Writing Topic: Healthy food</a:t>
            </a:r>
            <a:endParaRPr lang="en-US" sz="1400" dirty="0"/>
          </a:p>
        </p:txBody>
      </p:sp>
      <p:sp>
        <p:nvSpPr>
          <p:cNvPr id="7" name="Text 5"/>
          <p:cNvSpPr/>
          <p:nvPr/>
        </p:nvSpPr>
        <p:spPr>
          <a:xfrm>
            <a:off x="457200" y="1508760"/>
            <a:ext cx="4937760" cy="566928"/>
          </a:xfrm>
          <a:prstGeom prst="rect">
            <a:avLst/>
          </a:prstGeom>
          <a:noFill/>
          <a:ln/>
        </p:spPr>
        <p:txBody>
          <a:bodyPr wrap="square" rtlCol="0" anchor="ctr"/>
          <a:lstStyle/>
          <a:p>
            <a:pPr marL="0" indent="0">
              <a:buNone/>
            </a:pPr>
            <a:r>
              <a:rPr lang="en-US" sz="1350" dirty="0">
                <a:solidFill>
                  <a:srgbClr val="1C1C1C"/>
                </a:solidFill>
                <a:latin typeface="Calibri" pitchFamily="34" charset="0"/>
                <a:ea typeface="Calibri" pitchFamily="34" charset="-122"/>
                <a:cs typeface="Calibri" pitchFamily="34" charset="-120"/>
              </a:rPr>
              <a:t>1️⃣  One Question.</a:t>
            </a:r>
            <a:endParaRPr lang="en-US" sz="1350" dirty="0"/>
          </a:p>
        </p:txBody>
      </p:sp>
      <p:sp>
        <p:nvSpPr>
          <p:cNvPr id="8" name="Text 6"/>
          <p:cNvSpPr/>
          <p:nvPr/>
        </p:nvSpPr>
        <p:spPr>
          <a:xfrm>
            <a:off x="457200" y="2167128"/>
            <a:ext cx="4937760" cy="566928"/>
          </a:xfrm>
          <a:prstGeom prst="rect">
            <a:avLst/>
          </a:prstGeom>
          <a:noFill/>
          <a:ln/>
        </p:spPr>
        <p:txBody>
          <a:bodyPr wrap="square" rtlCol="0" anchor="ctr"/>
          <a:lstStyle/>
          <a:p>
            <a:r>
              <a:rPr lang="en-US" sz="1350" dirty="0">
                <a:solidFill>
                  <a:srgbClr val="1C1C1C"/>
                </a:solidFill>
                <a:latin typeface="Calibri" pitchFamily="34" charset="0"/>
                <a:ea typeface="Calibri" pitchFamily="34" charset="-122"/>
                <a:cs typeface="Calibri" pitchFamily="34" charset="-120"/>
              </a:rPr>
              <a:t>2️⃣  </a:t>
            </a:r>
            <a:r>
              <a:rPr lang="en-US" dirty="0"/>
              <a:t>argumentative essay</a:t>
            </a:r>
            <a:r>
              <a:rPr lang="en-US" sz="1350" dirty="0">
                <a:solidFill>
                  <a:srgbClr val="1C1C1C"/>
                </a:solidFill>
                <a:latin typeface="Calibri" pitchFamily="34" charset="0"/>
                <a:ea typeface="Calibri" pitchFamily="34" charset="-122"/>
                <a:cs typeface="Calibri" pitchFamily="34" charset="-120"/>
              </a:rPr>
              <a:t>.</a:t>
            </a:r>
            <a:endParaRPr lang="en-US" sz="1350" dirty="0"/>
          </a:p>
        </p:txBody>
      </p:sp>
      <p:sp>
        <p:nvSpPr>
          <p:cNvPr id="9" name="Text 7"/>
          <p:cNvSpPr/>
          <p:nvPr/>
        </p:nvSpPr>
        <p:spPr>
          <a:xfrm>
            <a:off x="457200" y="2825496"/>
            <a:ext cx="4937760" cy="566928"/>
          </a:xfrm>
          <a:prstGeom prst="rect">
            <a:avLst/>
          </a:prstGeom>
          <a:noFill/>
          <a:ln/>
        </p:spPr>
        <p:txBody>
          <a:bodyPr wrap="square" rtlCol="0" anchor="ctr"/>
          <a:lstStyle/>
          <a:p>
            <a:pPr marL="0" indent="0">
              <a:buNone/>
            </a:pPr>
            <a:r>
              <a:rPr lang="en-US" sz="1350" dirty="0">
                <a:solidFill>
                  <a:srgbClr val="1C1C1C"/>
                </a:solidFill>
                <a:latin typeface="Calibri" pitchFamily="34" charset="0"/>
                <a:ea typeface="Calibri" pitchFamily="34" charset="-122"/>
                <a:cs typeface="Calibri" pitchFamily="34" charset="-120"/>
              </a:rPr>
              <a:t>3️⃣  Three prompts.</a:t>
            </a:r>
            <a:endParaRPr lang="en-US" sz="1350" dirty="0"/>
          </a:p>
        </p:txBody>
      </p:sp>
      <p:sp>
        <p:nvSpPr>
          <p:cNvPr id="10" name="Shape 8"/>
          <p:cNvSpPr/>
          <p:nvPr/>
        </p:nvSpPr>
        <p:spPr>
          <a:xfrm>
            <a:off x="274320" y="3520440"/>
            <a:ext cx="5303520" cy="548640"/>
          </a:xfrm>
          <a:prstGeom prst="rect">
            <a:avLst/>
          </a:prstGeom>
          <a:solidFill>
            <a:srgbClr val="FEF9C3"/>
          </a:solidFill>
          <a:ln/>
        </p:spPr>
        <p:txBody>
          <a:bodyPr/>
          <a:lstStyle/>
          <a:p>
            <a:endParaRPr lang="en-US"/>
          </a:p>
        </p:txBody>
      </p:sp>
      <p:sp>
        <p:nvSpPr>
          <p:cNvPr id="11" name="Text 9"/>
          <p:cNvSpPr/>
          <p:nvPr/>
        </p:nvSpPr>
        <p:spPr>
          <a:xfrm>
            <a:off x="320040" y="3538728"/>
            <a:ext cx="5212080" cy="502920"/>
          </a:xfrm>
          <a:prstGeom prst="rect">
            <a:avLst/>
          </a:prstGeom>
          <a:noFill/>
          <a:ln/>
        </p:spPr>
        <p:txBody>
          <a:bodyPr wrap="square" rtlCol="0" anchor="ctr"/>
          <a:lstStyle/>
          <a:p>
            <a:pPr marL="0" indent="0">
              <a:buNone/>
            </a:pPr>
            <a:r>
              <a:rPr lang="en-US" sz="1300" b="1" dirty="0">
                <a:solidFill>
                  <a:srgbClr val="92400E"/>
                </a:solidFill>
                <a:latin typeface="Calibri" pitchFamily="34" charset="0"/>
                <a:ea typeface="Calibri" pitchFamily="34" charset="-122"/>
                <a:cs typeface="Calibri" pitchFamily="34" charset="-120"/>
              </a:rPr>
              <a:t>Write at least </a:t>
            </a:r>
            <a:r>
              <a:rPr lang="en-US" sz="1300" b="1" dirty="0">
                <a:solidFill>
                  <a:srgbClr val="92400E"/>
                </a:solidFill>
                <a:highlight>
                  <a:srgbClr val="FFFF00"/>
                </a:highlight>
                <a:latin typeface="Calibri" pitchFamily="34" charset="0"/>
                <a:ea typeface="Calibri" pitchFamily="34" charset="-122"/>
                <a:cs typeface="Calibri" pitchFamily="34" charset="-120"/>
              </a:rPr>
              <a:t>120 words </a:t>
            </a:r>
            <a:r>
              <a:rPr lang="en-US" sz="1300" b="1" dirty="0">
                <a:solidFill>
                  <a:srgbClr val="92400E"/>
                </a:solidFill>
                <a:latin typeface="Calibri" pitchFamily="34" charset="0"/>
                <a:ea typeface="Calibri" pitchFamily="34" charset="-122"/>
                <a:cs typeface="Calibri" pitchFamily="34" charset="-120"/>
              </a:rPr>
              <a:t>in paragraphs</a:t>
            </a:r>
            <a:endParaRPr lang="en-US" sz="1300" dirty="0"/>
          </a:p>
        </p:txBody>
      </p:sp>
      <p:sp>
        <p:nvSpPr>
          <p:cNvPr id="12" name="Shape 10"/>
          <p:cNvSpPr/>
          <p:nvPr/>
        </p:nvSpPr>
        <p:spPr>
          <a:xfrm>
            <a:off x="5852160" y="914400"/>
            <a:ext cx="3017520" cy="3200400"/>
          </a:xfrm>
          <a:prstGeom prst="rect">
            <a:avLst/>
          </a:prstGeom>
          <a:solidFill>
            <a:srgbClr val="E8F5F1"/>
          </a:solidFill>
          <a:ln/>
        </p:spPr>
        <p:txBody>
          <a:bodyPr/>
          <a:lstStyle/>
          <a:p>
            <a:endParaRPr lang="en-US"/>
          </a:p>
        </p:txBody>
      </p:sp>
      <p:sp>
        <p:nvSpPr>
          <p:cNvPr id="13" name="Shape 11"/>
          <p:cNvSpPr/>
          <p:nvPr/>
        </p:nvSpPr>
        <p:spPr>
          <a:xfrm>
            <a:off x="5852160" y="914400"/>
            <a:ext cx="3017520" cy="457200"/>
          </a:xfrm>
          <a:prstGeom prst="rect">
            <a:avLst/>
          </a:prstGeom>
          <a:solidFill>
            <a:srgbClr val="F4A261"/>
          </a:solidFill>
          <a:ln/>
        </p:spPr>
        <p:txBody>
          <a:bodyPr/>
          <a:lstStyle/>
          <a:p>
            <a:endParaRPr lang="en-US"/>
          </a:p>
        </p:txBody>
      </p:sp>
      <p:sp>
        <p:nvSpPr>
          <p:cNvPr id="14" name="Text 12"/>
          <p:cNvSpPr/>
          <p:nvPr/>
        </p:nvSpPr>
        <p:spPr>
          <a:xfrm>
            <a:off x="5897880" y="914400"/>
            <a:ext cx="2926080" cy="45720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Rubric (40 marks)</a:t>
            </a:r>
            <a:endParaRPr lang="en-US" sz="1300" dirty="0"/>
          </a:p>
        </p:txBody>
      </p:sp>
      <p:sp>
        <p:nvSpPr>
          <p:cNvPr id="15" name="Shape 13"/>
          <p:cNvSpPr/>
          <p:nvPr/>
        </p:nvSpPr>
        <p:spPr>
          <a:xfrm>
            <a:off x="5852160" y="1417320"/>
            <a:ext cx="3017520" cy="457200"/>
          </a:xfrm>
          <a:prstGeom prst="rect">
            <a:avLst/>
          </a:prstGeom>
          <a:solidFill>
            <a:srgbClr val="F0FDF4"/>
          </a:solidFill>
          <a:ln/>
        </p:spPr>
        <p:txBody>
          <a:bodyPr/>
          <a:lstStyle/>
          <a:p>
            <a:endParaRPr lang="en-US"/>
          </a:p>
        </p:txBody>
      </p:sp>
      <p:sp>
        <p:nvSpPr>
          <p:cNvPr id="16" name="Text 14"/>
          <p:cNvSpPr/>
          <p:nvPr/>
        </p:nvSpPr>
        <p:spPr>
          <a:xfrm>
            <a:off x="5943600" y="143560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Task Completion</a:t>
            </a:r>
            <a:endParaRPr lang="en-US" sz="1200" dirty="0"/>
          </a:p>
        </p:txBody>
      </p:sp>
      <p:sp>
        <p:nvSpPr>
          <p:cNvPr id="17" name="Text 15"/>
          <p:cNvSpPr/>
          <p:nvPr/>
        </p:nvSpPr>
        <p:spPr>
          <a:xfrm>
            <a:off x="8321040" y="143560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18" name="Shape 16"/>
          <p:cNvSpPr/>
          <p:nvPr/>
        </p:nvSpPr>
        <p:spPr>
          <a:xfrm>
            <a:off x="5852160" y="1920240"/>
            <a:ext cx="3017520" cy="457200"/>
          </a:xfrm>
          <a:prstGeom prst="rect">
            <a:avLst/>
          </a:prstGeom>
          <a:solidFill>
            <a:srgbClr val="FFFFFF"/>
          </a:solidFill>
          <a:ln/>
        </p:spPr>
        <p:txBody>
          <a:bodyPr/>
          <a:lstStyle/>
          <a:p>
            <a:endParaRPr lang="en-US"/>
          </a:p>
        </p:txBody>
      </p:sp>
      <p:sp>
        <p:nvSpPr>
          <p:cNvPr id="19" name="Text 17"/>
          <p:cNvSpPr/>
          <p:nvPr/>
        </p:nvSpPr>
        <p:spPr>
          <a:xfrm>
            <a:off x="5943600" y="193852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Structure</a:t>
            </a:r>
            <a:endParaRPr lang="en-US" sz="1200" dirty="0"/>
          </a:p>
        </p:txBody>
      </p:sp>
      <p:sp>
        <p:nvSpPr>
          <p:cNvPr id="20" name="Text 18"/>
          <p:cNvSpPr/>
          <p:nvPr/>
        </p:nvSpPr>
        <p:spPr>
          <a:xfrm>
            <a:off x="8321040" y="193852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21" name="Shape 19"/>
          <p:cNvSpPr/>
          <p:nvPr/>
        </p:nvSpPr>
        <p:spPr>
          <a:xfrm>
            <a:off x="5852160" y="2423160"/>
            <a:ext cx="3017520" cy="457200"/>
          </a:xfrm>
          <a:prstGeom prst="rect">
            <a:avLst/>
          </a:prstGeom>
          <a:solidFill>
            <a:srgbClr val="F0FDF4"/>
          </a:solidFill>
          <a:ln/>
        </p:spPr>
        <p:txBody>
          <a:bodyPr/>
          <a:lstStyle/>
          <a:p>
            <a:endParaRPr lang="en-US"/>
          </a:p>
        </p:txBody>
      </p:sp>
      <p:sp>
        <p:nvSpPr>
          <p:cNvPr id="22" name="Text 20"/>
          <p:cNvSpPr/>
          <p:nvPr/>
        </p:nvSpPr>
        <p:spPr>
          <a:xfrm>
            <a:off x="5943600" y="244144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Grammar</a:t>
            </a:r>
            <a:endParaRPr lang="en-US" sz="1200" dirty="0"/>
          </a:p>
        </p:txBody>
      </p:sp>
      <p:sp>
        <p:nvSpPr>
          <p:cNvPr id="23" name="Text 21"/>
          <p:cNvSpPr/>
          <p:nvPr/>
        </p:nvSpPr>
        <p:spPr>
          <a:xfrm>
            <a:off x="8321040" y="244144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24" name="Shape 22"/>
          <p:cNvSpPr/>
          <p:nvPr/>
        </p:nvSpPr>
        <p:spPr>
          <a:xfrm>
            <a:off x="5852160" y="2926080"/>
            <a:ext cx="3017520" cy="457200"/>
          </a:xfrm>
          <a:prstGeom prst="rect">
            <a:avLst/>
          </a:prstGeom>
          <a:solidFill>
            <a:srgbClr val="FFFFFF"/>
          </a:solidFill>
          <a:ln/>
        </p:spPr>
        <p:txBody>
          <a:bodyPr/>
          <a:lstStyle/>
          <a:p>
            <a:endParaRPr lang="en-US"/>
          </a:p>
        </p:txBody>
      </p:sp>
      <p:sp>
        <p:nvSpPr>
          <p:cNvPr id="25" name="Text 23"/>
          <p:cNvSpPr/>
          <p:nvPr/>
        </p:nvSpPr>
        <p:spPr>
          <a:xfrm>
            <a:off x="5943600" y="294436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Vocabulary</a:t>
            </a:r>
            <a:endParaRPr lang="en-US" sz="1200" dirty="0"/>
          </a:p>
        </p:txBody>
      </p:sp>
      <p:sp>
        <p:nvSpPr>
          <p:cNvPr id="26" name="Text 24"/>
          <p:cNvSpPr/>
          <p:nvPr/>
        </p:nvSpPr>
        <p:spPr>
          <a:xfrm>
            <a:off x="8321040" y="294436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27" name="Shape 25"/>
          <p:cNvSpPr/>
          <p:nvPr/>
        </p:nvSpPr>
        <p:spPr>
          <a:xfrm>
            <a:off x="5852160" y="3429000"/>
            <a:ext cx="3017520" cy="457200"/>
          </a:xfrm>
          <a:prstGeom prst="rect">
            <a:avLst/>
          </a:prstGeom>
          <a:solidFill>
            <a:srgbClr val="F0FDF4"/>
          </a:solidFill>
          <a:ln/>
        </p:spPr>
        <p:txBody>
          <a:bodyPr/>
          <a:lstStyle/>
          <a:p>
            <a:endParaRPr lang="en-US"/>
          </a:p>
        </p:txBody>
      </p:sp>
      <p:sp>
        <p:nvSpPr>
          <p:cNvPr id="28" name="Text 26"/>
          <p:cNvSpPr/>
          <p:nvPr/>
        </p:nvSpPr>
        <p:spPr>
          <a:xfrm>
            <a:off x="5943600" y="344728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Spelling &amp; Punctuation</a:t>
            </a:r>
            <a:endParaRPr lang="en-US" sz="1200" dirty="0"/>
          </a:p>
        </p:txBody>
      </p:sp>
      <p:sp>
        <p:nvSpPr>
          <p:cNvPr id="29" name="Text 27"/>
          <p:cNvSpPr/>
          <p:nvPr/>
        </p:nvSpPr>
        <p:spPr>
          <a:xfrm>
            <a:off x="8321040" y="344728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5B4C0-BD81-5CA3-A6CC-2374345D649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E9477E0-76E2-C23B-3055-DC4E0FC9F6E6}"/>
              </a:ext>
            </a:extLst>
          </p:cNvPr>
          <p:cNvSpPr/>
          <p:nvPr/>
        </p:nvSpPr>
        <p:spPr>
          <a:xfrm>
            <a:off x="0" y="0"/>
            <a:ext cx="9144000" cy="777240"/>
          </a:xfrm>
          <a:prstGeom prst="rect">
            <a:avLst/>
          </a:prstGeom>
          <a:solidFill>
            <a:srgbClr val="0D7C66"/>
          </a:solidFill>
          <a:ln/>
        </p:spPr>
        <p:txBody>
          <a:bodyPr/>
          <a:lstStyle/>
          <a:p>
            <a:endParaRPr lang="en-US"/>
          </a:p>
        </p:txBody>
      </p:sp>
      <p:sp>
        <p:nvSpPr>
          <p:cNvPr id="3" name="Text 1">
            <a:extLst>
              <a:ext uri="{FF2B5EF4-FFF2-40B4-BE49-F238E27FC236}">
                <a16:creationId xmlns:a16="http://schemas.microsoft.com/office/drawing/2014/main" id="{31AC7F66-B148-6ED0-2105-C1C8694F7C2F}"/>
              </a:ext>
            </a:extLst>
          </p:cNvPr>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1 – Writing Task</a:t>
            </a:r>
            <a:endParaRPr lang="en-US" sz="2400" dirty="0"/>
          </a:p>
        </p:txBody>
      </p:sp>
      <p:sp>
        <p:nvSpPr>
          <p:cNvPr id="4" name="Shape 2">
            <a:extLst>
              <a:ext uri="{FF2B5EF4-FFF2-40B4-BE49-F238E27FC236}">
                <a16:creationId xmlns:a16="http://schemas.microsoft.com/office/drawing/2014/main" id="{6266A17E-3F15-AB1A-8B86-45AFB78EEDCC}"/>
              </a:ext>
            </a:extLst>
          </p:cNvPr>
          <p:cNvSpPr/>
          <p:nvPr/>
        </p:nvSpPr>
        <p:spPr>
          <a:xfrm>
            <a:off x="274320" y="914400"/>
            <a:ext cx="5303520" cy="3200400"/>
          </a:xfrm>
          <a:prstGeom prst="rect">
            <a:avLst/>
          </a:prstGeom>
          <a:solidFill>
            <a:srgbClr val="E8F5F1"/>
          </a:solidFill>
          <a:ln/>
          <a:effectLst>
            <a:outerShdw blurRad="76200" dist="25400" dir="8100000" algn="bl" rotWithShape="0">
              <a:srgbClr val="000000">
                <a:alpha val="10000"/>
              </a:srgbClr>
            </a:outerShdw>
          </a:effectLst>
        </p:spPr>
        <p:txBody>
          <a:bodyPr/>
          <a:lstStyle/>
          <a:p>
            <a:endParaRPr lang="en-US"/>
          </a:p>
        </p:txBody>
      </p:sp>
      <p:sp>
        <p:nvSpPr>
          <p:cNvPr id="5" name="Shape 3">
            <a:extLst>
              <a:ext uri="{FF2B5EF4-FFF2-40B4-BE49-F238E27FC236}">
                <a16:creationId xmlns:a16="http://schemas.microsoft.com/office/drawing/2014/main" id="{D3F993DA-8CE2-433E-88B4-CD58AA17CF47}"/>
              </a:ext>
            </a:extLst>
          </p:cNvPr>
          <p:cNvSpPr/>
          <p:nvPr/>
        </p:nvSpPr>
        <p:spPr>
          <a:xfrm>
            <a:off x="274320" y="914400"/>
            <a:ext cx="5303520" cy="457200"/>
          </a:xfrm>
          <a:prstGeom prst="rect">
            <a:avLst/>
          </a:prstGeom>
          <a:solidFill>
            <a:srgbClr val="0D7C66"/>
          </a:solidFill>
          <a:ln/>
        </p:spPr>
        <p:txBody>
          <a:bodyPr/>
          <a:lstStyle/>
          <a:p>
            <a:endParaRPr lang="en-US"/>
          </a:p>
        </p:txBody>
      </p:sp>
      <p:sp>
        <p:nvSpPr>
          <p:cNvPr id="6" name="Text 4">
            <a:extLst>
              <a:ext uri="{FF2B5EF4-FFF2-40B4-BE49-F238E27FC236}">
                <a16:creationId xmlns:a16="http://schemas.microsoft.com/office/drawing/2014/main" id="{65A85B44-C50C-C82C-649D-FDBE88B30DF7}"/>
              </a:ext>
            </a:extLst>
          </p:cNvPr>
          <p:cNvSpPr/>
          <p:nvPr/>
        </p:nvSpPr>
        <p:spPr>
          <a:xfrm>
            <a:off x="320040" y="914400"/>
            <a:ext cx="521208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 Example</a:t>
            </a:r>
            <a:endParaRPr lang="en-US" sz="1400" dirty="0"/>
          </a:p>
        </p:txBody>
      </p:sp>
      <p:sp>
        <p:nvSpPr>
          <p:cNvPr id="7" name="Text 5">
            <a:extLst>
              <a:ext uri="{FF2B5EF4-FFF2-40B4-BE49-F238E27FC236}">
                <a16:creationId xmlns:a16="http://schemas.microsoft.com/office/drawing/2014/main" id="{2A5089BB-D416-955F-4718-ABDC3F33E23E}"/>
              </a:ext>
            </a:extLst>
          </p:cNvPr>
          <p:cNvSpPr/>
          <p:nvPr/>
        </p:nvSpPr>
        <p:spPr>
          <a:xfrm>
            <a:off x="457200" y="1508760"/>
            <a:ext cx="4937760" cy="2446020"/>
          </a:xfrm>
          <a:prstGeom prst="rect">
            <a:avLst/>
          </a:prstGeom>
          <a:noFill/>
          <a:ln/>
        </p:spPr>
        <p:txBody>
          <a:bodyPr wrap="square" rtlCol="0" anchor="ctr"/>
          <a:lstStyle/>
          <a:p>
            <a:r>
              <a:rPr lang="en-US" sz="1350" dirty="0">
                <a:solidFill>
                  <a:srgbClr val="1C1C1C"/>
                </a:solidFill>
                <a:latin typeface="Calibri" pitchFamily="34" charset="0"/>
                <a:ea typeface="Calibri" pitchFamily="34" charset="-122"/>
                <a:cs typeface="Calibri" pitchFamily="34" charset="-120"/>
              </a:rPr>
              <a:t>1️⃣</a:t>
            </a:r>
            <a:r>
              <a:rPr lang="en-US" sz="1400" dirty="0"/>
              <a:t>Write about </a:t>
            </a:r>
            <a:r>
              <a:rPr lang="en-US" sz="1400" b="1" dirty="0"/>
              <a:t>food choices</a:t>
            </a:r>
            <a:r>
              <a:rPr lang="en-US" sz="1400" dirty="0"/>
              <a:t>.</a:t>
            </a:r>
          </a:p>
          <a:p>
            <a:endParaRPr lang="en-US" sz="1400" dirty="0"/>
          </a:p>
          <a:p>
            <a:r>
              <a:rPr lang="en-US" sz="1400" dirty="0"/>
              <a:t>Include</a:t>
            </a:r>
          </a:p>
          <a:p>
            <a:endParaRPr lang="en-US" sz="1400" dirty="0"/>
          </a:p>
          <a:p>
            <a:r>
              <a:rPr lang="en-US" sz="1400" dirty="0"/>
              <a:t>Compare food made at home and food bought from shops or restaurants.</a:t>
            </a:r>
          </a:p>
          <a:p>
            <a:endParaRPr lang="en-US" sz="1400" dirty="0"/>
          </a:p>
          <a:p>
            <a:r>
              <a:rPr lang="en-US" sz="1400" dirty="0"/>
              <a:t>Explain why some people buy ready-made food.</a:t>
            </a:r>
          </a:p>
          <a:p>
            <a:endParaRPr lang="en-US" sz="1400" dirty="0"/>
          </a:p>
          <a:p>
            <a:r>
              <a:rPr lang="en-US" sz="1400" dirty="0"/>
              <a:t>Give your opinion about which option is healthier for you.</a:t>
            </a:r>
          </a:p>
          <a:p>
            <a:pPr marL="0" indent="0">
              <a:buNone/>
            </a:pPr>
            <a:r>
              <a:rPr lang="en-US" sz="1350" dirty="0">
                <a:solidFill>
                  <a:srgbClr val="1C1C1C"/>
                </a:solidFill>
                <a:latin typeface="Calibri" pitchFamily="34" charset="0"/>
                <a:ea typeface="Calibri" pitchFamily="34" charset="-122"/>
                <a:cs typeface="Calibri" pitchFamily="34" charset="-120"/>
              </a:rPr>
              <a:t>.</a:t>
            </a:r>
            <a:endParaRPr lang="en-US" sz="1350" dirty="0"/>
          </a:p>
        </p:txBody>
      </p:sp>
      <p:sp>
        <p:nvSpPr>
          <p:cNvPr id="10" name="Shape 8">
            <a:extLst>
              <a:ext uri="{FF2B5EF4-FFF2-40B4-BE49-F238E27FC236}">
                <a16:creationId xmlns:a16="http://schemas.microsoft.com/office/drawing/2014/main" id="{9F16A637-C038-4E8D-5BD2-165BD6DDD752}"/>
              </a:ext>
            </a:extLst>
          </p:cNvPr>
          <p:cNvSpPr/>
          <p:nvPr/>
        </p:nvSpPr>
        <p:spPr>
          <a:xfrm>
            <a:off x="228600" y="3954780"/>
            <a:ext cx="5349240" cy="594360"/>
          </a:xfrm>
          <a:prstGeom prst="rect">
            <a:avLst/>
          </a:prstGeom>
          <a:solidFill>
            <a:srgbClr val="FEF9C3"/>
          </a:solidFill>
          <a:ln/>
        </p:spPr>
        <p:txBody>
          <a:bodyPr/>
          <a:lstStyle/>
          <a:p>
            <a:endParaRPr lang="en-US"/>
          </a:p>
        </p:txBody>
      </p:sp>
      <p:sp>
        <p:nvSpPr>
          <p:cNvPr id="11" name="Text 9">
            <a:extLst>
              <a:ext uri="{FF2B5EF4-FFF2-40B4-BE49-F238E27FC236}">
                <a16:creationId xmlns:a16="http://schemas.microsoft.com/office/drawing/2014/main" id="{52133DB2-79C6-678A-1183-9F9AE01A36BF}"/>
              </a:ext>
            </a:extLst>
          </p:cNvPr>
          <p:cNvSpPr/>
          <p:nvPr/>
        </p:nvSpPr>
        <p:spPr>
          <a:xfrm>
            <a:off x="365760" y="4031633"/>
            <a:ext cx="5212080" cy="502920"/>
          </a:xfrm>
          <a:prstGeom prst="rect">
            <a:avLst/>
          </a:prstGeom>
          <a:noFill/>
          <a:ln/>
        </p:spPr>
        <p:txBody>
          <a:bodyPr wrap="square" rtlCol="0" anchor="ctr"/>
          <a:lstStyle/>
          <a:p>
            <a:pPr marL="0" indent="0">
              <a:buNone/>
            </a:pPr>
            <a:r>
              <a:rPr lang="en-US" sz="1300" b="1" dirty="0">
                <a:solidFill>
                  <a:srgbClr val="92400E"/>
                </a:solidFill>
                <a:latin typeface="Calibri" pitchFamily="34" charset="0"/>
                <a:ea typeface="Calibri" pitchFamily="34" charset="-122"/>
                <a:cs typeface="Calibri" pitchFamily="34" charset="-120"/>
              </a:rPr>
              <a:t>Write at least 120 words in paragraphs</a:t>
            </a:r>
            <a:endParaRPr lang="en-US" sz="1300" dirty="0"/>
          </a:p>
        </p:txBody>
      </p:sp>
      <p:sp>
        <p:nvSpPr>
          <p:cNvPr id="12" name="Shape 10">
            <a:extLst>
              <a:ext uri="{FF2B5EF4-FFF2-40B4-BE49-F238E27FC236}">
                <a16:creationId xmlns:a16="http://schemas.microsoft.com/office/drawing/2014/main" id="{1708D137-8BA2-4490-7CA7-A5977BF3B3C1}"/>
              </a:ext>
            </a:extLst>
          </p:cNvPr>
          <p:cNvSpPr/>
          <p:nvPr/>
        </p:nvSpPr>
        <p:spPr>
          <a:xfrm>
            <a:off x="5852160" y="914400"/>
            <a:ext cx="3017520" cy="3200400"/>
          </a:xfrm>
          <a:prstGeom prst="rect">
            <a:avLst/>
          </a:prstGeom>
          <a:solidFill>
            <a:srgbClr val="E8F5F1"/>
          </a:solidFill>
          <a:ln/>
        </p:spPr>
        <p:txBody>
          <a:bodyPr/>
          <a:lstStyle/>
          <a:p>
            <a:endParaRPr lang="en-US"/>
          </a:p>
        </p:txBody>
      </p:sp>
      <p:sp>
        <p:nvSpPr>
          <p:cNvPr id="13" name="Shape 11">
            <a:extLst>
              <a:ext uri="{FF2B5EF4-FFF2-40B4-BE49-F238E27FC236}">
                <a16:creationId xmlns:a16="http://schemas.microsoft.com/office/drawing/2014/main" id="{2647A939-AA39-67B7-FB38-7F8C26007CFE}"/>
              </a:ext>
            </a:extLst>
          </p:cNvPr>
          <p:cNvSpPr/>
          <p:nvPr/>
        </p:nvSpPr>
        <p:spPr>
          <a:xfrm>
            <a:off x="5852160" y="914400"/>
            <a:ext cx="3017520" cy="457200"/>
          </a:xfrm>
          <a:prstGeom prst="rect">
            <a:avLst/>
          </a:prstGeom>
          <a:solidFill>
            <a:srgbClr val="F4A261"/>
          </a:solidFill>
          <a:ln/>
        </p:spPr>
        <p:txBody>
          <a:bodyPr/>
          <a:lstStyle/>
          <a:p>
            <a:endParaRPr lang="en-US"/>
          </a:p>
        </p:txBody>
      </p:sp>
      <p:sp>
        <p:nvSpPr>
          <p:cNvPr id="14" name="Text 12">
            <a:extLst>
              <a:ext uri="{FF2B5EF4-FFF2-40B4-BE49-F238E27FC236}">
                <a16:creationId xmlns:a16="http://schemas.microsoft.com/office/drawing/2014/main" id="{D8BF9D1A-F6A9-D575-463D-EB5D3DC99675}"/>
              </a:ext>
            </a:extLst>
          </p:cNvPr>
          <p:cNvSpPr/>
          <p:nvPr/>
        </p:nvSpPr>
        <p:spPr>
          <a:xfrm>
            <a:off x="5897880" y="914400"/>
            <a:ext cx="2926080" cy="45720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Rubric (40 marks)</a:t>
            </a:r>
            <a:endParaRPr lang="en-US" sz="1300" dirty="0"/>
          </a:p>
        </p:txBody>
      </p:sp>
      <p:sp>
        <p:nvSpPr>
          <p:cNvPr id="15" name="Shape 13">
            <a:extLst>
              <a:ext uri="{FF2B5EF4-FFF2-40B4-BE49-F238E27FC236}">
                <a16:creationId xmlns:a16="http://schemas.microsoft.com/office/drawing/2014/main" id="{2D03FAFB-07FE-881E-4E08-8A2D22185B44}"/>
              </a:ext>
            </a:extLst>
          </p:cNvPr>
          <p:cNvSpPr/>
          <p:nvPr/>
        </p:nvSpPr>
        <p:spPr>
          <a:xfrm>
            <a:off x="5852160" y="1417320"/>
            <a:ext cx="3017520" cy="457200"/>
          </a:xfrm>
          <a:prstGeom prst="rect">
            <a:avLst/>
          </a:prstGeom>
          <a:solidFill>
            <a:srgbClr val="F0FDF4"/>
          </a:solidFill>
          <a:ln/>
        </p:spPr>
        <p:txBody>
          <a:bodyPr/>
          <a:lstStyle/>
          <a:p>
            <a:endParaRPr lang="en-US"/>
          </a:p>
        </p:txBody>
      </p:sp>
      <p:sp>
        <p:nvSpPr>
          <p:cNvPr id="16" name="Text 14">
            <a:extLst>
              <a:ext uri="{FF2B5EF4-FFF2-40B4-BE49-F238E27FC236}">
                <a16:creationId xmlns:a16="http://schemas.microsoft.com/office/drawing/2014/main" id="{7D246533-2AE7-D6CA-925F-3C87E4B5805D}"/>
              </a:ext>
            </a:extLst>
          </p:cNvPr>
          <p:cNvSpPr/>
          <p:nvPr/>
        </p:nvSpPr>
        <p:spPr>
          <a:xfrm>
            <a:off x="5943600" y="143560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Task Completion</a:t>
            </a:r>
            <a:endParaRPr lang="en-US" sz="1200" dirty="0"/>
          </a:p>
        </p:txBody>
      </p:sp>
      <p:sp>
        <p:nvSpPr>
          <p:cNvPr id="17" name="Text 15">
            <a:extLst>
              <a:ext uri="{FF2B5EF4-FFF2-40B4-BE49-F238E27FC236}">
                <a16:creationId xmlns:a16="http://schemas.microsoft.com/office/drawing/2014/main" id="{9F64BF88-CB93-1928-6486-32AEB17B67FB}"/>
              </a:ext>
            </a:extLst>
          </p:cNvPr>
          <p:cNvSpPr/>
          <p:nvPr/>
        </p:nvSpPr>
        <p:spPr>
          <a:xfrm>
            <a:off x="8321040" y="143560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18" name="Shape 16">
            <a:extLst>
              <a:ext uri="{FF2B5EF4-FFF2-40B4-BE49-F238E27FC236}">
                <a16:creationId xmlns:a16="http://schemas.microsoft.com/office/drawing/2014/main" id="{AD047128-A2D6-7FAC-9B54-362E34242163}"/>
              </a:ext>
            </a:extLst>
          </p:cNvPr>
          <p:cNvSpPr/>
          <p:nvPr/>
        </p:nvSpPr>
        <p:spPr>
          <a:xfrm>
            <a:off x="5852160" y="1920240"/>
            <a:ext cx="3017520" cy="457200"/>
          </a:xfrm>
          <a:prstGeom prst="rect">
            <a:avLst/>
          </a:prstGeom>
          <a:solidFill>
            <a:srgbClr val="FFFFFF"/>
          </a:solidFill>
          <a:ln/>
        </p:spPr>
        <p:txBody>
          <a:bodyPr/>
          <a:lstStyle/>
          <a:p>
            <a:endParaRPr lang="en-US"/>
          </a:p>
        </p:txBody>
      </p:sp>
      <p:sp>
        <p:nvSpPr>
          <p:cNvPr id="19" name="Text 17">
            <a:extLst>
              <a:ext uri="{FF2B5EF4-FFF2-40B4-BE49-F238E27FC236}">
                <a16:creationId xmlns:a16="http://schemas.microsoft.com/office/drawing/2014/main" id="{B806286F-3EBF-1A32-BBAB-40E2BDDA49A3}"/>
              </a:ext>
            </a:extLst>
          </p:cNvPr>
          <p:cNvSpPr/>
          <p:nvPr/>
        </p:nvSpPr>
        <p:spPr>
          <a:xfrm>
            <a:off x="5943600" y="193852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Structure</a:t>
            </a:r>
            <a:endParaRPr lang="en-US" sz="1200" dirty="0"/>
          </a:p>
        </p:txBody>
      </p:sp>
      <p:sp>
        <p:nvSpPr>
          <p:cNvPr id="20" name="Text 18">
            <a:extLst>
              <a:ext uri="{FF2B5EF4-FFF2-40B4-BE49-F238E27FC236}">
                <a16:creationId xmlns:a16="http://schemas.microsoft.com/office/drawing/2014/main" id="{B6E1082F-37B7-D167-15C1-BF0759265342}"/>
              </a:ext>
            </a:extLst>
          </p:cNvPr>
          <p:cNvSpPr/>
          <p:nvPr/>
        </p:nvSpPr>
        <p:spPr>
          <a:xfrm>
            <a:off x="8321040" y="193852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21" name="Shape 19">
            <a:extLst>
              <a:ext uri="{FF2B5EF4-FFF2-40B4-BE49-F238E27FC236}">
                <a16:creationId xmlns:a16="http://schemas.microsoft.com/office/drawing/2014/main" id="{1754847E-5C3F-2468-7EF1-382D7D98C0CC}"/>
              </a:ext>
            </a:extLst>
          </p:cNvPr>
          <p:cNvSpPr/>
          <p:nvPr/>
        </p:nvSpPr>
        <p:spPr>
          <a:xfrm>
            <a:off x="5852160" y="2423160"/>
            <a:ext cx="3017520" cy="457200"/>
          </a:xfrm>
          <a:prstGeom prst="rect">
            <a:avLst/>
          </a:prstGeom>
          <a:solidFill>
            <a:srgbClr val="F0FDF4"/>
          </a:solidFill>
          <a:ln/>
        </p:spPr>
        <p:txBody>
          <a:bodyPr/>
          <a:lstStyle/>
          <a:p>
            <a:endParaRPr lang="en-US"/>
          </a:p>
        </p:txBody>
      </p:sp>
      <p:sp>
        <p:nvSpPr>
          <p:cNvPr id="22" name="Text 20">
            <a:extLst>
              <a:ext uri="{FF2B5EF4-FFF2-40B4-BE49-F238E27FC236}">
                <a16:creationId xmlns:a16="http://schemas.microsoft.com/office/drawing/2014/main" id="{979487E6-A57C-0459-41EB-FC697ECDB931}"/>
              </a:ext>
            </a:extLst>
          </p:cNvPr>
          <p:cNvSpPr/>
          <p:nvPr/>
        </p:nvSpPr>
        <p:spPr>
          <a:xfrm>
            <a:off x="5943600" y="244144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Grammar</a:t>
            </a:r>
            <a:endParaRPr lang="en-US" sz="1200" dirty="0"/>
          </a:p>
        </p:txBody>
      </p:sp>
      <p:sp>
        <p:nvSpPr>
          <p:cNvPr id="23" name="Text 21">
            <a:extLst>
              <a:ext uri="{FF2B5EF4-FFF2-40B4-BE49-F238E27FC236}">
                <a16:creationId xmlns:a16="http://schemas.microsoft.com/office/drawing/2014/main" id="{3FF9AB04-F82D-0F5D-E01C-4B8F8DD0A198}"/>
              </a:ext>
            </a:extLst>
          </p:cNvPr>
          <p:cNvSpPr/>
          <p:nvPr/>
        </p:nvSpPr>
        <p:spPr>
          <a:xfrm>
            <a:off x="8321040" y="244144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24" name="Shape 22">
            <a:extLst>
              <a:ext uri="{FF2B5EF4-FFF2-40B4-BE49-F238E27FC236}">
                <a16:creationId xmlns:a16="http://schemas.microsoft.com/office/drawing/2014/main" id="{54B4FC9C-CF53-19CE-0D02-BECFE9347DE6}"/>
              </a:ext>
            </a:extLst>
          </p:cNvPr>
          <p:cNvSpPr/>
          <p:nvPr/>
        </p:nvSpPr>
        <p:spPr>
          <a:xfrm>
            <a:off x="5852160" y="2926080"/>
            <a:ext cx="3017520" cy="457200"/>
          </a:xfrm>
          <a:prstGeom prst="rect">
            <a:avLst/>
          </a:prstGeom>
          <a:solidFill>
            <a:srgbClr val="FFFFFF"/>
          </a:solidFill>
          <a:ln/>
        </p:spPr>
        <p:txBody>
          <a:bodyPr/>
          <a:lstStyle/>
          <a:p>
            <a:endParaRPr lang="en-US"/>
          </a:p>
        </p:txBody>
      </p:sp>
      <p:sp>
        <p:nvSpPr>
          <p:cNvPr id="25" name="Text 23">
            <a:extLst>
              <a:ext uri="{FF2B5EF4-FFF2-40B4-BE49-F238E27FC236}">
                <a16:creationId xmlns:a16="http://schemas.microsoft.com/office/drawing/2014/main" id="{F025B0A7-842B-B6E0-F2B3-EC05879002A5}"/>
              </a:ext>
            </a:extLst>
          </p:cNvPr>
          <p:cNvSpPr/>
          <p:nvPr/>
        </p:nvSpPr>
        <p:spPr>
          <a:xfrm>
            <a:off x="5943600" y="294436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Vocabulary</a:t>
            </a:r>
            <a:endParaRPr lang="en-US" sz="1200" dirty="0"/>
          </a:p>
        </p:txBody>
      </p:sp>
      <p:sp>
        <p:nvSpPr>
          <p:cNvPr id="26" name="Text 24">
            <a:extLst>
              <a:ext uri="{FF2B5EF4-FFF2-40B4-BE49-F238E27FC236}">
                <a16:creationId xmlns:a16="http://schemas.microsoft.com/office/drawing/2014/main" id="{7231F51A-1CDA-9FF3-F558-68F5643C70B6}"/>
              </a:ext>
            </a:extLst>
          </p:cNvPr>
          <p:cNvSpPr/>
          <p:nvPr/>
        </p:nvSpPr>
        <p:spPr>
          <a:xfrm>
            <a:off x="8321040" y="294436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
        <p:nvSpPr>
          <p:cNvPr id="27" name="Shape 25">
            <a:extLst>
              <a:ext uri="{FF2B5EF4-FFF2-40B4-BE49-F238E27FC236}">
                <a16:creationId xmlns:a16="http://schemas.microsoft.com/office/drawing/2014/main" id="{D07C47B9-DA83-942B-D0D3-C520BEAA61C6}"/>
              </a:ext>
            </a:extLst>
          </p:cNvPr>
          <p:cNvSpPr/>
          <p:nvPr/>
        </p:nvSpPr>
        <p:spPr>
          <a:xfrm>
            <a:off x="5852160" y="3429000"/>
            <a:ext cx="3017520" cy="457200"/>
          </a:xfrm>
          <a:prstGeom prst="rect">
            <a:avLst/>
          </a:prstGeom>
          <a:solidFill>
            <a:srgbClr val="F0FDF4"/>
          </a:solidFill>
          <a:ln/>
        </p:spPr>
        <p:txBody>
          <a:bodyPr/>
          <a:lstStyle/>
          <a:p>
            <a:endParaRPr lang="en-US"/>
          </a:p>
        </p:txBody>
      </p:sp>
      <p:sp>
        <p:nvSpPr>
          <p:cNvPr id="28" name="Text 26">
            <a:extLst>
              <a:ext uri="{FF2B5EF4-FFF2-40B4-BE49-F238E27FC236}">
                <a16:creationId xmlns:a16="http://schemas.microsoft.com/office/drawing/2014/main" id="{B4A2F559-E504-66B5-AD59-BBA12B2B8360}"/>
              </a:ext>
            </a:extLst>
          </p:cNvPr>
          <p:cNvSpPr/>
          <p:nvPr/>
        </p:nvSpPr>
        <p:spPr>
          <a:xfrm>
            <a:off x="5943600" y="3447288"/>
            <a:ext cx="2103120" cy="4114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Spelling &amp; Punctuation</a:t>
            </a:r>
            <a:endParaRPr lang="en-US" sz="1200" dirty="0"/>
          </a:p>
        </p:txBody>
      </p:sp>
      <p:sp>
        <p:nvSpPr>
          <p:cNvPr id="29" name="Text 27">
            <a:extLst>
              <a:ext uri="{FF2B5EF4-FFF2-40B4-BE49-F238E27FC236}">
                <a16:creationId xmlns:a16="http://schemas.microsoft.com/office/drawing/2014/main" id="{3FE7F9D1-D9CF-28ED-E3E7-17B5852246D5}"/>
              </a:ext>
            </a:extLst>
          </p:cNvPr>
          <p:cNvSpPr/>
          <p:nvPr/>
        </p:nvSpPr>
        <p:spPr>
          <a:xfrm>
            <a:off x="8321040" y="3447288"/>
            <a:ext cx="457200" cy="411480"/>
          </a:xfrm>
          <a:prstGeom prst="rect">
            <a:avLst/>
          </a:prstGeom>
          <a:noFill/>
          <a:ln/>
        </p:spPr>
        <p:txBody>
          <a:bodyPr wrap="square" rtlCol="0" anchor="ctr"/>
          <a:lstStyle/>
          <a:p>
            <a:pPr marL="0" indent="0" algn="ctr">
              <a:buNone/>
            </a:pPr>
            <a:r>
              <a:rPr lang="en-US" sz="1300" b="1" dirty="0">
                <a:solidFill>
                  <a:srgbClr val="0D7C66"/>
                </a:solidFill>
                <a:latin typeface="Calibri" pitchFamily="34" charset="0"/>
                <a:ea typeface="Calibri" pitchFamily="34" charset="-122"/>
                <a:cs typeface="Calibri" pitchFamily="34" charset="-120"/>
              </a:rPr>
              <a:t>8</a:t>
            </a:r>
            <a:endParaRPr lang="en-US" sz="1300" dirty="0"/>
          </a:p>
        </p:txBody>
      </p:sp>
    </p:spTree>
    <p:extLst>
      <p:ext uri="{BB962C8B-B14F-4D97-AF65-F5344CB8AC3E}">
        <p14:creationId xmlns:p14="http://schemas.microsoft.com/office/powerpoint/2010/main" val="108373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7C66"/>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1 – Model Answer: Introduction</a:t>
            </a:r>
            <a:endParaRPr lang="en-US" sz="2400" dirty="0"/>
          </a:p>
        </p:txBody>
      </p:sp>
      <p:sp>
        <p:nvSpPr>
          <p:cNvPr id="4" name="Shape 2"/>
          <p:cNvSpPr/>
          <p:nvPr/>
        </p:nvSpPr>
        <p:spPr>
          <a:xfrm>
            <a:off x="274320" y="868680"/>
            <a:ext cx="8595360" cy="411480"/>
          </a:xfrm>
          <a:prstGeom prst="rect">
            <a:avLst/>
          </a:prstGeom>
          <a:solidFill>
            <a:srgbClr val="F4A261"/>
          </a:solidFill>
          <a:ln/>
        </p:spPr>
        <p:txBody>
          <a:bodyPr/>
          <a:lstStyle/>
          <a:p>
            <a:endParaRPr lang="en-US"/>
          </a:p>
        </p:txBody>
      </p:sp>
      <p:sp>
        <p:nvSpPr>
          <p:cNvPr id="5" name="Text 3"/>
          <p:cNvSpPr/>
          <p:nvPr/>
        </p:nvSpPr>
        <p:spPr>
          <a:xfrm>
            <a:off x="365760" y="886968"/>
            <a:ext cx="8412480" cy="36576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 </a:t>
            </a:r>
            <a:r>
              <a:rPr lang="en-US" sz="1600" b="1" dirty="0">
                <a:solidFill>
                  <a:srgbClr val="FFFFFF"/>
                </a:solidFill>
                <a:latin typeface="Calibri" pitchFamily="34" charset="0"/>
                <a:ea typeface="Calibri" pitchFamily="34" charset="-122"/>
                <a:cs typeface="Calibri" pitchFamily="34" charset="-120"/>
              </a:rPr>
              <a:t>Paragraph 1: Introduction  </a:t>
            </a:r>
            <a:endParaRPr lang="en-US" sz="1250" dirty="0"/>
          </a:p>
        </p:txBody>
      </p:sp>
      <p:sp>
        <p:nvSpPr>
          <p:cNvPr id="6" name="Shape 4"/>
          <p:cNvSpPr/>
          <p:nvPr/>
        </p:nvSpPr>
        <p:spPr>
          <a:xfrm>
            <a:off x="274320" y="1371600"/>
            <a:ext cx="8595360" cy="2468880"/>
          </a:xfrm>
          <a:prstGeom prst="rect">
            <a:avLst/>
          </a:prstGeom>
          <a:solidFill>
            <a:srgbClr val="F0FDF4"/>
          </a:solidFill>
          <a:ln/>
          <a:effectLst>
            <a:outerShdw blurRad="76200" dist="25400" dir="8100000" algn="bl" rotWithShape="0">
              <a:srgbClr val="000000">
                <a:alpha val="8000"/>
              </a:srgbClr>
            </a:outerShdw>
          </a:effectLst>
        </p:spPr>
        <p:txBody>
          <a:bodyPr/>
          <a:lstStyle/>
          <a:p>
            <a:endParaRPr lang="en-US"/>
          </a:p>
        </p:txBody>
      </p:sp>
      <p:sp>
        <p:nvSpPr>
          <p:cNvPr id="7" name="Text 5"/>
          <p:cNvSpPr/>
          <p:nvPr/>
        </p:nvSpPr>
        <p:spPr>
          <a:xfrm>
            <a:off x="457200" y="1463040"/>
            <a:ext cx="8229600" cy="2286000"/>
          </a:xfrm>
          <a:prstGeom prst="rect">
            <a:avLst/>
          </a:prstGeom>
          <a:noFill/>
          <a:ln/>
        </p:spPr>
        <p:txBody>
          <a:bodyPr wrap="square" rtlCol="0" anchor="ctr"/>
          <a:lstStyle/>
          <a:p>
            <a:pPr>
              <a:spcAft>
                <a:spcPts val="400"/>
              </a:spcAft>
            </a:pPr>
            <a:r>
              <a:rPr lang="en-US" sz="2000" b="1" dirty="0"/>
              <a:t>Food is one of the most important parts of our daily lives. People have two main choices: cooking healthy food at home or buying junk food from shops and restaurants. </a:t>
            </a:r>
            <a:r>
              <a:rPr lang="en-US" sz="2000" b="1" dirty="0">
                <a:solidFill>
                  <a:srgbClr val="7030A0"/>
                </a:solidFill>
              </a:rPr>
              <a:t>In this essay, I will compare </a:t>
            </a:r>
            <a:r>
              <a:rPr lang="en-US" sz="2000" b="1" dirty="0"/>
              <a:t>home-cooked food and ready-made food. </a:t>
            </a:r>
            <a:r>
              <a:rPr lang="en-US" sz="2000" b="1" dirty="0">
                <a:solidFill>
                  <a:srgbClr val="7030A0"/>
                </a:solidFill>
              </a:rPr>
              <a:t>I will also explain why </a:t>
            </a:r>
            <a:r>
              <a:rPr lang="en-US" sz="2000" b="1" dirty="0"/>
              <a:t>some people choose to buy ready-made food and </a:t>
            </a:r>
            <a:r>
              <a:rPr lang="en-US" sz="2000" b="1" dirty="0">
                <a:solidFill>
                  <a:srgbClr val="7030A0"/>
                </a:solidFill>
              </a:rPr>
              <a:t>give my opinion </a:t>
            </a:r>
            <a:r>
              <a:rPr lang="en-US" sz="2000" b="1" dirty="0"/>
              <a:t>about which option is healthier.</a:t>
            </a:r>
            <a:endParaRPr lang="en-US" b="1" dirty="0"/>
          </a:p>
        </p:txBody>
      </p:sp>
      <p:sp>
        <p:nvSpPr>
          <p:cNvPr id="8" name="Shape 6"/>
          <p:cNvSpPr/>
          <p:nvPr/>
        </p:nvSpPr>
        <p:spPr>
          <a:xfrm>
            <a:off x="310896" y="3886200"/>
            <a:ext cx="8595360" cy="868680"/>
          </a:xfrm>
          <a:prstGeom prst="rect">
            <a:avLst/>
          </a:prstGeom>
          <a:solidFill>
            <a:srgbClr val="FEF9C3"/>
          </a:solidFill>
          <a:ln/>
        </p:spPr>
        <p:txBody>
          <a:bodyPr/>
          <a:lstStyle/>
          <a:p>
            <a:endParaRPr lang="en-US"/>
          </a:p>
        </p:txBody>
      </p:sp>
      <p:sp>
        <p:nvSpPr>
          <p:cNvPr id="9" name="Shape 7"/>
          <p:cNvSpPr/>
          <p:nvPr/>
        </p:nvSpPr>
        <p:spPr>
          <a:xfrm>
            <a:off x="274320" y="3977640"/>
            <a:ext cx="73152" cy="868680"/>
          </a:xfrm>
          <a:prstGeom prst="rect">
            <a:avLst/>
          </a:prstGeom>
          <a:solidFill>
            <a:srgbClr val="FCD34D"/>
          </a:solidFill>
          <a:ln/>
        </p:spPr>
        <p:txBody>
          <a:bodyPr/>
          <a:lstStyle/>
          <a:p>
            <a:endParaRPr lang="en-US"/>
          </a:p>
        </p:txBody>
      </p:sp>
      <p:sp>
        <p:nvSpPr>
          <p:cNvPr id="10" name="Text 8"/>
          <p:cNvSpPr/>
          <p:nvPr/>
        </p:nvSpPr>
        <p:spPr>
          <a:xfrm>
            <a:off x="457200" y="3886200"/>
            <a:ext cx="8229600" cy="804672"/>
          </a:xfrm>
          <a:prstGeom prst="rect">
            <a:avLst/>
          </a:prstGeom>
          <a:noFill/>
          <a:ln/>
        </p:spPr>
        <p:txBody>
          <a:bodyPr wrap="square" rtlCol="0" anchor="ctr"/>
          <a:lstStyle/>
          <a:p>
            <a:r>
              <a:rPr lang="en-US" sz="1150" dirty="0">
                <a:solidFill>
                  <a:srgbClr val="78350F"/>
                </a:solidFill>
                <a:latin typeface="Calibri" pitchFamily="34" charset="0"/>
                <a:ea typeface="Calibri" pitchFamily="34" charset="-122"/>
                <a:cs typeface="Calibri" pitchFamily="34" charset="-120"/>
              </a:rPr>
              <a:t>💡 Structure Tips</a:t>
            </a:r>
            <a:r>
              <a:rPr lang="en-US" sz="1400" b="1" dirty="0">
                <a:solidFill>
                  <a:srgbClr val="78350F"/>
                </a:solidFill>
                <a:latin typeface="Calibri" pitchFamily="34" charset="0"/>
                <a:ea typeface="Calibri" pitchFamily="34" charset="-122"/>
                <a:cs typeface="Calibri" pitchFamily="34" charset="-120"/>
              </a:rPr>
              <a:t>:  </a:t>
            </a:r>
            <a:r>
              <a:rPr lang="en-US" sz="1600" b="1" dirty="0"/>
              <a:t>Write one or two sentences to introduce the topic and tell the reader what your essay is about.</a:t>
            </a:r>
            <a:endParaRPr lang="en-US" sz="115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83820"/>
            <a:ext cx="9144000" cy="471714"/>
          </a:xfrm>
          <a:prstGeom prst="rect">
            <a:avLst/>
          </a:prstGeom>
          <a:solidFill>
            <a:srgbClr val="0D7C66"/>
          </a:solidFill>
          <a:ln/>
        </p:spPr>
        <p:txBody>
          <a:bodyPr/>
          <a:lstStyle/>
          <a:p>
            <a:endParaRPr lang="en-US"/>
          </a:p>
        </p:txBody>
      </p:sp>
      <p:sp>
        <p:nvSpPr>
          <p:cNvPr id="3" name="Text 1"/>
          <p:cNvSpPr/>
          <p:nvPr/>
        </p:nvSpPr>
        <p:spPr>
          <a:xfrm>
            <a:off x="274320" y="91440"/>
            <a:ext cx="8595360" cy="464094"/>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1 – Model Answer: Body Paragraph</a:t>
            </a:r>
            <a:endParaRPr lang="en-US" sz="2400" dirty="0"/>
          </a:p>
        </p:txBody>
      </p:sp>
      <p:sp>
        <p:nvSpPr>
          <p:cNvPr id="6" name="Shape 4"/>
          <p:cNvSpPr/>
          <p:nvPr/>
        </p:nvSpPr>
        <p:spPr>
          <a:xfrm>
            <a:off x="58057" y="555534"/>
            <a:ext cx="8991600" cy="4587966"/>
          </a:xfrm>
          <a:prstGeom prst="rect">
            <a:avLst/>
          </a:prstGeom>
          <a:solidFill>
            <a:srgbClr val="FFF7ED"/>
          </a:solidFill>
          <a:ln/>
          <a:effectLst>
            <a:outerShdw blurRad="76200" dist="25400" dir="8100000" algn="bl" rotWithShape="0">
              <a:srgbClr val="000000">
                <a:alpha val="8000"/>
              </a:srgbClr>
            </a:outerShdw>
          </a:effectLst>
        </p:spPr>
        <p:txBody>
          <a:bodyPr/>
          <a:lstStyle/>
          <a:p>
            <a:endParaRPr lang="en-US"/>
          </a:p>
        </p:txBody>
      </p:sp>
      <p:sp>
        <p:nvSpPr>
          <p:cNvPr id="7" name="Text 5"/>
          <p:cNvSpPr/>
          <p:nvPr/>
        </p:nvSpPr>
        <p:spPr>
          <a:xfrm>
            <a:off x="457200" y="1463040"/>
            <a:ext cx="8229600" cy="2286000"/>
          </a:xfrm>
          <a:prstGeom prst="rect">
            <a:avLst/>
          </a:prstGeom>
          <a:noFill/>
          <a:ln/>
        </p:spPr>
        <p:txBody>
          <a:bodyPr wrap="square" rtlCol="0" anchor="ctr"/>
          <a:lstStyle/>
          <a:p>
            <a:pPr marL="0" indent="0">
              <a:spcAft>
                <a:spcPts val="400"/>
              </a:spcAft>
              <a:buNone/>
            </a:pPr>
            <a:endParaRPr lang="en-US" sz="1350" dirty="0"/>
          </a:p>
        </p:txBody>
      </p:sp>
      <p:graphicFrame>
        <p:nvGraphicFramePr>
          <p:cNvPr id="15" name="Table 14">
            <a:extLst>
              <a:ext uri="{FF2B5EF4-FFF2-40B4-BE49-F238E27FC236}">
                <a16:creationId xmlns:a16="http://schemas.microsoft.com/office/drawing/2014/main" id="{A909DDA4-FE0A-F095-D1DF-D3BBA95134EF}"/>
              </a:ext>
            </a:extLst>
          </p:cNvPr>
          <p:cNvGraphicFramePr>
            <a:graphicFrameLocks noGrp="1"/>
          </p:cNvGraphicFramePr>
          <p:nvPr>
            <p:extLst>
              <p:ext uri="{D42A27DB-BD31-4B8C-83A1-F6EECF244321}">
                <p14:modId xmlns:p14="http://schemas.microsoft.com/office/powerpoint/2010/main" val="1776086264"/>
              </p:ext>
            </p:extLst>
          </p:nvPr>
        </p:nvGraphicFramePr>
        <p:xfrm>
          <a:off x="179977" y="545374"/>
          <a:ext cx="8768080" cy="4364446"/>
        </p:xfrm>
        <a:graphic>
          <a:graphicData uri="http://schemas.openxmlformats.org/drawingml/2006/table">
            <a:tbl>
              <a:tblPr>
                <a:tableStyleId>{2D5ABB26-0587-4C30-8999-92F81FD0307C}</a:tableStyleId>
              </a:tblPr>
              <a:tblGrid>
                <a:gridCol w="7723052">
                  <a:extLst>
                    <a:ext uri="{9D8B030D-6E8A-4147-A177-3AD203B41FA5}">
                      <a16:colId xmlns:a16="http://schemas.microsoft.com/office/drawing/2014/main" val="1098478527"/>
                    </a:ext>
                  </a:extLst>
                </a:gridCol>
                <a:gridCol w="1045028">
                  <a:extLst>
                    <a:ext uri="{9D8B030D-6E8A-4147-A177-3AD203B41FA5}">
                      <a16:colId xmlns:a16="http://schemas.microsoft.com/office/drawing/2014/main" val="2539554256"/>
                    </a:ext>
                  </a:extLst>
                </a:gridCol>
              </a:tblGrid>
              <a:tr h="1588733">
                <a:tc>
                  <a:txBody>
                    <a:bodyPr/>
                    <a:lstStyle/>
                    <a:p>
                      <a:pPr>
                        <a:buNone/>
                      </a:pPr>
                      <a:r>
                        <a:rPr lang="en-US" sz="1200" b="1" dirty="0"/>
                        <a:t>Food is very important in our lives. People can cook healthy food at home or buy junk food from shops and restaurants. In this essay, I will write about the differences between home-cooked food and ready-made food. I will also explain why some people buy junk food and give my opinion about healthy eating.</a:t>
                      </a:r>
                    </a:p>
                  </a:txBody>
                  <a:tcPr marL="44085" marR="44085" marT="22043" marB="22043" anchor="ctr"/>
                </a:tc>
                <a:tc>
                  <a:txBody>
                    <a:bodyPr/>
                    <a:lstStyle/>
                    <a:p>
                      <a:pPr>
                        <a:buNone/>
                      </a:pPr>
                      <a:r>
                        <a:rPr lang="en-US" sz="1200" b="1" dirty="0">
                          <a:solidFill>
                            <a:srgbClr val="FF0000"/>
                          </a:solidFill>
                        </a:rPr>
                        <a:t>Introduction</a:t>
                      </a:r>
                    </a:p>
                  </a:txBody>
                  <a:tcPr marL="44085" marR="44085" marT="22043" marB="22043" anchor="ctr"/>
                </a:tc>
                <a:extLst>
                  <a:ext uri="{0D108BD9-81ED-4DB2-BD59-A6C34878D82A}">
                    <a16:rowId xmlns:a16="http://schemas.microsoft.com/office/drawing/2014/main" val="1599691088"/>
                  </a:ext>
                </a:extLst>
              </a:tr>
              <a:tr h="736538">
                <a:tc>
                  <a:txBody>
                    <a:bodyPr/>
                    <a:lstStyle/>
                    <a:p>
                      <a:pPr>
                        <a:buNone/>
                      </a:pPr>
                      <a:r>
                        <a:rPr lang="en-US" sz="1200" b="1" dirty="0">
                          <a:solidFill>
                            <a:srgbClr val="C00000"/>
                          </a:solidFill>
                        </a:rPr>
                        <a:t>First of all</a:t>
                      </a:r>
                      <a:r>
                        <a:rPr lang="en-US" sz="1200" b="1" dirty="0"/>
                        <a:t>, home-cooked food is </a:t>
                      </a:r>
                      <a:r>
                        <a:rPr lang="en-US" sz="1200" b="1" dirty="0">
                          <a:solidFill>
                            <a:srgbClr val="C00000"/>
                          </a:solidFill>
                        </a:rPr>
                        <a:t>healthier than</a:t>
                      </a:r>
                      <a:r>
                        <a:rPr lang="en-US" sz="1200" b="1" dirty="0"/>
                        <a:t> junk food because it uses fresh ingredients._______________</a:t>
                      </a:r>
                    </a:p>
                  </a:txBody>
                  <a:tcPr marL="44085" marR="44085" marT="22043" marB="22043" anchor="ctr"/>
                </a:tc>
                <a:tc>
                  <a:txBody>
                    <a:bodyPr/>
                    <a:lstStyle/>
                    <a:p>
                      <a:pPr>
                        <a:buNone/>
                      </a:pPr>
                      <a:r>
                        <a:rPr lang="en-US" sz="1200" b="1" dirty="0">
                          <a:solidFill>
                            <a:srgbClr val="0070C0"/>
                          </a:solidFill>
                        </a:rPr>
                        <a:t>Point 1</a:t>
                      </a:r>
                    </a:p>
                  </a:txBody>
                  <a:tcPr marL="44085" marR="44085" marT="22043" marB="22043" anchor="ctr"/>
                </a:tc>
                <a:extLst>
                  <a:ext uri="{0D108BD9-81ED-4DB2-BD59-A6C34878D82A}">
                    <a16:rowId xmlns:a16="http://schemas.microsoft.com/office/drawing/2014/main" val="1325290513"/>
                  </a:ext>
                </a:extLst>
              </a:tr>
              <a:tr h="736538">
                <a:tc>
                  <a:txBody>
                    <a:bodyPr/>
                    <a:lstStyle/>
                    <a:p>
                      <a:pPr>
                        <a:buNone/>
                      </a:pPr>
                      <a:r>
                        <a:rPr lang="en-US" sz="1200" b="1" dirty="0">
                          <a:solidFill>
                            <a:srgbClr val="C00000"/>
                          </a:solidFill>
                        </a:rPr>
                        <a:t>In addition</a:t>
                      </a:r>
                      <a:r>
                        <a:rPr lang="en-US" sz="1200" b="1" dirty="0"/>
                        <a:t>, many people buy ready-made food because they are busy and do not have time to cook._______________</a:t>
                      </a:r>
                    </a:p>
                  </a:txBody>
                  <a:tcPr marL="44085" marR="44085" marT="22043" marB="22043" anchor="ctr"/>
                </a:tc>
                <a:tc>
                  <a:txBody>
                    <a:bodyPr/>
                    <a:lstStyle/>
                    <a:p>
                      <a:pPr>
                        <a:buNone/>
                      </a:pPr>
                      <a:r>
                        <a:rPr lang="en-US" sz="1200" b="1" dirty="0">
                          <a:solidFill>
                            <a:schemeClr val="accent5"/>
                          </a:solidFill>
                        </a:rPr>
                        <a:t>Point 2</a:t>
                      </a:r>
                    </a:p>
                  </a:txBody>
                  <a:tcPr marL="44085" marR="44085" marT="22043" marB="22043" anchor="ctr"/>
                </a:tc>
                <a:extLst>
                  <a:ext uri="{0D108BD9-81ED-4DB2-BD59-A6C34878D82A}">
                    <a16:rowId xmlns:a16="http://schemas.microsoft.com/office/drawing/2014/main" val="1870924333"/>
                  </a:ext>
                </a:extLst>
              </a:tr>
              <a:tr h="566099">
                <a:tc>
                  <a:txBody>
                    <a:bodyPr/>
                    <a:lstStyle/>
                    <a:p>
                      <a:pPr>
                        <a:buNone/>
                      </a:pPr>
                      <a:r>
                        <a:rPr lang="en-US" sz="1200" b="1"/>
                        <a:t>Finally, I think we can make better food choices if we try to cook more at home._______________</a:t>
                      </a:r>
                    </a:p>
                  </a:txBody>
                  <a:tcPr marL="44085" marR="44085" marT="22043" marB="22043" anchor="ctr"/>
                </a:tc>
                <a:tc>
                  <a:txBody>
                    <a:bodyPr/>
                    <a:lstStyle/>
                    <a:p>
                      <a:pPr>
                        <a:buNone/>
                      </a:pPr>
                      <a:r>
                        <a:rPr lang="en-US" sz="1200" b="1" dirty="0">
                          <a:solidFill>
                            <a:srgbClr val="C00000"/>
                          </a:solidFill>
                        </a:rPr>
                        <a:t>Point 3</a:t>
                      </a:r>
                    </a:p>
                  </a:txBody>
                  <a:tcPr marL="44085" marR="44085" marT="22043" marB="22043" anchor="ctr"/>
                </a:tc>
                <a:extLst>
                  <a:ext uri="{0D108BD9-81ED-4DB2-BD59-A6C34878D82A}">
                    <a16:rowId xmlns:a16="http://schemas.microsoft.com/office/drawing/2014/main" val="158085646"/>
                  </a:ext>
                </a:extLst>
              </a:tr>
              <a:tr h="736538">
                <a:tc>
                  <a:txBody>
                    <a:bodyPr/>
                    <a:lstStyle/>
                    <a:p>
                      <a:pPr>
                        <a:buNone/>
                      </a:pPr>
                      <a:r>
                        <a:rPr lang="en-US" sz="1200" b="1"/>
                        <a:t>In conclusion, I believe that healthy food is better for us than junk food. We should try to eat less junk food and cook at home as much as possible.</a:t>
                      </a:r>
                    </a:p>
                  </a:txBody>
                  <a:tcPr marL="44085" marR="44085" marT="22043" marB="22043" anchor="ctr"/>
                </a:tc>
                <a:tc>
                  <a:txBody>
                    <a:bodyPr/>
                    <a:lstStyle/>
                    <a:p>
                      <a:pPr>
                        <a:buNone/>
                      </a:pPr>
                      <a:r>
                        <a:rPr lang="en-US" sz="1200" b="1" dirty="0">
                          <a:solidFill>
                            <a:srgbClr val="7030A0"/>
                          </a:solidFill>
                        </a:rPr>
                        <a:t>Conclusion</a:t>
                      </a:r>
                    </a:p>
                  </a:txBody>
                  <a:tcPr marL="44085" marR="44085" marT="22043" marB="22043" anchor="ctr"/>
                </a:tc>
                <a:extLst>
                  <a:ext uri="{0D108BD9-81ED-4DB2-BD59-A6C34878D82A}">
                    <a16:rowId xmlns:a16="http://schemas.microsoft.com/office/drawing/2014/main" val="14260527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7C66"/>
          </a:solidFill>
          <a:ln/>
        </p:spPr>
        <p:txBody>
          <a:bodyPr/>
          <a:lstStyle/>
          <a:p>
            <a:endParaRPr lang="en-US"/>
          </a:p>
        </p:txBody>
      </p:sp>
      <p:sp>
        <p:nvSpPr>
          <p:cNvPr id="3" name="Text 1"/>
          <p:cNvSpPr/>
          <p:nvPr/>
        </p:nvSpPr>
        <p:spPr>
          <a:xfrm>
            <a:off x="274320" y="91440"/>
            <a:ext cx="8595360" cy="5943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1 – Model Answer</a:t>
            </a:r>
            <a:endParaRPr lang="en-US" sz="2400" dirty="0"/>
          </a:p>
        </p:txBody>
      </p:sp>
      <p:sp>
        <p:nvSpPr>
          <p:cNvPr id="5" name="Text 3"/>
          <p:cNvSpPr/>
          <p:nvPr/>
        </p:nvSpPr>
        <p:spPr>
          <a:xfrm>
            <a:off x="365760" y="886968"/>
            <a:ext cx="8412480" cy="36576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 Paragraph 3: Conclusion  (Cover Prompt 3 – Your opinion on healthy food)</a:t>
            </a:r>
            <a:endParaRPr lang="en-US" sz="1250" dirty="0"/>
          </a:p>
        </p:txBody>
      </p:sp>
      <p:sp>
        <p:nvSpPr>
          <p:cNvPr id="6" name="Shape 4"/>
          <p:cNvSpPr/>
          <p:nvPr/>
        </p:nvSpPr>
        <p:spPr>
          <a:xfrm>
            <a:off x="116114" y="886968"/>
            <a:ext cx="9027886" cy="4256532"/>
          </a:xfrm>
          <a:prstGeom prst="rect">
            <a:avLst/>
          </a:prstGeom>
          <a:solidFill>
            <a:srgbClr val="F0FDF4"/>
          </a:solidFill>
          <a:ln/>
          <a:effectLst>
            <a:outerShdw blurRad="76200" dist="25400" dir="8100000" algn="bl" rotWithShape="0">
              <a:srgbClr val="000000">
                <a:alpha val="8000"/>
              </a:srgbClr>
            </a:outerShdw>
          </a:effectLst>
        </p:spPr>
        <p:txBody>
          <a:bodyPr/>
          <a:lstStyle/>
          <a:p>
            <a:r>
              <a:rPr lang="en-US" dirty="0"/>
              <a:t>Food is very important in our lives. People can cook healthy food at home or buy junk food . In this essay, </a:t>
            </a:r>
            <a:r>
              <a:rPr lang="en-US" dirty="0">
                <a:solidFill>
                  <a:srgbClr val="C00000"/>
                </a:solidFill>
              </a:rPr>
              <a:t>I will write about </a:t>
            </a:r>
            <a:r>
              <a:rPr lang="en-US" dirty="0"/>
              <a:t>the differences between home-cooked food and ready-made food. </a:t>
            </a:r>
            <a:r>
              <a:rPr lang="en-US" dirty="0">
                <a:solidFill>
                  <a:srgbClr val="C00000"/>
                </a:solidFill>
              </a:rPr>
              <a:t>I will also explain </a:t>
            </a:r>
            <a:r>
              <a:rPr lang="en-US" dirty="0"/>
              <a:t>why some people buy junk food and give </a:t>
            </a:r>
            <a:r>
              <a:rPr lang="en-US" dirty="0">
                <a:solidFill>
                  <a:srgbClr val="C00000"/>
                </a:solidFill>
              </a:rPr>
              <a:t>my opinion </a:t>
            </a:r>
            <a:r>
              <a:rPr lang="en-US" dirty="0"/>
              <a:t>about which option is healthier.</a:t>
            </a:r>
          </a:p>
          <a:p>
            <a:endParaRPr lang="en-US" dirty="0"/>
          </a:p>
          <a:p>
            <a:r>
              <a:rPr lang="en-US" dirty="0">
                <a:solidFill>
                  <a:srgbClr val="C00000"/>
                </a:solidFill>
              </a:rPr>
              <a:t>First of all</a:t>
            </a:r>
            <a:r>
              <a:rPr lang="en-US" dirty="0"/>
              <a:t>, home-cooked food is healthier than junk food because it uses fresh ingredients. When we cook at home, we can control what we put in our food and use less salt, sugar and fat. This helps us stay fit and healthy .</a:t>
            </a:r>
            <a:r>
              <a:rPr lang="en-US" dirty="0">
                <a:solidFill>
                  <a:srgbClr val="C00000"/>
                </a:solidFill>
              </a:rPr>
              <a:t>In addition</a:t>
            </a:r>
            <a:r>
              <a:rPr lang="en-US" dirty="0"/>
              <a:t>, many people buy ready-made food because they are busy and do not have time to cook. However, eating too much junk food can cause serious health problems like obesity.</a:t>
            </a:r>
          </a:p>
          <a:p>
            <a:endParaRPr lang="en-US" dirty="0"/>
          </a:p>
          <a:p>
            <a:r>
              <a:rPr lang="en-US" dirty="0">
                <a:solidFill>
                  <a:srgbClr val="C00000"/>
                </a:solidFill>
              </a:rPr>
              <a:t>In conclusion, I strongly believe </a:t>
            </a:r>
            <a:r>
              <a:rPr lang="en-US" dirty="0"/>
              <a:t>that home-cooked food is the healthier option for me personally. It is fresher, cheaper and much better for our health than junk food. We should try to cook at home as much as possible to stay healthy and hap</a:t>
            </a:r>
          </a:p>
          <a:p>
            <a:endParaRPr lang="en-US" dirty="0"/>
          </a:p>
        </p:txBody>
      </p:sp>
      <p:sp>
        <p:nvSpPr>
          <p:cNvPr id="7" name="Text 5"/>
          <p:cNvSpPr/>
          <p:nvPr/>
        </p:nvSpPr>
        <p:spPr>
          <a:xfrm>
            <a:off x="457200" y="1463040"/>
            <a:ext cx="8229600" cy="2286000"/>
          </a:xfrm>
          <a:prstGeom prst="rect">
            <a:avLst/>
          </a:prstGeom>
          <a:noFill/>
          <a:ln/>
        </p:spPr>
        <p:txBody>
          <a:bodyPr wrap="square" rtlCol="0" anchor="ctr"/>
          <a:lstStyle/>
          <a:p>
            <a:pPr marL="0" indent="0">
              <a:spcAft>
                <a:spcPts val="400"/>
              </a:spcAft>
              <a:buNone/>
            </a:pP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274</TotalTime>
  <Words>3755</Words>
  <Application>Microsoft Office PowerPoint</Application>
  <PresentationFormat>On-screen Show (16:9)</PresentationFormat>
  <Paragraphs>495</Paragraphs>
  <Slides>25</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Term 2 Revision - Grade 9 Adv / 10 Gen</dc:title>
  <dc:subject>PptxGenJS Presentation</dc:subject>
  <dc:creator>PptxGenJS</dc:creator>
  <cp:lastModifiedBy>Mona Mohamed Elsayed Ibrahim</cp:lastModifiedBy>
  <cp:revision>8</cp:revision>
  <dcterms:created xsi:type="dcterms:W3CDTF">2026-02-27T04:23:46Z</dcterms:created>
  <dcterms:modified xsi:type="dcterms:W3CDTF">2026-02-27T09:03:43Z</dcterms:modified>
</cp:coreProperties>
</file>