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449" r:id="rId3"/>
    <p:sldId id="4450" r:id="rId4"/>
    <p:sldId id="4451" r:id="rId5"/>
    <p:sldId id="4452" r:id="rId6"/>
    <p:sldId id="4453" r:id="rId7"/>
    <p:sldId id="4454" r:id="rId8"/>
    <p:sldId id="4455" r:id="rId9"/>
    <p:sldId id="4456" r:id="rId10"/>
    <p:sldId id="4457" r:id="rId11"/>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97750-0BA9-5757-4D51-1648C4A53C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9D2E21E6-94DC-2E7C-AF59-87C9DF3C4C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CAC755DE-215C-82E0-79BD-6340A4045681}"/>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5" name="Footer Placeholder 4">
            <a:extLst>
              <a:ext uri="{FF2B5EF4-FFF2-40B4-BE49-F238E27FC236}">
                <a16:creationId xmlns:a16="http://schemas.microsoft.com/office/drawing/2014/main" id="{15BC46D7-3F05-66F9-7E27-780A3D168001}"/>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000CD33A-5DDA-811C-F79A-EBE098A2328B}"/>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4200135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3BCC6-A30C-3DD8-9DF8-B9631D1EE894}"/>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885E8ABA-0E96-573C-7C99-264BE87D7F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25692BF9-211B-974F-EFD5-0E81D1A36B80}"/>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5" name="Footer Placeholder 4">
            <a:extLst>
              <a:ext uri="{FF2B5EF4-FFF2-40B4-BE49-F238E27FC236}">
                <a16:creationId xmlns:a16="http://schemas.microsoft.com/office/drawing/2014/main" id="{F48B39EE-5784-FAA9-5183-CC8037330C07}"/>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5E86C636-8C0C-6E52-0F74-87B5FEAC6AE9}"/>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1201213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CBC3-12CC-7ED2-BA5E-202CDB22A8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9B00AECE-C381-4AE6-E809-2D3FD9F32A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80F64-C9A8-54CA-2F1B-078D447FD39A}"/>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5" name="Footer Placeholder 4">
            <a:extLst>
              <a:ext uri="{FF2B5EF4-FFF2-40B4-BE49-F238E27FC236}">
                <a16:creationId xmlns:a16="http://schemas.microsoft.com/office/drawing/2014/main" id="{D5A05B48-F6C6-8E13-4CC2-964A0FEDE9EC}"/>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15741D0C-B76A-E81A-21B3-99D06D88F918}"/>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1103524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1EF8-E333-BE54-EC63-2DD541685571}"/>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8A30F012-E745-58F4-0ACE-125CB29F6E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A733467A-5BAF-F1B8-2D28-B0C79F32D1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915FA975-7E36-65D3-2FFB-1047955040D7}"/>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6" name="Footer Placeholder 5">
            <a:extLst>
              <a:ext uri="{FF2B5EF4-FFF2-40B4-BE49-F238E27FC236}">
                <a16:creationId xmlns:a16="http://schemas.microsoft.com/office/drawing/2014/main" id="{7D9E2AFD-903B-1978-3BA9-6782F100CAC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8D437CA3-3FA6-7F28-FE2B-FAB42CB2174F}"/>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782394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7FD9-5B4B-BC24-4AAA-D79E82AA18F4}"/>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C5DEFBDD-C354-2D8F-97F8-8CE2854C87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6D2B13-7A65-31CF-F91F-7B2713A2FF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FD0075D3-642B-69F7-35D9-77F6F9747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E1C6B-4EA1-D951-26B1-E04ECA97A7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247A49DF-3062-898C-5003-95661F83B3BC}"/>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8" name="Footer Placeholder 7">
            <a:extLst>
              <a:ext uri="{FF2B5EF4-FFF2-40B4-BE49-F238E27FC236}">
                <a16:creationId xmlns:a16="http://schemas.microsoft.com/office/drawing/2014/main" id="{94874D45-E308-141F-11F3-90FE6F3C74AB}"/>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45FE02EC-AC24-BFD2-7AB1-51A4A61FB52E}"/>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2797426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5068A-90FF-162B-17D7-3CE11AD45FD4}"/>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E135C913-D7A5-2706-6FA8-C7B8E55C8BCA}"/>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4" name="Footer Placeholder 3">
            <a:extLst>
              <a:ext uri="{FF2B5EF4-FFF2-40B4-BE49-F238E27FC236}">
                <a16:creationId xmlns:a16="http://schemas.microsoft.com/office/drawing/2014/main" id="{7AC2F888-5270-59F0-F7B3-AE7CC4C02F0B}"/>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93C2F5B7-0ECA-37BD-C063-49243026E399}"/>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2379303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B9522B-AD1D-3F9A-368D-AF027A20242E}"/>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3" name="Footer Placeholder 2">
            <a:extLst>
              <a:ext uri="{FF2B5EF4-FFF2-40B4-BE49-F238E27FC236}">
                <a16:creationId xmlns:a16="http://schemas.microsoft.com/office/drawing/2014/main" id="{26D502E9-EF21-9C2B-F5A8-9DE16459B713}"/>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1DFCACDD-54AA-76DB-C6A5-40692ACD2DCF}"/>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1560966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C68D-2A64-3B05-04C5-6CABF5E491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ED5F61C9-B085-5608-42B7-14C651E56E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63C693B2-8E31-F196-583F-451BE1C9FA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C0F1C0-27E7-36EE-86A1-9722018ECE67}"/>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6" name="Footer Placeholder 5">
            <a:extLst>
              <a:ext uri="{FF2B5EF4-FFF2-40B4-BE49-F238E27FC236}">
                <a16:creationId xmlns:a16="http://schemas.microsoft.com/office/drawing/2014/main" id="{2FDA5A87-6698-7F0A-CD73-57473707AE55}"/>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6F44244A-11F4-7760-F994-E787DC8AD171}"/>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982683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671B5-53E3-D43B-0DA4-E1A6A221DD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F09BF6A7-2AC1-8B89-D595-B35C5BB937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EA4B018B-6632-F8D1-D1D8-4905B3C3E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DF27C8-DED0-17C9-D479-B25B85C36280}"/>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6" name="Footer Placeholder 5">
            <a:extLst>
              <a:ext uri="{FF2B5EF4-FFF2-40B4-BE49-F238E27FC236}">
                <a16:creationId xmlns:a16="http://schemas.microsoft.com/office/drawing/2014/main" id="{18694394-F003-1D66-15FC-1F7A96D9B4AA}"/>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9913565B-4DAC-3BF6-6624-E5BFB0B50057}"/>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929213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A2136-97B3-1451-4B41-CAD76FF305CE}"/>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9EBB7BA9-8FD3-4FAE-6A54-2DA9EE865E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41C796C0-DDEC-3423-96FA-87A36AEFF209}"/>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5" name="Footer Placeholder 4">
            <a:extLst>
              <a:ext uri="{FF2B5EF4-FFF2-40B4-BE49-F238E27FC236}">
                <a16:creationId xmlns:a16="http://schemas.microsoft.com/office/drawing/2014/main" id="{CE1EF86A-51A7-4BF2-BDFA-294F2F67D115}"/>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B6D7F38-83DD-75F9-6DFE-A2F9B272197C}"/>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2293777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9575EC-AA52-E75A-7348-337C9B1244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8E43E097-C660-6C72-E90C-34E20D504F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A0C573E6-1693-E09B-C8F4-457B06561E7E}"/>
              </a:ext>
            </a:extLst>
          </p:cNvPr>
          <p:cNvSpPr>
            <a:spLocks noGrp="1"/>
          </p:cNvSpPr>
          <p:nvPr>
            <p:ph type="dt" sz="half" idx="10"/>
          </p:nvPr>
        </p:nvSpPr>
        <p:spPr/>
        <p:txBody>
          <a:bodyPr/>
          <a:lstStyle/>
          <a:p>
            <a:fld id="{DCADF674-7BBB-429C-B798-809CD9436259}" type="datetimeFigureOut">
              <a:rPr lang="ar-AE" smtClean="0"/>
              <a:t>11/11/1446</a:t>
            </a:fld>
            <a:endParaRPr lang="ar-AE"/>
          </a:p>
        </p:txBody>
      </p:sp>
      <p:sp>
        <p:nvSpPr>
          <p:cNvPr id="5" name="Footer Placeholder 4">
            <a:extLst>
              <a:ext uri="{FF2B5EF4-FFF2-40B4-BE49-F238E27FC236}">
                <a16:creationId xmlns:a16="http://schemas.microsoft.com/office/drawing/2014/main" id="{DD656077-44F6-63ED-DBB9-9C7B251BB6C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14EFCBAE-A082-9F41-20FF-B0FE22206A85}"/>
              </a:ext>
            </a:extLst>
          </p:cNvPr>
          <p:cNvSpPr>
            <a:spLocks noGrp="1"/>
          </p:cNvSpPr>
          <p:nvPr>
            <p:ph type="sldNum" sz="quarter" idx="12"/>
          </p:nvPr>
        </p:nvSpPr>
        <p:spPr/>
        <p:txBody>
          <a:bodyPr/>
          <a:lstStyle/>
          <a:p>
            <a:fld id="{7CA437F3-ABA8-4885-8C48-E7F114883CE3}" type="slidenum">
              <a:rPr lang="ar-AE" smtClean="0"/>
              <a:t>‹#›</a:t>
            </a:fld>
            <a:endParaRPr lang="ar-AE"/>
          </a:p>
        </p:txBody>
      </p:sp>
    </p:spTree>
    <p:extLst>
      <p:ext uri="{BB962C8B-B14F-4D97-AF65-F5344CB8AC3E}">
        <p14:creationId xmlns:p14="http://schemas.microsoft.com/office/powerpoint/2010/main" val="2473030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20697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35556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41024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70281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5/8/2025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96289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5/8/2025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424480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5/8/2025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82373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05551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668932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150126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38464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AF7A9-16A6-FBF9-6CE9-46AE581CBD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2C1D772D-258C-3235-DC52-50A44094CF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2AD2F7BF-13DD-7C28-9C07-DA4D4F96B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DF674-7BBB-429C-B798-809CD9436259}" type="datetimeFigureOut">
              <a:rPr lang="ar-AE" smtClean="0"/>
              <a:t>11/11/1446</a:t>
            </a:fld>
            <a:endParaRPr lang="ar-AE"/>
          </a:p>
        </p:txBody>
      </p:sp>
      <p:sp>
        <p:nvSpPr>
          <p:cNvPr id="5" name="Footer Placeholder 4">
            <a:extLst>
              <a:ext uri="{FF2B5EF4-FFF2-40B4-BE49-F238E27FC236}">
                <a16:creationId xmlns:a16="http://schemas.microsoft.com/office/drawing/2014/main" id="{6E98E0EF-1175-D4C2-9E1B-1C0A6870AB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5443DB1A-F956-4FAB-CFDA-8CF473CF9C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A437F3-ABA8-4885-8C48-E7F114883CE3}" type="slidenum">
              <a:rPr lang="ar-AE" smtClean="0"/>
              <a:t>‹#›</a:t>
            </a:fld>
            <a:endParaRPr lang="ar-AE"/>
          </a:p>
        </p:txBody>
      </p:sp>
    </p:spTree>
    <p:extLst>
      <p:ext uri="{BB962C8B-B14F-4D97-AF65-F5344CB8AC3E}">
        <p14:creationId xmlns:p14="http://schemas.microsoft.com/office/powerpoint/2010/main" val="81959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5/8/2025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2746543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C1118-C912-C5F6-B6D2-DF7F94FB5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7D27-D12F-717F-FA80-A792B2909FEE}"/>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(25)</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EF661146-EAB5-4184-64E4-04EF55C465DB}"/>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239711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5850C-87BE-0BB1-A615-A95EDD95419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55D6B36-AA1D-390A-1F91-8F682D21032C}"/>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176FD995-4856-AD84-B9C4-FE4DD5AE7781}"/>
              </a:ext>
            </a:extLst>
          </p:cNvPr>
          <p:cNvSpPr/>
          <p:nvPr/>
        </p:nvSpPr>
        <p:spPr>
          <a:xfrm>
            <a:off x="8120742" y="1702184"/>
            <a:ext cx="4071257" cy="660016"/>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الخامس و العشرون  صـــ 145 </a:t>
            </a:r>
          </a:p>
        </p:txBody>
      </p:sp>
      <p:sp>
        <p:nvSpPr>
          <p:cNvPr id="7" name="Rectangle: Rounded Corners 6">
            <a:extLst>
              <a:ext uri="{FF2B5EF4-FFF2-40B4-BE49-F238E27FC236}">
                <a16:creationId xmlns:a16="http://schemas.microsoft.com/office/drawing/2014/main" id="{4E937598-EB3A-13C6-1F78-5B61C6E4367C}"/>
              </a:ext>
            </a:extLst>
          </p:cNvPr>
          <p:cNvSpPr/>
          <p:nvPr/>
        </p:nvSpPr>
        <p:spPr>
          <a:xfrm>
            <a:off x="304801" y="1204647"/>
            <a:ext cx="7815942"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الأمير الصغير: يمثل البراءة والعمق العاطفي، ويركز على الجمال الخفي في العلاقات والأشياء.</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الراوي: يمثل البالغ الذي يتعلم من الأمير الصغير قيمة العلاقات العميقة والجمال الخفي في الحياة.</a:t>
            </a:r>
          </a:p>
        </p:txBody>
      </p:sp>
      <p:sp>
        <p:nvSpPr>
          <p:cNvPr id="8" name="Rectangle: Rounded Corners 7">
            <a:extLst>
              <a:ext uri="{FF2B5EF4-FFF2-40B4-BE49-F238E27FC236}">
                <a16:creationId xmlns:a16="http://schemas.microsoft.com/office/drawing/2014/main" id="{D817223B-A162-C807-B7BF-00FDD78595C4}"/>
              </a:ext>
            </a:extLst>
          </p:cNvPr>
          <p:cNvSpPr/>
          <p:nvPr/>
        </p:nvSpPr>
        <p:spPr>
          <a:xfrm>
            <a:off x="5802087" y="2471320"/>
            <a:ext cx="4942114" cy="1937395"/>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وصول الراوي والأمير الصغير إلى بئر غير تقليدية في الصحراء، حيث يستعد الأمير الصغير لجلب الماء.</a:t>
            </a: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2424B4CB-52D3-4167-3F21-31408F75EC22}"/>
              </a:ext>
            </a:extLst>
          </p:cNvPr>
          <p:cNvSpPr/>
          <p:nvPr/>
        </p:nvSpPr>
        <p:spPr>
          <a:xfrm>
            <a:off x="371557" y="2450785"/>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النهار، حيث يظهر ضوء الشمس ويشرب الأمير الصغير من الماء.</a:t>
            </a:r>
          </a:p>
        </p:txBody>
      </p:sp>
      <p:sp>
        <p:nvSpPr>
          <p:cNvPr id="14" name="Rectangle: Rounded Corners 13">
            <a:extLst>
              <a:ext uri="{FF2B5EF4-FFF2-40B4-BE49-F238E27FC236}">
                <a16:creationId xmlns:a16="http://schemas.microsoft.com/office/drawing/2014/main" id="{78017071-1A5A-D99E-DAEB-0DE5D905A8F0}"/>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الصحراء، حيث البئر التي وجدها الراوي والأمير الصغير.</a:t>
            </a:r>
          </a:p>
        </p:txBody>
      </p:sp>
      <p:sp>
        <p:nvSpPr>
          <p:cNvPr id="9" name="Rectangle: Rounded Corners 8">
            <a:extLst>
              <a:ext uri="{FF2B5EF4-FFF2-40B4-BE49-F238E27FC236}">
                <a16:creationId xmlns:a16="http://schemas.microsoft.com/office/drawing/2014/main" id="{4C2B91CE-0DAE-5F93-37DA-1A54BE4D5787}"/>
              </a:ext>
            </a:extLst>
          </p:cNvPr>
          <p:cNvSpPr/>
          <p:nvPr/>
        </p:nvSpPr>
        <p:spPr>
          <a:xfrm>
            <a:off x="371557" y="490838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شرب الأمير الصغير من الماء واستعادة نشاطه، وتبادل الأفكار حول قيمة الأشياء البسيطة مثل الماء والوردة. يطلب الأمير الصغير من الراوي رسم كمامة للخروف، ويعبر عن أهمية النظر بقلب الإنسان بدلاً من العينين فقط.</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pic>
        <p:nvPicPr>
          <p:cNvPr id="10" name="Picture 9">
            <a:extLst>
              <a:ext uri="{FF2B5EF4-FFF2-40B4-BE49-F238E27FC236}">
                <a16:creationId xmlns:a16="http://schemas.microsoft.com/office/drawing/2014/main" id="{86C46CB0-9612-5D64-0692-6E7E8784FA8C}"/>
              </a:ext>
            </a:extLst>
          </p:cNvPr>
          <p:cNvPicPr>
            <a:picLocks noChangeAspect="1"/>
          </p:cNvPicPr>
          <p:nvPr/>
        </p:nvPicPr>
        <p:blipFill>
          <a:blip r:embed="rId3"/>
          <a:stretch>
            <a:fillRect/>
          </a:stretch>
        </p:blipFill>
        <p:spPr>
          <a:xfrm>
            <a:off x="5660571" y="3240457"/>
            <a:ext cx="6055161" cy="16363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3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4B15B-902C-FC06-6752-4C6973DF30D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6AC82F-F651-74AC-35DB-71DACAEB74B1}"/>
              </a:ext>
            </a:extLst>
          </p:cNvPr>
          <p:cNvPicPr>
            <a:picLocks noChangeAspect="1"/>
          </p:cNvPicPr>
          <p:nvPr/>
        </p:nvPicPr>
        <p:blipFill>
          <a:blip r:embed="rId2"/>
          <a:stretch>
            <a:fillRect/>
          </a:stretch>
        </p:blipFill>
        <p:spPr>
          <a:xfrm>
            <a:off x="179615" y="250371"/>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37730561-77A2-6AAF-E4F6-06B7206F1B2D}"/>
              </a:ext>
            </a:extLst>
          </p:cNvPr>
          <p:cNvSpPr txBox="1"/>
          <p:nvPr/>
        </p:nvSpPr>
        <p:spPr>
          <a:xfrm>
            <a:off x="555172" y="1027582"/>
            <a:ext cx="11081656" cy="542725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يصل الراوي والأمير الصغير إلى بئر في الصحراء، ويشرب الأمير الصغير من الماء ويعبر عن سعادته. يتبادلان الأفكار حول قيمة الأشياء البسيطة، ويطلب الأمير الصغير من الراوي رسم كمامة للخروف.</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ينتهي الفصل بعودة الأمير الصغير إلى المكان الذي هبط فيه قبل عام، ويشعر الراوي بالقلق عليه.</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374148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1677D-3E6C-ABFE-C852-D08B03B3246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056E4F-F94C-3A28-9A3F-1F88C1297BD8}"/>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A450C293-68D6-0517-28C3-6BC3A9F6CE8F}"/>
              </a:ext>
            </a:extLst>
          </p:cNvPr>
          <p:cNvSpPr/>
          <p:nvPr/>
        </p:nvSpPr>
        <p:spPr>
          <a:xfrm>
            <a:off x="517791" y="3910989"/>
            <a:ext cx="10047383" cy="268575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تصرف الأمير الصغير يظهر نضجه العاطفي وعمق تفكيره، حيث يرى قيمة الأشياء البسيطة ويعبر عن أهمية النظر بقلب الإنسان.</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الراوي، من جانبه، يظهر تعاطفه وتقديره للأمير الصغير ولفكرة الجمال الخفي في الحياة.</a:t>
            </a:r>
            <a:endParaRPr kumimoji="0" lang="en-U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سلوك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1501D9B-1E73-321F-1C40-B942E19C2F9D}"/>
              </a:ext>
            </a:extLst>
          </p:cNvPr>
          <p:cNvSpPr/>
          <p:nvPr/>
        </p:nvSpPr>
        <p:spPr>
          <a:xfrm>
            <a:off x="326571" y="250374"/>
            <a:ext cx="10428515" cy="22394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الأمير الصغير يخبر الراوي عن عودته إلى المكان الذي هبط فيه قبل عام، ويشعر الراوي بالكآبة والخوف على الأمير الصغير. يطلب الأمير الصغير من الراوي العودة إلى طائرته وإصلاحها، ويعده بالبقاء في انتظاره حتى المساء.</a:t>
            </a:r>
            <a:endParaRPr kumimoji="0" lang="en-US"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pic>
        <p:nvPicPr>
          <p:cNvPr id="7" name="Picture 6">
            <a:extLst>
              <a:ext uri="{FF2B5EF4-FFF2-40B4-BE49-F238E27FC236}">
                <a16:creationId xmlns:a16="http://schemas.microsoft.com/office/drawing/2014/main" id="{1914D0E3-8E04-EDA6-475C-B33160B2567C}"/>
              </a:ext>
            </a:extLst>
          </p:cNvPr>
          <p:cNvPicPr>
            <a:picLocks noChangeAspect="1"/>
          </p:cNvPicPr>
          <p:nvPr/>
        </p:nvPicPr>
        <p:blipFill>
          <a:blip r:embed="rId3"/>
          <a:stretch>
            <a:fillRect/>
          </a:stretch>
        </p:blipFill>
        <p:spPr>
          <a:xfrm>
            <a:off x="326572" y="1861131"/>
            <a:ext cx="6727371" cy="2049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5007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1963-C1E2-1FCB-74C9-E91E3083458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6FA7A4F-FEC0-8381-7B16-8915F5B7DB0F}"/>
              </a:ext>
            </a:extLst>
          </p:cNvPr>
          <p:cNvPicPr>
            <a:picLocks noChangeAspect="1"/>
          </p:cNvPicPr>
          <p:nvPr/>
        </p:nvPicPr>
        <p:blipFill>
          <a:blip r:embed="rId2"/>
          <a:stretch>
            <a:fillRect/>
          </a:stretch>
        </p:blipFill>
        <p:spPr>
          <a:xfrm>
            <a:off x="149909" y="284472"/>
            <a:ext cx="11615057" cy="6444343"/>
          </a:xfrm>
          <a:prstGeom prst="rect">
            <a:avLst/>
          </a:prstGeom>
          <a:ln>
            <a:noFill/>
          </a:ln>
          <a:effectLst>
            <a:outerShdw blurRad="292100" dist="139700" dir="2700000" algn="tl" rotWithShape="0">
              <a:srgbClr val="333333">
                <a:alpha val="65000"/>
              </a:srgbClr>
            </a:outerShdw>
          </a:effectLst>
        </p:spPr>
      </p:pic>
      <p:sp>
        <p:nvSpPr>
          <p:cNvPr id="8" name="Rectangle: Rounded Corners 7">
            <a:extLst>
              <a:ext uri="{FF2B5EF4-FFF2-40B4-BE49-F238E27FC236}">
                <a16:creationId xmlns:a16="http://schemas.microsoft.com/office/drawing/2014/main" id="{CEF4D99B-5427-837A-E4E8-BD974DE7D7C3}"/>
              </a:ext>
            </a:extLst>
          </p:cNvPr>
          <p:cNvSpPr/>
          <p:nvPr/>
        </p:nvSpPr>
        <p:spPr>
          <a:xfrm>
            <a:off x="318178" y="3569516"/>
            <a:ext cx="5668965" cy="2965316"/>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C0C0C0"/>
                </a:highlight>
                <a:uLnTx/>
                <a:uFillTx/>
                <a:latin typeface="Arial" panose="020B0604020202020204"/>
                <a:ea typeface="+mn-ea"/>
                <a:cs typeface="Arial" panose="020B0604020202020204" pitchFamily="34" charset="0"/>
              </a:rPr>
              <a:t>عمياء</a:t>
            </a: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 صفة على وزن فعلاء مؤنث أفعل</a:t>
            </a:r>
          </a:p>
        </p:txBody>
      </p:sp>
      <p:sp>
        <p:nvSpPr>
          <p:cNvPr id="5" name="Rectangle: Rounded Corners 4">
            <a:extLst>
              <a:ext uri="{FF2B5EF4-FFF2-40B4-BE49-F238E27FC236}">
                <a16:creationId xmlns:a16="http://schemas.microsoft.com/office/drawing/2014/main" id="{CC2062A3-3D5A-1AAA-4617-5A7126C83CD8}"/>
              </a:ext>
            </a:extLst>
          </p:cNvPr>
          <p:cNvSpPr/>
          <p:nvPr/>
        </p:nvSpPr>
        <p:spPr>
          <a:xfrm>
            <a:off x="449069" y="740229"/>
            <a:ext cx="5668966" cy="125994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w="6600">
                  <a:solidFill>
                    <a:srgbClr val="5EC795"/>
                  </a:solidFill>
                  <a:prstDash val="solid"/>
                </a:ln>
                <a:solidFill>
                  <a:srgbClr val="FFFFFF"/>
                </a:solidFill>
                <a:effectLst>
                  <a:outerShdw dist="38100" dir="2700000" algn="tl" rotWithShape="0">
                    <a:srgbClr val="5EC795"/>
                  </a:outerShdw>
                </a:effectLst>
                <a:uLnTx/>
                <a:uFillTx/>
                <a:latin typeface="Arial" panose="020B0604020202020204"/>
                <a:ea typeface="+mn-ea"/>
                <a:cs typeface="Arial" panose="020B0604020202020204" pitchFamily="34" charset="0"/>
              </a:rPr>
              <a:t>استخرج العدد والمعدود في الجمل التالية :</a:t>
            </a:r>
          </a:p>
        </p:txBody>
      </p:sp>
      <p:sp>
        <p:nvSpPr>
          <p:cNvPr id="12" name="Rectangle: Rounded Corners 11">
            <a:extLst>
              <a:ext uri="{FF2B5EF4-FFF2-40B4-BE49-F238E27FC236}">
                <a16:creationId xmlns:a16="http://schemas.microsoft.com/office/drawing/2014/main" id="{54B545C9-8619-4BED-5F63-A99254E79511}"/>
              </a:ext>
            </a:extLst>
          </p:cNvPr>
          <p:cNvSpPr/>
          <p:nvPr/>
        </p:nvSpPr>
        <p:spPr>
          <a:xfrm>
            <a:off x="6118035" y="740229"/>
            <a:ext cx="4359006" cy="1259947"/>
          </a:xfrm>
          <a:prstGeom prst="roundRect">
            <a:avLst/>
          </a:prstGeom>
        </p:spPr>
        <p:style>
          <a:lnRef idx="3">
            <a:schemeClr val="lt1"/>
          </a:lnRef>
          <a:fillRef idx="1">
            <a:schemeClr val="accent6"/>
          </a:fillRef>
          <a:effectRef idx="1">
            <a:schemeClr val="accent6"/>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6600">
                  <a:solidFill>
                    <a:srgbClr val="5EC795"/>
                  </a:solidFill>
                  <a:prstDash val="solid"/>
                </a:ln>
                <a:solidFill>
                  <a:srgbClr val="FFFFFF"/>
                </a:solidFill>
                <a:effectLst>
                  <a:outerShdw dist="38100" dir="2700000" algn="tl" rotWithShape="0">
                    <a:srgbClr val="5EC795"/>
                  </a:outerShdw>
                </a:effectLst>
                <a:uLnTx/>
                <a:uFillTx/>
                <a:latin typeface="Arial" panose="020B0604020202020204"/>
                <a:ea typeface="+mn-ea"/>
                <a:cs typeface="Arial" panose="020B0604020202020204" pitchFamily="34" charset="0"/>
              </a:rPr>
              <a:t>يوجد بهذا الفصل تشبيهات واستعارات غير الموجود أدناه :</a:t>
            </a:r>
          </a:p>
        </p:txBody>
      </p:sp>
      <p:pic>
        <p:nvPicPr>
          <p:cNvPr id="4" name="Picture 3">
            <a:extLst>
              <a:ext uri="{FF2B5EF4-FFF2-40B4-BE49-F238E27FC236}">
                <a16:creationId xmlns:a16="http://schemas.microsoft.com/office/drawing/2014/main" id="{2E8CB9C4-F6EC-363C-DF32-DDD2C8AEC119}"/>
              </a:ext>
            </a:extLst>
          </p:cNvPr>
          <p:cNvPicPr>
            <a:picLocks noChangeAspect="1"/>
          </p:cNvPicPr>
          <p:nvPr/>
        </p:nvPicPr>
        <p:blipFill>
          <a:blip r:embed="rId3"/>
          <a:stretch>
            <a:fillRect/>
          </a:stretch>
        </p:blipFill>
        <p:spPr>
          <a:xfrm>
            <a:off x="6282960" y="4591564"/>
            <a:ext cx="4115980" cy="921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AAAA1E57-1964-3ECD-65A0-FF17174F7855}"/>
              </a:ext>
            </a:extLst>
          </p:cNvPr>
          <p:cNvPicPr>
            <a:picLocks noChangeAspect="1"/>
          </p:cNvPicPr>
          <p:nvPr/>
        </p:nvPicPr>
        <p:blipFill>
          <a:blip r:embed="rId4"/>
          <a:stretch>
            <a:fillRect/>
          </a:stretch>
        </p:blipFill>
        <p:spPr>
          <a:xfrm>
            <a:off x="576943" y="2000177"/>
            <a:ext cx="5410200" cy="1009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BAEB08A2-756D-E812-5661-DF7AD764DCBC}"/>
              </a:ext>
            </a:extLst>
          </p:cNvPr>
          <p:cNvPicPr>
            <a:picLocks noChangeAspect="1"/>
          </p:cNvPicPr>
          <p:nvPr/>
        </p:nvPicPr>
        <p:blipFill>
          <a:blip r:embed="rId5"/>
          <a:stretch>
            <a:fillRect/>
          </a:stretch>
        </p:blipFill>
        <p:spPr>
          <a:xfrm>
            <a:off x="6204859" y="1915366"/>
            <a:ext cx="4272182" cy="11806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F438285A-48EB-2330-A5C0-F5378F9B7EDD}"/>
              </a:ext>
            </a:extLst>
          </p:cNvPr>
          <p:cNvPicPr>
            <a:picLocks noChangeAspect="1"/>
          </p:cNvPicPr>
          <p:nvPr/>
        </p:nvPicPr>
        <p:blipFill>
          <a:blip r:embed="rId6"/>
          <a:stretch>
            <a:fillRect/>
          </a:stretch>
        </p:blipFill>
        <p:spPr>
          <a:xfrm>
            <a:off x="449070" y="3009690"/>
            <a:ext cx="5640898" cy="8386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F46FD077-55EB-3388-BAC1-89A68A35DD8F}"/>
              </a:ext>
            </a:extLst>
          </p:cNvPr>
          <p:cNvPicPr>
            <a:picLocks noChangeAspect="1"/>
          </p:cNvPicPr>
          <p:nvPr/>
        </p:nvPicPr>
        <p:blipFill>
          <a:blip r:embed="rId7"/>
          <a:stretch>
            <a:fillRect/>
          </a:stretch>
        </p:blipFill>
        <p:spPr>
          <a:xfrm>
            <a:off x="6115016" y="2980613"/>
            <a:ext cx="4552984" cy="1466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3563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6A171-3991-A3E9-0754-8FC3CD989096}"/>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D2268C8-91B1-77EF-2126-6A6462A4402C}"/>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الرسالة الرئيسة تتعلق بأهمية النظر بقلب الإنسان بدلاً من العينين فقط، وفهم قيمة الأشياء البسيطة في الحياة.</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و النص يشير إلى أهمية العلاقات العميقة والتواصل الحقيقي بين الناس.</a:t>
            </a:r>
          </a:p>
        </p:txBody>
      </p:sp>
    </p:spTree>
    <p:extLst>
      <p:ext uri="{BB962C8B-B14F-4D97-AF65-F5344CB8AC3E}">
        <p14:creationId xmlns:p14="http://schemas.microsoft.com/office/powerpoint/2010/main" val="312143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8C610-3C80-A979-B06C-4A588DDB68F8}"/>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6419FAE6-172D-BA75-B867-63AD281311A8}"/>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48E43A32-D2E8-901B-D31C-F41EB6BFDCA4}"/>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150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3">
            <a:extLst>
              <a:ext uri="{FF2B5EF4-FFF2-40B4-BE49-F238E27FC236}">
                <a16:creationId xmlns:a16="http://schemas.microsoft.com/office/drawing/2014/main" id="{8CA8891C-D955-205D-E511-D8F01ED27765}"/>
              </a:ext>
            </a:extLst>
          </p:cNvPr>
          <p:cNvSpPr txBox="1"/>
          <p:nvPr/>
        </p:nvSpPr>
        <p:spPr>
          <a:xfrm>
            <a:off x="1023258" y="1198455"/>
            <a:ext cx="10337120" cy="2554545"/>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قال: الناس يتدافعون في القطارات السريعة، ولكنهم لا يعرفون قط ما يبحثون عنه؛ ولذلك يهتزون ويدورون في حلقة مفرغة. </a:t>
            </a:r>
            <a:r>
              <a:rPr kumimoji="0" lang="ar-EG" sz="4000" b="1" i="0" u="none" strike="noStrike" kern="1200" cap="none" spc="50" normalizeH="0" baseline="0" noProof="0" dirty="0" err="1">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أوافقه</a:t>
            </a:r>
            <a:r>
              <a:rPr kumimoji="0" lang="ar-EG" sz="40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 على هذا فأغلب الناس يسير في الحياة على غير هدى، ولا يعنيه إلا الماديات وظواهر الأمور ولا يعرفون الهدف الحقيقي وراء هذه الحياة.</a:t>
            </a:r>
          </a:p>
        </p:txBody>
      </p:sp>
      <p:pic>
        <p:nvPicPr>
          <p:cNvPr id="3" name="صورة 4">
            <a:extLst>
              <a:ext uri="{FF2B5EF4-FFF2-40B4-BE49-F238E27FC236}">
                <a16:creationId xmlns:a16="http://schemas.microsoft.com/office/drawing/2014/main" id="{69D269F8-854A-BCCD-56DB-FFC4D6463CE4}"/>
              </a:ext>
            </a:extLst>
          </p:cNvPr>
          <p:cNvPicPr>
            <a:picLocks noChangeAspect="1"/>
          </p:cNvPicPr>
          <p:nvPr/>
        </p:nvPicPr>
        <p:blipFill>
          <a:blip r:embed="rId3"/>
          <a:stretch>
            <a:fillRect/>
          </a:stretch>
        </p:blipFill>
        <p:spPr>
          <a:xfrm>
            <a:off x="3701996" y="148281"/>
            <a:ext cx="7658381" cy="976184"/>
          </a:xfrm>
          <a:prstGeom prst="rect">
            <a:avLst/>
          </a:prstGeom>
        </p:spPr>
      </p:pic>
      <p:sp>
        <p:nvSpPr>
          <p:cNvPr id="4" name="مربع نص 5">
            <a:extLst>
              <a:ext uri="{FF2B5EF4-FFF2-40B4-BE49-F238E27FC236}">
                <a16:creationId xmlns:a16="http://schemas.microsoft.com/office/drawing/2014/main" id="{774BD16C-C34E-475E-E6AD-0C1F31105518}"/>
              </a:ext>
            </a:extLst>
          </p:cNvPr>
          <p:cNvSpPr txBox="1"/>
          <p:nvPr/>
        </p:nvSpPr>
        <p:spPr>
          <a:xfrm>
            <a:off x="963904" y="4688233"/>
            <a:ext cx="10310225" cy="2123658"/>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بسبب ما رآه من الأمير الصغير، وهو يشرب وكانت عيناه مغمضتين، وقد اكتسب حلاوته من سيرهما تحت النجوم ومن غناء البكرة ومن تعب ذراعيه.</a:t>
            </a:r>
          </a:p>
        </p:txBody>
      </p:sp>
      <p:pic>
        <p:nvPicPr>
          <p:cNvPr id="5" name="صورة 13">
            <a:extLst>
              <a:ext uri="{FF2B5EF4-FFF2-40B4-BE49-F238E27FC236}">
                <a16:creationId xmlns:a16="http://schemas.microsoft.com/office/drawing/2014/main" id="{05228D0E-AC46-41D5-7F88-98F3F6817A4D}"/>
              </a:ext>
            </a:extLst>
          </p:cNvPr>
          <p:cNvPicPr>
            <a:picLocks noChangeAspect="1"/>
          </p:cNvPicPr>
          <p:nvPr/>
        </p:nvPicPr>
        <p:blipFill>
          <a:blip r:embed="rId4"/>
          <a:stretch>
            <a:fillRect/>
          </a:stretch>
        </p:blipFill>
        <p:spPr>
          <a:xfrm>
            <a:off x="2710543" y="3820606"/>
            <a:ext cx="8649834" cy="806404"/>
          </a:xfrm>
          <a:prstGeom prst="rect">
            <a:avLst/>
          </a:prstGeom>
        </p:spPr>
      </p:pic>
    </p:spTree>
    <p:extLst>
      <p:ext uri="{BB962C8B-B14F-4D97-AF65-F5344CB8AC3E}">
        <p14:creationId xmlns:p14="http://schemas.microsoft.com/office/powerpoint/2010/main" val="344769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B895-3463-B904-B56C-7505442CA383}"/>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DAD1EB71-0DB5-83CB-A080-E6FE3589C366}"/>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75615E3E-C7E4-92F0-0AD7-B02E4F3B0A96}"/>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150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6">
            <a:extLst>
              <a:ext uri="{FF2B5EF4-FFF2-40B4-BE49-F238E27FC236}">
                <a16:creationId xmlns:a16="http://schemas.microsoft.com/office/drawing/2014/main" id="{96F91454-EFCE-E4B4-1A34-66C1F15F454F}"/>
              </a:ext>
            </a:extLst>
          </p:cNvPr>
          <p:cNvSpPr txBox="1"/>
          <p:nvPr/>
        </p:nvSpPr>
        <p:spPr>
          <a:xfrm>
            <a:off x="963904" y="1124465"/>
            <a:ext cx="10465186" cy="2123658"/>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لأن الناس قد يزرعون خمسة آلاف وردة في حديقة واحدة، ولا يجدون فيها ما يطلبون، وقد يتواجد طلبهم في وردة واحدة أو في قليل من الماء.</a:t>
            </a:r>
          </a:p>
        </p:txBody>
      </p:sp>
      <p:sp>
        <p:nvSpPr>
          <p:cNvPr id="3" name="مربع نص 9">
            <a:extLst>
              <a:ext uri="{FF2B5EF4-FFF2-40B4-BE49-F238E27FC236}">
                <a16:creationId xmlns:a16="http://schemas.microsoft.com/office/drawing/2014/main" id="{76EE67FC-53C0-6C0F-90C8-8963EC339956}"/>
              </a:ext>
            </a:extLst>
          </p:cNvPr>
          <p:cNvSpPr txBox="1"/>
          <p:nvPr/>
        </p:nvSpPr>
        <p:spPr>
          <a:xfrm>
            <a:off x="963904" y="4183618"/>
            <a:ext cx="10426568" cy="1446550"/>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عندما لا يهمل مشاعره وأحاسيسه، ولا يركز على ظواهر الأشياء.</a:t>
            </a:r>
          </a:p>
        </p:txBody>
      </p:sp>
      <p:pic>
        <p:nvPicPr>
          <p:cNvPr id="4" name="صورة 16">
            <a:extLst>
              <a:ext uri="{FF2B5EF4-FFF2-40B4-BE49-F238E27FC236}">
                <a16:creationId xmlns:a16="http://schemas.microsoft.com/office/drawing/2014/main" id="{8CD866F4-BAF5-D688-A85A-1658FE98859B}"/>
              </a:ext>
            </a:extLst>
          </p:cNvPr>
          <p:cNvPicPr>
            <a:picLocks noChangeAspect="1"/>
          </p:cNvPicPr>
          <p:nvPr/>
        </p:nvPicPr>
        <p:blipFill>
          <a:blip r:embed="rId3"/>
          <a:stretch>
            <a:fillRect/>
          </a:stretch>
        </p:blipFill>
        <p:spPr>
          <a:xfrm>
            <a:off x="3701996" y="52208"/>
            <a:ext cx="7675028" cy="1011034"/>
          </a:xfrm>
          <a:prstGeom prst="rect">
            <a:avLst/>
          </a:prstGeom>
        </p:spPr>
      </p:pic>
      <p:pic>
        <p:nvPicPr>
          <p:cNvPr id="5" name="صورة 18">
            <a:extLst>
              <a:ext uri="{FF2B5EF4-FFF2-40B4-BE49-F238E27FC236}">
                <a16:creationId xmlns:a16="http://schemas.microsoft.com/office/drawing/2014/main" id="{D6C6F81F-CFFE-2176-0EEE-7ECD8F30489F}"/>
              </a:ext>
            </a:extLst>
          </p:cNvPr>
          <p:cNvPicPr>
            <a:picLocks noChangeAspect="1"/>
          </p:cNvPicPr>
          <p:nvPr/>
        </p:nvPicPr>
        <p:blipFill>
          <a:blip r:embed="rId4"/>
          <a:stretch>
            <a:fillRect/>
          </a:stretch>
        </p:blipFill>
        <p:spPr>
          <a:xfrm>
            <a:off x="4953000" y="3309346"/>
            <a:ext cx="6424024" cy="813049"/>
          </a:xfrm>
          <a:prstGeom prst="rect">
            <a:avLst/>
          </a:prstGeom>
        </p:spPr>
      </p:pic>
    </p:spTree>
    <p:extLst>
      <p:ext uri="{BB962C8B-B14F-4D97-AF65-F5344CB8AC3E}">
        <p14:creationId xmlns:p14="http://schemas.microsoft.com/office/powerpoint/2010/main" val="76947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6EE8C-986A-C9FF-4830-F30DDA547728}"/>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F1ACBA33-B65E-8F0F-3541-74571158B73C}"/>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9AB112A7-FA49-87B8-C6DD-7C58EDDE4BEB}"/>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150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11">
            <a:extLst>
              <a:ext uri="{FF2B5EF4-FFF2-40B4-BE49-F238E27FC236}">
                <a16:creationId xmlns:a16="http://schemas.microsoft.com/office/drawing/2014/main" id="{849406F0-4E15-AB20-65C1-1BC6EDF40F7E}"/>
              </a:ext>
            </a:extLst>
          </p:cNvPr>
          <p:cNvSpPr txBox="1"/>
          <p:nvPr/>
        </p:nvSpPr>
        <p:spPr>
          <a:xfrm>
            <a:off x="1034143" y="3219692"/>
            <a:ext cx="10297886" cy="1938992"/>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إحساسه بأن رحلة الأمير أوشكت على النهاية، و أتوقع أن يعود الأمير إلى كوكبه وزهرته.</a:t>
            </a:r>
          </a:p>
        </p:txBody>
      </p:sp>
      <p:pic>
        <p:nvPicPr>
          <p:cNvPr id="3" name="صورة 20">
            <a:extLst>
              <a:ext uri="{FF2B5EF4-FFF2-40B4-BE49-F238E27FC236}">
                <a16:creationId xmlns:a16="http://schemas.microsoft.com/office/drawing/2014/main" id="{2B696183-268D-ACF9-9904-289E4EF66F97}"/>
              </a:ext>
            </a:extLst>
          </p:cNvPr>
          <p:cNvPicPr>
            <a:picLocks noChangeAspect="1"/>
          </p:cNvPicPr>
          <p:nvPr/>
        </p:nvPicPr>
        <p:blipFill>
          <a:blip r:embed="rId3"/>
          <a:stretch>
            <a:fillRect/>
          </a:stretch>
        </p:blipFill>
        <p:spPr>
          <a:xfrm>
            <a:off x="1034143" y="1063242"/>
            <a:ext cx="10297886" cy="1964764"/>
          </a:xfrm>
          <a:prstGeom prst="rect">
            <a:avLst/>
          </a:prstGeom>
        </p:spPr>
      </p:pic>
    </p:spTree>
    <p:extLst>
      <p:ext uri="{BB962C8B-B14F-4D97-AF65-F5344CB8AC3E}">
        <p14:creationId xmlns:p14="http://schemas.microsoft.com/office/powerpoint/2010/main" val="348747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1</TotalTime>
  <Words>479</Words>
  <Application>Microsoft Office PowerPoint</Application>
  <PresentationFormat>Widescreen</PresentationFormat>
  <Paragraphs>43</Paragraphs>
  <Slides>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(25)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2025-05-08T18:18:06Z</dcterms:created>
  <dcterms:modified xsi:type="dcterms:W3CDTF">2025-05-08T18:19:21Z</dcterms:modified>
</cp:coreProperties>
</file>