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7" r:id="rId1"/>
  </p:sldMasterIdLst>
  <p:notesMasterIdLst>
    <p:notesMasterId r:id="rId21"/>
  </p:notesMasterIdLst>
  <p:sldIdLst>
    <p:sldId id="278" r:id="rId2"/>
    <p:sldId id="256" r:id="rId3"/>
    <p:sldId id="274" r:id="rId4"/>
    <p:sldId id="263" r:id="rId5"/>
    <p:sldId id="264" r:id="rId6"/>
    <p:sldId id="266" r:id="rId7"/>
    <p:sldId id="257" r:id="rId8"/>
    <p:sldId id="268" r:id="rId9"/>
    <p:sldId id="267" r:id="rId10"/>
    <p:sldId id="258" r:id="rId11"/>
    <p:sldId id="276" r:id="rId12"/>
    <p:sldId id="275" r:id="rId13"/>
    <p:sldId id="280" r:id="rId14"/>
    <p:sldId id="282" r:id="rId15"/>
    <p:sldId id="259" r:id="rId16"/>
    <p:sldId id="277" r:id="rId17"/>
    <p:sldId id="261" r:id="rId18"/>
    <p:sldId id="279" r:id="rId19"/>
    <p:sldId id="281" r:id="rId2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064C"/>
    <a:srgbClr val="FF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71" autoAdjust="0"/>
  </p:normalViewPr>
  <p:slideViewPr>
    <p:cSldViewPr>
      <p:cViewPr varScale="1">
        <p:scale>
          <a:sx n="79" d="100"/>
          <a:sy n="79" d="100"/>
        </p:scale>
        <p:origin x="15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notesMaster" Target="notesMasters/notesMaster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atin typeface="Arial" pitchFamily="34" charset="0"/>
                <a:cs typeface="Arial" pitchFamily="34" charset="0"/>
              </a:defRPr>
            </a:lvl1pPr>
          </a:lstStyle>
          <a:p>
            <a:pPr>
              <a:defRPr/>
            </a:pPr>
            <a:endParaRPr lang="ar-AE"/>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atin typeface="Arial" pitchFamily="34" charset="0"/>
                <a:cs typeface="Arial" pitchFamily="34" charset="0"/>
              </a:defRPr>
            </a:lvl1pPr>
          </a:lstStyle>
          <a:p>
            <a:pPr>
              <a:defRPr/>
            </a:pPr>
            <a:fld id="{0A2848FD-279E-4A50-BF02-3778D05BD829}" type="datetimeFigureOut">
              <a:rPr lang="ar-AE"/>
              <a:pPr>
                <a:defRPr/>
              </a:pPr>
              <a:t>13/03/1446</a:t>
            </a:fld>
            <a:endParaRPr lang="ar-AE"/>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AE" noProof="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noProof="0"/>
              <a:t>انقر لتحرير أنماط النص الرئيسي</a:t>
            </a:r>
          </a:p>
          <a:p>
            <a:pPr lvl="1"/>
            <a:r>
              <a:rPr lang="ar-SA" noProof="0"/>
              <a:t>المستوى الثاني</a:t>
            </a:r>
          </a:p>
          <a:p>
            <a:pPr lvl="2"/>
            <a:r>
              <a:rPr lang="ar-SA" noProof="0"/>
              <a:t>المستوى الثالث</a:t>
            </a:r>
          </a:p>
          <a:p>
            <a:pPr lvl="3"/>
            <a:r>
              <a:rPr lang="ar-SA" noProof="0"/>
              <a:t>المستوى الرابع</a:t>
            </a:r>
          </a:p>
          <a:p>
            <a:pPr lvl="4"/>
            <a:r>
              <a:rPr lang="ar-SA" noProof="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atin typeface="Arial" pitchFamily="34" charset="0"/>
                <a:cs typeface="Arial" pitchFamily="34" charset="0"/>
              </a:defRPr>
            </a:lvl1pPr>
          </a:lstStyle>
          <a:p>
            <a:pPr>
              <a:defRPr/>
            </a:pPr>
            <a:endParaRPr lang="ar-AE"/>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vl1pPr>
          </a:lstStyle>
          <a:p>
            <a:fld id="{F544EABA-A789-4B58-AA06-33178A85064C}" type="slidenum">
              <a:rPr lang="ar-AE" altLang="en-US"/>
              <a:pPr/>
              <a:t>‹#›</a:t>
            </a:fld>
            <a:endParaRPr lang="ar-AE" alt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AE" altLang="en-US"/>
          </a:p>
        </p:txBody>
      </p:sp>
      <p:sp>
        <p:nvSpPr>
          <p:cNvPr id="23556"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CD06514F-B9BF-4935-995C-DD46D0F65B0E}" type="slidenum">
              <a:rPr lang="ar-AE" altLang="en-US">
                <a:latin typeface="Arial" panose="020B0604020202020204" pitchFamily="34" charset="0"/>
              </a:rPr>
              <a:pPr eaLnBrk="1" hangingPunct="1">
                <a:spcBef>
                  <a:spcPct val="0"/>
                </a:spcBef>
              </a:pPr>
              <a:t>2</a:t>
            </a:fld>
            <a:endParaRPr lang="ar-AE"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AE"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761F79FE-F572-4FB6-9DF2-936DA3812566}" type="slidenum">
              <a:rPr lang="ar-AE" altLang="en-US">
                <a:latin typeface="Arial" panose="020B0604020202020204" pitchFamily="34" charset="0"/>
              </a:rPr>
              <a:pPr eaLnBrk="1" hangingPunct="1">
                <a:spcBef>
                  <a:spcPct val="0"/>
                </a:spcBef>
              </a:pPr>
              <a:t>4</a:t>
            </a:fld>
            <a:endParaRPr lang="ar-AE"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AE" altLang="en-US"/>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51A9DC55-E34A-4AC9-A587-22BB35A26CC8}" type="slidenum">
              <a:rPr lang="ar-AE" altLang="en-US">
                <a:latin typeface="Arial" panose="020B0604020202020204" pitchFamily="34" charset="0"/>
              </a:rPr>
              <a:pPr eaLnBrk="1" hangingPunct="1">
                <a:spcBef>
                  <a:spcPct val="0"/>
                </a:spcBef>
              </a:pPr>
              <a:t>5</a:t>
            </a:fld>
            <a:endParaRPr lang="ar-AE"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AE"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CC144263-A9FD-4BE5-87F6-D5C98010B046}" type="slidenum">
              <a:rPr lang="ar-AE" altLang="en-US">
                <a:latin typeface="Arial" panose="020B0604020202020204" pitchFamily="34" charset="0"/>
              </a:rPr>
              <a:pPr eaLnBrk="1" hangingPunct="1">
                <a:spcBef>
                  <a:spcPct val="0"/>
                </a:spcBef>
              </a:pPr>
              <a:t>6</a:t>
            </a:fld>
            <a:endParaRPr lang="ar-AE"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AE" altLang="en-US"/>
          </a:p>
        </p:txBody>
      </p:sp>
      <p:sp>
        <p:nvSpPr>
          <p:cNvPr id="27652"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73E2FB94-165F-4193-997D-05C5DB756388}" type="slidenum">
              <a:rPr lang="ar-AE" altLang="en-US">
                <a:latin typeface="Arial" panose="020B0604020202020204" pitchFamily="34" charset="0"/>
              </a:rPr>
              <a:pPr eaLnBrk="1" hangingPunct="1">
                <a:spcBef>
                  <a:spcPct val="0"/>
                </a:spcBef>
              </a:pPr>
              <a:t>7</a:t>
            </a:fld>
            <a:endParaRPr lang="ar-AE"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AE"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43D79733-686F-4FBA-9EF8-87E593455277}" type="slidenum">
              <a:rPr lang="ar-AE" altLang="en-US">
                <a:latin typeface="Arial" panose="020B0604020202020204" pitchFamily="34" charset="0"/>
              </a:rPr>
              <a:pPr eaLnBrk="1" hangingPunct="1">
                <a:spcBef>
                  <a:spcPct val="0"/>
                </a:spcBef>
              </a:pPr>
              <a:t>8</a:t>
            </a:fld>
            <a:endParaRPr lang="ar-AE"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AE"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A612251C-5342-465B-8179-408A33D97AFF}" type="slidenum">
              <a:rPr lang="ar-AE" altLang="en-US">
                <a:latin typeface="Arial" panose="020B0604020202020204" pitchFamily="34" charset="0"/>
              </a:rPr>
              <a:pPr eaLnBrk="1" hangingPunct="1">
                <a:spcBef>
                  <a:spcPct val="0"/>
                </a:spcBef>
              </a:pPr>
              <a:t>9</a:t>
            </a:fld>
            <a:endParaRPr lang="ar-AE"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AE" altLang="en-US"/>
          </a:p>
        </p:txBody>
      </p:sp>
      <p:sp>
        <p:nvSpPr>
          <p:cNvPr id="30724"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BF00C51E-6C84-4CE9-98AD-75C1C342BDDF}" type="slidenum">
              <a:rPr lang="ar-AE" altLang="en-US">
                <a:latin typeface="Arial" panose="020B0604020202020204" pitchFamily="34" charset="0"/>
              </a:rPr>
              <a:pPr eaLnBrk="1" hangingPunct="1">
                <a:spcBef>
                  <a:spcPct val="0"/>
                </a:spcBef>
              </a:pPr>
              <a:t>10</a:t>
            </a:fld>
            <a:endParaRPr lang="ar-AE"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AE" altLang="en-US"/>
          </a:p>
        </p:txBody>
      </p:sp>
      <p:sp>
        <p:nvSpPr>
          <p:cNvPr id="31748"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30E476B5-47AB-4283-B80C-D2FE3E3A621E}" type="slidenum">
              <a:rPr lang="ar-AE" altLang="en-US">
                <a:latin typeface="Arial" panose="020B0604020202020204" pitchFamily="34" charset="0"/>
              </a:rPr>
              <a:pPr eaLnBrk="1" hangingPunct="1">
                <a:spcBef>
                  <a:spcPct val="0"/>
                </a:spcBef>
              </a:pPr>
              <a:t>15</a:t>
            </a:fld>
            <a:endParaRPr lang="ar-AE"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AE" altLang="en-US"/>
          </a:p>
        </p:txBody>
      </p:sp>
      <p:sp>
        <p:nvSpPr>
          <p:cNvPr id="32772"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eaLnBrk="0" hangingPunct="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eaLnBrk="0" hangingPunct="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eaLnBrk="1" hangingPunct="1">
              <a:spcBef>
                <a:spcPct val="0"/>
              </a:spcBef>
            </a:pPr>
            <a:fld id="{3CD9F370-F000-4D3C-B52A-EA0DBC48D13E}" type="slidenum">
              <a:rPr lang="ar-AE" altLang="en-US">
                <a:latin typeface="Arial" panose="020B0604020202020204" pitchFamily="34" charset="0"/>
              </a:rPr>
              <a:pPr eaLnBrk="1" hangingPunct="1">
                <a:spcBef>
                  <a:spcPct val="0"/>
                </a:spcBef>
              </a:pPr>
              <a:t>17</a:t>
            </a:fld>
            <a:endParaRPr lang="ar-AE"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Pr>
        <a:gradFill rotWithShape="0">
          <a:gsLst>
            <a:gs pos="0">
              <a:schemeClr val="bg1"/>
            </a:gs>
            <a:gs pos="100000">
              <a:srgbClr val="32324A"/>
            </a:gs>
          </a:gsLst>
          <a:lin ang="2700000" scaled="1"/>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en-US"/>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en-US"/>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en-US"/>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en-US"/>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en-US"/>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en-US"/>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en-US"/>
            </a:p>
          </p:txBody>
        </p:sp>
        <p:sp>
          <p:nvSpPr>
            <p:cNvPr id="19" name="Rectangle 17"/>
            <p:cNvSpPr>
              <a:spLocks noChangeArrowheads="1"/>
            </p:cNvSpPr>
            <p:nvPr userDrawn="1"/>
          </p:nvSpPr>
          <p:spPr bwMode="hidden">
            <a:xfrm rot="18603245" flipV="1">
              <a:off x="4054"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en-US"/>
            </a:p>
          </p:txBody>
        </p:sp>
        <p:sp>
          <p:nvSpPr>
            <p:cNvPr id="20" name="Rectangle 18"/>
            <p:cNvSpPr>
              <a:spLocks noChangeArrowheads="1"/>
            </p:cNvSpPr>
            <p:nvPr userDrawn="1"/>
          </p:nvSpPr>
          <p:spPr bwMode="hidden">
            <a:xfrm rot="39991575" flipH="1" flipV="1">
              <a:off x="5377"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en-US"/>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en-US"/>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en-US"/>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en-US"/>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en-US"/>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en-US"/>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en-US"/>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en-US"/>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en-US"/>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en-US"/>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en-US"/>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en-US"/>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en-US"/>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en-US"/>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en-US"/>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en-US"/>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en-US"/>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AE"/>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AE"/>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AE"/>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AE"/>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AE"/>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AE"/>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AE"/>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AE"/>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AE"/>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AE"/>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AE"/>
            </a:p>
          </p:txBody>
        </p:sp>
      </p:grpSp>
      <p:sp>
        <p:nvSpPr>
          <p:cNvPr id="49370"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ar-SA"/>
              <a:t>انقر لتحرير نمط العنوان الرئيسي</a:t>
            </a:r>
          </a:p>
        </p:txBody>
      </p:sp>
      <p:sp>
        <p:nvSpPr>
          <p:cNvPr id="49371"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ar-SA"/>
              <a:t>انقر لتحرير نمط العنوان الثانوي الرئيسي</a:t>
            </a:r>
          </a:p>
        </p:txBody>
      </p:sp>
      <p:sp>
        <p:nvSpPr>
          <p:cNvPr id="220" name="Rectangle 220"/>
          <p:cNvSpPr>
            <a:spLocks noGrp="1" noChangeArrowheads="1"/>
          </p:cNvSpPr>
          <p:nvPr>
            <p:ph type="dt" sz="quarter" idx="10"/>
          </p:nvPr>
        </p:nvSpPr>
        <p:spPr/>
        <p:txBody>
          <a:bodyPr/>
          <a:lstStyle>
            <a:lvl1pPr>
              <a:defRPr/>
            </a:lvl1pPr>
          </a:lstStyle>
          <a:p>
            <a:pPr>
              <a:defRPr/>
            </a:pPr>
            <a:endParaRPr lang="en-US"/>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22" name="Rectangle 222"/>
          <p:cNvSpPr>
            <a:spLocks noGrp="1" noChangeArrowheads="1"/>
          </p:cNvSpPr>
          <p:nvPr>
            <p:ph type="sldNum" sz="quarter" idx="12"/>
          </p:nvPr>
        </p:nvSpPr>
        <p:spPr/>
        <p:txBody>
          <a:bodyPr/>
          <a:lstStyle>
            <a:lvl1pPr>
              <a:defRPr/>
            </a:lvl1pPr>
          </a:lstStyle>
          <a:p>
            <a:fld id="{269465F8-4F59-4541-9F59-B217EF10D1E1}" type="slidenum">
              <a:rPr lang="ar-SA" altLang="en-US"/>
              <a:pPr/>
              <a:t>‹#›</a:t>
            </a:fld>
            <a:endParaRPr lang="en-US" altLang="en-US"/>
          </a:p>
        </p:txBody>
      </p:sp>
    </p:spTree>
    <p:extLst>
      <p:ext uri="{BB962C8B-B14F-4D97-AF65-F5344CB8AC3E}">
        <p14:creationId xmlns:p14="http://schemas.microsoft.com/office/powerpoint/2010/main" val="3076988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Rectangle 218"/>
          <p:cNvSpPr>
            <a:spLocks noGrp="1" noChangeArrowheads="1"/>
          </p:cNvSpPr>
          <p:nvPr>
            <p:ph type="sldNum" sz="quarter" idx="10"/>
          </p:nvPr>
        </p:nvSpPr>
        <p:spPr>
          <a:ln/>
        </p:spPr>
        <p:txBody>
          <a:bodyPr/>
          <a:lstStyle>
            <a:lvl1pPr>
              <a:defRPr/>
            </a:lvl1pPr>
          </a:lstStyle>
          <a:p>
            <a:fld id="{72038F56-E484-4D5E-AFCD-C94CC7DB889D}" type="slidenum">
              <a:rPr lang="ar-SA" altLang="en-US"/>
              <a:pPr/>
              <a:t>‹#›</a:t>
            </a:fld>
            <a:endParaRPr lang="en-US" alt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439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218"/>
          <p:cNvSpPr>
            <a:spLocks noGrp="1" noChangeArrowheads="1"/>
          </p:cNvSpPr>
          <p:nvPr>
            <p:ph type="sldNum" sz="quarter" idx="10"/>
          </p:nvPr>
        </p:nvSpPr>
        <p:spPr>
          <a:ln/>
        </p:spPr>
        <p:txBody>
          <a:bodyPr/>
          <a:lstStyle>
            <a:lvl1pPr>
              <a:defRPr/>
            </a:lvl1pPr>
          </a:lstStyle>
          <a:p>
            <a:fld id="{C9FC4C66-2A21-4DAB-990B-C7F9BEB731E4}" type="slidenum">
              <a:rPr lang="ar-SA" altLang="en-US"/>
              <a:pPr/>
              <a:t>‹#›</a:t>
            </a:fld>
            <a:endParaRPr lang="en-US" alt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47196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محتوى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Rectangle 218"/>
          <p:cNvSpPr>
            <a:spLocks noGrp="1" noChangeArrowheads="1"/>
          </p:cNvSpPr>
          <p:nvPr>
            <p:ph type="sldNum" sz="quarter" idx="10"/>
          </p:nvPr>
        </p:nvSpPr>
        <p:spPr>
          <a:ln/>
        </p:spPr>
        <p:txBody>
          <a:bodyPr/>
          <a:lstStyle>
            <a:lvl1pPr>
              <a:defRPr/>
            </a:lvl1pPr>
          </a:lstStyle>
          <a:p>
            <a:fld id="{87F82538-79AB-48BD-82C3-992C8B8CEEE9}" type="slidenum">
              <a:rPr lang="ar-SA" altLang="en-US"/>
              <a:pPr/>
              <a:t>‹#›</a:t>
            </a:fld>
            <a:endParaRPr lang="en-US" alt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18263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Rectangle 218"/>
          <p:cNvSpPr>
            <a:spLocks noGrp="1" noChangeArrowheads="1"/>
          </p:cNvSpPr>
          <p:nvPr>
            <p:ph type="sldNum" sz="quarter" idx="10"/>
          </p:nvPr>
        </p:nvSpPr>
        <p:spPr>
          <a:ln/>
        </p:spPr>
        <p:txBody>
          <a:bodyPr/>
          <a:lstStyle>
            <a:lvl1pPr>
              <a:defRPr/>
            </a:lvl1pPr>
          </a:lstStyle>
          <a:p>
            <a:fld id="{864F9256-4523-4EDF-9374-CF57084D84D4}" type="slidenum">
              <a:rPr lang="ar-SA" altLang="en-US"/>
              <a:pPr/>
              <a:t>‹#›</a:t>
            </a:fld>
            <a:endParaRPr lang="en-US" altLang="en-US"/>
          </a:p>
        </p:txBody>
      </p:sp>
      <p:sp>
        <p:nvSpPr>
          <p:cNvPr id="8" name="Rectangle 219"/>
          <p:cNvSpPr>
            <a:spLocks noGrp="1" noChangeArrowheads="1"/>
          </p:cNvSpPr>
          <p:nvPr>
            <p:ph type="dt" sz="half" idx="11"/>
          </p:nvPr>
        </p:nvSpPr>
        <p:spPr>
          <a:ln/>
        </p:spPr>
        <p:txBody>
          <a:bodyPr/>
          <a:lstStyle>
            <a:lvl1pPr>
              <a:defRPr/>
            </a:lvl1pPr>
          </a:lstStyle>
          <a:p>
            <a:pPr>
              <a:defRPr/>
            </a:pPr>
            <a:endParaRPr lang="en-US"/>
          </a:p>
        </p:txBody>
      </p:sp>
      <p:sp>
        <p:nvSpPr>
          <p:cNvPr id="9"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44632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Rectangle 218"/>
          <p:cNvSpPr>
            <a:spLocks noGrp="1" noChangeArrowheads="1"/>
          </p:cNvSpPr>
          <p:nvPr>
            <p:ph type="sldNum" sz="quarter" idx="10"/>
          </p:nvPr>
        </p:nvSpPr>
        <p:spPr>
          <a:ln/>
        </p:spPr>
        <p:txBody>
          <a:bodyPr/>
          <a:lstStyle>
            <a:lvl1pPr>
              <a:defRPr/>
            </a:lvl1pPr>
          </a:lstStyle>
          <a:p>
            <a:fld id="{F45E6C99-153F-447A-B8C1-EBE4A13C7271}" type="slidenum">
              <a:rPr lang="ar-SA" altLang="en-US"/>
              <a:pPr/>
              <a:t>‹#›</a:t>
            </a:fld>
            <a:endParaRPr lang="en-US" altLang="en-US"/>
          </a:p>
        </p:txBody>
      </p:sp>
      <p:sp>
        <p:nvSpPr>
          <p:cNvPr id="4" name="Rectangle 219"/>
          <p:cNvSpPr>
            <a:spLocks noGrp="1" noChangeArrowheads="1"/>
          </p:cNvSpPr>
          <p:nvPr>
            <p:ph type="dt" sz="half" idx="11"/>
          </p:nvPr>
        </p:nvSpPr>
        <p:spPr>
          <a:ln/>
        </p:spPr>
        <p:txBody>
          <a:bodyPr/>
          <a:lstStyle>
            <a:lvl1pPr>
              <a:defRPr/>
            </a:lvl1pPr>
          </a:lstStyle>
          <a:p>
            <a:pPr>
              <a:defRPr/>
            </a:pPr>
            <a:endParaRPr lang="en-US"/>
          </a:p>
        </p:txBody>
      </p:sp>
      <p:sp>
        <p:nvSpPr>
          <p:cNvPr id="5"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59871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fld id="{63E0F068-4729-4A53-A917-4BCB29E6631B}" type="slidenum">
              <a:rPr lang="ar-SA" altLang="en-US"/>
              <a:pPr/>
              <a:t>‹#›</a:t>
            </a:fld>
            <a:endParaRPr lang="en-US" altLang="en-US"/>
          </a:p>
        </p:txBody>
      </p:sp>
      <p:sp>
        <p:nvSpPr>
          <p:cNvPr id="3" name="Rectangle 219"/>
          <p:cNvSpPr>
            <a:spLocks noGrp="1" noChangeArrowheads="1"/>
          </p:cNvSpPr>
          <p:nvPr>
            <p:ph type="dt" sz="half" idx="11"/>
          </p:nvPr>
        </p:nvSpPr>
        <p:spPr>
          <a:ln/>
        </p:spPr>
        <p:txBody>
          <a:bodyPr/>
          <a:lstStyle>
            <a:lvl1pPr>
              <a:defRPr/>
            </a:lvl1pPr>
          </a:lstStyle>
          <a:p>
            <a:pPr>
              <a:defRPr/>
            </a:pPr>
            <a:endParaRPr lang="en-US"/>
          </a:p>
        </p:txBody>
      </p:sp>
      <p:sp>
        <p:nvSpPr>
          <p:cNvPr id="4"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167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AE"/>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fld id="{E094C14B-96C3-4233-9CF8-A8CB94000751}" type="slidenum">
              <a:rPr lang="ar-SA" altLang="en-US"/>
              <a:pPr/>
              <a:t>‹#›</a:t>
            </a:fld>
            <a:endParaRPr lang="en-US" alt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3736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AE"/>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AE"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fld id="{0392D569-D239-4027-A7B2-9E2EDD722CBE}" type="slidenum">
              <a:rPr lang="ar-SA" altLang="en-US"/>
              <a:pPr/>
              <a:t>‹#›</a:t>
            </a:fld>
            <a:endParaRPr lang="en-US" alt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35513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Rectangle 218"/>
          <p:cNvSpPr>
            <a:spLocks noGrp="1" noChangeArrowheads="1"/>
          </p:cNvSpPr>
          <p:nvPr>
            <p:ph type="sldNum" sz="quarter" idx="10"/>
          </p:nvPr>
        </p:nvSpPr>
        <p:spPr>
          <a:ln/>
        </p:spPr>
        <p:txBody>
          <a:bodyPr/>
          <a:lstStyle>
            <a:lvl1pPr>
              <a:defRPr/>
            </a:lvl1pPr>
          </a:lstStyle>
          <a:p>
            <a:fld id="{578A020F-358C-4D89-AF41-0038CA3B6FD5}" type="slidenum">
              <a:rPr lang="ar-SA" altLang="en-US"/>
              <a:pPr/>
              <a:t>‹#›</a:t>
            </a:fld>
            <a:endParaRPr lang="en-US" alt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0632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9462"/>
          </a:xfrm>
        </p:spPr>
        <p:txBody>
          <a:bodyPr vert="eaVert"/>
          <a:lstStyle/>
          <a:p>
            <a:r>
              <a:rPr lang="ar-SA"/>
              <a:t>انقر لتحرير نمط العنوان الرئيسي</a:t>
            </a:r>
            <a:endParaRPr lang="ar-AE"/>
          </a:p>
        </p:txBody>
      </p:sp>
      <p:sp>
        <p:nvSpPr>
          <p:cNvPr id="3" name="عنصر نائب للعنوان العمودي 2"/>
          <p:cNvSpPr>
            <a:spLocks noGrp="1"/>
          </p:cNvSpPr>
          <p:nvPr>
            <p:ph type="body" orient="vert" idx="1"/>
          </p:nvPr>
        </p:nvSpPr>
        <p:spPr>
          <a:xfrm>
            <a:off x="457200" y="274638"/>
            <a:ext cx="6019800" cy="5859462"/>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Rectangle 218"/>
          <p:cNvSpPr>
            <a:spLocks noGrp="1" noChangeArrowheads="1"/>
          </p:cNvSpPr>
          <p:nvPr>
            <p:ph type="sldNum" sz="quarter" idx="10"/>
          </p:nvPr>
        </p:nvSpPr>
        <p:spPr>
          <a:ln/>
        </p:spPr>
        <p:txBody>
          <a:bodyPr/>
          <a:lstStyle>
            <a:lvl1pPr>
              <a:defRPr/>
            </a:lvl1pPr>
          </a:lstStyle>
          <a:p>
            <a:fld id="{1BFCC4D1-7C16-4397-BC00-2E68A6B39E19}" type="slidenum">
              <a:rPr lang="ar-SA" altLang="en-US"/>
              <a:pPr/>
              <a:t>‹#›</a:t>
            </a:fld>
            <a:endParaRPr lang="en-US" alt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28442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F2F47"/>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496888" y="1308100"/>
            <a:ext cx="10429876" cy="5908675"/>
            <a:chOff x="-313" y="824"/>
            <a:chExt cx="6570" cy="3722"/>
          </a:xfrm>
        </p:grpSpPr>
        <p:sp>
          <p:nvSpPr>
            <p:cNvPr id="48131"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2"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3"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4"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5"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6"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7"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8"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39"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40"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41"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42"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43"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44"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45"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en-US">
                <a:effectLst>
                  <a:outerShdw blurRad="38100" dist="38100" dir="2700000" algn="tl">
                    <a:srgbClr val="000000"/>
                  </a:outerShdw>
                </a:effectLst>
              </a:endParaRPr>
            </a:p>
          </p:txBody>
        </p:sp>
        <p:sp>
          <p:nvSpPr>
            <p:cNvPr id="48146"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en-US">
                <a:effectLst>
                  <a:outerShdw blurRad="38100" dist="38100" dir="2700000" algn="tl">
                    <a:srgbClr val="000000"/>
                  </a:outerShdw>
                </a:effectLst>
              </a:endParaRPr>
            </a:p>
          </p:txBody>
        </p:sp>
        <p:sp>
          <p:nvSpPr>
            <p:cNvPr id="48147"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48"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49"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0"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1"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2"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3"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54"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5"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6"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7"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en-US">
                <a:effectLst>
                  <a:outerShdw blurRad="38100" dist="38100" dir="2700000" algn="tl">
                    <a:srgbClr val="000000"/>
                  </a:outerShdw>
                </a:effectLst>
              </a:endParaRPr>
            </a:p>
          </p:txBody>
        </p:sp>
        <p:sp>
          <p:nvSpPr>
            <p:cNvPr id="48158"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59"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60"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61"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62"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en-US">
                <a:effectLst>
                  <a:outerShdw blurRad="38100" dist="38100" dir="2700000" algn="tl">
                    <a:srgbClr val="000000"/>
                  </a:outerShdw>
                </a:effectLst>
              </a:endParaRPr>
            </a:p>
          </p:txBody>
        </p:sp>
        <p:sp>
          <p:nvSpPr>
            <p:cNvPr id="48163"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64"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65"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66"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67"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68"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69"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0"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171"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2"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73"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4"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5"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176"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7"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8"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79"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80"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AE"/>
            </a:p>
          </p:txBody>
        </p:sp>
        <p:sp>
          <p:nvSpPr>
            <p:cNvPr id="48181"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AE"/>
            </a:p>
          </p:txBody>
        </p:sp>
        <p:sp>
          <p:nvSpPr>
            <p:cNvPr id="48182"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183"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184"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185"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186"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87"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88"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89"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90"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91"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92"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193"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194"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195"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196"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197"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98"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199"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200"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201"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2"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3"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4"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5"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06"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7"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8"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09"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10"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11"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12"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13"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14"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215"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216"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17"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18"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19"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20"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221"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222"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3"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4"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5"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6"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7"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8"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29"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30"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31"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32"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233"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234"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48235"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48236"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37"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AE"/>
            </a:p>
          </p:txBody>
        </p:sp>
        <p:sp>
          <p:nvSpPr>
            <p:cNvPr id="48238"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239"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240"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241"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242"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43"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44"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45"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46"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47"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48"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49"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50"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51"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252"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253"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AE"/>
            </a:p>
          </p:txBody>
        </p:sp>
        <p:sp>
          <p:nvSpPr>
            <p:cNvPr id="48254"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255"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56"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57"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58"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59"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60"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61"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62"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63"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64"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65"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266"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267"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268"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69"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70"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271"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AE"/>
            </a:p>
          </p:txBody>
        </p:sp>
        <p:sp>
          <p:nvSpPr>
            <p:cNvPr id="48272"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73"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74"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75"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76"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77"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78"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79"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AE"/>
            </a:p>
          </p:txBody>
        </p:sp>
        <p:sp>
          <p:nvSpPr>
            <p:cNvPr id="48280"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1"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2"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3"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4"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5"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6"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7"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8"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89"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0"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1"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2"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3"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4"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5"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296"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AE"/>
            </a:p>
          </p:txBody>
        </p:sp>
        <p:sp>
          <p:nvSpPr>
            <p:cNvPr id="48297"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AE"/>
            </a:p>
          </p:txBody>
        </p:sp>
        <p:sp>
          <p:nvSpPr>
            <p:cNvPr id="48298"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299"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300"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1"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2"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3"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4"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5"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6"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7"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8"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09"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0"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1"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2"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3"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4"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5"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6"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7"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AE"/>
            </a:p>
          </p:txBody>
        </p:sp>
        <p:sp>
          <p:nvSpPr>
            <p:cNvPr id="48318"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19"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20"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AE"/>
            </a:p>
          </p:txBody>
        </p:sp>
        <p:sp>
          <p:nvSpPr>
            <p:cNvPr id="48321"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48322"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48323"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AE"/>
            </a:p>
          </p:txBody>
        </p:sp>
        <p:sp>
          <p:nvSpPr>
            <p:cNvPr id="48324"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25"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26"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AE"/>
            </a:p>
          </p:txBody>
        </p:sp>
        <p:sp>
          <p:nvSpPr>
            <p:cNvPr id="48327"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AE"/>
            </a:p>
          </p:txBody>
        </p:sp>
        <p:sp>
          <p:nvSpPr>
            <p:cNvPr id="48328"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29"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0"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AE"/>
            </a:p>
          </p:txBody>
        </p:sp>
        <p:sp>
          <p:nvSpPr>
            <p:cNvPr id="48331"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2"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3"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AE"/>
            </a:p>
          </p:txBody>
        </p:sp>
        <p:sp>
          <p:nvSpPr>
            <p:cNvPr id="48334"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5"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6"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7"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8"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39"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AE"/>
            </a:p>
          </p:txBody>
        </p:sp>
        <p:sp>
          <p:nvSpPr>
            <p:cNvPr id="48340"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AE"/>
            </a:p>
          </p:txBody>
        </p:sp>
        <p:sp>
          <p:nvSpPr>
            <p:cNvPr id="48341"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AE"/>
            </a:p>
          </p:txBody>
        </p:sp>
        <p:sp>
          <p:nvSpPr>
            <p:cNvPr id="48342"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AE"/>
            </a:p>
          </p:txBody>
        </p:sp>
        <p:sp>
          <p:nvSpPr>
            <p:cNvPr id="48343"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AE"/>
            </a:p>
          </p:txBody>
        </p:sp>
        <p:sp>
          <p:nvSpPr>
            <p:cNvPr id="48344"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AE"/>
            </a:p>
          </p:txBody>
        </p:sp>
        <p:sp>
          <p:nvSpPr>
            <p:cNvPr id="48345"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AE"/>
            </a:p>
          </p:txBody>
        </p:sp>
      </p:grpSp>
      <p:sp>
        <p:nvSpPr>
          <p:cNvPr id="48346"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fld id="{F9E51B2C-96C5-4C54-93C1-F92854F1FCA0}" type="slidenum">
              <a:rPr lang="ar-SA" altLang="en-US"/>
              <a:pPr/>
              <a:t>‹#›</a:t>
            </a:fld>
            <a:endParaRPr lang="en-US" altLang="en-US"/>
          </a:p>
        </p:txBody>
      </p:sp>
      <p:sp>
        <p:nvSpPr>
          <p:cNvPr id="48347"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latin typeface="Arial" pitchFamily="34" charset="0"/>
                <a:cs typeface="Arial" pitchFamily="34" charset="0"/>
              </a:defRPr>
            </a:lvl1pPr>
          </a:lstStyle>
          <a:p>
            <a:pPr>
              <a:defRPr/>
            </a:pPr>
            <a:endParaRPr lang="en-US"/>
          </a:p>
        </p:txBody>
      </p:sp>
      <p:sp>
        <p:nvSpPr>
          <p:cNvPr id="48348"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latin typeface="Arial" pitchFamily="34" charset="0"/>
                <a:cs typeface="Arial" pitchFamily="34" charset="0"/>
              </a:defRPr>
            </a:lvl1pPr>
          </a:lstStyle>
          <a:p>
            <a:pPr>
              <a:defRPr/>
            </a:pPr>
            <a:endParaRPr lang="en-US"/>
          </a:p>
        </p:txBody>
      </p:sp>
      <p:sp>
        <p:nvSpPr>
          <p:cNvPr id="48349"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8350"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Tree>
  </p:cSld>
  <p:clrMap bg1="dk2" tx1="lt1" bg2="dk1" tx2="lt2" accent1="accent1" accent2="accent2" accent3="accent3" accent4="accent4" accent5="accent5" accent6="accent6" hlink="hlink" folHlink="folHlink"/>
  <p:sldLayoutIdLst>
    <p:sldLayoutId id="2147483796"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hlink"/>
        </a:buClr>
        <a:buFont typeface="Wingdings" panose="05000000000000000000"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5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hlink"/>
        </a:buClr>
        <a:buFont typeface="Wingdings" panose="05000000000000000000" pitchFamily="2" charset="2"/>
        <a:buBlip>
          <a:blip r:embed="rId13"/>
        </a:buBlip>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folHlink"/>
        </a:buClr>
        <a:buSzPct val="5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Font typeface="Wingdings" panose="05000000000000000000" pitchFamily="2" charset="2"/>
        <a:buBlip>
          <a:blip r:embed="rId13"/>
        </a:buBlip>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7.xml" /><Relationship Id="rId4" Type="http://schemas.openxmlformats.org/officeDocument/2006/relationships/image" Target="../media/image4.jpeg"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6.xml" /></Relationships>
</file>

<file path=ppt/slides/_rels/slide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4.xml" /><Relationship Id="rId1" Type="http://schemas.openxmlformats.org/officeDocument/2006/relationships/slideLayout" Target="../slideLayouts/slideLayout6.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6.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6.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png" /><Relationship Id="rId1" Type="http://schemas.openxmlformats.org/officeDocument/2006/relationships/slideLayout" Target="../slideLayouts/slideLayout6.xml" /><Relationship Id="rId4" Type="http://schemas.openxmlformats.org/officeDocument/2006/relationships/image" Target="../media/image1.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صور عن الحرو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762375"/>
            <a:ext cx="5434013"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8" y="836613"/>
            <a:ext cx="36480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8"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7475" y="274638"/>
            <a:ext cx="5183188"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2781300"/>
            <a:ext cx="7772400" cy="1736725"/>
          </a:xfrm>
        </p:spPr>
        <p:txBody>
          <a:bodyPr/>
          <a:lstStyle/>
          <a:p>
            <a:pPr eaLnBrk="1" hangingPunct="1">
              <a:defRPr/>
            </a:pPr>
            <a:r>
              <a:rPr lang="ar-SA" sz="9600" dirty="0">
                <a:solidFill>
                  <a:schemeClr val="tx1"/>
                </a:solidFill>
                <a:cs typeface="Arabic Typesetting" pitchFamily="66" charset="-78"/>
              </a:rPr>
              <a:t>الاستعمار الأوروبي في الوطن العربي</a:t>
            </a:r>
            <a:endParaRPr lang="en-US" sz="9600" dirty="0">
              <a:solidFill>
                <a:schemeClr val="tx1"/>
              </a:solidFill>
              <a:cs typeface="Arabic Typesetting" pitchFamily="66"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800" decel="100000"/>
                                        <p:tgtEl>
                                          <p:spTgt spid="2050"/>
                                        </p:tgtEl>
                                      </p:cBhvr>
                                    </p:animEffect>
                                    <p:anim calcmode="lin" valueType="num">
                                      <p:cBhvr>
                                        <p:cTn id="8" dur="800" decel="100000" fill="hold"/>
                                        <p:tgtEl>
                                          <p:spTgt spid="2050"/>
                                        </p:tgtEl>
                                        <p:attrNameLst>
                                          <p:attrName>style.rotation</p:attrName>
                                        </p:attrNameLst>
                                      </p:cBhvr>
                                      <p:tavLst>
                                        <p:tav tm="0">
                                          <p:val>
                                            <p:fltVal val="-90"/>
                                          </p:val>
                                        </p:tav>
                                        <p:tav tm="100000">
                                          <p:val>
                                            <p:fltVal val="0"/>
                                          </p:val>
                                        </p:tav>
                                      </p:tavLst>
                                    </p:anim>
                                    <p:anim calcmode="lin" valueType="num">
                                      <p:cBhvr>
                                        <p:cTn id="9" dur="800" decel="100000" fill="hold"/>
                                        <p:tgtEl>
                                          <p:spTgt spid="2050"/>
                                        </p:tgtEl>
                                        <p:attrNameLst>
                                          <p:attrName>ppt_x</p:attrName>
                                        </p:attrNameLst>
                                      </p:cBhvr>
                                      <p:tavLst>
                                        <p:tav tm="0">
                                          <p:val>
                                            <p:strVal val="#ppt_x+0.4"/>
                                          </p:val>
                                        </p:tav>
                                        <p:tav tm="100000">
                                          <p:val>
                                            <p:strVal val="#ppt_x-0.05"/>
                                          </p:val>
                                        </p:tav>
                                      </p:tavLst>
                                    </p:anim>
                                    <p:anim calcmode="lin" valueType="num">
                                      <p:cBhvr>
                                        <p:cTn id="10" dur="800" decel="100000" fill="hold"/>
                                        <p:tgtEl>
                                          <p:spTgt spid="205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5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5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AE" sz="6000" b="1" dirty="0"/>
              <a:t>أهداف الدرس</a:t>
            </a:r>
            <a:endParaRPr lang="en-GB" sz="6000" b="1" dirty="0"/>
          </a:p>
        </p:txBody>
      </p:sp>
      <p:sp>
        <p:nvSpPr>
          <p:cNvPr id="3" name="Rectangle 2"/>
          <p:cNvSpPr/>
          <p:nvPr/>
        </p:nvSpPr>
        <p:spPr>
          <a:xfrm>
            <a:off x="250825" y="1700213"/>
            <a:ext cx="8497888" cy="2603500"/>
          </a:xfrm>
          <a:prstGeom prst="rect">
            <a:avLst/>
          </a:prstGeom>
        </p:spPr>
        <p:txBody>
          <a:bodyPr>
            <a:spAutoFit/>
          </a:bodyPr>
          <a:lstStyle>
            <a:lvl1pPr marL="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ar-AE" altLang="en-US" sz="3600">
                <a:latin typeface="Calibri" panose="020F0502020204030204" pitchFamily="34" charset="0"/>
                <a:cs typeface="Calibri" panose="020F0502020204030204" pitchFamily="34" charset="0"/>
              </a:rPr>
              <a:t>يتعرف معنى المفاهيم الواردة ضمن الموضوع.</a:t>
            </a:r>
            <a:endParaRPr lang="en-GB" altLang="en-US" sz="3200">
              <a:latin typeface="Calibri" panose="020F0502020204030204" pitchFamily="34" charset="0"/>
              <a:cs typeface="Calibri" panose="020F0502020204030204" pitchFamily="34" charset="0"/>
            </a:endParaRPr>
          </a:p>
          <a:p>
            <a:pPr eaLnBrk="1" hangingPunct="1">
              <a:lnSpc>
                <a:spcPct val="115000"/>
              </a:lnSpc>
              <a:spcAft>
                <a:spcPts val="1000"/>
              </a:spcAft>
            </a:pPr>
            <a:r>
              <a:rPr lang="ar-AE" altLang="en-US" sz="3600">
                <a:latin typeface="Calibri" panose="020F0502020204030204" pitchFamily="34" charset="0"/>
                <a:cs typeface="Calibri" panose="020F0502020204030204" pitchFamily="34" charset="0"/>
              </a:rPr>
              <a:t>يحلل دوافع الاستعمار الأوروبي في الوطن العربي</a:t>
            </a:r>
            <a:endParaRPr lang="en-GB" altLang="en-US" sz="3200">
              <a:latin typeface="Calibri" panose="020F0502020204030204" pitchFamily="34" charset="0"/>
              <a:cs typeface="Calibri" panose="020F0502020204030204" pitchFamily="34" charset="0"/>
            </a:endParaRPr>
          </a:p>
          <a:p>
            <a:pPr eaLnBrk="1" hangingPunct="1"/>
            <a:r>
              <a:rPr lang="ar-AE" altLang="en-US" sz="3600">
                <a:latin typeface="Calibri" panose="020F0502020204030204" pitchFamily="34" charset="0"/>
                <a:cs typeface="Calibri" panose="020F0502020204030204" pitchFamily="34" charset="0"/>
              </a:rPr>
              <a:t>يعبر عن فخره واعتزازه بقانون رفض التمييز الذي أصدرته دولة الإمارات </a:t>
            </a:r>
            <a:endParaRPr lang="en-GB" altLang="en-US" sz="3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bu Hasan\Documents\OSAMA\Removable Disk\2010-01 (يناير)\scan0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565400"/>
            <a:ext cx="8229600" cy="1143000"/>
          </a:xfrm>
        </p:spPr>
        <p:txBody>
          <a:bodyPr/>
          <a:lstStyle/>
          <a:p>
            <a:pPr algn="r" eaLnBrk="1" hangingPunct="1">
              <a:lnSpc>
                <a:spcPct val="80000"/>
              </a:lnSpc>
              <a:defRPr/>
            </a:pPr>
            <a:r>
              <a:rPr lang="ar-SA" sz="6600" dirty="0">
                <a:solidFill>
                  <a:srgbClr val="FF0000"/>
                </a:solidFill>
                <a:latin typeface="Arabic Typesetting" pitchFamily="66" charset="-78"/>
                <a:cs typeface="Arabic Typesetting" pitchFamily="66" charset="-78"/>
              </a:rPr>
              <a:t>مفهوم الاستعمار:</a:t>
            </a:r>
            <a:br>
              <a:rPr lang="ar-SA" sz="4800" dirty="0">
                <a:solidFill>
                  <a:srgbClr val="FF0000"/>
                </a:solidFill>
                <a:latin typeface="Arabic Typesetting" pitchFamily="66" charset="-78"/>
                <a:cs typeface="Arabic Typesetting" pitchFamily="66" charset="-78"/>
              </a:rPr>
            </a:br>
            <a:r>
              <a:rPr lang="ar-SA" sz="5400" dirty="0">
                <a:latin typeface="Arabic Typesetting" pitchFamily="66" charset="-78"/>
                <a:cs typeface="Arabic Typesetting" pitchFamily="66" charset="-78"/>
              </a:rPr>
              <a:t>إن الاستعمار مهما تعددت أساليبه وأشكاله </a:t>
            </a:r>
            <a:br>
              <a:rPr lang="ar-SA" sz="5400" dirty="0">
                <a:latin typeface="Arabic Typesetting" pitchFamily="66" charset="-78"/>
                <a:cs typeface="Arabic Typesetting" pitchFamily="66" charset="-78"/>
              </a:rPr>
            </a:br>
            <a:r>
              <a:rPr lang="ar-SA" sz="5400" dirty="0">
                <a:latin typeface="Arabic Typesetting" pitchFamily="66" charset="-78"/>
                <a:cs typeface="Arabic Typesetting" pitchFamily="66" charset="-78"/>
              </a:rPr>
              <a:t>فهو حركة توسع من جانب الدول القوية على حساب دول أخرى, تقوم باحتلالها, و إخضاعها بالقوة,</a:t>
            </a:r>
            <a:br>
              <a:rPr lang="ar-SA" sz="5400" dirty="0">
                <a:latin typeface="Arabic Typesetting" pitchFamily="66" charset="-78"/>
                <a:cs typeface="Arabic Typesetting" pitchFamily="66" charset="-78"/>
              </a:rPr>
            </a:br>
            <a:r>
              <a:rPr lang="ar-SA" sz="5400" dirty="0">
                <a:latin typeface="Arabic Typesetting" pitchFamily="66" charset="-78"/>
                <a:cs typeface="Arabic Typesetting" pitchFamily="66" charset="-78"/>
              </a:rPr>
              <a:t>بهدف نهب ثرواتها الطبيعية ,و تسخير طاقاتها البشرية في خدمة مصالحها.</a:t>
            </a:r>
            <a:br>
              <a:rPr lang="ar-SA" dirty="0">
                <a:latin typeface="Arabic Typesetting" pitchFamily="66" charset="-78"/>
                <a:cs typeface="Arabic Typesetting" pitchFamily="66" charset="-78"/>
              </a:rPr>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549275"/>
            <a:ext cx="8229600" cy="1143000"/>
          </a:xfrm>
        </p:spPr>
        <p:txBody>
          <a:bodyPr/>
          <a:lstStyle/>
          <a:p>
            <a:pPr>
              <a:defRPr/>
            </a:pPr>
            <a:r>
              <a:rPr lang="ar-SA" sz="7200" dirty="0">
                <a:solidFill>
                  <a:srgbClr val="FF0000"/>
                </a:solidFill>
                <a:latin typeface="Arabic Typesetting" pitchFamily="66" charset="-78"/>
                <a:cs typeface="Arabic Typesetting" pitchFamily="66" charset="-78"/>
              </a:rPr>
              <a:t>أشكال الاستعمار:</a:t>
            </a:r>
            <a:br>
              <a:rPr lang="ar-SA" sz="7200" dirty="0">
                <a:latin typeface="Arabic Typesetting" pitchFamily="66" charset="-78"/>
                <a:cs typeface="Arabic Typesetting" pitchFamily="66" charset="-78"/>
              </a:rPr>
            </a:br>
            <a:endParaRPr lang="ar-SA" sz="7200" dirty="0"/>
          </a:p>
        </p:txBody>
      </p:sp>
      <p:sp>
        <p:nvSpPr>
          <p:cNvPr id="8195" name="Rectangle 2"/>
          <p:cNvSpPr>
            <a:spLocks noChangeArrowheads="1"/>
          </p:cNvSpPr>
          <p:nvPr/>
        </p:nvSpPr>
        <p:spPr bwMode="auto">
          <a:xfrm>
            <a:off x="250825" y="1916113"/>
            <a:ext cx="874871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folHlink"/>
              </a:buClr>
              <a:buSzPct val="5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hlink"/>
              </a:buClr>
              <a:buFont typeface="Wingdings" panose="05000000000000000000" pitchFamily="2" charset="2"/>
              <a:buBlip>
                <a:blip r:embed="rId3"/>
              </a:buBlip>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n"/>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r>
              <a:rPr lang="ar-SA" altLang="en-US" sz="4800">
                <a:latin typeface="Arabic Typesetting" panose="03020402040406030203" pitchFamily="66" charset="-78"/>
                <a:cs typeface="Arabic Typesetting" panose="03020402040406030203" pitchFamily="66" charset="-78"/>
              </a:rPr>
              <a:t>هي احتلال بلد معين, وإجبار حكامه على توقيع معاهدة حماية, </a:t>
            </a:r>
            <a:r>
              <a:rPr lang="ar-SA" altLang="en-US" sz="4000" u="sng">
                <a:latin typeface="Arabic Typesetting" panose="03020402040406030203" pitchFamily="66" charset="-78"/>
                <a:cs typeface="Arabic Typesetting" panose="03020402040406030203" pitchFamily="66" charset="-78"/>
              </a:rPr>
              <a:t>توضع بموجبها الشؤون الخارجية والعسكرية و المالية لهذا البلد, تحت تصرف الدولة التي قامت بالاحتلال.</a:t>
            </a:r>
          </a:p>
          <a:p>
            <a:pPr eaLnBrk="1" hangingPunct="1">
              <a:spcBef>
                <a:spcPct val="0"/>
              </a:spcBef>
              <a:buClrTx/>
              <a:buFontTx/>
              <a:buNone/>
            </a:pPr>
            <a:r>
              <a:rPr lang="ar-SA" altLang="en-US" sz="4800">
                <a:latin typeface="Arabic Typesetting" panose="03020402040406030203" pitchFamily="66" charset="-78"/>
                <a:cs typeface="Arabic Typesetting" panose="03020402040406030203" pitchFamily="66" charset="-78"/>
              </a:rPr>
              <a:t>    ومن الأمثلة على ذلك, معاهدات الحماية التي فرضتها بريطانيا على حكام منطقة الخليج العربي والجنوب العربي.</a:t>
            </a:r>
          </a:p>
        </p:txBody>
      </p:sp>
      <p:sp>
        <p:nvSpPr>
          <p:cNvPr id="8196" name="TextBox 3"/>
          <p:cNvSpPr txBox="1">
            <a:spLocks noChangeArrowheads="1"/>
          </p:cNvSpPr>
          <p:nvPr/>
        </p:nvSpPr>
        <p:spPr bwMode="auto">
          <a:xfrm>
            <a:off x="5435600" y="981075"/>
            <a:ext cx="3313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folHlink"/>
              </a:buClr>
              <a:buSzPct val="5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hlink"/>
              </a:buClr>
              <a:buFont typeface="Wingdings" panose="05000000000000000000" pitchFamily="2" charset="2"/>
              <a:buBlip>
                <a:blip r:embed="rId3"/>
              </a:buBlip>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n"/>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r>
              <a:rPr lang="ar-SA" altLang="en-US" sz="4400"/>
              <a:t>الحماية</a:t>
            </a:r>
            <a:r>
              <a:rPr lang="ar-SA" altLang="en-US" sz="180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0" y="476250"/>
            <a:ext cx="9144000" cy="5329238"/>
          </a:xfrm>
        </p:spPr>
        <p:txBody>
          <a:bodyPr/>
          <a:lstStyle/>
          <a:p>
            <a:pPr eaLnBrk="1" hangingPunct="1">
              <a:lnSpc>
                <a:spcPct val="80000"/>
              </a:lnSpc>
              <a:buFont typeface="Wingdings" panose="05000000000000000000" pitchFamily="2" charset="2"/>
              <a:buNone/>
              <a:defRPr/>
            </a:pPr>
            <a:r>
              <a:rPr lang="ar-SA" sz="6000" dirty="0">
                <a:latin typeface="Arabic Typesetting" pitchFamily="66" charset="-78"/>
                <a:cs typeface="Arabic Typesetting" pitchFamily="66" charset="-78"/>
              </a:rPr>
              <a:t>   الاستيطان:</a:t>
            </a:r>
          </a:p>
          <a:p>
            <a:pPr eaLnBrk="1" hangingPunct="1">
              <a:lnSpc>
                <a:spcPct val="80000"/>
              </a:lnSpc>
              <a:buFont typeface="Wingdings" panose="05000000000000000000" pitchFamily="2" charset="2"/>
              <a:buNone/>
              <a:defRPr/>
            </a:pPr>
            <a:r>
              <a:rPr lang="ar-SA" sz="6000" dirty="0">
                <a:latin typeface="Arabic Typesetting" pitchFamily="66" charset="-78"/>
                <a:cs typeface="Arabic Typesetting" pitchFamily="66" charset="-78"/>
              </a:rPr>
              <a:t>    شجعت الدول الاستعمارية رعاياها على الهجرة إلى البلاد التي تم اكتشافها, التي ترغب في استعمارها, وعملت على استيطانهم فيها, </a:t>
            </a:r>
            <a:r>
              <a:rPr lang="ar-SA" sz="6000" dirty="0">
                <a:solidFill>
                  <a:srgbClr val="FFFF00"/>
                </a:solidFill>
                <a:latin typeface="Arabic Typesetting" pitchFamily="66" charset="-78"/>
                <a:cs typeface="Arabic Typesetting" pitchFamily="66" charset="-78"/>
              </a:rPr>
              <a:t>لاستغلال ثرواتها, كما لجأت في بعض الأحيان إلى قتل السكان الأصلين, وتشريدهم , ومصادرة أراضيهم ,و توزيعها على المستوطنين,</a:t>
            </a:r>
            <a:r>
              <a:rPr lang="ar-SA" sz="6000" dirty="0">
                <a:latin typeface="Arabic Typesetting" pitchFamily="66" charset="-78"/>
                <a:cs typeface="Arabic Typesetting" pitchFamily="66" charset="-78"/>
              </a:rPr>
              <a:t> كما حصل في فلسطين وجنوب افريقيا.</a:t>
            </a:r>
          </a:p>
          <a:p>
            <a:pPr eaLnBrk="1" hangingPunct="1">
              <a:lnSpc>
                <a:spcPct val="80000"/>
              </a:lnSpc>
              <a:defRPr/>
            </a:pPr>
            <a:endParaRPr lang="ar-SA" sz="2800" dirty="0">
              <a:latin typeface="Arabic Typesetting" pitchFamily="66" charset="-78"/>
              <a:cs typeface="Arabic Typesetting" pitchFamily="66" charset="-78"/>
            </a:endParaRPr>
          </a:p>
          <a:p>
            <a:pPr eaLnBrk="1" hangingPunct="1">
              <a:lnSpc>
                <a:spcPct val="80000"/>
              </a:lnSpc>
              <a:defRPr/>
            </a:pPr>
            <a:endParaRPr lang="en-US" sz="2800" dirty="0">
              <a:latin typeface="Arabic Typesetting" pitchFamily="66" charset="-78"/>
              <a:cs typeface="Arabic Typesetting" pitchFamily="66"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3068638"/>
            <a:ext cx="8518525" cy="1431925"/>
          </a:xfrm>
        </p:spPr>
        <p:txBody>
          <a:bodyPr/>
          <a:lstStyle/>
          <a:p>
            <a:pPr eaLnBrk="1" hangingPunct="1">
              <a:lnSpc>
                <a:spcPct val="80000"/>
              </a:lnSpc>
              <a:defRPr/>
            </a:pPr>
            <a:r>
              <a:rPr lang="ar-SA" sz="6000" dirty="0">
                <a:latin typeface="Arabic Typesetting" pitchFamily="66" charset="-78"/>
                <a:cs typeface="Arabic Typesetting" pitchFamily="66" charset="-78"/>
              </a:rPr>
              <a:t>الاحتلال العسكري:</a:t>
            </a:r>
            <a:br>
              <a:rPr lang="ar-SA" sz="6000" dirty="0">
                <a:latin typeface="Arabic Typesetting" pitchFamily="66" charset="-78"/>
                <a:cs typeface="Arabic Typesetting" pitchFamily="66" charset="-78"/>
              </a:rPr>
            </a:br>
            <a:r>
              <a:rPr lang="ar-SA" sz="6000" dirty="0">
                <a:latin typeface="Arabic Typesetting" pitchFamily="66" charset="-78"/>
                <a:cs typeface="Arabic Typesetting" pitchFamily="66" charset="-78"/>
              </a:rPr>
              <a:t>هو عبارة عن قيام الدول الاستعمارية القوية باحتلال أراضي الدول الضعيفة, وإخضاع شعوبها بقوة السلاح.</a:t>
            </a:r>
            <a:br>
              <a:rPr lang="ar-SA" sz="6000" dirty="0">
                <a:latin typeface="Arabic Typesetting" pitchFamily="66" charset="-78"/>
                <a:cs typeface="Arabic Typesetting" pitchFamily="66" charset="-78"/>
              </a:rPr>
            </a:br>
            <a:r>
              <a:rPr lang="ar-SA" sz="6000" dirty="0">
                <a:latin typeface="Arabic Typesetting" pitchFamily="66" charset="-78"/>
                <a:cs typeface="Arabic Typesetting" pitchFamily="66" charset="-78"/>
              </a:rPr>
              <a:t> ومن الأمثلة على ذلك, احتلال فرنسا للجزائر وتونس.</a:t>
            </a:r>
            <a:br>
              <a:rPr lang="ar-SA" sz="6000" dirty="0">
                <a:latin typeface="Arabic Typesetting" pitchFamily="66" charset="-78"/>
                <a:cs typeface="Arabic Typesetting" pitchFamily="66" charset="-78"/>
              </a:rPr>
            </a:br>
            <a:endParaRPr lang="ar-SA" sz="6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2738"/>
            <a:ext cx="8769350" cy="1143000"/>
          </a:xfrm>
        </p:spPr>
        <p:txBody>
          <a:bodyPr/>
          <a:lstStyle/>
          <a:p>
            <a:pPr lvl="2" algn="r" eaLnBrk="1" hangingPunct="1">
              <a:defRPr/>
            </a:pPr>
            <a:r>
              <a:rPr lang="ar-SA" sz="7200" dirty="0">
                <a:latin typeface="Arabic Typesetting" pitchFamily="66" charset="-78"/>
                <a:cs typeface="Arabic Typesetting" pitchFamily="66" charset="-78"/>
              </a:rPr>
              <a:t>الانتداب</a:t>
            </a:r>
            <a:br>
              <a:rPr lang="ar-SA" sz="1200" dirty="0">
                <a:latin typeface="Arabic Typesetting" pitchFamily="66" charset="-78"/>
                <a:cs typeface="Arabic Typesetting" pitchFamily="66" charset="-78"/>
              </a:rPr>
            </a:br>
            <a:r>
              <a:rPr lang="ar-SA" sz="4000" dirty="0">
                <a:latin typeface="Arabic Typesetting" pitchFamily="66" charset="-78"/>
                <a:cs typeface="Arabic Typesetting" pitchFamily="66" charset="-78"/>
              </a:rPr>
              <a:t>نظام وجد بعد الحرب العالمية الأولى, أطلق عليه ((الانتداب)) وهو عبارة عن وضع ممتلكات الدول المهزومة في الحرب العالمية الأولى, تحت سيطرةالدول القوية , بحجة النهوض بشعوبها.</a:t>
            </a:r>
            <a:br>
              <a:rPr lang="ar-SA" sz="4000" dirty="0">
                <a:latin typeface="Arabic Typesetting" pitchFamily="66" charset="-78"/>
                <a:cs typeface="Arabic Typesetting" pitchFamily="66" charset="-78"/>
              </a:rPr>
            </a:br>
            <a:r>
              <a:rPr lang="ar-SA" sz="4000" dirty="0">
                <a:latin typeface="Arabic Typesetting" pitchFamily="66" charset="-78"/>
                <a:cs typeface="Arabic Typesetting" pitchFamily="66" charset="-78"/>
              </a:rPr>
              <a:t> </a:t>
            </a:r>
            <a:r>
              <a:rPr lang="ar-SA" sz="3600" dirty="0">
                <a:solidFill>
                  <a:srgbClr val="FFFF00"/>
                </a:solidFill>
                <a:latin typeface="Arabic Typesetting" pitchFamily="66" charset="-78"/>
                <a:cs typeface="Arabic Typesetting" pitchFamily="66" charset="-78"/>
              </a:rPr>
              <a:t>ولكن الهدف الحقيقي, هو نهب ثروات هذه الشعوب, وجعلها سوقا رائجة لمنتوجاتها.</a:t>
            </a:r>
            <a:br>
              <a:rPr lang="ar-SA" sz="4000" dirty="0">
                <a:solidFill>
                  <a:srgbClr val="FFFF00"/>
                </a:solidFill>
                <a:latin typeface="Arabic Typesetting" pitchFamily="66" charset="-78"/>
                <a:cs typeface="Arabic Typesetting" pitchFamily="66" charset="-78"/>
              </a:rPr>
            </a:br>
            <a:r>
              <a:rPr lang="ar-SA" sz="4000" dirty="0">
                <a:latin typeface="Arabic Typesetting" pitchFamily="66" charset="-78"/>
                <a:cs typeface="Arabic Typesetting" pitchFamily="66" charset="-78"/>
              </a:rPr>
              <a:t>ومن الأمثلة على ذلك, وضع سوريا ولبنان تحت الانتداب الفرنسي بعد الحرب العالمية الأولى, ووضع فلسطين تحت الإنتداب الإنجليزي.</a:t>
            </a:r>
            <a:br>
              <a:rPr lang="ar-SA" sz="4000" dirty="0">
                <a:latin typeface="Arabic Typesetting" pitchFamily="66" charset="-78"/>
                <a:cs typeface="Arabic Typesetting" pitchFamily="66" charset="-78"/>
              </a:rPr>
            </a:br>
            <a:endParaRPr lang="ar-SA"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250825" y="476250"/>
            <a:ext cx="8459788" cy="6126163"/>
          </a:xfrm>
        </p:spPr>
        <p:txBody>
          <a:bodyPr/>
          <a:lstStyle/>
          <a:p>
            <a:pPr eaLnBrk="1" hangingPunct="1">
              <a:buFont typeface="Wingdings" panose="05000000000000000000" pitchFamily="2" charset="2"/>
              <a:buNone/>
              <a:defRPr/>
            </a:pPr>
            <a:r>
              <a:rPr lang="en-US" sz="7200" dirty="0">
                <a:latin typeface="Arabic Typesetting" pitchFamily="66" charset="-78"/>
                <a:cs typeface="Arabic Typesetting" pitchFamily="66" charset="-78"/>
              </a:rPr>
              <a:t>      </a:t>
            </a:r>
            <a:r>
              <a:rPr lang="ar-SA" sz="7200" dirty="0">
                <a:latin typeface="Arabic Typesetting" pitchFamily="66" charset="-78"/>
                <a:cs typeface="Arabic Typesetting" pitchFamily="66" charset="-78"/>
              </a:rPr>
              <a:t>الوصاية:</a:t>
            </a:r>
          </a:p>
          <a:p>
            <a:pPr eaLnBrk="1" hangingPunct="1">
              <a:buFont typeface="Wingdings" panose="05000000000000000000" pitchFamily="2" charset="2"/>
              <a:buNone/>
              <a:defRPr/>
            </a:pPr>
            <a:r>
              <a:rPr lang="ar-SA" sz="4400" i="1" dirty="0">
                <a:latin typeface="Arabic Typesetting" pitchFamily="66" charset="-78"/>
                <a:cs typeface="Arabic Typesetting" pitchFamily="66" charset="-78"/>
              </a:rPr>
              <a:t>   نظام الوصاية ظهر بعد الحرب العالمية الثانية, كبديل لنظام الإنتداب, وبموجبه وضع بعض الدول التي كانت تحت الإنتداب تحت وصاية الدول الكبرى, للوصول بشعوبها إلى الاستقلال الكامل, ومن الأمثلة على ذلك, الوصاية الدولية على كل </a:t>
            </a:r>
            <a:r>
              <a:rPr lang="ar-SA" sz="5400" i="1" dirty="0">
                <a:latin typeface="Arabic Typesetting" pitchFamily="66" charset="-78"/>
                <a:cs typeface="Arabic Typesetting" pitchFamily="66" charset="-78"/>
              </a:rPr>
              <a:t>من ليبيا, و الصومال.</a:t>
            </a:r>
          </a:p>
          <a:p>
            <a:pPr eaLnBrk="1" hangingPunct="1">
              <a:defRPr/>
            </a:pPr>
            <a:endParaRPr lang="en-US" sz="5400" dirty="0">
              <a:latin typeface="Arabic Typesetting" pitchFamily="66" charset="-78"/>
              <a:cs typeface="Arabic Typesetting" pitchFamily="66"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0"/>
            <a:ext cx="7561263" cy="6831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1412875"/>
            <a:ext cx="9182101" cy="273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1125538"/>
            <a:ext cx="8229600" cy="4967287"/>
          </a:xfrm>
        </p:spPr>
        <p:txBody>
          <a:bodyPr/>
          <a:lstStyle/>
          <a:p>
            <a:pPr algn="r">
              <a:defRPr/>
            </a:pPr>
            <a:r>
              <a:rPr lang="en-GB" sz="2800" dirty="0">
                <a:effectLst/>
              </a:rPr>
              <a:t> </a:t>
            </a:r>
            <a:r>
              <a:rPr lang="ar-SA" sz="2800" b="1" dirty="0">
                <a:solidFill>
                  <a:srgbClr val="FFFF00"/>
                </a:solidFill>
                <a:effectLst/>
              </a:rPr>
              <a:t>وضح المقصود بمفهوم الاستعمار</a:t>
            </a:r>
            <a:r>
              <a:rPr lang="en-GB" sz="2800" b="1" dirty="0">
                <a:solidFill>
                  <a:srgbClr val="FFFF00"/>
                </a:solidFill>
                <a:effectLst/>
              </a:rPr>
              <a:t>.</a:t>
            </a:r>
            <a:br>
              <a:rPr lang="en-GB" sz="2800" b="1" dirty="0">
                <a:solidFill>
                  <a:srgbClr val="FFFF00"/>
                </a:solidFill>
                <a:effectLst/>
              </a:rPr>
            </a:br>
            <a:r>
              <a:rPr lang="en-GB" sz="2800" b="1" dirty="0">
                <a:solidFill>
                  <a:srgbClr val="FFFF00"/>
                </a:solidFill>
                <a:effectLst/>
              </a:rPr>
              <a:t>• </a:t>
            </a:r>
            <a:r>
              <a:rPr lang="ar-SA" sz="2800" b="1" dirty="0">
                <a:solidFill>
                  <a:srgbClr val="FFFF00"/>
                </a:solidFill>
                <a:effectLst/>
              </a:rPr>
              <a:t>سم أقدم الاشكال التي عرفها الاستعمار عبر تاريخه</a:t>
            </a:r>
            <a:r>
              <a:rPr lang="en-GB" sz="2800" b="1" dirty="0">
                <a:solidFill>
                  <a:srgbClr val="FFFF00"/>
                </a:solidFill>
                <a:effectLst/>
              </a:rPr>
              <a:t>.</a:t>
            </a:r>
            <a:br>
              <a:rPr lang="en-GB" sz="2800" b="1" dirty="0">
                <a:solidFill>
                  <a:srgbClr val="FFFF00"/>
                </a:solidFill>
                <a:effectLst/>
              </a:rPr>
            </a:br>
            <a:r>
              <a:rPr lang="en-GB" sz="2800" b="1" dirty="0">
                <a:solidFill>
                  <a:srgbClr val="FFFF00"/>
                </a:solidFill>
                <a:effectLst/>
              </a:rPr>
              <a:t>• </a:t>
            </a:r>
            <a:r>
              <a:rPr lang="ar-SA" sz="2800" b="1" dirty="0">
                <a:solidFill>
                  <a:srgbClr val="FFFF00"/>
                </a:solidFill>
                <a:effectLst/>
              </a:rPr>
              <a:t>اذكر اثنتين من البلاد العربية التي تعرضت لأسلوب الاستيطان على يد القوى الاستعمارية</a:t>
            </a:r>
            <a:r>
              <a:rPr lang="en-GB" sz="2800" b="1" dirty="0">
                <a:solidFill>
                  <a:srgbClr val="FFFF00"/>
                </a:solidFill>
                <a:effectLst/>
              </a:rPr>
              <a:t>.</a:t>
            </a:r>
            <a:br>
              <a:rPr lang="en-GB" sz="2800" b="1" dirty="0">
                <a:solidFill>
                  <a:srgbClr val="FFFF00"/>
                </a:solidFill>
                <a:effectLst/>
              </a:rPr>
            </a:br>
            <a:r>
              <a:rPr lang="en-GB" sz="2800" b="1" dirty="0">
                <a:solidFill>
                  <a:srgbClr val="FFFF00"/>
                </a:solidFill>
                <a:effectLst/>
              </a:rPr>
              <a:t>• </a:t>
            </a:r>
            <a:r>
              <a:rPr lang="ar-SA" sz="2800" b="1" dirty="0">
                <a:solidFill>
                  <a:srgbClr val="FFFF00"/>
                </a:solidFill>
                <a:effectLst/>
              </a:rPr>
              <a:t>بم تفسر حرص الدولة على </a:t>
            </a:r>
            <a:r>
              <a:rPr lang="ar-AE" sz="2800" b="1" dirty="0">
                <a:solidFill>
                  <a:srgbClr val="FFFF00"/>
                </a:solidFill>
                <a:effectLst/>
              </a:rPr>
              <a:t>إ</a:t>
            </a:r>
            <a:r>
              <a:rPr lang="ar-SA" sz="2800" b="1" dirty="0">
                <a:solidFill>
                  <a:srgbClr val="FFFF00"/>
                </a:solidFill>
                <a:effectLst/>
              </a:rPr>
              <a:t>صدار مكافحة التمييز والكراهية</a:t>
            </a:r>
            <a:r>
              <a:rPr lang="en-GB" sz="2800" b="1" dirty="0">
                <a:solidFill>
                  <a:srgbClr val="FFFF00"/>
                </a:solidFill>
                <a:effectLst/>
              </a:rPr>
              <a:t>.</a:t>
            </a:r>
            <a:br>
              <a:rPr lang="en-GB" sz="2800" b="1" dirty="0">
                <a:solidFill>
                  <a:srgbClr val="FFFF00"/>
                </a:solidFill>
                <a:effectLst/>
              </a:rPr>
            </a:br>
            <a:r>
              <a:rPr lang="en-GB" sz="2800" b="1" dirty="0">
                <a:solidFill>
                  <a:srgbClr val="FFFF00"/>
                </a:solidFill>
                <a:effectLst/>
              </a:rPr>
              <a:t>• </a:t>
            </a:r>
            <a:r>
              <a:rPr lang="ar-SA" sz="2800" b="1" dirty="0">
                <a:solidFill>
                  <a:srgbClr val="FFFF00"/>
                </a:solidFill>
                <a:effectLst/>
              </a:rPr>
              <a:t>اشرح شفاهه سياسة القروض المالية التي اتبعتها </a:t>
            </a:r>
            <a:r>
              <a:rPr lang="ar-SA" sz="2000" b="1" dirty="0">
                <a:solidFill>
                  <a:srgbClr val="FFFF00"/>
                </a:solidFill>
                <a:effectLst/>
              </a:rPr>
              <a:t>الدول</a:t>
            </a:r>
            <a:r>
              <a:rPr lang="ar-SA" sz="2800" b="1" dirty="0">
                <a:solidFill>
                  <a:srgbClr val="FFFF00"/>
                </a:solidFill>
                <a:effectLst/>
              </a:rPr>
              <a:t> الاستعمارية</a:t>
            </a:r>
            <a:r>
              <a:rPr lang="en-GB" sz="2800" b="1" dirty="0">
                <a:solidFill>
                  <a:srgbClr val="FFFF00"/>
                </a:solidFill>
                <a:effectLst/>
              </a:rPr>
              <a:t>.</a:t>
            </a:r>
            <a:br>
              <a:rPr lang="en-GB" sz="2800" b="1" dirty="0">
                <a:solidFill>
                  <a:srgbClr val="FFFF00"/>
                </a:solidFill>
                <a:effectLst/>
              </a:rPr>
            </a:br>
            <a:r>
              <a:rPr lang="en-GB" sz="2800" b="1" dirty="0">
                <a:solidFill>
                  <a:srgbClr val="FFFF00"/>
                </a:solidFill>
                <a:effectLst/>
              </a:rPr>
              <a:t>• </a:t>
            </a:r>
            <a:r>
              <a:rPr lang="ar-SA" sz="2800" b="1" dirty="0">
                <a:solidFill>
                  <a:srgbClr val="FFFF00"/>
                </a:solidFill>
                <a:effectLst/>
              </a:rPr>
              <a:t>من وجهة نظرك الشخصية لماذا يعد الغزو الثقافي أخطر اشكال الاستعمار؟</a:t>
            </a:r>
            <a:br>
              <a:rPr lang="en-GB" sz="2800" b="1" dirty="0">
                <a:solidFill>
                  <a:srgbClr val="FFFF00"/>
                </a:solidFill>
                <a:effectLst/>
              </a:rPr>
            </a:br>
            <a:r>
              <a:rPr lang="en-GB" sz="2800" b="1" dirty="0">
                <a:solidFill>
                  <a:srgbClr val="FFFF00"/>
                </a:solidFill>
                <a:effectLst/>
              </a:rPr>
              <a:t>• </a:t>
            </a:r>
            <a:r>
              <a:rPr lang="ar-SA" sz="2800" b="1" dirty="0">
                <a:solidFill>
                  <a:srgbClr val="FFFF00"/>
                </a:solidFill>
                <a:effectLst/>
              </a:rPr>
              <a:t>وضح المقصود بالمفاهيم والمصطلحات التالية</a:t>
            </a:r>
            <a:r>
              <a:rPr lang="en-GB" sz="2800" b="1" dirty="0">
                <a:solidFill>
                  <a:srgbClr val="FFFF00"/>
                </a:solidFill>
                <a:effectLst/>
              </a:rPr>
              <a:t>:• </a:t>
            </a:r>
            <a:r>
              <a:rPr lang="ar-SA" sz="2800" b="1" dirty="0">
                <a:solidFill>
                  <a:srgbClr val="FFFF00"/>
                </a:solidFill>
                <a:effectLst/>
              </a:rPr>
              <a:t>الحماية  </a:t>
            </a:r>
            <a:r>
              <a:rPr lang="en-GB" sz="2800" b="1" dirty="0">
                <a:solidFill>
                  <a:srgbClr val="FFFF00"/>
                </a:solidFill>
                <a:effectLst/>
              </a:rPr>
              <a:t>• </a:t>
            </a:r>
            <a:r>
              <a:rPr lang="ar-SA" sz="2800" b="1" dirty="0">
                <a:solidFill>
                  <a:srgbClr val="FFFF00"/>
                </a:solidFill>
                <a:effectLst/>
              </a:rPr>
              <a:t>الانتداب</a:t>
            </a:r>
            <a:br>
              <a:rPr lang="en-GB" b="1" dirty="0">
                <a:solidFill>
                  <a:srgbClr val="FFFF00"/>
                </a:solidFill>
                <a:effectLst/>
              </a:rPr>
            </a:br>
            <a:endParaRPr lang="en-GB" b="1" dirty="0">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250825" y="1027113"/>
            <a:ext cx="846137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spcAft>
                <a:spcPts val="1000"/>
              </a:spcAft>
            </a:pPr>
            <a:r>
              <a:rPr lang="en-GB" altLang="en-US" sz="2400" b="1">
                <a:solidFill>
                  <a:srgbClr val="FFFF00"/>
                </a:solidFill>
                <a:cs typeface="Calibri" panose="020F0502020204030204" pitchFamily="34" charset="0"/>
              </a:rPr>
              <a:t> </a:t>
            </a:r>
            <a:r>
              <a:rPr lang="ar-SA" altLang="en-US" sz="2400" b="1">
                <a:solidFill>
                  <a:srgbClr val="FFFF00"/>
                </a:solidFill>
                <a:cs typeface="Calibri" panose="020F0502020204030204" pitchFamily="34" charset="0"/>
              </a:rPr>
              <a:t>وضح</a:t>
            </a:r>
            <a:r>
              <a:rPr lang="ar-SA" altLang="en-US" sz="2400" b="1">
                <a:solidFill>
                  <a:srgbClr val="FFFF00"/>
                </a:solidFill>
                <a:latin typeface="Calibri" panose="020F0502020204030204" pitchFamily="34" charset="0"/>
                <a:cs typeface="Calibri" panose="020F0502020204030204" pitchFamily="34" charset="0"/>
              </a:rPr>
              <a:t> المقصود بمفهوم الاستعمار</a:t>
            </a:r>
            <a:r>
              <a:rPr lang="en-GB" altLang="en-US" sz="2400" b="1">
                <a:solidFill>
                  <a:srgbClr val="FFFF00"/>
                </a:solidFill>
                <a:latin typeface="Calibri" panose="020F0502020204030204" pitchFamily="34" charset="0"/>
                <a:cs typeface="Calibri" panose="020F0502020204030204" pitchFamily="34" charset="0"/>
              </a:rPr>
              <a:t>.</a:t>
            </a:r>
          </a:p>
          <a:p>
            <a:pPr eaLnBrk="1" hangingPunct="1">
              <a:lnSpc>
                <a:spcPct val="115000"/>
              </a:lnSpc>
              <a:spcAft>
                <a:spcPts val="1000"/>
              </a:spcAft>
            </a:pP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سم أقدم الاشكال التي عرفها الاستعمار عبر تاريخه</a:t>
            </a:r>
            <a:r>
              <a:rPr lang="en-GB" altLang="en-US" sz="2400" b="1">
                <a:solidFill>
                  <a:srgbClr val="FFFF00"/>
                </a:solidFill>
                <a:latin typeface="Calibri" panose="020F0502020204030204" pitchFamily="34" charset="0"/>
                <a:cs typeface="Calibri" panose="020F0502020204030204" pitchFamily="34" charset="0"/>
              </a:rPr>
              <a:t>.</a:t>
            </a:r>
          </a:p>
          <a:p>
            <a:pPr eaLnBrk="1" hangingPunct="1">
              <a:lnSpc>
                <a:spcPct val="115000"/>
              </a:lnSpc>
              <a:spcAft>
                <a:spcPts val="1000"/>
              </a:spcAft>
            </a:pP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اذكر اثنتين من البلاد العربية التي تعرضت لأسلوب الاستيطان على يد القوى الاستعمارية</a:t>
            </a:r>
            <a:r>
              <a:rPr lang="en-GB" altLang="en-US" sz="2400" b="1">
                <a:solidFill>
                  <a:srgbClr val="FFFF00"/>
                </a:solidFill>
                <a:latin typeface="Calibri" panose="020F0502020204030204" pitchFamily="34" charset="0"/>
                <a:cs typeface="Calibri" panose="020F0502020204030204" pitchFamily="34" charset="0"/>
              </a:rPr>
              <a:t>.</a:t>
            </a:r>
          </a:p>
          <a:p>
            <a:pPr eaLnBrk="1" hangingPunct="1">
              <a:lnSpc>
                <a:spcPct val="115000"/>
              </a:lnSpc>
              <a:spcAft>
                <a:spcPts val="1000"/>
              </a:spcAft>
            </a:pP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بم تفسر حرص الدولة على اصدار مكافحة التمييز والكراهية</a:t>
            </a:r>
            <a:r>
              <a:rPr lang="en-GB" altLang="en-US" sz="2400" b="1">
                <a:solidFill>
                  <a:srgbClr val="FFFF00"/>
                </a:solidFill>
                <a:latin typeface="Calibri" panose="020F0502020204030204" pitchFamily="34" charset="0"/>
                <a:cs typeface="Calibri" panose="020F0502020204030204" pitchFamily="34" charset="0"/>
              </a:rPr>
              <a:t>.</a:t>
            </a:r>
          </a:p>
          <a:p>
            <a:pPr eaLnBrk="1" hangingPunct="1">
              <a:lnSpc>
                <a:spcPct val="115000"/>
              </a:lnSpc>
              <a:spcAft>
                <a:spcPts val="1000"/>
              </a:spcAft>
            </a:pP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اشرح شفاهه سياسة القروض المالية التي اتبعتها الدول الاستعمارية</a:t>
            </a:r>
            <a:r>
              <a:rPr lang="en-GB" altLang="en-US" sz="2400" b="1">
                <a:solidFill>
                  <a:srgbClr val="FFFF00"/>
                </a:solidFill>
                <a:latin typeface="Calibri" panose="020F0502020204030204" pitchFamily="34" charset="0"/>
                <a:cs typeface="Calibri" panose="020F0502020204030204" pitchFamily="34" charset="0"/>
              </a:rPr>
              <a:t>.</a:t>
            </a:r>
          </a:p>
          <a:p>
            <a:pPr eaLnBrk="1" hangingPunct="1">
              <a:lnSpc>
                <a:spcPct val="115000"/>
              </a:lnSpc>
              <a:spcAft>
                <a:spcPts val="1000"/>
              </a:spcAft>
            </a:pP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من وجهة نظرك الشخصية لماذا يعد الغزو الثقافي أخطر اشكال الاستعمار؟</a:t>
            </a:r>
            <a:endParaRPr lang="en-GB" altLang="en-US" sz="2400" b="1">
              <a:solidFill>
                <a:srgbClr val="FFFF00"/>
              </a:solidFill>
              <a:latin typeface="Calibri" panose="020F0502020204030204" pitchFamily="34" charset="0"/>
              <a:cs typeface="Calibri" panose="020F0502020204030204" pitchFamily="34" charset="0"/>
            </a:endParaRPr>
          </a:p>
          <a:p>
            <a:pPr eaLnBrk="1" hangingPunct="1">
              <a:lnSpc>
                <a:spcPct val="115000"/>
              </a:lnSpc>
              <a:spcAft>
                <a:spcPts val="1000"/>
              </a:spcAft>
            </a:pP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وضح المقصود بالمفاهيم والمصطلحات التالية</a:t>
            </a: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الحماية  </a:t>
            </a:r>
            <a:r>
              <a:rPr lang="en-GB" altLang="en-US" sz="2400" b="1">
                <a:solidFill>
                  <a:srgbClr val="FFFF00"/>
                </a:solidFill>
                <a:latin typeface="Calibri" panose="020F0502020204030204" pitchFamily="34" charset="0"/>
                <a:cs typeface="Calibri" panose="020F0502020204030204" pitchFamily="34" charset="0"/>
              </a:rPr>
              <a:t>• </a:t>
            </a:r>
            <a:r>
              <a:rPr lang="ar-SA" altLang="en-US" sz="2400" b="1">
                <a:solidFill>
                  <a:srgbClr val="FFFF00"/>
                </a:solidFill>
                <a:latin typeface="Calibri" panose="020F0502020204030204" pitchFamily="34" charset="0"/>
                <a:cs typeface="Calibri" panose="020F0502020204030204" pitchFamily="34" charset="0"/>
              </a:rPr>
              <a:t>الانتداب</a:t>
            </a:r>
            <a:endParaRPr lang="en-GB" altLang="en-US" sz="2400" b="1">
              <a:solidFill>
                <a:srgbClr val="FFFF00"/>
              </a:solidFill>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ar-AE" sz="6000" b="1" dirty="0">
                <a:solidFill>
                  <a:srgbClr val="FFC000"/>
                </a:solidFill>
                <a:latin typeface="Arabic Typesetting" pitchFamily="66" charset="-78"/>
                <a:cs typeface="Arabic Typesetting" pitchFamily="66" charset="-78"/>
              </a:rPr>
              <a:t>دوافع الأوربيين لاستعمار الوطن العربي:</a:t>
            </a:r>
            <a:endParaRPr lang="en-US" sz="6000" b="1" dirty="0">
              <a:solidFill>
                <a:srgbClr val="FFC000"/>
              </a:solidFill>
              <a:latin typeface="Arabic Typesetting" pitchFamily="66" charset="-78"/>
              <a:cs typeface="Arabic Typesetting" pitchFamily="66" charset="-78"/>
            </a:endParaRPr>
          </a:p>
        </p:txBody>
      </p:sp>
      <p:sp>
        <p:nvSpPr>
          <p:cNvPr id="12291" name="Rectangle 3"/>
          <p:cNvSpPr>
            <a:spLocks noGrp="1" noChangeArrowheads="1"/>
          </p:cNvSpPr>
          <p:nvPr>
            <p:ph type="body" idx="1"/>
          </p:nvPr>
        </p:nvSpPr>
        <p:spPr>
          <a:xfrm>
            <a:off x="468313" y="1341438"/>
            <a:ext cx="8220075" cy="4533900"/>
          </a:xfrm>
        </p:spPr>
        <p:txBody>
          <a:bodyPr/>
          <a:lstStyle/>
          <a:p>
            <a:pPr eaLnBrk="1" hangingPunct="1">
              <a:defRPr/>
            </a:pPr>
            <a:r>
              <a:rPr lang="ar-AE" sz="4800" dirty="0">
                <a:latin typeface="Arabic Typesetting" pitchFamily="66" charset="-78"/>
                <a:cs typeface="Arabic Typesetting" pitchFamily="66" charset="-78"/>
              </a:rPr>
              <a:t>ما دوافع استعمار أوروبا للوطن العربي؟</a:t>
            </a:r>
          </a:p>
          <a:p>
            <a:pPr eaLnBrk="1" hangingPunct="1">
              <a:buFont typeface="Wingdings" panose="05000000000000000000" pitchFamily="2" charset="2"/>
              <a:buNone/>
              <a:defRPr/>
            </a:pPr>
            <a:r>
              <a:rPr lang="ar-AE" sz="4800" dirty="0">
                <a:latin typeface="Arabic Typesetting" pitchFamily="66" charset="-78"/>
                <a:cs typeface="Arabic Typesetting" pitchFamily="66" charset="-78"/>
              </a:rPr>
              <a:t>أولا</a:t>
            </a:r>
            <a:r>
              <a:rPr lang="ar-SA" sz="4800" dirty="0">
                <a:latin typeface="Arabic Typesetting" pitchFamily="66" charset="-78"/>
                <a:cs typeface="Arabic Typesetting" pitchFamily="66" charset="-78"/>
              </a:rPr>
              <a:t>- الموقع الجغرافي المتميز للوطن العربي:</a:t>
            </a:r>
          </a:p>
          <a:p>
            <a:pPr eaLnBrk="1" hangingPunct="1">
              <a:defRPr/>
            </a:pPr>
            <a:r>
              <a:rPr lang="ar-SA" sz="4400" dirty="0">
                <a:latin typeface="Arabic Typesetting" pitchFamily="66" charset="-78"/>
                <a:cs typeface="Arabic Typesetting" pitchFamily="66" charset="-78"/>
              </a:rPr>
              <a:t>سم القارتين اللتين يقع فيهما الوطن العربي؟</a:t>
            </a:r>
          </a:p>
          <a:p>
            <a:pPr eaLnBrk="1" hangingPunct="1">
              <a:defRPr/>
            </a:pPr>
            <a:r>
              <a:rPr lang="ar-SA" sz="4400" dirty="0">
                <a:latin typeface="Arabic Typesetting" pitchFamily="66" charset="-78"/>
                <a:cs typeface="Arabic Typesetting" pitchFamily="66" charset="-78"/>
              </a:rPr>
              <a:t>ما المضائق البحرية التي يتحكم بها الوطن العربي؟</a:t>
            </a:r>
          </a:p>
          <a:p>
            <a:pPr eaLnBrk="1" hangingPunct="1">
              <a:defRPr/>
            </a:pPr>
            <a:r>
              <a:rPr lang="ar-SA" sz="4400" dirty="0">
                <a:latin typeface="Arabic Typesetting" pitchFamily="66" charset="-78"/>
                <a:cs typeface="Arabic Typesetting" pitchFamily="66" charset="-78"/>
              </a:rPr>
              <a:t>ما البحار والخلجان والمحيطات التي يطل عليها الوطن العربي؟</a:t>
            </a:r>
          </a:p>
          <a:p>
            <a:pPr eaLnBrk="1" hangingPunct="1">
              <a:defRPr/>
            </a:pPr>
            <a:endParaRPr lang="en-US" sz="2000" dirty="0">
              <a:solidFill>
                <a:srgbClr val="000000"/>
              </a:solidFill>
              <a:effectLst>
                <a:outerShdw blurRad="38100" dist="38100" dir="2700000" algn="tl">
                  <a:srgbClr val="FFFFFF"/>
                </a:outerShdw>
              </a:effectLst>
              <a:latin typeface="Arabic Typesetting" pitchFamily="66" charset="-78"/>
              <a:cs typeface="Arabic Typesetting"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92150"/>
            <a:ext cx="8604250"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287338" y="836613"/>
            <a:ext cx="8856662" cy="4533900"/>
          </a:xfrm>
        </p:spPr>
        <p:txBody>
          <a:bodyPr/>
          <a:lstStyle/>
          <a:p>
            <a:pPr eaLnBrk="1" hangingPunct="1">
              <a:buFont typeface="Wingdings" panose="05000000000000000000" pitchFamily="2" charset="2"/>
              <a:buNone/>
              <a:defRPr/>
            </a:pPr>
            <a:r>
              <a:rPr lang="ar-SA" sz="6600" dirty="0">
                <a:latin typeface="Arabic Typesetting" pitchFamily="66" charset="-78"/>
                <a:cs typeface="Arabic Typesetting" pitchFamily="66" charset="-78"/>
              </a:rPr>
              <a:t>ثانيا ً : خوف أوروبا من قيام دولة عربية موحدة.</a:t>
            </a:r>
          </a:p>
          <a:p>
            <a:pPr eaLnBrk="1" hangingPunct="1">
              <a:buFont typeface="Wingdings" panose="05000000000000000000" pitchFamily="2" charset="2"/>
              <a:buNone/>
              <a:defRPr/>
            </a:pPr>
            <a:r>
              <a:rPr lang="ar-SA" sz="6600" dirty="0">
                <a:latin typeface="Arabic Typesetting" pitchFamily="66" charset="-78"/>
                <a:cs typeface="Arabic Typesetting" pitchFamily="66" charset="-78"/>
              </a:rPr>
              <a:t>ثالثاً : ضعف الدولة العثمانية .</a:t>
            </a:r>
          </a:p>
          <a:p>
            <a:pPr eaLnBrk="1" hangingPunct="1">
              <a:buFont typeface="Wingdings" panose="05000000000000000000" pitchFamily="2" charset="2"/>
              <a:buNone/>
              <a:defRPr/>
            </a:pPr>
            <a:r>
              <a:rPr lang="ar-SA" sz="6600" dirty="0">
                <a:latin typeface="Arabic Typesetting" pitchFamily="66" charset="-78"/>
                <a:cs typeface="Arabic Typesetting" pitchFamily="66" charset="-78"/>
              </a:rPr>
              <a:t>اثالثا ً : الوطن العربي مصدر للمواد الخام .</a:t>
            </a:r>
          </a:p>
          <a:p>
            <a:pPr eaLnBrk="1" hangingPunct="1">
              <a:buFont typeface="Wingdings" panose="05000000000000000000" pitchFamily="2" charset="2"/>
              <a:buNone/>
              <a:defRPr/>
            </a:pPr>
            <a:r>
              <a:rPr lang="ar-SA" sz="6600" dirty="0">
                <a:latin typeface="Arabic Typesetting" pitchFamily="66" charset="-78"/>
                <a:cs typeface="Arabic Typesetting" pitchFamily="66" charset="-78"/>
              </a:rPr>
              <a:t>رابعاً : مكانة الوطن العربي الدينية .</a:t>
            </a:r>
          </a:p>
          <a:p>
            <a:pPr eaLnBrk="1" hangingPunct="1">
              <a:buFont typeface="Wingdings" panose="05000000000000000000" pitchFamily="2" charset="2"/>
              <a:buNone/>
              <a:defRPr/>
            </a:pPr>
            <a:endParaRPr lang="en-US" sz="2000" dirty="0">
              <a:latin typeface="Arabic Typesetting" pitchFamily="66" charset="-78"/>
              <a:cs typeface="Arabic Typesetting" pitchFamily="66"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AE" dirty="0"/>
              <a:t>الهوية الوطنية </a:t>
            </a:r>
            <a:endParaRPr lang="en-GB" dirty="0"/>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268413"/>
            <a:ext cx="2724150" cy="527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268413"/>
            <a:ext cx="2417762" cy="534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5" name="TextBox 2"/>
          <p:cNvSpPr txBox="1">
            <a:spLocks noChangeArrowheads="1"/>
          </p:cNvSpPr>
          <p:nvPr/>
        </p:nvSpPr>
        <p:spPr bwMode="auto">
          <a:xfrm>
            <a:off x="6300788" y="1700213"/>
            <a:ext cx="2735262"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anose="05000000000000000000" pitchFamily="2" charset="2"/>
              <a:buBlip>
                <a:blip r:embed="rId4"/>
              </a:buBlip>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folHlink"/>
              </a:buClr>
              <a:buSzPct val="5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hlink"/>
              </a:buClr>
              <a:buFont typeface="Wingdings" panose="05000000000000000000" pitchFamily="2" charset="2"/>
              <a:buBlip>
                <a:blip r:embed="rId4"/>
              </a:buBlip>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n"/>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hlink"/>
              </a:buClr>
              <a:buFont typeface="Wingdings" panose="05000000000000000000" pitchFamily="2" charset="2"/>
              <a:buBlip>
                <a:blip r:embed="rId4"/>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Blip>
                <a:blip r:embed="rId4"/>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Blip>
                <a:blip r:embed="rId4"/>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Blip>
                <a:blip r:embed="rId4"/>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Blip>
                <a:blip r:embed="rId4"/>
              </a:buBlip>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r>
              <a:rPr lang="ar-AE" altLang="en-US"/>
              <a:t>ابحث عن نص القانون .</a:t>
            </a:r>
          </a:p>
          <a:p>
            <a:pPr eaLnBrk="1" hangingPunct="1">
              <a:spcBef>
                <a:spcPct val="0"/>
              </a:spcBef>
              <a:buClrTx/>
              <a:buFontTx/>
              <a:buNone/>
            </a:pPr>
            <a:r>
              <a:rPr lang="ar-AE" altLang="en-US"/>
              <a:t>ما دورك في تطبيق قانون التمييز في حياتك اليومية؟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1628775"/>
            <a:ext cx="8229600" cy="3671888"/>
          </a:xfrm>
        </p:spPr>
        <p:txBody>
          <a:bodyPr/>
          <a:lstStyle/>
          <a:p>
            <a:pPr>
              <a:defRPr/>
            </a:pPr>
            <a:r>
              <a:rPr lang="ar-AE" dirty="0"/>
              <a:t>قيم نفسك</a:t>
            </a:r>
            <a:br>
              <a:rPr lang="ar-AE" dirty="0"/>
            </a:br>
            <a:r>
              <a:rPr lang="ar-AE" dirty="0"/>
              <a:t>هل تحققت توقعاتك في الحصة؟</a:t>
            </a:r>
            <a:br>
              <a:rPr lang="ar-AE" dirty="0"/>
            </a:br>
            <a:r>
              <a:rPr lang="ar-AE" dirty="0"/>
              <a:t>هل هناك أسئلة تود الاستفسار عنها؟</a:t>
            </a:r>
            <a:br>
              <a:rPr lang="ar-AE" dirty="0"/>
            </a:br>
            <a:r>
              <a:rPr lang="ar-AE" dirty="0"/>
              <a:t>هل كانت الحصة ممتعة ومشوقة؟</a:t>
            </a:r>
            <a:br>
              <a:rPr lang="ar-AE" dirty="0"/>
            </a:br>
            <a:r>
              <a:rPr lang="ar-AE" dirty="0"/>
              <a:t>اكتب كل ما تعلمت هذا اليوم.</a:t>
            </a:r>
            <a:br>
              <a:rPr lang="ar-AE" dirty="0"/>
            </a:br>
            <a:br>
              <a:rPr lang="ar-AE" dirty="0"/>
            </a:br>
            <a:endParaRPr lang="en-GB" dirty="0"/>
          </a:p>
        </p:txBody>
      </p:sp>
    </p:spTree>
  </p:cSld>
  <p:clrMapOvr>
    <a:masterClrMapping/>
  </p:clrMapOvr>
</p:sld>
</file>

<file path=ppt/theme/theme1.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Fading Grid</Template>
  <TotalTime>378</TotalTime>
  <Words>647</Words>
  <Application>Microsoft Office PowerPoint</Application>
  <PresentationFormat>On-screen Show (4:3)</PresentationFormat>
  <Paragraphs>48</Paragraphs>
  <Slides>19</Slides>
  <Notes>10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Digital Dots</vt:lpstr>
      <vt:lpstr>PowerPoint Presentation</vt:lpstr>
      <vt:lpstr>الاستعمار الأوروبي في الوطن العربي</vt:lpstr>
      <vt:lpstr>أهداف الدرس</vt:lpstr>
      <vt:lpstr>PowerPoint Presentation</vt:lpstr>
      <vt:lpstr>مفهوم الاستعمار: إن الاستعمار مهما تعددت أساليبه وأشكاله  فهو حركة توسع من جانب الدول القوية على حساب دول أخرى, تقوم باحتلالها, و إخضاعها بالقوة, بهدف نهب ثرواتها الطبيعية ,و تسخير طاقاتها البشرية في خدمة مصالحها. </vt:lpstr>
      <vt:lpstr>أشكال الاستعمار: </vt:lpstr>
      <vt:lpstr>PowerPoint Presentation</vt:lpstr>
      <vt:lpstr>الاحتلال العسكري: هو عبارة عن قيام الدول الاستعمارية القوية باحتلال أراضي الدول الضعيفة, وإخضاع شعوبها بقوة السلاح.  ومن الأمثلة على ذلك, احتلال فرنسا للجزائر وتونس. </vt:lpstr>
      <vt:lpstr>الانتداب نظام وجد بعد الحرب العالمية الأولى, أطلق عليه ((الانتداب)) وهو عبارة عن وضع ممتلكات الدول المهزومة في الحرب العالمية الأولى, تحت سيطرةالدول القوية , بحجة النهوض بشعوبها.  ولكن الهدف الحقيقي, هو نهب ثروات هذه الشعوب, وجعلها سوقا رائجة لمنتوجاتها. ومن الأمثلة على ذلك, وضع سوريا ولبنان تحت الانتداب الفرنسي بعد الحرب العالمية الأولى, ووضع فلسطين تحت الإنتداب الإنجليزي. </vt:lpstr>
      <vt:lpstr>PowerPoint Presentation</vt:lpstr>
      <vt:lpstr>PowerPoint Presentation</vt:lpstr>
      <vt:lpstr>PowerPoint Presentation</vt:lpstr>
      <vt:lpstr> وضح المقصود بمفهوم الاستعمار. • سم أقدم الاشكال التي عرفها الاستعمار عبر تاريخه. • اذكر اثنتين من البلاد العربية التي تعرضت لأسلوب الاستيطان على يد القوى الاستعمارية. • بم تفسر حرص الدولة على إصدار مكافحة التمييز والكراهية. • اشرح شفاهه سياسة القروض المالية التي اتبعتها الدول الاستعمارية. • من وجهة نظرك الشخصية لماذا يعد الغزو الثقافي أخطر اشكال الاستعمار؟ • وضح المقصود بالمفاهيم والمصطلحات التالية:• الحماية  • الانتداب </vt:lpstr>
      <vt:lpstr>PowerPoint Presentation</vt:lpstr>
      <vt:lpstr>دوافع الأوربيين لاستعمار الوطن العربي:</vt:lpstr>
      <vt:lpstr>PowerPoint Presentation</vt:lpstr>
      <vt:lpstr>PowerPoint Presentation</vt:lpstr>
      <vt:lpstr>الهوية الوطنية </vt:lpstr>
      <vt:lpstr>قيم نفسك هل تحققت توقعاتك في الحصة؟ هل هناك أسئلة تود الاستفسار عنها؟ هل كانت الحصة ممتعة ومشوقة؟ اكتب كل ما تعلمت هذا اليوم.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الاستعمار الأوروبي في الوطن العربي</dc:title>
  <dc:creator>user</dc:creator>
  <cp:lastModifiedBy>asifhammoud1978@gmail.com</cp:lastModifiedBy>
  <cp:revision>25</cp:revision>
  <dcterms:created xsi:type="dcterms:W3CDTF">2009-10-12T13:19:30Z</dcterms:created>
  <dcterms:modified xsi:type="dcterms:W3CDTF">2024-09-16T15:33:06Z</dcterms:modified>
</cp:coreProperties>
</file>