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30"/>
  </p:notesMasterIdLst>
  <p:sldIdLst>
    <p:sldId id="3469" r:id="rId2"/>
    <p:sldId id="3545" r:id="rId3"/>
    <p:sldId id="3546" r:id="rId4"/>
    <p:sldId id="3547" r:id="rId5"/>
    <p:sldId id="3548" r:id="rId6"/>
    <p:sldId id="2341" r:id="rId7"/>
    <p:sldId id="2818" r:id="rId8"/>
    <p:sldId id="283" r:id="rId9"/>
    <p:sldId id="284" r:id="rId10"/>
    <p:sldId id="303" r:id="rId11"/>
    <p:sldId id="279" r:id="rId12"/>
    <p:sldId id="440" r:id="rId13"/>
    <p:sldId id="452" r:id="rId14"/>
    <p:sldId id="453" r:id="rId15"/>
    <p:sldId id="439" r:id="rId16"/>
    <p:sldId id="454" r:id="rId17"/>
    <p:sldId id="455" r:id="rId18"/>
    <p:sldId id="456" r:id="rId19"/>
    <p:sldId id="484" r:id="rId20"/>
    <p:sldId id="3559" r:id="rId21"/>
    <p:sldId id="1355" r:id="rId22"/>
    <p:sldId id="376" r:id="rId23"/>
    <p:sldId id="379" r:id="rId24"/>
    <p:sldId id="3550" r:id="rId25"/>
    <p:sldId id="3560" r:id="rId26"/>
    <p:sldId id="2707" r:id="rId27"/>
    <p:sldId id="2708" r:id="rId28"/>
    <p:sldId id="3551" r:id="rId29"/>
  </p:sldIdLst>
  <p:sldSz cx="16019463" cy="8999538"/>
  <p:notesSz cx="6858000" cy="9144000"/>
  <p:embeddedFontLst>
    <p:embeddedFont>
      <p:font typeface="(A) Arslan Wessam B" panose="03020402040406030203" pitchFamily="66" charset="-78"/>
      <p:regular r:id="rId31"/>
    </p:embeddedFont>
    <p:embeddedFont>
      <p:font typeface="18 Khebrat Musamim" pitchFamily="2" charset="0"/>
      <p:bold r:id="rId32"/>
    </p:embeddedFont>
    <p:embeddedFont>
      <p:font typeface="29LT Hazal Normal" panose="00000500000000000000" pitchFamily="2" charset="-78"/>
      <p:regular r:id="rId33"/>
    </p:embeddedFont>
    <p:embeddedFont>
      <p:font typeface="A Jannat LT" pitchFamily="2" charset="-78"/>
      <p:regular r:id="rId34"/>
      <p:bold r:id="rId35"/>
    </p:embeddedFont>
    <p:embeddedFont>
      <p:font typeface="Abdo Free" panose="02000000000000000000" pitchFamily="2" charset="-78"/>
      <p:regular r:id="rId36"/>
      <p:bold r:id="rId37"/>
    </p:embeddedFont>
    <p:embeddedFont>
      <p:font typeface="Abdo Logo" panose="02000500030000020004" pitchFamily="2" charset="-78"/>
      <p:regular r:id="rId38"/>
    </p:embeddedFont>
    <p:embeddedFont>
      <p:font typeface="Aldhabi" panose="01000000000000000000" pitchFamily="2" charset="-78"/>
      <p:regular r:id="rId39"/>
    </p:embeddedFont>
    <p:embeddedFont>
      <p:font typeface="Ara Alm Bon " panose="00000500000000000000" pitchFamily="2" charset="-78"/>
      <p:regular r:id="rId40"/>
    </p:embeddedFont>
    <p:embeddedFont>
      <p:font typeface="Ara Hala Bo She'sha" panose="00000500000000000000" pitchFamily="2" charset="-78"/>
      <p:regular r:id="rId41"/>
    </p:embeddedFont>
    <p:embeddedFont>
      <p:font typeface="Arbaeen" panose="02000503070000020004" pitchFamily="2" charset="-78"/>
      <p:regular r:id="rId42"/>
    </p:embeddedFont>
    <p:embeddedFont>
      <p:font typeface="beIN Black " panose="02000000000000000000" pitchFamily="2" charset="-78"/>
      <p:regular r:id="rId43"/>
    </p:embeddedFont>
    <p:embeddedFont>
      <p:font typeface="beIN Normal " panose="02000000000000000000" pitchFamily="2" charset="-78"/>
      <p:regular r:id="rId44"/>
    </p:embeddedFont>
    <p:embeddedFont>
      <p:font typeface="Calibri" panose="020F0502020204030204" pitchFamily="34" charset="0"/>
      <p:regular r:id="rId45"/>
      <p:bold r:id="rId46"/>
    </p:embeddedFont>
    <p:embeddedFont>
      <p:font typeface="Century Gothic" panose="020B0502020202020204" pitchFamily="34" charset="0"/>
      <p:regular r:id="rId47"/>
      <p:bold r:id="rId48"/>
      <p:italic r:id="rId49"/>
      <p:boldItalic r:id="rId50"/>
    </p:embeddedFont>
    <p:embeddedFont>
      <p:font typeface="DecoType Thuluth II" panose="02010000000000000000" pitchFamily="2" charset="-78"/>
      <p:regular r:id="rId51"/>
    </p:embeddedFont>
    <p:embeddedFont>
      <p:font typeface="Gill Sans MT" panose="020B0502020104020203" pitchFamily="34" charset="0"/>
      <p:regular r:id="rId52"/>
      <p:bold r:id="rId53"/>
      <p:italic r:id="rId54"/>
      <p:boldItalic r:id="rId55"/>
    </p:embeddedFont>
    <p:embeddedFont>
      <p:font typeface="Helvetica" panose="020B0604020202020204" pitchFamily="34" charset="0"/>
      <p:regular r:id="rId56"/>
      <p:bold r:id="rId57"/>
    </p:embeddedFont>
    <p:embeddedFont>
      <p:font typeface="Impact" panose="020B0806030902050204" pitchFamily="34" charset="0"/>
      <p:regular r:id="rId58"/>
    </p:embeddedFont>
    <p:embeddedFont>
      <p:font typeface="Roboto" panose="02000000000000000000" pitchFamily="2" charset="0"/>
      <p:regular r:id="rId59"/>
      <p:bold r:id="rId60"/>
      <p:italic r:id="rId61"/>
      <p:boldItalic r:id="rId62"/>
    </p:embeddedFont>
    <p:embeddedFont>
      <p:font typeface="Sakkal Majalla" panose="02000000000000000000" pitchFamily="2" charset="-78"/>
      <p:regular r:id="rId63"/>
      <p:bold r:id="rId64"/>
    </p:embeddedFont>
    <p:embeddedFont>
      <p:font typeface="Sanabel Khebrat Musamem 2021" panose="02000600000000000000" pitchFamily="2" charset="-78"/>
      <p:regular r:id="rId6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279" autoAdjust="0"/>
    <p:restoredTop sz="94660"/>
  </p:normalViewPr>
  <p:slideViewPr>
    <p:cSldViewPr snapToGrid="0">
      <p:cViewPr varScale="1">
        <p:scale>
          <a:sx n="46" d="100"/>
          <a:sy n="46" d="100"/>
        </p:scale>
        <p:origin x="13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2.fntdata"/><Relationship Id="rId47" Type="http://schemas.openxmlformats.org/officeDocument/2006/relationships/font" Target="fonts/font17.fntdata"/><Relationship Id="rId63" Type="http://schemas.openxmlformats.org/officeDocument/2006/relationships/font" Target="fonts/font33.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font" Target="fonts/font28.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3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64" Type="http://schemas.openxmlformats.org/officeDocument/2006/relationships/font" Target="fonts/font34.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font" Target="fonts/font29.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font" Target="fonts/font24.fntdata"/><Relationship Id="rId62" Type="http://schemas.openxmlformats.org/officeDocument/2006/relationships/font" Target="fonts/font3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10" Type="http://schemas.openxmlformats.org/officeDocument/2006/relationships/slide" Target="slides/slide9.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font" Target="fonts/font30.fntdata"/><Relationship Id="rId65" Type="http://schemas.openxmlformats.org/officeDocument/2006/relationships/font" Target="fonts/font3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9.fntdata"/><Relationship Id="rId34" Type="http://schemas.openxmlformats.org/officeDocument/2006/relationships/font" Target="fonts/font4.fntdata"/><Relationship Id="rId50" Type="http://schemas.openxmlformats.org/officeDocument/2006/relationships/font" Target="fonts/font20.fntdata"/><Relationship Id="rId55" Type="http://schemas.openxmlformats.org/officeDocument/2006/relationships/font" Target="fonts/font2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25/10/1444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25/10/1444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25/10/1444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25/10/1444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20.xml"/><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26.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slide" Target="slide2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8.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46.png"/><Relationship Id="rId3" Type="http://schemas.openxmlformats.org/officeDocument/2006/relationships/hyperlink" Target="https://t.me/arabicteacher_2" TargetMode="External"/><Relationship Id="rId7" Type="http://schemas.openxmlformats.org/officeDocument/2006/relationships/image" Target="../media/image42.png"/><Relationship Id="rId12" Type="http://schemas.openxmlformats.org/officeDocument/2006/relationships/hyperlink" Target="https://mrsasmaa.com/files/" TargetMode="External"/><Relationship Id="rId2" Type="http://schemas.openxmlformats.org/officeDocument/2006/relationships/image" Target="../media/image40.jpg"/><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45.png"/><Relationship Id="rId5" Type="http://schemas.openxmlformats.org/officeDocument/2006/relationships/image" Target="../media/image41.png"/><Relationship Id="rId1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hyperlink" Target="https://t.me/arabic_gr7" TargetMode="External"/><Relationship Id="rId9" Type="http://schemas.openxmlformats.org/officeDocument/2006/relationships/image" Target="../media/image43.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8249" y="4325777"/>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66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66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66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66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66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66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66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9850580" y="2989263"/>
            <a:ext cx="6169502"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السادس والأربعون</a:t>
            </a:r>
          </a:p>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470209" y="6392712"/>
            <a:ext cx="6441820"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54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بيليتونج جزيرة المفارقات الساخرة</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124887"/>
            <a:ext cx="10904323" cy="584775"/>
          </a:xfrm>
          <a:prstGeom prst="rect">
            <a:avLst/>
          </a:prstGeom>
          <a:noFill/>
          <a:effectLst>
            <a:reflection endPos="0" dist="50800" dir="5400000" sy="-100000" algn="bl" rotWithShape="0"/>
          </a:effectLst>
        </p:spPr>
        <p:txBody>
          <a:bodyPr wrap="square" rtlCol="1">
            <a:spAutoFit/>
          </a:bodyPr>
          <a:lstStyle/>
          <a:p>
            <a:pPr algn="ctr" rtl="1"/>
            <a:r>
              <a:rPr lang="ar-EG" sz="3200" dirty="0">
                <a:blipFill>
                  <a:blip r:embed="rId3"/>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46 . بيليتونج جزيرة المفارقات الساخرة</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B37B36F3-1C05-4C9A-B80B-A1B9D0C792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7501" y="629967"/>
            <a:ext cx="10898176" cy="7739605"/>
          </a:xfrm>
        </p:spPr>
      </p:pic>
      <p:sp>
        <p:nvSpPr>
          <p:cNvPr id="13" name="TextBox 12">
            <a:extLst>
              <a:ext uri="{FF2B5EF4-FFF2-40B4-BE49-F238E27FC236}">
                <a16:creationId xmlns:a16="http://schemas.microsoft.com/office/drawing/2014/main" id="{B3FDD3C3-600B-4ACD-A4A3-2FBA0389D6B8}"/>
              </a:ext>
            </a:extLst>
          </p:cNvPr>
          <p:cNvSpPr txBox="1"/>
          <p:nvPr/>
        </p:nvSpPr>
        <p:spPr>
          <a:xfrm>
            <a:off x="10925711" y="1523781"/>
            <a:ext cx="4457642" cy="577081"/>
          </a:xfrm>
          <a:prstGeom prst="rect">
            <a:avLst/>
          </a:prstGeom>
          <a:noFill/>
        </p:spPr>
        <p:txBody>
          <a:bodyPr wrap="square" rtlCol="0">
            <a:spAutoFit/>
          </a:bodyPr>
          <a:lstStyle/>
          <a:p>
            <a:pPr algn="ctr"/>
            <a:r>
              <a:rPr lang="ar-AE" sz="3150" b="1" dirty="0">
                <a:solidFill>
                  <a:schemeClr val="accent6">
                    <a:lumMod val="75000"/>
                  </a:schemeClr>
                </a:solidFill>
              </a:rPr>
              <a:t>   تناظر           تماثل وتشابه وتقابل</a:t>
            </a:r>
            <a:endParaRPr lang="en-US" sz="3150" b="1" dirty="0">
              <a:solidFill>
                <a:schemeClr val="accent6">
                  <a:lumMod val="75000"/>
                </a:schemeClr>
              </a:solidFill>
            </a:endParaRPr>
          </a:p>
        </p:txBody>
      </p:sp>
      <p:cxnSp>
        <p:nvCxnSpPr>
          <p:cNvPr id="26" name="Straight Connector 25">
            <a:extLst>
              <a:ext uri="{FF2B5EF4-FFF2-40B4-BE49-F238E27FC236}">
                <a16:creationId xmlns:a16="http://schemas.microsoft.com/office/drawing/2014/main" id="{00645E0F-4AFA-4896-956A-74F69376E38C}"/>
              </a:ext>
            </a:extLst>
          </p:cNvPr>
          <p:cNvCxnSpPr>
            <a:cxnSpLocks/>
          </p:cNvCxnSpPr>
          <p:nvPr/>
        </p:nvCxnSpPr>
        <p:spPr>
          <a:xfrm flipH="1">
            <a:off x="9905018" y="5450916"/>
            <a:ext cx="74352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3E249081-AFD6-DCE4-EFD8-95DBBCA0BB67}"/>
              </a:ext>
            </a:extLst>
          </p:cNvPr>
          <p:cNvSpPr/>
          <p:nvPr/>
        </p:nvSpPr>
        <p:spPr>
          <a:xfrm>
            <a:off x="11887038" y="4243174"/>
            <a:ext cx="3134951" cy="142213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هو رمز جزيرة بيليتونج ؟</a:t>
            </a:r>
            <a:endParaRPr lang="en-GB" sz="4800" b="1" dirty="0">
              <a:ln>
                <a:solidFill>
                  <a:sysClr val="windowText" lastClr="000000"/>
                </a:solidFill>
              </a:ln>
              <a:solidFill>
                <a:srgbClr val="FF0000"/>
              </a:solidFill>
            </a:endParaRPr>
          </a:p>
        </p:txBody>
      </p:sp>
      <p:sp>
        <p:nvSpPr>
          <p:cNvPr id="3" name="Rectangle 2">
            <a:extLst>
              <a:ext uri="{FF2B5EF4-FFF2-40B4-BE49-F238E27FC236}">
                <a16:creationId xmlns:a16="http://schemas.microsoft.com/office/drawing/2014/main" id="{3EA400AD-29DF-9D31-99F3-3828EFF1F4F9}"/>
              </a:ext>
            </a:extLst>
          </p:cNvPr>
          <p:cNvSpPr/>
          <p:nvPr/>
        </p:nvSpPr>
        <p:spPr>
          <a:xfrm>
            <a:off x="11525677" y="6819528"/>
            <a:ext cx="3857674" cy="82201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00B0F0"/>
                </a:solidFill>
              </a:rPr>
              <a:t>ما الذي حدث لشركة ب ن في أوائل التسعينات ؟</a:t>
            </a:r>
            <a:endParaRPr lang="en-GB" sz="4800" b="1" dirty="0">
              <a:ln>
                <a:solidFill>
                  <a:sysClr val="windowText" lastClr="000000"/>
                </a:solidFill>
              </a:ln>
              <a:solidFill>
                <a:srgbClr val="00B0F0"/>
              </a:solidFill>
            </a:endParaRPr>
          </a:p>
        </p:txBody>
      </p:sp>
      <mc:AlternateContent xmlns:mc="http://schemas.openxmlformats.org/markup-compatibility/2006" xmlns:pslz="http://schemas.microsoft.com/office/powerpoint/2016/slidezoom">
        <mc:Choice Requires="pslz">
          <p:graphicFrame>
            <p:nvGraphicFramePr>
              <p:cNvPr id="6" name="صورة الشريحة 5">
                <a:extLst>
                  <a:ext uri="{FF2B5EF4-FFF2-40B4-BE49-F238E27FC236}">
                    <a16:creationId xmlns:a16="http://schemas.microsoft.com/office/drawing/2014/main" id="{FB7B8A4A-C12A-CC24-B885-DA75DED966B6}"/>
                  </a:ext>
                </a:extLst>
              </p:cNvPr>
              <p:cNvGraphicFramePr>
                <a:graphicFrameLocks noChangeAspect="1"/>
              </p:cNvGraphicFramePr>
              <p:nvPr>
                <p:extLst>
                  <p:ext uri="{D42A27DB-BD31-4B8C-83A1-F6EECF244321}">
                    <p14:modId xmlns:p14="http://schemas.microsoft.com/office/powerpoint/2010/main" val="2046459246"/>
                  </p:ext>
                </p:extLst>
              </p:nvPr>
            </p:nvGraphicFramePr>
            <p:xfrm>
              <a:off x="12329570" y="1948896"/>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6" name="صورة الشريحة 5">
                <a:hlinkClick r:id="rId4" action="ppaction://hlinksldjump"/>
                <a:extLst>
                  <a:ext uri="{FF2B5EF4-FFF2-40B4-BE49-F238E27FC236}">
                    <a16:creationId xmlns:a16="http://schemas.microsoft.com/office/drawing/2014/main" id="{FB7B8A4A-C12A-CC24-B885-DA75DED966B6}"/>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0" y="1948896"/>
                <a:ext cx="2249885" cy="2249885"/>
              </a:xfrm>
              <a:prstGeom prst="rect">
                <a:avLst/>
              </a:prstGeom>
              <a:ln w="3175">
                <a:noFill/>
              </a:ln>
            </p:spPr>
          </p:pic>
        </mc:Fallback>
      </mc:AlternateContent>
    </p:spTree>
    <p:extLst>
      <p:ext uri="{BB962C8B-B14F-4D97-AF65-F5344CB8AC3E}">
        <p14:creationId xmlns:p14="http://schemas.microsoft.com/office/powerpoint/2010/main" val="1938836360"/>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0635AEC5-10AB-47CA-A6CF-21AF46DD63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1" y="611509"/>
            <a:ext cx="10871108" cy="7739601"/>
          </a:xfrm>
        </p:spPr>
      </p:pic>
      <p:sp>
        <p:nvSpPr>
          <p:cNvPr id="2" name="Rectangle 2">
            <a:extLst>
              <a:ext uri="{FF2B5EF4-FFF2-40B4-BE49-F238E27FC236}">
                <a16:creationId xmlns:a16="http://schemas.microsoft.com/office/drawing/2014/main" id="{5996CD94-D7AB-F2AC-D6B4-A4060E41D9E8}"/>
              </a:ext>
            </a:extLst>
          </p:cNvPr>
          <p:cNvSpPr/>
          <p:nvPr/>
        </p:nvSpPr>
        <p:spPr>
          <a:xfrm>
            <a:off x="11525679" y="3405476"/>
            <a:ext cx="3760021" cy="174299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أسباب هبوط أسعار القصدير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414031031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24DF0BB7-54C0-4CA7-BEC4-902A6E82E4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29966"/>
            <a:ext cx="10866903" cy="7709222"/>
          </a:xfrm>
        </p:spPr>
      </p:pic>
      <p:sp>
        <p:nvSpPr>
          <p:cNvPr id="16" name="TextBox 15">
            <a:extLst>
              <a:ext uri="{FF2B5EF4-FFF2-40B4-BE49-F238E27FC236}">
                <a16:creationId xmlns:a16="http://schemas.microsoft.com/office/drawing/2014/main" id="{658FCFCA-012F-4B01-B9CA-4984F1638C80}"/>
              </a:ext>
            </a:extLst>
          </p:cNvPr>
          <p:cNvSpPr txBox="1"/>
          <p:nvPr/>
        </p:nvSpPr>
        <p:spPr>
          <a:xfrm>
            <a:off x="11215721" y="1523781"/>
            <a:ext cx="4167632" cy="577081"/>
          </a:xfrm>
          <a:prstGeom prst="rect">
            <a:avLst/>
          </a:prstGeom>
          <a:noFill/>
        </p:spPr>
        <p:txBody>
          <a:bodyPr wrap="square" rtlCol="0">
            <a:spAutoFit/>
          </a:bodyPr>
          <a:lstStyle/>
          <a:p>
            <a:pPr algn="ctr"/>
            <a:r>
              <a:rPr lang="ar-AE" sz="3150" b="1" dirty="0">
                <a:solidFill>
                  <a:schemeClr val="accent6">
                    <a:lumMod val="75000"/>
                  </a:schemeClr>
                </a:solidFill>
              </a:rPr>
              <a:t>أَوَد                     إعالة</a:t>
            </a:r>
            <a:endParaRPr lang="en-US" sz="3150" b="1" dirty="0">
              <a:solidFill>
                <a:schemeClr val="accent6">
                  <a:lumMod val="75000"/>
                </a:schemeClr>
              </a:solidFill>
            </a:endParaRPr>
          </a:p>
        </p:txBody>
      </p:sp>
      <p:cxnSp>
        <p:nvCxnSpPr>
          <p:cNvPr id="24" name="Straight Connector 23">
            <a:extLst>
              <a:ext uri="{FF2B5EF4-FFF2-40B4-BE49-F238E27FC236}">
                <a16:creationId xmlns:a16="http://schemas.microsoft.com/office/drawing/2014/main" id="{94490753-CDC5-426C-84AA-E48C42E7D554}"/>
              </a:ext>
            </a:extLst>
          </p:cNvPr>
          <p:cNvCxnSpPr>
            <a:cxnSpLocks/>
          </p:cNvCxnSpPr>
          <p:nvPr/>
        </p:nvCxnSpPr>
        <p:spPr>
          <a:xfrm flipH="1">
            <a:off x="6785180" y="8245781"/>
            <a:ext cx="74352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724337"/>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D8F52219-4BBC-4DF2-A3D7-F2B1355E75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0" y="606221"/>
            <a:ext cx="10861719" cy="7739602"/>
          </a:xfrm>
        </p:spPr>
      </p:pic>
      <p:sp>
        <p:nvSpPr>
          <p:cNvPr id="11" name="TextBox 10">
            <a:extLst>
              <a:ext uri="{FF2B5EF4-FFF2-40B4-BE49-F238E27FC236}">
                <a16:creationId xmlns:a16="http://schemas.microsoft.com/office/drawing/2014/main" id="{F0B1ED87-73D6-4D05-B273-B04B28F62CED}"/>
              </a:ext>
            </a:extLst>
          </p:cNvPr>
          <p:cNvSpPr txBox="1"/>
          <p:nvPr/>
        </p:nvSpPr>
        <p:spPr>
          <a:xfrm>
            <a:off x="10943910" y="1568668"/>
            <a:ext cx="4439442" cy="577081"/>
          </a:xfrm>
          <a:prstGeom prst="rect">
            <a:avLst/>
          </a:prstGeom>
          <a:noFill/>
        </p:spPr>
        <p:txBody>
          <a:bodyPr wrap="square" rtlCol="0">
            <a:spAutoFit/>
          </a:bodyPr>
          <a:lstStyle/>
          <a:p>
            <a:pPr algn="ctr"/>
            <a:r>
              <a:rPr lang="ar-AE" sz="3150" b="1" dirty="0">
                <a:solidFill>
                  <a:schemeClr val="accent6">
                    <a:lumMod val="75000"/>
                  </a:schemeClr>
                </a:solidFill>
              </a:rPr>
              <a:t> مفارقة                   تناقض   </a:t>
            </a:r>
            <a:endParaRPr lang="en-US" sz="3150" b="1" dirty="0">
              <a:solidFill>
                <a:schemeClr val="accent6">
                  <a:lumMod val="75000"/>
                </a:schemeClr>
              </a:solidFill>
            </a:endParaRPr>
          </a:p>
        </p:txBody>
      </p:sp>
      <p:sp>
        <p:nvSpPr>
          <p:cNvPr id="13" name="TextBox 12">
            <a:extLst>
              <a:ext uri="{FF2B5EF4-FFF2-40B4-BE49-F238E27FC236}">
                <a16:creationId xmlns:a16="http://schemas.microsoft.com/office/drawing/2014/main" id="{73B20233-724D-4096-A5FA-9BCF61685AFF}"/>
              </a:ext>
            </a:extLst>
          </p:cNvPr>
          <p:cNvSpPr txBox="1"/>
          <p:nvPr/>
        </p:nvSpPr>
        <p:spPr>
          <a:xfrm>
            <a:off x="11435435" y="2244564"/>
            <a:ext cx="4439442" cy="1061829"/>
          </a:xfrm>
          <a:prstGeom prst="rect">
            <a:avLst/>
          </a:prstGeom>
          <a:noFill/>
        </p:spPr>
        <p:txBody>
          <a:bodyPr wrap="square" rtlCol="0">
            <a:spAutoFit/>
          </a:bodyPr>
          <a:lstStyle/>
          <a:p>
            <a:r>
              <a:rPr lang="ar-AE" sz="3150" b="1" dirty="0">
                <a:solidFill>
                  <a:schemeClr val="accent6">
                    <a:lumMod val="75000"/>
                  </a:schemeClr>
                </a:solidFill>
              </a:rPr>
              <a:t>غصَّ بالطعام:     اعترض في حلقه فمنعه التنفس والبلع .  </a:t>
            </a:r>
            <a:endParaRPr lang="en-US" sz="3150" b="1" dirty="0">
              <a:solidFill>
                <a:schemeClr val="accent6">
                  <a:lumMod val="75000"/>
                </a:schemeClr>
              </a:solidFill>
            </a:endParaRPr>
          </a:p>
        </p:txBody>
      </p:sp>
      <p:cxnSp>
        <p:nvCxnSpPr>
          <p:cNvPr id="15" name="Straight Connector 14">
            <a:extLst>
              <a:ext uri="{FF2B5EF4-FFF2-40B4-BE49-F238E27FC236}">
                <a16:creationId xmlns:a16="http://schemas.microsoft.com/office/drawing/2014/main" id="{BB482EFA-C47D-4993-B9FB-ED9C72C0809F}"/>
              </a:ext>
            </a:extLst>
          </p:cNvPr>
          <p:cNvCxnSpPr>
            <a:cxnSpLocks/>
          </p:cNvCxnSpPr>
          <p:nvPr/>
        </p:nvCxnSpPr>
        <p:spPr>
          <a:xfrm flipH="1">
            <a:off x="1043937" y="2498818"/>
            <a:ext cx="92302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A03D065-E4DA-4D61-9E20-B2CBCF348625}"/>
              </a:ext>
            </a:extLst>
          </p:cNvPr>
          <p:cNvCxnSpPr>
            <a:cxnSpLocks/>
          </p:cNvCxnSpPr>
          <p:nvPr/>
        </p:nvCxnSpPr>
        <p:spPr>
          <a:xfrm flipH="1">
            <a:off x="5086804" y="7517023"/>
            <a:ext cx="110456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2FF740AA-EE04-0ADC-C249-F4F1324C22F0}"/>
              </a:ext>
            </a:extLst>
          </p:cNvPr>
          <p:cNvSpPr/>
          <p:nvPr/>
        </p:nvSpPr>
        <p:spPr>
          <a:xfrm>
            <a:off x="11688418" y="5276040"/>
            <a:ext cx="3604933" cy="172110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حدث للموظفين الذين يعيشون في الملكية؟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732846387"/>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759FEC-9582-4638-B449-1D4D278587F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document with black text&#10;&#10;Description automatically generated">
            <a:extLst>
              <a:ext uri="{FF2B5EF4-FFF2-40B4-BE49-F238E27FC236}">
                <a16:creationId xmlns:a16="http://schemas.microsoft.com/office/drawing/2014/main" id="{E72198AC-10D9-45F5-8040-6EE33257A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11" y="601509"/>
            <a:ext cx="10879690" cy="7739602"/>
          </a:xfrm>
          <a:prstGeom prst="rect">
            <a:avLst/>
          </a:prstGeom>
        </p:spPr>
      </p:pic>
      <p:sp>
        <p:nvSpPr>
          <p:cNvPr id="10" name="TextBox 9">
            <a:extLst>
              <a:ext uri="{FF2B5EF4-FFF2-40B4-BE49-F238E27FC236}">
                <a16:creationId xmlns:a16="http://schemas.microsoft.com/office/drawing/2014/main" id="{1B514FDF-E202-4F44-9501-A5D27F70DB21}"/>
              </a:ext>
            </a:extLst>
          </p:cNvPr>
          <p:cNvSpPr txBox="1"/>
          <p:nvPr/>
        </p:nvSpPr>
        <p:spPr>
          <a:xfrm>
            <a:off x="11215719" y="1473566"/>
            <a:ext cx="4167632" cy="577081"/>
          </a:xfrm>
          <a:prstGeom prst="rect">
            <a:avLst/>
          </a:prstGeom>
          <a:noFill/>
        </p:spPr>
        <p:txBody>
          <a:bodyPr wrap="square" rtlCol="0">
            <a:spAutoFit/>
          </a:bodyPr>
          <a:lstStyle/>
          <a:p>
            <a:pPr algn="ctr"/>
            <a:r>
              <a:rPr lang="ar-AE" sz="3150" b="1" dirty="0">
                <a:solidFill>
                  <a:schemeClr val="accent6">
                    <a:lumMod val="75000"/>
                  </a:schemeClr>
                </a:solidFill>
              </a:rPr>
              <a:t>خيلاء             زهو وتكبّر</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54DA1F54-B144-4240-A341-7B76217EE587}"/>
              </a:ext>
            </a:extLst>
          </p:cNvPr>
          <p:cNvCxnSpPr>
            <a:cxnSpLocks/>
          </p:cNvCxnSpPr>
          <p:nvPr/>
        </p:nvCxnSpPr>
        <p:spPr>
          <a:xfrm flipH="1">
            <a:off x="10163467" y="1423568"/>
            <a:ext cx="119994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CABA2AA-7C7F-4EBA-AF07-0B4C734D6DCE}"/>
              </a:ext>
            </a:extLst>
          </p:cNvPr>
          <p:cNvCxnSpPr>
            <a:cxnSpLocks/>
          </p:cNvCxnSpPr>
          <p:nvPr/>
        </p:nvCxnSpPr>
        <p:spPr>
          <a:xfrm flipH="1">
            <a:off x="3200746" y="4572637"/>
            <a:ext cx="11107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0864F3B-E5D1-4048-8C97-E198CCE02FE2}"/>
              </a:ext>
            </a:extLst>
          </p:cNvPr>
          <p:cNvSpPr txBox="1"/>
          <p:nvPr/>
        </p:nvSpPr>
        <p:spPr>
          <a:xfrm>
            <a:off x="11113293" y="2267166"/>
            <a:ext cx="4167632" cy="577081"/>
          </a:xfrm>
          <a:prstGeom prst="rect">
            <a:avLst/>
          </a:prstGeom>
          <a:noFill/>
        </p:spPr>
        <p:txBody>
          <a:bodyPr wrap="square" rtlCol="0">
            <a:spAutoFit/>
          </a:bodyPr>
          <a:lstStyle/>
          <a:p>
            <a:pPr algn="ctr"/>
            <a:r>
              <a:rPr lang="ar-AE" sz="3150" b="1" dirty="0">
                <a:solidFill>
                  <a:schemeClr val="accent6">
                    <a:lumMod val="75000"/>
                  </a:schemeClr>
                </a:solidFill>
              </a:rPr>
              <a:t>يكترثون        يهتمون وينشغلون</a:t>
            </a:r>
            <a:endParaRPr lang="en-US" sz="3150" b="1" dirty="0">
              <a:solidFill>
                <a:schemeClr val="accent6">
                  <a:lumMod val="75000"/>
                </a:schemeClr>
              </a:solidFill>
            </a:endParaRPr>
          </a:p>
        </p:txBody>
      </p:sp>
      <p:cxnSp>
        <p:nvCxnSpPr>
          <p:cNvPr id="17" name="Straight Connector 16">
            <a:extLst>
              <a:ext uri="{FF2B5EF4-FFF2-40B4-BE49-F238E27FC236}">
                <a16:creationId xmlns:a16="http://schemas.microsoft.com/office/drawing/2014/main" id="{3042AA62-F56B-424C-A746-806BA715C4FA}"/>
              </a:ext>
            </a:extLst>
          </p:cNvPr>
          <p:cNvCxnSpPr>
            <a:cxnSpLocks/>
          </p:cNvCxnSpPr>
          <p:nvPr/>
        </p:nvCxnSpPr>
        <p:spPr>
          <a:xfrm flipH="1">
            <a:off x="2686927" y="7615555"/>
            <a:ext cx="100917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AB06C98-2731-4D06-BF10-F5C1DBFB9515}"/>
              </a:ext>
            </a:extLst>
          </p:cNvPr>
          <p:cNvSpPr txBox="1"/>
          <p:nvPr/>
        </p:nvSpPr>
        <p:spPr>
          <a:xfrm>
            <a:off x="11156054" y="7072978"/>
            <a:ext cx="4167632" cy="577081"/>
          </a:xfrm>
          <a:prstGeom prst="rect">
            <a:avLst/>
          </a:prstGeom>
          <a:noFill/>
        </p:spPr>
        <p:txBody>
          <a:bodyPr wrap="square" rtlCol="0">
            <a:spAutoFit/>
          </a:bodyPr>
          <a:lstStyle/>
          <a:p>
            <a:pPr algn="ctr"/>
            <a:r>
              <a:rPr lang="ar-AE" sz="3150" b="1" dirty="0">
                <a:solidFill>
                  <a:schemeClr val="accent6">
                    <a:lumMod val="75000"/>
                  </a:schemeClr>
                </a:solidFill>
              </a:rPr>
              <a:t>الوارفة             ممتدة الظلال</a:t>
            </a:r>
            <a:endParaRPr lang="en-US" sz="3150" b="1" dirty="0">
              <a:solidFill>
                <a:schemeClr val="accent6">
                  <a:lumMod val="75000"/>
                </a:schemeClr>
              </a:solidFill>
            </a:endParaRPr>
          </a:p>
        </p:txBody>
      </p:sp>
      <p:cxnSp>
        <p:nvCxnSpPr>
          <p:cNvPr id="19" name="Straight Connector 18">
            <a:extLst>
              <a:ext uri="{FF2B5EF4-FFF2-40B4-BE49-F238E27FC236}">
                <a16:creationId xmlns:a16="http://schemas.microsoft.com/office/drawing/2014/main" id="{26D0127F-1403-46D5-9377-E45C744D0985}"/>
              </a:ext>
            </a:extLst>
          </p:cNvPr>
          <p:cNvCxnSpPr>
            <a:cxnSpLocks/>
          </p:cNvCxnSpPr>
          <p:nvPr/>
        </p:nvCxnSpPr>
        <p:spPr>
          <a:xfrm flipH="1">
            <a:off x="7157468" y="8289418"/>
            <a:ext cx="104917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BD9A5C5-AA9C-48F0-9E3D-DF2D2650FDC0}"/>
              </a:ext>
            </a:extLst>
          </p:cNvPr>
          <p:cNvSpPr txBox="1"/>
          <p:nvPr/>
        </p:nvSpPr>
        <p:spPr>
          <a:xfrm>
            <a:off x="11096387" y="7615555"/>
            <a:ext cx="4167632" cy="577081"/>
          </a:xfrm>
          <a:prstGeom prst="rect">
            <a:avLst/>
          </a:prstGeom>
          <a:noFill/>
        </p:spPr>
        <p:txBody>
          <a:bodyPr wrap="square" rtlCol="0">
            <a:spAutoFit/>
          </a:bodyPr>
          <a:lstStyle/>
          <a:p>
            <a:pPr algn="ctr"/>
            <a:r>
              <a:rPr lang="ar-AE" sz="3150" b="1" dirty="0">
                <a:solidFill>
                  <a:schemeClr val="accent6">
                    <a:lumMod val="75000"/>
                  </a:schemeClr>
                </a:solidFill>
              </a:rPr>
              <a:t>مرتع             مكان للهو والتنعم </a:t>
            </a:r>
            <a:endParaRPr lang="en-US" sz="3150" b="1" dirty="0">
              <a:solidFill>
                <a:schemeClr val="accent6">
                  <a:lumMod val="75000"/>
                </a:schemeClr>
              </a:solidFill>
            </a:endParaRPr>
          </a:p>
        </p:txBody>
      </p:sp>
      <p:sp>
        <p:nvSpPr>
          <p:cNvPr id="2" name="Rectangle 4">
            <a:extLst>
              <a:ext uri="{FF2B5EF4-FFF2-40B4-BE49-F238E27FC236}">
                <a16:creationId xmlns:a16="http://schemas.microsoft.com/office/drawing/2014/main" id="{72B8F9AE-2F62-2F03-11CF-EC8D17602E01}"/>
              </a:ext>
            </a:extLst>
          </p:cNvPr>
          <p:cNvSpPr/>
          <p:nvPr/>
        </p:nvSpPr>
        <p:spPr>
          <a:xfrm>
            <a:off x="11262984" y="3209359"/>
            <a:ext cx="3834438" cy="229529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حدث للموظفين الذين يعيشون في الملكية؟ </a:t>
            </a:r>
            <a:endParaRPr lang="en-GB" sz="4800" b="1" dirty="0">
              <a:ln>
                <a:solidFill>
                  <a:sysClr val="windowText" lastClr="000000"/>
                </a:solidFill>
              </a:ln>
              <a:solidFill>
                <a:srgbClr val="FF0000"/>
              </a:solidFill>
            </a:endParaRPr>
          </a:p>
        </p:txBody>
      </p:sp>
      <p:sp>
        <p:nvSpPr>
          <p:cNvPr id="4" name="Rectangle 2">
            <a:extLst>
              <a:ext uri="{FF2B5EF4-FFF2-40B4-BE49-F238E27FC236}">
                <a16:creationId xmlns:a16="http://schemas.microsoft.com/office/drawing/2014/main" id="{47B687EB-8C14-1359-3DE4-BE49A769D9A6}"/>
              </a:ext>
            </a:extLst>
          </p:cNvPr>
          <p:cNvSpPr/>
          <p:nvPr/>
        </p:nvSpPr>
        <p:spPr>
          <a:xfrm>
            <a:off x="11767931" y="5731103"/>
            <a:ext cx="3249979" cy="10510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00B0F0"/>
                </a:solidFill>
              </a:rPr>
              <a:t>ماذا حدث لمدرسة ب ن ؟</a:t>
            </a:r>
            <a:endParaRPr lang="en-GB" sz="4800" b="1" dirty="0">
              <a:ln>
                <a:solidFill>
                  <a:sysClr val="windowText" lastClr="000000"/>
                </a:solidFill>
              </a:ln>
              <a:solidFill>
                <a:srgbClr val="00B0F0"/>
              </a:solidFill>
            </a:endParaRPr>
          </a:p>
        </p:txBody>
      </p:sp>
    </p:spTree>
    <p:extLst>
      <p:ext uri="{BB962C8B-B14F-4D97-AF65-F5344CB8AC3E}">
        <p14:creationId xmlns:p14="http://schemas.microsoft.com/office/powerpoint/2010/main" val="369887521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8"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F5A3A343-64F4-4D6C-9911-DB9FC9CE5C15}"/>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2756AC60-5A2A-40B8-8C3D-FF936D33EA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29616"/>
            <a:ext cx="10866903" cy="7708116"/>
          </a:xfrm>
        </p:spPr>
      </p:pic>
      <p:sp>
        <p:nvSpPr>
          <p:cNvPr id="17" name="TextBox 16">
            <a:extLst>
              <a:ext uri="{FF2B5EF4-FFF2-40B4-BE49-F238E27FC236}">
                <a16:creationId xmlns:a16="http://schemas.microsoft.com/office/drawing/2014/main" id="{96255219-D67E-48B4-B81D-AC98F7DA2437}"/>
              </a:ext>
            </a:extLst>
          </p:cNvPr>
          <p:cNvSpPr txBox="1"/>
          <p:nvPr/>
        </p:nvSpPr>
        <p:spPr>
          <a:xfrm>
            <a:off x="11215721" y="1523781"/>
            <a:ext cx="4167632" cy="577081"/>
          </a:xfrm>
          <a:prstGeom prst="rect">
            <a:avLst/>
          </a:prstGeom>
          <a:noFill/>
        </p:spPr>
        <p:txBody>
          <a:bodyPr wrap="square" rtlCol="0">
            <a:spAutoFit/>
          </a:bodyPr>
          <a:lstStyle/>
          <a:p>
            <a:pPr algn="ctr"/>
            <a:r>
              <a:rPr lang="ar-AE" sz="3150" b="1" dirty="0">
                <a:solidFill>
                  <a:schemeClr val="accent6">
                    <a:lumMod val="75000"/>
                  </a:schemeClr>
                </a:solidFill>
              </a:rPr>
              <a:t>امتعاض                 غضب     </a:t>
            </a:r>
            <a:endParaRPr lang="en-US" sz="3150" b="1" dirty="0">
              <a:solidFill>
                <a:schemeClr val="accent6">
                  <a:lumMod val="75000"/>
                </a:schemeClr>
              </a:solidFill>
            </a:endParaRPr>
          </a:p>
        </p:txBody>
      </p:sp>
      <p:cxnSp>
        <p:nvCxnSpPr>
          <p:cNvPr id="23" name="Straight Connector 22">
            <a:extLst>
              <a:ext uri="{FF2B5EF4-FFF2-40B4-BE49-F238E27FC236}">
                <a16:creationId xmlns:a16="http://schemas.microsoft.com/office/drawing/2014/main" id="{E0190187-EB06-4EF9-88D2-FCE00A8EC93D}"/>
              </a:ext>
            </a:extLst>
          </p:cNvPr>
          <p:cNvCxnSpPr>
            <a:cxnSpLocks/>
          </p:cNvCxnSpPr>
          <p:nvPr/>
        </p:nvCxnSpPr>
        <p:spPr>
          <a:xfrm flipH="1">
            <a:off x="2170034" y="5335109"/>
            <a:ext cx="149530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64C9CE6C-88BC-68F1-5341-689B0898475B}"/>
              </a:ext>
            </a:extLst>
          </p:cNvPr>
          <p:cNvSpPr/>
          <p:nvPr/>
        </p:nvSpPr>
        <p:spPr>
          <a:xfrm>
            <a:off x="11887198" y="5500342"/>
            <a:ext cx="3038953" cy="177510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فعلوا أهالي جزيرة بيليتونج في الملكية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373217640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8E802235-CDB7-4C19-99F8-266E3557260C}"/>
              </a:ext>
            </a:extLst>
          </p:cNvPr>
          <p:cNvGraphicFramePr>
            <a:graphicFrameLocks noGrp="1"/>
          </p:cNvGraphicFramePr>
          <p:nvPr/>
        </p:nvGraphicFramePr>
        <p:xfrm>
          <a:off x="11525679" y="629969"/>
          <a:ext cx="3857674" cy="7750250"/>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6857">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5394">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3994068D-EC30-41EC-A9AC-22B95F882F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1" y="593047"/>
            <a:ext cx="10871107" cy="7750247"/>
          </a:xfrm>
        </p:spPr>
      </p:pic>
      <p:sp>
        <p:nvSpPr>
          <p:cNvPr id="13" name="TextBox 12">
            <a:extLst>
              <a:ext uri="{FF2B5EF4-FFF2-40B4-BE49-F238E27FC236}">
                <a16:creationId xmlns:a16="http://schemas.microsoft.com/office/drawing/2014/main" id="{DDA607BC-547B-4487-AD02-337F2820B47F}"/>
              </a:ext>
            </a:extLst>
          </p:cNvPr>
          <p:cNvSpPr txBox="1"/>
          <p:nvPr/>
        </p:nvSpPr>
        <p:spPr>
          <a:xfrm>
            <a:off x="11215718" y="1523781"/>
            <a:ext cx="4167635" cy="577081"/>
          </a:xfrm>
          <a:prstGeom prst="rect">
            <a:avLst/>
          </a:prstGeom>
          <a:noFill/>
        </p:spPr>
        <p:txBody>
          <a:bodyPr wrap="square" rtlCol="0">
            <a:spAutoFit/>
          </a:bodyPr>
          <a:lstStyle/>
          <a:p>
            <a:pPr algn="ctr"/>
            <a:r>
              <a:rPr lang="ar-AE" sz="3150" b="1" dirty="0">
                <a:solidFill>
                  <a:schemeClr val="accent6">
                    <a:lumMod val="75000"/>
                  </a:schemeClr>
                </a:solidFill>
              </a:rPr>
              <a:t>الوثيرة                الناعمة   </a:t>
            </a:r>
            <a:endParaRPr lang="en-US" sz="2625" b="1" dirty="0">
              <a:solidFill>
                <a:schemeClr val="accent6">
                  <a:lumMod val="75000"/>
                </a:schemeClr>
              </a:solidFill>
            </a:endParaRPr>
          </a:p>
        </p:txBody>
      </p:sp>
      <p:sp>
        <p:nvSpPr>
          <p:cNvPr id="18" name="TextBox 17">
            <a:extLst>
              <a:ext uri="{FF2B5EF4-FFF2-40B4-BE49-F238E27FC236}">
                <a16:creationId xmlns:a16="http://schemas.microsoft.com/office/drawing/2014/main" id="{E1CE0545-B7BF-4BA2-AF2B-34DB5C843566}"/>
              </a:ext>
            </a:extLst>
          </p:cNvPr>
          <p:cNvSpPr txBox="1"/>
          <p:nvPr/>
        </p:nvSpPr>
        <p:spPr>
          <a:xfrm>
            <a:off x="11407583" y="2393742"/>
            <a:ext cx="3857674" cy="1061829"/>
          </a:xfrm>
          <a:prstGeom prst="rect">
            <a:avLst/>
          </a:prstGeom>
          <a:noFill/>
        </p:spPr>
        <p:txBody>
          <a:bodyPr wrap="square" rtlCol="0">
            <a:spAutoFit/>
          </a:bodyPr>
          <a:lstStyle/>
          <a:p>
            <a:r>
              <a:rPr lang="ar-AE" sz="3150" b="1" dirty="0">
                <a:solidFill>
                  <a:schemeClr val="accent6">
                    <a:lumMod val="75000"/>
                  </a:schemeClr>
                </a:solidFill>
              </a:rPr>
              <a:t>الركام:     ما اجتمع من الأشياء وتراكم بعضه فوق بعض</a:t>
            </a:r>
            <a:endParaRPr lang="en-US" sz="3150" b="1" dirty="0">
              <a:solidFill>
                <a:schemeClr val="accent6">
                  <a:lumMod val="75000"/>
                </a:schemeClr>
              </a:solidFill>
            </a:endParaRPr>
          </a:p>
        </p:txBody>
      </p:sp>
      <p:cxnSp>
        <p:nvCxnSpPr>
          <p:cNvPr id="19" name="Straight Connector 18">
            <a:extLst>
              <a:ext uri="{FF2B5EF4-FFF2-40B4-BE49-F238E27FC236}">
                <a16:creationId xmlns:a16="http://schemas.microsoft.com/office/drawing/2014/main" id="{450230B8-7760-4F90-806B-D59594DDC856}"/>
              </a:ext>
            </a:extLst>
          </p:cNvPr>
          <p:cNvCxnSpPr>
            <a:cxnSpLocks/>
          </p:cNvCxnSpPr>
          <p:nvPr/>
        </p:nvCxnSpPr>
        <p:spPr>
          <a:xfrm flipH="1">
            <a:off x="5271411" y="2907264"/>
            <a:ext cx="100917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481C504-08B7-471C-A0EC-1043CA88D19D}"/>
              </a:ext>
            </a:extLst>
          </p:cNvPr>
          <p:cNvCxnSpPr>
            <a:cxnSpLocks/>
          </p:cNvCxnSpPr>
          <p:nvPr/>
        </p:nvCxnSpPr>
        <p:spPr>
          <a:xfrm flipH="1">
            <a:off x="4034551" y="6596306"/>
            <a:ext cx="766113"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222231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extLst>
              <p:ext uri="{D42A27DB-BD31-4B8C-83A1-F6EECF244321}">
                <p14:modId xmlns:p14="http://schemas.microsoft.com/office/powerpoint/2010/main" val="1880139275"/>
              </p:ext>
            </p:extLst>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0F9D8875-E315-4898-8185-345251DBB4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8427" y="627661"/>
            <a:ext cx="10867251" cy="7710425"/>
          </a:xfrm>
        </p:spPr>
      </p:pic>
      <p:sp>
        <p:nvSpPr>
          <p:cNvPr id="9" name="TextBox 8">
            <a:extLst>
              <a:ext uri="{FF2B5EF4-FFF2-40B4-BE49-F238E27FC236}">
                <a16:creationId xmlns:a16="http://schemas.microsoft.com/office/drawing/2014/main" id="{8D8DB7A7-09C1-4949-AA6C-6F23FEDBEC40}"/>
              </a:ext>
            </a:extLst>
          </p:cNvPr>
          <p:cNvSpPr txBox="1"/>
          <p:nvPr/>
        </p:nvSpPr>
        <p:spPr>
          <a:xfrm>
            <a:off x="10918718" y="1523781"/>
            <a:ext cx="4666067" cy="577081"/>
          </a:xfrm>
          <a:prstGeom prst="rect">
            <a:avLst/>
          </a:prstGeom>
          <a:noFill/>
        </p:spPr>
        <p:txBody>
          <a:bodyPr wrap="square" rtlCol="0">
            <a:spAutoFit/>
          </a:bodyPr>
          <a:lstStyle/>
          <a:p>
            <a:pPr algn="ctr" defTabSz="1199967">
              <a:defRPr/>
            </a:pPr>
            <a:r>
              <a:rPr lang="ar-AE" sz="3150" b="1" dirty="0">
                <a:solidFill>
                  <a:srgbClr val="70AD47">
                    <a:lumMod val="75000"/>
                  </a:srgbClr>
                </a:solidFill>
                <a:latin typeface="Calibri" panose="020F0502020204030204"/>
                <a:cs typeface="Arial" panose="020B0604020202020204" pitchFamily="34" charset="0"/>
              </a:rPr>
              <a:t>    نخل     غربل وصفّى</a:t>
            </a:r>
            <a:endParaRPr lang="en-US" sz="3150" b="1" dirty="0">
              <a:solidFill>
                <a:srgbClr val="70AD47">
                  <a:lumMod val="75000"/>
                </a:srgbClr>
              </a:solidFill>
              <a:latin typeface="Calibri" panose="020F0502020204030204"/>
            </a:endParaRPr>
          </a:p>
        </p:txBody>
      </p:sp>
      <p:cxnSp>
        <p:nvCxnSpPr>
          <p:cNvPr id="10" name="Straight Connector 9">
            <a:extLst>
              <a:ext uri="{FF2B5EF4-FFF2-40B4-BE49-F238E27FC236}">
                <a16:creationId xmlns:a16="http://schemas.microsoft.com/office/drawing/2014/main" id="{4E01D259-DE7E-415B-A4AB-08BB2FB39B5C}"/>
              </a:ext>
            </a:extLst>
          </p:cNvPr>
          <p:cNvCxnSpPr>
            <a:cxnSpLocks/>
          </p:cNvCxnSpPr>
          <p:nvPr/>
        </p:nvCxnSpPr>
        <p:spPr>
          <a:xfrm flipH="1">
            <a:off x="10052704" y="6119406"/>
            <a:ext cx="861492" cy="0"/>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2" name="صورة الشريحة 1">
                <a:extLst>
                  <a:ext uri="{FF2B5EF4-FFF2-40B4-BE49-F238E27FC236}">
                    <a16:creationId xmlns:a16="http://schemas.microsoft.com/office/drawing/2014/main" id="{5A60D039-8D6C-E477-D648-B9038B895E95}"/>
                  </a:ext>
                </a:extLst>
              </p:cNvPr>
              <p:cNvGraphicFramePr>
                <a:graphicFrameLocks noChangeAspect="1"/>
              </p:cNvGraphicFramePr>
              <p:nvPr>
                <p:extLst>
                  <p:ext uri="{D42A27DB-BD31-4B8C-83A1-F6EECF244321}">
                    <p14:modId xmlns:p14="http://schemas.microsoft.com/office/powerpoint/2010/main" val="3775632792"/>
                  </p:ext>
                </p:extLst>
              </p:nvPr>
            </p:nvGraphicFramePr>
            <p:xfrm>
              <a:off x="12329572" y="5386849"/>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2" name="صورة الشريحة 1">
                <a:hlinkClick r:id="rId4" action="ppaction://hlinksldjump"/>
                <a:extLst>
                  <a:ext uri="{FF2B5EF4-FFF2-40B4-BE49-F238E27FC236}">
                    <a16:creationId xmlns:a16="http://schemas.microsoft.com/office/drawing/2014/main" id="{5A60D039-8D6C-E477-D648-B9038B895E95}"/>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2" y="5386849"/>
                <a:ext cx="2249885" cy="2249885"/>
              </a:xfrm>
              <a:prstGeom prst="rect">
                <a:avLst/>
              </a:prstGeom>
              <a:ln w="3175">
                <a:noFill/>
              </a:ln>
            </p:spPr>
          </p:pic>
        </mc:Fallback>
      </mc:AlternateContent>
    </p:spTree>
    <p:extLst>
      <p:ext uri="{BB962C8B-B14F-4D97-AF65-F5344CB8AC3E}">
        <p14:creationId xmlns:p14="http://schemas.microsoft.com/office/powerpoint/2010/main" val="3932569649"/>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السادس والأربعين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796131"/>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48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48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بيليتونج جزيرة المفارقات الساخرة</a:t>
            </a:r>
            <a:r>
              <a:rPr lang="ar-AE" sz="48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666352"/>
            <a:ext cx="16019462" cy="7540526"/>
          </a:xfrm>
          <a:prstGeom prst="rect">
            <a:avLst/>
          </a:prstGeom>
          <a:noFill/>
        </p:spPr>
        <p:txBody>
          <a:bodyPr wrap="square" rtlCol="1">
            <a:spAutoFit/>
          </a:bodyPr>
          <a:lstStyle/>
          <a:p>
            <a:pPr algn="just" rtl="1"/>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نزلت أسعار القصدير بحدة فأغلقت شركة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پ ن</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منشآتها، وسرّحت موظفيها، وانهارت شركة (</a:t>
            </a:r>
            <a:r>
              <a:rPr lang="ar-AE" sz="4400" b="1" dirty="0" err="1">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جوليفير</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أيضًا، فأصبحت جزيرة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بيليتونج</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كئيبة معتمة ومهجورة ووحيدة. عاد العمال الفقراء ليعيشوا كما كان يعيش البشر في العصر الحجري، بينما تراكمت الديون على الموظفين فعانى كثير منهم من الأمراض والسكتات القلبية والدماغية، أما الذين لم يتقبلوا الواقع فصار أغلبهم من نزلاء مشافي الأمراض العقلية.</a:t>
            </a:r>
          </a:p>
          <a:p>
            <a:pPr algn="just" rtl="1"/>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هُجرت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المُلكية</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وأغلقت مدرسة (پ ن) أبوابها، وراح المتضررون من مُلكية (پ ن) ينهبونها بينما فرّ حراس المُلكية .. لقد أخذ المتضررون كل شيء بقي في (الملكية) حتى إنهم اقتلعوا أطر النوافذ، والأبواب، والبلاط. أُحرق أكبر مولد كهربائي، ونُهبت أسرة المشفى وكراسيه وتناثرت الأدوية في الطرقات، وسُحبت أسلاك الكهرباء، ونُشرت الجرافات إلى قطع صغيرة وبيعت بالكيلو، وصار الناس ينقبون عن (</a:t>
            </a:r>
            <a:r>
              <a:rPr lang="ar-AE" sz="4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القصدير</a:t>
            </a:r>
            <a:r>
              <a:rPr lang="ar-AE"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بأنفسهم مما ساهم في إعالة الأسر بل وفتح مدارس جديدة ساهمت في إنقاذ أطفال الفقراء. </a:t>
            </a:r>
            <a:endParaRPr lang="ar-SA" sz="44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endParaRPr>
          </a:p>
        </p:txBody>
      </p:sp>
      <p:pic>
        <p:nvPicPr>
          <p:cNvPr id="2" name="46">
            <a:hlinkClick r:id="" action="ppaction://media"/>
            <a:extLst>
              <a:ext uri="{FF2B5EF4-FFF2-40B4-BE49-F238E27FC236}">
                <a16:creationId xmlns:a16="http://schemas.microsoft.com/office/drawing/2014/main" id="{8817056A-5B0E-411C-2C40-6DA014D45F9B}"/>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32320" y="-319169"/>
            <a:ext cx="2314857" cy="2314857"/>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76B0F4D-2F8E-48FE-AD8D-2969992051B0}"/>
              </a:ext>
            </a:extLst>
          </p:cNvPr>
          <p:cNvSpPr txBox="1"/>
          <p:nvPr/>
        </p:nvSpPr>
        <p:spPr>
          <a:xfrm>
            <a:off x="0" y="2406670"/>
            <a:ext cx="16039341" cy="193899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000" dirty="0"/>
              <a:t>في أوائل التسعينيات هبطت أسعار القصدير العالمية مما أدّى إلى انهيار شركة الـ (ب ن)، وإغلاق منشآتها، وتسريح عشرات آلاف المستخدمين بها.   </a:t>
            </a:r>
            <a:endParaRPr lang="en-US" sz="6000" dirty="0"/>
          </a:p>
        </p:txBody>
      </p:sp>
      <p:pic>
        <p:nvPicPr>
          <p:cNvPr id="3" name="Picture 2" descr="A close up of a logo&#10;&#10;Description automatically generated">
            <a:extLst>
              <a:ext uri="{FF2B5EF4-FFF2-40B4-BE49-F238E27FC236}">
                <a16:creationId xmlns:a16="http://schemas.microsoft.com/office/drawing/2014/main" id="{DDE57A41-6393-459C-896F-66AB134297D9}"/>
              </a:ext>
            </a:extLst>
          </p:cNvPr>
          <p:cNvPicPr>
            <a:picLocks noChangeAspect="1"/>
          </p:cNvPicPr>
          <p:nvPr/>
        </p:nvPicPr>
        <p:blipFill rotWithShape="1">
          <a:blip r:embed="rId2">
            <a:extLst>
              <a:ext uri="{28A0092B-C50C-407E-A947-70E740481C1C}">
                <a14:useLocalDpi xmlns:a14="http://schemas.microsoft.com/office/drawing/2010/main" val="0"/>
              </a:ext>
            </a:extLst>
          </a:blip>
          <a:srcRect t="54649"/>
          <a:stretch/>
        </p:blipFill>
        <p:spPr>
          <a:xfrm>
            <a:off x="0" y="1271111"/>
            <a:ext cx="15999585" cy="1044496"/>
          </a:xfrm>
          <a:prstGeom prst="rect">
            <a:avLst/>
          </a:prstGeom>
        </p:spPr>
      </p:pic>
      <p:pic>
        <p:nvPicPr>
          <p:cNvPr id="5" name="Picture 4">
            <a:extLst>
              <a:ext uri="{FF2B5EF4-FFF2-40B4-BE49-F238E27FC236}">
                <a16:creationId xmlns:a16="http://schemas.microsoft.com/office/drawing/2014/main" id="{CCE52BDE-5A90-4530-A18B-C8F9640063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8" y="4345662"/>
            <a:ext cx="15999584" cy="1833130"/>
          </a:xfrm>
          <a:prstGeom prst="rect">
            <a:avLst/>
          </a:prstGeom>
        </p:spPr>
      </p:pic>
      <p:pic>
        <p:nvPicPr>
          <p:cNvPr id="7" name="Picture 6" descr="A close up of a piece of paper&#10;&#10;Description automatically generated">
            <a:extLst>
              <a:ext uri="{FF2B5EF4-FFF2-40B4-BE49-F238E27FC236}">
                <a16:creationId xmlns:a16="http://schemas.microsoft.com/office/drawing/2014/main" id="{2CDB09AB-2128-4316-B819-0F1EA9679A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996" y="6198670"/>
            <a:ext cx="14283108" cy="2667034"/>
          </a:xfrm>
          <a:prstGeom prst="rect">
            <a:avLst/>
          </a:prstGeom>
          <a:noFill/>
          <a:ln w="57150">
            <a:solidFill>
              <a:srgbClr val="FF0000"/>
            </a:solidFill>
            <a:prstDash val="dash"/>
          </a:ln>
        </p:spPr>
      </p:pic>
      <p:sp>
        <p:nvSpPr>
          <p:cNvPr id="15" name="TextBox 14">
            <a:extLst>
              <a:ext uri="{FF2B5EF4-FFF2-40B4-BE49-F238E27FC236}">
                <a16:creationId xmlns:a16="http://schemas.microsoft.com/office/drawing/2014/main" id="{25F3F7DA-4543-4790-A0D0-6269C352B76C}"/>
              </a:ext>
            </a:extLst>
          </p:cNvPr>
          <p:cNvSpPr txBox="1"/>
          <p:nvPr/>
        </p:nvSpPr>
        <p:spPr>
          <a:xfrm>
            <a:off x="2780696" y="5103495"/>
            <a:ext cx="5228960" cy="1015663"/>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000" dirty="0">
                <a:solidFill>
                  <a:srgbClr val="00B050"/>
                </a:solidFill>
              </a:rPr>
              <a:t>       رُكِّعت الـ (ب ن). </a:t>
            </a:r>
            <a:endParaRPr lang="en-US" sz="6000" dirty="0">
              <a:solidFill>
                <a:srgbClr val="00B050"/>
              </a:solidFill>
            </a:endParaRPr>
          </a:p>
        </p:txBody>
      </p:sp>
      <p:sp>
        <p:nvSpPr>
          <p:cNvPr id="2" name="Rectangle 8">
            <a:extLst>
              <a:ext uri="{FF2B5EF4-FFF2-40B4-BE49-F238E27FC236}">
                <a16:creationId xmlns:a16="http://schemas.microsoft.com/office/drawing/2014/main" id="{8C5F9CE7-9ABB-FF06-A13D-F9CAE4E0DF4A}"/>
              </a:ext>
            </a:extLst>
          </p:cNvPr>
          <p:cNvSpPr/>
          <p:nvPr/>
        </p:nvSpPr>
        <p:spPr>
          <a:xfrm>
            <a:off x="5202764" y="0"/>
            <a:ext cx="10836577" cy="1044496"/>
          </a:xfrm>
          <a:prstGeom prst="rect">
            <a:avLst/>
          </a:prstGeom>
          <a:noFill/>
        </p:spPr>
        <p:txBody>
          <a:bodyPr wrap="none" lIns="119994" tIns="59997" rIns="119994" bIns="59997">
            <a:spAutoFit/>
          </a:bodyPr>
          <a:lstStyle/>
          <a:p>
            <a:pPr algn="ctr" rtl="1"/>
            <a:r>
              <a:rPr lang="ar-AE" sz="6000" b="1" dirty="0">
                <a:ln w="22225">
                  <a:solidFill>
                    <a:sysClr val="windowText" lastClr="000000"/>
                  </a:solidFill>
                  <a:prstDash val="solid"/>
                </a:ln>
                <a:solidFill>
                  <a:srgbClr val="00B050"/>
                </a:solidFill>
                <a:latin typeface="A Jannat LT" pitchFamily="2" charset="-78"/>
                <a:cs typeface="A Jannat LT" pitchFamily="2" charset="-78"/>
              </a:rPr>
              <a:t>أنشطة الفصل السادس والأربعين:</a:t>
            </a:r>
            <a:endParaRPr lang="en-US" sz="6000" b="1" dirty="0">
              <a:ln w="22225">
                <a:solidFill>
                  <a:sysClr val="windowText" lastClr="000000"/>
                </a:solidFill>
                <a:prstDash val="solid"/>
              </a:ln>
              <a:solidFill>
                <a:srgbClr val="00B050"/>
              </a:solidFill>
              <a:latin typeface="A Jannat LT" pitchFamily="2" charset="-78"/>
              <a:cs typeface="A Jannat LT" pitchFamily="2" charset="-78"/>
            </a:endParaRPr>
          </a:p>
        </p:txBody>
      </p:sp>
    </p:spTree>
    <p:extLst>
      <p:ext uri="{BB962C8B-B14F-4D97-AF65-F5344CB8AC3E}">
        <p14:creationId xmlns:p14="http://schemas.microsoft.com/office/powerpoint/2010/main" val="14492063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76B0F4D-2F8E-48FE-AD8D-2969992051B0}"/>
              </a:ext>
            </a:extLst>
          </p:cNvPr>
          <p:cNvSpPr txBox="1"/>
          <p:nvPr/>
        </p:nvSpPr>
        <p:spPr>
          <a:xfrm>
            <a:off x="0" y="2486382"/>
            <a:ext cx="16019463" cy="181588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5600" dirty="0"/>
              <a:t>هاجموا الـ (ب ن) ونهبوا ممتلكاتها؛ لأنهم رأوا أنها ما عادت ملك أحد، ولكن هذا ليس مبررًا لهم للسطو على ممتلكات غيرهم حتى وإن كانوا قد ظُلِموا في السابق. </a:t>
            </a:r>
            <a:endParaRPr lang="en-US" sz="5600" dirty="0"/>
          </a:p>
        </p:txBody>
      </p:sp>
      <p:sp>
        <p:nvSpPr>
          <p:cNvPr id="15" name="TextBox 14">
            <a:extLst>
              <a:ext uri="{FF2B5EF4-FFF2-40B4-BE49-F238E27FC236}">
                <a16:creationId xmlns:a16="http://schemas.microsoft.com/office/drawing/2014/main" id="{8AE27D3B-A5B8-479B-975F-C78B0FF8FB65}"/>
              </a:ext>
            </a:extLst>
          </p:cNvPr>
          <p:cNvSpPr txBox="1"/>
          <p:nvPr/>
        </p:nvSpPr>
        <p:spPr>
          <a:xfrm>
            <a:off x="0" y="6163911"/>
            <a:ext cx="16019463" cy="286232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000" dirty="0">
                <a:solidFill>
                  <a:srgbClr val="FF0000"/>
                </a:solidFill>
              </a:rPr>
              <a:t>أهالي مدينة (بيليتونج) الفقراء، وهو الشيء الذي يبعث برسالة فحواها أن الفئات المهمّشة تظل متروكة ومهملة إلى أن تقوم بحل مشكلاتها بنفسها دون أن يساعدها أحد في ذلك.</a:t>
            </a:r>
            <a:r>
              <a:rPr lang="en-US" sz="6000" dirty="0">
                <a:solidFill>
                  <a:srgbClr val="FF0000"/>
                </a:solidFill>
              </a:rPr>
              <a:t> </a:t>
            </a:r>
            <a:r>
              <a:rPr lang="ar-AE" sz="6000" dirty="0">
                <a:solidFill>
                  <a:srgbClr val="FF0000"/>
                </a:solidFill>
              </a:rPr>
              <a:t> </a:t>
            </a:r>
            <a:endParaRPr lang="en-US" sz="6000" dirty="0">
              <a:solidFill>
                <a:srgbClr val="FF0000"/>
              </a:solidFill>
            </a:endParaRPr>
          </a:p>
        </p:txBody>
      </p:sp>
      <p:pic>
        <p:nvPicPr>
          <p:cNvPr id="3" name="Picture 2" descr="A close up of a logo&#10;&#10;Description automatically generated">
            <a:extLst>
              <a:ext uri="{FF2B5EF4-FFF2-40B4-BE49-F238E27FC236}">
                <a16:creationId xmlns:a16="http://schemas.microsoft.com/office/drawing/2014/main" id="{B3868D06-9C3C-4617-9A07-C1113E54FD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670"/>
            <a:ext cx="16019463" cy="2154965"/>
          </a:xfrm>
          <a:prstGeom prst="rect">
            <a:avLst/>
          </a:prstGeom>
        </p:spPr>
      </p:pic>
      <p:pic>
        <p:nvPicPr>
          <p:cNvPr id="5" name="Picture 4">
            <a:extLst>
              <a:ext uri="{FF2B5EF4-FFF2-40B4-BE49-F238E27FC236}">
                <a16:creationId xmlns:a16="http://schemas.microsoft.com/office/drawing/2014/main" id="{8E87A283-14FB-40D4-AAE7-5BD069E858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99768"/>
            <a:ext cx="16019463" cy="1602857"/>
          </a:xfrm>
          <a:prstGeom prst="rect">
            <a:avLst/>
          </a:prstGeom>
        </p:spPr>
      </p:pic>
    </p:spTree>
    <p:extLst>
      <p:ext uri="{BB962C8B-B14F-4D97-AF65-F5344CB8AC3E}">
        <p14:creationId xmlns:p14="http://schemas.microsoft.com/office/powerpoint/2010/main" val="25435196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926</TotalTime>
  <Words>909</Words>
  <Application>Microsoft Office PowerPoint</Application>
  <PresentationFormat>مخصص</PresentationFormat>
  <Paragraphs>157</Paragraphs>
  <Slides>28</Slides>
  <Notes>2</Notes>
  <HiddenSlides>0</HiddenSlides>
  <MMClips>1</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28</vt:i4>
      </vt:variant>
    </vt:vector>
  </HeadingPairs>
  <TitlesOfParts>
    <vt:vector size="52" baseType="lpstr">
      <vt:lpstr>Ara Alm Bon </vt:lpstr>
      <vt:lpstr>beIN Normal </vt:lpstr>
      <vt:lpstr>Calibri</vt:lpstr>
      <vt:lpstr>18 Khebrat Musamim</vt:lpstr>
      <vt:lpstr>DecoType Thuluth II</vt:lpstr>
      <vt:lpstr>(A) Arslan Wessam B</vt:lpstr>
      <vt:lpstr>A Jannat LT</vt:lpstr>
      <vt:lpstr>Arbaeen</vt:lpstr>
      <vt:lpstr>Ara Hala Bo She'sha</vt:lpstr>
      <vt:lpstr>Gill Sans MT</vt:lpstr>
      <vt:lpstr>Century Gothic</vt:lpstr>
      <vt:lpstr>Impact</vt:lpstr>
      <vt:lpstr>Abdo Logo</vt:lpstr>
      <vt:lpstr>Aldhabi</vt:lpstr>
      <vt:lpstr>29LT Hazal Normal</vt:lpstr>
      <vt:lpstr>Wingdings</vt:lpstr>
      <vt:lpstr>Roboto</vt:lpstr>
      <vt:lpstr>Abdo Free</vt:lpstr>
      <vt:lpstr>Arial</vt:lpstr>
      <vt:lpstr>Helvetica</vt:lpstr>
      <vt:lpstr>Sanabel Khebrat Musamem 2021</vt:lpstr>
      <vt:lpstr>beIN Black </vt:lpstr>
      <vt:lpstr>Sakkal Majalla</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308</cp:revision>
  <dcterms:created xsi:type="dcterms:W3CDTF">2022-03-12T17:52:51Z</dcterms:created>
  <dcterms:modified xsi:type="dcterms:W3CDTF">2023-05-14T23:37:09Z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