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3" r:id="rId4"/>
    <p:sldId id="258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4" r:id="rId14"/>
    <p:sldId id="285" r:id="rId15"/>
    <p:sldId id="28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C07"/>
    <a:srgbClr val="61A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196" autoAdjust="0"/>
  </p:normalViewPr>
  <p:slideViewPr>
    <p:cSldViewPr snapToGrid="0">
      <p:cViewPr>
        <p:scale>
          <a:sx n="75" d="100"/>
          <a:sy n="75" d="100"/>
        </p:scale>
        <p:origin x="974" y="18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B2019-9454-4983-B3D5-4790AC0D43BB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14466-C5B9-4F21-B900-999D7B3FE53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411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14466-C5B9-4F21-B900-999D7B3FE53F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35697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14466-C5B9-4F21-B900-999D7B3FE53F}" type="slidenum">
              <a:rPr lang="en-AE" smtClean="0"/>
              <a:t>6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30435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14466-C5B9-4F21-B900-999D7B3FE53F}" type="slidenum">
              <a:rPr lang="en-AE" smtClean="0"/>
              <a:t>7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15083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14466-C5B9-4F21-B900-999D7B3FE53F}" type="slidenum">
              <a:rPr lang="en-AE" smtClean="0"/>
              <a:t>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27480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14466-C5B9-4F21-B900-999D7B3FE53F}" type="slidenum">
              <a:rPr lang="en-AE" smtClean="0"/>
              <a:t>11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82527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95108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31571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51178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3199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6087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4135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3855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A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1476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38759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5755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5641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B661F59-C106-46C2-8543-568C3AD8D05E}" type="datetimeFigureOut">
              <a:rPr lang="en-AE" smtClean="0"/>
              <a:t>06/03/2025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BC02C02-6F15-4BAF-8B12-4FDC6DD529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7900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D43F2-A6AB-4306-94C1-278D90FE51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sz="5400" dirty="0"/>
              <a:t>هيكل التربية الإسلامية الفصل الثاني 2024-2025م </a:t>
            </a:r>
            <a:endParaRPr lang="en-AE" sz="5400" dirty="0"/>
          </a:p>
        </p:txBody>
      </p:sp>
    </p:spTree>
    <p:extLst>
      <p:ext uri="{BB962C8B-B14F-4D97-AF65-F5344CB8AC3E}">
        <p14:creationId xmlns:p14="http://schemas.microsoft.com/office/powerpoint/2010/main" val="3202227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2D115B-AA79-4648-81FB-D81F70CAD9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06" t="17320" r="21443" b="7629"/>
          <a:stretch/>
        </p:blipFill>
        <p:spPr>
          <a:xfrm>
            <a:off x="3714161" y="623347"/>
            <a:ext cx="5097450" cy="5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0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DD31E-C4AB-48FA-A966-F3AF93098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3420"/>
            <a:ext cx="10058400" cy="137160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ar-AE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المصدر الأساسي في المذاكرة هو </a:t>
            </a:r>
            <a:r>
              <a:rPr lang="ar-AE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الكتاب</a:t>
            </a:r>
            <a:endParaRPr lang="en-AE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00EAE1-E1B5-4BBB-BAF1-F0C882BFB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69" t="18694" r="32190" b="13402"/>
          <a:stretch/>
        </p:blipFill>
        <p:spPr>
          <a:xfrm>
            <a:off x="4421171" y="1723213"/>
            <a:ext cx="3516198" cy="465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15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029;p72">
            <a:extLst>
              <a:ext uri="{FF2B5EF4-FFF2-40B4-BE49-F238E27FC236}">
                <a16:creationId xmlns:a16="http://schemas.microsoft.com/office/drawing/2014/main" id="{446FE17C-BAA2-414F-BCBC-40D679C655FC}"/>
              </a:ext>
            </a:extLst>
          </p:cNvPr>
          <p:cNvSpPr txBox="1">
            <a:spLocks/>
          </p:cNvSpPr>
          <p:nvPr/>
        </p:nvSpPr>
        <p:spPr>
          <a:xfrm>
            <a:off x="9861240" y="575583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1</a:t>
            </a:r>
          </a:p>
        </p:txBody>
      </p:sp>
      <p:sp>
        <p:nvSpPr>
          <p:cNvPr id="27" name="Google Shape;2029;p72">
            <a:extLst>
              <a:ext uri="{FF2B5EF4-FFF2-40B4-BE49-F238E27FC236}">
                <a16:creationId xmlns:a16="http://schemas.microsoft.com/office/drawing/2014/main" id="{D116F861-FCEA-488C-9D24-91DC9E83E246}"/>
              </a:ext>
            </a:extLst>
          </p:cNvPr>
          <p:cNvSpPr txBox="1">
            <a:spLocks/>
          </p:cNvSpPr>
          <p:nvPr/>
        </p:nvSpPr>
        <p:spPr>
          <a:xfrm>
            <a:off x="9019296" y="3068168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2</a:t>
            </a:r>
          </a:p>
        </p:txBody>
      </p:sp>
      <p:sp>
        <p:nvSpPr>
          <p:cNvPr id="28" name="Google Shape;2029;p72">
            <a:extLst>
              <a:ext uri="{FF2B5EF4-FFF2-40B4-BE49-F238E27FC236}">
                <a16:creationId xmlns:a16="http://schemas.microsoft.com/office/drawing/2014/main" id="{EA01A217-C8D7-443C-96FC-89FED7785E66}"/>
              </a:ext>
            </a:extLst>
          </p:cNvPr>
          <p:cNvSpPr txBox="1">
            <a:spLocks/>
          </p:cNvSpPr>
          <p:nvPr/>
        </p:nvSpPr>
        <p:spPr>
          <a:xfrm>
            <a:off x="2519285" y="2234636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DA61C8-A739-4559-886C-0A39E05500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59" t="43574" r="27547" b="50305"/>
          <a:stretch/>
        </p:blipFill>
        <p:spPr>
          <a:xfrm>
            <a:off x="5087010" y="594858"/>
            <a:ext cx="4678456" cy="78603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743454-DBE2-495B-AE52-2ADBD51136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306" t="43574" r="22989" b="35120"/>
          <a:stretch/>
        </p:blipFill>
        <p:spPr>
          <a:xfrm>
            <a:off x="10972800" y="82537"/>
            <a:ext cx="1019424" cy="259671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6C1DADA-E52B-462A-91F9-CCA9113BD1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346" t="58809" r="27547" b="38945"/>
          <a:stretch/>
        </p:blipFill>
        <p:spPr>
          <a:xfrm>
            <a:off x="812328" y="3042741"/>
            <a:ext cx="3987538" cy="35722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55B330D-5D8E-4FD3-8E28-E0B7E2700C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59" t="49258" r="27547" b="42632"/>
          <a:stretch/>
        </p:blipFill>
        <p:spPr>
          <a:xfrm>
            <a:off x="6977389" y="3840301"/>
            <a:ext cx="4505123" cy="100284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00E1090-6FD3-4B68-807A-571652843329}"/>
              </a:ext>
            </a:extLst>
          </p:cNvPr>
          <p:cNvSpPr/>
          <p:nvPr/>
        </p:nvSpPr>
        <p:spPr>
          <a:xfrm>
            <a:off x="5640635" y="1453986"/>
            <a:ext cx="3759741" cy="6467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الأعراب: أهل البادية</a:t>
            </a:r>
            <a:endParaRPr lang="en-AE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AF519C-1B22-496A-A96C-C33B8C2996BF}"/>
              </a:ext>
            </a:extLst>
          </p:cNvPr>
          <p:cNvGrpSpPr/>
          <p:nvPr/>
        </p:nvGrpSpPr>
        <p:grpSpPr>
          <a:xfrm>
            <a:off x="285552" y="3653868"/>
            <a:ext cx="5260815" cy="786036"/>
            <a:chOff x="446272" y="5097045"/>
            <a:chExt cx="5260815" cy="786036"/>
          </a:xfrm>
        </p:grpSpPr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295F1816-0C9F-481F-8E92-EDED5909C6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t="23862" b="46342"/>
            <a:stretch/>
          </p:blipFill>
          <p:spPr bwMode="auto">
            <a:xfrm>
              <a:off x="446272" y="5097045"/>
              <a:ext cx="5260815" cy="786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AC66941-DC4E-4D47-9EA4-FDE366B0C01E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6" y="5618375"/>
              <a:ext cx="475707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7F98A10-D9A9-442C-ABFD-434C75C6BF12}"/>
                </a:ext>
              </a:extLst>
            </p:cNvPr>
            <p:cNvCxnSpPr>
              <a:cxnSpLocks/>
            </p:cNvCxnSpPr>
            <p:nvPr/>
          </p:nvCxnSpPr>
          <p:spPr>
            <a:xfrm>
              <a:off x="5087010" y="5883081"/>
              <a:ext cx="368205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A38949-BC9F-4528-B964-40787AD59ADF}"/>
              </a:ext>
            </a:extLst>
          </p:cNvPr>
          <p:cNvGrpSpPr/>
          <p:nvPr/>
        </p:nvGrpSpPr>
        <p:grpSpPr>
          <a:xfrm>
            <a:off x="5994639" y="5097045"/>
            <a:ext cx="5778641" cy="1239182"/>
            <a:chOff x="1655677" y="2"/>
            <a:chExt cx="5778641" cy="1239182"/>
          </a:xfrm>
        </p:grpSpPr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id="{244ECA54-5BAD-4466-96F5-6944EBDBE8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75491"/>
            <a:stretch/>
          </p:blipFill>
          <p:spPr bwMode="auto">
            <a:xfrm>
              <a:off x="1655677" y="2"/>
              <a:ext cx="5778641" cy="1239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مستطيل 4">
              <a:extLst>
                <a:ext uri="{FF2B5EF4-FFF2-40B4-BE49-F238E27FC236}">
                  <a16:creationId xmlns:a16="http://schemas.microsoft.com/office/drawing/2014/main" id="{3052C3D8-C73F-4564-9526-659C51969DF1}"/>
                </a:ext>
              </a:extLst>
            </p:cNvPr>
            <p:cNvSpPr/>
            <p:nvPr/>
          </p:nvSpPr>
          <p:spPr>
            <a:xfrm>
              <a:off x="4249693" y="591611"/>
              <a:ext cx="30139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AE" sz="1800" b="1" dirty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  <a:ea typeface="Calibri" pitchFamily="34" charset="0"/>
                  <a:cs typeface="Arial" pitchFamily="34" charset="0"/>
                </a:rPr>
                <a:t>الإيمان: هو عمل قلبي ويعني التصديق</a:t>
              </a:r>
              <a:endParaRPr lang="ar-AE" sz="18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2" name="مستطيل 5">
              <a:extLst>
                <a:ext uri="{FF2B5EF4-FFF2-40B4-BE49-F238E27FC236}">
                  <a16:creationId xmlns:a16="http://schemas.microsoft.com/office/drawing/2014/main" id="{2EC28F37-0303-4CC5-B488-E3784EFAF028}"/>
                </a:ext>
              </a:extLst>
            </p:cNvPr>
            <p:cNvSpPr/>
            <p:nvPr/>
          </p:nvSpPr>
          <p:spPr>
            <a:xfrm>
              <a:off x="3604033" y="849063"/>
              <a:ext cx="36503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AE" sz="1800" b="1" dirty="0" err="1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  <a:ea typeface="Calibri" pitchFamily="34" charset="0"/>
                  <a:cs typeface="Arial" pitchFamily="34" charset="0"/>
                </a:rPr>
                <a:t>الإسلام </a:t>
              </a:r>
              <a:r>
                <a:rPr lang="ar-AE" sz="1800" b="1" dirty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  <a:ea typeface="Calibri" pitchFamily="34" charset="0"/>
                  <a:cs typeface="Arial" pitchFamily="34" charset="0"/>
                </a:rPr>
                <a:t>: عمل ظاهر ويعني تطبيق أحكام الدين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000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29;p72">
            <a:extLst>
              <a:ext uri="{FF2B5EF4-FFF2-40B4-BE49-F238E27FC236}">
                <a16:creationId xmlns:a16="http://schemas.microsoft.com/office/drawing/2014/main" id="{F660C0ED-7556-47B1-A401-1D950F86B628}"/>
              </a:ext>
            </a:extLst>
          </p:cNvPr>
          <p:cNvSpPr txBox="1">
            <a:spLocks/>
          </p:cNvSpPr>
          <p:nvPr/>
        </p:nvSpPr>
        <p:spPr>
          <a:xfrm>
            <a:off x="6040528" y="643580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F923D-6D61-462A-B93C-4E613373FF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59" t="61283" r="27547" b="35120"/>
          <a:stretch/>
        </p:blipFill>
        <p:spPr>
          <a:xfrm>
            <a:off x="4329468" y="1423447"/>
            <a:ext cx="3533063" cy="348793"/>
          </a:xfrm>
          <a:prstGeom prst="rect">
            <a:avLst/>
          </a:prstGeom>
        </p:spPr>
      </p:pic>
      <p:pic>
        <p:nvPicPr>
          <p:cNvPr id="2050" name="Picture 2" descr="لا يتوفر وصف للصورة.">
            <a:extLst>
              <a:ext uri="{FF2B5EF4-FFF2-40B4-BE49-F238E27FC236}">
                <a16:creationId xmlns:a16="http://schemas.microsoft.com/office/drawing/2014/main" id="{B9D9B209-85D0-42F8-8BBB-D2092D720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777" y="2648932"/>
            <a:ext cx="5435502" cy="386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C87950-9A45-4DA0-BCBD-9731308BCBA5}"/>
              </a:ext>
            </a:extLst>
          </p:cNvPr>
          <p:cNvSpPr/>
          <p:nvPr/>
        </p:nvSpPr>
        <p:spPr>
          <a:xfrm>
            <a:off x="4686692" y="1838228"/>
            <a:ext cx="2818614" cy="56560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الإظهار الشفوي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659739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0A510F4-ADCF-4895-BCA1-5E1BFA323F21}"/>
              </a:ext>
            </a:extLst>
          </p:cNvPr>
          <p:cNvGrpSpPr/>
          <p:nvPr/>
        </p:nvGrpSpPr>
        <p:grpSpPr>
          <a:xfrm>
            <a:off x="3014844" y="2036189"/>
            <a:ext cx="6789032" cy="4053526"/>
            <a:chOff x="266961" y="317696"/>
            <a:chExt cx="10417741" cy="493070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AF740E2-0902-4090-822F-2B73CC5FEA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41" t="11575" r="8098" b="25959"/>
            <a:stretch/>
          </p:blipFill>
          <p:spPr>
            <a:xfrm>
              <a:off x="266961" y="317696"/>
              <a:ext cx="10417741" cy="493070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668025-D75A-41D9-BCB0-9C81730E1218}"/>
                </a:ext>
              </a:extLst>
            </p:cNvPr>
            <p:cNvSpPr/>
            <p:nvPr/>
          </p:nvSpPr>
          <p:spPr>
            <a:xfrm>
              <a:off x="333700" y="4194100"/>
              <a:ext cx="3498326" cy="4480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6935AC-3A24-4C48-BDE3-CB4EF3031116}"/>
                </a:ext>
              </a:extLst>
            </p:cNvPr>
            <p:cNvSpPr/>
            <p:nvPr/>
          </p:nvSpPr>
          <p:spPr>
            <a:xfrm>
              <a:off x="900290" y="4642131"/>
              <a:ext cx="9442564" cy="4480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4E634D5-79EE-44C6-9660-62717E2BBA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959" t="44811" r="23222" b="47629"/>
          <a:stretch/>
        </p:blipFill>
        <p:spPr>
          <a:xfrm>
            <a:off x="3434523" y="556299"/>
            <a:ext cx="5814327" cy="9962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1AAFDBA-2132-41CB-8AC5-A97DF6CFA785}"/>
              </a:ext>
            </a:extLst>
          </p:cNvPr>
          <p:cNvSpPr/>
          <p:nvPr/>
        </p:nvSpPr>
        <p:spPr>
          <a:xfrm>
            <a:off x="4932379" y="1638044"/>
            <a:ext cx="2818614" cy="56560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A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يجوز فهذا يعد من التشبه المنهي عنه</a:t>
            </a:r>
            <a:endParaRPr lang="en-A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2530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029;p72">
            <a:extLst>
              <a:ext uri="{FF2B5EF4-FFF2-40B4-BE49-F238E27FC236}">
                <a16:creationId xmlns:a16="http://schemas.microsoft.com/office/drawing/2014/main" id="{446FE17C-BAA2-414F-BCBC-40D679C655FC}"/>
              </a:ext>
            </a:extLst>
          </p:cNvPr>
          <p:cNvSpPr txBox="1">
            <a:spLocks/>
          </p:cNvSpPr>
          <p:nvPr/>
        </p:nvSpPr>
        <p:spPr>
          <a:xfrm>
            <a:off x="10089420" y="403113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1</a:t>
            </a:r>
          </a:p>
        </p:txBody>
      </p:sp>
      <p:sp>
        <p:nvSpPr>
          <p:cNvPr id="27" name="Google Shape;2029;p72">
            <a:extLst>
              <a:ext uri="{FF2B5EF4-FFF2-40B4-BE49-F238E27FC236}">
                <a16:creationId xmlns:a16="http://schemas.microsoft.com/office/drawing/2014/main" id="{D116F861-FCEA-488C-9D24-91DC9E83E246}"/>
              </a:ext>
            </a:extLst>
          </p:cNvPr>
          <p:cNvSpPr txBox="1">
            <a:spLocks/>
          </p:cNvSpPr>
          <p:nvPr/>
        </p:nvSpPr>
        <p:spPr>
          <a:xfrm>
            <a:off x="11048799" y="2484499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2</a:t>
            </a:r>
          </a:p>
        </p:txBody>
      </p:sp>
      <p:sp>
        <p:nvSpPr>
          <p:cNvPr id="28" name="Google Shape;2029;p72">
            <a:extLst>
              <a:ext uri="{FF2B5EF4-FFF2-40B4-BE49-F238E27FC236}">
                <a16:creationId xmlns:a16="http://schemas.microsoft.com/office/drawing/2014/main" id="{EA01A217-C8D7-443C-96FC-89FED7785E66}"/>
              </a:ext>
            </a:extLst>
          </p:cNvPr>
          <p:cNvSpPr txBox="1">
            <a:spLocks/>
          </p:cNvSpPr>
          <p:nvPr/>
        </p:nvSpPr>
        <p:spPr>
          <a:xfrm>
            <a:off x="5288737" y="1836675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3</a:t>
            </a:r>
          </a:p>
        </p:txBody>
      </p:sp>
      <p:sp>
        <p:nvSpPr>
          <p:cNvPr id="29" name="Google Shape;2029;p72">
            <a:extLst>
              <a:ext uri="{FF2B5EF4-FFF2-40B4-BE49-F238E27FC236}">
                <a16:creationId xmlns:a16="http://schemas.microsoft.com/office/drawing/2014/main" id="{DA563653-AD62-41B6-9FEF-50A8F2E2F79C}"/>
              </a:ext>
            </a:extLst>
          </p:cNvPr>
          <p:cNvSpPr txBox="1">
            <a:spLocks/>
          </p:cNvSpPr>
          <p:nvPr/>
        </p:nvSpPr>
        <p:spPr>
          <a:xfrm>
            <a:off x="7867611" y="4569236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35E346-2D24-47C7-BC99-DEEA7D74BA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77" t="49648" r="15566" b="40676"/>
          <a:stretch/>
        </p:blipFill>
        <p:spPr>
          <a:xfrm>
            <a:off x="6140575" y="2571958"/>
            <a:ext cx="4798243" cy="663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E7079C-8CBE-45A2-9464-89E4B68B24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449" t="54927" r="7680" b="18350"/>
          <a:stretch/>
        </p:blipFill>
        <p:spPr>
          <a:xfrm>
            <a:off x="11048799" y="262642"/>
            <a:ext cx="959564" cy="18326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D99553-2971-4F17-B6DA-4AE4856901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763" t="44342" r="15566" b="52208"/>
          <a:stretch/>
        </p:blipFill>
        <p:spPr>
          <a:xfrm>
            <a:off x="7504450" y="539643"/>
            <a:ext cx="2475058" cy="4500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00A38A-DB1D-4984-96C9-5EAA1A4CD5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736" t="81229" r="15181" b="10515"/>
          <a:stretch/>
        </p:blipFill>
        <p:spPr>
          <a:xfrm>
            <a:off x="4765633" y="1178951"/>
            <a:ext cx="5862383" cy="5661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2D248F-4445-4D6E-BF63-4177F2EE30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77" t="62225" r="15566" b="29973"/>
          <a:stretch/>
        </p:blipFill>
        <p:spPr>
          <a:xfrm>
            <a:off x="490494" y="1936801"/>
            <a:ext cx="4798243" cy="5350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ABD88E-B448-42CD-A1DD-ED5643849B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075" t="47255" r="6316" b="40523"/>
          <a:stretch/>
        </p:blipFill>
        <p:spPr>
          <a:xfrm>
            <a:off x="6419804" y="3293411"/>
            <a:ext cx="4519014" cy="7046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22A89DC-9FDE-40AF-A7B1-E2EBF05CCE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77" t="71577" r="15566" b="19072"/>
          <a:stretch/>
        </p:blipFill>
        <p:spPr>
          <a:xfrm>
            <a:off x="3076951" y="4580383"/>
            <a:ext cx="4798243" cy="64130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5E10C91-D1C1-48DE-BCAD-99C64012C4A7}"/>
              </a:ext>
            </a:extLst>
          </p:cNvPr>
          <p:cNvSpPr/>
          <p:nvPr/>
        </p:nvSpPr>
        <p:spPr>
          <a:xfrm>
            <a:off x="1187851" y="5382110"/>
            <a:ext cx="8576442" cy="120443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5463" tIns="47732" rIns="95463" bIns="47732" rtlCol="1" anchor="ctr"/>
          <a:lstStyle/>
          <a:p>
            <a:pPr algn="r" rtl="1"/>
            <a:r>
              <a:rPr lang="ar-AE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1. الشعور بالظلم والسخط لدى كل من لم يتمكن من الحصول على وظيفة.</a:t>
            </a:r>
          </a:p>
          <a:p>
            <a:pPr algn="r" rtl="1"/>
            <a:r>
              <a:rPr lang="ar-AE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2. عدم اتقان العمل والذي يؤدي إلى قلة الإنتاج.</a:t>
            </a:r>
          </a:p>
          <a:p>
            <a:pPr algn="r" rtl="1"/>
            <a:r>
              <a:rPr lang="ar-AE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3. التفاخر والتكبر على الناس.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Koufi" pitchFamily="2" charset="-78"/>
              <a:ea typeface="Monotype Koufi" pitchFamily="2" charset="-78"/>
              <a:cs typeface="+mj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EBEC714-5576-4884-A4C0-B9D5668F9A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242" t="33176" r="20340" b="45020"/>
          <a:stretch/>
        </p:blipFill>
        <p:spPr>
          <a:xfrm>
            <a:off x="1427454" y="2558818"/>
            <a:ext cx="3529557" cy="146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48B682-B983-401C-B4AE-52623A11B3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33" t="61053" r="16053" b="33567"/>
          <a:stretch/>
        </p:blipFill>
        <p:spPr>
          <a:xfrm>
            <a:off x="995680" y="5337474"/>
            <a:ext cx="3854383" cy="3689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3DA4A9-780C-461E-AFC5-D3DF755BA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328" t="34854" r="7764" b="33567"/>
          <a:stretch/>
        </p:blipFill>
        <p:spPr>
          <a:xfrm>
            <a:off x="11101136" y="0"/>
            <a:ext cx="842211" cy="21656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12529F-4C84-4AE5-874F-96BB2F9C8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408" t="52574" r="16053" b="42046"/>
          <a:stretch/>
        </p:blipFill>
        <p:spPr>
          <a:xfrm>
            <a:off x="865748" y="740987"/>
            <a:ext cx="2382252" cy="3689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9DCD49-D16B-4263-97A0-92C304F69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63" t="34854" r="16053" b="55859"/>
          <a:stretch/>
        </p:blipFill>
        <p:spPr>
          <a:xfrm>
            <a:off x="6190648" y="1816840"/>
            <a:ext cx="4716379" cy="636921"/>
          </a:xfrm>
          <a:prstGeom prst="rect">
            <a:avLst/>
          </a:prstGeom>
        </p:spPr>
      </p:pic>
      <p:sp>
        <p:nvSpPr>
          <p:cNvPr id="12" name="Google Shape;2029;p72">
            <a:extLst>
              <a:ext uri="{FF2B5EF4-FFF2-40B4-BE49-F238E27FC236}">
                <a16:creationId xmlns:a16="http://schemas.microsoft.com/office/drawing/2014/main" id="{98F722CE-9912-412E-8E54-64F3037A2662}"/>
              </a:ext>
            </a:extLst>
          </p:cNvPr>
          <p:cNvSpPr txBox="1">
            <a:spLocks/>
          </p:cNvSpPr>
          <p:nvPr/>
        </p:nvSpPr>
        <p:spPr>
          <a:xfrm>
            <a:off x="8548837" y="1109956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1</a:t>
            </a:r>
          </a:p>
        </p:txBody>
      </p:sp>
      <p:sp>
        <p:nvSpPr>
          <p:cNvPr id="13" name="Google Shape;2029;p72">
            <a:extLst>
              <a:ext uri="{FF2B5EF4-FFF2-40B4-BE49-F238E27FC236}">
                <a16:creationId xmlns:a16="http://schemas.microsoft.com/office/drawing/2014/main" id="{2BA86427-A898-4E41-9BAA-EF6036757C72}"/>
              </a:ext>
            </a:extLst>
          </p:cNvPr>
          <p:cNvSpPr txBox="1">
            <a:spLocks/>
          </p:cNvSpPr>
          <p:nvPr/>
        </p:nvSpPr>
        <p:spPr>
          <a:xfrm>
            <a:off x="3320189" y="577632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2</a:t>
            </a:r>
          </a:p>
        </p:txBody>
      </p:sp>
      <p:sp>
        <p:nvSpPr>
          <p:cNvPr id="14" name="Google Shape;2029;p72">
            <a:extLst>
              <a:ext uri="{FF2B5EF4-FFF2-40B4-BE49-F238E27FC236}">
                <a16:creationId xmlns:a16="http://schemas.microsoft.com/office/drawing/2014/main" id="{6FE4FBD5-ACAB-449D-AF00-3CE371D53747}"/>
              </a:ext>
            </a:extLst>
          </p:cNvPr>
          <p:cNvSpPr txBox="1">
            <a:spLocks/>
          </p:cNvSpPr>
          <p:nvPr/>
        </p:nvSpPr>
        <p:spPr>
          <a:xfrm>
            <a:off x="2471176" y="4673874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3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C58229B-D18A-4A26-B6D0-05E4B2354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415" y="2501028"/>
            <a:ext cx="5962683" cy="380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1B8C1F-8B38-4203-AA34-D799D3CAE0DB}"/>
              </a:ext>
            </a:extLst>
          </p:cNvPr>
          <p:cNvSpPr txBox="1"/>
          <p:nvPr/>
        </p:nvSpPr>
        <p:spPr>
          <a:xfrm>
            <a:off x="5840509" y="3126594"/>
            <a:ext cx="2042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800" b="1" dirty="0">
                <a:solidFill>
                  <a:srgbClr val="FF0000"/>
                </a:solidFill>
              </a:rPr>
              <a:t>كل ما يزيل العقل بحيث لا يميز شاربه بين الحسن و القبيح</a:t>
            </a:r>
            <a:endParaRPr lang="en-US" sz="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CCE47E-F8A9-40CA-8333-7F2A85565E55}"/>
              </a:ext>
            </a:extLst>
          </p:cNvPr>
          <p:cNvSpPr txBox="1"/>
          <p:nvPr/>
        </p:nvSpPr>
        <p:spPr>
          <a:xfrm>
            <a:off x="5991725" y="4504597"/>
            <a:ext cx="1891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800" b="1" dirty="0">
                <a:solidFill>
                  <a:srgbClr val="FF0000"/>
                </a:solidFill>
              </a:rPr>
              <a:t>مواد لها تأثير على العقل و البدن و تؤدي إلى فتور أو ذهاب العقل</a:t>
            </a:r>
            <a:endParaRPr lang="en-US" sz="800" b="1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70D2DF78-2B80-42AC-99A7-7F919DF09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76158"/>
              </p:ext>
            </p:extLst>
          </p:nvPr>
        </p:nvGraphicFramePr>
        <p:xfrm>
          <a:off x="475268" y="1437639"/>
          <a:ext cx="4340837" cy="272288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128253">
                  <a:extLst>
                    <a:ext uri="{9D8B030D-6E8A-4147-A177-3AD203B41FA5}">
                      <a16:colId xmlns:a16="http://schemas.microsoft.com/office/drawing/2014/main" val="4001785094"/>
                    </a:ext>
                  </a:extLst>
                </a:gridCol>
                <a:gridCol w="2212584">
                  <a:extLst>
                    <a:ext uri="{9D8B030D-6E8A-4147-A177-3AD203B41FA5}">
                      <a16:colId xmlns:a16="http://schemas.microsoft.com/office/drawing/2014/main" val="396779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تفصيل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المباحات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55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اللبن والماء والعسل 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المشروبات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51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الفواكه والخضروات والبقوليات والحبوب وغيرها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النباتات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5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الحيوانات البحرية التي لا تعيش إلا في البحر كلها مباحة حتى الميت منها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الحيوانات البحرية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2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يجوز تناولها بطريقتين: </a:t>
                      </a:r>
                    </a:p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1- الذكاة الشرعية </a:t>
                      </a:r>
                    </a:p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2- الصيد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dirty="0">
                          <a:solidFill>
                            <a:schemeClr val="tx1"/>
                          </a:solidFill>
                        </a:rPr>
                        <a:t>الحيوانات غير المفترسة والطيور غير الجارحة</a:t>
                      </a:r>
                      <a:endParaRPr lang="en-A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4008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8E399301-39B1-4E02-B3FC-D13BAED55349}"/>
              </a:ext>
            </a:extLst>
          </p:cNvPr>
          <p:cNvSpPr txBox="1"/>
          <p:nvPr/>
        </p:nvSpPr>
        <p:spPr>
          <a:xfrm>
            <a:off x="995680" y="5911036"/>
            <a:ext cx="3645914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1800" b="1" dirty="0"/>
              <a:t>يجوز، لأن طعام أهل الكتاب مباح وقد تم ذبحه</a:t>
            </a:r>
            <a:endParaRPr lang="en-US" sz="1800" b="1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4B93BBF-4887-4E18-8624-328FDF63E9EA}"/>
              </a:ext>
            </a:extLst>
          </p:cNvPr>
          <p:cNvCxnSpPr>
            <a:cxnSpLocks/>
          </p:cNvCxnSpPr>
          <p:nvPr/>
        </p:nvCxnSpPr>
        <p:spPr>
          <a:xfrm flipH="1">
            <a:off x="8260080" y="3429000"/>
            <a:ext cx="70354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13D711-E309-4F00-B80A-E470A93F4A5F}"/>
              </a:ext>
            </a:extLst>
          </p:cNvPr>
          <p:cNvCxnSpPr>
            <a:cxnSpLocks/>
          </p:cNvCxnSpPr>
          <p:nvPr/>
        </p:nvCxnSpPr>
        <p:spPr>
          <a:xfrm flipH="1">
            <a:off x="8260080" y="4812671"/>
            <a:ext cx="70354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34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D72646-9E9F-4D4B-A22E-7456A35C7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01" t="29334" r="15250" b="65333"/>
          <a:stretch/>
        </p:blipFill>
        <p:spPr>
          <a:xfrm>
            <a:off x="5585051" y="2439395"/>
            <a:ext cx="4724400" cy="3657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E49E0C-49C0-4FA0-8840-FE2BAEB065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249" t="20593" r="7834" b="60592"/>
          <a:stretch/>
        </p:blipFill>
        <p:spPr>
          <a:xfrm>
            <a:off x="10830560" y="121919"/>
            <a:ext cx="1107440" cy="1694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248137-4DF9-4A61-A302-ADF49F9EB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01" t="20593" r="15250" b="71111"/>
          <a:stretch/>
        </p:blipFill>
        <p:spPr>
          <a:xfrm>
            <a:off x="5506720" y="616436"/>
            <a:ext cx="4724400" cy="5689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B51581-A69D-414D-BE2F-694582463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01" t="34667" r="15250" b="60592"/>
          <a:stretch/>
        </p:blipFill>
        <p:spPr>
          <a:xfrm>
            <a:off x="5526624" y="4763656"/>
            <a:ext cx="4724400" cy="325120"/>
          </a:xfrm>
          <a:prstGeom prst="rect">
            <a:avLst/>
          </a:prstGeom>
        </p:spPr>
      </p:pic>
      <p:sp>
        <p:nvSpPr>
          <p:cNvPr id="7" name="Google Shape;2029;p72">
            <a:extLst>
              <a:ext uri="{FF2B5EF4-FFF2-40B4-BE49-F238E27FC236}">
                <a16:creationId xmlns:a16="http://schemas.microsoft.com/office/drawing/2014/main" id="{DD6812A2-33C4-46DA-A335-30536A401D24}"/>
              </a:ext>
            </a:extLst>
          </p:cNvPr>
          <p:cNvSpPr txBox="1">
            <a:spLocks/>
          </p:cNvSpPr>
          <p:nvPr/>
        </p:nvSpPr>
        <p:spPr>
          <a:xfrm>
            <a:off x="10231120" y="521796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1</a:t>
            </a:r>
          </a:p>
        </p:txBody>
      </p:sp>
      <p:sp>
        <p:nvSpPr>
          <p:cNvPr id="8" name="Google Shape;2029;p72">
            <a:extLst>
              <a:ext uri="{FF2B5EF4-FFF2-40B4-BE49-F238E27FC236}">
                <a16:creationId xmlns:a16="http://schemas.microsoft.com/office/drawing/2014/main" id="{3D341E64-89AA-4DF5-91F5-F5819638CA13}"/>
              </a:ext>
            </a:extLst>
          </p:cNvPr>
          <p:cNvSpPr txBox="1">
            <a:spLocks/>
          </p:cNvSpPr>
          <p:nvPr/>
        </p:nvSpPr>
        <p:spPr>
          <a:xfrm>
            <a:off x="10231120" y="2141555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2</a:t>
            </a:r>
          </a:p>
        </p:txBody>
      </p:sp>
      <p:sp>
        <p:nvSpPr>
          <p:cNvPr id="9" name="Google Shape;2029;p72">
            <a:extLst>
              <a:ext uri="{FF2B5EF4-FFF2-40B4-BE49-F238E27FC236}">
                <a16:creationId xmlns:a16="http://schemas.microsoft.com/office/drawing/2014/main" id="{C13F59F1-4B4E-4261-9CD3-C12C472A6FB6}"/>
              </a:ext>
            </a:extLst>
          </p:cNvPr>
          <p:cNvSpPr txBox="1">
            <a:spLocks/>
          </p:cNvSpPr>
          <p:nvPr/>
        </p:nvSpPr>
        <p:spPr>
          <a:xfrm>
            <a:off x="10231120" y="4507725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D055B1-FE40-485C-B5E1-3C3269C0EC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13" t="65707" r="50900" b="31064"/>
          <a:stretch/>
        </p:blipFill>
        <p:spPr>
          <a:xfrm>
            <a:off x="7244080" y="1411916"/>
            <a:ext cx="3398520" cy="415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82CDAD-21B9-4198-AF31-75610789C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995" t="68742" r="31556" b="29103"/>
          <a:stretch/>
        </p:blipFill>
        <p:spPr>
          <a:xfrm>
            <a:off x="4710283" y="1422076"/>
            <a:ext cx="2655717" cy="4159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D14BD2-A493-4747-B5B3-59D502F93B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03" t="22554" r="6190" b="67229"/>
          <a:stretch/>
        </p:blipFill>
        <p:spPr>
          <a:xfrm>
            <a:off x="5130800" y="5470565"/>
            <a:ext cx="6465266" cy="57848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13E9B2-31E5-4F30-8C3E-03F9D3AD8408}"/>
              </a:ext>
            </a:extLst>
          </p:cNvPr>
          <p:cNvCxnSpPr>
            <a:cxnSpLocks/>
          </p:cNvCxnSpPr>
          <p:nvPr/>
        </p:nvCxnSpPr>
        <p:spPr>
          <a:xfrm flipH="1">
            <a:off x="5210175" y="5735955"/>
            <a:ext cx="965835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447F74C-FB54-47D3-97DC-9D0BDF60DC85}"/>
              </a:ext>
            </a:extLst>
          </p:cNvPr>
          <p:cNvCxnSpPr>
            <a:cxnSpLocks/>
          </p:cNvCxnSpPr>
          <p:nvPr/>
        </p:nvCxnSpPr>
        <p:spPr>
          <a:xfrm flipH="1" flipV="1">
            <a:off x="6725570" y="6049049"/>
            <a:ext cx="4638807" cy="2678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F028F53-AA26-47DE-96ED-D100266B2ACF}"/>
              </a:ext>
            </a:extLst>
          </p:cNvPr>
          <p:cNvSpPr/>
          <p:nvPr/>
        </p:nvSpPr>
        <p:spPr>
          <a:xfrm>
            <a:off x="4983480" y="3118844"/>
            <a:ext cx="6073833" cy="66501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5463" tIns="47732" rIns="95463" bIns="47732" rtlCol="1" anchor="ctr"/>
          <a:lstStyle/>
          <a:p>
            <a:pPr algn="r" defTabSz="914400" rtl="1"/>
            <a:r>
              <a:rPr lang="ar-A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لجمعه حديث النبي عليه السلام في أصح كتاب في الحديث الشريف بعد كتاب شيخه البخاري رحمه الله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Koufi" pitchFamily="2" charset="-78"/>
              <a:ea typeface="Monotype Koufi" pitchFamily="2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8685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77D880-2FAE-436C-813C-66DFC17A41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90" t="29495" r="15796" b="64646"/>
          <a:stretch/>
        </p:blipFill>
        <p:spPr>
          <a:xfrm>
            <a:off x="5845766" y="3934690"/>
            <a:ext cx="4223239" cy="5541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6D897F-21C4-46CA-AF51-C71C3F2B4C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85" t="21213" r="15910" b="72929"/>
          <a:stretch/>
        </p:blipFill>
        <p:spPr>
          <a:xfrm>
            <a:off x="6213764" y="1191490"/>
            <a:ext cx="3300726" cy="651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2DD22-63B4-461A-8BEE-D226E79C8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318" t="21617" r="7614" b="64040"/>
          <a:stretch/>
        </p:blipFill>
        <p:spPr>
          <a:xfrm>
            <a:off x="10508673" y="242454"/>
            <a:ext cx="1447801" cy="1447800"/>
          </a:xfrm>
          <a:prstGeom prst="rect">
            <a:avLst/>
          </a:prstGeom>
        </p:spPr>
      </p:pic>
      <p:sp>
        <p:nvSpPr>
          <p:cNvPr id="6" name="Google Shape;2029;p72">
            <a:extLst>
              <a:ext uri="{FF2B5EF4-FFF2-40B4-BE49-F238E27FC236}">
                <a16:creationId xmlns:a16="http://schemas.microsoft.com/office/drawing/2014/main" id="{23A34C9E-07D2-4412-9773-D2383ECE5DE4}"/>
              </a:ext>
            </a:extLst>
          </p:cNvPr>
          <p:cNvSpPr txBox="1">
            <a:spLocks/>
          </p:cNvSpPr>
          <p:nvPr/>
        </p:nvSpPr>
        <p:spPr>
          <a:xfrm>
            <a:off x="9514490" y="1179054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1</a:t>
            </a:r>
          </a:p>
        </p:txBody>
      </p:sp>
      <p:sp>
        <p:nvSpPr>
          <p:cNvPr id="7" name="Google Shape;2029;p72">
            <a:extLst>
              <a:ext uri="{FF2B5EF4-FFF2-40B4-BE49-F238E27FC236}">
                <a16:creationId xmlns:a16="http://schemas.microsoft.com/office/drawing/2014/main" id="{04BE5329-9DAA-4E2C-BE6A-1EAA5ABA3BBA}"/>
              </a:ext>
            </a:extLst>
          </p:cNvPr>
          <p:cNvSpPr txBox="1">
            <a:spLocks/>
          </p:cNvSpPr>
          <p:nvPr/>
        </p:nvSpPr>
        <p:spPr>
          <a:xfrm>
            <a:off x="10069005" y="3782290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30DAB-6BC2-4729-B617-099C80732F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10" r="673" b="18452"/>
          <a:stretch/>
        </p:blipFill>
        <p:spPr>
          <a:xfrm>
            <a:off x="2397026" y="2180213"/>
            <a:ext cx="7841484" cy="88927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AF1E38-5D46-4EC6-BFDD-A77D237BEE7E}"/>
              </a:ext>
            </a:extLst>
          </p:cNvPr>
          <p:cNvCxnSpPr>
            <a:cxnSpLocks/>
          </p:cNvCxnSpPr>
          <p:nvPr/>
        </p:nvCxnSpPr>
        <p:spPr>
          <a:xfrm flipH="1">
            <a:off x="2576946" y="2624852"/>
            <a:ext cx="508877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A5159E-D33D-44A8-BEF9-97C01FFC5558}"/>
              </a:ext>
            </a:extLst>
          </p:cNvPr>
          <p:cNvCxnSpPr>
            <a:cxnSpLocks/>
          </p:cNvCxnSpPr>
          <p:nvPr/>
        </p:nvCxnSpPr>
        <p:spPr>
          <a:xfrm flipH="1">
            <a:off x="5599704" y="2983555"/>
            <a:ext cx="4638806" cy="1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F7EF0AB5-81C6-4D53-B0CE-76A27B06F4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01" r="3823" b="29501"/>
          <a:stretch/>
        </p:blipFill>
        <p:spPr>
          <a:xfrm>
            <a:off x="316173" y="4940917"/>
            <a:ext cx="11298299" cy="1423086"/>
          </a:xfrm>
          <a:prstGeom prst="rect">
            <a:avLst/>
          </a:prstGeom>
        </p:spPr>
      </p:pic>
      <p:sp>
        <p:nvSpPr>
          <p:cNvPr id="15" name="مستطيل 4">
            <a:extLst>
              <a:ext uri="{FF2B5EF4-FFF2-40B4-BE49-F238E27FC236}">
                <a16:creationId xmlns:a16="http://schemas.microsoft.com/office/drawing/2014/main" id="{E9359B14-5228-43C2-BB9F-7A85167B48BD}"/>
              </a:ext>
            </a:extLst>
          </p:cNvPr>
          <p:cNvSpPr/>
          <p:nvPr/>
        </p:nvSpPr>
        <p:spPr>
          <a:xfrm>
            <a:off x="5599704" y="5434098"/>
            <a:ext cx="3173105" cy="436723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AE" sz="2400" b="1" kern="0" dirty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كثرة المستشفيات</a:t>
            </a:r>
          </a:p>
        </p:txBody>
      </p:sp>
      <p:sp>
        <p:nvSpPr>
          <p:cNvPr id="16" name="مستطيل 5">
            <a:extLst>
              <a:ext uri="{FF2B5EF4-FFF2-40B4-BE49-F238E27FC236}">
                <a16:creationId xmlns:a16="http://schemas.microsoft.com/office/drawing/2014/main" id="{4148C06A-EEEF-401C-BE14-353232A2B487}"/>
              </a:ext>
            </a:extLst>
          </p:cNvPr>
          <p:cNvSpPr/>
          <p:nvPr/>
        </p:nvSpPr>
        <p:spPr>
          <a:xfrm>
            <a:off x="5178445" y="5883431"/>
            <a:ext cx="3594364" cy="436723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AE" sz="2400" b="1" kern="0" dirty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انخفاض نسبة الوفيات</a:t>
            </a:r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BB3EED6B-3D1E-4E79-AFD9-D8A393A473FD}"/>
              </a:ext>
            </a:extLst>
          </p:cNvPr>
          <p:cNvSpPr/>
          <p:nvPr/>
        </p:nvSpPr>
        <p:spPr>
          <a:xfrm>
            <a:off x="779764" y="5858211"/>
            <a:ext cx="3594364" cy="449333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AE" sz="3200" b="1" kern="0" dirty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توفير الدواء</a:t>
            </a:r>
          </a:p>
        </p:txBody>
      </p:sp>
      <p:sp>
        <p:nvSpPr>
          <p:cNvPr id="19" name="Arrow: Bent 18">
            <a:extLst>
              <a:ext uri="{FF2B5EF4-FFF2-40B4-BE49-F238E27FC236}">
                <a16:creationId xmlns:a16="http://schemas.microsoft.com/office/drawing/2014/main" id="{5904BD33-01C8-45C1-8269-FA4F741A9407}"/>
              </a:ext>
            </a:extLst>
          </p:cNvPr>
          <p:cNvSpPr/>
          <p:nvPr/>
        </p:nvSpPr>
        <p:spPr>
          <a:xfrm rot="16200000" flipH="1">
            <a:off x="4197611" y="3307685"/>
            <a:ext cx="943835" cy="2352478"/>
          </a:xfrm>
          <a:prstGeom prst="bentArrow">
            <a:avLst>
              <a:gd name="adj1" fmla="val 18574"/>
              <a:gd name="adj2" fmla="val 28213"/>
              <a:gd name="adj3" fmla="val 38922"/>
              <a:gd name="adj4" fmla="val 4589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E24C74-1774-48DD-B8B0-08BA5201A1B5}"/>
              </a:ext>
            </a:extLst>
          </p:cNvPr>
          <p:cNvSpPr/>
          <p:nvPr/>
        </p:nvSpPr>
        <p:spPr>
          <a:xfrm>
            <a:off x="6346234" y="4533582"/>
            <a:ext cx="2332524" cy="43672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tx1"/>
                </a:solidFill>
              </a:rPr>
              <a:t>مظاهرها</a:t>
            </a:r>
            <a:endParaRPr lang="en-AE" b="1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060869-066D-4B73-AD11-D4791615E91A}"/>
              </a:ext>
            </a:extLst>
          </p:cNvPr>
          <p:cNvSpPr/>
          <p:nvPr/>
        </p:nvSpPr>
        <p:spPr>
          <a:xfrm>
            <a:off x="998680" y="4543337"/>
            <a:ext cx="2332524" cy="43672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tx1"/>
                </a:solidFill>
              </a:rPr>
              <a:t>سبل تحقيقها</a:t>
            </a:r>
            <a:endParaRPr lang="en-A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1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7834F5-F2B4-4603-BA12-32A90291D3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00" t="30771" r="15625" b="60666"/>
          <a:stretch/>
        </p:blipFill>
        <p:spPr>
          <a:xfrm>
            <a:off x="5455920" y="4605528"/>
            <a:ext cx="4800600" cy="5872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A72BCE-C16B-4AA8-BF88-02A8D16FA4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500" t="17556" r="7500" b="61555"/>
          <a:stretch/>
        </p:blipFill>
        <p:spPr>
          <a:xfrm>
            <a:off x="11018520" y="213360"/>
            <a:ext cx="975360" cy="14325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AD1EA9-1B68-4489-BEFE-7D9BA3EFA1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00" t="17556" r="15625" b="75777"/>
          <a:stretch/>
        </p:blipFill>
        <p:spPr>
          <a:xfrm>
            <a:off x="5430520" y="624996"/>
            <a:ext cx="4800600" cy="45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C0497E-6317-4895-B4C6-0FD0028A97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763" t="25068" r="15938" b="71021"/>
          <a:stretch/>
        </p:blipFill>
        <p:spPr>
          <a:xfrm>
            <a:off x="844654" y="1645920"/>
            <a:ext cx="3172460" cy="343813"/>
          </a:xfrm>
          <a:prstGeom prst="rect">
            <a:avLst/>
          </a:prstGeom>
        </p:spPr>
      </p:pic>
      <p:sp>
        <p:nvSpPr>
          <p:cNvPr id="7" name="Google Shape;2029;p72">
            <a:extLst>
              <a:ext uri="{FF2B5EF4-FFF2-40B4-BE49-F238E27FC236}">
                <a16:creationId xmlns:a16="http://schemas.microsoft.com/office/drawing/2014/main" id="{D619E870-384C-4DD8-9360-8770A29D8E3E}"/>
              </a:ext>
            </a:extLst>
          </p:cNvPr>
          <p:cNvSpPr txBox="1">
            <a:spLocks/>
          </p:cNvSpPr>
          <p:nvPr/>
        </p:nvSpPr>
        <p:spPr>
          <a:xfrm>
            <a:off x="10231120" y="521796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1</a:t>
            </a:r>
          </a:p>
        </p:txBody>
      </p:sp>
      <p:sp>
        <p:nvSpPr>
          <p:cNvPr id="8" name="Google Shape;2029;p72">
            <a:extLst>
              <a:ext uri="{FF2B5EF4-FFF2-40B4-BE49-F238E27FC236}">
                <a16:creationId xmlns:a16="http://schemas.microsoft.com/office/drawing/2014/main" id="{EA3E848E-7558-4192-8672-2EB00E62E913}"/>
              </a:ext>
            </a:extLst>
          </p:cNvPr>
          <p:cNvSpPr txBox="1">
            <a:spLocks/>
          </p:cNvSpPr>
          <p:nvPr/>
        </p:nvSpPr>
        <p:spPr>
          <a:xfrm>
            <a:off x="2169784" y="853596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2</a:t>
            </a:r>
          </a:p>
        </p:txBody>
      </p:sp>
      <p:sp>
        <p:nvSpPr>
          <p:cNvPr id="9" name="Google Shape;2029;p72">
            <a:extLst>
              <a:ext uri="{FF2B5EF4-FFF2-40B4-BE49-F238E27FC236}">
                <a16:creationId xmlns:a16="http://schemas.microsoft.com/office/drawing/2014/main" id="{9E0E7C90-F081-4C94-8520-DAB93A8A091A}"/>
              </a:ext>
            </a:extLst>
          </p:cNvPr>
          <p:cNvSpPr txBox="1">
            <a:spLocks/>
          </p:cNvSpPr>
          <p:nvPr/>
        </p:nvSpPr>
        <p:spPr>
          <a:xfrm>
            <a:off x="10231120" y="4507725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/>
              <a:t>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C4C7F3-56F3-4184-99C3-2175910BB3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83" t="42327" r="28083" b="15555"/>
          <a:stretch/>
        </p:blipFill>
        <p:spPr>
          <a:xfrm>
            <a:off x="5695638" y="1279880"/>
            <a:ext cx="5039360" cy="28883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9F7C91-6DE2-4805-8921-C9AE06BB768F}"/>
              </a:ext>
            </a:extLst>
          </p:cNvPr>
          <p:cNvSpPr/>
          <p:nvPr/>
        </p:nvSpPr>
        <p:spPr>
          <a:xfrm>
            <a:off x="7740338" y="2876876"/>
            <a:ext cx="2580640" cy="152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13" name="صورة 1">
            <a:extLst>
              <a:ext uri="{FF2B5EF4-FFF2-40B4-BE49-F238E27FC236}">
                <a16:creationId xmlns:a16="http://schemas.microsoft.com/office/drawing/2014/main" id="{261161A2-81D6-4445-A03F-D5A62722BB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61" t="47084" r="31244" b="32628"/>
          <a:stretch/>
        </p:blipFill>
        <p:spPr>
          <a:xfrm>
            <a:off x="335176" y="2229674"/>
            <a:ext cx="4521200" cy="144640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D51FB5-5D86-4400-9D0C-0EB65F8DDDD3}"/>
              </a:ext>
            </a:extLst>
          </p:cNvPr>
          <p:cNvCxnSpPr>
            <a:cxnSpLocks/>
          </p:cNvCxnSpPr>
          <p:nvPr/>
        </p:nvCxnSpPr>
        <p:spPr>
          <a:xfrm flipH="1">
            <a:off x="406400" y="2555240"/>
            <a:ext cx="4449976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424E94-D948-47BD-9FEA-E8FC03530436}"/>
              </a:ext>
            </a:extLst>
          </p:cNvPr>
          <p:cNvCxnSpPr>
            <a:cxnSpLocks/>
          </p:cNvCxnSpPr>
          <p:nvPr/>
        </p:nvCxnSpPr>
        <p:spPr>
          <a:xfrm flipH="1">
            <a:off x="406400" y="2876876"/>
            <a:ext cx="4449976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صورة 1">
            <a:extLst>
              <a:ext uri="{FF2B5EF4-FFF2-40B4-BE49-F238E27FC236}">
                <a16:creationId xmlns:a16="http://schemas.microsoft.com/office/drawing/2014/main" id="{9C1036B3-1AD8-49FE-93DC-A8EC64B792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901" t="44728" r="30722" b="36260"/>
          <a:stretch/>
        </p:blipFill>
        <p:spPr>
          <a:xfrm>
            <a:off x="4965700" y="5310214"/>
            <a:ext cx="5730240" cy="124199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083116-98AF-4597-AC96-E55E9DD0B60F}"/>
              </a:ext>
            </a:extLst>
          </p:cNvPr>
          <p:cNvCxnSpPr>
            <a:cxnSpLocks/>
          </p:cNvCxnSpPr>
          <p:nvPr/>
        </p:nvCxnSpPr>
        <p:spPr>
          <a:xfrm flipH="1">
            <a:off x="5039360" y="5578462"/>
            <a:ext cx="196088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D37564B-BD1C-4A9A-A98E-D84FC58DC48A}"/>
              </a:ext>
            </a:extLst>
          </p:cNvPr>
          <p:cNvCxnSpPr>
            <a:cxnSpLocks/>
          </p:cNvCxnSpPr>
          <p:nvPr/>
        </p:nvCxnSpPr>
        <p:spPr>
          <a:xfrm flipH="1">
            <a:off x="5039360" y="5900098"/>
            <a:ext cx="539496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1AC27B9-44F1-4132-9D66-851A597D2BE4}"/>
              </a:ext>
            </a:extLst>
          </p:cNvPr>
          <p:cNvCxnSpPr>
            <a:cxnSpLocks/>
          </p:cNvCxnSpPr>
          <p:nvPr/>
        </p:nvCxnSpPr>
        <p:spPr>
          <a:xfrm flipH="1">
            <a:off x="7233920" y="6215058"/>
            <a:ext cx="32004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38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Curved Left 6">
            <a:extLst>
              <a:ext uri="{FF2B5EF4-FFF2-40B4-BE49-F238E27FC236}">
                <a16:creationId xmlns:a16="http://schemas.microsoft.com/office/drawing/2014/main" id="{168AD225-23D8-4D4F-B714-F0263A76277E}"/>
              </a:ext>
            </a:extLst>
          </p:cNvPr>
          <p:cNvSpPr/>
          <p:nvPr/>
        </p:nvSpPr>
        <p:spPr>
          <a:xfrm>
            <a:off x="3687207" y="1651624"/>
            <a:ext cx="671759" cy="1092272"/>
          </a:xfrm>
          <a:prstGeom prst="curved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chemeClr val="tx1"/>
              </a:solidFill>
            </a:endParaRPr>
          </a:p>
        </p:txBody>
      </p:sp>
      <p:sp>
        <p:nvSpPr>
          <p:cNvPr id="4" name="Google Shape;2029;p72">
            <a:extLst>
              <a:ext uri="{FF2B5EF4-FFF2-40B4-BE49-F238E27FC236}">
                <a16:creationId xmlns:a16="http://schemas.microsoft.com/office/drawing/2014/main" id="{F660C0ED-7556-47B1-A401-1D950F86B628}"/>
              </a:ext>
            </a:extLst>
          </p:cNvPr>
          <p:cNvSpPr txBox="1">
            <a:spLocks/>
          </p:cNvSpPr>
          <p:nvPr/>
        </p:nvSpPr>
        <p:spPr>
          <a:xfrm>
            <a:off x="8163968" y="421920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AE" dirty="0"/>
              <a:t>1</a:t>
            </a:r>
            <a:endParaRPr lang="e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81AAF3-A465-4C3C-85D1-AD1BC8C22B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12" t="35898" r="15371" b="58667"/>
          <a:stretch/>
        </p:blipFill>
        <p:spPr>
          <a:xfrm>
            <a:off x="1427488" y="4363906"/>
            <a:ext cx="3159760" cy="372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D7AEFE-5FF6-46FA-AC66-ACD3E11B88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001" t="17629" r="6916" b="58667"/>
          <a:stretch/>
        </p:blipFill>
        <p:spPr>
          <a:xfrm>
            <a:off x="11043920" y="162580"/>
            <a:ext cx="985520" cy="1625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021B4E-9658-45E5-AD16-4C3A1AFF7C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17" t="17629" r="15371" b="72694"/>
          <a:stretch/>
        </p:blipFill>
        <p:spPr>
          <a:xfrm>
            <a:off x="5999472" y="1234720"/>
            <a:ext cx="4902616" cy="663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8C8B6B-2350-497F-822E-52B24C70FE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17" t="27407" r="15371" b="65037"/>
          <a:stretch/>
        </p:blipFill>
        <p:spPr>
          <a:xfrm>
            <a:off x="375170" y="1234720"/>
            <a:ext cx="4902616" cy="663600"/>
          </a:xfrm>
          <a:prstGeom prst="rect">
            <a:avLst/>
          </a:prstGeom>
        </p:spPr>
      </p:pic>
      <p:sp>
        <p:nvSpPr>
          <p:cNvPr id="11" name="Google Shape;2029;p72">
            <a:extLst>
              <a:ext uri="{FF2B5EF4-FFF2-40B4-BE49-F238E27FC236}">
                <a16:creationId xmlns:a16="http://schemas.microsoft.com/office/drawing/2014/main" id="{B683EFAB-871D-4D97-96A6-8F4F6EC73A8A}"/>
              </a:ext>
            </a:extLst>
          </p:cNvPr>
          <p:cNvSpPr txBox="1">
            <a:spLocks/>
          </p:cNvSpPr>
          <p:nvPr/>
        </p:nvSpPr>
        <p:spPr>
          <a:xfrm>
            <a:off x="2539666" y="421920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AE" dirty="0"/>
              <a:t>2</a:t>
            </a:r>
            <a:endParaRPr lang="en" dirty="0"/>
          </a:p>
        </p:txBody>
      </p:sp>
      <p:sp>
        <p:nvSpPr>
          <p:cNvPr id="12" name="Google Shape;2029;p72">
            <a:extLst>
              <a:ext uri="{FF2B5EF4-FFF2-40B4-BE49-F238E27FC236}">
                <a16:creationId xmlns:a16="http://schemas.microsoft.com/office/drawing/2014/main" id="{F9220184-C10C-45A8-ADA9-C59A902DFD3E}"/>
              </a:ext>
            </a:extLst>
          </p:cNvPr>
          <p:cNvSpPr txBox="1">
            <a:spLocks/>
          </p:cNvSpPr>
          <p:nvPr/>
        </p:nvSpPr>
        <p:spPr>
          <a:xfrm>
            <a:off x="2596304" y="3627996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AE" dirty="0"/>
              <a:t>3</a:t>
            </a:r>
            <a:endParaRPr lang="en" dirty="0"/>
          </a:p>
        </p:txBody>
      </p:sp>
      <p:pic>
        <p:nvPicPr>
          <p:cNvPr id="13" name="Picture 12" descr="5">
            <a:extLst>
              <a:ext uri="{FF2B5EF4-FFF2-40B4-BE49-F238E27FC236}">
                <a16:creationId xmlns:a16="http://schemas.microsoft.com/office/drawing/2014/main" id="{6E83713E-C844-4F21-A77F-93D4DD0F82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472" y="1898320"/>
            <a:ext cx="4765040" cy="357378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C81C5E5-5F40-4D95-A455-ADB686DFC170}"/>
              </a:ext>
            </a:extLst>
          </p:cNvPr>
          <p:cNvSpPr/>
          <p:nvPr/>
        </p:nvSpPr>
        <p:spPr>
          <a:xfrm>
            <a:off x="7953698" y="4736626"/>
            <a:ext cx="2580640" cy="1520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16" name="Picture 15" descr="7">
            <a:extLst>
              <a:ext uri="{FF2B5EF4-FFF2-40B4-BE49-F238E27FC236}">
                <a16:creationId xmlns:a16="http://schemas.microsoft.com/office/drawing/2014/main" id="{6883DA01-8F6A-495E-AF13-04B508D08C7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duotone>
              <a:prstClr val="black"/>
              <a:srgbClr val="61A4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3" t="13372" r="49667" b="73571"/>
          <a:stretch/>
        </p:blipFill>
        <p:spPr>
          <a:xfrm>
            <a:off x="2265680" y="1989732"/>
            <a:ext cx="1371600" cy="88021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DA36BFA-B41A-4633-A06F-3F3E3E99066C}"/>
              </a:ext>
            </a:extLst>
          </p:cNvPr>
          <p:cNvSpPr/>
          <p:nvPr/>
        </p:nvSpPr>
        <p:spPr>
          <a:xfrm>
            <a:off x="1310640" y="4978400"/>
            <a:ext cx="3464560" cy="112776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/>
                </a:solidFill>
              </a:rPr>
              <a:t>إدغام بغنة </a:t>
            </a:r>
            <a:endParaRPr lang="en-AE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250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أحكام النون الساكنة والتنوين – تجويد">
            <a:extLst>
              <a:ext uri="{FF2B5EF4-FFF2-40B4-BE49-F238E27FC236}">
                <a16:creationId xmlns:a16="http://schemas.microsoft.com/office/drawing/2014/main" id="{C22BE758-DDA4-41FF-80C4-45E2CF80E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10" y="0"/>
            <a:ext cx="10802003" cy="662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177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his may contain: an arabic family tree is shown with different names in the language, and numbers on it">
            <a:extLst>
              <a:ext uri="{FF2B5EF4-FFF2-40B4-BE49-F238E27FC236}">
                <a16:creationId xmlns:a16="http://schemas.microsoft.com/office/drawing/2014/main" id="{193F31E6-B98C-48F7-9A7D-38ABBE203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" t="6013" r="9800" b="15562"/>
          <a:stretch/>
        </p:blipFill>
        <p:spPr bwMode="auto">
          <a:xfrm>
            <a:off x="2143759" y="568959"/>
            <a:ext cx="7888318" cy="510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049E5D-4C67-4917-942C-79D42EC9A680}"/>
              </a:ext>
            </a:extLst>
          </p:cNvPr>
          <p:cNvSpPr/>
          <p:nvPr/>
        </p:nvSpPr>
        <p:spPr>
          <a:xfrm>
            <a:off x="8260080" y="4876800"/>
            <a:ext cx="2824480" cy="79248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rgbClr val="C00000"/>
                </a:solidFill>
              </a:rPr>
              <a:t>أ</a:t>
            </a:r>
            <a:r>
              <a:rPr lang="ar-AE" sz="2000" b="1" dirty="0">
                <a:solidFill>
                  <a:schemeClr val="tx1"/>
                </a:solidFill>
              </a:rPr>
              <a:t>خي </a:t>
            </a:r>
            <a:r>
              <a:rPr lang="ar-AE" sz="2000" b="1" dirty="0">
                <a:solidFill>
                  <a:srgbClr val="C00000"/>
                </a:solidFill>
              </a:rPr>
              <a:t>ه</a:t>
            </a:r>
            <a:r>
              <a:rPr lang="ar-AE" sz="2000" b="1" dirty="0">
                <a:solidFill>
                  <a:schemeClr val="tx1"/>
                </a:solidFill>
              </a:rPr>
              <a:t>اك </a:t>
            </a:r>
            <a:r>
              <a:rPr lang="ar-AE" sz="2000" b="1" dirty="0">
                <a:solidFill>
                  <a:srgbClr val="C00000"/>
                </a:solidFill>
              </a:rPr>
              <a:t>ع</a:t>
            </a:r>
            <a:r>
              <a:rPr lang="ar-AE" sz="2000" b="1" dirty="0">
                <a:solidFill>
                  <a:schemeClr val="tx1"/>
                </a:solidFill>
              </a:rPr>
              <a:t>لمًا </a:t>
            </a:r>
            <a:r>
              <a:rPr lang="ar-AE" sz="2000" b="1" dirty="0">
                <a:solidFill>
                  <a:srgbClr val="C00000"/>
                </a:solidFill>
              </a:rPr>
              <a:t>ح</a:t>
            </a:r>
            <a:r>
              <a:rPr lang="ar-AE" sz="2000" b="1" dirty="0">
                <a:solidFill>
                  <a:schemeClr val="tx1"/>
                </a:solidFill>
              </a:rPr>
              <a:t>ازه </a:t>
            </a:r>
            <a:r>
              <a:rPr lang="ar-AE" sz="2000" b="1" dirty="0">
                <a:solidFill>
                  <a:srgbClr val="C00000"/>
                </a:solidFill>
              </a:rPr>
              <a:t>غ</a:t>
            </a:r>
            <a:r>
              <a:rPr lang="ar-AE" sz="2000" b="1" dirty="0">
                <a:solidFill>
                  <a:schemeClr val="tx1"/>
                </a:solidFill>
              </a:rPr>
              <a:t>ير </a:t>
            </a:r>
            <a:r>
              <a:rPr lang="ar-AE" sz="2000" b="1" dirty="0">
                <a:solidFill>
                  <a:srgbClr val="C00000"/>
                </a:solidFill>
              </a:rPr>
              <a:t>خ</a:t>
            </a:r>
            <a:r>
              <a:rPr lang="ar-AE" sz="2000" b="1" dirty="0">
                <a:solidFill>
                  <a:schemeClr val="tx1"/>
                </a:solidFill>
              </a:rPr>
              <a:t>اسر</a:t>
            </a:r>
            <a:endParaRPr lang="en-AE" sz="2000" b="1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0AA1A44-0B0C-4524-9477-9955D995C964}"/>
              </a:ext>
            </a:extLst>
          </p:cNvPr>
          <p:cNvCxnSpPr/>
          <p:nvPr/>
        </p:nvCxnSpPr>
        <p:spPr>
          <a:xfrm>
            <a:off x="8991600" y="4419600"/>
            <a:ext cx="335280" cy="568960"/>
          </a:xfrm>
          <a:prstGeom prst="straightConnector1">
            <a:avLst/>
          </a:prstGeom>
          <a:ln w="38100">
            <a:solidFill>
              <a:srgbClr val="FBBC0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951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81AAF3-A465-4C3C-85D1-AD1BC8C22B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667" t="46519" r="6916" b="35407"/>
          <a:stretch/>
        </p:blipFill>
        <p:spPr>
          <a:xfrm>
            <a:off x="11064240" y="233680"/>
            <a:ext cx="1026160" cy="1239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108701-DA04-4B5E-B662-D54A5C9173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20" t="59558" r="15812" b="34368"/>
          <a:stretch/>
        </p:blipFill>
        <p:spPr>
          <a:xfrm>
            <a:off x="314960" y="1856740"/>
            <a:ext cx="4348480" cy="416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6BA20C-8B8A-4005-9247-BFE38BEEBC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18" t="46519" r="15564" b="42444"/>
          <a:stretch/>
        </p:blipFill>
        <p:spPr>
          <a:xfrm>
            <a:off x="6421120" y="1686560"/>
            <a:ext cx="4500880" cy="756920"/>
          </a:xfrm>
          <a:prstGeom prst="rect">
            <a:avLst/>
          </a:prstGeom>
        </p:spPr>
      </p:pic>
      <p:sp>
        <p:nvSpPr>
          <p:cNvPr id="8" name="Google Shape;2029;p72">
            <a:extLst>
              <a:ext uri="{FF2B5EF4-FFF2-40B4-BE49-F238E27FC236}">
                <a16:creationId xmlns:a16="http://schemas.microsoft.com/office/drawing/2014/main" id="{40785B75-5FDC-4C00-A1CC-C14C051B0A91}"/>
              </a:ext>
            </a:extLst>
          </p:cNvPr>
          <p:cNvSpPr txBox="1">
            <a:spLocks/>
          </p:cNvSpPr>
          <p:nvPr/>
        </p:nvSpPr>
        <p:spPr>
          <a:xfrm>
            <a:off x="8384748" y="1022960"/>
            <a:ext cx="573624" cy="663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AE" dirty="0"/>
              <a:t>1</a:t>
            </a:r>
            <a:endParaRPr lang="en" dirty="0"/>
          </a:p>
        </p:txBody>
      </p:sp>
      <p:sp>
        <p:nvSpPr>
          <p:cNvPr id="9" name="Google Shape;2029;p72">
            <a:extLst>
              <a:ext uri="{FF2B5EF4-FFF2-40B4-BE49-F238E27FC236}">
                <a16:creationId xmlns:a16="http://schemas.microsoft.com/office/drawing/2014/main" id="{C0410E21-F491-4997-80A1-70506CCD467C}"/>
              </a:ext>
            </a:extLst>
          </p:cNvPr>
          <p:cNvSpPr txBox="1">
            <a:spLocks/>
          </p:cNvSpPr>
          <p:nvPr/>
        </p:nvSpPr>
        <p:spPr>
          <a:xfrm>
            <a:off x="1915576" y="1141400"/>
            <a:ext cx="573624" cy="6636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AE" dirty="0"/>
              <a:t>2</a:t>
            </a:r>
            <a:endParaRPr lang="en" dirty="0"/>
          </a:p>
        </p:txBody>
      </p:sp>
      <p:sp>
        <p:nvSpPr>
          <p:cNvPr id="10" name="مستطيل 4">
            <a:extLst>
              <a:ext uri="{FF2B5EF4-FFF2-40B4-BE49-F238E27FC236}">
                <a16:creationId xmlns:a16="http://schemas.microsoft.com/office/drawing/2014/main" id="{B2AB7BA8-A0C8-4D9C-A17B-4861B22E1B71}"/>
              </a:ext>
            </a:extLst>
          </p:cNvPr>
          <p:cNvSpPr/>
          <p:nvPr/>
        </p:nvSpPr>
        <p:spPr>
          <a:xfrm>
            <a:off x="6299200" y="2607992"/>
            <a:ext cx="4885000" cy="247200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هذا الحديث يتحدث عن الحياء والمجاهرة تعني انعدام خلق الحياء مما يجعل الإنسان يكشف</a:t>
            </a:r>
            <a:r>
              <a:rPr kumimoji="0" lang="ar-AE" sz="3200" i="0" u="none" strike="noStrike" kern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ستر الله وبتحدث عن معاصيه أمام الناس بدون حياء</a:t>
            </a:r>
            <a:endParaRPr kumimoji="0" lang="ar-AE" sz="3200" i="0" u="none" strike="noStrike" kern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1" name="مستطيل 3">
            <a:extLst>
              <a:ext uri="{FF2B5EF4-FFF2-40B4-BE49-F238E27FC236}">
                <a16:creationId xmlns:a16="http://schemas.microsoft.com/office/drawing/2014/main" id="{DAF6F17C-BDE8-45FF-A01F-5E3568861CD4}"/>
              </a:ext>
            </a:extLst>
          </p:cNvPr>
          <p:cNvSpPr/>
          <p:nvPr/>
        </p:nvSpPr>
        <p:spPr>
          <a:xfrm>
            <a:off x="314960" y="2607992"/>
            <a:ext cx="4765744" cy="1526792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kern="0" dirty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 الله رحيم ستير على عباده وأن الستر أولى من الفضيحة</a:t>
            </a:r>
            <a:endParaRPr kumimoji="0" lang="ar-AE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349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D43F2-A6AB-4306-94C1-278D90FE51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1080" y="2133600"/>
            <a:ext cx="9068586" cy="2590800"/>
          </a:xfrm>
        </p:spPr>
        <p:txBody>
          <a:bodyPr/>
          <a:lstStyle/>
          <a:p>
            <a:r>
              <a:rPr lang="ar-AE" sz="6600" b="1" dirty="0"/>
              <a:t>تم بحمد الله</a:t>
            </a:r>
            <a:endParaRPr lang="en-AE" sz="6600" b="1" dirty="0"/>
          </a:p>
        </p:txBody>
      </p:sp>
    </p:spTree>
    <p:extLst>
      <p:ext uri="{BB962C8B-B14F-4D97-AF65-F5344CB8AC3E}">
        <p14:creationId xmlns:p14="http://schemas.microsoft.com/office/powerpoint/2010/main" val="9339412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433</TotalTime>
  <Words>253</Words>
  <Application>Microsoft Office PowerPoint</Application>
  <PresentationFormat>Widescreen</PresentationFormat>
  <Paragraphs>65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Garamond</vt:lpstr>
      <vt:lpstr>Monotype Koufi</vt:lpstr>
      <vt:lpstr>Savon</vt:lpstr>
      <vt:lpstr>هيكل التربية الإسلامية الفصل الثاني 2024-2025م </vt:lpstr>
      <vt:lpstr>PowerPoint Presentation</vt:lpstr>
      <vt:lpstr>المصدر الأساسي في المذاكرة هو الكتاب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تم بحمد الله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هيكل التربية الإسلامية الفصل الثاني 2024-2025م</dc:title>
  <dc:creator>shaikha alolama</dc:creator>
  <cp:lastModifiedBy>shaikha alolama</cp:lastModifiedBy>
  <cp:revision>32</cp:revision>
  <dcterms:created xsi:type="dcterms:W3CDTF">2025-03-05T05:17:31Z</dcterms:created>
  <dcterms:modified xsi:type="dcterms:W3CDTF">2025-03-06T08:00:34Z</dcterms:modified>
</cp:coreProperties>
</file>