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386" r:id="rId2"/>
    <p:sldId id="272" r:id="rId3"/>
    <p:sldId id="385" r:id="rId4"/>
    <p:sldId id="378" r:id="rId5"/>
    <p:sldId id="278" r:id="rId6"/>
    <p:sldId id="347" r:id="rId7"/>
    <p:sldId id="282" r:id="rId8"/>
    <p:sldId id="330" r:id="rId9"/>
    <p:sldId id="350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48" r:id="rId19"/>
    <p:sldId id="383" r:id="rId20"/>
    <p:sldId id="379" r:id="rId21"/>
    <p:sldId id="380" r:id="rId22"/>
    <p:sldId id="381" r:id="rId23"/>
    <p:sldId id="382" r:id="rId24"/>
    <p:sldId id="38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8C4"/>
    <a:srgbClr val="FF99FF"/>
    <a:srgbClr val="1EA21E"/>
    <a:srgbClr val="FFCC00"/>
    <a:srgbClr val="FFFFFF"/>
    <a:srgbClr val="C82004"/>
    <a:srgbClr val="00FF99"/>
    <a:srgbClr val="F7F73B"/>
    <a:srgbClr val="D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DF343-D01F-4197-A7BC-DB2665EC3CBD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BDC4B-FE04-465D-8FEC-39F2685B27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2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BDC4B-FE04-465D-8FEC-39F2685B276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9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hi-IN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92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6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5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1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1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6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8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3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i-IN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8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93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93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hi-IN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hi-IN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FD88F-7888-4096-A853-B0CB7F6AC2CB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F927-20EE-48C2-BCA7-AC6579609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8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i-I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gif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9.gif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1"/>
          <p:cNvSpPr txBox="1">
            <a:spLocks/>
          </p:cNvSpPr>
          <p:nvPr/>
        </p:nvSpPr>
        <p:spPr>
          <a:xfrm>
            <a:off x="2280744" y="2418151"/>
            <a:ext cx="6280717" cy="1078231"/>
          </a:xfrm>
          <a:prstGeom prst="rect">
            <a:avLst/>
          </a:prstGeom>
        </p:spPr>
        <p:txBody>
          <a:bodyPr vert="horz" lIns="86258" tIns="43129" rIns="86258" bIns="43129" rtlCol="1" anchor="ctr">
            <a:normAutofit fontScale="97500"/>
          </a:bodyPr>
          <a:lstStyle/>
          <a:p>
            <a:pPr algn="ctr" rtl="1">
              <a:spcBef>
                <a:spcPct val="0"/>
              </a:spcBef>
              <a:defRPr/>
            </a:pPr>
            <a:endParaRPr lang="ar-AE" sz="415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5089554" y="5855038"/>
            <a:ext cx="3337129" cy="673899"/>
          </a:xfrm>
          <a:prstGeom prst="rect">
            <a:avLst/>
          </a:prstGeom>
        </p:spPr>
        <p:txBody>
          <a:bodyPr vert="horz" lIns="86258" tIns="43129" rIns="86258" bIns="43129" rtlCol="1" anchor="ctr">
            <a:normAutofit fontScale="97500"/>
          </a:bodyPr>
          <a:lstStyle/>
          <a:p>
            <a:pPr lvl="0" algn="ctr" rtl="1">
              <a:spcBef>
                <a:spcPct val="0"/>
              </a:spcBef>
            </a:pPr>
            <a:r>
              <a:rPr lang="ar-AE" sz="2641" dirty="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الكتاب المدرسي من </a:t>
            </a:r>
            <a:r>
              <a:rPr lang="en-US" sz="2641" dirty="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42 - 49</a:t>
            </a:r>
            <a:endParaRPr lang="ar-AE" sz="2641" dirty="0">
              <a:solidFill>
                <a:schemeClr val="bg2">
                  <a:lumMod val="1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5476324" y="1407302"/>
            <a:ext cx="3004293" cy="80867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86258" tIns="43129" rIns="86258" bIns="43129" rtlCol="1" anchor="ctr">
            <a:normAutofit fontScale="75000" lnSpcReduction="20000"/>
          </a:bodyPr>
          <a:lstStyle/>
          <a:p>
            <a:pPr algn="ctr" rtl="1">
              <a:spcBef>
                <a:spcPct val="0"/>
              </a:spcBef>
              <a:defRPr/>
            </a:pPr>
            <a:r>
              <a:rPr lang="ar-AE" sz="4151" dirty="0">
                <a:ln>
                  <a:solidFill>
                    <a:sysClr val="windowText" lastClr="000000"/>
                  </a:solidFill>
                </a:ln>
                <a:latin typeface="+mj-lt"/>
                <a:ea typeface="+mj-ea"/>
                <a:cs typeface="+mj-cs"/>
              </a:rPr>
              <a:t>الفصل الدراسي الأول</a:t>
            </a: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434585" y="3226832"/>
            <a:ext cx="3046000" cy="74129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86258" tIns="43129" rIns="86258" bIns="43129" rtlCol="1" anchor="ctr">
            <a:normAutofit fontScale="97500"/>
          </a:bodyPr>
          <a:lstStyle/>
          <a:p>
            <a:pPr algn="ctr">
              <a:spcBef>
                <a:spcPct val="0"/>
              </a:spcBef>
            </a:pPr>
            <a:r>
              <a:rPr lang="ar-AE" sz="2264" dirty="0"/>
              <a:t>الوحدة الأولى- الدرس الرابع</a:t>
            </a: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1472065" y="5113748"/>
            <a:ext cx="7143302" cy="80867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86258" tIns="43129" rIns="86258" bIns="43129" rtlCol="1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ar-AE" sz="4151" b="1" dirty="0"/>
              <a:t>اسم الدرس / التناصح في الإسلام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90" y="560071"/>
            <a:ext cx="3671372" cy="447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9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www.wallcoo.com/nature/Summer_Fantasy_Landscapes/wallpapers/1920x1200/Summer_Fantasy_landscape_by_photo_manipulation_203257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ستطيل 4"/>
          <p:cNvSpPr/>
          <p:nvPr/>
        </p:nvSpPr>
        <p:spPr>
          <a:xfrm>
            <a:off x="1483581" y="4957402"/>
            <a:ext cx="597218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شبه منحرف 12"/>
          <p:cNvSpPr/>
          <p:nvPr/>
        </p:nvSpPr>
        <p:spPr>
          <a:xfrm>
            <a:off x="990600" y="-762000"/>
            <a:ext cx="7315200" cy="7620000"/>
          </a:xfrm>
          <a:prstGeom prst="trapezoid">
            <a:avLst/>
          </a:prstGeom>
          <a:solidFill>
            <a:srgbClr val="F7F73B"/>
          </a:solidFill>
          <a:scene3d>
            <a:camera prst="perspectiveRelaxedModerately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13800" b="1" dirty="0">
                <a:solidFill>
                  <a:srgbClr val="002060"/>
                </a:solidFill>
              </a:rPr>
              <a:t>التناصح في</a:t>
            </a:r>
          </a:p>
          <a:p>
            <a:pPr algn="ctr"/>
            <a:r>
              <a:rPr lang="ar-AE" sz="13800" b="1" dirty="0">
                <a:solidFill>
                  <a:srgbClr val="002060"/>
                </a:solidFill>
              </a:rPr>
              <a:t>الإسلام</a:t>
            </a:r>
          </a:p>
        </p:txBody>
      </p:sp>
    </p:spTree>
    <p:extLst>
      <p:ext uri="{BB962C8B-B14F-4D97-AF65-F5344CB8AC3E}">
        <p14:creationId xmlns:p14="http://schemas.microsoft.com/office/powerpoint/2010/main" val="330081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4"/>
          <p:cNvSpPr/>
          <p:nvPr/>
        </p:nvSpPr>
        <p:spPr>
          <a:xfrm>
            <a:off x="1483581" y="4957402"/>
            <a:ext cx="597218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6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-2599359" y="6371955"/>
            <a:ext cx="1519368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AE" sz="2400" dirty="0">
                <a:solidFill>
                  <a:schemeClr val="bg1"/>
                </a:solidFill>
              </a:rPr>
              <a:t>اللَّهُمُّ اِنْكِ أَعَطِيَّتَنَا الإسلام مِنْ غَيْرَ ان نُسَالَكَ - فَلَا تُحَرِّمُنَا الْجِنَّةَ وَنَحْنُ نُسَالَكَ</a:t>
            </a:r>
            <a:endParaRPr lang="en-US" altLang="ar-AE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19400" y="609600"/>
            <a:ext cx="3581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000" b="1" dirty="0">
                <a:ln w="11430"/>
                <a:solidFill>
                  <a:srgbClr val="1E08C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التناصح في الإسلام</a:t>
            </a:r>
            <a:endParaRPr lang="ar-EG" sz="4000" b="1" dirty="0">
              <a:ln w="11430"/>
              <a:solidFill>
                <a:srgbClr val="1E08C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مستطيل 14"/>
          <p:cNvSpPr/>
          <p:nvPr/>
        </p:nvSpPr>
        <p:spPr>
          <a:xfrm>
            <a:off x="685800" y="1600200"/>
            <a:ext cx="80297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charset="0"/>
                <a:cs typeface="+mj-cs"/>
              </a:rPr>
              <a:t>نواتج التعلم المٌتوقعة بإذن الله تعالى</a:t>
            </a:r>
            <a:endParaRPr lang="en-US" sz="5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7" b="18795"/>
          <a:stretch/>
        </p:blipFill>
        <p:spPr>
          <a:xfrm>
            <a:off x="99254" y="2806244"/>
            <a:ext cx="8892346" cy="328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9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مستطيل 3"/>
          <p:cNvSpPr/>
          <p:nvPr/>
        </p:nvSpPr>
        <p:spPr>
          <a:xfrm>
            <a:off x="3200400" y="457200"/>
            <a:ext cx="255167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6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</a:t>
            </a:r>
            <a:r>
              <a:rPr lang="ar-AE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</a:t>
            </a:r>
            <a:r>
              <a:rPr lang="ar-SA" sz="6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هي</a:t>
            </a:r>
            <a:r>
              <a:rPr lang="ar-AE" sz="6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ــ</a:t>
            </a:r>
            <a:r>
              <a:rPr lang="ar-SA" sz="6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ئة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0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16988"/>
            <a:ext cx="5240867" cy="2358389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85568" y="3276600"/>
            <a:ext cx="8001000" cy="157799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من المعلمين </a:t>
            </a: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</a:t>
            </a:r>
            <a:endParaRPr lang="ar-A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من</a:t>
            </a: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الطلاب المتفوقين الأكبر مني سناً،</a:t>
            </a:r>
            <a:r>
              <a:rPr lang="ar-SA" sz="2800" dirty="0"/>
              <a:t> </a:t>
            </a: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الوالدين ، الأقارب، الجهات المختصة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9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" y="-81366"/>
            <a:ext cx="9172724" cy="7005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0" y="1066800"/>
            <a:ext cx="8419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5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" y="-81366"/>
            <a:ext cx="9172724" cy="700597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98" y="849923"/>
            <a:ext cx="8500349" cy="2133599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533400" y="2057400"/>
            <a:ext cx="8305800" cy="111697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أسلوب صحيح وحسن وفيه حكمة 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يسمى التناصح، 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8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067800" cy="35814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57200" y="3048000"/>
            <a:ext cx="8305800" cy="109376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الانصات الجيد للمعلم والحوار والمناقشة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المحافظة على وسائل التعلم في الصف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8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5" y="1066800"/>
            <a:ext cx="887564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3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33" y="1066800"/>
            <a:ext cx="8708333" cy="48006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57200" y="2438400"/>
            <a:ext cx="8305800" cy="109376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تبليغ رسالة ربهم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توحيد الله وترك عبادة غير الله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33400" y="4953000"/>
            <a:ext cx="83058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جلب الخير والسلامة للجميع، تجنب الخطأ، الوصول للأحسن. 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8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63" y="609600"/>
            <a:ext cx="8818269" cy="274320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2286000" y="2133600"/>
            <a:ext cx="5181600" cy="168058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دعاهم لعبادة الله وترك عبادة الأصنام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– عدم الغضب 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 كثرة السجود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86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2" y="914400"/>
            <a:ext cx="894541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" y="609600"/>
            <a:ext cx="8942926" cy="6096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257800" y="1828800"/>
            <a:ext cx="2590800" cy="55335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 أوافق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334000" y="3048000"/>
            <a:ext cx="2590800" cy="55335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 أوافق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334000" y="4267200"/>
            <a:ext cx="25908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لا</a:t>
            </a: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أوافق 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5334000" y="5486400"/>
            <a:ext cx="2590800" cy="55335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 أوافق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09600" y="1832571"/>
            <a:ext cx="32766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لأنه يفضح </a:t>
            </a: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نفسه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33400" y="4025082"/>
            <a:ext cx="3962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مكان غير مناسب </a:t>
            </a: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للنصيحة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57200" y="3048000"/>
            <a:ext cx="37338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</a:t>
            </a: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 يحترم خصوصية المنصوح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533400" y="5255888"/>
            <a:ext cx="3962400" cy="101438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يعتبر غرور، وقد يخطئ من هو أكثر من</a:t>
            </a: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</a:t>
            </a: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خبرة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6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00" y="685800"/>
            <a:ext cx="888000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7" y="3581400"/>
            <a:ext cx="8970075" cy="2969456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5839544" y="5181322"/>
            <a:ext cx="2334863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الحوار الهادئ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083877" y="4581704"/>
            <a:ext cx="2093843" cy="519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الاستماع الجيد</a:t>
            </a:r>
            <a:endParaRPr lang="ar-AE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048000" y="4581704"/>
            <a:ext cx="1723549" cy="519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الرد اللطيف</a:t>
            </a:r>
            <a:endParaRPr lang="ar-AE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380052" y="5791200"/>
            <a:ext cx="2794355" cy="519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الدعاء بالخير للآخر</a:t>
            </a:r>
            <a:endParaRPr lang="ar-AE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0" y="5410200"/>
            <a:ext cx="2667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dirty="0">
                <a:solidFill>
                  <a:schemeClr val="bg1"/>
                </a:solidFill>
              </a:rPr>
              <a:t>شكر الناصح</a:t>
            </a:r>
            <a:endParaRPr lang="ar-S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3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5" y="442709"/>
            <a:ext cx="9054635" cy="5424691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923722" y="2971800"/>
            <a:ext cx="2514600" cy="191321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فكرة يعتقد صاحبها أنها الحل الأمثل ويكون في أمر عام أو خاص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352800" y="3196008"/>
            <a:ext cx="2438400" cy="145219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وجهة نظر تخضع للخطأ والصواب والقبول والرد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685800" y="2819400"/>
            <a:ext cx="2590800" cy="283526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تقديم الاختيار الصحيح والأمثل لطالبها وتكون عند الطلب، وفيها إرادة الخير لطالبها، وفيها الثقة بالناصح.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07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8" y="3505200"/>
            <a:ext cx="7824062" cy="335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587326"/>
            <a:ext cx="6077802" cy="2986807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3505200" y="5638800"/>
            <a:ext cx="4343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تحقيق السعادة للمجتمع 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962400" y="4648200"/>
            <a:ext cx="3581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تقدم وتطور الحياة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8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8686800" cy="57912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3352800" y="2895600"/>
            <a:ext cx="4724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تصحيح الأخطاء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352800" y="3962400"/>
            <a:ext cx="4724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تحمل المسؤولية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276600" y="4953000"/>
            <a:ext cx="4724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الاستقامة والنجاح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3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" t="15754" r="14402" b="3054"/>
          <a:stretch/>
        </p:blipFill>
        <p:spPr>
          <a:xfrm>
            <a:off x="0" y="0"/>
            <a:ext cx="9144000" cy="670560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409700" y="1444545"/>
            <a:ext cx="4648200" cy="55335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كل ما فيه خير في الدين والدنيا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71500" y="2020896"/>
            <a:ext cx="6096000" cy="55335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لله ولكتابه ولرسوله ولأئمة المسلمين وعامتهم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295400" y="2610694"/>
            <a:ext cx="46482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إرادة الخير للمنصوح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003852" y="3175630"/>
            <a:ext cx="46482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رضا الله والاستقامة والصلاح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667500" y="5791200"/>
            <a:ext cx="20574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تكون سراً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28600" y="5549082"/>
            <a:ext cx="2133600" cy="101438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احترام الخصوصية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9" t="3410" r="1624" b="84806"/>
          <a:stretch/>
        </p:blipFill>
        <p:spPr>
          <a:xfrm>
            <a:off x="0" y="39893"/>
            <a:ext cx="1752600" cy="80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0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0"/>
            <a:ext cx="6819753" cy="30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3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477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381000" y="2743200"/>
            <a:ext cx="8305800" cy="519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توجه طاقات المجتمع نحو البناء والتقدم وتنشر المحبة والألفة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514600" y="5181600"/>
            <a:ext cx="5181600" cy="55335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إخلاص الرأي وإرادة الخير للمنصوح</a:t>
            </a:r>
          </a:p>
        </p:txBody>
      </p:sp>
    </p:spTree>
    <p:extLst>
      <p:ext uri="{BB962C8B-B14F-4D97-AF65-F5344CB8AC3E}">
        <p14:creationId xmlns:p14="http://schemas.microsoft.com/office/powerpoint/2010/main" val="984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8" y="76200"/>
            <a:ext cx="8904563" cy="65532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219200" y="1752600"/>
            <a:ext cx="67056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القول اللين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219200" y="2971800"/>
            <a:ext cx="67056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الحكمة والأسلوب الحسن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219200" y="4724400"/>
            <a:ext cx="67056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تكون سراً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219200" y="5867400"/>
            <a:ext cx="6705600" cy="53014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لأنه مجتمع يقوم على مبدا التناصح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84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18346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2199"/>
            <a:ext cx="9143999" cy="4362219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1524000" y="914400"/>
            <a:ext cx="6705600" cy="109651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رضا الله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AE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صلاح المجتمع</a:t>
            </a:r>
            <a:endParaRPr lang="en-US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نجمة ذات 5 نقاط 5"/>
          <p:cNvSpPr/>
          <p:nvPr/>
        </p:nvSpPr>
        <p:spPr>
          <a:xfrm>
            <a:off x="3886200" y="3276600"/>
            <a:ext cx="381000" cy="533400"/>
          </a:xfrm>
          <a:prstGeom prst="star5">
            <a:avLst/>
          </a:prstGeom>
          <a:solidFill>
            <a:srgbClr val="1E08C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نجمة ذات 5 نقاط 6"/>
          <p:cNvSpPr/>
          <p:nvPr/>
        </p:nvSpPr>
        <p:spPr>
          <a:xfrm>
            <a:off x="4876800" y="5791200"/>
            <a:ext cx="381000" cy="533400"/>
          </a:xfrm>
          <a:prstGeom prst="star5">
            <a:avLst/>
          </a:prstGeom>
          <a:solidFill>
            <a:srgbClr val="1E08C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نجمة ذات 5 نقاط 7"/>
          <p:cNvSpPr/>
          <p:nvPr/>
        </p:nvSpPr>
        <p:spPr>
          <a:xfrm>
            <a:off x="3124200" y="4525086"/>
            <a:ext cx="381000" cy="533400"/>
          </a:xfrm>
          <a:prstGeom prst="star5">
            <a:avLst/>
          </a:prstGeom>
          <a:solidFill>
            <a:srgbClr val="1E08C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3591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021136" cy="25911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4562"/>
            <a:ext cx="9021136" cy="35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6419</TotalTime>
  <Words>268</Words>
  <Application>Microsoft Office PowerPoint</Application>
  <PresentationFormat>On-screen Show (4:3)</PresentationFormat>
  <Paragraphs>58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ali</dc:creator>
  <cp:lastModifiedBy>asifhammoud1978@gmail.com</cp:lastModifiedBy>
  <cp:revision>550</cp:revision>
  <dcterms:created xsi:type="dcterms:W3CDTF">2012-09-25T17:41:53Z</dcterms:created>
  <dcterms:modified xsi:type="dcterms:W3CDTF">2024-09-16T15:59:54Z</dcterms:modified>
</cp:coreProperties>
</file>