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5" r:id="rId9"/>
    <p:sldId id="264" r:id="rId10"/>
    <p:sldId id="263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68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F6908B"/>
    <a:srgbClr val="F29E9D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9F93B0-36C0-4D1C-907A-FB38B779EF90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276D0A-AF65-45F2-886F-FE22EFA65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13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76D0A-AF65-45F2-886F-FE22EFA6591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120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76D0A-AF65-45F2-886F-FE22EFA6591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865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C7AC4-DC39-D030-38E7-1B5E32B09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8A7402-2795-7DCD-4D48-473B96CBFE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FE260-E01A-A6F9-8981-FFD254473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2C832-AAE2-4E9B-9B3D-8E7202933967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76710-D41E-30D4-023C-6105E8825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E40DD-EC09-0DB0-F021-7989C58CC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7AD9-56A4-4EFE-9315-293DD38A9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292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A06F7-91D2-C1D3-9B6E-9328342BC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5041B-DEB5-2BC3-966D-CB45A6537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299B4-5B12-7445-6AE0-342F49895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2C832-AAE2-4E9B-9B3D-8E7202933967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2C31F-C171-8D90-C5C7-7A37C1383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C9287-3804-F20C-8A6F-2AA87741A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7AD9-56A4-4EFE-9315-293DD38A9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71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4169C-2248-2E9A-0EA6-BED6709E1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A0F2A1-770E-FF77-0C4B-CE484873D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3E88A-8FC8-036B-32A3-4DF2909F3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2C832-AAE2-4E9B-9B3D-8E7202933967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B352E-BC84-D7B5-D0C1-78BD7D394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8C269-97CD-20EC-34FB-657932B9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7AD9-56A4-4EFE-9315-293DD38A9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827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EABBA-E1B4-9ECA-C05F-C63AA7418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FD3D0-E8AD-057D-2AA2-9F53463160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5B3E55-37A8-4487-BCD6-D0CB580AC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9A7502-DA30-31CA-01D3-BE3AE1A11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2C832-AAE2-4E9B-9B3D-8E7202933967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1B61B9-1A9C-068C-6F6A-4F9CFB3DB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8C7FEE-C4BF-857A-D480-01A915042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7AD9-56A4-4EFE-9315-293DD38A9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35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53DDF-B31E-F175-B31E-9CB0AD23E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D44E55-7AFB-1A9C-7DC4-84AD15589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4F1F5C-5F9D-2447-C60B-FDB29C79F8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B4947-1A62-0F8B-DD31-0B7817C088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CC3AA9-2718-B3A6-5BC0-A7D8EE999D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3F2A6B-C416-5826-C3BA-FE5BD345A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2C832-AAE2-4E9B-9B3D-8E7202933967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52E6BE-8035-00D6-B191-FAAE817D2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94BDC4-89F9-F777-782F-5070001D0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7AD9-56A4-4EFE-9315-293DD38A9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52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998C2-959D-0B87-056B-86A77D3D8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717AB4-91D2-6568-ED25-CD83AD68C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2C832-AAE2-4E9B-9B3D-8E7202933967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CDF9BC-A95E-D128-8EDC-EC758DF47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E26482-39CA-E81C-6149-A13AEE243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7AD9-56A4-4EFE-9315-293DD38A9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220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A18E02-5CE7-2F9D-0DA2-67B51551A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2C832-AAE2-4E9B-9B3D-8E7202933967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5D901B-0A37-38DB-3DE2-0DAD59536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C75776-9E6D-7AB6-2D0F-A4219C5FA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7AD9-56A4-4EFE-9315-293DD38A9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48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7E46D-7B7C-088E-2561-E42759106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57C91-004A-4A3B-4FC4-DF4C893CA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ADDB6-03E7-F0AD-8698-C7EC1DE6F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9743C-9C52-3B18-3C17-8546DC40A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2C832-AAE2-4E9B-9B3D-8E7202933967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5FE45A-4003-20FD-F807-49FD3723C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541AC3-755B-0D0C-38C7-576575597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7AD9-56A4-4EFE-9315-293DD38A9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910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CA04F-F1C0-AAA3-2E8B-2057AB0E5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760429-987A-0A21-0BBC-74E9B5F379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132F9-496D-E125-E5B9-E6E90E16C6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52B18E-47F2-8E68-0708-29E36799B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2C832-AAE2-4E9B-9B3D-8E7202933967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F735B9-1E3D-4A05-31C8-5B44147BB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F74A0-3AC7-9539-E857-B4FA0ED9A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7AD9-56A4-4EFE-9315-293DD38A9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35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40A0B-4398-372B-0C28-C8247619C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830FF-7E24-8FB9-79D0-74A79DBDD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B1204-71B1-B280-C822-BF7B1D65C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2C832-AAE2-4E9B-9B3D-8E7202933967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BD019-059F-8002-6749-70C7EB570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B39BF-DB5A-1687-D31A-80A34B90F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7AD9-56A4-4EFE-9315-293DD38A9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51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7A0B28-B787-4919-6521-D49F622317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F060D3-5BE4-CC6A-4D4E-A29FBA910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49C89-73AA-66AB-E6F4-88BC0906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2C832-AAE2-4E9B-9B3D-8E7202933967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5970F-DB8A-D7DF-3E88-A6A94A2A7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7550F-BD2D-482E-8D54-183754AA3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7AD9-56A4-4EFE-9315-293DD38A9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973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90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54D9D9-DA16-EF79-38D7-BF1DCC44A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8E415-637E-4AD2-FB05-E2C9D8786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5B6D3-3801-17FC-B4C1-7CBFF6EAE6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2C832-AAE2-4E9B-9B3D-8E7202933967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9CADF-8877-DCC4-9A9B-E188853AC1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1F414-F449-D89E-D27F-A8C9F94BAD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D7AD9-56A4-4EFE-9315-293DD38A9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67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944DB-801B-772A-9A39-B556E9A6A9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53755"/>
            <a:ext cx="9144000" cy="23876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8F297C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Meet</a:t>
            </a:r>
            <a:r>
              <a:rPr lang="en-US" sz="3200" b="1" spc="140" dirty="0">
                <a:solidFill>
                  <a:srgbClr val="8F297C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b="1" dirty="0">
                <a:solidFill>
                  <a:srgbClr val="8F297C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en-US" sz="3200" b="1" spc="140" dirty="0">
                <a:solidFill>
                  <a:srgbClr val="8F297C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b="1" dirty="0">
                <a:solidFill>
                  <a:srgbClr val="8F297C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family</a:t>
            </a:r>
            <a:r>
              <a:rPr lang="en-US" sz="3200" b="1" spc="140" dirty="0">
                <a:solidFill>
                  <a:srgbClr val="8F297C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b="1" dirty="0">
                <a:solidFill>
                  <a:srgbClr val="8F297C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from</a:t>
            </a:r>
            <a:r>
              <a:rPr lang="en-US" sz="3200" b="1" spc="140" dirty="0">
                <a:solidFill>
                  <a:srgbClr val="8F297C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b="1" dirty="0">
                <a:solidFill>
                  <a:srgbClr val="8F297C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3200" b="1" spc="135" dirty="0">
                <a:solidFill>
                  <a:srgbClr val="8F297C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b="1" dirty="0">
                <a:solidFill>
                  <a:srgbClr val="8F297C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United</a:t>
            </a:r>
            <a:r>
              <a:rPr lang="en-US" sz="3200" b="1" spc="140" dirty="0">
                <a:solidFill>
                  <a:srgbClr val="8F297C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b="1" dirty="0">
                <a:solidFill>
                  <a:srgbClr val="8F297C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Kingdom</a:t>
            </a:r>
            <a:br>
              <a:rPr lang="en-US" sz="3200" b="1" dirty="0">
                <a:solidFill>
                  <a:srgbClr val="8F297C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</a:br>
            <a:r>
              <a:rPr lang="en-US" sz="3200" dirty="0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Lessons</a:t>
            </a:r>
            <a:r>
              <a:rPr lang="en-US" sz="3200" spc="110" dirty="0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5–6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A25D2D-B80A-D71D-4B7E-6845B65EA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45152" y="1414653"/>
            <a:ext cx="2389632" cy="1200329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Unit 1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Family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363DD2-7D6C-2A2F-B00B-174BE4F556BC}"/>
              </a:ext>
            </a:extLst>
          </p:cNvPr>
          <p:cNvSpPr txBox="1"/>
          <p:nvPr/>
        </p:nvSpPr>
        <p:spPr>
          <a:xfrm>
            <a:off x="6888480" y="5349875"/>
            <a:ext cx="497433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b="1" i="1" u="none" strike="noStrike" baseline="0" dirty="0">
                <a:latin typeface="HelveticaNeueLTStd-It"/>
              </a:rPr>
              <a:t>Key </a:t>
            </a:r>
            <a:r>
              <a:rPr lang="en-US" b="1" i="1" dirty="0">
                <a:latin typeface="HelveticaNeueLTStd-It"/>
              </a:rPr>
              <a:t>Vocabulary :</a:t>
            </a:r>
          </a:p>
          <a:p>
            <a:endParaRPr lang="en-US" b="1" i="1" dirty="0">
              <a:latin typeface="HelveticaNeueLTStd-It"/>
            </a:endParaRPr>
          </a:p>
          <a:p>
            <a:r>
              <a:rPr lang="en-US" sz="1800" b="0" i="1" u="none" strike="noStrike" baseline="0" dirty="0">
                <a:latin typeface="HelveticaNeueLTStd-It"/>
              </a:rPr>
              <a:t>athletics, breakfast, free time, full-time, holiday, netball, nursery, part-time, tiring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DC0348-2431-E130-9E8F-A7115B69CE7C}"/>
              </a:ext>
            </a:extLst>
          </p:cNvPr>
          <p:cNvSpPr txBox="1"/>
          <p:nvPr/>
        </p:nvSpPr>
        <p:spPr>
          <a:xfrm>
            <a:off x="9278112" y="307796"/>
            <a:ext cx="23530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Miss </a:t>
            </a:r>
            <a:r>
              <a:rPr lang="en-US" dirty="0" err="1"/>
              <a:t>Manar</a:t>
            </a:r>
            <a:r>
              <a:rPr lang="en-US" dirty="0"/>
              <a:t> </a:t>
            </a:r>
            <a:r>
              <a:rPr lang="en-US" dirty="0" err="1"/>
              <a:t>Mardoum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FFC1A1-131B-D2AA-D4CF-7C4FFEF2F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44" y="176403"/>
            <a:ext cx="1095375" cy="12382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D06912-7D86-9980-060B-4C449B2E3002}"/>
              </a:ext>
            </a:extLst>
          </p:cNvPr>
          <p:cNvSpPr txBox="1"/>
          <p:nvPr/>
        </p:nvSpPr>
        <p:spPr>
          <a:xfrm>
            <a:off x="8588795" y="4703544"/>
            <a:ext cx="137863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CB    P.6-7</a:t>
            </a:r>
          </a:p>
          <a:p>
            <a:r>
              <a:rPr lang="en-US" dirty="0"/>
              <a:t>WB  P.6-7</a:t>
            </a:r>
          </a:p>
        </p:txBody>
      </p:sp>
      <p:pic>
        <p:nvPicPr>
          <p:cNvPr id="9" name="image21.jpeg">
            <a:extLst>
              <a:ext uri="{FF2B5EF4-FFF2-40B4-BE49-F238E27FC236}">
                <a16:creationId xmlns:a16="http://schemas.microsoft.com/office/drawing/2014/main" id="{9A593D91-5E05-65F7-8D28-391905CAB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257" y="3880110"/>
            <a:ext cx="4273073" cy="297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536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222A5-EAB5-A9A4-FAB6-CD945968A2C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29E9D"/>
          </a:solidFill>
        </p:spPr>
        <p:txBody>
          <a:bodyPr/>
          <a:lstStyle/>
          <a:p>
            <a:r>
              <a:rPr lang="en-US" sz="4400" b="0" i="0" u="none" strike="noStrike" baseline="0" dirty="0">
                <a:latin typeface="HelveticaNeueLTStd-Bd"/>
              </a:rPr>
              <a:t>Learning Objectives: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350D8-E201-5D2E-5159-2A67ECE3DC5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29E9D"/>
          </a:solidFill>
        </p:spPr>
        <p:txBody>
          <a:bodyPr/>
          <a:lstStyle/>
          <a:p>
            <a:pPr algn="l">
              <a:lnSpc>
                <a:spcPct val="200000"/>
              </a:lnSpc>
            </a:pPr>
            <a:r>
              <a:rPr lang="en-US" sz="1800" b="0" i="0" u="none" strike="noStrike" baseline="0" dirty="0">
                <a:latin typeface="HelveticaNeueLTStd-Roman"/>
              </a:rPr>
              <a:t> </a:t>
            </a:r>
            <a:r>
              <a:rPr lang="en-US" sz="2400" dirty="0">
                <a:latin typeface="HelveticaNeueLTStd-Roman"/>
              </a:rPr>
              <a:t>P</a:t>
            </a:r>
            <a:r>
              <a:rPr lang="en-US" sz="2400" b="0" i="0" u="none" strike="noStrike" baseline="0" dirty="0">
                <a:latin typeface="HelveticaNeueLTStd-Roman"/>
              </a:rPr>
              <a:t>ut events from a reading text in order</a:t>
            </a:r>
          </a:p>
          <a:p>
            <a:pPr algn="l">
              <a:lnSpc>
                <a:spcPct val="200000"/>
              </a:lnSpc>
            </a:pPr>
            <a:r>
              <a:rPr lang="en-US" sz="2400" dirty="0">
                <a:latin typeface="HelveticaNeueLTStd-Roman"/>
              </a:rPr>
              <a:t>A</a:t>
            </a:r>
            <a:r>
              <a:rPr lang="en-US" sz="2400" b="0" i="0" u="none" strike="noStrike" baseline="0" dirty="0">
                <a:latin typeface="HelveticaNeueLTStd-Roman"/>
              </a:rPr>
              <a:t>nswer detailed comprehension questions about a reading text.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6A9A6C-289E-4223-B97A-AD855BE5C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554" y="3669792"/>
            <a:ext cx="5773445" cy="3188208"/>
          </a:xfrm>
          <a:prstGeom prst="rect">
            <a:avLst/>
          </a:prstGeom>
          <a:solidFill>
            <a:srgbClr val="F6908B"/>
          </a:solidFill>
          <a:ln>
            <a:solidFill>
              <a:srgbClr val="E6E6E6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148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4955E-F0C2-5AB8-0059-6E54FE57A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355848" cy="1325563"/>
          </a:xfrm>
        </p:spPr>
        <p:txBody>
          <a:bodyPr/>
          <a:lstStyle/>
          <a:p>
            <a:r>
              <a:rPr lang="en-US" b="1" u="sng" dirty="0">
                <a:solidFill>
                  <a:srgbClr val="FF0000"/>
                </a:solidFill>
              </a:rPr>
              <a:t>Warming up: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D85EFC-62BE-5C5D-DE5B-81D9DB0AE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What</a:t>
            </a:r>
            <a:r>
              <a:rPr lang="en-US" sz="2400" b="1" spc="-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</a:t>
            </a:r>
            <a:r>
              <a:rPr lang="en-US" sz="2400" b="1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2400" b="1" spc="-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you</a:t>
            </a:r>
            <a:r>
              <a:rPr lang="en-US" sz="2400" b="1" spc="-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kn</a:t>
            </a:r>
            <a:r>
              <a:rPr lang="en-US" sz="2400" b="1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</a:t>
            </a:r>
            <a:r>
              <a:rPr lang="en-US" sz="2400" b="1" spc="-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ab</a:t>
            </a:r>
            <a:r>
              <a:rPr lang="en-US" sz="2400" b="1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ut</a:t>
            </a:r>
            <a:r>
              <a:rPr lang="en-US" sz="2400" b="1" spc="-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family</a:t>
            </a:r>
            <a:r>
              <a:rPr lang="en-US" sz="2400" b="1" spc="-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life</a:t>
            </a:r>
            <a:r>
              <a:rPr lang="en-US" sz="2400" b="1" spc="-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in</a:t>
            </a:r>
            <a:r>
              <a:rPr lang="en-US" sz="2400" b="1" spc="-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2400" b="1" spc="-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United</a:t>
            </a:r>
            <a:r>
              <a:rPr lang="en-US" sz="2400" b="1" spc="-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Kingd</a:t>
            </a:r>
            <a:r>
              <a:rPr lang="en-US" sz="2400" b="1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m?</a:t>
            </a:r>
          </a:p>
          <a:p>
            <a:pPr>
              <a:lnSpc>
                <a:spcPct val="250000"/>
              </a:lnSpc>
            </a:pPr>
            <a:r>
              <a:rPr lang="en-US" sz="2400" b="1" spc="-6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What</a:t>
            </a:r>
            <a:r>
              <a:rPr lang="en-US" sz="2400" b="1" spc="-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is</a:t>
            </a:r>
            <a:r>
              <a:rPr lang="en-US" sz="2400" b="1" spc="-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imp</a:t>
            </a:r>
            <a:r>
              <a:rPr lang="en-US" sz="2400" b="1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rtant</a:t>
            </a:r>
            <a:r>
              <a:rPr lang="en-US" sz="2400" b="1" spc="-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</a:t>
            </a:r>
            <a:r>
              <a:rPr lang="en-US" sz="2400" b="1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2400" b="1" spc="-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people?</a:t>
            </a:r>
            <a:r>
              <a:rPr lang="en-US" sz="2400" b="1" spc="-28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</a:p>
          <a:p>
            <a:pPr>
              <a:lnSpc>
                <a:spcPct val="250000"/>
              </a:lnSpc>
            </a:pP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What</a:t>
            </a:r>
            <a:r>
              <a:rPr lang="en-US" sz="2400" b="1" spc="-3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</a:t>
            </a:r>
            <a:r>
              <a:rPr lang="en-US" sz="2400" b="1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2400" b="1" spc="-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you</a:t>
            </a:r>
            <a:r>
              <a:rPr lang="en-US" sz="2400" b="1" spc="-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think</a:t>
            </a:r>
            <a:r>
              <a:rPr lang="en-US" sz="2400" b="1" spc="-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is</a:t>
            </a:r>
            <a:r>
              <a:rPr lang="en-US" sz="2400" b="1" spc="-3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easy</a:t>
            </a:r>
            <a:r>
              <a:rPr lang="en-US" sz="2400" b="1" spc="-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2400" b="1" spc="-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what</a:t>
            </a:r>
            <a:r>
              <a:rPr lang="en-US" sz="2400" b="1" spc="-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</a:t>
            </a:r>
            <a:r>
              <a:rPr lang="en-US" sz="2400" b="1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2400" b="1" spc="-3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you</a:t>
            </a:r>
            <a:r>
              <a:rPr lang="en-US" sz="2400" b="1" spc="-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think</a:t>
            </a:r>
            <a:r>
              <a:rPr lang="en-US" sz="2400" b="1" spc="-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is</a:t>
            </a:r>
            <a:r>
              <a:rPr lang="en-US" sz="2400" b="1" spc="-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dif</a:t>
            </a:r>
            <a:r>
              <a:rPr lang="en-US" sz="2400" b="1" dirty="0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fi</a:t>
            </a:r>
            <a:r>
              <a:rPr lang="en-US" sz="24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cult ?</a:t>
            </a:r>
            <a:endParaRPr lang="en-US" sz="36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5B2BC2-9FDF-A94F-C34F-913A1F1A6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560" y="4809029"/>
            <a:ext cx="3901441" cy="204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88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574C2-B0AD-DDBD-66EF-BC67DB3DB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859" y="365125"/>
            <a:ext cx="10903634" cy="1210457"/>
          </a:xfrm>
        </p:spPr>
        <p:txBody>
          <a:bodyPr>
            <a:normAutofit/>
          </a:bodyPr>
          <a:lstStyle/>
          <a:p>
            <a:r>
              <a:rPr lang="en-US" sz="2400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What would you</a:t>
            </a:r>
            <a:r>
              <a:rPr lang="en-US" sz="2400" spc="-7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like</a:t>
            </a:r>
            <a:r>
              <a:rPr lang="en-US" sz="2400" spc="-7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2400" spc="-7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ask</a:t>
            </a:r>
            <a:r>
              <a:rPr lang="en-US" sz="2400" spc="-7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2400" spc="-8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people</a:t>
            </a:r>
            <a:r>
              <a:rPr lang="en-US" sz="2400" spc="-7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about</a:t>
            </a:r>
            <a:r>
              <a:rPr lang="en-US" sz="2400" spc="-7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their </a:t>
            </a:r>
            <a:r>
              <a:rPr lang="en-US" sz="2400" spc="-3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life</a:t>
            </a:r>
            <a:r>
              <a:rPr lang="en-US" sz="2400" spc="-2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in</a:t>
            </a:r>
            <a:r>
              <a:rPr lang="en-US" sz="2400" spc="-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2400" spc="-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United</a:t>
            </a:r>
            <a:r>
              <a:rPr lang="en-US" sz="2400" spc="-2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Kingdom?</a:t>
            </a:r>
            <a:br>
              <a:rPr lang="en-US" sz="24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</a:br>
            <a:endParaRPr lang="en-US" sz="54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7EAFFF-9993-3878-F378-5B9E3B7A7C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287" y="1230384"/>
            <a:ext cx="4630713" cy="546302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E9D64C-178C-E226-5F4F-3B2B39404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30384"/>
            <a:ext cx="7510272" cy="56276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41F7E5-B2F4-96F5-990C-2E6A52F829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2415"/>
            <a:ext cx="4072128" cy="198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97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A7E2F-5CD4-DBDE-3367-3E22A2C1E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5768" y="70339"/>
            <a:ext cx="9476232" cy="6717322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endParaRPr lang="en-US" dirty="0"/>
          </a:p>
          <a:p>
            <a:pPr marL="301625" marR="913765">
              <a:lnSpc>
                <a:spcPct val="106000"/>
              </a:lnSpc>
              <a:spcBef>
                <a:spcPts val="0"/>
              </a:spcBef>
            </a:pP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family have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been</a:t>
            </a:r>
            <a:r>
              <a:rPr lang="en-US" sz="1600" spc="-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living</a:t>
            </a:r>
            <a:r>
              <a:rPr lang="en-US" sz="1600" spc="-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in</a:t>
            </a:r>
            <a:r>
              <a:rPr lang="en-US" sz="1600" spc="-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York</a:t>
            </a:r>
            <a:r>
              <a:rPr lang="en-US" sz="1600" spc="-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for</a:t>
            </a:r>
            <a:r>
              <a:rPr lang="en-US" sz="1600" spc="-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ten</a:t>
            </a:r>
            <a:r>
              <a:rPr lang="en-US" sz="1600" spc="-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years</a:t>
            </a:r>
            <a:r>
              <a:rPr lang="en-US" sz="1600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of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their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jobs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they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don’t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live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close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anyone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else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in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their</a:t>
            </a:r>
            <a:r>
              <a:rPr lang="en-US" sz="1600" spc="-29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extended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family.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Mr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Mrs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both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work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full-time.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They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have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two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children,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who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both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go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school.</a:t>
            </a:r>
            <a:endParaRPr lang="en-US" sz="16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301625" marR="0">
              <a:spcBef>
                <a:spcPts val="550"/>
              </a:spcBef>
              <a:spcAft>
                <a:spcPts val="0"/>
              </a:spcAft>
            </a:pP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Meg,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3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youngest,</a:t>
            </a:r>
            <a:r>
              <a:rPr lang="en-US" sz="1600" spc="3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is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nine,</a:t>
            </a:r>
            <a:r>
              <a:rPr lang="en-US" sz="1600" spc="3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3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she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goes</a:t>
            </a:r>
            <a:r>
              <a:rPr lang="en-US" sz="1600" spc="3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3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primary</a:t>
            </a:r>
            <a:r>
              <a:rPr lang="en-US" sz="1600" spc="3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school.</a:t>
            </a:r>
          </a:p>
          <a:p>
            <a:pPr marL="73025" marR="0" indent="0">
              <a:spcBef>
                <a:spcPts val="550"/>
              </a:spcBef>
              <a:spcAft>
                <a:spcPts val="0"/>
              </a:spcAft>
              <a:buNone/>
            </a:pPr>
            <a:endParaRPr lang="en-US" sz="16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301625" marR="775335">
              <a:lnSpc>
                <a:spcPct val="106000"/>
              </a:lnSpc>
              <a:spcBef>
                <a:spcPts val="85"/>
              </a:spcBef>
              <a:spcAft>
                <a:spcPts val="0"/>
              </a:spcAft>
            </a:pP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It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starts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at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8.45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am,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but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Mr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Mrs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both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have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leave </a:t>
            </a:r>
            <a:r>
              <a:rPr lang="en-US" sz="1600" spc="-29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earlier than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that 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get 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work on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time. So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they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take Meg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breakfast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club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on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their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way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work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every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day.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This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special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club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at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which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opens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early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at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8.00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am.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After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school,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she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often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does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activity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at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such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netball,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art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or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computer club.</a:t>
            </a:r>
            <a:endParaRPr lang="en-US" sz="16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301625" marR="648970">
              <a:lnSpc>
                <a:spcPct val="106000"/>
              </a:lnSpc>
              <a:spcBef>
                <a:spcPts val="545"/>
              </a:spcBef>
              <a:spcAft>
                <a:spcPts val="0"/>
              </a:spcAft>
            </a:pP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Tom,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their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older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son,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12.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goes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secondary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school.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catches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bus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from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end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of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road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at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7.45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am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every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morning.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often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does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club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after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too.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This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term,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has</a:t>
            </a:r>
            <a:r>
              <a:rPr lang="en-US" sz="1600" spc="-29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been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doing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athletics,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football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cricket.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He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loves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sport!</a:t>
            </a:r>
            <a:endParaRPr lang="en-US" sz="16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301625" marR="715010">
              <a:lnSpc>
                <a:spcPct val="106000"/>
              </a:lnSpc>
              <a:spcBef>
                <a:spcPts val="555"/>
              </a:spcBef>
              <a:spcAft>
                <a:spcPts val="0"/>
              </a:spcAft>
            </a:pP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‘It’s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sometimes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difficult,’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says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Mrs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.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‘When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children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were younger,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wanted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live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nearer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my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parents,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because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think</a:t>
            </a:r>
            <a:r>
              <a:rPr lang="en-US" sz="1600" spc="-29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that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would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have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helped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me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lot.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was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still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working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part-time,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4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children</a:t>
            </a:r>
            <a:r>
              <a:rPr lang="en-US" sz="1600" spc="5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went</a:t>
            </a:r>
            <a:r>
              <a:rPr lang="en-US" sz="1600" spc="5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5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nursery</a:t>
            </a:r>
            <a:r>
              <a:rPr lang="en-US" sz="1600" spc="4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school.</a:t>
            </a:r>
            <a:r>
              <a:rPr lang="en-US" sz="1600" spc="5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I’ve</a:t>
            </a:r>
            <a:r>
              <a:rPr lang="en-US" sz="1600" spc="5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been</a:t>
            </a:r>
            <a:r>
              <a:rPr lang="en-US" sz="1600" spc="5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working</a:t>
            </a:r>
            <a:r>
              <a:rPr lang="en-US" sz="1600" spc="5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full-time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for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three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years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it’s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long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day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for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them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now.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don’t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get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home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until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5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or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6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o’clock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in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evening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my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husband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often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later.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have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make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tea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help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children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with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their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homework.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Then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have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find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time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clean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house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wash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clothes. It’s quite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tiring!’</a:t>
            </a:r>
          </a:p>
          <a:p>
            <a:pPr marL="301625" marR="715010">
              <a:lnSpc>
                <a:spcPct val="106000"/>
              </a:lnSpc>
              <a:spcBef>
                <a:spcPts val="555"/>
              </a:spcBef>
              <a:spcAft>
                <a:spcPts val="0"/>
              </a:spcAft>
            </a:pP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‘I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do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look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forward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going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away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on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holiday,’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says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Mr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.</a:t>
            </a:r>
            <a:r>
              <a:rPr lang="en-US" sz="1600" spc="-29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‘But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holidays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are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difficult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when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we’re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both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working.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Luckily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children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have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lots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of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friends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near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them,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so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they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can</a:t>
            </a:r>
            <a:r>
              <a:rPr lang="en-US" sz="1600" spc="-29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all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meet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up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go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park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or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do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some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sport .</a:t>
            </a:r>
          </a:p>
          <a:p>
            <a:pPr marL="301625" marR="715010">
              <a:lnSpc>
                <a:spcPct val="106000"/>
              </a:lnSpc>
              <a:spcBef>
                <a:spcPts val="555"/>
              </a:spcBef>
              <a:spcAft>
                <a:spcPts val="0"/>
              </a:spcAft>
            </a:pP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We’re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lucky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live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in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such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beautiful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city,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though,’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says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Mrs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.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‘If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have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some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free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time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at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weekend,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can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go</a:t>
            </a:r>
            <a:r>
              <a:rPr lang="en-US" sz="1600" spc="-29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into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city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centre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visit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museum,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cathedral,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park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or the shops and restaurants. It’s fun for all of us and it’s great to</a:t>
            </a:r>
            <a:r>
              <a:rPr lang="en-US" sz="1600" spc="-29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spend time together as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 family.</a:t>
            </a:r>
          </a:p>
          <a:p>
            <a:pPr marL="301625" marR="715010">
              <a:lnSpc>
                <a:spcPct val="106000"/>
              </a:lnSpc>
              <a:spcBef>
                <a:spcPts val="555"/>
              </a:spcBef>
              <a:spcAft>
                <a:spcPts val="0"/>
              </a:spcAft>
            </a:pPr>
            <a:endParaRPr lang="en-US" sz="1800" dirty="0">
              <a:solidFill>
                <a:srgbClr val="231F20"/>
              </a:solidFill>
              <a:latin typeface="Arial MT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301625" marR="715010">
              <a:lnSpc>
                <a:spcPct val="106000"/>
              </a:lnSpc>
              <a:spcBef>
                <a:spcPts val="555"/>
              </a:spcBef>
              <a:spcAft>
                <a:spcPts val="0"/>
              </a:spcAft>
            </a:pPr>
            <a:endParaRPr lang="en-US" sz="1800" dirty="0">
              <a:solidFill>
                <a:srgbClr val="231F20"/>
              </a:solidFill>
              <a:effectLst/>
              <a:latin typeface="Arial MT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301625" marR="715010">
              <a:lnSpc>
                <a:spcPct val="106000"/>
              </a:lnSpc>
              <a:spcBef>
                <a:spcPts val="555"/>
              </a:spcBef>
              <a:spcAft>
                <a:spcPts val="0"/>
              </a:spcAft>
            </a:pPr>
            <a:endParaRPr lang="en-US" sz="1800" dirty="0">
              <a:solidFill>
                <a:srgbClr val="231F20"/>
              </a:solidFill>
              <a:effectLst/>
              <a:latin typeface="Arial MT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301625" marR="715010">
              <a:lnSpc>
                <a:spcPct val="106000"/>
              </a:lnSpc>
              <a:spcBef>
                <a:spcPts val="555"/>
              </a:spcBef>
              <a:spcAft>
                <a:spcPts val="0"/>
              </a:spcAft>
            </a:pPr>
            <a:endParaRPr lang="en-US" sz="1800" dirty="0">
              <a:solidFill>
                <a:srgbClr val="231F20"/>
              </a:solidFill>
              <a:effectLst/>
              <a:latin typeface="Arial MT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301625" marR="715010">
              <a:lnSpc>
                <a:spcPct val="106000"/>
              </a:lnSpc>
              <a:spcBef>
                <a:spcPts val="555"/>
              </a:spcBef>
              <a:spcAft>
                <a:spcPts val="0"/>
              </a:spcAft>
            </a:pPr>
            <a:endParaRPr lang="en-US" sz="18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45DC42-8F04-F083-B694-B678F71A1461}"/>
              </a:ext>
            </a:extLst>
          </p:cNvPr>
          <p:cNvSpPr txBox="1"/>
          <p:nvPr/>
        </p:nvSpPr>
        <p:spPr>
          <a:xfrm>
            <a:off x="57912" y="840738"/>
            <a:ext cx="2657856" cy="33239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Read the text. How do you</a:t>
            </a:r>
            <a:r>
              <a:rPr lang="en-US" altLang="en-US" sz="2000" dirty="0">
                <a:latin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think the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Kirkbanks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would describe their lives: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busy / relaxed / fun / demanding? Choose two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solidFill>
                <a:srgbClr val="231F20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231F2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1"/>
                </a:solidFill>
                <a:latin typeface="HelveticaNeueLTStd-Roman"/>
              </a:rPr>
              <a:t>B</a:t>
            </a:r>
            <a:r>
              <a:rPr lang="en-US" sz="1800" b="0" i="0" u="none" strike="noStrike" baseline="0" dirty="0">
                <a:solidFill>
                  <a:schemeClr val="accent1"/>
                </a:solidFill>
                <a:latin typeface="HelveticaNeueLTStd-Roman"/>
              </a:rPr>
              <a:t>usy, demanding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34">
            <a:extLst>
              <a:ext uri="{FF2B5EF4-FFF2-40B4-BE49-F238E27FC236}">
                <a16:creationId xmlns:a16="http://schemas.microsoft.com/office/drawing/2014/main" id="{83899FD3-D9D3-58CC-95B5-AE7432C00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596712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3" name="Group 31">
            <a:extLst>
              <a:ext uri="{FF2B5EF4-FFF2-40B4-BE49-F238E27FC236}">
                <a16:creationId xmlns:a16="http://schemas.microsoft.com/office/drawing/2014/main" id="{3DA439C7-A7B5-D3CB-6027-EBE4C058855D}"/>
              </a:ext>
            </a:extLst>
          </p:cNvPr>
          <p:cNvGrpSpPr>
            <a:grpSpLocks/>
          </p:cNvGrpSpPr>
          <p:nvPr/>
        </p:nvGrpSpPr>
        <p:grpSpPr bwMode="auto">
          <a:xfrm>
            <a:off x="446088" y="584200"/>
            <a:ext cx="252412" cy="257175"/>
            <a:chOff x="703" y="200"/>
            <a:chExt cx="397" cy="404"/>
          </a:xfrm>
        </p:grpSpPr>
        <p:pic>
          <p:nvPicPr>
            <p:cNvPr id="2081" name="Picture 33">
              <a:extLst>
                <a:ext uri="{FF2B5EF4-FFF2-40B4-BE49-F238E27FC236}">
                  <a16:creationId xmlns:a16="http://schemas.microsoft.com/office/drawing/2014/main" id="{81F8CB48-1E74-8441-406D-BC11FED7A5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" y="206"/>
              <a:ext cx="397" cy="3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 Box 32">
              <a:extLst>
                <a:ext uri="{FF2B5EF4-FFF2-40B4-BE49-F238E27FC236}">
                  <a16:creationId xmlns:a16="http://schemas.microsoft.com/office/drawing/2014/main" id="{5D265923-C543-DBE2-6247-482D291B68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3" y="199"/>
              <a:ext cx="397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8F297C"/>
                  </a:solidFill>
                  <a:effectLst/>
                  <a:latin typeface="Arial" panose="020B0604020202020204" pitchFamily="34" charset="0"/>
                  <a:ea typeface="Palatino Linotype" panose="02040502050505030304" pitchFamily="18" charset="0"/>
                  <a:cs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EAF27BE-10E0-3957-A1FF-A653D5446CB8}"/>
              </a:ext>
            </a:extLst>
          </p:cNvPr>
          <p:cNvSpPr txBox="1"/>
          <p:nvPr/>
        </p:nvSpPr>
        <p:spPr>
          <a:xfrm>
            <a:off x="446088" y="6156960"/>
            <a:ext cx="115106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P.6 CB</a:t>
            </a:r>
          </a:p>
        </p:txBody>
      </p:sp>
    </p:spTree>
    <p:extLst>
      <p:ext uri="{BB962C8B-B14F-4D97-AF65-F5344CB8AC3E}">
        <p14:creationId xmlns:p14="http://schemas.microsoft.com/office/powerpoint/2010/main" val="12841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A7E2F-5CD4-DBDE-3367-3E22A2C1E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6768" y="30480"/>
            <a:ext cx="9019032" cy="682752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pPr marL="301625" marR="913765">
              <a:lnSpc>
                <a:spcPct val="106000"/>
              </a:lnSpc>
              <a:spcBef>
                <a:spcPts val="0"/>
              </a:spcBef>
            </a:pP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family have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been</a:t>
            </a:r>
            <a:r>
              <a:rPr lang="en-US" sz="1600" spc="-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living</a:t>
            </a:r>
            <a:r>
              <a:rPr lang="en-US" sz="1600" spc="-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in</a:t>
            </a:r>
            <a:r>
              <a:rPr lang="en-US" sz="1600" spc="-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York</a:t>
            </a:r>
            <a:r>
              <a:rPr lang="en-US" sz="1600" spc="-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for</a:t>
            </a:r>
            <a:r>
              <a:rPr lang="en-US" sz="1600" spc="-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ten</a:t>
            </a:r>
            <a:r>
              <a:rPr lang="en-US" sz="1600" spc="-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years</a:t>
            </a:r>
            <a:r>
              <a:rPr lang="en-US" sz="1600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of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their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jobs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they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don’t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live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close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anyone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else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in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their</a:t>
            </a:r>
            <a:r>
              <a:rPr lang="en-US" sz="1600" spc="-29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extended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family.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Mr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Mrs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both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work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full-time.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They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have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two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children,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who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both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go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school.</a:t>
            </a:r>
            <a:endParaRPr lang="en-US" sz="16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301625" marR="0">
              <a:spcBef>
                <a:spcPts val="550"/>
              </a:spcBef>
              <a:spcAft>
                <a:spcPts val="0"/>
              </a:spcAft>
            </a:pP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Meg,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3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youngest,</a:t>
            </a:r>
            <a:r>
              <a:rPr lang="en-US" sz="1600" spc="3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is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nine,</a:t>
            </a:r>
            <a:r>
              <a:rPr lang="en-US" sz="1600" spc="3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3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she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goes</a:t>
            </a:r>
            <a:r>
              <a:rPr lang="en-US" sz="1600" spc="3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3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primary</a:t>
            </a:r>
            <a:r>
              <a:rPr lang="en-US" sz="1600" spc="3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school.</a:t>
            </a:r>
          </a:p>
          <a:p>
            <a:pPr marL="73025" marR="0" indent="0">
              <a:spcBef>
                <a:spcPts val="550"/>
              </a:spcBef>
              <a:spcAft>
                <a:spcPts val="0"/>
              </a:spcAft>
              <a:buNone/>
            </a:pPr>
            <a:endParaRPr lang="en-US" sz="16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301625" marR="775335">
              <a:lnSpc>
                <a:spcPct val="106000"/>
              </a:lnSpc>
              <a:spcBef>
                <a:spcPts val="85"/>
              </a:spcBef>
              <a:spcAft>
                <a:spcPts val="0"/>
              </a:spcAft>
            </a:pP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It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starts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at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8.45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am,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but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Mr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Mrs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both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have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leave </a:t>
            </a:r>
            <a:r>
              <a:rPr lang="en-US" sz="1600" spc="-29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earlier than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that 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get 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work on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time. So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they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take Meg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breakfast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club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on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their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way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work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every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day.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This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special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club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at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which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opens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early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at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8.00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am.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After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school,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she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often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does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activity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at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such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netball,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art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or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computer club.</a:t>
            </a:r>
            <a:endParaRPr lang="en-US" sz="16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301625" marR="648970">
              <a:lnSpc>
                <a:spcPct val="106000"/>
              </a:lnSpc>
              <a:spcBef>
                <a:spcPts val="545"/>
              </a:spcBef>
              <a:spcAft>
                <a:spcPts val="0"/>
              </a:spcAft>
            </a:pP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Tom,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their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older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son,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12.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goes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secondary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school.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catches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bus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from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end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of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road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at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7.45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am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every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morning.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often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does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club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after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too.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This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term,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has</a:t>
            </a:r>
            <a:r>
              <a:rPr lang="en-US" sz="1600" spc="-29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been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doing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athletics,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football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cricket.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He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loves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sport!</a:t>
            </a:r>
            <a:endParaRPr lang="en-US" sz="16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301625" marR="715010">
              <a:lnSpc>
                <a:spcPct val="106000"/>
              </a:lnSpc>
              <a:spcBef>
                <a:spcPts val="555"/>
              </a:spcBef>
              <a:spcAft>
                <a:spcPts val="0"/>
              </a:spcAft>
            </a:pP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‘It’s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sometimes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difficult,’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says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Mrs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.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‘When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children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were younger,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wanted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live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nearer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my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parents,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because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think</a:t>
            </a:r>
            <a:r>
              <a:rPr lang="en-US" sz="1600" spc="-29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that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would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have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helped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me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lot.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was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still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working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part-time,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4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children</a:t>
            </a:r>
            <a:r>
              <a:rPr lang="en-US" sz="1600" spc="5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went</a:t>
            </a:r>
            <a:r>
              <a:rPr lang="en-US" sz="1600" spc="5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5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nursery</a:t>
            </a:r>
            <a:r>
              <a:rPr lang="en-US" sz="1600" spc="4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school.</a:t>
            </a:r>
            <a:r>
              <a:rPr lang="en-US" sz="1600" spc="5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I’ve</a:t>
            </a:r>
            <a:r>
              <a:rPr lang="en-US" sz="1600" spc="5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been</a:t>
            </a:r>
            <a:r>
              <a:rPr lang="en-US" sz="1600" spc="5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working</a:t>
            </a:r>
            <a:r>
              <a:rPr lang="en-US" sz="1600" spc="5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full-time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for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three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years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it’s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long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day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for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them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now.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don’t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get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home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until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5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or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6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o’clock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in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evening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my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husband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is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often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later.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have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make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tea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help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children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with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their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homework.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Then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have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find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time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clean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house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wash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clothes. It’s quite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tiring!’</a:t>
            </a:r>
          </a:p>
          <a:p>
            <a:pPr marL="301625" marR="715010">
              <a:lnSpc>
                <a:spcPct val="106000"/>
              </a:lnSpc>
              <a:spcBef>
                <a:spcPts val="555"/>
              </a:spcBef>
              <a:spcAft>
                <a:spcPts val="0"/>
              </a:spcAft>
            </a:pP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‘I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do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look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forward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going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away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on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holiday,’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says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Mr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.</a:t>
            </a:r>
            <a:r>
              <a:rPr lang="en-US" sz="1600" spc="-29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‘But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school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holidays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are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difficult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when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we’re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both</a:t>
            </a:r>
            <a:r>
              <a:rPr lang="en-US" sz="1600" spc="3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working.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Luckily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children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have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lots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of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friends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near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them,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so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they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can</a:t>
            </a:r>
            <a:r>
              <a:rPr lang="en-US" sz="1600" spc="-29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all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meet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up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go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park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or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do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some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sport .</a:t>
            </a:r>
          </a:p>
          <a:p>
            <a:pPr marL="301625" marR="715010">
              <a:lnSpc>
                <a:spcPct val="106000"/>
              </a:lnSpc>
              <a:spcBef>
                <a:spcPts val="555"/>
              </a:spcBef>
              <a:spcAft>
                <a:spcPts val="0"/>
              </a:spcAft>
            </a:pP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We’re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lucky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to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live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in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such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beautiful</a:t>
            </a:r>
            <a:r>
              <a:rPr lang="en-US" sz="1600" spc="1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city,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though,’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says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Mrs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.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‘If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have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some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free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time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at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weekend,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we</a:t>
            </a:r>
            <a:r>
              <a:rPr lang="en-US" sz="1600" spc="1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can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go</a:t>
            </a:r>
            <a:r>
              <a:rPr lang="en-US" sz="1600" spc="-29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into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2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city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 err="1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centre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visit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museum,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cathedral,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600" spc="2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park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or the shops and restaurants. It’s fun for all of us and it’s great to</a:t>
            </a:r>
            <a:r>
              <a:rPr lang="en-US" sz="1600" spc="-29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spend time together as</a:t>
            </a:r>
            <a:r>
              <a:rPr lang="en-US" sz="1600" spc="5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600" dirty="0">
                <a:solidFill>
                  <a:srgbClr val="231F20"/>
                </a:solidFill>
                <a:effectLst/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a family.</a:t>
            </a:r>
          </a:p>
          <a:p>
            <a:pPr marL="301625" marR="715010">
              <a:lnSpc>
                <a:spcPct val="106000"/>
              </a:lnSpc>
              <a:spcBef>
                <a:spcPts val="555"/>
              </a:spcBef>
              <a:spcAft>
                <a:spcPts val="0"/>
              </a:spcAft>
            </a:pPr>
            <a:r>
              <a:rPr lang="en-US" sz="1800" b="1" dirty="0">
                <a:solidFill>
                  <a:schemeClr val="accent1"/>
                </a:solidFill>
                <a:latin typeface="Arial MT"/>
                <a:ea typeface="Palatino Linotype" panose="02040502050505030304" pitchFamily="18" charset="0"/>
                <a:cs typeface="Palatino Linotype" panose="02040502050505030304" pitchFamily="18" charset="0"/>
              </a:rPr>
              <a:t>                                                P.6 CB</a:t>
            </a:r>
            <a:endParaRPr lang="en-US" sz="1800" dirty="0">
              <a:solidFill>
                <a:srgbClr val="231F20"/>
              </a:solidFill>
              <a:effectLst/>
              <a:latin typeface="Arial MT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301625" marR="715010">
              <a:lnSpc>
                <a:spcPct val="106000"/>
              </a:lnSpc>
              <a:spcBef>
                <a:spcPts val="555"/>
              </a:spcBef>
              <a:spcAft>
                <a:spcPts val="0"/>
              </a:spcAft>
            </a:pPr>
            <a:endParaRPr lang="en-US" sz="1800" dirty="0">
              <a:solidFill>
                <a:srgbClr val="231F20"/>
              </a:solidFill>
              <a:effectLst/>
              <a:latin typeface="Arial MT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301625" marR="715010">
              <a:lnSpc>
                <a:spcPct val="106000"/>
              </a:lnSpc>
              <a:spcBef>
                <a:spcPts val="555"/>
              </a:spcBef>
              <a:spcAft>
                <a:spcPts val="0"/>
              </a:spcAft>
            </a:pPr>
            <a:endParaRPr lang="en-US" sz="1800" dirty="0">
              <a:solidFill>
                <a:srgbClr val="231F20"/>
              </a:solidFill>
              <a:effectLst/>
              <a:latin typeface="Arial MT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301625" marR="715010">
              <a:lnSpc>
                <a:spcPct val="106000"/>
              </a:lnSpc>
              <a:spcBef>
                <a:spcPts val="555"/>
              </a:spcBef>
              <a:spcAft>
                <a:spcPts val="0"/>
              </a:spcAft>
            </a:pPr>
            <a:endParaRPr lang="en-US" sz="18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en-US" dirty="0"/>
          </a:p>
        </p:txBody>
      </p:sp>
      <p:sp>
        <p:nvSpPr>
          <p:cNvPr id="32" name="Rectangle 34">
            <a:extLst>
              <a:ext uri="{FF2B5EF4-FFF2-40B4-BE49-F238E27FC236}">
                <a16:creationId xmlns:a16="http://schemas.microsoft.com/office/drawing/2014/main" id="{83899FD3-D9D3-58CC-95B5-AE7432C00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596712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" name="Rectangle 25">
            <a:extLst>
              <a:ext uri="{FF2B5EF4-FFF2-40B4-BE49-F238E27FC236}">
                <a16:creationId xmlns:a16="http://schemas.microsoft.com/office/drawing/2014/main" id="{3B0EF5CC-496E-7111-C494-9730676A3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C3A0932-CD70-AB0C-DAE9-AD635F7A2A43}"/>
              </a:ext>
            </a:extLst>
          </p:cNvPr>
          <p:cNvSpPr txBox="1"/>
          <p:nvPr/>
        </p:nvSpPr>
        <p:spPr>
          <a:xfrm>
            <a:off x="76200" y="0"/>
            <a:ext cx="3020568" cy="69249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b="1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4-Read</a:t>
            </a:r>
            <a:r>
              <a:rPr lang="en-US" sz="1800" b="1" spc="-7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b="1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800" b="1" spc="-7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activities</a:t>
            </a:r>
            <a:r>
              <a:rPr lang="en-US" sz="1800" b="1" spc="-7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b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800" b="1" spc="-3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b="1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number</a:t>
            </a:r>
            <a:r>
              <a:rPr lang="en-US" sz="1800" b="1" spc="-7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b="1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them</a:t>
            </a:r>
            <a:r>
              <a:rPr lang="en-US" sz="1800" b="1" spc="-7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b="1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in</a:t>
            </a:r>
            <a:r>
              <a:rPr lang="en-US" sz="1800" b="1" spc="-7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b="1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order</a:t>
            </a:r>
          </a:p>
          <a:p>
            <a:endParaRPr lang="en-US" spc="-5" dirty="0">
              <a:solidFill>
                <a:srgbClr val="231F20"/>
              </a:solidFill>
              <a:latin typeface="Palatino Linotype" panose="02040502050505030304" pitchFamily="18" charset="0"/>
            </a:endParaRPr>
          </a:p>
          <a:p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1-Mrs</a:t>
            </a:r>
            <a:r>
              <a:rPr lang="en-US" sz="1800" spc="1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800" spc="1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gets</a:t>
            </a:r>
            <a:r>
              <a:rPr lang="en-US" sz="1800" spc="1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home</a:t>
            </a:r>
            <a:r>
              <a:rPr lang="en-US" sz="1800" spc="-28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fr</a:t>
            </a:r>
            <a:r>
              <a:rPr lang="en-US" sz="18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m</a:t>
            </a:r>
            <a:r>
              <a:rPr lang="en-US" sz="1800" spc="-2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</a:t>
            </a:r>
            <a:r>
              <a:rPr lang="en-US" sz="18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rk</a:t>
            </a:r>
            <a:endParaRPr lang="en-US" sz="1800" spc="-5" dirty="0">
              <a:solidFill>
                <a:srgbClr val="231F20"/>
              </a:solidFill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en-US" spc="-5" dirty="0">
              <a:solidFill>
                <a:srgbClr val="231F20"/>
              </a:solidFill>
              <a:latin typeface="Palatino Linotype" panose="02040502050505030304" pitchFamily="18" charset="0"/>
            </a:endParaRPr>
          </a:p>
          <a:p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2-Meg goes t</a:t>
            </a:r>
            <a:r>
              <a:rPr lang="en-US" sz="18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breakfast</a:t>
            </a:r>
            <a:r>
              <a:rPr lang="en-US" sz="1800" spc="-28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club.</a:t>
            </a:r>
          </a:p>
          <a:p>
            <a:endParaRPr lang="en-US" dirty="0">
              <a:solidFill>
                <a:srgbClr val="231F20"/>
              </a:solidFill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3-T</a:t>
            </a:r>
            <a:r>
              <a:rPr lang="en-US" sz="18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m</a:t>
            </a:r>
            <a:r>
              <a:rPr lang="en-US" sz="1800" spc="-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gets</a:t>
            </a:r>
            <a:r>
              <a:rPr lang="en-US" sz="1800" spc="-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800" spc="-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bus</a:t>
            </a:r>
          </a:p>
          <a:p>
            <a:endParaRPr lang="en-US" dirty="0">
              <a:solidFill>
                <a:srgbClr val="231F20"/>
              </a:solidFill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4-Mr</a:t>
            </a:r>
            <a:r>
              <a:rPr lang="en-US" sz="1800" spc="1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800" spc="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gets</a:t>
            </a:r>
            <a:r>
              <a:rPr lang="en-US" sz="1800" spc="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home</a:t>
            </a:r>
            <a:r>
              <a:rPr lang="en-US" sz="1800" spc="-28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fr</a:t>
            </a:r>
            <a:r>
              <a:rPr lang="en-US" sz="18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m</a:t>
            </a:r>
            <a:r>
              <a:rPr lang="en-US" sz="1800" spc="-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</a:t>
            </a:r>
            <a:r>
              <a:rPr lang="en-US" sz="18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rk</a:t>
            </a:r>
          </a:p>
          <a:p>
            <a:endParaRPr lang="en-US" dirty="0">
              <a:solidFill>
                <a:srgbClr val="231F20"/>
              </a:solidFill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5-Mr</a:t>
            </a:r>
            <a:r>
              <a:rPr lang="en-US" sz="1800" spc="-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and</a:t>
            </a:r>
            <a:r>
              <a:rPr lang="en-US" sz="1800" spc="-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Mrs</a:t>
            </a:r>
            <a:r>
              <a:rPr lang="en-US" sz="1800" spc="-2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800" spc="-28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go</a:t>
            </a:r>
            <a:r>
              <a:rPr lang="en-US" sz="1800" spc="-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</a:t>
            </a:r>
            <a:r>
              <a:rPr lang="en-US" sz="18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1800" spc="-2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</a:t>
            </a:r>
            <a:r>
              <a:rPr lang="en-US" sz="18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rk</a:t>
            </a:r>
          </a:p>
          <a:p>
            <a:endParaRPr lang="en-US" sz="1800" dirty="0">
              <a:solidFill>
                <a:srgbClr val="231F20"/>
              </a:solidFill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en-US" sz="1800" b="0" i="0" u="none" strike="noStrike" baseline="0" dirty="0">
                <a:latin typeface="HelveticaNeueLTStd-Roman"/>
              </a:rPr>
              <a:t>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HelveticaNeueLTStd-Roman"/>
              </a:rPr>
              <a:t>4</a:t>
            </a:r>
          </a:p>
          <a:p>
            <a:r>
              <a:rPr lang="en-US" sz="2400" b="0" i="0" u="none" strike="noStrike" baseline="0" dirty="0">
                <a:solidFill>
                  <a:srgbClr val="FF0000"/>
                </a:solidFill>
                <a:latin typeface="HelveticaNeueLTStd-Roman"/>
              </a:rPr>
              <a:t> 2</a:t>
            </a:r>
          </a:p>
          <a:p>
            <a:r>
              <a:rPr lang="en-US" sz="2400" b="0" i="0" u="none" strike="noStrike" baseline="0" dirty="0">
                <a:solidFill>
                  <a:srgbClr val="FF0000"/>
                </a:solidFill>
                <a:latin typeface="HelveticaNeueLTStd-Roman"/>
              </a:rPr>
              <a:t> 1</a:t>
            </a:r>
          </a:p>
          <a:p>
            <a:r>
              <a:rPr lang="en-US" sz="2400" b="0" i="0" u="none" strike="noStrike" baseline="0" dirty="0">
                <a:solidFill>
                  <a:srgbClr val="FF0000"/>
                </a:solidFill>
                <a:latin typeface="HelveticaNeueLTStd-Roman"/>
              </a:rPr>
              <a:t> 5</a:t>
            </a:r>
          </a:p>
          <a:p>
            <a:r>
              <a:rPr lang="en-US" sz="2400" b="0" i="0" u="none" strike="noStrike" baseline="0" dirty="0">
                <a:solidFill>
                  <a:srgbClr val="FF0000"/>
                </a:solidFill>
                <a:latin typeface="HelveticaNeueLTStd-Roman"/>
              </a:rPr>
              <a:t> 3</a:t>
            </a:r>
            <a:endParaRPr lang="en-US" sz="2400" dirty="0">
              <a:solidFill>
                <a:srgbClr val="FF0000"/>
              </a:solidFill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8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76802-A57C-3EF6-01FC-3AA7ED03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22452"/>
            <a:ext cx="6876789" cy="864296"/>
          </a:xfrm>
          <a:solidFill>
            <a:schemeClr val="bg1"/>
          </a:solidFill>
        </p:spPr>
        <p:txBody>
          <a:bodyPr>
            <a:noAutofit/>
          </a:bodyPr>
          <a:lstStyle/>
          <a:p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</a:b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1-Read this extract from the text. Are the sentences true (T) or false (F)? Correct the false sentences.</a:t>
            </a:r>
            <a:b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</a:br>
            <a:endParaRPr lang="en-US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9616E1-9EE3-8CE0-0A00-DA634C573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E2290896-8BC0-C535-015C-40A8DB9B4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542584" y="4228118"/>
            <a:ext cx="1929509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231F20"/>
              </a:solidFill>
              <a:effectLst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‘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AA5AD0-8ED2-0AD6-BFCA-02C5176AC06C}"/>
              </a:ext>
            </a:extLst>
          </p:cNvPr>
          <p:cNvSpPr txBox="1"/>
          <p:nvPr/>
        </p:nvSpPr>
        <p:spPr>
          <a:xfrm>
            <a:off x="0" y="1410355"/>
            <a:ext cx="6876789" cy="54476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It’s sometimes dif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ea typeface="Palatino Linotype" panose="02040502050505030304" pitchFamily="18" charset="0"/>
                <a:cs typeface="Palatino Linotype" panose="02040502050505030304" pitchFamily="18" charset="0"/>
              </a:rPr>
              <a:t>cult,’ says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Mrs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.‘When the children were younger, I wanted to live nearer my parents, because I think that would have helped me a lot.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 was still working part-time, so the children went to nursery school. I’ve been working full-time for three years and it’s a long day for them now.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 don’t get home until 5 or 6 o’clock in the evening and my husband is often later.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We have to make tea and help the children with their homework. Then we have to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ea typeface="Palatino Linotype" panose="02040502050505030304" pitchFamily="18" charset="0"/>
                <a:cs typeface="Palatino Linotype" panose="02040502050505030304" pitchFamily="18" charset="0"/>
              </a:rPr>
              <a:t>nd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time to clean the house and wash the clothes. It’s quite tiring!’</a:t>
            </a:r>
          </a:p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999EB5-3C8C-030E-2D15-F51BF20C7C75}"/>
              </a:ext>
            </a:extLst>
          </p:cNvPr>
          <p:cNvSpPr txBox="1"/>
          <p:nvPr/>
        </p:nvSpPr>
        <p:spPr>
          <a:xfrm>
            <a:off x="7139836" y="702469"/>
            <a:ext cx="5052164" cy="61555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1-Mrs</a:t>
            </a:r>
            <a:r>
              <a:rPr lang="en-US" sz="1800" spc="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800" spc="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lived</a:t>
            </a:r>
            <a:r>
              <a:rPr lang="en-US" sz="1800" spc="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near</a:t>
            </a:r>
            <a:r>
              <a:rPr lang="en-US" sz="1800" spc="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her</a:t>
            </a:r>
            <a:r>
              <a:rPr lang="en-US" sz="1800" spc="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parents</a:t>
            </a:r>
            <a:r>
              <a:rPr lang="en-US" sz="1800" spc="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when</a:t>
            </a:r>
            <a:r>
              <a:rPr lang="en-US" sz="1800" spc="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800" spc="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children</a:t>
            </a:r>
            <a:r>
              <a:rPr lang="en-US" sz="1800" spc="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were</a:t>
            </a:r>
            <a:r>
              <a:rPr lang="en-US" sz="1800" spc="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young.</a:t>
            </a:r>
          </a:p>
          <a:p>
            <a:endParaRPr lang="en-US" sz="1800" dirty="0">
              <a:solidFill>
                <a:schemeClr val="accent1"/>
              </a:solidFill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en-US" dirty="0">
                <a:solidFill>
                  <a:schemeClr val="accent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 (she didn’t live near her parents)</a:t>
            </a:r>
          </a:p>
          <a:p>
            <a:endParaRPr lang="en-US" dirty="0">
              <a:solidFill>
                <a:srgbClr val="231F20"/>
              </a:solidFill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en-US" dirty="0">
                <a:solidFill>
                  <a:srgbClr val="231F20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2-She worked part-time when they were younger</a:t>
            </a:r>
          </a:p>
          <a:p>
            <a:r>
              <a:rPr lang="en-US" sz="2400" dirty="0">
                <a:solidFill>
                  <a:schemeClr val="accent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</a:t>
            </a:r>
          </a:p>
          <a:p>
            <a:endParaRPr lang="en-US" dirty="0">
              <a:solidFill>
                <a:schemeClr val="accent1"/>
              </a:solidFill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en-US" dirty="0">
                <a:solidFill>
                  <a:srgbClr val="231F20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3-She has been working full-time since last year.</a:t>
            </a:r>
          </a:p>
          <a:p>
            <a:r>
              <a:rPr lang="en-US" dirty="0">
                <a:solidFill>
                  <a:schemeClr val="accent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 (she’s been working full-time for three</a:t>
            </a:r>
          </a:p>
          <a:p>
            <a:r>
              <a:rPr lang="en-US" dirty="0">
                <a:solidFill>
                  <a:schemeClr val="accent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years)</a:t>
            </a:r>
          </a:p>
          <a:p>
            <a:endParaRPr lang="en-US" dirty="0">
              <a:solidFill>
                <a:schemeClr val="accent1"/>
              </a:solidFill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en-US" dirty="0">
                <a:solidFill>
                  <a:srgbClr val="231F20"/>
                </a:solidFill>
                <a:latin typeface="Palatino Linotype" panose="02040502050505030304" pitchFamily="18" charset="0"/>
              </a:rPr>
              <a:t>4-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Mr</a:t>
            </a:r>
            <a:r>
              <a:rPr lang="en-US" sz="1800" spc="-1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sz="1800" spc="-1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gets</a:t>
            </a:r>
            <a:r>
              <a:rPr lang="en-US" sz="1800" spc="-1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home</a:t>
            </a:r>
            <a:r>
              <a:rPr lang="en-US" sz="1800" spc="-1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at</a:t>
            </a:r>
            <a:r>
              <a:rPr lang="en-US" sz="1800" spc="-1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5</a:t>
            </a:r>
            <a:r>
              <a:rPr lang="en-US" sz="1800" spc="-1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</a:t>
            </a:r>
            <a:r>
              <a:rPr lang="en-US" sz="1800" spc="-1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6</a:t>
            </a:r>
            <a:r>
              <a:rPr lang="en-US" sz="1800" spc="-1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’cl</a:t>
            </a:r>
            <a:r>
              <a:rPr lang="en-US" sz="18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ck.</a:t>
            </a:r>
          </a:p>
          <a:p>
            <a:r>
              <a:rPr lang="en-US" dirty="0">
                <a:solidFill>
                  <a:schemeClr val="accent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 (</a:t>
            </a:r>
            <a:r>
              <a:rPr lang="en-US" dirty="0" err="1">
                <a:solidFill>
                  <a:schemeClr val="accent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Mr</a:t>
            </a:r>
            <a:r>
              <a:rPr lang="en-US" dirty="0">
                <a:solidFill>
                  <a:schemeClr val="accent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lang="en-US" dirty="0">
                <a:solidFill>
                  <a:schemeClr val="accent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gets home later)</a:t>
            </a:r>
          </a:p>
          <a:p>
            <a:endParaRPr lang="en-US" dirty="0">
              <a:solidFill>
                <a:srgbClr val="231F20"/>
              </a:solidFill>
              <a:latin typeface="Palatino Linotype" panose="02040502050505030304" pitchFamily="18" charset="0"/>
            </a:endParaRPr>
          </a:p>
          <a:p>
            <a:r>
              <a:rPr lang="en-US" dirty="0">
                <a:solidFill>
                  <a:srgbClr val="231F20"/>
                </a:solidFill>
                <a:latin typeface="Palatino Linotype" panose="02040502050505030304" pitchFamily="18" charset="0"/>
              </a:rPr>
              <a:t>5-</a:t>
            </a:r>
            <a:r>
              <a:rPr lang="en-US" sz="1800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It’s</a:t>
            </a:r>
            <a:r>
              <a:rPr lang="en-US" sz="1800" spc="-6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dif</a:t>
            </a:r>
            <a:r>
              <a:rPr lang="en-US" sz="1800" spc="-5" dirty="0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fi</a:t>
            </a:r>
            <a:r>
              <a:rPr lang="en-US" sz="1800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cult</a:t>
            </a:r>
            <a:r>
              <a:rPr lang="en-US" sz="1800" spc="-5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</a:t>
            </a:r>
            <a:r>
              <a:rPr lang="en-US" sz="18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1800" spc="-5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fi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nd</a:t>
            </a:r>
            <a:r>
              <a:rPr lang="en-US" sz="1800" spc="-5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time</a:t>
            </a:r>
            <a:r>
              <a:rPr lang="en-US" sz="1800" spc="-5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</a:t>
            </a:r>
            <a:r>
              <a:rPr lang="en-US" sz="18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1800" spc="-6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</a:t>
            </a:r>
            <a:r>
              <a:rPr lang="en-US" sz="18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1800" spc="-5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all</a:t>
            </a:r>
            <a:r>
              <a:rPr lang="en-US" sz="1800" spc="-5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800" spc="-5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housew</a:t>
            </a:r>
            <a:r>
              <a:rPr lang="en-US" sz="18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18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rk</a:t>
            </a:r>
          </a:p>
          <a:p>
            <a:r>
              <a:rPr lang="en-US" sz="2800" dirty="0">
                <a:solidFill>
                  <a:schemeClr val="accent1"/>
                </a:solidFill>
              </a:rPr>
              <a:t>T</a:t>
            </a:r>
          </a:p>
          <a:p>
            <a:endParaRPr lang="en-US" sz="1800" dirty="0">
              <a:solidFill>
                <a:srgbClr val="231F20"/>
              </a:solidFill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58DD2C-9D8B-4AB3-2CBA-043A76331DEC}"/>
              </a:ext>
            </a:extLst>
          </p:cNvPr>
          <p:cNvSpPr txBox="1"/>
          <p:nvPr/>
        </p:nvSpPr>
        <p:spPr>
          <a:xfrm>
            <a:off x="7903923" y="0"/>
            <a:ext cx="2705622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Reading for details</a:t>
            </a:r>
          </a:p>
          <a:p>
            <a:r>
              <a:rPr lang="en-US" dirty="0"/>
              <a:t>WB P.6 </a:t>
            </a:r>
          </a:p>
        </p:txBody>
      </p:sp>
    </p:spTree>
    <p:extLst>
      <p:ext uri="{BB962C8B-B14F-4D97-AF65-F5344CB8AC3E}">
        <p14:creationId xmlns:p14="http://schemas.microsoft.com/office/powerpoint/2010/main" val="311290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AC999-93FA-E04A-790F-FAC6FCDE8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4A85C2-8D07-3154-0CE2-FD7144C6A2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775" t="34257" r="9672" b="8305"/>
          <a:stretch/>
        </p:blipFill>
        <p:spPr>
          <a:xfrm>
            <a:off x="-1" y="1"/>
            <a:ext cx="9034273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7F1B00-A104-8982-4444-8A6B849DC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44" y="0"/>
            <a:ext cx="5401056" cy="330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23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F28D8-D775-4D24-D95C-B1B282E33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7EF17B-C62E-0326-8CA9-B66C4CF2F4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358" t="14923" r="9672" b="17551"/>
          <a:stretch/>
        </p:blipFill>
        <p:spPr>
          <a:xfrm>
            <a:off x="0" y="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21488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BA2B5-B3D3-6832-76AE-F523246D5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0" y="231013"/>
            <a:ext cx="2133600" cy="585851"/>
          </a:xfrm>
        </p:spPr>
        <p:txBody>
          <a:bodyPr>
            <a:noAutofit/>
          </a:bodyPr>
          <a:lstStyle/>
          <a:p>
            <a:r>
              <a:rPr lang="en-US" sz="3200" b="1" u="sng" dirty="0"/>
              <a:t>Vocabulary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077059-EC3C-01BA-CBD2-AA1BAE519D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412" t="14364" r="7468" b="10546"/>
          <a:stretch/>
        </p:blipFill>
        <p:spPr>
          <a:xfrm>
            <a:off x="0" y="950976"/>
            <a:ext cx="12192000" cy="5907024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68AE37-9810-E388-4321-E7DD29E16CBE}"/>
              </a:ext>
            </a:extLst>
          </p:cNvPr>
          <p:cNvSpPr txBox="1"/>
          <p:nvPr/>
        </p:nvSpPr>
        <p:spPr>
          <a:xfrm>
            <a:off x="4562856" y="5487718"/>
            <a:ext cx="1703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solidFill>
                  <a:schemeClr val="accent1"/>
                </a:solidFill>
                <a:latin typeface="HelveticaNeueLTStd-Roman"/>
              </a:rPr>
              <a:t>free time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8D8C66-37CA-F3E4-DB51-AA8BB727969E}"/>
              </a:ext>
            </a:extLst>
          </p:cNvPr>
          <p:cNvSpPr txBox="1"/>
          <p:nvPr/>
        </p:nvSpPr>
        <p:spPr>
          <a:xfrm>
            <a:off x="5218176" y="2131814"/>
            <a:ext cx="13411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solidFill>
                  <a:schemeClr val="accent1"/>
                </a:solidFill>
                <a:latin typeface="HelveticaNeueLTStd-Roman"/>
              </a:rPr>
              <a:t>full-time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CF4051-0CE0-D557-BA12-1D7F2284A09B}"/>
              </a:ext>
            </a:extLst>
          </p:cNvPr>
          <p:cNvSpPr txBox="1"/>
          <p:nvPr/>
        </p:nvSpPr>
        <p:spPr>
          <a:xfrm>
            <a:off x="3907536" y="2549014"/>
            <a:ext cx="1310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solidFill>
                  <a:schemeClr val="accent1"/>
                </a:solidFill>
                <a:latin typeface="HelveticaNeueLTStd-Roman"/>
              </a:rPr>
              <a:t>athletics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0F2E22-4BA8-4578-F30A-A0433A992C46}"/>
              </a:ext>
            </a:extLst>
          </p:cNvPr>
          <p:cNvSpPr txBox="1"/>
          <p:nvPr/>
        </p:nvSpPr>
        <p:spPr>
          <a:xfrm>
            <a:off x="5440680" y="2967335"/>
            <a:ext cx="1310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solidFill>
                  <a:schemeClr val="accent1"/>
                </a:solidFill>
                <a:latin typeface="HelveticaNeueLTStd-Roman"/>
              </a:rPr>
              <a:t>tiring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6E165C-BDB5-FD51-5A0F-6BAEF545EAB8}"/>
              </a:ext>
            </a:extLst>
          </p:cNvPr>
          <p:cNvSpPr txBox="1"/>
          <p:nvPr/>
        </p:nvSpPr>
        <p:spPr>
          <a:xfrm>
            <a:off x="4261104" y="3384535"/>
            <a:ext cx="11795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solidFill>
                  <a:schemeClr val="accent1"/>
                </a:solidFill>
                <a:latin typeface="HelveticaNeueLTStd-Roman"/>
              </a:rPr>
              <a:t>netball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065887-25B9-90DB-0514-E1724E54E1AC}"/>
              </a:ext>
            </a:extLst>
          </p:cNvPr>
          <p:cNvSpPr txBox="1"/>
          <p:nvPr/>
        </p:nvSpPr>
        <p:spPr>
          <a:xfrm>
            <a:off x="4139184" y="3850724"/>
            <a:ext cx="13014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solidFill>
                  <a:schemeClr val="accent1"/>
                </a:solidFill>
                <a:latin typeface="HelveticaNeueLTStd-Roman"/>
              </a:rPr>
              <a:t>nursery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08528F-CA22-2A98-04F4-24657E0A8A6D}"/>
              </a:ext>
            </a:extLst>
          </p:cNvPr>
          <p:cNvSpPr txBox="1"/>
          <p:nvPr/>
        </p:nvSpPr>
        <p:spPr>
          <a:xfrm>
            <a:off x="3005328" y="4608717"/>
            <a:ext cx="183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solidFill>
                  <a:schemeClr val="accent1"/>
                </a:solidFill>
                <a:latin typeface="HelveticaNeueLTStd-Roman"/>
              </a:rPr>
              <a:t>breakfast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0F839E5-0E5E-CC15-FD42-8AC958C024AF}"/>
              </a:ext>
            </a:extLst>
          </p:cNvPr>
          <p:cNvSpPr txBox="1"/>
          <p:nvPr/>
        </p:nvSpPr>
        <p:spPr>
          <a:xfrm>
            <a:off x="4562856" y="4973661"/>
            <a:ext cx="15331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solidFill>
                  <a:schemeClr val="accent1"/>
                </a:solidFill>
                <a:latin typeface="HelveticaNeueLTStd-Roman"/>
              </a:rPr>
              <a:t>part-time</a:t>
            </a:r>
            <a:endParaRPr 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83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55515-B2D9-C191-9C7D-4BC702BF6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solidFill>
                  <a:srgbClr val="FF0000"/>
                </a:solidFill>
              </a:rPr>
              <a:t>Learning objectives: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38411-7014-257B-2957-82290EDF4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629" y="1748205"/>
            <a:ext cx="8171688" cy="4351338"/>
          </a:xfrm>
        </p:spPr>
        <p:txBody>
          <a:bodyPr>
            <a:normAutofit/>
          </a:bodyPr>
          <a:lstStyle/>
          <a:p>
            <a:pPr algn="l">
              <a:lnSpc>
                <a:spcPct val="200000"/>
              </a:lnSpc>
            </a:pPr>
            <a:r>
              <a:rPr lang="en-US" sz="2000" dirty="0">
                <a:latin typeface="HelveticaNeueLTStd-Roman"/>
              </a:rPr>
              <a:t>Develop the learner’s understanding of the</a:t>
            </a:r>
            <a:r>
              <a:rPr lang="en-US" sz="2000" b="0" i="0" u="none" strike="noStrike" baseline="0" dirty="0">
                <a:latin typeface="HelveticaNeueLTStd-Roman"/>
              </a:rPr>
              <a:t> the present perfect continuous with </a:t>
            </a:r>
            <a:r>
              <a:rPr lang="en-US" sz="2000" b="0" i="1" u="none" strike="noStrike" baseline="0" dirty="0">
                <a:latin typeface="HelveticaNeueLTStd-It"/>
              </a:rPr>
              <a:t>for </a:t>
            </a:r>
            <a:r>
              <a:rPr lang="en-US" sz="2000" b="0" i="0" u="none" strike="noStrike" baseline="0" dirty="0">
                <a:latin typeface="HelveticaNeueLTStd-Roman"/>
              </a:rPr>
              <a:t>and </a:t>
            </a:r>
            <a:r>
              <a:rPr lang="en-US" sz="2000" b="0" i="1" u="none" strike="noStrike" baseline="0" dirty="0">
                <a:latin typeface="HelveticaNeueLTStd-It"/>
              </a:rPr>
              <a:t>since </a:t>
            </a:r>
            <a:r>
              <a:rPr lang="en-US" sz="2000" b="0" i="0" u="none" strike="noStrike" baseline="0" dirty="0">
                <a:latin typeface="HelveticaNeueLTStd-Roman"/>
              </a:rPr>
              <a:t>to talk about events in the past and how long they have been happening for.</a:t>
            </a:r>
          </a:p>
          <a:p>
            <a:pPr marL="0" indent="0" algn="l">
              <a:lnSpc>
                <a:spcPct val="200000"/>
              </a:lnSpc>
              <a:buNone/>
            </a:pPr>
            <a:endParaRPr lang="en-US" sz="2000" b="0" i="0" u="none" strike="noStrike" baseline="0" dirty="0">
              <a:latin typeface="HelveticaNeueLTStd-Roman"/>
            </a:endParaRP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latin typeface="HelveticaNeueLTStd-Roman"/>
              </a:rPr>
              <a:t> Compare and contrast life in the UK </a:t>
            </a:r>
            <a:r>
              <a:rPr lang="en-US" sz="1800" b="0" i="0" u="none" strike="noStrike" baseline="0" dirty="0">
                <a:latin typeface="HelveticaNeueLTStd-Roman"/>
              </a:rPr>
              <a:t>with life in the UAE, and discuss their ideas within a group.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3E8F6B-6DDE-7431-74EB-33C025966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585" y="4417255"/>
            <a:ext cx="4173415" cy="244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356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C711E3-90F4-A09A-96DB-5D1CABC976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00" t="24641" r="24200" b="23542"/>
          <a:stretch/>
        </p:blipFill>
        <p:spPr>
          <a:xfrm>
            <a:off x="0" y="2"/>
            <a:ext cx="8449056" cy="61769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F90A5E-4EE4-5DCD-9FDD-87F7F99DCE41}"/>
              </a:ext>
            </a:extLst>
          </p:cNvPr>
          <p:cNvSpPr txBox="1"/>
          <p:nvPr/>
        </p:nvSpPr>
        <p:spPr>
          <a:xfrm>
            <a:off x="8583168" y="694245"/>
            <a:ext cx="3438144" cy="54827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400" dirty="0"/>
              <a:t>1 2010;</a:t>
            </a:r>
          </a:p>
          <a:p>
            <a:pPr>
              <a:lnSpc>
                <a:spcPct val="250000"/>
              </a:lnSpc>
            </a:pPr>
            <a:r>
              <a:rPr lang="en-US" sz="2400" dirty="0"/>
              <a:t> 2 three years;</a:t>
            </a:r>
          </a:p>
          <a:p>
            <a:pPr>
              <a:lnSpc>
                <a:spcPct val="250000"/>
              </a:lnSpc>
            </a:pPr>
            <a:r>
              <a:rPr lang="en-US" sz="2400" dirty="0"/>
              <a:t> 3 six years;</a:t>
            </a:r>
          </a:p>
          <a:p>
            <a:pPr>
              <a:lnSpc>
                <a:spcPct val="250000"/>
              </a:lnSpc>
            </a:pPr>
            <a:r>
              <a:rPr lang="en-US" sz="2400" dirty="0"/>
              <a:t> 4 she was 18;</a:t>
            </a:r>
          </a:p>
          <a:p>
            <a:pPr>
              <a:lnSpc>
                <a:spcPct val="250000"/>
              </a:lnSpc>
            </a:pPr>
            <a:r>
              <a:rPr lang="en-US" sz="2400" dirty="0"/>
              <a:t> 5 8 o’clock;</a:t>
            </a:r>
          </a:p>
          <a:p>
            <a:pPr>
              <a:lnSpc>
                <a:spcPct val="250000"/>
              </a:lnSpc>
            </a:pPr>
            <a:r>
              <a:rPr lang="en-US" sz="2400" dirty="0"/>
              <a:t> 6 three months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54A711-4075-3D4F-9C6E-9C1C771B46B7}"/>
              </a:ext>
            </a:extLst>
          </p:cNvPr>
          <p:cNvSpPr txBox="1"/>
          <p:nvPr/>
        </p:nvSpPr>
        <p:spPr>
          <a:xfrm>
            <a:off x="4474464" y="6342032"/>
            <a:ext cx="104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WB P.7</a:t>
            </a:r>
          </a:p>
        </p:txBody>
      </p:sp>
    </p:spTree>
    <p:extLst>
      <p:ext uri="{BB962C8B-B14F-4D97-AF65-F5344CB8AC3E}">
        <p14:creationId xmlns:p14="http://schemas.microsoft.com/office/powerpoint/2010/main" val="69564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6612A-1056-42DC-B148-8FFECBBE6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813"/>
            <a:ext cx="10515600" cy="1521876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br>
              <a:rPr lang="en-US" sz="3600" b="1" dirty="0">
                <a:solidFill>
                  <a:srgbClr val="FF0000"/>
                </a:solidFill>
              </a:rPr>
            </a:br>
            <a:r>
              <a:rPr lang="en-US" sz="3600" b="1" dirty="0">
                <a:solidFill>
                  <a:srgbClr val="FF0000"/>
                </a:solidFill>
              </a:rPr>
              <a:t>She has been acting since she was two 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161CF-4052-4301-91E2-7FB059B4B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1- Is she acting now ?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a-Yes                       b-No</a:t>
            </a:r>
          </a:p>
          <a:p>
            <a:r>
              <a:rPr lang="en-US" dirty="0"/>
              <a:t>2-When did she start acting ?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___________________</a:t>
            </a:r>
          </a:p>
          <a:p>
            <a:r>
              <a:rPr lang="en-US" dirty="0"/>
              <a:t>3-Was she acting all this time ?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a-Yes                     b- No</a:t>
            </a:r>
          </a:p>
          <a:p>
            <a:r>
              <a:rPr lang="en-US" dirty="0"/>
              <a:t>4-Will she stop acting now ?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a-Yes                      b- No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745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1AE8A-86DA-424E-9E32-0CFADB27F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Elicit the form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8114C-0BC4-4531-8B0A-393AD1990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  +            I love judo .I have been doing it for 7 years .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  -             I haven’t been doing it for 7 years .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  ?             Have you been doing it for 7 years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159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DEC32-1FB5-4FD6-93F1-5D82D60B2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1189C-DC90-42D6-A79D-4B368F70B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solidFill>
                  <a:srgbClr val="FF0000"/>
                </a:solidFill>
              </a:rPr>
              <a:t>      </a:t>
            </a:r>
            <a:r>
              <a:rPr lang="en-US" sz="3600" dirty="0">
                <a:solidFill>
                  <a:srgbClr val="FF0000"/>
                </a:solidFill>
              </a:rPr>
              <a:t>+</a:t>
            </a:r>
            <a:r>
              <a:rPr lang="en-US" sz="3600" dirty="0"/>
              <a:t>      S  +  have</a:t>
            </a:r>
            <a:r>
              <a:rPr lang="ar-BH" sz="3600" dirty="0"/>
              <a:t>/</a:t>
            </a:r>
            <a:r>
              <a:rPr lang="en-US" sz="3600" dirty="0"/>
              <a:t>has +  been + v </a:t>
            </a:r>
            <a:r>
              <a:rPr lang="en-US" sz="3600" dirty="0" err="1"/>
              <a:t>ing</a:t>
            </a:r>
            <a:r>
              <a:rPr lang="en-US" sz="3600" dirty="0"/>
              <a:t>  .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</a:rPr>
              <a:t>        _      </a:t>
            </a:r>
            <a:r>
              <a:rPr lang="en-US" sz="3600" dirty="0"/>
              <a:t>S +  haven’t </a:t>
            </a:r>
            <a:r>
              <a:rPr lang="ar-BH" sz="3600" dirty="0"/>
              <a:t>/</a:t>
            </a:r>
            <a:r>
              <a:rPr lang="en-US" sz="3600" dirty="0"/>
              <a:t>hasn’t +  been + v </a:t>
            </a:r>
            <a:r>
              <a:rPr lang="en-US" sz="3600" dirty="0" err="1"/>
              <a:t>ing</a:t>
            </a:r>
            <a:r>
              <a:rPr lang="en-US" sz="3600" dirty="0"/>
              <a:t>  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</a:t>
            </a:r>
            <a:r>
              <a:rPr lang="en-US" sz="4000" dirty="0">
                <a:solidFill>
                  <a:srgbClr val="FF0000"/>
                </a:solidFill>
              </a:rPr>
              <a:t>?     </a:t>
            </a:r>
            <a:r>
              <a:rPr lang="en-US" sz="3600" dirty="0"/>
              <a:t>Have</a:t>
            </a:r>
            <a:r>
              <a:rPr lang="ar-BH" sz="3600" dirty="0"/>
              <a:t>/</a:t>
            </a:r>
            <a:r>
              <a:rPr lang="en-US" sz="3600" dirty="0"/>
              <a:t>Has +S +been + v </a:t>
            </a:r>
            <a:r>
              <a:rPr lang="en-US" sz="3600" dirty="0" err="1"/>
              <a:t>ing</a:t>
            </a:r>
            <a:r>
              <a:rPr lang="en-US" sz="3600" dirty="0"/>
              <a:t>    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676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F889E-00DA-4515-9B81-B6E63B0F7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Short Form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DC10F-26F1-40D0-A3CC-18DA89C1E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Have not______ haven’t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Has not _______hasn’t </a:t>
            </a:r>
          </a:p>
        </p:txBody>
      </p:sp>
    </p:spTree>
    <p:extLst>
      <p:ext uri="{BB962C8B-B14F-4D97-AF65-F5344CB8AC3E}">
        <p14:creationId xmlns:p14="http://schemas.microsoft.com/office/powerpoint/2010/main" val="62919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75341-EC20-4DDB-CDB2-0C0DAA831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4437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Complete</a:t>
            </a:r>
            <a:r>
              <a:rPr lang="en-US" sz="2400" spc="2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2400" spc="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present</a:t>
            </a:r>
            <a:r>
              <a:rPr lang="en-US" sz="2400" spc="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perfect</a:t>
            </a:r>
            <a:r>
              <a:rPr lang="en-US" sz="2400" spc="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continuous</a:t>
            </a:r>
            <a:r>
              <a:rPr lang="en-US" sz="2400" spc="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sentences.</a:t>
            </a:r>
            <a:r>
              <a:rPr lang="en-US" sz="2400" spc="-29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Write</a:t>
            </a:r>
            <a:r>
              <a:rPr lang="en-US" sz="2400" spc="-6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i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for</a:t>
            </a:r>
            <a:r>
              <a:rPr lang="en-US" sz="2400" i="1" spc="-6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or</a:t>
            </a:r>
            <a:r>
              <a:rPr lang="en-US" sz="2400" spc="-6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2400" i="1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since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44879-4EF5-D300-3ECC-692C65F47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12" y="1364632"/>
            <a:ext cx="7781544" cy="5128243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lnSpc>
                <a:spcPct val="170000"/>
              </a:lnSpc>
              <a:buFont typeface="+mj-lt"/>
              <a:buAutoNum type="arabicPeriod"/>
            </a:pPr>
            <a:r>
              <a:rPr lang="en-US" sz="3200" spc="-1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We</a:t>
            </a:r>
            <a:r>
              <a:rPr lang="en-US" sz="3200" u="sng" spc="-10" dirty="0">
                <a:solidFill>
                  <a:srgbClr val="003579"/>
                </a:solidFill>
                <a:effectLst/>
                <a:uFill>
                  <a:solidFill>
                    <a:srgbClr val="231F20"/>
                  </a:solidFill>
                </a:uFill>
                <a:latin typeface="Arial MT"/>
                <a:ea typeface="Arial" panose="020B0604020202020204" pitchFamily="34" charset="0"/>
                <a:cs typeface="Palatino Linotype" panose="02040502050505030304" pitchFamily="18" charset="0"/>
              </a:rPr>
              <a:t>’ve</a:t>
            </a:r>
            <a:r>
              <a:rPr lang="en-US" sz="3200" u="sng" spc="-125" dirty="0">
                <a:solidFill>
                  <a:srgbClr val="003579"/>
                </a:solidFill>
                <a:effectLst/>
                <a:uFill>
                  <a:solidFill>
                    <a:srgbClr val="231F20"/>
                  </a:solidFill>
                </a:uFill>
                <a:latin typeface="Arial MT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u="sng" spc="-10" dirty="0">
                <a:solidFill>
                  <a:srgbClr val="003579"/>
                </a:solidFill>
                <a:effectLst/>
                <a:uFill>
                  <a:solidFill>
                    <a:srgbClr val="231F20"/>
                  </a:solidFill>
                </a:uFill>
                <a:latin typeface="Arial MT"/>
                <a:ea typeface="Arial" panose="020B0604020202020204" pitchFamily="34" charset="0"/>
                <a:cs typeface="Palatino Linotype" panose="02040502050505030304" pitchFamily="18" charset="0"/>
              </a:rPr>
              <a:t>been</a:t>
            </a:r>
            <a:r>
              <a:rPr lang="en-US" sz="3200" u="sng" spc="-125" dirty="0">
                <a:solidFill>
                  <a:srgbClr val="003579"/>
                </a:solidFill>
                <a:effectLst/>
                <a:uFill>
                  <a:solidFill>
                    <a:srgbClr val="231F20"/>
                  </a:solidFill>
                </a:uFill>
                <a:latin typeface="Arial MT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u="sng" spc="-5" dirty="0">
                <a:solidFill>
                  <a:srgbClr val="003579"/>
                </a:solidFill>
                <a:effectLst/>
                <a:uFill>
                  <a:solidFill>
                    <a:srgbClr val="231F20"/>
                  </a:solidFill>
                </a:uFill>
                <a:latin typeface="Arial MT"/>
                <a:ea typeface="Arial" panose="020B0604020202020204" pitchFamily="34" charset="0"/>
                <a:cs typeface="Palatino Linotype" panose="02040502050505030304" pitchFamily="18" charset="0"/>
              </a:rPr>
              <a:t>living</a:t>
            </a:r>
            <a:r>
              <a:rPr lang="en-US" sz="3200" spc="-100" dirty="0">
                <a:solidFill>
                  <a:srgbClr val="003579"/>
                </a:solidFill>
                <a:effectLst/>
                <a:latin typeface="Arial MT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in</a:t>
            </a:r>
            <a:r>
              <a:rPr lang="en-US" sz="3200" spc="3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this</a:t>
            </a:r>
            <a:r>
              <a:rPr lang="en-US" sz="3200" spc="3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house</a:t>
            </a:r>
            <a:r>
              <a:rPr lang="en-US" sz="3200" u="sng" spc="275" dirty="0">
                <a:solidFill>
                  <a:srgbClr val="003579"/>
                </a:solidFill>
                <a:effectLst/>
                <a:uFill>
                  <a:solidFill>
                    <a:srgbClr val="231F20"/>
                  </a:solidFill>
                </a:uFill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u="sng" spc="-5" dirty="0">
                <a:solidFill>
                  <a:srgbClr val="003579"/>
                </a:solidFill>
                <a:effectLst/>
                <a:uFill>
                  <a:solidFill>
                    <a:srgbClr val="231F20"/>
                  </a:solidFill>
                </a:uFill>
                <a:latin typeface="Arial MT"/>
                <a:ea typeface="Arial" panose="020B0604020202020204" pitchFamily="34" charset="0"/>
                <a:cs typeface="Palatino Linotype" panose="02040502050505030304" pitchFamily="18" charset="0"/>
              </a:rPr>
              <a:t>since</a:t>
            </a:r>
            <a:r>
              <a:rPr lang="en-US" sz="3200" spc="825" dirty="0">
                <a:solidFill>
                  <a:srgbClr val="003579"/>
                </a:solidFill>
                <a:effectLst/>
                <a:latin typeface="Arial MT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N</a:t>
            </a:r>
            <a:r>
              <a:rPr lang="en-US" sz="3200" cap="small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o</a:t>
            </a:r>
            <a:r>
              <a:rPr lang="en-US" sz="3200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vember.</a:t>
            </a:r>
            <a:r>
              <a:rPr lang="en-US" sz="3200" spc="-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(live)</a:t>
            </a:r>
            <a:endParaRPr lang="en-US" sz="3200" dirty="0">
              <a:effectLst/>
              <a:latin typeface="Palatino Linotype" panose="02040502050505030304" pitchFamily="18" charset="0"/>
              <a:ea typeface="Arial" panose="020B0604020202020204" pitchFamily="34" charset="0"/>
              <a:cs typeface="Palatino Linotype" panose="02040502050505030304" pitchFamily="18" charset="0"/>
            </a:endParaRPr>
          </a:p>
          <a:p>
            <a:pPr marL="514350" indent="-514350">
              <a:lnSpc>
                <a:spcPct val="170000"/>
              </a:lnSpc>
              <a:buFont typeface="+mj-lt"/>
              <a:buAutoNum type="arabicPeriod"/>
            </a:pP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He___</a:t>
            </a:r>
            <a:r>
              <a:rPr lang="en-US" sz="3200" u="sng" dirty="0">
                <a:solidFill>
                  <a:srgbClr val="231F20"/>
                </a:solidFill>
                <a:effectLst/>
                <a:uFill>
                  <a:solidFill>
                    <a:srgbClr val="231F20"/>
                  </a:solidFill>
                </a:uFill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	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in</a:t>
            </a:r>
            <a:r>
              <a:rPr lang="en-US" sz="3200" spc="-4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the</a:t>
            </a:r>
            <a:r>
              <a:rPr lang="en-US" sz="3200" spc="-3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bank</a:t>
            </a:r>
            <a:r>
              <a:rPr lang="en-US" sz="3200" u="sng" dirty="0">
                <a:solidFill>
                  <a:srgbClr val="231F20"/>
                </a:solidFill>
                <a:effectLst/>
                <a:uFill>
                  <a:solidFill>
                    <a:srgbClr val="231F20"/>
                  </a:solidFill>
                </a:uFill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	____</a:t>
            </a:r>
            <a:r>
              <a:rPr lang="en-US" sz="3200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ten</a:t>
            </a:r>
            <a:r>
              <a:rPr lang="en-US" sz="3200" spc="-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years.</a:t>
            </a:r>
            <a:r>
              <a:rPr lang="en-US" sz="3200" spc="-6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(w</a:t>
            </a:r>
            <a:r>
              <a:rPr lang="en-US" sz="32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o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rk)</a:t>
            </a:r>
            <a:endParaRPr lang="en-US" sz="3200" dirty="0">
              <a:effectLst/>
              <a:latin typeface="Palatino Linotype" panose="02040502050505030304" pitchFamily="18" charset="0"/>
              <a:ea typeface="Arial" panose="020B0604020202020204" pitchFamily="34" charset="0"/>
              <a:cs typeface="Palatino Linotype" panose="02040502050505030304" pitchFamily="18" charset="0"/>
            </a:endParaRPr>
          </a:p>
          <a:p>
            <a:pPr marL="514350" indent="-514350">
              <a:lnSpc>
                <a:spcPct val="170000"/>
              </a:lnSpc>
              <a:buFont typeface="+mj-lt"/>
              <a:buAutoNum type="arabicPeriod"/>
            </a:pP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I</a:t>
            </a:r>
            <a:r>
              <a:rPr lang="en-US" sz="3200" u="sng" dirty="0">
                <a:solidFill>
                  <a:srgbClr val="231F20"/>
                </a:solidFill>
                <a:effectLst/>
                <a:uFill>
                  <a:solidFill>
                    <a:srgbClr val="231F20"/>
                  </a:solidFill>
                </a:uFill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	___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f</a:t>
            </a:r>
            <a:r>
              <a:rPr lang="en-US" sz="32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oo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tball</a:t>
            </a:r>
            <a:r>
              <a:rPr lang="en-US" sz="3200" spc="-6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f</a:t>
            </a:r>
            <a:r>
              <a:rPr lang="en-US" sz="32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o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r</a:t>
            </a:r>
            <a:r>
              <a:rPr lang="en-US" sz="3200" spc="-6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the</a:t>
            </a:r>
            <a:r>
              <a:rPr lang="en-US" sz="3200" spc="-6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l</a:t>
            </a:r>
            <a:r>
              <a:rPr lang="en-US" sz="32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o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cal</a:t>
            </a:r>
            <a:r>
              <a:rPr lang="en-US" sz="3200" spc="-6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team</a:t>
            </a:r>
            <a:r>
              <a:rPr lang="en-US" sz="3200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u="sng" dirty="0">
                <a:solidFill>
                  <a:srgbClr val="231F20"/>
                </a:solidFill>
                <a:effectLst/>
                <a:uFill>
                  <a:solidFill>
                    <a:srgbClr val="231F20"/>
                  </a:solidFill>
                </a:uFill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	____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I</a:t>
            </a:r>
            <a:r>
              <a:rPr lang="en-US" sz="3200" spc="-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was</a:t>
            </a:r>
            <a:r>
              <a:rPr lang="en-US" sz="3200" spc="-1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eight.</a:t>
            </a:r>
            <a:r>
              <a:rPr lang="en-US" sz="3200" spc="-6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(play)</a:t>
            </a:r>
            <a:endParaRPr lang="en-US" sz="3200" dirty="0">
              <a:effectLst/>
              <a:latin typeface="Palatino Linotype" panose="02040502050505030304" pitchFamily="18" charset="0"/>
              <a:ea typeface="Arial" panose="020B0604020202020204" pitchFamily="34" charset="0"/>
              <a:cs typeface="Palatino Linotype" panose="02040502050505030304" pitchFamily="18" charset="0"/>
            </a:endParaRPr>
          </a:p>
          <a:p>
            <a:pPr marL="514350" indent="-514350">
              <a:lnSpc>
                <a:spcPct val="170000"/>
              </a:lnSpc>
              <a:buFont typeface="+mj-lt"/>
              <a:buAutoNum type="arabicPeriod"/>
            </a:pP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They</a:t>
            </a:r>
            <a:r>
              <a:rPr lang="en-US" sz="3200" u="sng" dirty="0">
                <a:solidFill>
                  <a:srgbClr val="231F20"/>
                </a:solidFill>
                <a:effectLst/>
                <a:uFill>
                  <a:solidFill>
                    <a:srgbClr val="231F20"/>
                  </a:solidFill>
                </a:u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	___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</a:t>
            </a:r>
            <a:r>
              <a:rPr lang="en-US" sz="32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3200" spc="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3200" spc="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same</a:t>
            </a:r>
            <a:r>
              <a:rPr lang="en-US" sz="3200" spc="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place</a:t>
            </a:r>
            <a:r>
              <a:rPr lang="en-US" sz="3200" spc="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on</a:t>
            </a:r>
            <a:r>
              <a:rPr lang="en-US" sz="3200" spc="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holiday</a:t>
            </a:r>
            <a:r>
              <a:rPr lang="en-US" sz="3200" spc="-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u="sng" dirty="0">
                <a:solidFill>
                  <a:srgbClr val="231F20"/>
                </a:solidFill>
                <a:effectLst/>
                <a:uFill>
                  <a:solidFill>
                    <a:srgbClr val="231F20"/>
                  </a:solidFill>
                </a:u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	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three</a:t>
            </a:r>
            <a:r>
              <a:rPr lang="en-US" sz="3200" spc="-1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years.</a:t>
            </a:r>
            <a:r>
              <a:rPr lang="en-US" sz="3200" spc="-5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(go)</a:t>
            </a:r>
          </a:p>
          <a:p>
            <a:pPr marL="514350" indent="-514350">
              <a:lnSpc>
                <a:spcPct val="170000"/>
              </a:lnSpc>
              <a:buFont typeface="+mj-lt"/>
              <a:buAutoNum type="arabicPeriod"/>
            </a:pP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She</a:t>
            </a:r>
            <a:r>
              <a:rPr lang="en-US" sz="3200" u="sng" dirty="0">
                <a:solidFill>
                  <a:srgbClr val="231F20"/>
                </a:solidFill>
                <a:effectLst/>
                <a:uFill>
                  <a:solidFill>
                    <a:srgbClr val="231F20"/>
                  </a:solidFill>
                </a:uFill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	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French</a:t>
            </a:r>
            <a:r>
              <a:rPr lang="en-US" sz="3200" u="sng" dirty="0">
                <a:solidFill>
                  <a:srgbClr val="231F20"/>
                </a:solidFill>
                <a:effectLst/>
                <a:uFill>
                  <a:solidFill>
                    <a:srgbClr val="231F20"/>
                  </a:solidFill>
                </a:uFill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	_______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tw</a:t>
            </a:r>
            <a:r>
              <a:rPr lang="en-US" sz="32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o</a:t>
            </a:r>
            <a:r>
              <a:rPr lang="en-US" sz="3200" spc="1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years.</a:t>
            </a:r>
            <a:r>
              <a:rPr lang="en-US" sz="3200" spc="4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Arial" panose="020B0604020202020204" pitchFamily="34" charset="0"/>
                <a:cs typeface="Palatino Linotype" panose="02040502050505030304" pitchFamily="18" charset="0"/>
              </a:rPr>
              <a:t>(study)</a:t>
            </a:r>
            <a:endParaRPr lang="en-US" sz="3200" dirty="0">
              <a:effectLst/>
              <a:latin typeface="Palatino Linotype" panose="02040502050505030304" pitchFamily="18" charset="0"/>
              <a:ea typeface="Arial" panose="020B0604020202020204" pitchFamily="34" charset="0"/>
              <a:cs typeface="Palatino Linotype" panose="02040502050505030304" pitchFamily="18" charset="0"/>
            </a:endParaRPr>
          </a:p>
          <a:p>
            <a:pPr marL="514350" indent="-514350">
              <a:lnSpc>
                <a:spcPct val="170000"/>
              </a:lnSpc>
              <a:buFont typeface="+mj-lt"/>
              <a:buAutoNum type="arabicPeriod"/>
            </a:pP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We__</a:t>
            </a:r>
            <a:r>
              <a:rPr lang="en-US" sz="3200" u="sng" dirty="0">
                <a:solidFill>
                  <a:srgbClr val="231F20"/>
                </a:solidFill>
                <a:effectLst/>
                <a:uFill>
                  <a:solidFill>
                    <a:srgbClr val="231F20"/>
                  </a:solidFill>
                </a:u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	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</a:t>
            </a:r>
            <a:r>
              <a:rPr lang="en-US" sz="3200" cap="small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</a:t>
            </a:r>
            <a:r>
              <a:rPr lang="en-US" sz="3200" spc="1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3200" spc="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athletics</a:t>
            </a:r>
            <a:r>
              <a:rPr lang="en-US" sz="3200" spc="2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club</a:t>
            </a:r>
            <a:r>
              <a:rPr lang="en-US" sz="3200" u="sng" dirty="0">
                <a:solidFill>
                  <a:srgbClr val="231F20"/>
                </a:solidFill>
                <a:effectLst/>
                <a:uFill>
                  <a:solidFill>
                    <a:srgbClr val="231F20"/>
                  </a:solidFill>
                </a:u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	____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May.</a:t>
            </a:r>
            <a:r>
              <a:rPr lang="en-US" sz="3200" spc="-6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(go</a:t>
            </a:r>
            <a:r>
              <a:rPr lang="en-US" sz="3200" dirty="0">
                <a:solidFill>
                  <a:srgbClr val="231F20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)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F52654-174B-BB94-2046-21AC821D1070}"/>
              </a:ext>
            </a:extLst>
          </p:cNvPr>
          <p:cNvSpPr txBox="1"/>
          <p:nvPr/>
        </p:nvSpPr>
        <p:spPr>
          <a:xfrm>
            <a:off x="8497824" y="1637580"/>
            <a:ext cx="3438144" cy="45823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>
              <a:lnSpc>
                <a:spcPct val="250000"/>
              </a:lnSpc>
            </a:pPr>
            <a:r>
              <a:rPr lang="en-US" sz="2000" b="0" i="0" u="none" strike="noStrike" baseline="0" dirty="0">
                <a:latin typeface="HelveticaNeueLTStd-Roman"/>
              </a:rPr>
              <a:t>1 ’ve been living/since;</a:t>
            </a:r>
          </a:p>
          <a:p>
            <a:pPr algn="l">
              <a:lnSpc>
                <a:spcPct val="250000"/>
              </a:lnSpc>
            </a:pPr>
            <a:r>
              <a:rPr lang="en-US" sz="2000" b="0" i="0" u="none" strike="noStrike" baseline="0" dirty="0">
                <a:latin typeface="HelveticaNeueLTStd-Roman"/>
              </a:rPr>
              <a:t> 2 ’s been working/for;</a:t>
            </a:r>
          </a:p>
          <a:p>
            <a:pPr algn="l">
              <a:lnSpc>
                <a:spcPct val="250000"/>
              </a:lnSpc>
            </a:pPr>
            <a:r>
              <a:rPr lang="en-US" sz="2000" b="0" i="0" u="none" strike="noStrike" baseline="0" dirty="0">
                <a:latin typeface="HelveticaNeueLTStd-Roman"/>
              </a:rPr>
              <a:t> 3 ’ve been playing/since;</a:t>
            </a:r>
          </a:p>
          <a:p>
            <a:pPr algn="l">
              <a:lnSpc>
                <a:spcPct val="250000"/>
              </a:lnSpc>
            </a:pPr>
            <a:r>
              <a:rPr lang="en-US" sz="2000" b="0" i="0" u="none" strike="noStrike" baseline="0" dirty="0">
                <a:latin typeface="HelveticaNeueLTStd-Roman"/>
              </a:rPr>
              <a:t> 4 ’ve been</a:t>
            </a:r>
            <a:r>
              <a:rPr lang="en-US" sz="2000" b="0" i="0" u="none" strike="noStrike" dirty="0">
                <a:latin typeface="HelveticaNeueLTStd-Roman"/>
              </a:rPr>
              <a:t> </a:t>
            </a:r>
            <a:r>
              <a:rPr lang="en-US" sz="2000" b="0" i="0" u="none" strike="noStrike" baseline="0" dirty="0">
                <a:latin typeface="HelveticaNeueLTStd-Roman"/>
              </a:rPr>
              <a:t>going/for;</a:t>
            </a:r>
          </a:p>
          <a:p>
            <a:pPr algn="l">
              <a:lnSpc>
                <a:spcPct val="250000"/>
              </a:lnSpc>
            </a:pPr>
            <a:r>
              <a:rPr lang="en-US" sz="2000" b="0" i="0" u="none" strike="noStrike" baseline="0" dirty="0">
                <a:latin typeface="HelveticaNeueLTStd-Roman"/>
              </a:rPr>
              <a:t> 5 ’s been studying/for;</a:t>
            </a:r>
          </a:p>
          <a:p>
            <a:pPr algn="l">
              <a:lnSpc>
                <a:spcPct val="250000"/>
              </a:lnSpc>
            </a:pPr>
            <a:r>
              <a:rPr lang="en-US" sz="2000" b="0" i="0" u="none" strike="noStrike" baseline="0" dirty="0">
                <a:latin typeface="HelveticaNeueLTStd-Roman"/>
              </a:rPr>
              <a:t> 6 ’ve been going/since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4DA09F-A953-5186-CAA7-B73A46826C5D}"/>
              </a:ext>
            </a:extLst>
          </p:cNvPr>
          <p:cNvSpPr txBox="1"/>
          <p:nvPr/>
        </p:nvSpPr>
        <p:spPr>
          <a:xfrm>
            <a:off x="9592056" y="0"/>
            <a:ext cx="25877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Controll</a:t>
            </a:r>
            <a:r>
              <a:rPr lang="en-US" dirty="0"/>
              <a:t> ed activity </a:t>
            </a:r>
          </a:p>
        </p:txBody>
      </p:sp>
    </p:spTree>
    <p:extLst>
      <p:ext uri="{BB962C8B-B14F-4D97-AF65-F5344CB8AC3E}">
        <p14:creationId xmlns:p14="http://schemas.microsoft.com/office/powerpoint/2010/main" val="315155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935B4-EE9C-5269-C99C-BC129CDDE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796B57-84E2-286E-B2DE-F3C38B8FB0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9517" t="34816" r="39964" b="19793"/>
          <a:stretch/>
        </p:blipFill>
        <p:spPr>
          <a:xfrm>
            <a:off x="0" y="0"/>
            <a:ext cx="10515600" cy="582283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822F3E-61B7-C807-746D-1F887D248F2C}"/>
              </a:ext>
            </a:extLst>
          </p:cNvPr>
          <p:cNvSpPr txBox="1"/>
          <p:nvPr/>
        </p:nvSpPr>
        <p:spPr>
          <a:xfrm>
            <a:off x="4352544" y="6339840"/>
            <a:ext cx="1133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CB P.7</a:t>
            </a:r>
          </a:p>
        </p:txBody>
      </p:sp>
    </p:spTree>
    <p:extLst>
      <p:ext uri="{BB962C8B-B14F-4D97-AF65-F5344CB8AC3E}">
        <p14:creationId xmlns:p14="http://schemas.microsoft.com/office/powerpoint/2010/main" val="2097042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86C8F-6064-37F7-55DD-7E2E423C6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Writing: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FB5DB-24B0-6F14-96AC-9EDD56F7D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408" y="1545209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sz="1800" dirty="0">
              <a:solidFill>
                <a:srgbClr val="231F20"/>
              </a:solidFill>
              <a:latin typeface="Palatino Linotype" panose="0204050205050503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42963" algn="l"/>
              </a:tabLst>
            </a:pPr>
            <a:r>
              <a:rPr lang="en-US" sz="1800" b="1" u="sng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Construct</a:t>
            </a:r>
            <a:r>
              <a:rPr lang="en-US" sz="1800" b="1" u="sng" spc="6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b="1" u="sng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en-US" sz="1800" b="1" u="sng" spc="6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b="1" u="sng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mind</a:t>
            </a:r>
            <a:r>
              <a:rPr lang="en-US" sz="1800" b="1" u="sng" spc="6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b="1" u="sng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map</a:t>
            </a:r>
            <a:r>
              <a:rPr lang="en-US" sz="1800" b="1" u="sng" spc="6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b="1" u="sng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on</a:t>
            </a:r>
            <a:r>
              <a:rPr lang="en-US" sz="1800" b="1" u="sng" spc="60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b="1" u="sng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the</a:t>
            </a:r>
            <a:r>
              <a:rPr lang="en-US" sz="1800" b="1" u="sng" spc="-29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b="1" u="sng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following</a:t>
            </a:r>
            <a:r>
              <a:rPr lang="en-US" sz="1800" b="1" u="sng" spc="-25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1800" b="1" u="sng" dirty="0">
                <a:solidFill>
                  <a:srgbClr val="231F20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questions. </a:t>
            </a:r>
          </a:p>
          <a:p>
            <a:pPr marL="0" marR="0" lvl="0" indent="0" algn="l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42963" algn="l"/>
              </a:tabLs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1-What do you think is good about how the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Kirkbank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family live? Why?</a:t>
            </a: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42963" algn="l"/>
              </a:tabLs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2-What would you want to change?</a:t>
            </a:r>
          </a:p>
          <a:p>
            <a:pPr marL="0" marR="0" lvl="0" indent="0" algn="l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42963" algn="l"/>
              </a:tabLs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3-How is their way of life different to yours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56BCBB6-AD56-6EEA-B886-B3D74420E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3" name="image21.jpeg">
            <a:extLst>
              <a:ext uri="{FF2B5EF4-FFF2-40B4-BE49-F238E27FC236}">
                <a16:creationId xmlns:a16="http://schemas.microsoft.com/office/drawing/2014/main" id="{551FEAFD-4CFA-25B7-414D-0CFCDCBFE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613" y="3429000"/>
            <a:ext cx="492038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9BA2C1-2C0C-C7EC-90F8-4B6613E0E59E}"/>
              </a:ext>
            </a:extLst>
          </p:cNvPr>
          <p:cNvSpPr txBox="1"/>
          <p:nvPr/>
        </p:nvSpPr>
        <p:spPr>
          <a:xfrm>
            <a:off x="9156192" y="585216"/>
            <a:ext cx="148742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Group work</a:t>
            </a:r>
          </a:p>
        </p:txBody>
      </p:sp>
    </p:spTree>
    <p:extLst>
      <p:ext uri="{BB962C8B-B14F-4D97-AF65-F5344CB8AC3E}">
        <p14:creationId xmlns:p14="http://schemas.microsoft.com/office/powerpoint/2010/main" val="4195957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557FFB4-B774-2BF5-6773-8B7E410805FF}"/>
              </a:ext>
            </a:extLst>
          </p:cNvPr>
          <p:cNvSpPr/>
          <p:nvPr/>
        </p:nvSpPr>
        <p:spPr>
          <a:xfrm>
            <a:off x="1792224" y="2292096"/>
            <a:ext cx="8132064" cy="309676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319566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1720</Words>
  <Application>Microsoft Office PowerPoint</Application>
  <PresentationFormat>Widescreen</PresentationFormat>
  <Paragraphs>159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Meet a family from the United Kingdom Lessons 5–6 </vt:lpstr>
      <vt:lpstr>Learning Objectives:</vt:lpstr>
      <vt:lpstr>Warming up:</vt:lpstr>
      <vt:lpstr>What would you like to ask the people about their  life in the United Kingdom? </vt:lpstr>
      <vt:lpstr>PowerPoint Presentation</vt:lpstr>
      <vt:lpstr>PowerPoint Presentation</vt:lpstr>
      <vt:lpstr>  1-Read this extract from the text. Are the sentences true (T) or false (F)? Correct the false sentences. </vt:lpstr>
      <vt:lpstr>PowerPoint Presentation</vt:lpstr>
      <vt:lpstr>PowerPoint Presentation</vt:lpstr>
      <vt:lpstr>Vocabulary</vt:lpstr>
      <vt:lpstr>Learning objectives:</vt:lpstr>
      <vt:lpstr>PowerPoint Presentation</vt:lpstr>
      <vt:lpstr>  She has been acting since she was two . </vt:lpstr>
      <vt:lpstr>Elicit the form :</vt:lpstr>
      <vt:lpstr>PowerPoint Presentation</vt:lpstr>
      <vt:lpstr>Short Form :</vt:lpstr>
      <vt:lpstr>Complete the present perfect continuous sentences. Write for or since</vt:lpstr>
      <vt:lpstr>PowerPoint Presentation</vt:lpstr>
      <vt:lpstr>Writing: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a family from the United Kingdom Lessons 5–6 </dc:title>
  <dc:creator>MANARM SOUBHI MARDOUM</dc:creator>
  <cp:lastModifiedBy>asifhammoud1978@gmail.com</cp:lastModifiedBy>
  <cp:revision>7</cp:revision>
  <dcterms:created xsi:type="dcterms:W3CDTF">2022-09-01T08:05:20Z</dcterms:created>
  <dcterms:modified xsi:type="dcterms:W3CDTF">2024-09-16T11:25:16Z</dcterms:modified>
</cp:coreProperties>
</file>